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63" r:id="rId19"/>
    <p:sldId id="264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FEA9"/>
    <a:srgbClr val="74FEAC"/>
    <a:srgbClr val="94F420"/>
    <a:srgbClr val="7AF8D7"/>
    <a:srgbClr val="1FF5AE"/>
    <a:srgbClr val="4FC574"/>
    <a:srgbClr val="31E375"/>
    <a:srgbClr val="98DAA5"/>
    <a:srgbClr val="57D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C16F-03FA-4617-AF78-AB64655C9411}" type="datetimeFigureOut">
              <a:rPr lang="en-GB" smtClean="0"/>
              <a:t>27/04/2012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3CFC16F-03FA-4617-AF78-AB64655C9411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3CFC16F-03FA-4617-AF78-AB64655C9411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3CFC16F-03FA-4617-AF78-AB64655C9411}" type="datetimeFigureOut">
              <a:rPr lang="en-GB" smtClean="0"/>
              <a:t>27/04/2012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43CFC16F-03FA-4617-AF78-AB64655C9411}" type="datetimeFigureOut">
              <a:rPr lang="en-GB" smtClean="0"/>
              <a:t>27/04/2012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6.gif"/><Relationship Id="rId7" Type="http://schemas.openxmlformats.org/officeDocument/2006/relationships/image" Target="../media/image21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10" Type="http://schemas.openxmlformats.org/officeDocument/2006/relationships/image" Target="../media/image24.png"/><Relationship Id="rId4" Type="http://schemas.openxmlformats.org/officeDocument/2006/relationships/image" Target="../media/image17.gif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gif"/><Relationship Id="rId7" Type="http://schemas.openxmlformats.org/officeDocument/2006/relationships/image" Target="../media/image2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verbearcafe.com/chasm.html" TargetMode="External"/><Relationship Id="rId2" Type="http://schemas.openxmlformats.org/officeDocument/2006/relationships/hyperlink" Target="http://www.freestockphotos.biz/stockphoto/69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directionsconsulting.com/2011/07/the-us-vs-them-mentality-bridging-the-gap-between-operation-administr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Turtle dreaming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Gordon </a:t>
            </a:r>
            <a:r>
              <a:rPr lang="en-GB" dirty="0" err="1" smtClean="0"/>
              <a:t>Dunsire</a:t>
            </a:r>
            <a:endParaRPr lang="en-GB" dirty="0" smtClean="0"/>
          </a:p>
          <a:p>
            <a:r>
              <a:rPr lang="en-GB" dirty="0" smtClean="0"/>
              <a:t>Presented to the seminar</a:t>
            </a:r>
          </a:p>
          <a:p>
            <a:r>
              <a:rPr lang="en-GB" smtClean="0"/>
              <a:t>“</a:t>
            </a:r>
            <a:r>
              <a:rPr lang="en-GB" dirty="0" smtClean="0"/>
              <a:t>Five years </a:t>
            </a:r>
            <a:r>
              <a:rPr lang="en-GB" smtClean="0"/>
              <a:t>on”</a:t>
            </a:r>
          </a:p>
          <a:p>
            <a:r>
              <a:rPr lang="en-GB" dirty="0" smtClean="0"/>
              <a:t>British Library, London, 27 April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533" y="3662914"/>
            <a:ext cx="2865360" cy="1212192"/>
            <a:chOff x="3604771" y="1278206"/>
            <a:chExt cx="2865360" cy="1212192"/>
          </a:xfrm>
        </p:grpSpPr>
        <p:sp>
          <p:nvSpPr>
            <p:cNvPr id="3" name="Oval 2"/>
            <p:cNvSpPr/>
            <p:nvPr/>
          </p:nvSpPr>
          <p:spPr>
            <a:xfrm>
              <a:off x="3604771" y="1278206"/>
              <a:ext cx="2865360" cy="1212192"/>
            </a:xfrm>
            <a:prstGeom prst="ellipse">
              <a:avLst/>
            </a:prstGeom>
            <a:solidFill>
              <a:srgbClr val="57D24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34407" y="1407249"/>
              <a:ext cx="28060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m21:</a:t>
              </a:r>
            </a:p>
            <a:p>
              <a:pPr algn="ctr"/>
              <a:r>
                <a:rPr lang="en-GB" sz="2800" dirty="0" smtClean="0"/>
                <a:t>“Target audience”</a:t>
              </a:r>
              <a:endParaRPr lang="en-GB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9354" y="4935105"/>
            <a:ext cx="2865360" cy="1514038"/>
            <a:chOff x="4860032" y="3979255"/>
            <a:chExt cx="2865360" cy="1514038"/>
          </a:xfrm>
        </p:grpSpPr>
        <p:sp>
          <p:nvSpPr>
            <p:cNvPr id="6" name="Oval 5"/>
            <p:cNvSpPr/>
            <p:nvPr/>
          </p:nvSpPr>
          <p:spPr>
            <a:xfrm>
              <a:off x="4860032" y="3979255"/>
              <a:ext cx="2865360" cy="1514038"/>
            </a:xfrm>
            <a:prstGeom prst="ellipse">
              <a:avLst/>
            </a:prstGeom>
            <a:solidFill>
              <a:srgbClr val="98DAA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79653" y="4108298"/>
              <a:ext cx="222612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err="1" smtClean="0"/>
                <a:t>frbrer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“has intended</a:t>
              </a:r>
            </a:p>
            <a:p>
              <a:pPr algn="ctr"/>
              <a:r>
                <a:rPr lang="en-GB" sz="2800" dirty="0" smtClean="0"/>
                <a:t>audience”</a:t>
              </a:r>
              <a:endParaRPr lang="en-GB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1600" y="5064148"/>
            <a:ext cx="3211970" cy="1368152"/>
            <a:chOff x="2666276" y="1988840"/>
            <a:chExt cx="3211970" cy="1368152"/>
          </a:xfrm>
        </p:grpSpPr>
        <p:sp>
          <p:nvSpPr>
            <p:cNvPr id="9" name="Oval 8"/>
            <p:cNvSpPr/>
            <p:nvPr/>
          </p:nvSpPr>
          <p:spPr>
            <a:xfrm>
              <a:off x="2666276" y="1988840"/>
              <a:ext cx="3211970" cy="1368152"/>
            </a:xfrm>
            <a:prstGeom prst="ellipse">
              <a:avLst/>
            </a:prstGeom>
            <a:solidFill>
              <a:srgbClr val="31E37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276" y="2123855"/>
              <a:ext cx="32119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err="1" smtClean="0"/>
                <a:t>rda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“Intended audience”</a:t>
              </a:r>
              <a:endParaRPr lang="en-GB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07407" y="3738843"/>
            <a:ext cx="2016224" cy="1060335"/>
            <a:chOff x="4427984" y="851260"/>
            <a:chExt cx="2016224" cy="1060335"/>
          </a:xfrm>
        </p:grpSpPr>
        <p:sp>
          <p:nvSpPr>
            <p:cNvPr id="14" name="Oval 13"/>
            <p:cNvSpPr/>
            <p:nvPr/>
          </p:nvSpPr>
          <p:spPr>
            <a:xfrm>
              <a:off x="4427984" y="851260"/>
              <a:ext cx="2016224" cy="1060335"/>
            </a:xfrm>
            <a:prstGeom prst="ellipse">
              <a:avLst/>
            </a:prstGeom>
            <a:solidFill>
              <a:srgbClr val="1FF5AE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3029" y="904374"/>
              <a:ext cx="18061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err="1" smtClean="0"/>
                <a:t>dct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“audience”</a:t>
              </a:r>
              <a:endParaRPr lang="en-GB" sz="2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09870" y="1268760"/>
            <a:ext cx="3096343" cy="1728192"/>
            <a:chOff x="5609870" y="1268760"/>
            <a:chExt cx="3096343" cy="1728192"/>
          </a:xfrm>
        </p:grpSpPr>
        <p:sp>
          <p:nvSpPr>
            <p:cNvPr id="19" name="Oval 18"/>
            <p:cNvSpPr/>
            <p:nvPr/>
          </p:nvSpPr>
          <p:spPr>
            <a:xfrm>
              <a:off x="5609870" y="1268760"/>
              <a:ext cx="3096343" cy="1728192"/>
            </a:xfrm>
            <a:prstGeom prst="ellipse">
              <a:avLst/>
            </a:prstGeom>
            <a:solidFill>
              <a:srgbClr val="74FEA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32999" y="1368351"/>
              <a:ext cx="265008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err="1" smtClean="0"/>
                <a:t>isbd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“has note on</a:t>
              </a:r>
            </a:p>
            <a:p>
              <a:pPr algn="ctr"/>
              <a:r>
                <a:rPr lang="en-GB" sz="2800" dirty="0" smtClean="0"/>
                <a:t>use or audience”</a:t>
              </a:r>
              <a:endParaRPr lang="en-GB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06346" y="2749844"/>
            <a:ext cx="3211970" cy="1368152"/>
            <a:chOff x="3403369" y="2402848"/>
            <a:chExt cx="3211970" cy="1368152"/>
          </a:xfrm>
        </p:grpSpPr>
        <p:sp>
          <p:nvSpPr>
            <p:cNvPr id="23" name="Oval 22"/>
            <p:cNvSpPr/>
            <p:nvPr/>
          </p:nvSpPr>
          <p:spPr>
            <a:xfrm>
              <a:off x="3403369" y="2402848"/>
              <a:ext cx="3211970" cy="1368152"/>
            </a:xfrm>
            <a:prstGeom prst="ellipse">
              <a:avLst/>
            </a:prstGeom>
            <a:solidFill>
              <a:srgbClr val="94F42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3369" y="2537863"/>
              <a:ext cx="32119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unconstrained:</a:t>
              </a:r>
            </a:p>
            <a:p>
              <a:pPr algn="ctr"/>
              <a:r>
                <a:rPr lang="en-GB" sz="2800" dirty="0" smtClean="0"/>
                <a:t>“Intended audience”</a:t>
              </a:r>
              <a:endParaRPr lang="en-GB" sz="28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5169" y="476672"/>
            <a:ext cx="3096343" cy="1728192"/>
            <a:chOff x="415169" y="476672"/>
            <a:chExt cx="3096343" cy="1728192"/>
          </a:xfrm>
        </p:grpSpPr>
        <p:sp>
          <p:nvSpPr>
            <p:cNvPr id="27" name="Oval 26"/>
            <p:cNvSpPr/>
            <p:nvPr/>
          </p:nvSpPr>
          <p:spPr>
            <a:xfrm>
              <a:off x="415169" y="476672"/>
              <a:ext cx="3096343" cy="1728192"/>
            </a:xfrm>
            <a:prstGeom prst="ellipse">
              <a:avLst/>
            </a:prstGeom>
            <a:solidFill>
              <a:srgbClr val="7AF8D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8298" y="576263"/>
              <a:ext cx="265008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unconstrained:</a:t>
              </a:r>
            </a:p>
            <a:p>
              <a:pPr algn="ctr"/>
              <a:r>
                <a:rPr lang="en-GB" sz="2800" dirty="0" smtClean="0"/>
                <a:t>“has note on</a:t>
              </a:r>
            </a:p>
            <a:p>
              <a:pPr algn="ctr"/>
              <a:r>
                <a:rPr lang="en-GB" sz="2800" dirty="0" smtClean="0"/>
                <a:t>use or audience”</a:t>
              </a:r>
              <a:endParaRPr lang="en-GB" sz="2800" dirty="0"/>
            </a:p>
          </p:txBody>
        </p:sp>
      </p:grpSp>
      <p:cxnSp>
        <p:nvCxnSpPr>
          <p:cNvPr id="31" name="Shape 9"/>
          <p:cNvCxnSpPr>
            <a:stCxn id="10" idx="3"/>
            <a:endCxn id="23" idx="4"/>
          </p:cNvCxnSpPr>
          <p:nvPr/>
        </p:nvCxnSpPr>
        <p:spPr>
          <a:xfrm flipV="1">
            <a:off x="4183570" y="4117996"/>
            <a:ext cx="428761" cy="1558221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9"/>
          <p:cNvCxnSpPr>
            <a:stCxn id="6" idx="2"/>
            <a:endCxn id="23" idx="4"/>
          </p:cNvCxnSpPr>
          <p:nvPr/>
        </p:nvCxnSpPr>
        <p:spPr>
          <a:xfrm rot="10800000">
            <a:off x="4612332" y="4117996"/>
            <a:ext cx="397023" cy="157412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9"/>
          <p:cNvCxnSpPr>
            <a:stCxn id="3" idx="6"/>
            <a:endCxn id="23" idx="4"/>
          </p:cNvCxnSpPr>
          <p:nvPr/>
        </p:nvCxnSpPr>
        <p:spPr>
          <a:xfrm flipV="1">
            <a:off x="3250893" y="4117996"/>
            <a:ext cx="1361438" cy="151014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9"/>
          <p:cNvCxnSpPr>
            <a:stCxn id="14" idx="2"/>
            <a:endCxn id="23" idx="4"/>
          </p:cNvCxnSpPr>
          <p:nvPr/>
        </p:nvCxnSpPr>
        <p:spPr>
          <a:xfrm rot="10800000">
            <a:off x="4612331" y="4117997"/>
            <a:ext cx="1995076" cy="15101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9"/>
          <p:cNvCxnSpPr>
            <a:stCxn id="23" idx="0"/>
            <a:endCxn id="27" idx="6"/>
          </p:cNvCxnSpPr>
          <p:nvPr/>
        </p:nvCxnSpPr>
        <p:spPr>
          <a:xfrm rot="16200000" flipV="1">
            <a:off x="3357384" y="1494896"/>
            <a:ext cx="1409076" cy="1100819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9"/>
          <p:cNvCxnSpPr>
            <a:stCxn id="19" idx="2"/>
            <a:endCxn id="27" idx="6"/>
          </p:cNvCxnSpPr>
          <p:nvPr/>
        </p:nvCxnSpPr>
        <p:spPr>
          <a:xfrm rot="10800000">
            <a:off x="3511512" y="1340768"/>
            <a:ext cx="2098358" cy="79208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09292" y="4255107"/>
            <a:ext cx="1711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/>
              <a:t>r</a:t>
            </a:r>
            <a:r>
              <a:rPr lang="en-GB" sz="2000" dirty="0" err="1" smtClean="0"/>
              <a:t>dfs</a:t>
            </a:r>
            <a:r>
              <a:rPr lang="en-GB" sz="2000" dirty="0" smtClean="0"/>
              <a:t>:</a:t>
            </a:r>
          </a:p>
          <a:p>
            <a:pPr algn="ctr"/>
            <a:r>
              <a:rPr lang="en-GB" sz="2000" dirty="0" err="1" smtClean="0"/>
              <a:t>subPropertyOf</a:t>
            </a:r>
            <a:endParaRPr lang="en-GB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45638" y="897989"/>
            <a:ext cx="217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/>
              <a:t>r</a:t>
            </a:r>
            <a:r>
              <a:rPr lang="en-GB" sz="2000" dirty="0" err="1" smtClean="0"/>
              <a:t>dfs:subPropertyOf</a:t>
            </a:r>
            <a:endParaRPr lang="en-GB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796409" y="179594"/>
            <a:ext cx="387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“Audience” map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94" y="4193199"/>
            <a:ext cx="1585322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32" y="4193199"/>
            <a:ext cx="1585322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8" y="4193199"/>
            <a:ext cx="1585322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56" y="4193199"/>
            <a:ext cx="1585322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71" y="4193199"/>
            <a:ext cx="1585322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8379"/>
            <a:ext cx="7633994" cy="3414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451482"/>
            <a:ext cx="1449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MARC21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Swamp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157080"/>
            <a:ext cx="936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FRBR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Zoo!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135" y="1433139"/>
            <a:ext cx="2117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Everglades of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Dublin Core!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9189" y="1340768"/>
            <a:ext cx="1230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ISBD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Marsh!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3942" y="2405588"/>
            <a:ext cx="1936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Bog of RDA!</a:t>
            </a:r>
          </a:p>
        </p:txBody>
      </p:sp>
    </p:spTree>
    <p:extLst>
      <p:ext uri="{BB962C8B-B14F-4D97-AF65-F5344CB8AC3E}">
        <p14:creationId xmlns:p14="http://schemas.microsoft.com/office/powerpoint/2010/main" val="30192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022"/>
            <a:ext cx="3268484" cy="4067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7724" y="141867"/>
            <a:ext cx="5248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Terry’s cousin Timmy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125632"/>
            <a:ext cx="3196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m21:M260__c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833518"/>
            <a:ext cx="37329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“Date of publication</a:t>
            </a:r>
            <a:r>
              <a:rPr lang="en-GB" sz="3200" dirty="0" smtClean="0"/>
              <a:t>,</a:t>
            </a:r>
          </a:p>
          <a:p>
            <a:r>
              <a:rPr lang="en-GB" sz="3200" dirty="0" smtClean="0"/>
              <a:t>distribution, etc</a:t>
            </a:r>
            <a:r>
              <a:rPr lang="en-GB" sz="3200" dirty="0"/>
              <a:t>. </a:t>
            </a:r>
            <a:r>
              <a:rPr lang="en-GB" sz="3200" dirty="0" smtClean="0"/>
              <a:t>in</a:t>
            </a:r>
          </a:p>
          <a:p>
            <a:r>
              <a:rPr lang="en-GB" sz="3200" dirty="0" smtClean="0"/>
              <a:t>Publication,</a:t>
            </a:r>
          </a:p>
          <a:p>
            <a:r>
              <a:rPr lang="en-GB" sz="3200" dirty="0" smtClean="0"/>
              <a:t>Distribution, etc.</a:t>
            </a:r>
          </a:p>
          <a:p>
            <a:r>
              <a:rPr lang="en-GB" sz="3200" dirty="0" smtClean="0"/>
              <a:t>(</a:t>
            </a:r>
            <a:r>
              <a:rPr lang="en-GB" sz="3200" dirty="0"/>
              <a:t>Imprint) (</a:t>
            </a:r>
            <a:r>
              <a:rPr lang="en-GB" sz="3200" dirty="0" smtClean="0"/>
              <a:t>Not</a:t>
            </a:r>
          </a:p>
          <a:p>
            <a:r>
              <a:rPr lang="en-GB" sz="3200" dirty="0" smtClean="0"/>
              <a:t>applicable </a:t>
            </a:r>
            <a:r>
              <a:rPr lang="en-GB" sz="3200" dirty="0"/>
              <a:t>or </a:t>
            </a:r>
            <a:r>
              <a:rPr lang="en-GB" sz="3200" dirty="0" smtClean="0"/>
              <a:t>No</a:t>
            </a:r>
          </a:p>
          <a:p>
            <a:r>
              <a:rPr lang="en-GB" sz="3200" dirty="0" smtClean="0"/>
              <a:t>information provided</a:t>
            </a:r>
          </a:p>
          <a:p>
            <a:r>
              <a:rPr lang="en-GB" sz="3200" dirty="0" smtClean="0"/>
              <a:t>or </a:t>
            </a:r>
            <a:r>
              <a:rPr lang="en-GB" sz="3200" dirty="0"/>
              <a:t>Earliest </a:t>
            </a:r>
            <a:r>
              <a:rPr lang="en-GB" sz="3200" dirty="0" smtClean="0"/>
              <a:t>available</a:t>
            </a:r>
          </a:p>
          <a:p>
            <a:r>
              <a:rPr lang="en-GB" sz="3200" dirty="0" smtClean="0"/>
              <a:t>publisher</a:t>
            </a:r>
            <a:r>
              <a:rPr lang="en-GB" sz="3200" dirty="0"/>
              <a:t>)”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083" y="1125632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URI =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563598" y="1833518"/>
            <a:ext cx="1657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Label =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1208"/>
            <a:ext cx="1943100" cy="1152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172" y="1833518"/>
            <a:ext cx="2300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ex:2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m21:M260__c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“2009”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(that’s me!)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975" y="141867"/>
            <a:ext cx="5194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Timmy has a problem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426" y="1268760"/>
            <a:ext cx="7906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Timmy can use the sub-property</a:t>
            </a:r>
          </a:p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Ladder to mingle with other</a:t>
            </a:r>
          </a:p>
          <a:p>
            <a:r>
              <a:rPr lang="en-GB" sz="4000" dirty="0">
                <a:solidFill>
                  <a:schemeClr val="tx2"/>
                </a:solidFill>
                <a:latin typeface="Comic Sans MS" pitchFamily="66" charset="0"/>
              </a:rPr>
              <a:t>d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ate-</a:t>
            </a:r>
            <a:r>
              <a:rPr lang="en-GB" sz="4000" dirty="0" err="1" smtClean="0">
                <a:solidFill>
                  <a:schemeClr val="tx2"/>
                </a:solidFill>
                <a:latin typeface="Comic Sans MS" pitchFamily="66" charset="0"/>
              </a:rPr>
              <a:t>ish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 turtles: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017" y="3247691"/>
            <a:ext cx="8350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m21:M260__c </a:t>
            </a:r>
            <a:r>
              <a:rPr lang="en-GB" sz="3600" dirty="0" err="1" smtClean="0"/>
              <a:t>rdfs:subPropertyOf</a:t>
            </a:r>
            <a:r>
              <a:rPr lang="en-GB" sz="3600" dirty="0" smtClean="0"/>
              <a:t> </a:t>
            </a:r>
            <a:r>
              <a:rPr lang="en-GB" sz="3600" dirty="0" err="1" smtClean="0"/>
              <a:t>dct:date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9482" y="3933961"/>
            <a:ext cx="80602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But Timmy also wants to be part</a:t>
            </a:r>
          </a:p>
          <a:p>
            <a:r>
              <a:rPr lang="en-GB" sz="4000" dirty="0">
                <a:solidFill>
                  <a:schemeClr val="tx2"/>
                </a:solidFill>
                <a:latin typeface="Comic Sans MS" pitchFamily="66" charset="0"/>
              </a:rPr>
              <a:t>o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f the instance group for turtles</a:t>
            </a:r>
          </a:p>
          <a:p>
            <a:r>
              <a:rPr lang="en-GB" sz="4000" dirty="0">
                <a:solidFill>
                  <a:schemeClr val="tx2"/>
                </a:solidFill>
                <a:latin typeface="Comic Sans MS" pitchFamily="66" charset="0"/>
              </a:rPr>
              <a:t>b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ased on other MARC21 260</a:t>
            </a:r>
          </a:p>
          <a:p>
            <a:r>
              <a:rPr lang="en-GB" sz="4000" dirty="0">
                <a:solidFill>
                  <a:schemeClr val="tx2"/>
                </a:solidFill>
                <a:latin typeface="Comic Sans MS" pitchFamily="66" charset="0"/>
              </a:rPr>
              <a:t>e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lements … 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066" y="141867"/>
            <a:ext cx="6591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Publication, etc. statement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64171"/>
            <a:ext cx="2286000" cy="3114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64171"/>
            <a:ext cx="2286000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4171"/>
            <a:ext cx="2286000" cy="311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052736"/>
            <a:ext cx="6912769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1476319"/>
            <a:ext cx="4426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It’s aggregating, I know,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but we’re all </a:t>
            </a:r>
            <a:r>
              <a:rPr lang="en-GB" sz="2800" dirty="0" smtClean="0">
                <a:solidFill>
                  <a:schemeClr val="tx2"/>
                </a:solidFill>
              </a:rPr>
              <a:t>in </a:t>
            </a:r>
            <a:r>
              <a:rPr lang="en-GB" sz="2800" dirty="0" smtClean="0">
                <a:solidFill>
                  <a:schemeClr val="tx2"/>
                </a:solidFill>
              </a:rPr>
              <a:t>this together!</a:t>
            </a:r>
          </a:p>
        </p:txBody>
      </p:sp>
    </p:spTree>
    <p:extLst>
      <p:ext uri="{BB962C8B-B14F-4D97-AF65-F5344CB8AC3E}">
        <p14:creationId xmlns:p14="http://schemas.microsoft.com/office/powerpoint/2010/main" val="23736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992888" cy="54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2884" y="260648"/>
            <a:ext cx="5718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The DCAM/DCAP Deep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3" y="2420888"/>
            <a:ext cx="792662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7" y="2420888"/>
            <a:ext cx="792662" cy="1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792662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9" y="1315266"/>
            <a:ext cx="1101315" cy="1061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5279" y="1447684"/>
            <a:ext cx="64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?!*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58413"/>
            <a:ext cx="792662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51" y="2358413"/>
            <a:ext cx="792662" cy="10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94" y="2358413"/>
            <a:ext cx="792662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15266"/>
            <a:ext cx="3009844" cy="889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01293" y="1378193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Come join us!</a:t>
            </a:r>
          </a:p>
        </p:txBody>
      </p:sp>
    </p:spTree>
    <p:extLst>
      <p:ext uri="{BB962C8B-B14F-4D97-AF65-F5344CB8AC3E}">
        <p14:creationId xmlns:p14="http://schemas.microsoft.com/office/powerpoint/2010/main" val="20112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0" y="1052736"/>
            <a:ext cx="8182966" cy="543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008" y="260648"/>
            <a:ext cx="409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Bridging the gap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2641" y="968534"/>
            <a:ext cx="19902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DCMI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Architecture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Forum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8638" y="968534"/>
            <a:ext cx="14055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RDF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Working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Group</a:t>
            </a:r>
            <a:endParaRPr lang="en-GB" sz="28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35" idx="6"/>
          </p:cNvCxnSpPr>
          <p:nvPr/>
        </p:nvCxnSpPr>
        <p:spPr>
          <a:xfrm flipV="1">
            <a:off x="3432290" y="4006155"/>
            <a:ext cx="784439" cy="13991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" idx="6"/>
          </p:cNvCxnSpPr>
          <p:nvPr/>
        </p:nvCxnSpPr>
        <p:spPr>
          <a:xfrm flipV="1">
            <a:off x="2651394" y="3696059"/>
            <a:ext cx="1565335" cy="6201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</p:cNvCxnSpPr>
          <p:nvPr/>
        </p:nvCxnSpPr>
        <p:spPr>
          <a:xfrm flipH="1">
            <a:off x="4584973" y="3099557"/>
            <a:ext cx="1568915" cy="5965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9" idx="2"/>
          </p:cNvCxnSpPr>
          <p:nvPr/>
        </p:nvCxnSpPr>
        <p:spPr>
          <a:xfrm flipH="1" flipV="1">
            <a:off x="4572005" y="3933056"/>
            <a:ext cx="3025416" cy="1858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679726" y="5828955"/>
            <a:ext cx="4188417" cy="801214"/>
            <a:chOff x="1679726" y="5828955"/>
            <a:chExt cx="4188417" cy="801214"/>
          </a:xfrm>
        </p:grpSpPr>
        <p:sp>
          <p:nvSpPr>
            <p:cNvPr id="11" name="TextBox 10"/>
            <p:cNvSpPr txBox="1"/>
            <p:nvPr/>
          </p:nvSpPr>
          <p:spPr>
            <a:xfrm>
              <a:off x="1825676" y="5967952"/>
              <a:ext cx="3896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002060"/>
                  </a:solidFill>
                </a:rPr>
                <a:t>Syntax encoding schemes</a:t>
              </a:r>
              <a:endParaRPr lang="en-GB" sz="2800" dirty="0">
                <a:solidFill>
                  <a:srgbClr val="00206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679726" y="5828955"/>
              <a:ext cx="4188417" cy="8012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5196" y="3933056"/>
            <a:ext cx="2376198" cy="766390"/>
            <a:chOff x="275196" y="3933056"/>
            <a:chExt cx="2376198" cy="766390"/>
          </a:xfrm>
        </p:grpSpPr>
        <p:sp>
          <p:nvSpPr>
            <p:cNvPr id="10" name="TextBox 9"/>
            <p:cNvSpPr txBox="1"/>
            <p:nvPr/>
          </p:nvSpPr>
          <p:spPr>
            <a:xfrm>
              <a:off x="312660" y="4054641"/>
              <a:ext cx="23012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002060"/>
                  </a:solidFill>
                </a:rPr>
                <a:t>Named graphs</a:t>
              </a:r>
              <a:endParaRPr lang="en-GB" sz="2800" dirty="0">
                <a:solidFill>
                  <a:srgbClr val="00206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196" y="3933056"/>
              <a:ext cx="2376198" cy="766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53888" y="2775521"/>
            <a:ext cx="2522568" cy="648072"/>
            <a:chOff x="3291874" y="5824558"/>
            <a:chExt cx="2522568" cy="648072"/>
          </a:xfrm>
        </p:grpSpPr>
        <p:sp>
          <p:nvSpPr>
            <p:cNvPr id="9" name="TextBox 8"/>
            <p:cNvSpPr txBox="1"/>
            <p:nvPr/>
          </p:nvSpPr>
          <p:spPr>
            <a:xfrm>
              <a:off x="3297205" y="5886984"/>
              <a:ext cx="25119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002060"/>
                  </a:solidFill>
                </a:rPr>
                <a:t>Description sets</a:t>
              </a:r>
              <a:endParaRPr lang="en-GB" sz="2800" dirty="0">
                <a:solidFill>
                  <a:srgbClr val="00206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291874" y="5824558"/>
              <a:ext cx="2522568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579" y="4981617"/>
            <a:ext cx="3088711" cy="847338"/>
            <a:chOff x="343579" y="4981617"/>
            <a:chExt cx="3088711" cy="847338"/>
          </a:xfrm>
        </p:grpSpPr>
        <p:sp>
          <p:nvSpPr>
            <p:cNvPr id="8" name="TextBox 7"/>
            <p:cNvSpPr txBox="1"/>
            <p:nvPr/>
          </p:nvSpPr>
          <p:spPr>
            <a:xfrm>
              <a:off x="386176" y="5143676"/>
              <a:ext cx="3003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002060"/>
                  </a:solidFill>
                </a:rPr>
                <a:t>Application profiles</a:t>
              </a:r>
              <a:endParaRPr lang="en-GB" sz="2800" dirty="0">
                <a:solidFill>
                  <a:srgbClr val="00206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43579" y="4981617"/>
              <a:ext cx="3088711" cy="84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97421" y="3794894"/>
            <a:ext cx="925540" cy="648072"/>
            <a:chOff x="7597421" y="3794894"/>
            <a:chExt cx="925540" cy="648072"/>
          </a:xfrm>
        </p:grpSpPr>
        <p:sp>
          <p:nvSpPr>
            <p:cNvPr id="6" name="TextBox 5"/>
            <p:cNvSpPr txBox="1"/>
            <p:nvPr/>
          </p:nvSpPr>
          <p:spPr>
            <a:xfrm>
              <a:off x="7616319" y="3857320"/>
              <a:ext cx="8877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002060"/>
                  </a:solidFill>
                </a:rPr>
                <a:t>OWL</a:t>
              </a:r>
              <a:endParaRPr lang="en-GB" sz="2800" dirty="0">
                <a:solidFill>
                  <a:srgbClr val="00206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597421" y="3794894"/>
              <a:ext cx="925540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3824509" y="4118930"/>
            <a:ext cx="603475" cy="17100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6" y="836713"/>
            <a:ext cx="8040229" cy="52565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96064" y="3152694"/>
            <a:ext cx="2007993" cy="1080000"/>
            <a:chOff x="908397" y="2420888"/>
            <a:chExt cx="2007993" cy="108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063" y="2420888"/>
              <a:ext cx="792662" cy="108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97" y="2420888"/>
              <a:ext cx="792662" cy="108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420888"/>
              <a:ext cx="792662" cy="10800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97" y="2177977"/>
            <a:ext cx="1024000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5" y="3332694"/>
            <a:ext cx="660552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5" y="2667118"/>
            <a:ext cx="660552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5" y="2001541"/>
            <a:ext cx="660552" cy="9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5" y="1335964"/>
            <a:ext cx="660552" cy="9000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446557" y="836712"/>
            <a:ext cx="551830" cy="715835"/>
            <a:chOff x="1446557" y="836712"/>
            <a:chExt cx="551830" cy="71583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557" y="836712"/>
              <a:ext cx="551830" cy="7158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493371" y="874299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W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46557" y="1430094"/>
            <a:ext cx="551830" cy="715835"/>
            <a:chOff x="1446557" y="1430094"/>
            <a:chExt cx="551830" cy="7158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557" y="1430094"/>
              <a:ext cx="551830" cy="7158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557491" y="14445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46557" y="2023476"/>
            <a:ext cx="551830" cy="715835"/>
            <a:chOff x="1446557" y="2023476"/>
            <a:chExt cx="551830" cy="7158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557" y="2023476"/>
              <a:ext cx="551830" cy="71583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493371" y="2023476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M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6557" y="2616859"/>
            <a:ext cx="551830" cy="715835"/>
            <a:chOff x="1446557" y="2616859"/>
            <a:chExt cx="551830" cy="7158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557" y="2616859"/>
              <a:ext cx="551830" cy="71583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91955" y="2617617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I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58375" y="128826"/>
            <a:ext cx="5237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While Timmy waits …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23587" y="6093296"/>
            <a:ext cx="6506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… Terry has turtle dreams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024068" y="781741"/>
            <a:ext cx="2448272" cy="1153825"/>
            <a:chOff x="4932040" y="3984316"/>
            <a:chExt cx="2448272" cy="115382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3984316"/>
              <a:ext cx="2448272" cy="115382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037480" y="4094487"/>
              <a:ext cx="223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tx2"/>
                  </a:solidFill>
                </a:rPr>
                <a:t>We are FRBR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1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0102"/>
            <a:ext cx="6539063" cy="55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" y="5373216"/>
            <a:ext cx="1943100" cy="11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" y="12773"/>
            <a:ext cx="2324924" cy="5144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217" y="620688"/>
            <a:ext cx="1786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One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triple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to rule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them all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5953070"/>
            <a:ext cx="4297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The Great </a:t>
            </a:r>
            <a:r>
              <a:rPr lang="en-GB" sz="4000" dirty="0" err="1" smtClean="0">
                <a:solidFill>
                  <a:schemeClr val="tx2"/>
                </a:solidFill>
                <a:latin typeface="Comic Sans MS" pitchFamily="66" charset="0"/>
              </a:rPr>
              <a:t>A’Tuin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gordon@gordondunsire.com</a:t>
            </a:r>
          </a:p>
          <a:p>
            <a:r>
              <a:rPr lang="en-GB" dirty="0" smtClean="0"/>
              <a:t>Blog posts on Metadata matters</a:t>
            </a:r>
          </a:p>
          <a:p>
            <a:pPr lvl="1"/>
            <a:r>
              <a:rPr lang="en-GB" dirty="0"/>
              <a:t>http://managemetadata.com/blog/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4820" y="355302"/>
            <a:ext cx="6661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2"/>
                </a:solidFill>
              </a:rPr>
              <a:t>Introducing my new wee pal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867" y="5301208"/>
            <a:ext cx="3647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2"/>
                </a:solidFill>
              </a:rPr>
              <a:t>Terry the turtle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96" y="1871662"/>
            <a:ext cx="2286000" cy="3114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2"/>
            <a:ext cx="9144000" cy="68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Turtle cartoon: Church House </a:t>
            </a:r>
            <a:r>
              <a:rPr lang="en-GB" dirty="0" smtClean="0"/>
              <a:t>Clipart</a:t>
            </a:r>
          </a:p>
          <a:p>
            <a:pPr lvl="1"/>
            <a:r>
              <a:rPr lang="en-GB" dirty="0" smtClean="0"/>
              <a:t> </a:t>
            </a:r>
            <a:r>
              <a:rPr lang="en-GB" u="sng" dirty="0"/>
              <a:t>http://www.churchhouseclipart.com</a:t>
            </a:r>
            <a:r>
              <a:rPr lang="en-GB" u="sng" dirty="0" smtClean="0"/>
              <a:t>/</a:t>
            </a:r>
          </a:p>
          <a:p>
            <a:r>
              <a:rPr lang="en-GB" dirty="0" smtClean="0"/>
              <a:t>Swamp640: </a:t>
            </a:r>
            <a:r>
              <a:rPr lang="en-GB" dirty="0"/>
              <a:t>Copyright Brian S. </a:t>
            </a:r>
            <a:r>
              <a:rPr lang="en-GB" dirty="0" smtClean="0"/>
              <a:t>Kissinger</a:t>
            </a:r>
          </a:p>
          <a:p>
            <a:pPr lvl="1"/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smtClean="0"/>
              <a:t>visualparadox.com/wallpapers/wallpaper_640x480.asp?wallpaper=swamp</a:t>
            </a:r>
          </a:p>
          <a:p>
            <a:r>
              <a:rPr lang="en-GB" dirty="0" smtClean="0"/>
              <a:t>Speech bubble: Free Stock Photos.biz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www.freestockphotos.biz/stockphoto/6969</a:t>
            </a:r>
            <a:endParaRPr lang="en-GB" dirty="0" smtClean="0"/>
          </a:p>
          <a:p>
            <a:r>
              <a:rPr lang="en-GB" dirty="0"/>
              <a:t>Chasm </a:t>
            </a:r>
            <a:r>
              <a:rPr lang="en-GB" dirty="0" smtClean="0"/>
              <a:t>drawing</a:t>
            </a:r>
          </a:p>
          <a:p>
            <a:pPr lvl="1"/>
            <a:r>
              <a:rPr lang="en-GB" dirty="0" smtClean="0"/>
              <a:t> </a:t>
            </a:r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www.silverbearcafe.com/chasm.html</a:t>
            </a:r>
            <a:endParaRPr lang="en-GB" dirty="0" smtClean="0"/>
          </a:p>
          <a:p>
            <a:r>
              <a:rPr lang="en-GB" dirty="0"/>
              <a:t>Bridging the gap </a:t>
            </a:r>
            <a:r>
              <a:rPr lang="en-GB" dirty="0" smtClean="0"/>
              <a:t>	</a:t>
            </a:r>
            <a:r>
              <a:rPr lang="en-GB" u="sng" dirty="0" smtClean="0">
                <a:hlinkClick r:id="rId4"/>
              </a:rPr>
              <a:t>http</a:t>
            </a:r>
            <a:r>
              <a:rPr lang="en-GB" u="sng" dirty="0">
                <a:hlinkClick r:id="rId4"/>
              </a:rPr>
              <a:t>://www.newdirectionsconsulting.com/2011/07/the-us-vs-them-mentality-bridging-the-gap-between-operation-administration</a:t>
            </a:r>
            <a:r>
              <a:rPr lang="en-GB" u="sng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/>
              <a:t>Gran </a:t>
            </a:r>
            <a:r>
              <a:rPr lang="en-GB" dirty="0" err="1" smtClean="0"/>
              <a:t>A’Tuin</a:t>
            </a:r>
            <a:r>
              <a:rPr lang="en-GB" dirty="0" smtClean="0"/>
              <a:t>: </a:t>
            </a:r>
            <a:r>
              <a:rPr lang="en-GB" dirty="0" err="1" smtClean="0"/>
              <a:t>Kyudomugen</a:t>
            </a:r>
            <a:endParaRPr lang="en-GB" dirty="0" smtClean="0"/>
          </a:p>
          <a:p>
            <a:pPr lvl="1"/>
            <a:r>
              <a:rPr lang="en-GB" dirty="0"/>
              <a:t>http</a:t>
            </a:r>
            <a:r>
              <a:rPr lang="en-GB"/>
              <a:t>://</a:t>
            </a:r>
            <a:r>
              <a:rPr lang="en-GB" smtClean="0"/>
              <a:t>kyudomugen.deviantart.com/art/Gran-A-Tuin-209451068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849753"/>
            <a:ext cx="8712968" cy="5742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1219200" cy="171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9307" y="141867"/>
            <a:ext cx="3985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MARC21 Swamp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24930"/>
            <a:ext cx="19431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699" y="141867"/>
            <a:ext cx="655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Out of the primordial soup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72" y="4301302"/>
            <a:ext cx="5965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Tag </a:t>
            </a:r>
            <a:r>
              <a:rPr lang="en-GB" sz="2800" b="1" dirty="0" smtClean="0"/>
              <a:t>008</a:t>
            </a:r>
            <a:r>
              <a:rPr lang="en-GB" sz="2800" dirty="0" smtClean="0"/>
              <a:t> - Fixed-Length Data Elements =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7272" y="5445224"/>
            <a:ext cx="5960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Character position </a:t>
            </a:r>
            <a:r>
              <a:rPr lang="en-GB" sz="2800" b="1" dirty="0" smtClean="0"/>
              <a:t>22 </a:t>
            </a:r>
            <a:r>
              <a:rPr lang="en-GB" sz="2800" dirty="0" smtClean="0"/>
              <a:t>– Target audience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7272" y="3157380"/>
            <a:ext cx="697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Leader character position </a:t>
            </a:r>
            <a:r>
              <a:rPr lang="en-GB" sz="2800" b="1" dirty="0" smtClean="0"/>
              <a:t>06</a:t>
            </a:r>
            <a:r>
              <a:rPr lang="en-GB" sz="2800" dirty="0" smtClean="0"/>
              <a:t> - Type of record =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95810" y="3729341"/>
            <a:ext cx="33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</a:t>
            </a:r>
            <a:r>
              <a:rPr lang="en-GB" sz="2800" dirty="0" smtClean="0"/>
              <a:t> (Language material)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12848" y="4873263"/>
            <a:ext cx="3620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Configuration for </a:t>
            </a:r>
            <a:r>
              <a:rPr lang="en-GB" sz="2800" b="1" dirty="0" smtClean="0"/>
              <a:t>B</a:t>
            </a:r>
            <a:r>
              <a:rPr lang="en-GB" sz="2800" dirty="0" smtClean="0"/>
              <a:t>oo</a:t>
            </a:r>
            <a:r>
              <a:rPr lang="en-GB" sz="2800" b="1" dirty="0" smtClean="0"/>
              <a:t>k</a:t>
            </a:r>
            <a:r>
              <a:rPr lang="en-GB" sz="2800" dirty="0" smtClean="0"/>
              <a:t>s</a:t>
            </a:r>
            <a:endParaRPr lang="en-GB" sz="2800" dirty="0"/>
          </a:p>
        </p:txBody>
      </p:sp>
      <p:cxnSp>
        <p:nvCxnSpPr>
          <p:cNvPr id="16" name="Straight Arrow Connector 15"/>
          <p:cNvCxnSpPr>
            <a:stCxn id="6" idx="2"/>
            <a:endCxn id="8" idx="0"/>
          </p:cNvCxnSpPr>
          <p:nvPr/>
        </p:nvCxnSpPr>
        <p:spPr>
          <a:xfrm flipH="1">
            <a:off x="6622959" y="4252561"/>
            <a:ext cx="141481" cy="6207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85159" y="1468314"/>
            <a:ext cx="3534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m</a:t>
            </a:r>
            <a:r>
              <a:rPr lang="en-GB" sz="4000" dirty="0" smtClean="0"/>
              <a:t>21:M008BK22</a:t>
            </a:r>
            <a:endParaRPr lang="en-GB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5159" y="2242572"/>
            <a:ext cx="5836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“Target audience of Books”</a:t>
            </a:r>
            <a:endParaRPr lang="en-GB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8019" y="1468314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URI =</a:t>
            </a:r>
            <a:endParaRPr lang="en-GB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42534" y="2242572"/>
            <a:ext cx="1657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Label =</a:t>
            </a:r>
            <a:endParaRPr lang="en-GB" sz="4000" dirty="0"/>
          </a:p>
        </p:txBody>
      </p:sp>
      <p:cxnSp>
        <p:nvCxnSpPr>
          <p:cNvPr id="23" name="Straight Arrow Connector 22"/>
          <p:cNvCxnSpPr>
            <a:stCxn id="4" idx="0"/>
            <a:endCxn id="19" idx="2"/>
          </p:cNvCxnSpPr>
          <p:nvPr/>
        </p:nvCxnSpPr>
        <p:spPr>
          <a:xfrm flipV="1">
            <a:off x="3617704" y="2176200"/>
            <a:ext cx="1234926" cy="3269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0"/>
            <a:endCxn id="19" idx="2"/>
          </p:cNvCxnSpPr>
          <p:nvPr/>
        </p:nvCxnSpPr>
        <p:spPr>
          <a:xfrm flipH="1" flipV="1">
            <a:off x="4852630" y="2176200"/>
            <a:ext cx="1770329" cy="2697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0"/>
            <a:endCxn id="19" idx="2"/>
          </p:cNvCxnSpPr>
          <p:nvPr/>
        </p:nvCxnSpPr>
        <p:spPr>
          <a:xfrm flipV="1">
            <a:off x="3620044" y="2176200"/>
            <a:ext cx="1232586" cy="21251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225" y="141867"/>
            <a:ext cx="7489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This thing has target audience</a:t>
            </a:r>
          </a:p>
          <a:p>
            <a:pPr algn="ctr"/>
            <a:r>
              <a:rPr lang="en-GB" sz="4000" dirty="0">
                <a:solidFill>
                  <a:schemeClr val="tx2"/>
                </a:solidFill>
                <a:latin typeface="Comic Sans MS" pitchFamily="66" charset="0"/>
              </a:rPr>
              <a:t>f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or books code j (juvenile)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232431"/>
            <a:ext cx="3534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m</a:t>
            </a:r>
            <a:r>
              <a:rPr lang="en-GB" sz="4000" dirty="0" smtClean="0"/>
              <a:t>21:M008BK22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19798"/>
            <a:ext cx="1052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ex:1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945063"/>
            <a:ext cx="467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m21t:commonaud#j .</a:t>
            </a:r>
            <a:endParaRPr lang="en-GB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3" y="3140968"/>
            <a:ext cx="3372488" cy="22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7043" y="3480894"/>
            <a:ext cx="2582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I’m a triple!*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(in </a:t>
            </a:r>
            <a:r>
              <a:rPr lang="en-GB" sz="3600" dirty="0" err="1" smtClean="0">
                <a:solidFill>
                  <a:srgbClr val="002060"/>
                </a:solidFill>
              </a:rPr>
              <a:t>ttl</a:t>
            </a:r>
            <a:r>
              <a:rPr lang="en-GB" sz="3600" dirty="0" smtClean="0">
                <a:solidFill>
                  <a:srgbClr val="002060"/>
                </a:solidFill>
              </a:rPr>
              <a:t>)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3" y="5013176"/>
            <a:ext cx="1943100" cy="1152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6096" y="4125220"/>
            <a:ext cx="2160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*Linkable!</a:t>
            </a:r>
            <a:endParaRPr lang="en-GB" sz="3600" b="1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  <a:endCxn id="6" idx="2"/>
          </p:cNvCxnSpPr>
          <p:nvPr/>
        </p:nvCxnSpPr>
        <p:spPr>
          <a:xfrm flipV="1">
            <a:off x="6516264" y="3652949"/>
            <a:ext cx="105331" cy="4722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251" y="141867"/>
            <a:ext cx="575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>
                <a:solidFill>
                  <a:schemeClr val="tx2"/>
                </a:solidFill>
                <a:latin typeface="Comic Sans MS" pitchFamily="66" charset="0"/>
              </a:rPr>
              <a:t>Wanna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 link up with me?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0281" y="3621654"/>
            <a:ext cx="171609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“juvenile”</a:t>
            </a:r>
            <a:endParaRPr lang="en-GB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43608" y="1773052"/>
            <a:ext cx="1083690" cy="673741"/>
            <a:chOff x="1398502" y="2397181"/>
            <a:chExt cx="1083690" cy="673741"/>
          </a:xfrm>
        </p:grpSpPr>
        <p:sp>
          <p:nvSpPr>
            <p:cNvPr id="4" name="Oval 3"/>
            <p:cNvSpPr/>
            <p:nvPr/>
          </p:nvSpPr>
          <p:spPr>
            <a:xfrm>
              <a:off x="1398502" y="2397181"/>
              <a:ext cx="1083690" cy="673741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95251" y="2472441"/>
              <a:ext cx="490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e</a:t>
              </a:r>
              <a:r>
                <a:rPr lang="en-GB" sz="2800" dirty="0" smtClean="0"/>
                <a:t>x:1</a:t>
              </a:r>
              <a:endParaRPr lang="en-GB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87103" y="1340769"/>
            <a:ext cx="2639762" cy="1538306"/>
            <a:chOff x="3516415" y="1457355"/>
            <a:chExt cx="2639762" cy="1538306"/>
          </a:xfrm>
        </p:grpSpPr>
        <p:sp>
          <p:nvSpPr>
            <p:cNvPr id="10" name="Oval 9"/>
            <p:cNvSpPr/>
            <p:nvPr/>
          </p:nvSpPr>
          <p:spPr>
            <a:xfrm>
              <a:off x="3516415" y="1457355"/>
              <a:ext cx="2639762" cy="1538306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0662" y="1749455"/>
              <a:ext cx="229126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m</a:t>
              </a:r>
              <a:r>
                <a:rPr lang="en-GB" sz="2800" dirty="0" smtClean="0"/>
                <a:t>21terms:</a:t>
              </a:r>
            </a:p>
            <a:p>
              <a:pPr algn="ctr"/>
              <a:r>
                <a:rPr lang="en-GB" sz="2800" dirty="0" err="1"/>
                <a:t>c</a:t>
              </a:r>
              <a:r>
                <a:rPr lang="en-GB" sz="2800" dirty="0" err="1" smtClean="0"/>
                <a:t>ommonaud#j</a:t>
              </a:r>
              <a:endParaRPr lang="en-GB" sz="2800" dirty="0"/>
            </a:p>
          </p:txBody>
        </p:sp>
      </p:grpSp>
      <p:cxnSp>
        <p:nvCxnSpPr>
          <p:cNvPr id="12" name="Shape 9"/>
          <p:cNvCxnSpPr>
            <a:stCxn id="4" idx="6"/>
            <a:endCxn id="10" idx="2"/>
          </p:cNvCxnSpPr>
          <p:nvPr/>
        </p:nvCxnSpPr>
        <p:spPr>
          <a:xfrm flipV="1">
            <a:off x="2127298" y="2109922"/>
            <a:ext cx="1859805" cy="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27298" y="1709812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</a:t>
            </a:r>
            <a:r>
              <a:rPr lang="en-GB" sz="2000" dirty="0" smtClean="0"/>
              <a:t>21:M008BK22</a:t>
            </a:r>
            <a:endParaRPr lang="en-GB" sz="2000" dirty="0"/>
          </a:p>
        </p:txBody>
      </p:sp>
      <p:cxnSp>
        <p:nvCxnSpPr>
          <p:cNvPr id="22" name="Shape 9"/>
          <p:cNvCxnSpPr>
            <a:stCxn id="10" idx="5"/>
            <a:endCxn id="15" idx="0"/>
          </p:cNvCxnSpPr>
          <p:nvPr/>
        </p:nvCxnSpPr>
        <p:spPr>
          <a:xfrm rot="16200000" flipH="1">
            <a:off x="6185376" y="2708700"/>
            <a:ext cx="967859" cy="8580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48064" y="3221613"/>
            <a:ext cx="1677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/>
              <a:t>s</a:t>
            </a:r>
            <a:r>
              <a:rPr lang="en-GB" sz="2000" dirty="0" err="1" smtClean="0"/>
              <a:t>kos:prefLabel</a:t>
            </a:r>
            <a:endParaRPr lang="en-GB" sz="2000" dirty="0"/>
          </a:p>
        </p:txBody>
      </p:sp>
      <p:cxnSp>
        <p:nvCxnSpPr>
          <p:cNvPr id="30" name="Shape 9"/>
          <p:cNvCxnSpPr>
            <a:endCxn id="4" idx="4"/>
          </p:cNvCxnSpPr>
          <p:nvPr/>
        </p:nvCxnSpPr>
        <p:spPr>
          <a:xfrm flipV="1">
            <a:off x="827584" y="2446793"/>
            <a:ext cx="757869" cy="432281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9"/>
          <p:cNvCxnSpPr>
            <a:stCxn id="4" idx="0"/>
          </p:cNvCxnSpPr>
          <p:nvPr/>
        </p:nvCxnSpPr>
        <p:spPr>
          <a:xfrm rot="5400000" flipH="1" flipV="1">
            <a:off x="1998489" y="927734"/>
            <a:ext cx="432283" cy="125835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9"/>
          <p:cNvCxnSpPr>
            <a:stCxn id="10" idx="6"/>
          </p:cNvCxnSpPr>
          <p:nvPr/>
        </p:nvCxnSpPr>
        <p:spPr>
          <a:xfrm>
            <a:off x="6626865" y="2109922"/>
            <a:ext cx="1473527" cy="33687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9"/>
          <p:cNvCxnSpPr>
            <a:endCxn id="10" idx="7"/>
          </p:cNvCxnSpPr>
          <p:nvPr/>
        </p:nvCxnSpPr>
        <p:spPr>
          <a:xfrm rot="10800000" flipV="1">
            <a:off x="6240282" y="1134877"/>
            <a:ext cx="1860111" cy="431171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7" y="5541309"/>
            <a:ext cx="1943100" cy="11525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" y="2879074"/>
            <a:ext cx="4124597" cy="28541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17252" y="3360396"/>
            <a:ext cx="3239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I look my best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a</a:t>
            </a:r>
            <a:r>
              <a:rPr lang="en-GB" sz="3600" dirty="0" smtClean="0">
                <a:solidFill>
                  <a:srgbClr val="002060"/>
                </a:solidFill>
              </a:rPr>
              <a:t>s an RDF graph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85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Are you feeling lonely and unlinked? 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149" y="1013555"/>
            <a:ext cx="7502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Want to meet similar turtles? 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6997" y="3887829"/>
            <a:ext cx="3847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Arrive  without</a:t>
            </a:r>
          </a:p>
          <a:p>
            <a:pPr algn="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travelling!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281" y="1766462"/>
            <a:ext cx="5617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Take the sub-property</a:t>
            </a:r>
          </a:p>
          <a:p>
            <a:pPr algn="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 ladder to new places!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5" y="5517232"/>
            <a:ext cx="1943100" cy="1152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3415" y="3134922"/>
            <a:ext cx="4051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Dumb-up today!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7040" y="2532966"/>
            <a:ext cx="2851745" cy="3360788"/>
            <a:chOff x="395536" y="1988841"/>
            <a:chExt cx="2851745" cy="33607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88841"/>
              <a:ext cx="2851745" cy="33607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2351" y="2391852"/>
              <a:ext cx="223811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rgbClr val="002060"/>
                  </a:solidFill>
                </a:rPr>
                <a:t>Nobody</a:t>
              </a:r>
            </a:p>
            <a:p>
              <a:pPr algn="ctr"/>
              <a:r>
                <a:rPr lang="en-GB" sz="3600" dirty="0" smtClean="0">
                  <a:solidFill>
                    <a:srgbClr val="002060"/>
                  </a:solidFill>
                </a:rPr>
                <a:t>notices me</a:t>
              </a:r>
            </a:p>
            <a:p>
              <a:pPr algn="ctr"/>
              <a:r>
                <a:rPr lang="en-GB" sz="3600" dirty="0" smtClean="0">
                  <a:solidFill>
                    <a:srgbClr val="002060"/>
                  </a:solidFill>
                </a:rPr>
                <a:t>anymore</a:t>
              </a:r>
              <a:endParaRPr lang="en-GB" sz="3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4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7737" y="141867"/>
            <a:ext cx="608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he sub-property ladder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85825" y="4613186"/>
            <a:ext cx="3187075" cy="1584174"/>
            <a:chOff x="385825" y="4613186"/>
            <a:chExt cx="3187075" cy="1584174"/>
          </a:xfrm>
        </p:grpSpPr>
        <p:sp>
          <p:nvSpPr>
            <p:cNvPr id="10" name="Oval 9"/>
            <p:cNvSpPr/>
            <p:nvPr/>
          </p:nvSpPr>
          <p:spPr>
            <a:xfrm>
              <a:off x="385825" y="4613186"/>
              <a:ext cx="3187075" cy="1584174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497" y="4712776"/>
              <a:ext cx="304173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m21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“Target audience of</a:t>
              </a:r>
            </a:p>
            <a:p>
              <a:pPr algn="ctr"/>
              <a:r>
                <a:rPr lang="en-GB" sz="2800" dirty="0" smtClean="0"/>
                <a:t>books”</a:t>
              </a:r>
              <a:endParaRPr lang="en-GB" sz="28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604771" y="1278206"/>
            <a:ext cx="2865360" cy="1212192"/>
            <a:chOff x="3604771" y="1278206"/>
            <a:chExt cx="2865360" cy="1212192"/>
          </a:xfrm>
        </p:grpSpPr>
        <p:sp>
          <p:nvSpPr>
            <p:cNvPr id="13" name="Oval 12"/>
            <p:cNvSpPr/>
            <p:nvPr/>
          </p:nvSpPr>
          <p:spPr>
            <a:xfrm>
              <a:off x="3604771" y="1278206"/>
              <a:ext cx="2865360" cy="1212192"/>
            </a:xfrm>
            <a:prstGeom prst="ellipse">
              <a:avLst/>
            </a:prstGeom>
            <a:solidFill>
              <a:srgbClr val="57D24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4407" y="1407249"/>
              <a:ext cx="28060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m21:</a:t>
              </a:r>
            </a:p>
            <a:p>
              <a:pPr algn="ctr"/>
              <a:r>
                <a:rPr lang="en-GB" sz="2800" dirty="0" smtClean="0"/>
                <a:t>“Target audience”</a:t>
              </a:r>
              <a:endParaRPr lang="en-GB" sz="2800" dirty="0"/>
            </a:p>
          </p:txBody>
        </p:sp>
      </p:grpSp>
      <p:cxnSp>
        <p:nvCxnSpPr>
          <p:cNvPr id="15" name="Shape 9"/>
          <p:cNvCxnSpPr>
            <a:stCxn id="31" idx="2"/>
            <a:endCxn id="13" idx="4"/>
          </p:cNvCxnSpPr>
          <p:nvPr/>
        </p:nvCxnSpPr>
        <p:spPr>
          <a:xfrm rot="10800000">
            <a:off x="5037451" y="2490398"/>
            <a:ext cx="245932" cy="286004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1800" y="2463447"/>
            <a:ext cx="217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/>
              <a:t>r</a:t>
            </a:r>
            <a:r>
              <a:rPr lang="en-GB" sz="2000" dirty="0" err="1" smtClean="0"/>
              <a:t>dfs:subPropertyOf</a:t>
            </a:r>
            <a:endParaRPr lang="en-GB" sz="20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5283383" y="4450346"/>
            <a:ext cx="3456384" cy="1800200"/>
            <a:chOff x="5283383" y="4450346"/>
            <a:chExt cx="3456384" cy="1800200"/>
          </a:xfrm>
        </p:grpSpPr>
        <p:sp>
          <p:nvSpPr>
            <p:cNvPr id="31" name="Oval 30"/>
            <p:cNvSpPr/>
            <p:nvPr/>
          </p:nvSpPr>
          <p:spPr>
            <a:xfrm>
              <a:off x="5283383" y="4450346"/>
              <a:ext cx="3456384" cy="18002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90710" y="4608154"/>
              <a:ext cx="304173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m21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“Target audience of</a:t>
              </a:r>
            </a:p>
            <a:p>
              <a:pPr algn="ctr"/>
              <a:r>
                <a:rPr lang="en-GB" sz="2800" dirty="0" smtClean="0"/>
                <a:t>language material”</a:t>
              </a:r>
              <a:endParaRPr lang="en-GB" sz="28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83383" y="2857676"/>
            <a:ext cx="3456384" cy="1384995"/>
            <a:chOff x="5283383" y="2857676"/>
            <a:chExt cx="3456384" cy="1384995"/>
          </a:xfrm>
        </p:grpSpPr>
        <p:sp>
          <p:nvSpPr>
            <p:cNvPr id="38" name="Oval 37"/>
            <p:cNvSpPr/>
            <p:nvPr/>
          </p:nvSpPr>
          <p:spPr>
            <a:xfrm>
              <a:off x="5283383" y="2857676"/>
              <a:ext cx="3456384" cy="1384995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0710" y="2857676"/>
              <a:ext cx="304173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m21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“Target audience of</a:t>
              </a:r>
            </a:p>
            <a:p>
              <a:pPr algn="ctr"/>
              <a:r>
                <a:rPr lang="en-GB" sz="2800" dirty="0" smtClean="0"/>
                <a:t>music”</a:t>
              </a:r>
              <a:endParaRPr lang="en-GB" sz="28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9420" y="2857676"/>
            <a:ext cx="3456384" cy="1592670"/>
            <a:chOff x="139420" y="2857676"/>
            <a:chExt cx="3456384" cy="1592670"/>
          </a:xfrm>
        </p:grpSpPr>
        <p:sp>
          <p:nvSpPr>
            <p:cNvPr id="44" name="Oval 43"/>
            <p:cNvSpPr/>
            <p:nvPr/>
          </p:nvSpPr>
          <p:spPr>
            <a:xfrm>
              <a:off x="139420" y="2857676"/>
              <a:ext cx="3456384" cy="159267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6747" y="2857676"/>
              <a:ext cx="3041730" cy="1592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m21</a:t>
              </a:r>
              <a:r>
                <a:rPr lang="en-GB" sz="2800" dirty="0" smtClean="0"/>
                <a:t>:</a:t>
              </a:r>
            </a:p>
            <a:p>
              <a:pPr algn="ctr"/>
              <a:r>
                <a:rPr lang="en-GB" sz="2800" dirty="0" smtClean="0"/>
                <a:t>“Target audience of</a:t>
              </a:r>
            </a:p>
            <a:p>
              <a:pPr algn="ctr"/>
              <a:r>
                <a:rPr lang="en-GB" sz="2800" dirty="0"/>
                <a:t>v</a:t>
              </a:r>
              <a:r>
                <a:rPr lang="en-GB" sz="2800" dirty="0" smtClean="0"/>
                <a:t>isual materials”</a:t>
              </a:r>
              <a:endParaRPr lang="en-GB" sz="2800" dirty="0"/>
            </a:p>
          </p:txBody>
        </p:sp>
      </p:grpSp>
      <p:cxnSp>
        <p:nvCxnSpPr>
          <p:cNvPr id="48" name="Shape 9"/>
          <p:cNvCxnSpPr>
            <a:stCxn id="38" idx="2"/>
            <a:endCxn id="13" idx="4"/>
          </p:cNvCxnSpPr>
          <p:nvPr/>
        </p:nvCxnSpPr>
        <p:spPr>
          <a:xfrm rot="10800000">
            <a:off x="5037451" y="2490398"/>
            <a:ext cx="245932" cy="1059776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9"/>
          <p:cNvCxnSpPr>
            <a:stCxn id="10" idx="6"/>
            <a:endCxn id="13" idx="4"/>
          </p:cNvCxnSpPr>
          <p:nvPr/>
        </p:nvCxnSpPr>
        <p:spPr>
          <a:xfrm flipV="1">
            <a:off x="3572900" y="2490398"/>
            <a:ext cx="1464551" cy="291487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9"/>
          <p:cNvCxnSpPr>
            <a:stCxn id="44" idx="6"/>
            <a:endCxn id="13" idx="4"/>
          </p:cNvCxnSpPr>
          <p:nvPr/>
        </p:nvCxnSpPr>
        <p:spPr>
          <a:xfrm flipV="1">
            <a:off x="3595804" y="2490398"/>
            <a:ext cx="1441647" cy="1163613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902" y="141867"/>
            <a:ext cx="441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Entailed triples …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7217" y="2205335"/>
            <a:ext cx="1083690" cy="673741"/>
            <a:chOff x="1398502" y="2397181"/>
            <a:chExt cx="1083690" cy="673741"/>
          </a:xfrm>
        </p:grpSpPr>
        <p:sp>
          <p:nvSpPr>
            <p:cNvPr id="4" name="Oval 3"/>
            <p:cNvSpPr/>
            <p:nvPr/>
          </p:nvSpPr>
          <p:spPr>
            <a:xfrm>
              <a:off x="1398502" y="2397181"/>
              <a:ext cx="1083690" cy="673741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95251" y="2472441"/>
              <a:ext cx="490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e</a:t>
              </a:r>
              <a:r>
                <a:rPr lang="en-GB" sz="2800" dirty="0" smtClean="0"/>
                <a:t>x:1</a:t>
              </a:r>
              <a:endParaRPr lang="en-GB" sz="2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87103" y="1773052"/>
            <a:ext cx="2639762" cy="1538306"/>
            <a:chOff x="3516415" y="1457355"/>
            <a:chExt cx="2639762" cy="1538306"/>
          </a:xfrm>
        </p:grpSpPr>
        <p:sp>
          <p:nvSpPr>
            <p:cNvPr id="7" name="Oval 6"/>
            <p:cNvSpPr/>
            <p:nvPr/>
          </p:nvSpPr>
          <p:spPr>
            <a:xfrm>
              <a:off x="3516415" y="1457355"/>
              <a:ext cx="2639762" cy="1538306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90662" y="1749455"/>
              <a:ext cx="229126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m</a:t>
              </a:r>
              <a:r>
                <a:rPr lang="en-GB" sz="2800" dirty="0" smtClean="0"/>
                <a:t>21terms:</a:t>
              </a:r>
            </a:p>
            <a:p>
              <a:pPr algn="ctr"/>
              <a:r>
                <a:rPr lang="en-GB" sz="2800" dirty="0" err="1"/>
                <a:t>c</a:t>
              </a:r>
              <a:r>
                <a:rPr lang="en-GB" sz="2800" dirty="0" err="1" smtClean="0"/>
                <a:t>ommonaud#j</a:t>
              </a:r>
              <a:endParaRPr lang="en-GB" sz="2800" dirty="0"/>
            </a:p>
          </p:txBody>
        </p:sp>
      </p:grpSp>
      <p:cxnSp>
        <p:nvCxnSpPr>
          <p:cNvPr id="9" name="Shape 9"/>
          <p:cNvCxnSpPr>
            <a:stCxn id="4" idx="7"/>
            <a:endCxn id="7" idx="1"/>
          </p:cNvCxnSpPr>
          <p:nvPr/>
        </p:nvCxnSpPr>
        <p:spPr>
          <a:xfrm rot="5400000" flipH="1" flipV="1">
            <a:off x="2885110" y="815426"/>
            <a:ext cx="305670" cy="2671483"/>
          </a:xfrm>
          <a:prstGeom prst="curvedConnector3">
            <a:avLst>
              <a:gd name="adj1" fmla="val 248487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3005" y="1557320"/>
            <a:ext cx="1959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m21:</a:t>
            </a:r>
          </a:p>
          <a:p>
            <a:pPr algn="ctr"/>
            <a:r>
              <a:rPr lang="en-GB" sz="2000" dirty="0" smtClean="0"/>
              <a:t>“Target audience</a:t>
            </a:r>
          </a:p>
          <a:p>
            <a:pPr algn="ctr"/>
            <a:r>
              <a:rPr lang="en-GB" sz="2000" dirty="0" smtClean="0"/>
              <a:t>for books”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73848" y="1295710"/>
            <a:ext cx="176155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“juvenile”</a:t>
            </a:r>
            <a:endParaRPr lang="en-GB" sz="2800" dirty="0"/>
          </a:p>
        </p:txBody>
      </p:sp>
      <p:cxnSp>
        <p:nvCxnSpPr>
          <p:cNvPr id="12" name="Shape 9"/>
          <p:cNvCxnSpPr>
            <a:stCxn id="7" idx="6"/>
            <a:endCxn id="11" idx="2"/>
          </p:cNvCxnSpPr>
          <p:nvPr/>
        </p:nvCxnSpPr>
        <p:spPr>
          <a:xfrm flipV="1">
            <a:off x="6626865" y="1818930"/>
            <a:ext cx="1227763" cy="72327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06612" y="2111894"/>
            <a:ext cx="1733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/>
              <a:t>s</a:t>
            </a:r>
            <a:r>
              <a:rPr lang="en-GB" sz="2000" dirty="0" err="1" smtClean="0"/>
              <a:t>kos</a:t>
            </a:r>
            <a:r>
              <a:rPr lang="en-GB" sz="2000" dirty="0" smtClean="0"/>
              <a:t>:</a:t>
            </a:r>
          </a:p>
          <a:p>
            <a:pPr algn="ctr"/>
            <a:r>
              <a:rPr lang="en-GB" sz="2000" dirty="0" smtClean="0"/>
              <a:t>preferred label</a:t>
            </a:r>
            <a:endParaRPr lang="en-GB" sz="2000" dirty="0"/>
          </a:p>
        </p:txBody>
      </p:sp>
      <p:cxnSp>
        <p:nvCxnSpPr>
          <p:cNvPr id="21" name="Shape 9"/>
          <p:cNvCxnSpPr>
            <a:stCxn id="4" idx="5"/>
            <a:endCxn id="7" idx="3"/>
          </p:cNvCxnSpPr>
          <p:nvPr/>
        </p:nvCxnSpPr>
        <p:spPr>
          <a:xfrm rot="16200000" flipH="1">
            <a:off x="2885111" y="1597501"/>
            <a:ext cx="305669" cy="2671483"/>
          </a:xfrm>
          <a:prstGeom prst="curvedConnector3">
            <a:avLst>
              <a:gd name="adj1" fmla="val 248487"/>
            </a:avLst>
          </a:prstGeom>
          <a:ln w="2540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04457" y="2615194"/>
            <a:ext cx="2066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m21:</a:t>
            </a:r>
          </a:p>
          <a:p>
            <a:pPr algn="ctr"/>
            <a:r>
              <a:rPr lang="en-GB" sz="2000" dirty="0" smtClean="0"/>
              <a:t>“Target audience”</a:t>
            </a:r>
            <a:endParaRPr lang="en-GB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" y="4045301"/>
            <a:ext cx="1479634" cy="201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58" y="4045301"/>
            <a:ext cx="1479634" cy="201600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2695339" y="4810985"/>
            <a:ext cx="3722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108298" y="3939153"/>
            <a:ext cx="2927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… (Dumber)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2888" y="5380499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omic Sans MS" pitchFamily="66" charset="0"/>
              </a:rPr>
              <a:t>Cloned turtles</a:t>
            </a:r>
            <a:endParaRPr lang="en-GB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22" grpId="0"/>
      <p:bldP spid="30" grpId="0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925</TotalTime>
  <Words>532</Words>
  <Application>Microsoft Office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GordonPPT</vt:lpstr>
      <vt:lpstr>Turtle dreaming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Graphics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5</dc:title>
  <dc:creator>gordon</dc:creator>
  <cp:lastModifiedBy>gordon</cp:lastModifiedBy>
  <cp:revision>77</cp:revision>
  <dcterms:created xsi:type="dcterms:W3CDTF">2012-04-22T11:16:00Z</dcterms:created>
  <dcterms:modified xsi:type="dcterms:W3CDTF">2012-04-27T07:12:12Z</dcterms:modified>
</cp:coreProperties>
</file>