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21"/>
  </p:notesMasterIdLst>
  <p:sldIdLst>
    <p:sldId id="256" r:id="rId2"/>
    <p:sldId id="268" r:id="rId3"/>
    <p:sldId id="269" r:id="rId4"/>
    <p:sldId id="270" r:id="rId5"/>
    <p:sldId id="273" r:id="rId6"/>
    <p:sldId id="259" r:id="rId7"/>
    <p:sldId id="260" r:id="rId8"/>
    <p:sldId id="261" r:id="rId9"/>
    <p:sldId id="262" r:id="rId10"/>
    <p:sldId id="264" r:id="rId11"/>
    <p:sldId id="263" r:id="rId12"/>
    <p:sldId id="279" r:id="rId13"/>
    <p:sldId id="266" r:id="rId14"/>
    <p:sldId id="267" r:id="rId15"/>
    <p:sldId id="274" r:id="rId16"/>
    <p:sldId id="275" r:id="rId17"/>
    <p:sldId id="277" r:id="rId18"/>
    <p:sldId id="278" r:id="rId19"/>
    <p:sldId id="276" r:id="rId20"/>
  </p:sldIdLst>
  <p:sldSz cx="13055600" cy="9791700"/>
  <p:notesSz cx="17475200" cy="97917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6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65" d="100"/>
          <a:sy n="65" d="100"/>
        </p:scale>
        <p:origin x="51" y="204"/>
      </p:cViewPr>
      <p:guideLst>
        <p:guide orient="horz" pos="2880"/>
        <p:guide pos="16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7572375" cy="49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9898063" y="0"/>
            <a:ext cx="7572375" cy="49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534150" y="1223963"/>
            <a:ext cx="4406900" cy="3305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747838" y="4711700"/>
            <a:ext cx="13979525" cy="385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01163"/>
            <a:ext cx="7572375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9898063" y="9301163"/>
            <a:ext cx="7572375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1747838" y="4711700"/>
            <a:ext cx="13979525" cy="38560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34150" y="1223963"/>
            <a:ext cx="4406900" cy="3305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9393200" y="9010651"/>
            <a:ext cx="3344904" cy="50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341572" y="8953505"/>
            <a:ext cx="474404" cy="50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9393200" y="9010651"/>
            <a:ext cx="3344904" cy="50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341572" y="8953505"/>
            <a:ext cx="474404" cy="50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6416969" y="0"/>
            <a:ext cx="6638630" cy="473842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4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9393200" y="9010651"/>
            <a:ext cx="3344904" cy="50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341572" y="8953505"/>
            <a:ext cx="474404" cy="50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0" y="1"/>
            <a:ext cx="13055600" cy="7447051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4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948808" y="4057651"/>
            <a:ext cx="12106792" cy="1908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40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9393200" y="9010651"/>
            <a:ext cx="3344904" cy="50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341572" y="8953505"/>
            <a:ext cx="474404" cy="50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97811" y="520700"/>
            <a:ext cx="7223988" cy="189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92" b="0" i="0" u="none" strike="noStrike" cap="none">
                <a:solidFill>
                  <a:srgbClr val="2031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9165487" y="0"/>
            <a:ext cx="3890113" cy="484854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4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897810" y="2762250"/>
            <a:ext cx="10070412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3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dt" idx="10"/>
          </p:nvPr>
        </p:nvSpPr>
        <p:spPr>
          <a:xfrm>
            <a:off x="9393200" y="9010651"/>
            <a:ext cx="3344904" cy="50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341572" y="8953505"/>
            <a:ext cx="474404" cy="50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0" y="0"/>
            <a:ext cx="4714931" cy="587658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4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6"/>
          <p:cNvSpPr/>
          <p:nvPr/>
        </p:nvSpPr>
        <p:spPr>
          <a:xfrm>
            <a:off x="0" y="793752"/>
            <a:ext cx="5058096" cy="914400"/>
          </a:xfrm>
          <a:custGeom>
            <a:avLst/>
            <a:gdLst/>
            <a:ahLst/>
            <a:cxnLst/>
            <a:rect l="l" t="t" r="r" b="b"/>
            <a:pathLst>
              <a:path w="6770370" h="914400" extrusionOk="0">
                <a:moveTo>
                  <a:pt x="6769963" y="0"/>
                </a:moveTo>
                <a:lnTo>
                  <a:pt x="0" y="0"/>
                </a:lnTo>
                <a:lnTo>
                  <a:pt x="0" y="914400"/>
                </a:lnTo>
                <a:lnTo>
                  <a:pt x="5803036" y="914400"/>
                </a:lnTo>
                <a:lnTo>
                  <a:pt x="6769963" y="0"/>
                </a:lnTo>
                <a:close/>
              </a:path>
            </a:pathLst>
          </a:custGeom>
          <a:solidFill>
            <a:srgbClr val="20318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4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6"/>
          <p:cNvSpPr txBox="1"/>
          <p:nvPr/>
        </p:nvSpPr>
        <p:spPr>
          <a:xfrm>
            <a:off x="-929832" y="781051"/>
            <a:ext cx="5294349" cy="64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8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overview 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9393200" y="9010651"/>
            <a:ext cx="3344904" cy="50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341572" y="8953505"/>
            <a:ext cx="474404" cy="50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9165487" y="0"/>
            <a:ext cx="3890113" cy="484854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4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7"/>
          <p:cNvSpPr/>
          <p:nvPr/>
        </p:nvSpPr>
        <p:spPr>
          <a:xfrm>
            <a:off x="8405156" y="793752"/>
            <a:ext cx="4650583" cy="914400"/>
          </a:xfrm>
          <a:custGeom>
            <a:avLst/>
            <a:gdLst/>
            <a:ahLst/>
            <a:cxnLst/>
            <a:rect l="l" t="t" r="r" b="b"/>
            <a:pathLst>
              <a:path w="6224905" h="914400" extrusionOk="0">
                <a:moveTo>
                  <a:pt x="6224727" y="0"/>
                </a:moveTo>
                <a:lnTo>
                  <a:pt x="0" y="0"/>
                </a:lnTo>
                <a:lnTo>
                  <a:pt x="966927" y="914400"/>
                </a:lnTo>
                <a:lnTo>
                  <a:pt x="6224727" y="914400"/>
                </a:lnTo>
                <a:lnTo>
                  <a:pt x="6224727" y="0"/>
                </a:lnTo>
                <a:close/>
              </a:path>
            </a:pathLst>
          </a:custGeom>
          <a:solidFill>
            <a:srgbClr val="20318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4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7"/>
          <p:cNvSpPr txBox="1"/>
          <p:nvPr/>
        </p:nvSpPr>
        <p:spPr>
          <a:xfrm>
            <a:off x="9089582" y="781051"/>
            <a:ext cx="5294349" cy="64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8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overview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dt" idx="10"/>
          </p:nvPr>
        </p:nvSpPr>
        <p:spPr>
          <a:xfrm>
            <a:off x="9393200" y="9010651"/>
            <a:ext cx="3344904" cy="50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341572" y="8953505"/>
            <a:ext cx="474404" cy="50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4990731" y="4057650"/>
            <a:ext cx="8064869" cy="689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83" b="0" i="0" u="none" strike="noStrike" cap="none">
                <a:solidFill>
                  <a:srgbClr val="2031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/>
          <p:nvPr/>
        </p:nvSpPr>
        <p:spPr>
          <a:xfrm>
            <a:off x="0" y="1009650"/>
            <a:ext cx="7688230" cy="7581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4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8"/>
          <p:cNvSpPr/>
          <p:nvPr/>
        </p:nvSpPr>
        <p:spPr>
          <a:xfrm>
            <a:off x="0" y="5556250"/>
            <a:ext cx="1869152" cy="3035300"/>
          </a:xfrm>
          <a:custGeom>
            <a:avLst/>
            <a:gdLst/>
            <a:ahLst/>
            <a:cxnLst/>
            <a:rect l="l" t="t" r="r" b="b"/>
            <a:pathLst>
              <a:path w="2501900" h="3035300" extrusionOk="0">
                <a:moveTo>
                  <a:pt x="0" y="0"/>
                </a:moveTo>
                <a:lnTo>
                  <a:pt x="0" y="3035300"/>
                </a:lnTo>
                <a:lnTo>
                  <a:pt x="2501455" y="3035300"/>
                </a:lnTo>
                <a:lnTo>
                  <a:pt x="0" y="0"/>
                </a:lnTo>
                <a:close/>
              </a:path>
            </a:pathLst>
          </a:custGeom>
          <a:solidFill>
            <a:srgbClr val="20318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4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8"/>
          <p:cNvSpPr/>
          <p:nvPr/>
        </p:nvSpPr>
        <p:spPr>
          <a:xfrm>
            <a:off x="0" y="342900"/>
            <a:ext cx="13055600" cy="914400"/>
          </a:xfrm>
          <a:custGeom>
            <a:avLst/>
            <a:gdLst/>
            <a:ahLst/>
            <a:cxnLst/>
            <a:rect l="l" t="t" r="r" b="b"/>
            <a:pathLst>
              <a:path w="17475200" h="914400" extrusionOk="0">
                <a:moveTo>
                  <a:pt x="0" y="914400"/>
                </a:moveTo>
                <a:lnTo>
                  <a:pt x="17475200" y="914400"/>
                </a:lnTo>
                <a:lnTo>
                  <a:pt x="174752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20318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4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00705" y="578764"/>
            <a:ext cx="12254189" cy="32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92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9393200" y="9010651"/>
            <a:ext cx="3344904" cy="50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341572" y="8953505"/>
            <a:ext cx="474404" cy="50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8" name="Google Shape;58;p9"/>
          <p:cNvSpPr/>
          <p:nvPr/>
        </p:nvSpPr>
        <p:spPr>
          <a:xfrm>
            <a:off x="6416969" y="0"/>
            <a:ext cx="6638630" cy="473842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4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97811" y="520700"/>
            <a:ext cx="7223988" cy="189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92" b="0" i="0" u="none" strike="noStrike" cap="none">
                <a:solidFill>
                  <a:srgbClr val="2031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917972" y="2914650"/>
            <a:ext cx="9165487" cy="377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44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8769355"/>
            <a:ext cx="9393201" cy="184150"/>
          </a:xfrm>
          <a:custGeom>
            <a:avLst/>
            <a:gdLst/>
            <a:ahLst/>
            <a:cxnLst/>
            <a:rect l="l" t="t" r="r" b="b"/>
            <a:pathLst>
              <a:path w="12573000" h="184150" extrusionOk="0">
                <a:moveTo>
                  <a:pt x="12573000" y="0"/>
                </a:moveTo>
                <a:lnTo>
                  <a:pt x="0" y="0"/>
                </a:lnTo>
                <a:lnTo>
                  <a:pt x="0" y="184149"/>
                </a:lnTo>
                <a:lnTo>
                  <a:pt x="12393663" y="184149"/>
                </a:lnTo>
                <a:lnTo>
                  <a:pt x="12573000" y="0"/>
                </a:lnTo>
                <a:close/>
              </a:path>
            </a:pathLst>
          </a:custGeom>
          <a:solidFill>
            <a:srgbClr val="20318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4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9421666" y="8769355"/>
            <a:ext cx="3633935" cy="184150"/>
          </a:xfrm>
          <a:custGeom>
            <a:avLst/>
            <a:gdLst/>
            <a:ahLst/>
            <a:cxnLst/>
            <a:rect l="l" t="t" r="r" b="b"/>
            <a:pathLst>
              <a:path w="4864100" h="184150" extrusionOk="0">
                <a:moveTo>
                  <a:pt x="4864100" y="0"/>
                </a:moveTo>
                <a:lnTo>
                  <a:pt x="165100" y="0"/>
                </a:lnTo>
                <a:lnTo>
                  <a:pt x="0" y="184149"/>
                </a:lnTo>
                <a:lnTo>
                  <a:pt x="4864100" y="184149"/>
                </a:lnTo>
                <a:lnTo>
                  <a:pt x="4864100" y="0"/>
                </a:lnTo>
                <a:close/>
              </a:path>
            </a:pathLst>
          </a:custGeom>
          <a:solidFill>
            <a:srgbClr val="1D8BC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4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341571" y="8769350"/>
            <a:ext cx="474404" cy="768350"/>
          </a:xfrm>
          <a:custGeom>
            <a:avLst/>
            <a:gdLst/>
            <a:ahLst/>
            <a:cxnLst/>
            <a:rect l="l" t="t" r="r" b="b"/>
            <a:pathLst>
              <a:path w="635000" h="768350" extrusionOk="0">
                <a:moveTo>
                  <a:pt x="0" y="768350"/>
                </a:moveTo>
                <a:lnTo>
                  <a:pt x="635000" y="768350"/>
                </a:lnTo>
                <a:lnTo>
                  <a:pt x="635000" y="0"/>
                </a:lnTo>
                <a:lnTo>
                  <a:pt x="0" y="0"/>
                </a:lnTo>
                <a:lnTo>
                  <a:pt x="0" y="768350"/>
                </a:lnTo>
                <a:close/>
              </a:path>
            </a:pathLst>
          </a:custGeom>
          <a:solidFill>
            <a:srgbClr val="20318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4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9393200" y="9010651"/>
            <a:ext cx="3344904" cy="50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44">
                <a:solidFill>
                  <a:srgbClr val="2031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341572" y="8953505"/>
            <a:ext cx="474404" cy="50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94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494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494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494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494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494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494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494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494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" name="Google Shape;15;p1"/>
          <p:cNvSpPr txBox="1"/>
          <p:nvPr/>
        </p:nvSpPr>
        <p:spPr>
          <a:xfrm>
            <a:off x="948808" y="9010651"/>
            <a:ext cx="3673992" cy="50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300" tIns="34150" rIns="68300" bIns="34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44" b="0" u="none" dirty="0">
                <a:solidFill>
                  <a:srgbClr val="203189"/>
                </a:solidFill>
                <a:latin typeface="Calibri"/>
                <a:ea typeface="Calibri"/>
                <a:cs typeface="Calibri"/>
                <a:sym typeface="Calibri"/>
              </a:rPr>
              <a:t>New RDA Toolkit facilities</a:t>
            </a:r>
            <a:endParaRPr dirty="0"/>
          </a:p>
        </p:txBody>
      </p:sp>
      <p:sp>
        <p:nvSpPr>
          <p:cNvPr id="16" name="Google Shape;16;p1"/>
          <p:cNvSpPr/>
          <p:nvPr/>
        </p:nvSpPr>
        <p:spPr>
          <a:xfrm>
            <a:off x="10272369" y="7784375"/>
            <a:ext cx="2427631" cy="927834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9393200" y="9010651"/>
            <a:ext cx="3344904" cy="50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January 24, 2019</a:t>
            </a:r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341572" y="8953505"/>
            <a:ext cx="474404" cy="50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sp>
        <p:nvSpPr>
          <p:cNvPr id="67" name="Google Shape;67;p10"/>
          <p:cNvSpPr txBox="1"/>
          <p:nvPr/>
        </p:nvSpPr>
        <p:spPr>
          <a:xfrm>
            <a:off x="1117600" y="1238250"/>
            <a:ext cx="10820400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8800" dirty="0">
                <a:solidFill>
                  <a:schemeClr val="bg2"/>
                </a:solidFill>
              </a:rPr>
              <a:t>RDA Toolkit -  the facilities within the new version</a:t>
            </a:r>
            <a:endParaRPr sz="8800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0"/>
          <p:cNvSpPr txBox="1"/>
          <p:nvPr/>
        </p:nvSpPr>
        <p:spPr>
          <a:xfrm>
            <a:off x="1783080" y="5962650"/>
            <a:ext cx="948944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Gordon Dunsire, RDA Technical Team Liaison Officer</a:t>
            </a:r>
            <a:endParaRPr dirty="0"/>
          </a:p>
          <a:p>
            <a:pPr lvl="0" algn="ctr"/>
            <a:r>
              <a:rPr lang="en-GB" sz="2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Presented at </a:t>
            </a:r>
            <a:r>
              <a:rPr lang="en-US" sz="2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IFLA Satellite meeting on RDA, Aristotle University of Thessaloniki, 21 August, 2019</a:t>
            </a:r>
            <a:endParaRPr sz="28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6880FE-DB3C-4E3E-9381-65A8B56D13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10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84B136-1A05-4BE4-B51D-B18DAE299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71" y="336550"/>
            <a:ext cx="8553551" cy="8336395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434F00-C6A0-46B6-B3E6-B176FFB82848}"/>
              </a:ext>
            </a:extLst>
          </p:cNvPr>
          <p:cNvSpPr txBox="1"/>
          <p:nvPr/>
        </p:nvSpPr>
        <p:spPr>
          <a:xfrm>
            <a:off x="9291484" y="5109910"/>
            <a:ext cx="33505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Element page</a:t>
            </a:r>
          </a:p>
        </p:txBody>
      </p:sp>
    </p:spTree>
    <p:extLst>
      <p:ext uri="{BB962C8B-B14F-4D97-AF65-F5344CB8AC3E}">
        <p14:creationId xmlns:p14="http://schemas.microsoft.com/office/powerpoint/2010/main" val="1289630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6880FE-DB3C-4E3E-9381-65A8B56D13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11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84B136-1A05-4BE4-B51D-B18DAE299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71" y="336550"/>
            <a:ext cx="8553551" cy="8336395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B3EA72-EEDC-4411-9F03-67AA8EAE4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40" y="1785710"/>
            <a:ext cx="9176248" cy="6887235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589B208-CB3D-4982-B96F-107D6E5AE3E8}"/>
              </a:ext>
            </a:extLst>
          </p:cNvPr>
          <p:cNvGrpSpPr/>
          <p:nvPr/>
        </p:nvGrpSpPr>
        <p:grpSpPr>
          <a:xfrm>
            <a:off x="9905487" y="4567607"/>
            <a:ext cx="2808542" cy="1323439"/>
            <a:chOff x="9905487" y="4567607"/>
            <a:chExt cx="2808542" cy="132343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1E98529-37A8-4CD2-B770-11503AD3EECE}"/>
                </a:ext>
              </a:extLst>
            </p:cNvPr>
            <p:cNvSpPr txBox="1"/>
            <p:nvPr/>
          </p:nvSpPr>
          <p:spPr>
            <a:xfrm>
              <a:off x="10390957" y="4567607"/>
              <a:ext cx="2323072" cy="132343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Semantic</a:t>
              </a:r>
            </a:p>
            <a:p>
              <a:r>
                <a:rPr lang="en-US" sz="4000" dirty="0"/>
                <a:t>context</a:t>
              </a:r>
              <a:endParaRPr lang="en-GB" sz="4000" dirty="0"/>
            </a:p>
          </p:txBody>
        </p:sp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42A2E4F3-A5AA-41C3-B213-77826EE0DE0D}"/>
                </a:ext>
              </a:extLst>
            </p:cNvPr>
            <p:cNvSpPr/>
            <p:nvPr/>
          </p:nvSpPr>
          <p:spPr>
            <a:xfrm rot="5400000">
              <a:off x="9956056" y="4986591"/>
              <a:ext cx="384331" cy="485469"/>
            </a:xfrm>
            <a:prstGeom prst="down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5984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1E03F0-6F64-45B3-B7C8-55B8138428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12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A49CF-E7D7-4562-8E42-F1F9B6C7A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72" y="387928"/>
            <a:ext cx="9729284" cy="8021781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481898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1E03F0-6F64-45B3-B7C8-55B8138428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13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A49CF-E7D7-4562-8E42-F1F9B6C7A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72" y="387928"/>
            <a:ext cx="9729284" cy="8021781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D159A6-4419-49C4-AC00-D1ED2ADAA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347" y="2158014"/>
            <a:ext cx="9809018" cy="5253306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1177056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1E03F0-6F64-45B3-B7C8-55B8138428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14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A49CF-E7D7-4562-8E42-F1F9B6C7A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72" y="387928"/>
            <a:ext cx="9729284" cy="8021781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D159A6-4419-49C4-AC00-D1ED2ADAA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347" y="2158014"/>
            <a:ext cx="9809018" cy="5253306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D722CD-631D-4D27-B62D-9EBDC554F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4437" y="3327720"/>
            <a:ext cx="10584873" cy="5353887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903725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1C41AE-1A42-4FD4-8299-B0D72AF8A9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15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7C7CD3-030F-4469-B9BA-0AD88BB0E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18" y="1097219"/>
            <a:ext cx="9621982" cy="5160120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ACE14D-CADF-4FBF-8E6F-0399EEBF16CC}"/>
              </a:ext>
            </a:extLst>
          </p:cNvPr>
          <p:cNvSpPr txBox="1"/>
          <p:nvPr/>
        </p:nvSpPr>
        <p:spPr>
          <a:xfrm>
            <a:off x="532624" y="6684818"/>
            <a:ext cx="2494594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/>
              <a:t>Bookmark</a:t>
            </a:r>
            <a:endParaRPr lang="en-GB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EB8A31-A463-4205-B317-1C852E739D4E}"/>
              </a:ext>
            </a:extLst>
          </p:cNvPr>
          <p:cNvSpPr txBox="1"/>
          <p:nvPr/>
        </p:nvSpPr>
        <p:spPr>
          <a:xfrm>
            <a:off x="3255919" y="6684818"/>
            <a:ext cx="1268296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/>
              <a:t>Note</a:t>
            </a:r>
            <a:endParaRPr lang="en-GB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BD7DD6-2719-4B8C-BFC7-060AAAF98305}"/>
              </a:ext>
            </a:extLst>
          </p:cNvPr>
          <p:cNvSpPr txBox="1"/>
          <p:nvPr/>
        </p:nvSpPr>
        <p:spPr>
          <a:xfrm>
            <a:off x="4752916" y="6684818"/>
            <a:ext cx="1210588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/>
              <a:t>URL</a:t>
            </a:r>
            <a:endParaRPr lang="en-GB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066BF4-25DD-47E0-BE69-70C3B2019F87}"/>
              </a:ext>
            </a:extLst>
          </p:cNvPr>
          <p:cNvSpPr txBox="1"/>
          <p:nvPr/>
        </p:nvSpPr>
        <p:spPr>
          <a:xfrm>
            <a:off x="6192206" y="6684818"/>
            <a:ext cx="3807453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/>
              <a:t>Citation number</a:t>
            </a:r>
            <a:endParaRPr lang="en-GB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F16F9D-C435-45EB-81E3-C43DA1169EED}"/>
              </a:ext>
            </a:extLst>
          </p:cNvPr>
          <p:cNvSpPr txBox="1"/>
          <p:nvPr/>
        </p:nvSpPr>
        <p:spPr>
          <a:xfrm>
            <a:off x="886361" y="7386893"/>
            <a:ext cx="3350597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/>
              <a:t>User-supplied</a:t>
            </a:r>
            <a:endParaRPr lang="en-GB" sz="40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CF46A31-E141-4B87-B92F-83472BA4DCC7}"/>
              </a:ext>
            </a:extLst>
          </p:cNvPr>
          <p:cNvCxnSpPr>
            <a:cxnSpLocks/>
            <a:stCxn id="5" idx="0"/>
          </p:cNvCxnSpPr>
          <p:nvPr/>
        </p:nvCxnSpPr>
        <p:spPr>
          <a:xfrm flipH="1" flipV="1">
            <a:off x="2008622" y="4121727"/>
            <a:ext cx="1881445" cy="25630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AC4AE97-D2C2-410B-8B08-F9C59B88DC6C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2671983" y="4170218"/>
            <a:ext cx="2686227" cy="25146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A498005-4162-4C0A-A3D9-DBB48B46CB88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3376036" y="4218709"/>
            <a:ext cx="4719897" cy="246610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6D8C4C4-8AA7-460B-96E0-2AF84A18829B}"/>
              </a:ext>
            </a:extLst>
          </p:cNvPr>
          <p:cNvCxnSpPr>
            <a:cxnSpLocks/>
            <a:stCxn id="4" idx="0"/>
          </p:cNvCxnSpPr>
          <p:nvPr/>
        </p:nvCxnSpPr>
        <p:spPr>
          <a:xfrm flipH="1" flipV="1">
            <a:off x="1374474" y="4073236"/>
            <a:ext cx="405447" cy="26115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47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11FD29-0E69-48EC-8EB1-1D6C1216FA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16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FED795-258B-435D-9824-CF0D06E00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455" y="2087236"/>
            <a:ext cx="9809018" cy="4376511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121253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29FBB8-9AAE-4A20-8204-708A4FFD4B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17</a:t>
            </a:fld>
            <a:endParaRPr lang="en-GB"/>
          </a:p>
        </p:txBody>
      </p:sp>
      <p:sp>
        <p:nvSpPr>
          <p:cNvPr id="3" name="Google Shape;75;p11">
            <a:extLst>
              <a:ext uri="{FF2B5EF4-FFF2-40B4-BE49-F238E27FC236}">
                <a16:creationId xmlns:a16="http://schemas.microsoft.com/office/drawing/2014/main" id="{F0484126-46E1-4F3D-970E-D1C64E6DD84C}"/>
              </a:ext>
            </a:extLst>
          </p:cNvPr>
          <p:cNvSpPr txBox="1"/>
          <p:nvPr/>
        </p:nvSpPr>
        <p:spPr>
          <a:xfrm>
            <a:off x="431800" y="362857"/>
            <a:ext cx="467144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Customization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D3D63-0206-427B-8EC4-951E8DC7E157}"/>
              </a:ext>
            </a:extLst>
          </p:cNvPr>
          <p:cNvSpPr txBox="1"/>
          <p:nvPr/>
        </p:nvSpPr>
        <p:spPr>
          <a:xfrm>
            <a:off x="431800" y="4317219"/>
            <a:ext cx="114076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Facilities for customizing the RDA Toolkit include:</a:t>
            </a:r>
          </a:p>
          <a:p>
            <a:pPr marL="914400"/>
            <a:r>
              <a:rPr lang="en-US" sz="4000" dirty="0"/>
              <a:t>User-supplied documentation</a:t>
            </a:r>
          </a:p>
          <a:p>
            <a:pPr marL="1828800"/>
            <a:r>
              <a:rPr lang="en-US" sz="4000" dirty="0"/>
              <a:t>Bookmarks, notes, documents</a:t>
            </a:r>
          </a:p>
          <a:p>
            <a:pPr marL="914400"/>
            <a:r>
              <a:rPr lang="en-US" sz="4000" dirty="0"/>
              <a:t>Policy statements [under construction]</a:t>
            </a:r>
          </a:p>
          <a:p>
            <a:pPr marL="914400"/>
            <a:r>
              <a:rPr lang="en-US" sz="4000" dirty="0"/>
              <a:t>Application profiles [under construction]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BF9025-8250-42A1-B0EF-F895A2AF01B8}"/>
              </a:ext>
            </a:extLst>
          </p:cNvPr>
          <p:cNvSpPr txBox="1"/>
          <p:nvPr/>
        </p:nvSpPr>
        <p:spPr>
          <a:xfrm>
            <a:off x="431800" y="1998000"/>
            <a:ext cx="102612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Use URLs for options, recording methods, elements, etc. to create ‘my Toolkit’ for local applications</a:t>
            </a:r>
          </a:p>
        </p:txBody>
      </p:sp>
    </p:spTree>
    <p:extLst>
      <p:ext uri="{BB962C8B-B14F-4D97-AF65-F5344CB8AC3E}">
        <p14:creationId xmlns:p14="http://schemas.microsoft.com/office/powerpoint/2010/main" val="3335321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29FBB8-9AAE-4A20-8204-708A4FFD4B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18</a:t>
            </a:fld>
            <a:endParaRPr lang="en-GB"/>
          </a:p>
        </p:txBody>
      </p:sp>
      <p:sp>
        <p:nvSpPr>
          <p:cNvPr id="3" name="Google Shape;75;p11">
            <a:extLst>
              <a:ext uri="{FF2B5EF4-FFF2-40B4-BE49-F238E27FC236}">
                <a16:creationId xmlns:a16="http://schemas.microsoft.com/office/drawing/2014/main" id="{F0484126-46E1-4F3D-970E-D1C64E6DD84C}"/>
              </a:ext>
            </a:extLst>
          </p:cNvPr>
          <p:cNvSpPr txBox="1"/>
          <p:nvPr/>
        </p:nvSpPr>
        <p:spPr>
          <a:xfrm>
            <a:off x="431800" y="362857"/>
            <a:ext cx="4570452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Practical tools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D3D63-0206-427B-8EC4-951E8DC7E157}"/>
              </a:ext>
            </a:extLst>
          </p:cNvPr>
          <p:cNvSpPr txBox="1"/>
          <p:nvPr/>
        </p:nvSpPr>
        <p:spPr>
          <a:xfrm>
            <a:off x="496888" y="2551244"/>
            <a:ext cx="110764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New RDA Toolkit is a comprehensive set of tools for creating well-formed interoperable metadata for library and cultural heritage collections</a:t>
            </a:r>
          </a:p>
          <a:p>
            <a:pPr marL="914400"/>
            <a:r>
              <a:rPr lang="en-US" sz="4000" dirty="0"/>
              <a:t>Instructions for data values</a:t>
            </a:r>
          </a:p>
          <a:p>
            <a:pPr marL="914400"/>
            <a:r>
              <a:rPr lang="en-US" sz="4000" dirty="0"/>
              <a:t>Elements and entities for data recording</a:t>
            </a:r>
          </a:p>
          <a:p>
            <a:pPr marL="914400"/>
            <a:r>
              <a:rPr lang="en-US" sz="4000" dirty="0"/>
              <a:t>Choice of granularity (general vs specific)</a:t>
            </a:r>
          </a:p>
          <a:p>
            <a:pPr marL="914400"/>
            <a:r>
              <a:rPr lang="en-US" sz="4000" dirty="0"/>
              <a:t>Choice of recording methods</a:t>
            </a:r>
          </a:p>
          <a:p>
            <a:pPr marL="914400"/>
            <a:r>
              <a:rPr lang="en-US" sz="4000" dirty="0"/>
              <a:t>Modular customization</a:t>
            </a:r>
          </a:p>
        </p:txBody>
      </p:sp>
    </p:spTree>
    <p:extLst>
      <p:ext uri="{BB962C8B-B14F-4D97-AF65-F5344CB8AC3E}">
        <p14:creationId xmlns:p14="http://schemas.microsoft.com/office/powerpoint/2010/main" val="3517892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29FBB8-9AAE-4A20-8204-708A4FFD4B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19</a:t>
            </a:fld>
            <a:endParaRPr lang="en-GB"/>
          </a:p>
        </p:txBody>
      </p:sp>
      <p:sp>
        <p:nvSpPr>
          <p:cNvPr id="3" name="Google Shape;75;p11">
            <a:extLst>
              <a:ext uri="{FF2B5EF4-FFF2-40B4-BE49-F238E27FC236}">
                <a16:creationId xmlns:a16="http://schemas.microsoft.com/office/drawing/2014/main" id="{F0484126-46E1-4F3D-970E-D1C64E6DD84C}"/>
              </a:ext>
            </a:extLst>
          </p:cNvPr>
          <p:cNvSpPr txBox="1"/>
          <p:nvPr/>
        </p:nvSpPr>
        <p:spPr>
          <a:xfrm>
            <a:off x="431800" y="362857"/>
            <a:ext cx="3667962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D3D63-0206-427B-8EC4-951E8DC7E157}"/>
              </a:ext>
            </a:extLst>
          </p:cNvPr>
          <p:cNvSpPr txBox="1"/>
          <p:nvPr/>
        </p:nvSpPr>
        <p:spPr>
          <a:xfrm>
            <a:off x="3950852" y="2826214"/>
            <a:ext cx="4927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techo@rdatoolkit.org</a:t>
            </a:r>
          </a:p>
        </p:txBody>
      </p:sp>
    </p:spTree>
    <p:extLst>
      <p:ext uri="{BB962C8B-B14F-4D97-AF65-F5344CB8AC3E}">
        <p14:creationId xmlns:p14="http://schemas.microsoft.com/office/powerpoint/2010/main" val="3219942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E0AC26-52C5-4CBD-BD7F-AEF5F363BC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3130A9-E744-43F6-8798-E2DB549BA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831" y="184149"/>
            <a:ext cx="11354253" cy="8383529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E3115AE-C491-4289-BE55-3192A5F9E878}"/>
              </a:ext>
            </a:extLst>
          </p:cNvPr>
          <p:cNvSpPr/>
          <p:nvPr/>
        </p:nvSpPr>
        <p:spPr>
          <a:xfrm>
            <a:off x="1037770" y="5631543"/>
            <a:ext cx="3759199" cy="10232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5601EC-0B83-4B27-BEE3-6B00BE440530}"/>
              </a:ext>
            </a:extLst>
          </p:cNvPr>
          <p:cNvSpPr/>
          <p:nvPr/>
        </p:nvSpPr>
        <p:spPr>
          <a:xfrm>
            <a:off x="1037771" y="6763657"/>
            <a:ext cx="3759199" cy="10232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44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DF63F3-E0EE-434C-AA75-6ED4F13FB8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A63613-2C15-45A5-997F-8B713AFF4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72" y="205921"/>
            <a:ext cx="12488812" cy="7261679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4D3596-042E-4BD7-91FF-BC8AFFC541D5}"/>
              </a:ext>
            </a:extLst>
          </p:cNvPr>
          <p:cNvSpPr txBox="1"/>
          <p:nvPr/>
        </p:nvSpPr>
        <p:spPr>
          <a:xfrm rot="-1740000">
            <a:off x="7476338" y="3690242"/>
            <a:ext cx="4211409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Under development</a:t>
            </a:r>
            <a:endParaRPr lang="en-GB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EECEC1-0DF4-4687-872B-6E099E3D8CDC}"/>
              </a:ext>
            </a:extLst>
          </p:cNvPr>
          <p:cNvSpPr txBox="1"/>
          <p:nvPr/>
        </p:nvSpPr>
        <p:spPr>
          <a:xfrm rot="-1740000">
            <a:off x="8598901" y="4796595"/>
            <a:ext cx="3185487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Not authorized</a:t>
            </a:r>
            <a:endParaRPr lang="en-GB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75051E-D052-4A84-8C6B-A52126835FB0}"/>
              </a:ext>
            </a:extLst>
          </p:cNvPr>
          <p:cNvSpPr txBox="1"/>
          <p:nvPr/>
        </p:nvSpPr>
        <p:spPr>
          <a:xfrm rot="-1740000">
            <a:off x="8082637" y="2744844"/>
            <a:ext cx="1518364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BETA!</a:t>
            </a:r>
            <a:endParaRPr lang="en-GB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C5E9E8-A4E7-4CF0-8C95-D1292C2FC5EA}"/>
              </a:ext>
            </a:extLst>
          </p:cNvPr>
          <p:cNvSpPr txBox="1"/>
          <p:nvPr/>
        </p:nvSpPr>
        <p:spPr>
          <a:xfrm>
            <a:off x="5881845" y="748514"/>
            <a:ext cx="3621504" cy="64633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Submit feedback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8" name="Arrow: Bent-Up 7">
            <a:extLst>
              <a:ext uri="{FF2B5EF4-FFF2-40B4-BE49-F238E27FC236}">
                <a16:creationId xmlns:a16="http://schemas.microsoft.com/office/drawing/2014/main" id="{6272242B-D615-4D15-9A4A-B4C839540603}"/>
              </a:ext>
            </a:extLst>
          </p:cNvPr>
          <p:cNvSpPr/>
          <p:nvPr/>
        </p:nvSpPr>
        <p:spPr>
          <a:xfrm>
            <a:off x="9509379" y="537443"/>
            <a:ext cx="2704391" cy="598120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41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9FF466-7EC3-42CB-9A5D-92358B5453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EB1F68-C88F-430E-9640-146A6C6E6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03" y="699407"/>
            <a:ext cx="12583793" cy="6485164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AFA483C-0C93-4CF3-B821-39B3719AA588}"/>
              </a:ext>
            </a:extLst>
          </p:cNvPr>
          <p:cNvSpPr/>
          <p:nvPr/>
        </p:nvSpPr>
        <p:spPr>
          <a:xfrm>
            <a:off x="6219371" y="425450"/>
            <a:ext cx="3555954" cy="45456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F214465-C0FB-4F1B-B55C-D06B51B75606}"/>
              </a:ext>
            </a:extLst>
          </p:cNvPr>
          <p:cNvSpPr/>
          <p:nvPr/>
        </p:nvSpPr>
        <p:spPr>
          <a:xfrm>
            <a:off x="341572" y="3858079"/>
            <a:ext cx="3247526" cy="10232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14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387742-11FE-4209-92DF-1E113BBD39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5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36C1F5-B22C-4DCD-BDFC-D9728E9F6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72" y="281354"/>
            <a:ext cx="8696052" cy="8109661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C60BF6-3AFB-4288-9378-BBD91D3E4FA4}"/>
              </a:ext>
            </a:extLst>
          </p:cNvPr>
          <p:cNvSpPr txBox="1"/>
          <p:nvPr/>
        </p:nvSpPr>
        <p:spPr>
          <a:xfrm>
            <a:off x="9674943" y="5036168"/>
            <a:ext cx="2986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Main menus</a:t>
            </a:r>
          </a:p>
        </p:txBody>
      </p:sp>
    </p:spTree>
    <p:extLst>
      <p:ext uri="{BB962C8B-B14F-4D97-AF65-F5344CB8AC3E}">
        <p14:creationId xmlns:p14="http://schemas.microsoft.com/office/powerpoint/2010/main" val="18411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8B3BF0-2700-4B5C-8EC6-BDC18596AA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6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52F519-84BA-493C-B887-EBF94957C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72" y="336550"/>
            <a:ext cx="8110165" cy="8261540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E2600D0-69C8-4CF7-A553-1DB7526C121E}"/>
              </a:ext>
            </a:extLst>
          </p:cNvPr>
          <p:cNvSpPr/>
          <p:nvPr/>
        </p:nvSpPr>
        <p:spPr>
          <a:xfrm>
            <a:off x="6475863" y="153254"/>
            <a:ext cx="2279177" cy="6519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AE3D81-11C4-4D44-90B9-2FD86DAD3809}"/>
              </a:ext>
            </a:extLst>
          </p:cNvPr>
          <p:cNvSpPr txBox="1"/>
          <p:nvPr/>
        </p:nvSpPr>
        <p:spPr>
          <a:xfrm>
            <a:off x="9674943" y="5036168"/>
            <a:ext cx="27510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Entity page</a:t>
            </a:r>
          </a:p>
        </p:txBody>
      </p:sp>
    </p:spTree>
    <p:extLst>
      <p:ext uri="{BB962C8B-B14F-4D97-AF65-F5344CB8AC3E}">
        <p14:creationId xmlns:p14="http://schemas.microsoft.com/office/powerpoint/2010/main" val="191778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8B3BF0-2700-4B5C-8EC6-BDC18596AA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7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52F519-84BA-493C-B887-EBF94957C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72" y="336550"/>
            <a:ext cx="8110165" cy="8261540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C8A396-0DA5-4689-9DCF-4EE26C9CB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487" y="1562669"/>
            <a:ext cx="8313753" cy="6400800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573039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8B3BF0-2700-4B5C-8EC6-BDC18596AA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8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52F519-84BA-493C-B887-EBF94957C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72" y="336550"/>
            <a:ext cx="8110165" cy="8261540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C8A396-0DA5-4689-9DCF-4EE26C9CB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487" y="1562669"/>
            <a:ext cx="8313753" cy="6400800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DA673D-081E-49B6-8414-E16E15A39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158" y="1044054"/>
            <a:ext cx="8319449" cy="7554036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434231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8B3BF0-2700-4B5C-8EC6-BDC18596AA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9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52F519-84BA-493C-B887-EBF94957C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72" y="336550"/>
            <a:ext cx="8110165" cy="8261540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C8A396-0DA5-4689-9DCF-4EE26C9CB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487" y="1562669"/>
            <a:ext cx="8313753" cy="6400800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DA673D-081E-49B6-8414-E16E15A39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158" y="1044054"/>
            <a:ext cx="8319449" cy="7554036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A1EFA7-A128-4F0A-8C0A-36C9A2681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2960" y="1903863"/>
            <a:ext cx="8418281" cy="7652430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D481725-CF22-4AC2-A901-55853BB280B7}"/>
              </a:ext>
            </a:extLst>
          </p:cNvPr>
          <p:cNvGrpSpPr/>
          <p:nvPr/>
        </p:nvGrpSpPr>
        <p:grpSpPr>
          <a:xfrm>
            <a:off x="9437215" y="7730558"/>
            <a:ext cx="2550698" cy="1426456"/>
            <a:chOff x="9437215" y="7730558"/>
            <a:chExt cx="2550698" cy="142645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3B9D916-BA0E-4A2F-A87C-25E6BE2C2B1B}"/>
                </a:ext>
              </a:extLst>
            </p:cNvPr>
            <p:cNvSpPr txBox="1"/>
            <p:nvPr/>
          </p:nvSpPr>
          <p:spPr>
            <a:xfrm>
              <a:off x="9437215" y="7730558"/>
              <a:ext cx="2550698" cy="70788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Page URL</a:t>
              </a:r>
              <a:endParaRPr lang="en-GB" sz="4000" dirty="0"/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315F31C8-63B6-4A8A-A693-00DBE5B97A80}"/>
                </a:ext>
              </a:extLst>
            </p:cNvPr>
            <p:cNvSpPr/>
            <p:nvPr/>
          </p:nvSpPr>
          <p:spPr>
            <a:xfrm>
              <a:off x="10455626" y="8457359"/>
              <a:ext cx="384331" cy="699655"/>
            </a:xfrm>
            <a:prstGeom prst="down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5397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RDA colors">
      <a:dk1>
        <a:srgbClr val="000000"/>
      </a:dk1>
      <a:lt1>
        <a:srgbClr val="FFFFFF"/>
      </a:lt1>
      <a:dk2>
        <a:srgbClr val="21328A"/>
      </a:dk2>
      <a:lt2>
        <a:srgbClr val="FECE4E"/>
      </a:lt2>
      <a:accent1>
        <a:srgbClr val="F59B2D"/>
      </a:accent1>
      <a:accent2>
        <a:srgbClr val="59B2DF"/>
      </a:accent2>
      <a:accent3>
        <a:srgbClr val="CF7609"/>
      </a:accent3>
      <a:accent4>
        <a:srgbClr val="8A4F06"/>
      </a:accent4>
      <a:accent5>
        <a:srgbClr val="BFBFBF"/>
      </a:accent5>
      <a:accent6>
        <a:srgbClr val="7F7F7F"/>
      </a:accent6>
      <a:hlink>
        <a:srgbClr val="F59B2D"/>
      </a:hlink>
      <a:folHlink>
        <a:srgbClr val="2132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7780</TotalTime>
  <Words>184</Words>
  <Application>Microsoft Office PowerPoint</Application>
  <PresentationFormat>Custom</PresentationFormat>
  <Paragraphs>54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Gordon Dunsire</dc:creator>
  <cp:lastModifiedBy>Gordon Dunsire</cp:lastModifiedBy>
  <cp:revision>19</cp:revision>
  <dcterms:modified xsi:type="dcterms:W3CDTF">2019-08-20T17:09:49Z</dcterms:modified>
</cp:coreProperties>
</file>