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3" r:id="rId3"/>
    <p:sldId id="262" r:id="rId4"/>
    <p:sldId id="266" r:id="rId5"/>
    <p:sldId id="267" r:id="rId6"/>
    <p:sldId id="265" r:id="rId7"/>
    <p:sldId id="259" r:id="rId8"/>
    <p:sldId id="263" r:id="rId9"/>
    <p:sldId id="268" r:id="rId10"/>
    <p:sldId id="260" r:id="rId11"/>
    <p:sldId id="264" r:id="rId12"/>
    <p:sldId id="270" r:id="rId13"/>
    <p:sldId id="269" r:id="rId14"/>
    <p:sldId id="271" r:id="rId15"/>
    <p:sldId id="272"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90" autoAdjust="0"/>
  </p:normalViewPr>
  <p:slideViewPr>
    <p:cSldViewPr>
      <p:cViewPr varScale="1">
        <p:scale>
          <a:sx n="49" d="100"/>
          <a:sy n="49" d="100"/>
        </p:scale>
        <p:origin x="-19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36A00-3361-4ED8-9137-6997C1259397}" type="datetimeFigureOut">
              <a:rPr lang="en-GB" smtClean="0"/>
              <a:t>12/12/2011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36985-96C1-48EB-ABA5-A1BFCA192513}" type="slidenum">
              <a:rPr lang="en-GB" smtClean="0"/>
              <a:t>‹#›</a:t>
            </a:fld>
            <a:endParaRPr lang="en-GB"/>
          </a:p>
        </p:txBody>
      </p:sp>
    </p:spTree>
    <p:extLst>
      <p:ext uri="{BB962C8B-B14F-4D97-AF65-F5344CB8AC3E}">
        <p14:creationId xmlns:p14="http://schemas.microsoft.com/office/powerpoint/2010/main" val="274061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a:t>
            </a:r>
            <a:r>
              <a:rPr lang="en-GB" baseline="0" dirty="0" smtClean="0"/>
              <a:t> will discuss the rapid evolution of the digital environment, and in particular linked data and the Semantic Web.</a:t>
            </a:r>
          </a:p>
          <a:p>
            <a:endParaRPr lang="en-GB" baseline="0" dirty="0" smtClean="0"/>
          </a:p>
          <a:p>
            <a:r>
              <a:rPr lang="en-GB" baseline="0" dirty="0" smtClean="0"/>
              <a:t>It will describe the importance of identifiers for bibliographic metadata, and discuss the impact these development have on the role of national libraries and other </a:t>
            </a:r>
            <a:r>
              <a:rPr lang="en-GB" baseline="0" smtClean="0"/>
              <a:t>bibliographic agencies.</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2</a:t>
            </a:fld>
            <a:endParaRPr lang="en-GB"/>
          </a:p>
        </p:txBody>
      </p:sp>
    </p:spTree>
    <p:extLst>
      <p:ext uri="{BB962C8B-B14F-4D97-AF65-F5344CB8AC3E}">
        <p14:creationId xmlns:p14="http://schemas.microsoft.com/office/powerpoint/2010/main" val="85918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is the library corner of the linking open data cloud.</a:t>
            </a:r>
          </a:p>
          <a:p>
            <a:endParaRPr lang="en-GB" baseline="0" dirty="0" smtClean="0"/>
          </a:p>
          <a:p>
            <a:r>
              <a:rPr lang="en-GB" baseline="0" dirty="0" smtClean="0"/>
              <a:t>*Several national libraries have published authority files as linked data.</a:t>
            </a:r>
          </a:p>
          <a:p>
            <a:endParaRPr lang="en-GB" baseline="0" dirty="0" smtClean="0"/>
          </a:p>
          <a:p>
            <a:r>
              <a:rPr lang="en-GB" dirty="0" smtClean="0"/>
              <a:t>*These include Japan, France, Norway, and</a:t>
            </a:r>
            <a:r>
              <a:rPr lang="en-GB" baseline="0" dirty="0" smtClean="0"/>
              <a:t> Germany, and many others are likely to follow.</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11</a:t>
            </a:fld>
            <a:endParaRPr lang="en-GB"/>
          </a:p>
        </p:txBody>
      </p:sp>
    </p:spTree>
    <p:extLst>
      <p:ext uri="{BB962C8B-B14F-4D97-AF65-F5344CB8AC3E}">
        <p14:creationId xmlns:p14="http://schemas.microsoft.com/office/powerpoint/2010/main" val="321314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should</a:t>
            </a:r>
            <a:r>
              <a:rPr lang="en-GB" baseline="0" dirty="0" smtClean="0"/>
              <a:t> national libraries publish their authority files as linked data?</a:t>
            </a:r>
          </a:p>
          <a:p>
            <a:endParaRPr lang="en-GB" baseline="0" dirty="0" smtClean="0"/>
          </a:p>
          <a:p>
            <a:r>
              <a:rPr lang="en-GB" baseline="0" dirty="0" smtClean="0"/>
              <a:t>The national files cover all of the significant entities, including people, places, and subject topics, associated with the cultural resources of the nation. These entities are therefore associated with the nation, and with national identity.</a:t>
            </a:r>
          </a:p>
          <a:p>
            <a:endParaRPr lang="en-GB" baseline="0" dirty="0" smtClean="0"/>
          </a:p>
          <a:p>
            <a:r>
              <a:rPr lang="en-GB" baseline="0" dirty="0" smtClean="0"/>
              <a:t>Different countries apply different rules for determining authorized forms of names, labels, and headings, and use different transliteration schemes and scripts. This results in authorized forms which vary from country to country.</a:t>
            </a:r>
          </a:p>
          <a:p>
            <a:endParaRPr lang="en-GB" baseline="0" dirty="0" smtClean="0"/>
          </a:p>
          <a:p>
            <a:r>
              <a:rPr lang="en-GB" baseline="0" dirty="0" smtClean="0"/>
              <a:t>As each country publishes its authority files, the result is multiple URIs for the same entity with the same problems as for cultural objects. As before, future proliferation of new URIs for the same entity can be reduced by publishing national authority files as a priority.</a:t>
            </a:r>
          </a:p>
          <a:p>
            <a:endParaRPr lang="en-GB" baseline="0" dirty="0" smtClean="0"/>
          </a:p>
          <a:p>
            <a:r>
              <a:rPr lang="en-GB" baseline="0" dirty="0" smtClean="0"/>
              <a:t>This does not resolve the problem of existing multiple URIs for the same entity, especially if it is of international significance.</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12</a:t>
            </a:fld>
            <a:endParaRPr lang="en-GB"/>
          </a:p>
        </p:txBody>
      </p:sp>
    </p:spTree>
    <p:extLst>
      <p:ext uri="{BB962C8B-B14F-4D97-AF65-F5344CB8AC3E}">
        <p14:creationId xmlns:p14="http://schemas.microsoft.com/office/powerpoint/2010/main" val="242302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Virtual International</a:t>
            </a:r>
            <a:r>
              <a:rPr lang="en-GB" baseline="0" dirty="0" smtClean="0"/>
              <a:t> Authority File is attempting to alleviate the problem of multiple authority forms, and therefore of multiple URIs, for the same person, by bringing together RDF triples from several national name authority files and linking the different URIs.</a:t>
            </a:r>
          </a:p>
          <a:p>
            <a:endParaRPr lang="en-GB" baseline="0" dirty="0" smtClean="0"/>
          </a:p>
          <a:p>
            <a:r>
              <a:rPr lang="en-GB" baseline="0" dirty="0" smtClean="0"/>
              <a:t>In this example, the authorized form of heading for Cervantes supplied by the National Library of Spain is linked to headings from other national libraries. Those headings may be identical to the Spanish version, as in this partial screen, or they may be different.</a:t>
            </a:r>
          </a:p>
          <a:p>
            <a:endParaRPr lang="en-GB" baseline="0" dirty="0" smtClean="0"/>
          </a:p>
          <a:p>
            <a:r>
              <a:rPr lang="en-GB" baseline="0" dirty="0" smtClean="0"/>
              <a:t>This provides a mechanism for improving interoperability between bibliographic metadata referencing people. It is being extended to cover organizations and other corporate bodies, and other types of entity.</a:t>
            </a:r>
          </a:p>
          <a:p>
            <a:endParaRPr lang="en-GB" baseline="0" dirty="0" smtClean="0"/>
          </a:p>
          <a:p>
            <a:r>
              <a:rPr lang="en-GB" baseline="0" dirty="0" smtClean="0"/>
              <a:t>It is likely that there will be a convergence of authorized forms of heading as VIAF and similar services develop. Libraries will be tempted to use existing URIs rather than incur the expense of creating their own, and will thus use the heading associated with that URI.</a:t>
            </a:r>
          </a:p>
          <a:p>
            <a:endParaRPr lang="en-GB" baseline="0" dirty="0" smtClean="0"/>
          </a:p>
          <a:p>
            <a:r>
              <a:rPr lang="en-GB" baseline="0" dirty="0" smtClean="0"/>
              <a:t>The question then becomes: which agency is best for maintaining the authority data for Cervantes in the global RDF graph?</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13</a:t>
            </a:fld>
            <a:endParaRPr lang="en-GB"/>
          </a:p>
        </p:txBody>
      </p:sp>
    </p:spTree>
    <p:extLst>
      <p:ext uri="{BB962C8B-B14F-4D97-AF65-F5344CB8AC3E}">
        <p14:creationId xmlns:p14="http://schemas.microsoft.com/office/powerpoint/2010/main" val="58563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sum up, national libraries and bibliographic agencies have two major roles to play in the development and utility of linked data and the Semantic Web.</a:t>
            </a:r>
          </a:p>
          <a:p>
            <a:endParaRPr lang="en-GB" baseline="0" dirty="0" smtClean="0"/>
          </a:p>
          <a:p>
            <a:r>
              <a:rPr lang="en-GB" baseline="0" dirty="0" smtClean="0"/>
              <a:t>The first is to create, publish, maintain, and preserve Uniform Resource Identifiers for the cultural objects and resources of the nation.</a:t>
            </a:r>
          </a:p>
          <a:p>
            <a:endParaRPr lang="en-GB" baseline="0" dirty="0" smtClean="0"/>
          </a:p>
          <a:p>
            <a:r>
              <a:rPr lang="en-GB" baseline="0" dirty="0" smtClean="0"/>
              <a:t>This will reduce unnecessary and costly duplication of identifiers.</a:t>
            </a:r>
          </a:p>
          <a:p>
            <a:endParaRPr lang="en-GB" baseline="0" dirty="0" smtClean="0"/>
          </a:p>
          <a:p>
            <a:r>
              <a:rPr lang="en-GB" baseline="0" dirty="0" smtClean="0"/>
              <a:t>It will encourage collaborative activities to create and maintain descriptive metadata, engaging the national agency with other professionals involved in similar work. National agencies also need to provide leadership and collaborate with the social tagging efforts of the public via crowd-sourcing, and the generation of metadata by machine through full-text indexing, pattern recognition, and so on.</a:t>
            </a:r>
          </a:p>
          <a:p>
            <a:endParaRPr lang="en-GB" baseline="0" dirty="0" smtClean="0"/>
          </a:p>
          <a:p>
            <a:r>
              <a:rPr lang="en-GB" dirty="0" smtClean="0"/>
              <a:t>This is a continuation of existing</a:t>
            </a:r>
            <a:r>
              <a:rPr lang="en-GB" baseline="0" dirty="0" smtClean="0"/>
              <a:t> roles in the promotion and preservation of national heritage, but in a truly global environment based on Resource Description Framework.</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14</a:t>
            </a:fld>
            <a:endParaRPr lang="en-GB"/>
          </a:p>
        </p:txBody>
      </p:sp>
    </p:spTree>
    <p:extLst>
      <p:ext uri="{BB962C8B-B14F-4D97-AF65-F5344CB8AC3E}">
        <p14:creationId xmlns:p14="http://schemas.microsoft.com/office/powerpoint/2010/main" val="141713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a:t>
            </a:r>
            <a:r>
              <a:rPr lang="en-GB" baseline="0" dirty="0" smtClean="0"/>
              <a:t> role of national agencies is again to create, publish, maintain, and preserve identifiers, but for the people, places, events, and other entities associated with national heritage.</a:t>
            </a:r>
          </a:p>
          <a:p>
            <a:endParaRPr lang="en-GB" baseline="0" dirty="0" smtClean="0"/>
          </a:p>
          <a:p>
            <a:r>
              <a:rPr lang="en-GB" baseline="0" dirty="0" smtClean="0"/>
              <a:t>This provides national and cultural authority and visibility in an international environment.</a:t>
            </a:r>
          </a:p>
          <a:p>
            <a:endParaRPr lang="en-GB" baseline="0" dirty="0" smtClean="0"/>
          </a:p>
          <a:p>
            <a:r>
              <a:rPr lang="en-GB" baseline="0" dirty="0" smtClean="0"/>
              <a:t>It also encourages the creation and use of linked data across different domains and communities which have a common focus of interest. Authoritative data about a person, place, or event is likely to be of use to archives, libraries, museums, </a:t>
            </a:r>
            <a:r>
              <a:rPr lang="en-GB" baseline="0" dirty="0" err="1" smtClean="0"/>
              <a:t>encyclopedias</a:t>
            </a:r>
            <a:r>
              <a:rPr lang="en-GB" baseline="0" dirty="0" smtClean="0"/>
              <a:t>, tourist agencies, souvenir manufacturers and vendors, and so on. The linking open data cloud diagram connects the library corner to everything else.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Again, t</a:t>
            </a:r>
            <a:r>
              <a:rPr lang="en-GB" dirty="0" smtClean="0"/>
              <a:t>his is a continuation of existing</a:t>
            </a:r>
            <a:r>
              <a:rPr lang="en-GB" baseline="0" dirty="0" smtClean="0"/>
              <a:t> roles in the promotion and preservation of national heritage, but in the truly global, interoperable environment of the Semantic Web.</a:t>
            </a:r>
          </a:p>
          <a:p>
            <a:endParaRPr lang="en-GB" baseline="0" dirty="0" smtClean="0"/>
          </a:p>
        </p:txBody>
      </p:sp>
      <p:sp>
        <p:nvSpPr>
          <p:cNvPr id="4" name="Slide Number Placeholder 3"/>
          <p:cNvSpPr>
            <a:spLocks noGrp="1"/>
          </p:cNvSpPr>
          <p:nvPr>
            <p:ph type="sldNum" sz="quarter" idx="10"/>
          </p:nvPr>
        </p:nvSpPr>
        <p:spPr/>
        <p:txBody>
          <a:bodyPr/>
          <a:lstStyle/>
          <a:p>
            <a:fld id="{59636985-96C1-48EB-ABA5-A1BFCA192513}" type="slidenum">
              <a:rPr lang="en-GB" smtClean="0"/>
              <a:t>15</a:t>
            </a:fld>
            <a:endParaRPr lang="en-GB"/>
          </a:p>
        </p:txBody>
      </p:sp>
    </p:spTree>
    <p:extLst>
      <p:ext uri="{BB962C8B-B14F-4D97-AF65-F5344CB8AC3E}">
        <p14:creationId xmlns:p14="http://schemas.microsoft.com/office/powerpoint/2010/main" val="174014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your attention.</a:t>
            </a:r>
          </a:p>
          <a:p>
            <a:endParaRPr lang="en-GB" dirty="0" smtClean="0"/>
          </a:p>
          <a:p>
            <a:r>
              <a:rPr lang="en-GB" dirty="0" smtClean="0"/>
              <a:t>Please</a:t>
            </a:r>
            <a:r>
              <a:rPr lang="en-GB" baseline="0" dirty="0" smtClean="0"/>
              <a:t> feel free to email me to discuss the issues I have raised.</a:t>
            </a:r>
          </a:p>
          <a:p>
            <a:endParaRPr lang="en-GB" baseline="0" dirty="0" smtClean="0"/>
          </a:p>
          <a:p>
            <a:r>
              <a:rPr lang="en-GB" baseline="0" dirty="0" smtClean="0"/>
              <a:t>It is well worth reading the whole of the final report of the W3C Library Linked Data </a:t>
            </a:r>
            <a:r>
              <a:rPr lang="en-GB" baseline="0" smtClean="0"/>
              <a:t>Incubator Group.</a:t>
            </a:r>
          </a:p>
          <a:p>
            <a:endParaRPr lang="en-GB"/>
          </a:p>
        </p:txBody>
      </p:sp>
      <p:sp>
        <p:nvSpPr>
          <p:cNvPr id="4" name="Slide Number Placeholder 3"/>
          <p:cNvSpPr>
            <a:spLocks noGrp="1"/>
          </p:cNvSpPr>
          <p:nvPr>
            <p:ph type="sldNum" sz="quarter" idx="10"/>
          </p:nvPr>
        </p:nvSpPr>
        <p:spPr/>
        <p:txBody>
          <a:bodyPr/>
          <a:lstStyle/>
          <a:p>
            <a:fld id="{59636985-96C1-48EB-ABA5-A1BFCA192513}" type="slidenum">
              <a:rPr lang="en-GB" smtClean="0"/>
              <a:t>16</a:t>
            </a:fld>
            <a:endParaRPr lang="en-GB"/>
          </a:p>
        </p:txBody>
      </p:sp>
    </p:spTree>
    <p:extLst>
      <p:ext uri="{BB962C8B-B14F-4D97-AF65-F5344CB8AC3E}">
        <p14:creationId xmlns:p14="http://schemas.microsoft.com/office/powerpoint/2010/main" val="58095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2 years</a:t>
            </a:r>
            <a:r>
              <a:rPr lang="en-GB" baseline="0" dirty="0" smtClean="0"/>
              <a:t> ago, in 2009, IFLA published Guidelines for National Bibliographies in the Electronic Age. One of the three goals of the Guidelines is to “</a:t>
            </a:r>
            <a:r>
              <a:rPr lang="en-US" dirty="0" smtClean="0"/>
              <a:t>develop guidelines for publishing bibliographies in electronic form”.</a:t>
            </a:r>
          </a:p>
          <a:p>
            <a:endParaRPr lang="en-US" dirty="0" smtClean="0"/>
          </a:p>
          <a:p>
            <a:r>
              <a:rPr lang="en-US" dirty="0" smtClean="0"/>
              <a:t>*This quote</a:t>
            </a:r>
            <a:r>
              <a:rPr lang="en-US" baseline="0" dirty="0" smtClean="0"/>
              <a:t> from the Guidelines is the only reference to Uniform Resource Identifiers, or URIs, which are essential for publishing metadata in the Semantic Web environment. The context of the reference is the identification of online digital resources, and there is no discussion of the use of URIs to identify any real-world object, including non-digital resources and bibliographic metadata.</a:t>
            </a:r>
          </a:p>
          <a:p>
            <a:endParaRPr lang="en-US" baseline="0" dirty="0" smtClean="0"/>
          </a:p>
          <a:p>
            <a:r>
              <a:rPr lang="en-GB" dirty="0" smtClean="0"/>
              <a:t>*The Guidelines do not </a:t>
            </a:r>
            <a:r>
              <a:rPr lang="en-GB" baseline="0" dirty="0" smtClean="0"/>
              <a:t>mention the Semantic Web, linked data, or Resource Description Framework. RDF is the basic data model of the Semantic Web, and is how linked data is expressed.</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3</a:t>
            </a:fld>
            <a:endParaRPr lang="en-GB"/>
          </a:p>
        </p:txBody>
      </p:sp>
    </p:spTree>
    <p:extLst>
      <p:ext uri="{BB962C8B-B14F-4D97-AF65-F5344CB8AC3E}">
        <p14:creationId xmlns:p14="http://schemas.microsoft.com/office/powerpoint/2010/main" val="187463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*RDF supports simple metadata statements in the three-part linguistic form of subject-predicate-object, known as a triple. An example is the statement that</a:t>
            </a:r>
            <a:r>
              <a:rPr lang="en-GB" baseline="0" dirty="0" smtClean="0"/>
              <a:t> some identified resource has as its author some identified person: “Resource 1 has author Person2”, with Resource1 as the subject, “has author” as the predicate, and Person2 as the object of the triple.</a:t>
            </a:r>
          </a:p>
          <a:p>
            <a:endParaRPr lang="en-GB" baseline="0" dirty="0" smtClean="0"/>
          </a:p>
          <a:p>
            <a:r>
              <a:rPr lang="en-GB" baseline="0" dirty="0" smtClean="0"/>
              <a:t>*This RDF triple can be expressed, or serialized, as a simple graph, where the subject and object are represented as nodes, and the predicate as a connecting line with direction towards the object indicated by an arrowhead.</a:t>
            </a:r>
          </a:p>
          <a:p>
            <a:endParaRPr lang="en-GB" baseline="0" dirty="0" smtClean="0"/>
          </a:p>
          <a:p>
            <a:r>
              <a:rPr lang="en-GB" baseline="0" dirty="0" smtClean="0"/>
              <a:t>Graphs can be connected if they share a node identified by the same URI.</a:t>
            </a:r>
          </a:p>
          <a:p>
            <a:endParaRPr lang="en-GB" baseline="0" dirty="0" smtClean="0"/>
          </a:p>
          <a:p>
            <a:r>
              <a:rPr lang="en-GB" baseline="0" dirty="0" smtClean="0"/>
              <a:t>*So we can take a second example triple, stating that the person identified as the object of the first triple has a name in the form of a literal string, and connect it in the graph.</a:t>
            </a:r>
          </a:p>
          <a:p>
            <a:endParaRPr lang="en-GB" baseline="0" dirty="0" smtClean="0"/>
          </a:p>
          <a:p>
            <a:r>
              <a:rPr lang="en-GB" baseline="0" dirty="0" smtClean="0"/>
              <a:t>The graph now expresses linked data. An application can follow the chain from the identified resource to the name of its author.</a:t>
            </a:r>
          </a:p>
          <a:p>
            <a:endParaRPr lang="en-GB" baseline="0" dirty="0" smtClean="0"/>
          </a:p>
          <a:p>
            <a:r>
              <a:rPr lang="en-GB" baseline="0" dirty="0" smtClean="0"/>
              <a:t>*And so on. A third triple states that the identified resource has a title, also in the form of a literal string.</a:t>
            </a:r>
          </a:p>
          <a:p>
            <a:endParaRPr lang="en-GB" baseline="0" dirty="0" smtClean="0"/>
          </a:p>
          <a:p>
            <a:r>
              <a:rPr lang="en-GB" baseline="0" dirty="0" smtClean="0"/>
              <a:t>RDF supports semantic reasoning, allowing new triples to be inferred from existing triples.</a:t>
            </a:r>
          </a:p>
          <a:p>
            <a:endParaRPr lang="en-GB" baseline="0" dirty="0" smtClean="0"/>
          </a:p>
          <a:p>
            <a:r>
              <a:rPr lang="en-GB" baseline="0" dirty="0" smtClean="0"/>
              <a:t>*This graph implies a triple which states the reciprocal of the first triple: the identified person is the author of the identified resource.</a:t>
            </a:r>
          </a:p>
          <a:p>
            <a:endParaRPr lang="en-GB" baseline="0" dirty="0" smtClean="0"/>
          </a:p>
          <a:p>
            <a:r>
              <a:rPr lang="en-GB" baseline="0" dirty="0" smtClean="0"/>
              <a:t>This is important, because links in the graph can only be followed in the direction of the arrowheads.</a:t>
            </a:r>
          </a:p>
          <a:p>
            <a:endParaRPr lang="en-GB" baseline="0" dirty="0" smtClean="0"/>
          </a:p>
          <a:p>
            <a:r>
              <a:rPr lang="en-GB" baseline="0" dirty="0" smtClean="0"/>
              <a:t>*Adding further triples increases the utility of the linked data. Each node may be the focus of a separate application, focussing on resources, people, or places in this example.</a:t>
            </a:r>
          </a:p>
          <a:p>
            <a:endParaRPr lang="en-GB" baseline="0" dirty="0" smtClean="0"/>
          </a:p>
        </p:txBody>
      </p:sp>
      <p:sp>
        <p:nvSpPr>
          <p:cNvPr id="4" name="Slide Number Placeholder 3"/>
          <p:cNvSpPr>
            <a:spLocks noGrp="1"/>
          </p:cNvSpPr>
          <p:nvPr>
            <p:ph type="sldNum" sz="quarter" idx="10"/>
          </p:nvPr>
        </p:nvSpPr>
        <p:spPr/>
        <p:txBody>
          <a:bodyPr/>
          <a:lstStyle/>
          <a:p>
            <a:fld id="{59636985-96C1-48EB-ABA5-A1BFCA192513}" type="slidenum">
              <a:rPr lang="en-GB" smtClean="0"/>
              <a:t>4</a:t>
            </a:fld>
            <a:endParaRPr lang="en-GB"/>
          </a:p>
        </p:txBody>
      </p:sp>
    </p:spTree>
    <p:extLst>
      <p:ext uri="{BB962C8B-B14F-4D97-AF65-F5344CB8AC3E}">
        <p14:creationId xmlns:p14="http://schemas.microsoft.com/office/powerpoint/2010/main" val="9843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real application will involve many, many triples.</a:t>
            </a:r>
            <a:r>
              <a:rPr lang="en-GB" baseline="0" dirty="0" smtClean="0"/>
              <a:t> Connecting them in a single graph requires the object of one triple to be matched to the subject of another triple.</a:t>
            </a:r>
          </a:p>
          <a:p>
            <a:endParaRPr lang="en-GB" baseline="0" dirty="0" smtClean="0"/>
          </a:p>
          <a:p>
            <a:r>
              <a:rPr lang="en-GB" baseline="0" dirty="0" smtClean="0"/>
              <a:t>*Machine-processing of metadata in the form of triples is achieved by using URIs to identify the subjects and objects. A computer can match URIs very, very quickly to create RDF graphs.</a:t>
            </a:r>
          </a:p>
          <a:p>
            <a:endParaRPr lang="en-GB" baseline="0" dirty="0" smtClean="0"/>
          </a:p>
          <a:p>
            <a:r>
              <a:rPr lang="en-GB" baseline="0" dirty="0" smtClean="0"/>
              <a:t>*However, the objects of some triples are literals. These cannot be accurately matched by computer because of the ambiguity of language. A term or phrase may be the name of a person, the title of a resource, or the caption of a subject heading. The integrity of the graph cannot be compromised by ambiguous links, so an object which is a literal is not matched to any other node. This is indicated by using a rectangular node for a literal, in contrast to an elliptical node identified by a URI.</a:t>
            </a:r>
          </a:p>
          <a:p>
            <a:endParaRPr lang="en-GB" baseline="0" dirty="0" smtClean="0"/>
          </a:p>
          <a:p>
            <a:r>
              <a:rPr lang="en-GB" baseline="0" dirty="0" smtClean="0"/>
              <a:t>This forms a dead-end for any chain of linked data; the literal is a terminator. Literal objects in triples are generally used for display; what the user sees are the ends of long chains of linked data connected to the focus of interest, such as a resource, person, or place.</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5</a:t>
            </a:fld>
            <a:endParaRPr lang="en-GB"/>
          </a:p>
        </p:txBody>
      </p:sp>
    </p:spTree>
    <p:extLst>
      <p:ext uri="{BB962C8B-B14F-4D97-AF65-F5344CB8AC3E}">
        <p14:creationId xmlns:p14="http://schemas.microsoft.com/office/powerpoint/2010/main" val="210423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important, therefore, to identify as many real-world things as possible with URIs rather than</a:t>
            </a:r>
            <a:r>
              <a:rPr lang="en-GB" baseline="0" dirty="0" smtClean="0"/>
              <a:t> human-readable but ambiguous labels. </a:t>
            </a:r>
            <a:r>
              <a:rPr lang="en-GB" dirty="0" smtClean="0"/>
              <a:t>The more things that are identified with URIs, the longer the chains that connect a focus of interest</a:t>
            </a:r>
            <a:r>
              <a:rPr lang="en-GB" baseline="0" dirty="0" smtClean="0"/>
              <a:t> to human-readable data, including notes and full-text as well as titles, names, captions, and other labels.</a:t>
            </a:r>
          </a:p>
          <a:p>
            <a:endParaRPr lang="en-GB" baseline="0" dirty="0" smtClean="0"/>
          </a:p>
          <a:p>
            <a:r>
              <a:rPr lang="en-GB" baseline="0" dirty="0" smtClean="0"/>
              <a:t>*In the context of national libraries and bibliographies, it is obvious that cultural objects need to be given URIs if they are to be referenced in the Semantic Web. These include books and other texts, images such as photographs, paintings, and films, sound recordings, and so on.</a:t>
            </a:r>
          </a:p>
          <a:p>
            <a:endParaRPr lang="en-GB" baseline="0" dirty="0" smtClean="0"/>
          </a:p>
          <a:p>
            <a:r>
              <a:rPr lang="en-GB" baseline="0" dirty="0" smtClean="0"/>
              <a:t>*But, as the example graph showed, URIs are also needed for things associated with cultural objects.</a:t>
            </a:r>
          </a:p>
          <a:p>
            <a:endParaRPr lang="en-GB" baseline="0" dirty="0" smtClean="0"/>
          </a:p>
          <a:p>
            <a:r>
              <a:rPr lang="en-GB" baseline="0" dirty="0" smtClean="0"/>
              <a:t>*These include people, organizations, and families.</a:t>
            </a:r>
          </a:p>
          <a:p>
            <a:endParaRPr lang="en-GB" baseline="0" dirty="0" smtClean="0"/>
          </a:p>
          <a:p>
            <a:r>
              <a:rPr lang="en-GB" baseline="0" dirty="0" smtClean="0"/>
              <a:t>*And places, times, and events of cultural significance.</a:t>
            </a:r>
          </a:p>
          <a:p>
            <a:endParaRPr lang="en-GB" baseline="0" dirty="0" smtClean="0"/>
          </a:p>
          <a:p>
            <a:r>
              <a:rPr lang="en-GB" baseline="0" dirty="0" smtClean="0"/>
              <a:t>*And subject topics.</a:t>
            </a:r>
          </a:p>
          <a:p>
            <a:endParaRPr lang="en-GB" baseline="0" dirty="0" smtClean="0"/>
          </a:p>
          <a:p>
            <a:r>
              <a:rPr lang="en-GB" baseline="0" dirty="0" smtClean="0"/>
              <a:t>*And, of course, cultural objects are associated with other cultural objects.</a:t>
            </a:r>
          </a:p>
          <a:p>
            <a:endParaRPr lang="en-GB" baseline="0" dirty="0" smtClean="0"/>
          </a:p>
          <a:p>
            <a:r>
              <a:rPr lang="en-GB" baseline="0" dirty="0" smtClean="0"/>
              <a:t>National libraries currently identify cultural objects and associated entities for bibliographic purposes. Metadata records for cultural objects are kept in the form of bibliographies and catalogues, with records for associated entities kept as authority files.</a:t>
            </a:r>
          </a:p>
          <a:p>
            <a:endParaRPr lang="en-GB" baseline="0" dirty="0" smtClean="0"/>
          </a:p>
          <a:p>
            <a:r>
              <a:rPr lang="en-GB" baseline="0" dirty="0" smtClean="0"/>
              <a:t>Existing identifiers are designed for local scope, and are not suitable for direct use as URIs. But URIs can easily be based on local identifiers added to an http domain which is by definition globally unique.</a:t>
            </a:r>
          </a:p>
          <a:p>
            <a:endParaRPr lang="en-GB" baseline="0" dirty="0" smtClean="0"/>
          </a:p>
          <a:p>
            <a:r>
              <a:rPr lang="en-GB" baseline="0" dirty="0" smtClean="0"/>
              <a:t>National libraries are therefore well-placed to create and assign the URIs necessary for linked data in the Semantic Web.</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6</a:t>
            </a:fld>
            <a:endParaRPr lang="en-GB"/>
          </a:p>
        </p:txBody>
      </p:sp>
    </p:spTree>
    <p:extLst>
      <p:ext uri="{BB962C8B-B14F-4D97-AF65-F5344CB8AC3E}">
        <p14:creationId xmlns:p14="http://schemas.microsoft.com/office/powerpoint/2010/main" val="100463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has been recognized</a:t>
            </a:r>
            <a:r>
              <a:rPr lang="en-GB" baseline="0" dirty="0" smtClean="0"/>
              <a:t> in the final report of the W3C Library Linked Data Incubator Group, published a few months ago.</a:t>
            </a:r>
          </a:p>
          <a:p>
            <a:endParaRPr lang="en-GB" baseline="0" dirty="0" smtClean="0"/>
          </a:p>
          <a:p>
            <a:r>
              <a:rPr lang="en-GB" baseline="0" dirty="0" smtClean="0"/>
              <a:t>*This quote notes that publishing linked data can be a collaboration between libraries. A national library might publish the triples giving the national bibliography numbers for its resources, while another library might publish the triples giving translated titles. The two libraries need not be in the same country. Other libraries might publish the triples giving different subject headings and classifications assigned to the resources, and so on.</a:t>
            </a:r>
          </a:p>
          <a:p>
            <a:endParaRPr lang="en-GB" baseline="0" dirty="0" smtClean="0"/>
          </a:p>
          <a:p>
            <a:r>
              <a:rPr lang="en-GB" baseline="0" dirty="0" smtClean="0"/>
              <a:t>But this assumes that all the libraries know the URIs of the resources; otherwise their data cannot be linked.</a:t>
            </a:r>
          </a:p>
          <a:p>
            <a:endParaRPr lang="en-GB" baseline="0" dirty="0" smtClean="0"/>
          </a:p>
          <a:p>
            <a:r>
              <a:rPr lang="en-GB" baseline="0" dirty="0" smtClean="0"/>
              <a:t>*The final report acknowledges the leading role that national libraries have, in creating and assigning URIs to their resources.</a:t>
            </a:r>
          </a:p>
          <a:p>
            <a:endParaRPr lang="en-GB" baseline="0" dirty="0" smtClean="0"/>
          </a:p>
          <a:p>
            <a:r>
              <a:rPr lang="en-GB" baseline="0" dirty="0" smtClean="0"/>
              <a:t>*Taken together, the two quotes indicate that national libraries have a significant role in assigning URIs to their resources, and then using them to publish triples for the national bibliography numbers. Indeed, there are powerful reasons why this should be seen as a priority, and that other national and international bibliographic identifiers, such as International Standard Book Numbers, should be included in such an exercise.</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7</a:t>
            </a:fld>
            <a:endParaRPr lang="en-GB"/>
          </a:p>
        </p:txBody>
      </p:sp>
    </p:spTree>
    <p:extLst>
      <p:ext uri="{BB962C8B-B14F-4D97-AF65-F5344CB8AC3E}">
        <p14:creationId xmlns:p14="http://schemas.microsoft.com/office/powerpoint/2010/main" val="91306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so-called library corner of the famous linking open data cloud.</a:t>
            </a:r>
          </a:p>
          <a:p>
            <a:endParaRPr lang="en-GB" dirty="0" smtClean="0"/>
          </a:p>
          <a:p>
            <a:r>
              <a:rPr lang="en-GB" dirty="0" smtClean="0"/>
              <a:t>The</a:t>
            </a:r>
            <a:r>
              <a:rPr lang="en-GB" baseline="0" dirty="0" smtClean="0"/>
              <a:t> diagram is a very high-level RDF graph. Each node represents a collection of triples about cultural objects, as already discussed, or triples about elements and vocabularies used to describe cultural objects. Each predicate line in the diagram refers to the same property: “has links to”.</a:t>
            </a:r>
          </a:p>
          <a:p>
            <a:endParaRPr lang="en-GB" baseline="0" dirty="0" smtClean="0"/>
          </a:p>
          <a:p>
            <a:r>
              <a:rPr lang="en-GB" baseline="0" dirty="0" smtClean="0"/>
              <a:t>So the cloud represents the surface of an interlinked set of many, many triples.</a:t>
            </a:r>
          </a:p>
          <a:p>
            <a:endParaRPr lang="en-GB" baseline="0" dirty="0" smtClean="0"/>
          </a:p>
          <a:p>
            <a:r>
              <a:rPr lang="en-GB" baseline="0" dirty="0" smtClean="0"/>
              <a:t>*Several national bibliographies or catalogues have been published as linked data.</a:t>
            </a:r>
          </a:p>
          <a:p>
            <a:endParaRPr lang="en-GB" baseline="0" dirty="0" smtClean="0"/>
          </a:p>
          <a:p>
            <a:r>
              <a:rPr lang="en-GB" baseline="0" dirty="0" smtClean="0"/>
              <a:t>*The cloud shows nodes for the British National Bibliography, the </a:t>
            </a:r>
            <a:r>
              <a:rPr lang="en-GB" baseline="0" dirty="0" err="1" smtClean="0"/>
              <a:t>Bibliotheque</a:t>
            </a:r>
            <a:r>
              <a:rPr lang="en-GB" baseline="0" dirty="0" smtClean="0"/>
              <a:t> national de France, and the Hungarian National Library (NSZL) </a:t>
            </a:r>
            <a:r>
              <a:rPr lang="en-GB" baseline="0" dirty="0" err="1" smtClean="0"/>
              <a:t>catalog</a:t>
            </a:r>
            <a:r>
              <a:rPr lang="en-GB" baseline="0" dirty="0" smtClean="0"/>
              <a:t>.</a:t>
            </a:r>
          </a:p>
          <a:p>
            <a:endParaRPr lang="en-GB" baseline="0" dirty="0" smtClean="0"/>
          </a:p>
          <a:p>
            <a:r>
              <a:rPr lang="en-GB" dirty="0" smtClean="0"/>
              <a:t>*The Deutsche </a:t>
            </a:r>
            <a:r>
              <a:rPr lang="en-GB" dirty="0" err="1" smtClean="0"/>
              <a:t>Nationalbibliothek</a:t>
            </a:r>
            <a:r>
              <a:rPr lang="en-GB" dirty="0" smtClean="0"/>
              <a:t> is in the process of publishing</a:t>
            </a:r>
            <a:r>
              <a:rPr lang="en-GB" baseline="0" dirty="0" smtClean="0"/>
              <a:t> its linked data, and other national libraries are following …</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8</a:t>
            </a:fld>
            <a:endParaRPr lang="en-GB"/>
          </a:p>
        </p:txBody>
      </p:sp>
    </p:spTree>
    <p:extLst>
      <p:ext uri="{BB962C8B-B14F-4D97-AF65-F5344CB8AC3E}">
        <p14:creationId xmlns:p14="http://schemas.microsoft.com/office/powerpoint/2010/main" val="23359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should</a:t>
            </a:r>
            <a:r>
              <a:rPr lang="en-GB" baseline="0" dirty="0" smtClean="0"/>
              <a:t> n</a:t>
            </a:r>
            <a:r>
              <a:rPr lang="en-GB" dirty="0" smtClean="0"/>
              <a:t>ational</a:t>
            </a:r>
            <a:r>
              <a:rPr lang="en-GB" baseline="0" dirty="0" smtClean="0"/>
              <a:t> libraries get involved in creating URIs for cultural objects, and why should this be a priority?</a:t>
            </a:r>
          </a:p>
          <a:p>
            <a:endParaRPr lang="en-GB" baseline="0" dirty="0" smtClean="0"/>
          </a:p>
          <a:p>
            <a:r>
              <a:rPr lang="en-GB" dirty="0" smtClean="0"/>
              <a:t>It is an extension of their current role in recording</a:t>
            </a:r>
            <a:r>
              <a:rPr lang="en-GB" baseline="0" dirty="0" smtClean="0"/>
              <a:t> the significant cultural resources of a nation. Usually, only the national library is in a position to do this comprehensively.</a:t>
            </a:r>
          </a:p>
          <a:p>
            <a:endParaRPr lang="en-GB" baseline="0" dirty="0" smtClean="0"/>
          </a:p>
          <a:p>
            <a:r>
              <a:rPr lang="en-GB" baseline="0" dirty="0" smtClean="0"/>
              <a:t>But many other libraries include copies of published works in their collections, and therefore include records for them in their catalogues. This results in multiple copies of records in different catalogues. Those copies are not usually exact because each library may make local additions or amendments. It is notoriously difficult to get accurate machine de-duplication of such records; indeed, many large-scale union catalogues which aggregate records from different libraries find it too costly to attempt.</a:t>
            </a:r>
          </a:p>
          <a:p>
            <a:endParaRPr lang="en-GB" baseline="0" dirty="0" smtClean="0"/>
          </a:p>
          <a:p>
            <a:r>
              <a:rPr lang="en-GB" baseline="0" dirty="0" smtClean="0"/>
              <a:t>But the cloud diagram shows that not only national libraries have been publishing their catalogues as linked data. A number of large university libraries are also experimenting with linked data, and many more libraries are sure to follow as Semantic Web tools become easier to use.</a:t>
            </a:r>
          </a:p>
          <a:p>
            <a:endParaRPr lang="en-GB" baseline="0" dirty="0" smtClean="0"/>
          </a:p>
          <a:p>
            <a:r>
              <a:rPr lang="en-GB" baseline="0" dirty="0" smtClean="0"/>
              <a:t>There is a clear danger, therefore, that the same resource held in multiple libraries will end up with multiple URIs.</a:t>
            </a:r>
          </a:p>
          <a:p>
            <a:endParaRPr lang="en-GB" baseline="0" dirty="0" smtClean="0"/>
          </a:p>
          <a:p>
            <a:r>
              <a:rPr lang="en-GB" baseline="0" dirty="0" smtClean="0"/>
              <a:t>A computer can only link URIs which are the same. If a resource has more than one URI, then the computer must be told, using RDF triples, that each URI refers to the same thing.</a:t>
            </a:r>
          </a:p>
          <a:p>
            <a:endParaRPr lang="en-GB" baseline="0" dirty="0" smtClean="0"/>
          </a:p>
          <a:p>
            <a:r>
              <a:rPr lang="en-GB" baseline="0" dirty="0" smtClean="0"/>
              <a:t>This is a “double whammy” for the libraries who publish linked data. They incur costs in creating and maintaining URIs for resources which already have an assigned URI, and they incur costs in creating and maintaining the triples used to resolve the identity crisis.</a:t>
            </a:r>
          </a:p>
          <a:p>
            <a:endParaRPr lang="en-GB" baseline="0" dirty="0" smtClean="0"/>
          </a:p>
          <a:p>
            <a:r>
              <a:rPr lang="en-GB" baseline="0" dirty="0" smtClean="0"/>
              <a:t>These costs can be significantly reduced if the national library publishes its triples first, and in a way that allows the resource URIs to be easily found. Ideally, the national library should publish all of the national bibliography as triples, but a priority should be to publish the local identifiers available to local cataloguers, such as the bibliography numbers, ISBNs, ISSNs, and others. These local identifiers can then be used to find the global identifier, the URI, for any cultural resource. And local triples using the national URI can be automatically added to the national resource graph.</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9</a:t>
            </a:fld>
            <a:endParaRPr lang="en-GB"/>
          </a:p>
        </p:txBody>
      </p:sp>
    </p:spTree>
    <p:extLst>
      <p:ext uri="{BB962C8B-B14F-4D97-AF65-F5344CB8AC3E}">
        <p14:creationId xmlns:p14="http://schemas.microsoft.com/office/powerpoint/2010/main" val="405681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Library Linked Data final report also refers to the</a:t>
            </a:r>
            <a:r>
              <a:rPr lang="en-GB" baseline="0" dirty="0" smtClean="0"/>
              <a:t> role of national libraries, as memory institutions, in developing, publishing, and preserving data about entities associated with cultural objects.</a:t>
            </a:r>
          </a:p>
          <a:p>
            <a:endParaRPr lang="en-GB" baseline="0" dirty="0" smtClean="0"/>
          </a:p>
          <a:p>
            <a:r>
              <a:rPr lang="en-GB" baseline="0" dirty="0" smtClean="0"/>
              <a:t>*The Linked Data vocabularies mentioned in this quote include the data found in library authority files, and the metadata schema used to construct authority and bibliographic description records. This is an extension of current efforts to preserve the technical schema underlying various digital carrier formats in order to maintain access to the content.</a:t>
            </a:r>
          </a:p>
          <a:p>
            <a:endParaRPr lang="en-GB" baseline="0" dirty="0" smtClean="0"/>
          </a:p>
          <a:p>
            <a:r>
              <a:rPr lang="en-GB" baseline="0" dirty="0" smtClean="0"/>
              <a:t>It is essential that these vocabularies are preserved over long timescales, to prevent parts of the global RDF graph becoming lost to future generations.</a:t>
            </a:r>
          </a:p>
          <a:p>
            <a:endParaRPr lang="en-GB" dirty="0"/>
          </a:p>
        </p:txBody>
      </p:sp>
      <p:sp>
        <p:nvSpPr>
          <p:cNvPr id="4" name="Slide Number Placeholder 3"/>
          <p:cNvSpPr>
            <a:spLocks noGrp="1"/>
          </p:cNvSpPr>
          <p:nvPr>
            <p:ph type="sldNum" sz="quarter" idx="10"/>
          </p:nvPr>
        </p:nvSpPr>
        <p:spPr/>
        <p:txBody>
          <a:bodyPr/>
          <a:lstStyle/>
          <a:p>
            <a:fld id="{59636985-96C1-48EB-ABA5-A1BFCA192513}" type="slidenum">
              <a:rPr lang="en-GB" smtClean="0"/>
              <a:t>10</a:t>
            </a:fld>
            <a:endParaRPr lang="en-GB"/>
          </a:p>
        </p:txBody>
      </p:sp>
    </p:spTree>
    <p:extLst>
      <p:ext uri="{BB962C8B-B14F-4D97-AF65-F5344CB8AC3E}">
        <p14:creationId xmlns:p14="http://schemas.microsoft.com/office/powerpoint/2010/main" val="29831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3C0F2089-02E3-4C0D-9904-1BAA34205B76}" type="datetimeFigureOut">
              <a:rPr lang="en-GB" smtClean="0"/>
              <a:t>12/12/2011</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3C0F2089-02E3-4C0D-9904-1BAA34205B76}" type="datetimeFigureOut">
              <a:rPr lang="en-GB" smtClean="0"/>
              <a:t>12/12/2011</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3C0F2089-02E3-4C0D-9904-1BAA34205B76}" type="datetimeFigureOut">
              <a:rPr lang="en-GB" smtClean="0"/>
              <a:t>12/12/2011</a:t>
            </a:fld>
            <a:endParaRPr lang="en-GB"/>
          </a:p>
        </p:txBody>
      </p:sp>
      <p:sp>
        <p:nvSpPr>
          <p:cNvPr id="4" name="Footer Placeholder 3"/>
          <p:cNvSpPr>
            <a:spLocks noGrp="1"/>
          </p:cNvSpPr>
          <p:nvPr>
            <p:ph type="ftr" sz="quarter" idx="11"/>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3C0F2089-02E3-4C0D-9904-1BAA34205B76}" type="datetimeFigureOut">
              <a:rPr lang="en-GB" smtClean="0"/>
              <a:t>12/12/2011</a:t>
            </a:fld>
            <a:endParaRPr lang="en-GB"/>
          </a:p>
        </p:txBody>
      </p:sp>
      <p:sp>
        <p:nvSpPr>
          <p:cNvPr id="3" name="Footer Placeholder 2"/>
          <p:cNvSpPr>
            <a:spLocks noGrp="1"/>
          </p:cNvSpPr>
          <p:nvPr>
            <p:ph type="ftr" sz="quarter" idx="11"/>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3C0F2089-02E3-4C0D-9904-1BAA34205B76}" type="datetimeFigureOut">
              <a:rPr lang="en-GB" smtClean="0"/>
              <a:t>12/12/2011</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ordon@gordondunsir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National libraries and identity in the Semantic Web</a:t>
            </a:r>
            <a:endParaRPr lang="en-GB" dirty="0"/>
          </a:p>
        </p:txBody>
      </p:sp>
      <p:sp>
        <p:nvSpPr>
          <p:cNvPr id="3" name="Subtitle 2"/>
          <p:cNvSpPr>
            <a:spLocks noGrp="1"/>
          </p:cNvSpPr>
          <p:nvPr>
            <p:ph type="subTitle" idx="1"/>
          </p:nvPr>
        </p:nvSpPr>
        <p:spPr/>
        <p:txBody>
          <a:bodyPr/>
          <a:lstStyle/>
          <a:p>
            <a:r>
              <a:rPr lang="en-GB" dirty="0" smtClean="0"/>
              <a:t>Gordon </a:t>
            </a:r>
            <a:r>
              <a:rPr lang="en-GB" dirty="0" err="1" smtClean="0"/>
              <a:t>Dunsire</a:t>
            </a:r>
            <a:endParaRPr lang="en-GB" dirty="0" smtClean="0"/>
          </a:p>
          <a:p>
            <a:r>
              <a:rPr lang="en-GB" dirty="0" smtClean="0"/>
              <a:t>BNE, Madrid, 14 Dec 2011</a:t>
            </a:r>
            <a:endParaRPr lang="en-GB" dirty="0"/>
          </a:p>
        </p:txBody>
      </p:sp>
    </p:spTree>
    <p:extLst>
      <p:ext uri="{BB962C8B-B14F-4D97-AF65-F5344CB8AC3E}">
        <p14:creationId xmlns:p14="http://schemas.microsoft.com/office/powerpoint/2010/main" val="341210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20689"/>
            <a:ext cx="8280920" cy="3539430"/>
          </a:xfrm>
          <a:prstGeom prst="rect">
            <a:avLst/>
          </a:prstGeom>
          <a:solidFill>
            <a:schemeClr val="bg1"/>
          </a:solidFill>
          <a:ln w="25400">
            <a:solidFill>
              <a:schemeClr val="accent1"/>
            </a:solidFill>
          </a:ln>
        </p:spPr>
        <p:txBody>
          <a:bodyPr wrap="square" rtlCol="0">
            <a:spAutoFit/>
          </a:bodyPr>
          <a:lstStyle/>
          <a:p>
            <a:r>
              <a:rPr lang="en-GB" sz="2800" dirty="0"/>
              <a:t>Many Linked Data vocabularies are essentially cultural reference works, giving authoritative information about people, places, events, and concepts within regional, national, or international contexts. As such, preservation of Linked Data vocabularies is a natural, and essential, extension of the activity of memory institutions</a:t>
            </a:r>
            <a:r>
              <a:rPr lang="en-GB" sz="2800" dirty="0" smtClean="0"/>
              <a:t>.</a:t>
            </a:r>
          </a:p>
          <a:p>
            <a:r>
              <a:rPr lang="en-GB" sz="2000" dirty="0" smtClean="0"/>
              <a:t>- W3C </a:t>
            </a:r>
            <a:r>
              <a:rPr lang="en-GB" sz="2000" dirty="0"/>
              <a:t>Library Linked Data Incubator Group Final Report </a:t>
            </a:r>
            <a:r>
              <a:rPr lang="en-GB" sz="2000" dirty="0" smtClean="0"/>
              <a:t>(2011)</a:t>
            </a:r>
            <a:endParaRPr lang="en-GB" sz="2000" dirty="0"/>
          </a:p>
        </p:txBody>
      </p:sp>
      <p:cxnSp>
        <p:nvCxnSpPr>
          <p:cNvPr id="5" name="Straight Connector 4"/>
          <p:cNvCxnSpPr/>
          <p:nvPr/>
        </p:nvCxnSpPr>
        <p:spPr>
          <a:xfrm>
            <a:off x="7164288" y="908720"/>
            <a:ext cx="115212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7544" y="1340768"/>
            <a:ext cx="230425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8144" y="1700808"/>
            <a:ext cx="230425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7544" y="2190404"/>
            <a:ext cx="496855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544" y="2564904"/>
            <a:ext cx="590465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32040" y="2996952"/>
            <a:ext cx="280831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0959" y="3429000"/>
            <a:ext cx="16947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7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52736"/>
            <a:ext cx="8640000" cy="5579775"/>
          </a:xfrm>
          <a:prstGeom prst="rect">
            <a:avLst/>
          </a:prstGeom>
        </p:spPr>
      </p:pic>
      <p:sp>
        <p:nvSpPr>
          <p:cNvPr id="3" name="TextBox 2"/>
          <p:cNvSpPr txBox="1"/>
          <p:nvPr/>
        </p:nvSpPr>
        <p:spPr>
          <a:xfrm>
            <a:off x="827584" y="280333"/>
            <a:ext cx="7416824" cy="646331"/>
          </a:xfrm>
          <a:prstGeom prst="rect">
            <a:avLst/>
          </a:prstGeom>
          <a:noFill/>
        </p:spPr>
        <p:txBody>
          <a:bodyPr wrap="square" rtlCol="0">
            <a:spAutoFit/>
          </a:bodyPr>
          <a:lstStyle/>
          <a:p>
            <a:pPr algn="ctr"/>
            <a:r>
              <a:rPr lang="en-GB" dirty="0"/>
              <a:t>Linking Open Data cloud diagram, by Richard </a:t>
            </a:r>
            <a:r>
              <a:rPr lang="en-GB" dirty="0" err="1"/>
              <a:t>Cyganiak</a:t>
            </a:r>
            <a:r>
              <a:rPr lang="en-GB" dirty="0"/>
              <a:t> and </a:t>
            </a:r>
            <a:r>
              <a:rPr lang="en-GB" dirty="0" err="1"/>
              <a:t>Anja</a:t>
            </a:r>
            <a:r>
              <a:rPr lang="en-GB" dirty="0"/>
              <a:t> </a:t>
            </a:r>
            <a:r>
              <a:rPr lang="en-GB" dirty="0" err="1"/>
              <a:t>Jentzsch</a:t>
            </a:r>
            <a:r>
              <a:rPr lang="en-GB" dirty="0" smtClean="0"/>
              <a:t>.</a:t>
            </a:r>
          </a:p>
          <a:p>
            <a:pPr algn="ctr"/>
            <a:r>
              <a:rPr lang="en-GB" dirty="0" smtClean="0"/>
              <a:t>http</a:t>
            </a:r>
            <a:r>
              <a:rPr lang="en-GB" dirty="0"/>
              <a:t>://lod-cloud.net/</a:t>
            </a:r>
          </a:p>
        </p:txBody>
      </p:sp>
      <p:sp>
        <p:nvSpPr>
          <p:cNvPr id="4" name="TextBox 3"/>
          <p:cNvSpPr txBox="1"/>
          <p:nvPr/>
        </p:nvSpPr>
        <p:spPr>
          <a:xfrm>
            <a:off x="5633946" y="1106891"/>
            <a:ext cx="3046348" cy="461665"/>
          </a:xfrm>
          <a:prstGeom prst="rect">
            <a:avLst/>
          </a:prstGeom>
          <a:noFill/>
        </p:spPr>
        <p:txBody>
          <a:bodyPr wrap="none" rtlCol="0">
            <a:spAutoFit/>
          </a:bodyPr>
          <a:lstStyle/>
          <a:p>
            <a:pPr algn="ctr"/>
            <a:r>
              <a:rPr lang="en-GB" sz="2400" dirty="0" smtClean="0"/>
              <a:t>National authority files</a:t>
            </a:r>
            <a:endParaRPr lang="en-GB" sz="2400" dirty="0"/>
          </a:p>
        </p:txBody>
      </p:sp>
      <p:sp>
        <p:nvSpPr>
          <p:cNvPr id="5" name="TextBox 4"/>
          <p:cNvSpPr txBox="1"/>
          <p:nvPr/>
        </p:nvSpPr>
        <p:spPr>
          <a:xfrm>
            <a:off x="7779085" y="1551120"/>
            <a:ext cx="901209" cy="461665"/>
          </a:xfrm>
          <a:prstGeom prst="rect">
            <a:avLst/>
          </a:prstGeom>
          <a:noFill/>
        </p:spPr>
        <p:txBody>
          <a:bodyPr wrap="none" rtlCol="0">
            <a:spAutoFit/>
          </a:bodyPr>
          <a:lstStyle/>
          <a:p>
            <a:pPr algn="r"/>
            <a:r>
              <a:rPr lang="en-GB" sz="2400" dirty="0" smtClean="0"/>
              <a:t>Japan</a:t>
            </a:r>
          </a:p>
        </p:txBody>
      </p:sp>
      <p:sp>
        <p:nvSpPr>
          <p:cNvPr id="6" name="TextBox 5"/>
          <p:cNvSpPr txBox="1"/>
          <p:nvPr/>
        </p:nvSpPr>
        <p:spPr>
          <a:xfrm>
            <a:off x="7660335" y="1901980"/>
            <a:ext cx="1019959" cy="461665"/>
          </a:xfrm>
          <a:prstGeom prst="rect">
            <a:avLst/>
          </a:prstGeom>
          <a:noFill/>
        </p:spPr>
        <p:txBody>
          <a:bodyPr wrap="none" rtlCol="0">
            <a:spAutoFit/>
          </a:bodyPr>
          <a:lstStyle/>
          <a:p>
            <a:pPr algn="r"/>
            <a:r>
              <a:rPr lang="en-GB" sz="2400" dirty="0" smtClean="0"/>
              <a:t>France</a:t>
            </a:r>
          </a:p>
        </p:txBody>
      </p:sp>
      <p:sp>
        <p:nvSpPr>
          <p:cNvPr id="7" name="TextBox 6"/>
          <p:cNvSpPr txBox="1"/>
          <p:nvPr/>
        </p:nvSpPr>
        <p:spPr>
          <a:xfrm>
            <a:off x="7351982" y="2603700"/>
            <a:ext cx="1328312" cy="461665"/>
          </a:xfrm>
          <a:prstGeom prst="rect">
            <a:avLst/>
          </a:prstGeom>
          <a:noFill/>
        </p:spPr>
        <p:txBody>
          <a:bodyPr wrap="none" rtlCol="0">
            <a:spAutoFit/>
          </a:bodyPr>
          <a:lstStyle/>
          <a:p>
            <a:pPr algn="r"/>
            <a:r>
              <a:rPr lang="en-GB" sz="2400" dirty="0" smtClean="0"/>
              <a:t>Germany</a:t>
            </a:r>
          </a:p>
        </p:txBody>
      </p:sp>
      <p:sp>
        <p:nvSpPr>
          <p:cNvPr id="8" name="TextBox 7"/>
          <p:cNvSpPr txBox="1"/>
          <p:nvPr/>
        </p:nvSpPr>
        <p:spPr>
          <a:xfrm>
            <a:off x="7528504" y="2252840"/>
            <a:ext cx="1151790" cy="461665"/>
          </a:xfrm>
          <a:prstGeom prst="rect">
            <a:avLst/>
          </a:prstGeom>
          <a:noFill/>
        </p:spPr>
        <p:txBody>
          <a:bodyPr wrap="none" rtlCol="0">
            <a:spAutoFit/>
          </a:bodyPr>
          <a:lstStyle/>
          <a:p>
            <a:pPr algn="r"/>
            <a:r>
              <a:rPr lang="en-GB" sz="2400" dirty="0" smtClean="0"/>
              <a:t>Norway</a:t>
            </a:r>
          </a:p>
        </p:txBody>
      </p:sp>
      <p:sp>
        <p:nvSpPr>
          <p:cNvPr id="9" name="TextBox 8"/>
          <p:cNvSpPr txBox="1"/>
          <p:nvPr/>
        </p:nvSpPr>
        <p:spPr>
          <a:xfrm>
            <a:off x="8282428" y="2954561"/>
            <a:ext cx="397866" cy="461665"/>
          </a:xfrm>
          <a:prstGeom prst="rect">
            <a:avLst/>
          </a:prstGeom>
          <a:noFill/>
        </p:spPr>
        <p:txBody>
          <a:bodyPr wrap="none" rtlCol="0">
            <a:spAutoFit/>
          </a:bodyPr>
          <a:lstStyle/>
          <a:p>
            <a:pPr algn="r"/>
            <a:r>
              <a:rPr lang="en-GB" sz="2400" dirty="0" smtClean="0"/>
              <a:t>…</a:t>
            </a:r>
          </a:p>
        </p:txBody>
      </p:sp>
      <p:sp>
        <p:nvSpPr>
          <p:cNvPr id="10" name="Oval 9"/>
          <p:cNvSpPr/>
          <p:nvPr/>
        </p:nvSpPr>
        <p:spPr>
          <a:xfrm>
            <a:off x="4541760" y="1994425"/>
            <a:ext cx="778047"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776092" y="2651802"/>
            <a:ext cx="778047"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882288" y="3482583"/>
            <a:ext cx="778047"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724128" y="4202663"/>
            <a:ext cx="778047"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34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National authority identity</a:t>
            </a:r>
            <a:endParaRPr lang="en-GB" dirty="0"/>
          </a:p>
        </p:txBody>
      </p:sp>
      <p:sp>
        <p:nvSpPr>
          <p:cNvPr id="3" name="Content Placeholder 2"/>
          <p:cNvSpPr>
            <a:spLocks noGrp="1"/>
          </p:cNvSpPr>
          <p:nvPr>
            <p:ph idx="1"/>
          </p:nvPr>
        </p:nvSpPr>
        <p:spPr/>
        <p:txBody>
          <a:bodyPr>
            <a:normAutofit lnSpcReduction="10000"/>
          </a:bodyPr>
          <a:lstStyle/>
          <a:p>
            <a:r>
              <a:rPr lang="en-GB" dirty="0" smtClean="0"/>
              <a:t>National authority files try to cover all significant persons, places, topics, etc. associated with cultural resources of a nation</a:t>
            </a:r>
          </a:p>
          <a:p>
            <a:pPr lvl="1"/>
            <a:r>
              <a:rPr lang="en-GB" dirty="0" smtClean="0"/>
              <a:t>Persons, places, some topics, etc. tend also to be associated with the nation</a:t>
            </a:r>
          </a:p>
          <a:p>
            <a:r>
              <a:rPr lang="en-GB" dirty="0" smtClean="0"/>
              <a:t>Different national rules result in different names, labels, headings, etc.</a:t>
            </a:r>
          </a:p>
          <a:p>
            <a:pPr lvl="1"/>
            <a:r>
              <a:rPr lang="en-GB" dirty="0" smtClean="0"/>
              <a:t>But URIs can be the same</a:t>
            </a:r>
          </a:p>
          <a:p>
            <a:pPr lvl="1"/>
            <a:r>
              <a:rPr lang="en-GB" dirty="0" smtClean="0"/>
              <a:t>Or identified as referring to the same entity</a:t>
            </a:r>
            <a:endParaRPr lang="en-GB" dirty="0"/>
          </a:p>
        </p:txBody>
      </p:sp>
    </p:spTree>
    <p:extLst>
      <p:ext uri="{BB962C8B-B14F-4D97-AF65-F5344CB8AC3E}">
        <p14:creationId xmlns:p14="http://schemas.microsoft.com/office/powerpoint/2010/main" val="245976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37" y="2492896"/>
            <a:ext cx="7570925" cy="3963303"/>
          </a:xfrm>
          <a:prstGeom prst="rect">
            <a:avLst/>
          </a:prstGeom>
        </p:spPr>
      </p:pic>
      <p:sp>
        <p:nvSpPr>
          <p:cNvPr id="4" name="Title 3"/>
          <p:cNvSpPr>
            <a:spLocks noGrp="1"/>
          </p:cNvSpPr>
          <p:nvPr>
            <p:ph type="title"/>
          </p:nvPr>
        </p:nvSpPr>
        <p:spPr>
          <a:xfrm>
            <a:off x="457200" y="274638"/>
            <a:ext cx="1306488" cy="1143000"/>
          </a:xfrm>
        </p:spPr>
        <p:txBody>
          <a:bodyPr/>
          <a:lstStyle/>
          <a:p>
            <a:r>
              <a:rPr lang="en-GB" dirty="0" smtClean="0"/>
              <a:t>VIAF</a:t>
            </a:r>
            <a:endParaRPr lang="en-GB" dirty="0"/>
          </a:p>
        </p:txBody>
      </p:sp>
      <p:sp>
        <p:nvSpPr>
          <p:cNvPr id="5" name="TextBox 4"/>
          <p:cNvSpPr txBox="1"/>
          <p:nvPr/>
        </p:nvSpPr>
        <p:spPr>
          <a:xfrm>
            <a:off x="3419872" y="332656"/>
            <a:ext cx="5180329" cy="954107"/>
          </a:xfrm>
          <a:prstGeom prst="rect">
            <a:avLst/>
          </a:prstGeom>
          <a:noFill/>
        </p:spPr>
        <p:txBody>
          <a:bodyPr wrap="none" rtlCol="0">
            <a:spAutoFit/>
          </a:bodyPr>
          <a:lstStyle/>
          <a:p>
            <a:r>
              <a:rPr lang="en-GB" sz="2800" dirty="0" smtClean="0"/>
              <a:t>Virtual International Authority File</a:t>
            </a:r>
          </a:p>
          <a:p>
            <a:pPr algn="ctr"/>
            <a:r>
              <a:rPr lang="en-GB" sz="2800" dirty="0" smtClean="0"/>
              <a:t>http://viaf.org/</a:t>
            </a:r>
            <a:r>
              <a:rPr lang="en-GB" dirty="0" smtClean="0"/>
              <a:t> </a:t>
            </a:r>
            <a:endParaRPr lang="en-GB" dirty="0"/>
          </a:p>
        </p:txBody>
      </p:sp>
      <p:sp>
        <p:nvSpPr>
          <p:cNvPr id="6" name="TextBox 5"/>
          <p:cNvSpPr txBox="1"/>
          <p:nvPr/>
        </p:nvSpPr>
        <p:spPr>
          <a:xfrm>
            <a:off x="493575" y="1604510"/>
            <a:ext cx="8374857" cy="523220"/>
          </a:xfrm>
          <a:prstGeom prst="rect">
            <a:avLst/>
          </a:prstGeom>
          <a:noFill/>
        </p:spPr>
        <p:txBody>
          <a:bodyPr wrap="none" rtlCol="0">
            <a:spAutoFit/>
          </a:bodyPr>
          <a:lstStyle/>
          <a:p>
            <a:r>
              <a:rPr lang="en-GB" sz="2800" dirty="0" smtClean="0"/>
              <a:t>Identifying Cervantes: Spain (or Canada, Germany, etc.?)</a:t>
            </a:r>
            <a:endParaRPr lang="en-GB" sz="2800" dirty="0"/>
          </a:p>
        </p:txBody>
      </p:sp>
    </p:spTree>
    <p:extLst>
      <p:ext uri="{BB962C8B-B14F-4D97-AF65-F5344CB8AC3E}">
        <p14:creationId xmlns:p14="http://schemas.microsoft.com/office/powerpoint/2010/main" val="200928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national agencies (1)</a:t>
            </a:r>
            <a:endParaRPr lang="en-GB" dirty="0"/>
          </a:p>
        </p:txBody>
      </p:sp>
      <p:sp>
        <p:nvSpPr>
          <p:cNvPr id="3" name="Content Placeholder 2"/>
          <p:cNvSpPr>
            <a:spLocks noGrp="1"/>
          </p:cNvSpPr>
          <p:nvPr>
            <p:ph idx="1"/>
          </p:nvPr>
        </p:nvSpPr>
        <p:spPr/>
        <p:txBody>
          <a:bodyPr>
            <a:normAutofit/>
          </a:bodyPr>
          <a:lstStyle/>
          <a:p>
            <a:r>
              <a:rPr lang="en-GB" dirty="0" smtClean="0"/>
              <a:t>Create, publish, maintain, preserve identifiers (URIs) for national cultural resources, to:</a:t>
            </a:r>
          </a:p>
          <a:p>
            <a:pPr lvl="1"/>
            <a:r>
              <a:rPr lang="en-GB" dirty="0" smtClean="0"/>
              <a:t>Avoid duplication</a:t>
            </a:r>
          </a:p>
          <a:p>
            <a:pPr lvl="1"/>
            <a:r>
              <a:rPr lang="en-GB" dirty="0" smtClean="0"/>
              <a:t>Encourage collaborative description</a:t>
            </a:r>
          </a:p>
          <a:p>
            <a:pPr lvl="2"/>
            <a:r>
              <a:rPr lang="en-GB" dirty="0" smtClean="0"/>
              <a:t>By professionals, the crowd, machines</a:t>
            </a:r>
          </a:p>
          <a:p>
            <a:pPr lvl="1"/>
            <a:r>
              <a:rPr lang="en-GB" dirty="0" smtClean="0"/>
              <a:t>Continue existing roles in a global context</a:t>
            </a:r>
          </a:p>
          <a:p>
            <a:pPr lvl="2"/>
            <a:r>
              <a:rPr lang="en-GB" dirty="0" smtClean="0"/>
              <a:t>Promotion and preservation of national heritage</a:t>
            </a:r>
          </a:p>
        </p:txBody>
      </p:sp>
    </p:spTree>
    <p:extLst>
      <p:ext uri="{BB962C8B-B14F-4D97-AF65-F5344CB8AC3E}">
        <p14:creationId xmlns:p14="http://schemas.microsoft.com/office/powerpoint/2010/main" val="550886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national agencies (2)</a:t>
            </a:r>
            <a:endParaRPr lang="en-GB" dirty="0"/>
          </a:p>
        </p:txBody>
      </p:sp>
      <p:sp>
        <p:nvSpPr>
          <p:cNvPr id="3" name="Content Placeholder 2"/>
          <p:cNvSpPr>
            <a:spLocks noGrp="1"/>
          </p:cNvSpPr>
          <p:nvPr>
            <p:ph idx="1"/>
          </p:nvPr>
        </p:nvSpPr>
        <p:spPr/>
        <p:txBody>
          <a:bodyPr>
            <a:normAutofit/>
          </a:bodyPr>
          <a:lstStyle/>
          <a:p>
            <a:r>
              <a:rPr lang="en-GB" dirty="0" smtClean="0"/>
              <a:t>Create, publish, maintain, preserve identifiers and labels for people, places, events, etc. associated with the nation, to:</a:t>
            </a:r>
          </a:p>
          <a:p>
            <a:pPr lvl="1"/>
            <a:r>
              <a:rPr lang="en-GB" dirty="0" smtClean="0"/>
              <a:t>Provide national and cultural authority and visibility</a:t>
            </a:r>
          </a:p>
          <a:p>
            <a:pPr lvl="1"/>
            <a:r>
              <a:rPr lang="en-GB" dirty="0" smtClean="0"/>
              <a:t>Encourage linked data across domains and communities</a:t>
            </a:r>
          </a:p>
          <a:p>
            <a:pPr lvl="2"/>
            <a:r>
              <a:rPr lang="en-GB" dirty="0" smtClean="0"/>
              <a:t>Also interested in people, places, events, etc.</a:t>
            </a:r>
          </a:p>
          <a:p>
            <a:pPr lvl="1"/>
            <a:r>
              <a:rPr lang="en-GB" dirty="0"/>
              <a:t>Continue existing roles in a global </a:t>
            </a:r>
            <a:r>
              <a:rPr lang="en-GB" dirty="0" smtClean="0"/>
              <a:t>context</a:t>
            </a:r>
            <a:endParaRPr lang="en-GB" dirty="0"/>
          </a:p>
        </p:txBody>
      </p:sp>
    </p:spTree>
    <p:extLst>
      <p:ext uri="{BB962C8B-B14F-4D97-AF65-F5344CB8AC3E}">
        <p14:creationId xmlns:p14="http://schemas.microsoft.com/office/powerpoint/2010/main" val="2626134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hlinkClick r:id="rId3"/>
              </a:rPr>
              <a:t>gordon@gordondunsire.com</a:t>
            </a:r>
            <a:endParaRPr lang="en-GB" dirty="0" smtClean="0"/>
          </a:p>
          <a:p>
            <a:r>
              <a:rPr lang="en-GB" dirty="0" smtClean="0"/>
              <a:t>W3C Library Linked Data Incubator Group final report</a:t>
            </a:r>
          </a:p>
          <a:p>
            <a:pPr lvl="1"/>
            <a:r>
              <a:rPr lang="en-GB" dirty="0"/>
              <a:t>http://www.w3.org/2005/Incubator/lld/XGR-lld-20111025</a:t>
            </a:r>
            <a:r>
              <a:rPr lang="en-GB" dirty="0" smtClean="0"/>
              <a:t>/</a:t>
            </a:r>
          </a:p>
          <a:p>
            <a:endParaRPr lang="en-GB" dirty="0"/>
          </a:p>
        </p:txBody>
      </p:sp>
    </p:spTree>
    <p:extLst>
      <p:ext uri="{BB962C8B-B14F-4D97-AF65-F5344CB8AC3E}">
        <p14:creationId xmlns:p14="http://schemas.microsoft.com/office/powerpoint/2010/main" val="42754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Rapid evolution of digital environment</a:t>
            </a:r>
          </a:p>
          <a:p>
            <a:r>
              <a:rPr lang="en-GB" dirty="0" smtClean="0"/>
              <a:t>Linked data and the Semantic Web</a:t>
            </a:r>
          </a:p>
          <a:p>
            <a:r>
              <a:rPr lang="en-GB" dirty="0" smtClean="0"/>
              <a:t>Identifiers</a:t>
            </a:r>
          </a:p>
          <a:p>
            <a:r>
              <a:rPr lang="en-GB" dirty="0" smtClean="0"/>
              <a:t>Role of national libraries and bibliographic agencies</a:t>
            </a:r>
          </a:p>
          <a:p>
            <a:endParaRPr lang="en-GB" dirty="0"/>
          </a:p>
        </p:txBody>
      </p:sp>
    </p:spTree>
    <p:extLst>
      <p:ext uri="{BB962C8B-B14F-4D97-AF65-F5344CB8AC3E}">
        <p14:creationId xmlns:p14="http://schemas.microsoft.com/office/powerpoint/2010/main" val="106589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20689"/>
            <a:ext cx="8280920" cy="2554545"/>
          </a:xfrm>
          <a:prstGeom prst="rect">
            <a:avLst/>
          </a:prstGeom>
          <a:solidFill>
            <a:schemeClr val="bg1"/>
          </a:solidFill>
          <a:ln w="25400">
            <a:solidFill>
              <a:schemeClr val="accent1"/>
            </a:solidFill>
          </a:ln>
        </p:spPr>
        <p:txBody>
          <a:bodyPr wrap="square" rtlCol="0">
            <a:spAutoFit/>
          </a:bodyPr>
          <a:lstStyle/>
          <a:p>
            <a:r>
              <a:rPr lang="en-GB" sz="2800" dirty="0"/>
              <a:t>A Uniform Resource Name (URN) is a standard, persistent and unique identifier for digital</a:t>
            </a:r>
          </a:p>
          <a:p>
            <a:r>
              <a:rPr lang="en-GB" sz="2800" dirty="0"/>
              <a:t>resources on the Internet. URNs and URLs are forms of Uniform Resource Identifiers (URIs</a:t>
            </a:r>
            <a:r>
              <a:rPr lang="en-GB" sz="2800" dirty="0" smtClean="0"/>
              <a:t>) … </a:t>
            </a:r>
            <a:r>
              <a:rPr lang="en-GB" sz="2800" dirty="0"/>
              <a:t>To link to the resource from the URN, a resolver service is required.</a:t>
            </a:r>
            <a:endParaRPr lang="en-GB" sz="2800" dirty="0" smtClean="0"/>
          </a:p>
          <a:p>
            <a:r>
              <a:rPr lang="en-GB" sz="2000" dirty="0"/>
              <a:t>- Guidelines for National </a:t>
            </a:r>
            <a:r>
              <a:rPr lang="en-GB" sz="2000" dirty="0" smtClean="0"/>
              <a:t>Bibliographies in </a:t>
            </a:r>
            <a:r>
              <a:rPr lang="en-GB" sz="2000" dirty="0"/>
              <a:t>the Electronic </a:t>
            </a:r>
            <a:r>
              <a:rPr lang="en-GB" sz="2000" dirty="0" smtClean="0"/>
              <a:t>Age (IFLA, 2009)</a:t>
            </a:r>
            <a:endParaRPr lang="en-GB" sz="2000" dirty="0"/>
          </a:p>
        </p:txBody>
      </p:sp>
      <p:sp>
        <p:nvSpPr>
          <p:cNvPr id="5" name="Oval 4"/>
          <p:cNvSpPr/>
          <p:nvPr/>
        </p:nvSpPr>
        <p:spPr>
          <a:xfrm>
            <a:off x="395536" y="1556792"/>
            <a:ext cx="536459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035031" y="3643219"/>
            <a:ext cx="700833" cy="523220"/>
          </a:xfrm>
          <a:prstGeom prst="rect">
            <a:avLst/>
          </a:prstGeom>
          <a:solidFill>
            <a:schemeClr val="bg1"/>
          </a:solidFill>
          <a:ln w="25400">
            <a:solidFill>
              <a:srgbClr val="0070C0"/>
            </a:solidFill>
          </a:ln>
        </p:spPr>
        <p:txBody>
          <a:bodyPr wrap="none" rtlCol="0">
            <a:spAutoFit/>
          </a:bodyPr>
          <a:lstStyle/>
          <a:p>
            <a:r>
              <a:rPr lang="en-GB" sz="2800" dirty="0" smtClean="0"/>
              <a:t>URI</a:t>
            </a:r>
            <a:endParaRPr lang="en-GB" sz="2800" dirty="0"/>
          </a:p>
        </p:txBody>
      </p:sp>
      <p:sp>
        <p:nvSpPr>
          <p:cNvPr id="7" name="TextBox 6"/>
          <p:cNvSpPr txBox="1"/>
          <p:nvPr/>
        </p:nvSpPr>
        <p:spPr>
          <a:xfrm>
            <a:off x="4860032" y="4005064"/>
            <a:ext cx="2280945" cy="523220"/>
          </a:xfrm>
          <a:prstGeom prst="rect">
            <a:avLst/>
          </a:prstGeom>
          <a:solidFill>
            <a:schemeClr val="bg1"/>
          </a:solidFill>
          <a:ln w="25400">
            <a:solidFill>
              <a:srgbClr val="0070C0"/>
            </a:solidFill>
          </a:ln>
        </p:spPr>
        <p:txBody>
          <a:bodyPr wrap="none" rtlCol="0">
            <a:spAutoFit/>
          </a:bodyPr>
          <a:lstStyle/>
          <a:p>
            <a:r>
              <a:rPr lang="en-GB" sz="2800" dirty="0" smtClean="0"/>
              <a:t>Semantic Web</a:t>
            </a:r>
            <a:endParaRPr lang="en-GB" sz="2800" dirty="0"/>
          </a:p>
        </p:txBody>
      </p:sp>
      <p:sp>
        <p:nvSpPr>
          <p:cNvPr id="8" name="TextBox 7"/>
          <p:cNvSpPr txBox="1"/>
          <p:nvPr/>
        </p:nvSpPr>
        <p:spPr>
          <a:xfrm>
            <a:off x="2385448" y="4725144"/>
            <a:ext cx="1782860" cy="523220"/>
          </a:xfrm>
          <a:prstGeom prst="rect">
            <a:avLst/>
          </a:prstGeom>
          <a:solidFill>
            <a:schemeClr val="bg1"/>
          </a:solidFill>
          <a:ln w="25400">
            <a:solidFill>
              <a:srgbClr val="0070C0"/>
            </a:solidFill>
          </a:ln>
        </p:spPr>
        <p:txBody>
          <a:bodyPr wrap="none" rtlCol="0">
            <a:spAutoFit/>
          </a:bodyPr>
          <a:lstStyle/>
          <a:p>
            <a:r>
              <a:rPr lang="en-GB" sz="2800" dirty="0" smtClean="0"/>
              <a:t>linked data</a:t>
            </a:r>
            <a:endParaRPr lang="en-GB" sz="2800" dirty="0"/>
          </a:p>
        </p:txBody>
      </p:sp>
      <p:sp>
        <p:nvSpPr>
          <p:cNvPr id="9" name="TextBox 8"/>
          <p:cNvSpPr txBox="1"/>
          <p:nvPr/>
        </p:nvSpPr>
        <p:spPr>
          <a:xfrm>
            <a:off x="1907704" y="5661248"/>
            <a:ext cx="5724644" cy="523220"/>
          </a:xfrm>
          <a:prstGeom prst="rect">
            <a:avLst/>
          </a:prstGeom>
          <a:solidFill>
            <a:schemeClr val="bg1"/>
          </a:solidFill>
          <a:ln w="25400">
            <a:solidFill>
              <a:srgbClr val="0070C0"/>
            </a:solidFill>
          </a:ln>
        </p:spPr>
        <p:txBody>
          <a:bodyPr wrap="none" rtlCol="0">
            <a:spAutoFit/>
          </a:bodyPr>
          <a:lstStyle/>
          <a:p>
            <a:r>
              <a:rPr lang="en-GB" sz="2800" dirty="0" smtClean="0"/>
              <a:t>RDF (resource description framework)</a:t>
            </a:r>
            <a:endParaRPr lang="en-GB" sz="2800" dirty="0"/>
          </a:p>
        </p:txBody>
      </p:sp>
      <p:cxnSp>
        <p:nvCxnSpPr>
          <p:cNvPr id="11" name="Straight Arrow Connector 10"/>
          <p:cNvCxnSpPr>
            <a:stCxn id="5" idx="4"/>
            <a:endCxn id="6" idx="0"/>
          </p:cNvCxnSpPr>
          <p:nvPr/>
        </p:nvCxnSpPr>
        <p:spPr>
          <a:xfrm flipH="1">
            <a:off x="2385448" y="2348880"/>
            <a:ext cx="692386" cy="1294339"/>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308304" y="2519081"/>
            <a:ext cx="720080" cy="456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4860031" y="4266674"/>
            <a:ext cx="228094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85448" y="4982489"/>
            <a:ext cx="1782862" cy="853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07704" y="5922858"/>
            <a:ext cx="572464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79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graphs and linked data</a:t>
            </a:r>
            <a:endParaRPr lang="en-GB" dirty="0"/>
          </a:p>
        </p:txBody>
      </p:sp>
      <p:grpSp>
        <p:nvGrpSpPr>
          <p:cNvPr id="5" name="Group 4"/>
          <p:cNvGrpSpPr/>
          <p:nvPr/>
        </p:nvGrpSpPr>
        <p:grpSpPr>
          <a:xfrm>
            <a:off x="1189578" y="3144565"/>
            <a:ext cx="1721639" cy="648072"/>
            <a:chOff x="2987824" y="2708920"/>
            <a:chExt cx="1721639" cy="648072"/>
          </a:xfrm>
        </p:grpSpPr>
        <p:sp>
          <p:nvSpPr>
            <p:cNvPr id="3" name="Oval 2"/>
            <p:cNvSpPr/>
            <p:nvPr/>
          </p:nvSpPr>
          <p:spPr>
            <a:xfrm>
              <a:off x="2987824" y="2708920"/>
              <a:ext cx="1721639"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987824" y="2771346"/>
              <a:ext cx="1703993" cy="523220"/>
            </a:xfrm>
            <a:prstGeom prst="rect">
              <a:avLst/>
            </a:prstGeom>
            <a:noFill/>
          </p:spPr>
          <p:txBody>
            <a:bodyPr wrap="none" rtlCol="0">
              <a:spAutoFit/>
            </a:bodyPr>
            <a:lstStyle/>
            <a:p>
              <a:r>
                <a:rPr lang="en-GB" sz="2800" dirty="0" smtClean="0"/>
                <a:t>Resource1</a:t>
              </a:r>
              <a:endParaRPr lang="en-GB" sz="2800" dirty="0"/>
            </a:p>
          </p:txBody>
        </p:sp>
      </p:grpSp>
      <p:grpSp>
        <p:nvGrpSpPr>
          <p:cNvPr id="6" name="Group 5"/>
          <p:cNvGrpSpPr/>
          <p:nvPr/>
        </p:nvGrpSpPr>
        <p:grpSpPr>
          <a:xfrm>
            <a:off x="1296982" y="1802784"/>
            <a:ext cx="1362361" cy="648072"/>
            <a:chOff x="2987824" y="2708920"/>
            <a:chExt cx="1362361" cy="648072"/>
          </a:xfrm>
        </p:grpSpPr>
        <p:sp>
          <p:nvSpPr>
            <p:cNvPr id="7" name="Oval 6"/>
            <p:cNvSpPr/>
            <p:nvPr/>
          </p:nvSpPr>
          <p:spPr>
            <a:xfrm>
              <a:off x="2987824" y="2708920"/>
              <a:ext cx="1362361" cy="6480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987824" y="2771346"/>
              <a:ext cx="1362361" cy="523220"/>
            </a:xfrm>
            <a:prstGeom prst="rect">
              <a:avLst/>
            </a:prstGeom>
            <a:noFill/>
          </p:spPr>
          <p:txBody>
            <a:bodyPr wrap="none" rtlCol="0">
              <a:spAutoFit/>
            </a:bodyPr>
            <a:lstStyle/>
            <a:p>
              <a:r>
                <a:rPr lang="en-GB" sz="2800" dirty="0" smtClean="0"/>
                <a:t>Person2</a:t>
              </a:r>
              <a:endParaRPr lang="en-GB" sz="2800" dirty="0"/>
            </a:p>
          </p:txBody>
        </p:sp>
      </p:grpSp>
      <p:grpSp>
        <p:nvGrpSpPr>
          <p:cNvPr id="9" name="Group 8"/>
          <p:cNvGrpSpPr/>
          <p:nvPr/>
        </p:nvGrpSpPr>
        <p:grpSpPr>
          <a:xfrm>
            <a:off x="6228184" y="2445064"/>
            <a:ext cx="1149033" cy="648072"/>
            <a:chOff x="2987824" y="2708920"/>
            <a:chExt cx="1149033" cy="648072"/>
          </a:xfrm>
        </p:grpSpPr>
        <p:sp>
          <p:nvSpPr>
            <p:cNvPr id="10" name="Oval 9"/>
            <p:cNvSpPr/>
            <p:nvPr/>
          </p:nvSpPr>
          <p:spPr>
            <a:xfrm>
              <a:off x="2987824" y="2708920"/>
              <a:ext cx="1149033" cy="6480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87824" y="2771346"/>
              <a:ext cx="1136850" cy="523220"/>
            </a:xfrm>
            <a:prstGeom prst="rect">
              <a:avLst/>
            </a:prstGeom>
            <a:noFill/>
          </p:spPr>
          <p:txBody>
            <a:bodyPr wrap="none" rtlCol="0">
              <a:spAutoFit/>
            </a:bodyPr>
            <a:lstStyle/>
            <a:p>
              <a:r>
                <a:rPr lang="en-GB" sz="2800" dirty="0" smtClean="0"/>
                <a:t>Place3</a:t>
              </a:r>
              <a:endParaRPr lang="en-GB" sz="2800" dirty="0"/>
            </a:p>
          </p:txBody>
        </p:sp>
      </p:grpSp>
      <p:sp>
        <p:nvSpPr>
          <p:cNvPr id="12" name="TextBox 11"/>
          <p:cNvSpPr txBox="1"/>
          <p:nvPr/>
        </p:nvSpPr>
        <p:spPr>
          <a:xfrm>
            <a:off x="3683943" y="1476367"/>
            <a:ext cx="1531188" cy="523220"/>
          </a:xfrm>
          <a:prstGeom prst="rect">
            <a:avLst/>
          </a:prstGeom>
          <a:solidFill>
            <a:schemeClr val="bg1"/>
          </a:solidFill>
          <a:ln w="25400">
            <a:solidFill>
              <a:schemeClr val="accent1">
                <a:shade val="50000"/>
              </a:schemeClr>
            </a:solidFill>
          </a:ln>
        </p:spPr>
        <p:txBody>
          <a:bodyPr wrap="none" rtlCol="0">
            <a:spAutoFit/>
          </a:bodyPr>
          <a:lstStyle/>
          <a:p>
            <a:r>
              <a:rPr lang="en-GB" sz="2800" dirty="0" smtClean="0"/>
              <a:t>“Name2”</a:t>
            </a:r>
            <a:endParaRPr lang="en-GB" sz="2800" dirty="0"/>
          </a:p>
        </p:txBody>
      </p:sp>
      <p:sp>
        <p:nvSpPr>
          <p:cNvPr id="13" name="TextBox 12"/>
          <p:cNvSpPr txBox="1"/>
          <p:nvPr/>
        </p:nvSpPr>
        <p:spPr>
          <a:xfrm>
            <a:off x="3791695" y="2258901"/>
            <a:ext cx="1321131" cy="523220"/>
          </a:xfrm>
          <a:prstGeom prst="rect">
            <a:avLst/>
          </a:prstGeom>
          <a:solidFill>
            <a:schemeClr val="bg1"/>
          </a:solidFill>
          <a:ln w="25400">
            <a:solidFill>
              <a:schemeClr val="accent1">
                <a:shade val="50000"/>
              </a:schemeClr>
            </a:solidFill>
          </a:ln>
        </p:spPr>
        <p:txBody>
          <a:bodyPr wrap="none" rtlCol="0">
            <a:spAutoFit/>
          </a:bodyPr>
          <a:lstStyle/>
          <a:p>
            <a:r>
              <a:rPr lang="en-GB" sz="2800" dirty="0" smtClean="0"/>
              <a:t>“Title1”</a:t>
            </a:r>
            <a:endParaRPr lang="en-GB" sz="2800" dirty="0"/>
          </a:p>
        </p:txBody>
      </p:sp>
      <p:cxnSp>
        <p:nvCxnSpPr>
          <p:cNvPr id="15" name="Curved Connector 14"/>
          <p:cNvCxnSpPr>
            <a:stCxn id="3" idx="1"/>
            <a:endCxn id="7" idx="2"/>
          </p:cNvCxnSpPr>
          <p:nvPr/>
        </p:nvCxnSpPr>
        <p:spPr>
          <a:xfrm rot="16200000" flipV="1">
            <a:off x="813018" y="2610785"/>
            <a:ext cx="1112653" cy="144724"/>
          </a:xfrm>
          <a:prstGeom prst="curvedConnector4">
            <a:avLst>
              <a:gd name="adj1" fmla="val 31174"/>
              <a:gd name="adj2" fmla="val 3321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3" idx="0"/>
          </p:cNvCxnSpPr>
          <p:nvPr/>
        </p:nvCxnSpPr>
        <p:spPr>
          <a:xfrm flipH="1">
            <a:off x="2050398" y="2126820"/>
            <a:ext cx="608945" cy="1017745"/>
          </a:xfrm>
          <a:prstGeom prst="curvedConnector4">
            <a:avLst>
              <a:gd name="adj1" fmla="val -37540"/>
              <a:gd name="adj2" fmla="val 6591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7"/>
            <a:endCxn id="13" idx="1"/>
          </p:cNvCxnSpPr>
          <p:nvPr/>
        </p:nvCxnSpPr>
        <p:spPr>
          <a:xfrm rot="5400000" flipH="1" flipV="1">
            <a:off x="2865911" y="2313689"/>
            <a:ext cx="718962" cy="1132606"/>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7" idx="7"/>
            <a:endCxn id="12" idx="1"/>
          </p:cNvCxnSpPr>
          <p:nvPr/>
        </p:nvCxnSpPr>
        <p:spPr>
          <a:xfrm rot="5400000" flipH="1" flipV="1">
            <a:off x="2992029" y="1205779"/>
            <a:ext cx="159715" cy="1224113"/>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 idx="5"/>
            <a:endCxn id="10" idx="3"/>
          </p:cNvCxnSpPr>
          <p:nvPr/>
        </p:nvCxnSpPr>
        <p:spPr>
          <a:xfrm rot="5400000" flipH="1" flipV="1">
            <a:off x="4178021" y="1479295"/>
            <a:ext cx="699501" cy="3737367"/>
          </a:xfrm>
          <a:prstGeom prst="curvedConnector3">
            <a:avLst>
              <a:gd name="adj1" fmla="val -46248"/>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16231" y="2534247"/>
            <a:ext cx="1058303" cy="461665"/>
          </a:xfrm>
          <a:prstGeom prst="rect">
            <a:avLst/>
          </a:prstGeom>
          <a:noFill/>
        </p:spPr>
        <p:txBody>
          <a:bodyPr wrap="none" rtlCol="0">
            <a:spAutoFit/>
          </a:bodyPr>
          <a:lstStyle/>
          <a:p>
            <a:r>
              <a:rPr lang="en-GB" sz="2400" dirty="0" smtClean="0"/>
              <a:t>Author</a:t>
            </a:r>
            <a:endParaRPr lang="en-GB" sz="2400" dirty="0"/>
          </a:p>
        </p:txBody>
      </p:sp>
      <p:sp>
        <p:nvSpPr>
          <p:cNvPr id="40" name="TextBox 39"/>
          <p:cNvSpPr txBox="1"/>
          <p:nvPr/>
        </p:nvSpPr>
        <p:spPr>
          <a:xfrm>
            <a:off x="2969218" y="2686293"/>
            <a:ext cx="732893" cy="461665"/>
          </a:xfrm>
          <a:prstGeom prst="rect">
            <a:avLst/>
          </a:prstGeom>
          <a:noFill/>
        </p:spPr>
        <p:txBody>
          <a:bodyPr wrap="none" rtlCol="0">
            <a:spAutoFit/>
          </a:bodyPr>
          <a:lstStyle/>
          <a:p>
            <a:r>
              <a:rPr lang="en-GB" sz="2400" dirty="0" smtClean="0"/>
              <a:t>Title</a:t>
            </a:r>
            <a:endParaRPr lang="en-GB" sz="2400" dirty="0"/>
          </a:p>
        </p:txBody>
      </p:sp>
      <p:sp>
        <p:nvSpPr>
          <p:cNvPr id="41" name="TextBox 40"/>
          <p:cNvSpPr txBox="1"/>
          <p:nvPr/>
        </p:nvSpPr>
        <p:spPr>
          <a:xfrm>
            <a:off x="2480686" y="1356170"/>
            <a:ext cx="930063" cy="461665"/>
          </a:xfrm>
          <a:prstGeom prst="rect">
            <a:avLst/>
          </a:prstGeom>
          <a:noFill/>
        </p:spPr>
        <p:txBody>
          <a:bodyPr wrap="none" rtlCol="0">
            <a:spAutoFit/>
          </a:bodyPr>
          <a:lstStyle/>
          <a:p>
            <a:r>
              <a:rPr lang="en-GB" sz="2400" dirty="0" smtClean="0"/>
              <a:t>Name</a:t>
            </a:r>
            <a:endParaRPr lang="en-GB" sz="2400" dirty="0"/>
          </a:p>
        </p:txBody>
      </p:sp>
      <p:sp>
        <p:nvSpPr>
          <p:cNvPr id="46" name="TextBox 45"/>
          <p:cNvSpPr txBox="1"/>
          <p:nvPr/>
        </p:nvSpPr>
        <p:spPr>
          <a:xfrm>
            <a:off x="3739253" y="3521474"/>
            <a:ext cx="1577035" cy="461665"/>
          </a:xfrm>
          <a:prstGeom prst="rect">
            <a:avLst/>
          </a:prstGeom>
          <a:noFill/>
        </p:spPr>
        <p:txBody>
          <a:bodyPr wrap="none" rtlCol="0">
            <a:spAutoFit/>
          </a:bodyPr>
          <a:lstStyle/>
          <a:p>
            <a:r>
              <a:rPr lang="en-GB" sz="2400" dirty="0" smtClean="0"/>
              <a:t>Publication</a:t>
            </a:r>
            <a:endParaRPr lang="en-GB" sz="2400" dirty="0"/>
          </a:p>
        </p:txBody>
      </p:sp>
      <p:cxnSp>
        <p:nvCxnSpPr>
          <p:cNvPr id="51" name="Curved Connector 50"/>
          <p:cNvCxnSpPr>
            <a:stCxn id="3" idx="6"/>
            <a:endCxn id="11" idx="1"/>
          </p:cNvCxnSpPr>
          <p:nvPr/>
        </p:nvCxnSpPr>
        <p:spPr>
          <a:xfrm flipV="1">
            <a:off x="2911217" y="2769100"/>
            <a:ext cx="3316967" cy="699501"/>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874810" y="2839947"/>
            <a:ext cx="1109599" cy="461665"/>
          </a:xfrm>
          <a:prstGeom prst="rect">
            <a:avLst/>
          </a:prstGeom>
          <a:noFill/>
        </p:spPr>
        <p:txBody>
          <a:bodyPr wrap="none" rtlCol="0">
            <a:spAutoFit/>
          </a:bodyPr>
          <a:lstStyle/>
          <a:p>
            <a:r>
              <a:rPr lang="en-GB" sz="2400" dirty="0" smtClean="0"/>
              <a:t>Subject</a:t>
            </a:r>
            <a:endParaRPr lang="en-GB" sz="2400" dirty="0"/>
          </a:p>
        </p:txBody>
      </p:sp>
      <p:sp>
        <p:nvSpPr>
          <p:cNvPr id="72" name="TextBox 71"/>
          <p:cNvSpPr txBox="1"/>
          <p:nvPr/>
        </p:nvSpPr>
        <p:spPr>
          <a:xfrm>
            <a:off x="180127" y="4346584"/>
            <a:ext cx="4694683" cy="523220"/>
          </a:xfrm>
          <a:prstGeom prst="rect">
            <a:avLst/>
          </a:prstGeom>
          <a:noFill/>
        </p:spPr>
        <p:txBody>
          <a:bodyPr wrap="none" rtlCol="0">
            <a:spAutoFit/>
          </a:bodyPr>
          <a:lstStyle/>
          <a:p>
            <a:r>
              <a:rPr lang="en-GB" sz="2800" dirty="0" smtClean="0"/>
              <a:t>Resource1 has author Person2 </a:t>
            </a:r>
            <a:endParaRPr lang="en-GB" sz="2800" dirty="0"/>
          </a:p>
        </p:txBody>
      </p:sp>
      <p:sp>
        <p:nvSpPr>
          <p:cNvPr id="73" name="TextBox 72"/>
          <p:cNvSpPr txBox="1"/>
          <p:nvPr/>
        </p:nvSpPr>
        <p:spPr>
          <a:xfrm>
            <a:off x="4615018" y="4874409"/>
            <a:ext cx="4363182" cy="523220"/>
          </a:xfrm>
          <a:prstGeom prst="rect">
            <a:avLst/>
          </a:prstGeom>
          <a:noFill/>
        </p:spPr>
        <p:txBody>
          <a:bodyPr wrap="none" rtlCol="0">
            <a:spAutoFit/>
          </a:bodyPr>
          <a:lstStyle/>
          <a:p>
            <a:r>
              <a:rPr lang="en-GB" sz="2800" dirty="0" smtClean="0"/>
              <a:t>Person2 has name “Name2” </a:t>
            </a:r>
            <a:endParaRPr lang="en-GB" sz="2800" dirty="0"/>
          </a:p>
        </p:txBody>
      </p:sp>
      <p:sp>
        <p:nvSpPr>
          <p:cNvPr id="74" name="TextBox 73"/>
          <p:cNvSpPr txBox="1"/>
          <p:nvPr/>
        </p:nvSpPr>
        <p:spPr>
          <a:xfrm>
            <a:off x="4182528" y="5930059"/>
            <a:ext cx="4795672" cy="523220"/>
          </a:xfrm>
          <a:prstGeom prst="rect">
            <a:avLst/>
          </a:prstGeom>
          <a:noFill/>
        </p:spPr>
        <p:txBody>
          <a:bodyPr wrap="none" rtlCol="0">
            <a:spAutoFit/>
          </a:bodyPr>
          <a:lstStyle/>
          <a:p>
            <a:r>
              <a:rPr lang="en-GB" sz="2800" dirty="0" smtClean="0"/>
              <a:t>Person2 is author of Resource1 </a:t>
            </a:r>
            <a:endParaRPr lang="en-GB" sz="2800" dirty="0"/>
          </a:p>
        </p:txBody>
      </p:sp>
      <p:sp>
        <p:nvSpPr>
          <p:cNvPr id="75" name="TextBox 74"/>
          <p:cNvSpPr txBox="1"/>
          <p:nvPr/>
        </p:nvSpPr>
        <p:spPr>
          <a:xfrm>
            <a:off x="180127" y="5402234"/>
            <a:ext cx="4237763" cy="523220"/>
          </a:xfrm>
          <a:prstGeom prst="rect">
            <a:avLst/>
          </a:prstGeom>
          <a:noFill/>
        </p:spPr>
        <p:txBody>
          <a:bodyPr wrap="none" rtlCol="0">
            <a:spAutoFit/>
          </a:bodyPr>
          <a:lstStyle/>
          <a:p>
            <a:r>
              <a:rPr lang="en-GB" sz="2800" dirty="0" smtClean="0"/>
              <a:t>Resource1 has title ”Title1” </a:t>
            </a:r>
            <a:endParaRPr lang="en-GB" sz="2800" dirty="0"/>
          </a:p>
        </p:txBody>
      </p:sp>
      <p:cxnSp>
        <p:nvCxnSpPr>
          <p:cNvPr id="76" name="Curved Connector 75"/>
          <p:cNvCxnSpPr>
            <a:stCxn id="10" idx="0"/>
          </p:cNvCxnSpPr>
          <p:nvPr/>
        </p:nvCxnSpPr>
        <p:spPr>
          <a:xfrm rot="5400000" flipH="1" flipV="1">
            <a:off x="6933016" y="1367931"/>
            <a:ext cx="946818" cy="1207448"/>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a:endCxn id="10" idx="6"/>
          </p:cNvCxnSpPr>
          <p:nvPr/>
        </p:nvCxnSpPr>
        <p:spPr>
          <a:xfrm rot="10800000" flipV="1">
            <a:off x="7377218" y="2126820"/>
            <a:ext cx="795183" cy="642280"/>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urved Connector 80"/>
          <p:cNvCxnSpPr>
            <a:endCxn id="3" idx="2"/>
          </p:cNvCxnSpPr>
          <p:nvPr/>
        </p:nvCxnSpPr>
        <p:spPr>
          <a:xfrm>
            <a:off x="467544" y="2879992"/>
            <a:ext cx="722034" cy="588609"/>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3" idx="4"/>
          </p:cNvCxnSpPr>
          <p:nvPr/>
        </p:nvCxnSpPr>
        <p:spPr>
          <a:xfrm rot="5400000">
            <a:off x="1332778" y="3431459"/>
            <a:ext cx="356443" cy="1078798"/>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7" idx="1"/>
          </p:cNvCxnSpPr>
          <p:nvPr/>
        </p:nvCxnSpPr>
        <p:spPr>
          <a:xfrm rot="16200000" flipV="1">
            <a:off x="711259" y="1112455"/>
            <a:ext cx="541522" cy="1028951"/>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9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1000"/>
                                        <p:tgtEl>
                                          <p:spTgt spid="75"/>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1000"/>
                                        <p:tgtEl>
                                          <p:spTgt spid="74"/>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1000"/>
                                        <p:tgtEl>
                                          <p:spTgt spid="72"/>
                                        </p:tgtEl>
                                      </p:cBhvr>
                                    </p:animEffect>
                                    <p:set>
                                      <p:cBhvr>
                                        <p:cTn id="72" dur="1" fill="hold">
                                          <p:stCondLst>
                                            <p:cond delay="999"/>
                                          </p:stCondLst>
                                        </p:cTn>
                                        <p:tgtEl>
                                          <p:spTgt spid="7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000"/>
                                        <p:tgtEl>
                                          <p:spTgt spid="73"/>
                                        </p:tgtEl>
                                      </p:cBhvr>
                                    </p:animEffect>
                                    <p:set>
                                      <p:cBhvr>
                                        <p:cTn id="75" dur="1" fill="hold">
                                          <p:stCondLst>
                                            <p:cond delay="999"/>
                                          </p:stCondLst>
                                        </p:cTn>
                                        <p:tgtEl>
                                          <p:spTgt spid="73"/>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75"/>
                                        </p:tgtEl>
                                      </p:cBhvr>
                                    </p:animEffect>
                                    <p:set>
                                      <p:cBhvr>
                                        <p:cTn id="78" dur="1" fill="hold">
                                          <p:stCondLst>
                                            <p:cond delay="999"/>
                                          </p:stCondLst>
                                        </p:cTn>
                                        <p:tgtEl>
                                          <p:spTgt spid="7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1000"/>
                                        <p:tgtEl>
                                          <p:spTgt spid="74"/>
                                        </p:tgtEl>
                                      </p:cBhvr>
                                    </p:animEffect>
                                    <p:set>
                                      <p:cBhvr>
                                        <p:cTn id="81" dur="1" fill="hold">
                                          <p:stCondLst>
                                            <p:cond delay="999"/>
                                          </p:stCondLst>
                                        </p:cTn>
                                        <p:tgtEl>
                                          <p:spTgt spid="74"/>
                                        </p:tgtEl>
                                        <p:attrNameLst>
                                          <p:attrName>style.visibility</p:attrName>
                                        </p:attrNameLst>
                                      </p:cBhvr>
                                      <p:to>
                                        <p:strVal val="hidden"/>
                                      </p:to>
                                    </p:se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1000"/>
                                        <p:tgtEl>
                                          <p:spTgt spid="51"/>
                                        </p:tgtEl>
                                      </p:cBhvr>
                                    </p:animEffec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childTnLst>
                                </p:cTn>
                              </p:par>
                            </p:childTnLst>
                          </p:cTn>
                        </p:par>
                        <p:par>
                          <p:cTn id="90" fill="hold">
                            <p:stCondLst>
                              <p:cond delay="3000"/>
                            </p:stCondLst>
                            <p:childTnLst>
                              <p:par>
                                <p:cTn id="91" presetID="10" presetClass="entr" presetSubtype="0"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childTnLst>
                                </p:cTn>
                              </p:par>
                            </p:childTnLst>
                          </p:cTn>
                        </p:par>
                        <p:par>
                          <p:cTn id="94" fill="hold">
                            <p:stCondLst>
                              <p:cond delay="4000"/>
                            </p:stCondLst>
                            <p:childTnLst>
                              <p:par>
                                <p:cTn id="95" presetID="10" presetClass="entr" presetSubtype="0"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childTnLst>
                                </p:cTn>
                              </p:par>
                            </p:childTnLst>
                          </p:cTn>
                        </p:par>
                        <p:par>
                          <p:cTn id="102" fill="hold">
                            <p:stCondLst>
                              <p:cond delay="6000"/>
                            </p:stCondLst>
                            <p:childTnLst>
                              <p:par>
                                <p:cTn id="103" presetID="10" presetClass="entr" presetSubtype="0"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1000"/>
                                        <p:tgtEl>
                                          <p:spTgt spid="76"/>
                                        </p:tgtEl>
                                      </p:cBhvr>
                                    </p:animEffect>
                                  </p:childTnLst>
                                </p:cTn>
                              </p:par>
                            </p:childTnLst>
                          </p:cTn>
                        </p:par>
                        <p:par>
                          <p:cTn id="106" fill="hold">
                            <p:stCondLst>
                              <p:cond delay="7000"/>
                            </p:stCondLst>
                            <p:childTnLst>
                              <p:par>
                                <p:cTn id="107" presetID="10" presetClass="entr" presetSubtype="0" fill="hold" nodeType="after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1000"/>
                                        <p:tgtEl>
                                          <p:spTgt spid="78"/>
                                        </p:tgtEl>
                                      </p:cBhvr>
                                    </p:animEffect>
                                  </p:childTnLst>
                                </p:cTn>
                              </p:par>
                            </p:childTnLst>
                          </p:cTn>
                        </p:par>
                        <p:par>
                          <p:cTn id="110" fill="hold">
                            <p:stCondLst>
                              <p:cond delay="8000"/>
                            </p:stCondLst>
                            <p:childTnLst>
                              <p:par>
                                <p:cTn id="111" presetID="10" presetClass="entr" presetSubtype="0" fill="hold"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1000"/>
                                        <p:tgtEl>
                                          <p:spTgt spid="81"/>
                                        </p:tgtEl>
                                      </p:cBhvr>
                                    </p:animEffect>
                                  </p:childTnLst>
                                </p:cTn>
                              </p:par>
                            </p:childTnLst>
                          </p:cTn>
                        </p:par>
                        <p:par>
                          <p:cTn id="114" fill="hold">
                            <p:stCondLst>
                              <p:cond delay="9000"/>
                            </p:stCondLst>
                            <p:childTnLst>
                              <p:par>
                                <p:cTn id="115" presetID="10" presetClass="entr" presetSubtype="0" fill="hold" nodeType="after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fade">
                                      <p:cBhvr>
                                        <p:cTn id="117" dur="1000"/>
                                        <p:tgtEl>
                                          <p:spTgt spid="89"/>
                                        </p:tgtEl>
                                      </p:cBhvr>
                                    </p:animEffect>
                                  </p:childTnLst>
                                </p:cTn>
                              </p:par>
                            </p:childTnLst>
                          </p:cTn>
                        </p:par>
                        <p:par>
                          <p:cTn id="118" fill="hold">
                            <p:stCondLst>
                              <p:cond delay="10000"/>
                            </p:stCondLst>
                            <p:childTnLst>
                              <p:par>
                                <p:cTn id="119" presetID="10" presetClass="entr" presetSubtype="0" fill="hold" nodeType="afterEffect">
                                  <p:stCondLst>
                                    <p:cond delay="0"/>
                                  </p:stCondLst>
                                  <p:childTnLst>
                                    <p:set>
                                      <p:cBhvr>
                                        <p:cTn id="120" dur="1" fill="hold">
                                          <p:stCondLst>
                                            <p:cond delay="0"/>
                                          </p:stCondLst>
                                        </p:cTn>
                                        <p:tgtEl>
                                          <p:spTgt spid="92"/>
                                        </p:tgtEl>
                                        <p:attrNameLst>
                                          <p:attrName>style.visibility</p:attrName>
                                        </p:attrNameLst>
                                      </p:cBhvr>
                                      <p:to>
                                        <p:strVal val="visible"/>
                                      </p:to>
                                    </p:set>
                                    <p:animEffect transition="in" filter="fade">
                                      <p:cBhvr>
                                        <p:cTn id="121"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5" grpId="0"/>
      <p:bldP spid="40" grpId="0"/>
      <p:bldP spid="41" grpId="0"/>
      <p:bldP spid="46" grpId="0"/>
      <p:bldP spid="56" grpId="0"/>
      <p:bldP spid="72" grpId="0"/>
      <p:bldP spid="72" grpId="1"/>
      <p:bldP spid="73" grpId="0"/>
      <p:bldP spid="73" grpId="1"/>
      <p:bldP spid="74" grpId="0"/>
      <p:bldP spid="74" grpId="1"/>
      <p:bldP spid="75" grpId="0"/>
      <p:bldP spid="7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graphs and identifiers</a:t>
            </a:r>
            <a:endParaRPr lang="en-GB" dirty="0"/>
          </a:p>
        </p:txBody>
      </p:sp>
      <p:grpSp>
        <p:nvGrpSpPr>
          <p:cNvPr id="5" name="Group 4"/>
          <p:cNvGrpSpPr/>
          <p:nvPr/>
        </p:nvGrpSpPr>
        <p:grpSpPr>
          <a:xfrm>
            <a:off x="1189578" y="3144565"/>
            <a:ext cx="1721639" cy="648072"/>
            <a:chOff x="2987824" y="2708920"/>
            <a:chExt cx="1721639" cy="648072"/>
          </a:xfrm>
        </p:grpSpPr>
        <p:sp>
          <p:nvSpPr>
            <p:cNvPr id="3" name="Oval 2"/>
            <p:cNvSpPr/>
            <p:nvPr/>
          </p:nvSpPr>
          <p:spPr>
            <a:xfrm>
              <a:off x="2987824" y="2708920"/>
              <a:ext cx="1721639"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987824" y="2771346"/>
              <a:ext cx="1703993" cy="523220"/>
            </a:xfrm>
            <a:prstGeom prst="rect">
              <a:avLst/>
            </a:prstGeom>
            <a:noFill/>
          </p:spPr>
          <p:txBody>
            <a:bodyPr wrap="none" rtlCol="0">
              <a:spAutoFit/>
            </a:bodyPr>
            <a:lstStyle/>
            <a:p>
              <a:r>
                <a:rPr lang="en-GB" sz="2800" dirty="0" smtClean="0"/>
                <a:t>Resource1</a:t>
              </a:r>
              <a:endParaRPr lang="en-GB" sz="2800" dirty="0"/>
            </a:p>
          </p:txBody>
        </p:sp>
      </p:grpSp>
      <p:grpSp>
        <p:nvGrpSpPr>
          <p:cNvPr id="6" name="Group 5"/>
          <p:cNvGrpSpPr/>
          <p:nvPr/>
        </p:nvGrpSpPr>
        <p:grpSpPr>
          <a:xfrm>
            <a:off x="1296982" y="1802784"/>
            <a:ext cx="1362361" cy="648072"/>
            <a:chOff x="2987824" y="2708920"/>
            <a:chExt cx="1362361" cy="648072"/>
          </a:xfrm>
        </p:grpSpPr>
        <p:sp>
          <p:nvSpPr>
            <p:cNvPr id="7" name="Oval 6"/>
            <p:cNvSpPr/>
            <p:nvPr/>
          </p:nvSpPr>
          <p:spPr>
            <a:xfrm>
              <a:off x="2987824" y="2708920"/>
              <a:ext cx="1362361" cy="6480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987824" y="2771346"/>
              <a:ext cx="1362361" cy="523220"/>
            </a:xfrm>
            <a:prstGeom prst="rect">
              <a:avLst/>
            </a:prstGeom>
            <a:noFill/>
          </p:spPr>
          <p:txBody>
            <a:bodyPr wrap="none" rtlCol="0">
              <a:spAutoFit/>
            </a:bodyPr>
            <a:lstStyle/>
            <a:p>
              <a:r>
                <a:rPr lang="en-GB" sz="2800" dirty="0" smtClean="0"/>
                <a:t>Person2</a:t>
              </a:r>
              <a:endParaRPr lang="en-GB" sz="2800" dirty="0"/>
            </a:p>
          </p:txBody>
        </p:sp>
      </p:grpSp>
      <p:grpSp>
        <p:nvGrpSpPr>
          <p:cNvPr id="9" name="Group 8"/>
          <p:cNvGrpSpPr/>
          <p:nvPr/>
        </p:nvGrpSpPr>
        <p:grpSpPr>
          <a:xfrm>
            <a:off x="6228184" y="2445064"/>
            <a:ext cx="1149033" cy="648072"/>
            <a:chOff x="2987824" y="2708920"/>
            <a:chExt cx="1149033" cy="648072"/>
          </a:xfrm>
        </p:grpSpPr>
        <p:sp>
          <p:nvSpPr>
            <p:cNvPr id="10" name="Oval 9"/>
            <p:cNvSpPr/>
            <p:nvPr/>
          </p:nvSpPr>
          <p:spPr>
            <a:xfrm>
              <a:off x="2987824" y="2708920"/>
              <a:ext cx="1149033" cy="6480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987824" y="2771346"/>
              <a:ext cx="1136850" cy="523220"/>
            </a:xfrm>
            <a:prstGeom prst="rect">
              <a:avLst/>
            </a:prstGeom>
            <a:noFill/>
          </p:spPr>
          <p:txBody>
            <a:bodyPr wrap="none" rtlCol="0">
              <a:spAutoFit/>
            </a:bodyPr>
            <a:lstStyle/>
            <a:p>
              <a:r>
                <a:rPr lang="en-GB" sz="2800" dirty="0" smtClean="0"/>
                <a:t>Place3</a:t>
              </a:r>
              <a:endParaRPr lang="en-GB" sz="2800" dirty="0"/>
            </a:p>
          </p:txBody>
        </p:sp>
      </p:grpSp>
      <p:sp>
        <p:nvSpPr>
          <p:cNvPr id="12" name="TextBox 11"/>
          <p:cNvSpPr txBox="1"/>
          <p:nvPr/>
        </p:nvSpPr>
        <p:spPr>
          <a:xfrm>
            <a:off x="3683943" y="1476367"/>
            <a:ext cx="1531188" cy="523220"/>
          </a:xfrm>
          <a:prstGeom prst="rect">
            <a:avLst/>
          </a:prstGeom>
          <a:solidFill>
            <a:schemeClr val="bg1"/>
          </a:solidFill>
          <a:ln w="25400">
            <a:solidFill>
              <a:schemeClr val="accent1">
                <a:shade val="50000"/>
              </a:schemeClr>
            </a:solidFill>
          </a:ln>
        </p:spPr>
        <p:txBody>
          <a:bodyPr wrap="none" rtlCol="0">
            <a:spAutoFit/>
          </a:bodyPr>
          <a:lstStyle/>
          <a:p>
            <a:r>
              <a:rPr lang="en-GB" sz="2800" dirty="0" smtClean="0"/>
              <a:t>“Name2”</a:t>
            </a:r>
            <a:endParaRPr lang="en-GB" sz="2800" dirty="0"/>
          </a:p>
        </p:txBody>
      </p:sp>
      <p:sp>
        <p:nvSpPr>
          <p:cNvPr id="13" name="TextBox 12"/>
          <p:cNvSpPr txBox="1"/>
          <p:nvPr/>
        </p:nvSpPr>
        <p:spPr>
          <a:xfrm>
            <a:off x="3791695" y="2258901"/>
            <a:ext cx="1321131" cy="523220"/>
          </a:xfrm>
          <a:prstGeom prst="rect">
            <a:avLst/>
          </a:prstGeom>
          <a:solidFill>
            <a:schemeClr val="bg1"/>
          </a:solidFill>
          <a:ln w="25400">
            <a:solidFill>
              <a:schemeClr val="accent1">
                <a:shade val="50000"/>
              </a:schemeClr>
            </a:solidFill>
          </a:ln>
        </p:spPr>
        <p:txBody>
          <a:bodyPr wrap="none" rtlCol="0">
            <a:spAutoFit/>
          </a:bodyPr>
          <a:lstStyle/>
          <a:p>
            <a:r>
              <a:rPr lang="en-GB" sz="2800" dirty="0" smtClean="0"/>
              <a:t>“Title1”</a:t>
            </a:r>
            <a:endParaRPr lang="en-GB" sz="2800" dirty="0"/>
          </a:p>
        </p:txBody>
      </p:sp>
      <p:cxnSp>
        <p:nvCxnSpPr>
          <p:cNvPr id="15" name="Curved Connector 14"/>
          <p:cNvCxnSpPr>
            <a:stCxn id="3" idx="1"/>
            <a:endCxn id="7" idx="2"/>
          </p:cNvCxnSpPr>
          <p:nvPr/>
        </p:nvCxnSpPr>
        <p:spPr>
          <a:xfrm rot="16200000" flipV="1">
            <a:off x="813018" y="2610785"/>
            <a:ext cx="1112653" cy="144724"/>
          </a:xfrm>
          <a:prstGeom prst="curvedConnector4">
            <a:avLst>
              <a:gd name="adj1" fmla="val 31174"/>
              <a:gd name="adj2" fmla="val 33216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6"/>
            <a:endCxn id="3" idx="0"/>
          </p:cNvCxnSpPr>
          <p:nvPr/>
        </p:nvCxnSpPr>
        <p:spPr>
          <a:xfrm flipH="1">
            <a:off x="2050398" y="2126820"/>
            <a:ext cx="608945" cy="1017745"/>
          </a:xfrm>
          <a:prstGeom prst="curvedConnector4">
            <a:avLst>
              <a:gd name="adj1" fmla="val -37540"/>
              <a:gd name="adj2" fmla="val 6591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7"/>
            <a:endCxn id="13" idx="1"/>
          </p:cNvCxnSpPr>
          <p:nvPr/>
        </p:nvCxnSpPr>
        <p:spPr>
          <a:xfrm rot="5400000" flipH="1" flipV="1">
            <a:off x="2865911" y="2313689"/>
            <a:ext cx="718962" cy="1132606"/>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7" idx="7"/>
            <a:endCxn id="12" idx="1"/>
          </p:cNvCxnSpPr>
          <p:nvPr/>
        </p:nvCxnSpPr>
        <p:spPr>
          <a:xfrm rot="5400000" flipH="1" flipV="1">
            <a:off x="2992029" y="1205779"/>
            <a:ext cx="159715" cy="1224113"/>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 idx="5"/>
            <a:endCxn id="10" idx="3"/>
          </p:cNvCxnSpPr>
          <p:nvPr/>
        </p:nvCxnSpPr>
        <p:spPr>
          <a:xfrm rot="5400000" flipH="1" flipV="1">
            <a:off x="4178021" y="1479295"/>
            <a:ext cx="699501" cy="3737367"/>
          </a:xfrm>
          <a:prstGeom prst="curvedConnector3">
            <a:avLst>
              <a:gd name="adj1" fmla="val -46248"/>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3" idx="6"/>
            <a:endCxn id="11" idx="1"/>
          </p:cNvCxnSpPr>
          <p:nvPr/>
        </p:nvCxnSpPr>
        <p:spPr>
          <a:xfrm flipV="1">
            <a:off x="2911217" y="2769100"/>
            <a:ext cx="3316967" cy="699501"/>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10" idx="0"/>
          </p:cNvCxnSpPr>
          <p:nvPr/>
        </p:nvCxnSpPr>
        <p:spPr>
          <a:xfrm rot="5400000" flipH="1" flipV="1">
            <a:off x="6933016" y="1367931"/>
            <a:ext cx="946818" cy="1207448"/>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a:endCxn id="10" idx="6"/>
          </p:cNvCxnSpPr>
          <p:nvPr/>
        </p:nvCxnSpPr>
        <p:spPr>
          <a:xfrm rot="10800000" flipV="1">
            <a:off x="7377218" y="2126820"/>
            <a:ext cx="795183" cy="642280"/>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Curved Connector 80"/>
          <p:cNvCxnSpPr>
            <a:endCxn id="3" idx="2"/>
          </p:cNvCxnSpPr>
          <p:nvPr/>
        </p:nvCxnSpPr>
        <p:spPr>
          <a:xfrm>
            <a:off x="467544" y="2879992"/>
            <a:ext cx="722034" cy="588609"/>
          </a:xfrm>
          <a:prstGeom prst="curved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3" idx="4"/>
          </p:cNvCxnSpPr>
          <p:nvPr/>
        </p:nvCxnSpPr>
        <p:spPr>
          <a:xfrm rot="5400000">
            <a:off x="1332778" y="3431459"/>
            <a:ext cx="356443" cy="1078798"/>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7" idx="1"/>
          </p:cNvCxnSpPr>
          <p:nvPr/>
        </p:nvCxnSpPr>
        <p:spPr>
          <a:xfrm rot="16200000" flipV="1">
            <a:off x="711259" y="1112455"/>
            <a:ext cx="541522" cy="1028951"/>
          </a:xfrm>
          <a:prstGeom prst="curved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558132" y="4779732"/>
            <a:ext cx="883575" cy="648072"/>
            <a:chOff x="2987824" y="2708920"/>
            <a:chExt cx="883575" cy="648072"/>
          </a:xfrm>
        </p:grpSpPr>
        <p:sp>
          <p:nvSpPr>
            <p:cNvPr id="36" name="Oval 35"/>
            <p:cNvSpPr/>
            <p:nvPr/>
          </p:nvSpPr>
          <p:spPr>
            <a:xfrm>
              <a:off x="2987824" y="2708920"/>
              <a:ext cx="883575"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987824" y="2771346"/>
              <a:ext cx="883575" cy="523220"/>
            </a:xfrm>
            <a:prstGeom prst="rect">
              <a:avLst/>
            </a:prstGeom>
            <a:noFill/>
          </p:spPr>
          <p:txBody>
            <a:bodyPr wrap="none" rtlCol="0">
              <a:spAutoFit/>
            </a:bodyPr>
            <a:lstStyle/>
            <a:p>
              <a:r>
                <a:rPr lang="en-GB" sz="2800" dirty="0" smtClean="0"/>
                <a:t>URI1</a:t>
              </a:r>
              <a:endParaRPr lang="en-GB" sz="2800" dirty="0"/>
            </a:p>
          </p:txBody>
        </p:sp>
      </p:grpSp>
      <p:grpSp>
        <p:nvGrpSpPr>
          <p:cNvPr id="38" name="Group 37"/>
          <p:cNvGrpSpPr/>
          <p:nvPr/>
        </p:nvGrpSpPr>
        <p:grpSpPr>
          <a:xfrm>
            <a:off x="1594115" y="4779732"/>
            <a:ext cx="883575" cy="648072"/>
            <a:chOff x="2987824" y="2708920"/>
            <a:chExt cx="883575" cy="648072"/>
          </a:xfrm>
        </p:grpSpPr>
        <p:sp>
          <p:nvSpPr>
            <p:cNvPr id="39" name="Oval 38"/>
            <p:cNvSpPr/>
            <p:nvPr/>
          </p:nvSpPr>
          <p:spPr>
            <a:xfrm>
              <a:off x="2987824" y="2708920"/>
              <a:ext cx="883575" cy="6480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2987824" y="2771346"/>
              <a:ext cx="883575" cy="523220"/>
            </a:xfrm>
            <a:prstGeom prst="rect">
              <a:avLst/>
            </a:prstGeom>
            <a:noFill/>
          </p:spPr>
          <p:txBody>
            <a:bodyPr wrap="none" rtlCol="0">
              <a:spAutoFit/>
            </a:bodyPr>
            <a:lstStyle/>
            <a:p>
              <a:r>
                <a:rPr lang="en-GB" sz="2800" dirty="0" smtClean="0"/>
                <a:t>URI2</a:t>
              </a:r>
              <a:endParaRPr lang="en-GB" sz="2800" dirty="0"/>
            </a:p>
          </p:txBody>
        </p:sp>
      </p:grpSp>
      <p:grpSp>
        <p:nvGrpSpPr>
          <p:cNvPr id="43" name="Group 42"/>
          <p:cNvGrpSpPr/>
          <p:nvPr/>
        </p:nvGrpSpPr>
        <p:grpSpPr>
          <a:xfrm>
            <a:off x="2630098" y="4779732"/>
            <a:ext cx="883575" cy="648072"/>
            <a:chOff x="2987824" y="2708920"/>
            <a:chExt cx="883575" cy="648072"/>
          </a:xfrm>
        </p:grpSpPr>
        <p:sp>
          <p:nvSpPr>
            <p:cNvPr id="44" name="Oval 43"/>
            <p:cNvSpPr/>
            <p:nvPr/>
          </p:nvSpPr>
          <p:spPr>
            <a:xfrm>
              <a:off x="2987824" y="2708920"/>
              <a:ext cx="883575" cy="6480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987824" y="2771346"/>
              <a:ext cx="883575" cy="523220"/>
            </a:xfrm>
            <a:prstGeom prst="rect">
              <a:avLst/>
            </a:prstGeom>
            <a:noFill/>
          </p:spPr>
          <p:txBody>
            <a:bodyPr wrap="none" rtlCol="0">
              <a:spAutoFit/>
            </a:bodyPr>
            <a:lstStyle/>
            <a:p>
              <a:r>
                <a:rPr lang="en-GB" sz="2800" dirty="0" smtClean="0"/>
                <a:t>URI3</a:t>
              </a:r>
              <a:endParaRPr lang="en-GB" sz="2800" dirty="0"/>
            </a:p>
          </p:txBody>
        </p:sp>
      </p:grpSp>
      <p:sp>
        <p:nvSpPr>
          <p:cNvPr id="14" name="TextBox 13"/>
          <p:cNvSpPr txBox="1"/>
          <p:nvPr/>
        </p:nvSpPr>
        <p:spPr>
          <a:xfrm>
            <a:off x="4034009" y="4626715"/>
            <a:ext cx="4139082" cy="954107"/>
          </a:xfrm>
          <a:prstGeom prst="rect">
            <a:avLst/>
          </a:prstGeom>
          <a:noFill/>
        </p:spPr>
        <p:txBody>
          <a:bodyPr wrap="none" rtlCol="0">
            <a:spAutoFit/>
          </a:bodyPr>
          <a:lstStyle/>
          <a:p>
            <a:pPr algn="ctr"/>
            <a:r>
              <a:rPr lang="en-GB" sz="2800" dirty="0" smtClean="0"/>
              <a:t>URIs matched by computer</a:t>
            </a:r>
          </a:p>
          <a:p>
            <a:pPr algn="ctr"/>
            <a:r>
              <a:rPr lang="en-GB" sz="2800" dirty="0" smtClean="0"/>
              <a:t> to create linked chains</a:t>
            </a:r>
            <a:endParaRPr lang="en-GB" sz="2800" dirty="0"/>
          </a:p>
        </p:txBody>
      </p:sp>
      <p:sp>
        <p:nvSpPr>
          <p:cNvPr id="47" name="TextBox 46"/>
          <p:cNvSpPr txBox="1"/>
          <p:nvPr/>
        </p:nvSpPr>
        <p:spPr>
          <a:xfrm>
            <a:off x="1308967" y="5805263"/>
            <a:ext cx="1383712" cy="523220"/>
          </a:xfrm>
          <a:prstGeom prst="rect">
            <a:avLst/>
          </a:prstGeom>
          <a:solidFill>
            <a:schemeClr val="bg1"/>
          </a:solidFill>
          <a:ln w="25400">
            <a:solidFill>
              <a:schemeClr val="accent1">
                <a:shade val="50000"/>
              </a:schemeClr>
            </a:solidFill>
          </a:ln>
        </p:spPr>
        <p:txBody>
          <a:bodyPr wrap="none" rtlCol="0">
            <a:spAutoFit/>
          </a:bodyPr>
          <a:lstStyle/>
          <a:p>
            <a:r>
              <a:rPr lang="en-GB" sz="2800" dirty="0" smtClean="0"/>
              <a:t>“Literal”</a:t>
            </a:r>
            <a:endParaRPr lang="en-GB" sz="2800" dirty="0"/>
          </a:p>
        </p:txBody>
      </p:sp>
      <p:sp>
        <p:nvSpPr>
          <p:cNvPr id="48" name="TextBox 47"/>
          <p:cNvSpPr txBox="1"/>
          <p:nvPr/>
        </p:nvSpPr>
        <p:spPr>
          <a:xfrm>
            <a:off x="3466664" y="5589820"/>
            <a:ext cx="5555175" cy="954107"/>
          </a:xfrm>
          <a:prstGeom prst="rect">
            <a:avLst/>
          </a:prstGeom>
          <a:noFill/>
        </p:spPr>
        <p:txBody>
          <a:bodyPr wrap="none" rtlCol="0">
            <a:spAutoFit/>
          </a:bodyPr>
          <a:lstStyle/>
          <a:p>
            <a:pPr algn="ctr"/>
            <a:r>
              <a:rPr lang="en-GB" sz="2800" dirty="0" smtClean="0"/>
              <a:t>Unsafe to match strings by computer</a:t>
            </a:r>
          </a:p>
          <a:p>
            <a:pPr algn="ctr"/>
            <a:r>
              <a:rPr lang="en-GB" sz="2800" dirty="0" smtClean="0"/>
              <a:t>(ambiguity of language) = no chain</a:t>
            </a:r>
            <a:endParaRPr lang="en-GB" sz="2800" dirty="0"/>
          </a:p>
        </p:txBody>
      </p:sp>
    </p:spTree>
    <p:extLst>
      <p:ext uri="{BB962C8B-B14F-4D97-AF65-F5344CB8AC3E}">
        <p14:creationId xmlns:p14="http://schemas.microsoft.com/office/powerpoint/2010/main" val="58461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identify with URIs</a:t>
            </a:r>
            <a:endParaRPr lang="en-GB" dirty="0"/>
          </a:p>
        </p:txBody>
      </p:sp>
      <p:sp>
        <p:nvSpPr>
          <p:cNvPr id="3" name="Content Placeholder 2"/>
          <p:cNvSpPr>
            <a:spLocks noGrp="1"/>
          </p:cNvSpPr>
          <p:nvPr>
            <p:ph idx="1"/>
          </p:nvPr>
        </p:nvSpPr>
        <p:spPr/>
        <p:txBody>
          <a:bodyPr/>
          <a:lstStyle/>
          <a:p>
            <a:r>
              <a:rPr lang="en-GB" dirty="0" smtClean="0"/>
              <a:t>Cultural objects</a:t>
            </a:r>
          </a:p>
          <a:p>
            <a:pPr lvl="1"/>
            <a:r>
              <a:rPr lang="en-GB" dirty="0" smtClean="0"/>
              <a:t>Including books, images, sound recordings, etc.</a:t>
            </a:r>
          </a:p>
          <a:p>
            <a:r>
              <a:rPr lang="en-GB" dirty="0" smtClean="0"/>
              <a:t>Things associated with cultural objects</a:t>
            </a:r>
          </a:p>
          <a:p>
            <a:pPr lvl="1"/>
            <a:r>
              <a:rPr lang="en-GB" dirty="0" smtClean="0"/>
              <a:t>People, organizations, families</a:t>
            </a:r>
          </a:p>
          <a:p>
            <a:pPr lvl="1"/>
            <a:r>
              <a:rPr lang="en-GB" dirty="0" smtClean="0"/>
              <a:t>Places, times, events</a:t>
            </a:r>
          </a:p>
          <a:p>
            <a:pPr lvl="1"/>
            <a:r>
              <a:rPr lang="en-GB" dirty="0" smtClean="0"/>
              <a:t>Subject topics</a:t>
            </a:r>
          </a:p>
          <a:p>
            <a:pPr lvl="1"/>
            <a:r>
              <a:rPr lang="en-GB" dirty="0" smtClean="0"/>
              <a:t>Other cultural objects!</a:t>
            </a:r>
          </a:p>
        </p:txBody>
      </p:sp>
    </p:spTree>
    <p:extLst>
      <p:ext uri="{BB962C8B-B14F-4D97-AF65-F5344CB8AC3E}">
        <p14:creationId xmlns:p14="http://schemas.microsoft.com/office/powerpoint/2010/main" val="333746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6236" y="404664"/>
            <a:ext cx="8496944" cy="3539430"/>
          </a:xfrm>
          <a:prstGeom prst="rect">
            <a:avLst/>
          </a:prstGeom>
          <a:solidFill>
            <a:schemeClr val="bg1"/>
          </a:solidFill>
          <a:ln w="25400">
            <a:solidFill>
              <a:schemeClr val="accent1"/>
            </a:solidFill>
          </a:ln>
        </p:spPr>
        <p:txBody>
          <a:bodyPr wrap="square" rtlCol="0">
            <a:spAutoFit/>
          </a:bodyPr>
          <a:lstStyle/>
          <a:p>
            <a:r>
              <a:rPr lang="en-GB" sz="2800" dirty="0"/>
              <a:t>Conversely, in a graph-based ecosystem an organization can supply individual statements about a resource, and all statements provided about a particular uniquely identified resource can be aggregated into a global graph. For example, one library could contribute their country's national bibliography number for a resource, while another might supply a translated title</a:t>
            </a:r>
            <a:r>
              <a:rPr lang="en-GB" sz="2800" dirty="0" smtClean="0"/>
              <a:t>.</a:t>
            </a:r>
          </a:p>
          <a:p>
            <a:r>
              <a:rPr lang="en-GB" sz="2000" dirty="0" smtClean="0"/>
              <a:t>- W3C </a:t>
            </a:r>
            <a:r>
              <a:rPr lang="en-GB" sz="2000" dirty="0"/>
              <a:t>Library Linked Data Incubator Group Final Report </a:t>
            </a:r>
            <a:r>
              <a:rPr lang="en-GB" sz="2000" dirty="0" smtClean="0"/>
              <a:t> (2011)</a:t>
            </a:r>
            <a:endParaRPr lang="en-GB" sz="2000" dirty="0"/>
          </a:p>
        </p:txBody>
      </p:sp>
      <p:cxnSp>
        <p:nvCxnSpPr>
          <p:cNvPr id="7" name="Straight Connector 6"/>
          <p:cNvCxnSpPr/>
          <p:nvPr/>
        </p:nvCxnSpPr>
        <p:spPr>
          <a:xfrm>
            <a:off x="2339752" y="2564904"/>
            <a:ext cx="626899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5536" y="2996952"/>
            <a:ext cx="641301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6237" y="4293095"/>
            <a:ext cx="8496943" cy="2123658"/>
          </a:xfrm>
          <a:prstGeom prst="rect">
            <a:avLst/>
          </a:prstGeom>
          <a:solidFill>
            <a:schemeClr val="bg1"/>
          </a:solidFill>
          <a:ln w="25400">
            <a:solidFill>
              <a:schemeClr val="accent1"/>
            </a:solidFill>
          </a:ln>
        </p:spPr>
        <p:txBody>
          <a:bodyPr wrap="square" rtlCol="0">
            <a:spAutoFit/>
          </a:bodyPr>
          <a:lstStyle/>
          <a:p>
            <a:r>
              <a:rPr lang="en-GB" sz="2800" dirty="0"/>
              <a:t>Agencies responsible for the creation of </a:t>
            </a:r>
            <a:r>
              <a:rPr lang="en-GB" sz="2800" dirty="0" err="1"/>
              <a:t>catalog</a:t>
            </a:r>
            <a:r>
              <a:rPr lang="en-GB" sz="2800" dirty="0"/>
              <a:t> records and other metadata, such as national bibliographies, are the logical organizations to take a leading role in creating URIs for their described resources</a:t>
            </a:r>
            <a:r>
              <a:rPr lang="en-GB" sz="2800" dirty="0" smtClean="0"/>
              <a:t>.</a:t>
            </a:r>
          </a:p>
          <a:p>
            <a:r>
              <a:rPr lang="en-GB" sz="2000" dirty="0" smtClean="0"/>
              <a:t>- W3C </a:t>
            </a:r>
            <a:r>
              <a:rPr lang="en-GB" sz="2000" dirty="0"/>
              <a:t>Library Linked Data Incubator Group Final Report </a:t>
            </a:r>
            <a:r>
              <a:rPr lang="en-GB" sz="2000" dirty="0" smtClean="0"/>
              <a:t>(2011)</a:t>
            </a:r>
            <a:endParaRPr lang="en-GB" sz="2000" dirty="0"/>
          </a:p>
        </p:txBody>
      </p:sp>
      <p:cxnSp>
        <p:nvCxnSpPr>
          <p:cNvPr id="12" name="Straight Connector 11"/>
          <p:cNvCxnSpPr/>
          <p:nvPr/>
        </p:nvCxnSpPr>
        <p:spPr>
          <a:xfrm>
            <a:off x="4682161" y="5229200"/>
            <a:ext cx="320650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5536" y="5661248"/>
            <a:ext cx="821320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5536" y="6021288"/>
            <a:ext cx="64807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52736"/>
            <a:ext cx="8640000" cy="5579775"/>
          </a:xfrm>
          <a:prstGeom prst="rect">
            <a:avLst/>
          </a:prstGeom>
        </p:spPr>
      </p:pic>
      <p:sp>
        <p:nvSpPr>
          <p:cNvPr id="3" name="TextBox 2"/>
          <p:cNvSpPr txBox="1"/>
          <p:nvPr/>
        </p:nvSpPr>
        <p:spPr>
          <a:xfrm>
            <a:off x="827584" y="280333"/>
            <a:ext cx="7416824" cy="646331"/>
          </a:xfrm>
          <a:prstGeom prst="rect">
            <a:avLst/>
          </a:prstGeom>
          <a:noFill/>
        </p:spPr>
        <p:txBody>
          <a:bodyPr wrap="square" rtlCol="0">
            <a:spAutoFit/>
          </a:bodyPr>
          <a:lstStyle/>
          <a:p>
            <a:pPr algn="ctr"/>
            <a:r>
              <a:rPr lang="en-GB" dirty="0"/>
              <a:t>Linking Open Data cloud diagram, by Richard </a:t>
            </a:r>
            <a:r>
              <a:rPr lang="en-GB" dirty="0" err="1"/>
              <a:t>Cyganiak</a:t>
            </a:r>
            <a:r>
              <a:rPr lang="en-GB" dirty="0"/>
              <a:t> and </a:t>
            </a:r>
            <a:r>
              <a:rPr lang="en-GB" dirty="0" err="1"/>
              <a:t>Anja</a:t>
            </a:r>
            <a:r>
              <a:rPr lang="en-GB" dirty="0"/>
              <a:t> </a:t>
            </a:r>
            <a:r>
              <a:rPr lang="en-GB" dirty="0" err="1"/>
              <a:t>Jentzsch</a:t>
            </a:r>
            <a:r>
              <a:rPr lang="en-GB" dirty="0" smtClean="0"/>
              <a:t>.</a:t>
            </a:r>
          </a:p>
          <a:p>
            <a:pPr algn="ctr"/>
            <a:r>
              <a:rPr lang="en-GB" dirty="0" smtClean="0"/>
              <a:t>http</a:t>
            </a:r>
            <a:r>
              <a:rPr lang="en-GB" dirty="0"/>
              <a:t>://lod-cloud.net/</a:t>
            </a:r>
          </a:p>
        </p:txBody>
      </p:sp>
      <p:sp>
        <p:nvSpPr>
          <p:cNvPr id="4" name="TextBox 3"/>
          <p:cNvSpPr txBox="1"/>
          <p:nvPr/>
        </p:nvSpPr>
        <p:spPr>
          <a:xfrm>
            <a:off x="4139952" y="1084320"/>
            <a:ext cx="4681153" cy="461665"/>
          </a:xfrm>
          <a:prstGeom prst="rect">
            <a:avLst/>
          </a:prstGeom>
          <a:noFill/>
        </p:spPr>
        <p:txBody>
          <a:bodyPr wrap="none" rtlCol="0">
            <a:spAutoFit/>
          </a:bodyPr>
          <a:lstStyle/>
          <a:p>
            <a:pPr algn="ctr"/>
            <a:r>
              <a:rPr lang="en-GB" sz="2400" dirty="0" smtClean="0"/>
              <a:t>National bibliographies/catalogues</a:t>
            </a:r>
            <a:endParaRPr lang="en-GB" sz="2400" dirty="0"/>
          </a:p>
        </p:txBody>
      </p:sp>
      <p:sp>
        <p:nvSpPr>
          <p:cNvPr id="5" name="TextBox 4"/>
          <p:cNvSpPr txBox="1"/>
          <p:nvPr/>
        </p:nvSpPr>
        <p:spPr>
          <a:xfrm>
            <a:off x="8138158" y="1551120"/>
            <a:ext cx="542136" cy="461665"/>
          </a:xfrm>
          <a:prstGeom prst="rect">
            <a:avLst/>
          </a:prstGeom>
          <a:noFill/>
        </p:spPr>
        <p:txBody>
          <a:bodyPr wrap="none" rtlCol="0">
            <a:spAutoFit/>
          </a:bodyPr>
          <a:lstStyle/>
          <a:p>
            <a:pPr algn="r"/>
            <a:r>
              <a:rPr lang="en-GB" sz="2400" dirty="0" smtClean="0"/>
              <a:t>UK</a:t>
            </a:r>
          </a:p>
        </p:txBody>
      </p:sp>
      <p:sp>
        <p:nvSpPr>
          <p:cNvPr id="6" name="TextBox 5"/>
          <p:cNvSpPr txBox="1"/>
          <p:nvPr/>
        </p:nvSpPr>
        <p:spPr>
          <a:xfrm>
            <a:off x="7660335" y="1901980"/>
            <a:ext cx="1019959" cy="461665"/>
          </a:xfrm>
          <a:prstGeom prst="rect">
            <a:avLst/>
          </a:prstGeom>
          <a:noFill/>
        </p:spPr>
        <p:txBody>
          <a:bodyPr wrap="none" rtlCol="0">
            <a:spAutoFit/>
          </a:bodyPr>
          <a:lstStyle/>
          <a:p>
            <a:pPr algn="r"/>
            <a:r>
              <a:rPr lang="en-GB" sz="2400" dirty="0" smtClean="0"/>
              <a:t>France</a:t>
            </a:r>
          </a:p>
        </p:txBody>
      </p:sp>
      <p:sp>
        <p:nvSpPr>
          <p:cNvPr id="7" name="TextBox 6"/>
          <p:cNvSpPr txBox="1"/>
          <p:nvPr/>
        </p:nvSpPr>
        <p:spPr>
          <a:xfrm>
            <a:off x="7069853" y="2603700"/>
            <a:ext cx="1610441" cy="461665"/>
          </a:xfrm>
          <a:prstGeom prst="rect">
            <a:avLst/>
          </a:prstGeom>
          <a:noFill/>
        </p:spPr>
        <p:txBody>
          <a:bodyPr wrap="none" rtlCol="0">
            <a:spAutoFit/>
          </a:bodyPr>
          <a:lstStyle/>
          <a:p>
            <a:pPr algn="r"/>
            <a:r>
              <a:rPr lang="en-GB" sz="2400" dirty="0" smtClean="0"/>
              <a:t>… Germany</a:t>
            </a:r>
          </a:p>
        </p:txBody>
      </p:sp>
      <p:sp>
        <p:nvSpPr>
          <p:cNvPr id="8" name="TextBox 7"/>
          <p:cNvSpPr txBox="1"/>
          <p:nvPr/>
        </p:nvSpPr>
        <p:spPr>
          <a:xfrm>
            <a:off x="7445083" y="2252840"/>
            <a:ext cx="1235211" cy="461665"/>
          </a:xfrm>
          <a:prstGeom prst="rect">
            <a:avLst/>
          </a:prstGeom>
          <a:noFill/>
        </p:spPr>
        <p:txBody>
          <a:bodyPr wrap="none" rtlCol="0">
            <a:spAutoFit/>
          </a:bodyPr>
          <a:lstStyle/>
          <a:p>
            <a:pPr algn="r"/>
            <a:r>
              <a:rPr lang="en-GB" sz="2400" dirty="0" smtClean="0"/>
              <a:t>Hungary</a:t>
            </a:r>
          </a:p>
        </p:txBody>
      </p:sp>
      <p:sp>
        <p:nvSpPr>
          <p:cNvPr id="9" name="TextBox 8"/>
          <p:cNvSpPr txBox="1"/>
          <p:nvPr/>
        </p:nvSpPr>
        <p:spPr>
          <a:xfrm>
            <a:off x="8282428" y="2954561"/>
            <a:ext cx="397866" cy="461665"/>
          </a:xfrm>
          <a:prstGeom prst="rect">
            <a:avLst/>
          </a:prstGeom>
          <a:noFill/>
        </p:spPr>
        <p:txBody>
          <a:bodyPr wrap="none" rtlCol="0">
            <a:spAutoFit/>
          </a:bodyPr>
          <a:lstStyle/>
          <a:p>
            <a:pPr algn="r"/>
            <a:r>
              <a:rPr lang="en-GB" sz="2400" dirty="0" smtClean="0"/>
              <a:t>…</a:t>
            </a:r>
          </a:p>
        </p:txBody>
      </p:sp>
      <p:sp>
        <p:nvSpPr>
          <p:cNvPr id="10" name="Oval 9"/>
          <p:cNvSpPr/>
          <p:nvPr/>
        </p:nvSpPr>
        <p:spPr>
          <a:xfrm>
            <a:off x="2137768" y="5804121"/>
            <a:ext cx="778047"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915815" y="5155453"/>
            <a:ext cx="778047"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097026" y="5155453"/>
            <a:ext cx="778047"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0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National resource identity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National bibliographies and catalogues try to cover all significant cultural resources of a nation</a:t>
            </a:r>
          </a:p>
          <a:p>
            <a:r>
              <a:rPr lang="en-GB" dirty="0" smtClean="0"/>
              <a:t>Multiple copies of catalogue records exist</a:t>
            </a:r>
          </a:p>
          <a:p>
            <a:pPr lvl="1"/>
            <a:r>
              <a:rPr lang="en-GB" dirty="0" smtClean="0"/>
              <a:t>Within a country and elsewhere</a:t>
            </a:r>
          </a:p>
          <a:p>
            <a:r>
              <a:rPr lang="en-GB" dirty="0" smtClean="0"/>
              <a:t>Each copy can be used to create linked data</a:t>
            </a:r>
          </a:p>
          <a:p>
            <a:pPr lvl="1"/>
            <a:r>
              <a:rPr lang="en-GB" dirty="0" smtClean="0"/>
              <a:t>Thus creating a different URI for each copy</a:t>
            </a:r>
          </a:p>
          <a:p>
            <a:r>
              <a:rPr lang="en-GB" dirty="0" smtClean="0"/>
              <a:t>Multiple URIs for the same thing</a:t>
            </a:r>
          </a:p>
          <a:p>
            <a:pPr lvl="1"/>
            <a:r>
              <a:rPr lang="en-GB" dirty="0" smtClean="0"/>
              <a:t>= identity crisis!</a:t>
            </a:r>
          </a:p>
          <a:p>
            <a:pPr lvl="1"/>
            <a:r>
              <a:rPr lang="en-GB" dirty="0" smtClean="0"/>
              <a:t>Costly to create/maintain/resolve</a:t>
            </a:r>
          </a:p>
          <a:p>
            <a:r>
              <a:rPr lang="en-GB" dirty="0" smtClean="0"/>
              <a:t>Single, national URIs for global collaborative use</a:t>
            </a:r>
          </a:p>
          <a:p>
            <a:endParaRPr lang="en-GB" dirty="0"/>
          </a:p>
        </p:txBody>
      </p:sp>
    </p:spTree>
    <p:extLst>
      <p:ext uri="{BB962C8B-B14F-4D97-AF65-F5344CB8AC3E}">
        <p14:creationId xmlns:p14="http://schemas.microsoft.com/office/powerpoint/2010/main" val="723843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Gordon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GordonPPT</Template>
  <TotalTime>1727</TotalTime>
  <Words>3409</Words>
  <Application>Microsoft Office PowerPoint</Application>
  <PresentationFormat>On-screen Show (4:3)</PresentationFormat>
  <Paragraphs>263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GordonPPT</vt:lpstr>
      <vt:lpstr>National libraries and identity in the Semantic Web</vt:lpstr>
      <vt:lpstr>Overview</vt:lpstr>
      <vt:lpstr>PowerPoint Presentation</vt:lpstr>
      <vt:lpstr>RDF graphs and linked data</vt:lpstr>
      <vt:lpstr>RDF graphs and identifiers</vt:lpstr>
      <vt:lpstr>Things to identify with URIs</vt:lpstr>
      <vt:lpstr>PowerPoint Presentation</vt:lpstr>
      <vt:lpstr>PowerPoint Presentation</vt:lpstr>
      <vt:lpstr>National resource identity</vt:lpstr>
      <vt:lpstr>PowerPoint Presentation</vt:lpstr>
      <vt:lpstr>PowerPoint Presentation</vt:lpstr>
      <vt:lpstr>National authority identity</vt:lpstr>
      <vt:lpstr>VIAF</vt:lpstr>
      <vt:lpstr>Role of national agencies (1)</vt:lpstr>
      <vt:lpstr>Role of national agencies (2)</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Madrid 2011</dc:title>
  <dc:creator>gordon</dc:creator>
  <cp:lastModifiedBy>gordon</cp:lastModifiedBy>
  <cp:revision>61</cp:revision>
  <dcterms:created xsi:type="dcterms:W3CDTF">2011-12-08T11:03:16Z</dcterms:created>
  <dcterms:modified xsi:type="dcterms:W3CDTF">2011-12-12T08:42:31Z</dcterms:modified>
</cp:coreProperties>
</file>