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63" r:id="rId4"/>
    <p:sldId id="264" r:id="rId5"/>
    <p:sldId id="265" r:id="rId6"/>
    <p:sldId id="260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ED75B-DB9E-4DE8-B338-91901088BDF4}" type="datetimeFigureOut">
              <a:rPr lang="en-GB" smtClean="0"/>
              <a:pPr/>
              <a:t>27/11/2011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60DB9-4340-4967-AEBA-B3262070A9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55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60DB9-4340-4967-AEBA-B3262070A95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60DB9-4340-4967-AEBA-B3262070A95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60DB9-4340-4967-AEBA-B3262070A95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6CA5-7ED9-46B0-9400-EA8E97E3C861}" type="datetimeFigureOut">
              <a:rPr lang="en-GB" smtClean="0"/>
              <a:pPr/>
              <a:t>27/11/2011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DD846CA5-7ED9-46B0-9400-EA8E97E3C861}" type="datetimeFigureOut">
              <a:rPr lang="en-GB" smtClean="0"/>
              <a:pPr/>
              <a:t>27/11/2011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DD846CA5-7ED9-46B0-9400-EA8E97E3C861}" type="datetimeFigureOut">
              <a:rPr lang="en-GB" smtClean="0"/>
              <a:pPr/>
              <a:t>27/11/2011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DD846CA5-7ED9-46B0-9400-EA8E97E3C861}" type="datetimeFigureOut">
              <a:rPr lang="en-GB" smtClean="0"/>
              <a:pPr/>
              <a:t>27/11/2011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k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fld id="{DD846CA5-7ED9-46B0-9400-EA8E97E3C861}" type="datetimeFigureOut">
              <a:rPr lang="en-GB" smtClean="0"/>
              <a:pPr/>
              <a:t>27/11/2011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From content standards to RDF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Gordon Dunsire</a:t>
            </a:r>
          </a:p>
          <a:p>
            <a:r>
              <a:rPr lang="en-GB" dirty="0" smtClean="0"/>
              <a:t>Presented at AKM 15, </a:t>
            </a:r>
            <a:r>
              <a:rPr lang="en-GB" dirty="0" err="1" smtClean="0"/>
              <a:t>Porec</a:t>
            </a:r>
            <a:r>
              <a:rPr lang="en-GB" dirty="0" smtClean="0"/>
              <a:t>,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32656"/>
            <a:ext cx="6007735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Application (profile) semantics:</a:t>
            </a:r>
            <a:endParaRPr lang="en-GB" sz="3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70187" y="2192946"/>
            <a:ext cx="1965245" cy="1080119"/>
            <a:chOff x="446515" y="1484785"/>
            <a:chExt cx="1965245" cy="1080119"/>
          </a:xfrm>
        </p:grpSpPr>
        <p:sp>
          <p:nvSpPr>
            <p:cNvPr id="28" name="Oval 27"/>
            <p:cNvSpPr/>
            <p:nvPr/>
          </p:nvSpPr>
          <p:spPr>
            <a:xfrm>
              <a:off x="446515" y="1484785"/>
              <a:ext cx="1965245" cy="108011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6479" y="1547791"/>
              <a:ext cx="138531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Has title</a:t>
              </a:r>
            </a:p>
            <a:p>
              <a:pPr algn="ctr"/>
              <a:r>
                <a:rPr lang="en-GB" sz="2800" dirty="0" smtClean="0"/>
                <a:t>(URI)</a:t>
              </a:r>
              <a:endParaRPr lang="en-GB" sz="2800" dirty="0"/>
            </a:p>
          </p:txBody>
        </p:sp>
      </p:grpSp>
      <p:cxnSp>
        <p:nvCxnSpPr>
          <p:cNvPr id="24" name="Curved Connector 23"/>
          <p:cNvCxnSpPr>
            <a:stCxn id="28" idx="7"/>
            <a:endCxn id="7" idx="1"/>
          </p:cNvCxnSpPr>
          <p:nvPr/>
        </p:nvCxnSpPr>
        <p:spPr>
          <a:xfrm rot="5400000" flipH="1" flipV="1">
            <a:off x="3410267" y="628058"/>
            <a:ext cx="660430" cy="2785706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5240" y="1275197"/>
            <a:ext cx="3346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</a:t>
            </a:r>
            <a:r>
              <a:rPr lang="en-GB" sz="2400" dirty="0" smtClean="0"/>
              <a:t>as minimum occurrence</a:t>
            </a:r>
          </a:p>
          <a:p>
            <a:pPr algn="ctr"/>
            <a:r>
              <a:rPr lang="en-GB" sz="2400" dirty="0" smtClean="0"/>
              <a:t>(URI)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33335" y="1429086"/>
            <a:ext cx="66877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“1”</a:t>
            </a:r>
            <a:endParaRPr lang="en-GB" sz="2800" dirty="0"/>
          </a:p>
        </p:txBody>
      </p:sp>
      <p:cxnSp>
        <p:nvCxnSpPr>
          <p:cNvPr id="40" name="Curved Connector 39"/>
          <p:cNvCxnSpPr>
            <a:stCxn id="28" idx="6"/>
            <a:endCxn id="43" idx="1"/>
          </p:cNvCxnSpPr>
          <p:nvPr/>
        </p:nvCxnSpPr>
        <p:spPr>
          <a:xfrm flipV="1">
            <a:off x="2635432" y="2427388"/>
            <a:ext cx="2820538" cy="305618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55970" y="2165778"/>
            <a:ext cx="66877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“1”</a:t>
            </a:r>
            <a:endParaRPr lang="en-GB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005934" y="2675987"/>
            <a:ext cx="3391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</a:t>
            </a:r>
            <a:r>
              <a:rPr lang="en-GB" sz="2400" dirty="0" smtClean="0"/>
              <a:t>as maximum occurrence</a:t>
            </a:r>
          </a:p>
          <a:p>
            <a:pPr algn="ctr"/>
            <a:r>
              <a:rPr lang="en-GB" sz="2400" dirty="0" smtClean="0"/>
              <a:t>(URI)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6588224" y="1536807"/>
            <a:ext cx="2184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= mandatory,</a:t>
            </a:r>
          </a:p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non-repeatable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7115" y="3605508"/>
            <a:ext cx="3157852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Record content:</a:t>
            </a:r>
            <a:endParaRPr lang="en-GB" sz="3600" dirty="0"/>
          </a:p>
        </p:txBody>
      </p:sp>
      <p:grpSp>
        <p:nvGrpSpPr>
          <p:cNvPr id="99" name="Group 98"/>
          <p:cNvGrpSpPr/>
          <p:nvPr/>
        </p:nvGrpSpPr>
        <p:grpSpPr>
          <a:xfrm>
            <a:off x="675783" y="5028707"/>
            <a:ext cx="1965245" cy="1080119"/>
            <a:chOff x="675783" y="5028707"/>
            <a:chExt cx="1965245" cy="1080119"/>
          </a:xfrm>
        </p:grpSpPr>
        <p:sp>
          <p:nvSpPr>
            <p:cNvPr id="54" name="Oval 53"/>
            <p:cNvSpPr/>
            <p:nvPr/>
          </p:nvSpPr>
          <p:spPr>
            <a:xfrm>
              <a:off x="675783" y="5028707"/>
              <a:ext cx="1965245" cy="108011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66361" y="5091713"/>
              <a:ext cx="158408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This book</a:t>
              </a:r>
            </a:p>
            <a:p>
              <a:pPr algn="ctr"/>
              <a:r>
                <a:rPr lang="en-GB" sz="2800" dirty="0" smtClean="0"/>
                <a:t>(URI)</a:t>
              </a:r>
              <a:endParaRPr lang="en-GB" sz="2800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154164" y="3737723"/>
            <a:ext cx="3051669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“Museum archives”</a:t>
            </a:r>
            <a:endParaRPr lang="en-GB" sz="2800" dirty="0"/>
          </a:p>
        </p:txBody>
      </p:sp>
      <p:cxnSp>
        <p:nvCxnSpPr>
          <p:cNvPr id="57" name="Curved Connector 56"/>
          <p:cNvCxnSpPr>
            <a:stCxn id="54" idx="6"/>
            <a:endCxn id="56" idx="1"/>
          </p:cNvCxnSpPr>
          <p:nvPr/>
        </p:nvCxnSpPr>
        <p:spPr>
          <a:xfrm flipV="1">
            <a:off x="2641028" y="3999333"/>
            <a:ext cx="1513136" cy="1569434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67014" y="4400905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</a:t>
            </a:r>
            <a:r>
              <a:rPr lang="en-GB" sz="2400" dirty="0" smtClean="0"/>
              <a:t>as title</a:t>
            </a:r>
          </a:p>
          <a:p>
            <a:pPr algn="ctr"/>
            <a:r>
              <a:rPr lang="en-GB" sz="2400" dirty="0" smtClean="0"/>
              <a:t>(URI)</a:t>
            </a:r>
            <a:endParaRPr lang="en-GB" sz="2400" dirty="0"/>
          </a:p>
        </p:txBody>
      </p:sp>
      <p:cxnSp>
        <p:nvCxnSpPr>
          <p:cNvPr id="62" name="Curved Connector 61"/>
          <p:cNvCxnSpPr>
            <a:stCxn id="54" idx="5"/>
            <a:endCxn id="67" idx="2"/>
          </p:cNvCxnSpPr>
          <p:nvPr/>
        </p:nvCxnSpPr>
        <p:spPr>
          <a:xfrm rot="5400000" flipH="1" flipV="1">
            <a:off x="2985435" y="4445804"/>
            <a:ext cx="872632" cy="2137052"/>
          </a:xfrm>
          <a:prstGeom prst="curvedConnector4">
            <a:avLst>
              <a:gd name="adj1" fmla="val -26197"/>
              <a:gd name="adj2" fmla="val 56734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4490277" y="4713328"/>
            <a:ext cx="2239887" cy="729372"/>
            <a:chOff x="5656687" y="5435932"/>
            <a:chExt cx="2239887" cy="729372"/>
          </a:xfrm>
        </p:grpSpPr>
        <p:sp>
          <p:nvSpPr>
            <p:cNvPr id="67" name="Oval 66"/>
            <p:cNvSpPr/>
            <p:nvPr/>
          </p:nvSpPr>
          <p:spPr>
            <a:xfrm>
              <a:off x="5656687" y="5435932"/>
              <a:ext cx="2239887" cy="72937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74405" y="5539008"/>
              <a:ext cx="2204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Author1 (URI)</a:t>
              </a:r>
              <a:endParaRPr lang="en-GB" sz="28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670729" y="5488981"/>
            <a:ext cx="2279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</a:t>
            </a:r>
            <a:r>
              <a:rPr lang="en-GB" sz="2400" dirty="0" smtClean="0"/>
              <a:t>as creator (URI)</a:t>
            </a:r>
            <a:endParaRPr lang="en-GB" sz="2400" dirty="0"/>
          </a:p>
        </p:txBody>
      </p:sp>
      <p:cxnSp>
        <p:nvCxnSpPr>
          <p:cNvPr id="72" name="Curved Connector 71"/>
          <p:cNvCxnSpPr>
            <a:stCxn id="67" idx="6"/>
          </p:cNvCxnSpPr>
          <p:nvPr/>
        </p:nvCxnSpPr>
        <p:spPr>
          <a:xfrm flipV="1">
            <a:off x="6730164" y="4154684"/>
            <a:ext cx="1738092" cy="923330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54" idx="0"/>
          </p:cNvCxnSpPr>
          <p:nvPr/>
        </p:nvCxnSpPr>
        <p:spPr>
          <a:xfrm rot="16200000" flipV="1">
            <a:off x="678441" y="4048742"/>
            <a:ext cx="558642" cy="1401288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54" idx="2"/>
          </p:cNvCxnSpPr>
          <p:nvPr/>
        </p:nvCxnSpPr>
        <p:spPr>
          <a:xfrm rot="10800000" flipV="1">
            <a:off x="257115" y="5568767"/>
            <a:ext cx="418668" cy="477052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352049" y="3374675"/>
            <a:ext cx="8499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</a:t>
            </a:r>
            <a:endParaRPr lang="en-GB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92" name="Curved Connector 91"/>
          <p:cNvCxnSpPr>
            <a:stCxn id="67" idx="5"/>
          </p:cNvCxnSpPr>
          <p:nvPr/>
        </p:nvCxnSpPr>
        <p:spPr>
          <a:xfrm rot="5400000" flipH="1" flipV="1">
            <a:off x="7267460" y="4212693"/>
            <a:ext cx="257872" cy="1988513"/>
          </a:xfrm>
          <a:prstGeom prst="curvedConnector4">
            <a:avLst>
              <a:gd name="adj1" fmla="val -88649"/>
              <a:gd name="adj2" fmla="val 58248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stCxn id="54" idx="4"/>
            <a:endCxn id="104" idx="3"/>
          </p:cNvCxnSpPr>
          <p:nvPr/>
        </p:nvCxnSpPr>
        <p:spPr>
          <a:xfrm rot="16200000" flipH="1">
            <a:off x="4013107" y="3754125"/>
            <a:ext cx="271811" cy="4981212"/>
          </a:xfrm>
          <a:prstGeom prst="curvedConnector3">
            <a:avLst>
              <a:gd name="adj1" fmla="val 2234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6311594" y="5758079"/>
            <a:ext cx="2239887" cy="729372"/>
            <a:chOff x="5656687" y="5435932"/>
            <a:chExt cx="2239887" cy="729372"/>
          </a:xfrm>
        </p:grpSpPr>
        <p:sp>
          <p:nvSpPr>
            <p:cNvPr id="104" name="Oval 103"/>
            <p:cNvSpPr/>
            <p:nvPr/>
          </p:nvSpPr>
          <p:spPr>
            <a:xfrm>
              <a:off x="5656687" y="5435932"/>
              <a:ext cx="2239887" cy="72937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674406" y="5539008"/>
              <a:ext cx="22044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Author2 (URI)</a:t>
              </a:r>
              <a:endParaRPr lang="en-GB" sz="2800" dirty="0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3301656" y="6149804"/>
            <a:ext cx="2800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</a:t>
            </a:r>
            <a:r>
              <a:rPr lang="en-GB" sz="2400" dirty="0" smtClean="0"/>
              <a:t>as contributor (URI)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595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7" grpId="0" animBg="1"/>
      <p:bldP spid="43" grpId="0" animBg="1"/>
      <p:bldP spid="46" grpId="0"/>
      <p:bldP spid="51" grpId="0"/>
      <p:bldP spid="52" grpId="0"/>
      <p:bldP spid="56" grpId="0" animBg="1"/>
      <p:bldP spid="60" grpId="0"/>
      <p:bldP spid="71" grpId="0"/>
      <p:bldP spid="90" grpId="0"/>
      <p:bldP spid="1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5"/>
            <a:ext cx="6876755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Linking data from different domains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5603" y="1131386"/>
            <a:ext cx="6772688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= linking data from different graphs</a:t>
            </a:r>
            <a:endParaRPr lang="en-GB" sz="3600" dirty="0"/>
          </a:p>
        </p:txBody>
      </p:sp>
      <p:sp>
        <p:nvSpPr>
          <p:cNvPr id="4" name="Oval 3"/>
          <p:cNvSpPr/>
          <p:nvPr/>
        </p:nvSpPr>
        <p:spPr>
          <a:xfrm>
            <a:off x="899477" y="2336527"/>
            <a:ext cx="612068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534803" y="3426952"/>
            <a:ext cx="612068" cy="4320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2569953" y="2449475"/>
            <a:ext cx="2239887" cy="729372"/>
            <a:chOff x="5656687" y="5435932"/>
            <a:chExt cx="2239887" cy="729372"/>
          </a:xfrm>
        </p:grpSpPr>
        <p:sp>
          <p:nvSpPr>
            <p:cNvPr id="9" name="Oval 8"/>
            <p:cNvSpPr/>
            <p:nvPr/>
          </p:nvSpPr>
          <p:spPr>
            <a:xfrm>
              <a:off x="5656687" y="5435932"/>
              <a:ext cx="2239887" cy="72937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74405" y="5539008"/>
              <a:ext cx="2204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smtClean="0"/>
                <a:t>Author1 (URI)</a:t>
              </a:r>
              <a:endParaRPr lang="en-GB" sz="28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88024" y="4775376"/>
            <a:ext cx="2239887" cy="729372"/>
            <a:chOff x="5656687" y="5435932"/>
            <a:chExt cx="2239887" cy="729372"/>
          </a:xfrm>
        </p:grpSpPr>
        <p:sp>
          <p:nvSpPr>
            <p:cNvPr id="12" name="Oval 11"/>
            <p:cNvSpPr/>
            <p:nvPr/>
          </p:nvSpPr>
          <p:spPr>
            <a:xfrm>
              <a:off x="5656687" y="5435932"/>
              <a:ext cx="2239887" cy="72937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74405" y="5539008"/>
              <a:ext cx="2204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 err="1" smtClean="0"/>
                <a:t>AuthorX</a:t>
              </a:r>
              <a:r>
                <a:rPr lang="en-GB" sz="2800" dirty="0" smtClean="0"/>
                <a:t> (URI)</a:t>
              </a:r>
              <a:endParaRPr lang="en-GB" sz="2800" dirty="0"/>
            </a:p>
          </p:txBody>
        </p:sp>
      </p:grpSp>
      <p:cxnSp>
        <p:nvCxnSpPr>
          <p:cNvPr id="14" name="Curved Connector 13"/>
          <p:cNvCxnSpPr>
            <a:stCxn id="9" idx="4"/>
            <a:endCxn id="12" idx="0"/>
          </p:cNvCxnSpPr>
          <p:nvPr/>
        </p:nvCxnSpPr>
        <p:spPr>
          <a:xfrm rot="16200000" flipH="1">
            <a:off x="4000668" y="2868075"/>
            <a:ext cx="1596529" cy="2218071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11977" y="3515445"/>
            <a:ext cx="214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</a:t>
            </a:r>
            <a:r>
              <a:rPr lang="en-GB" sz="2400" dirty="0" smtClean="0"/>
              <a:t>s same </a:t>
            </a:r>
            <a:r>
              <a:rPr lang="en-GB" sz="2400" dirty="0" smtClean="0"/>
              <a:t>as (</a:t>
            </a:r>
            <a:r>
              <a:rPr lang="en-GB" sz="2400" dirty="0" smtClean="0"/>
              <a:t>URI)</a:t>
            </a:r>
            <a:endParaRPr lang="en-GB" sz="2400" dirty="0"/>
          </a:p>
        </p:txBody>
      </p:sp>
      <p:sp>
        <p:nvSpPr>
          <p:cNvPr id="20" name="Oval 19"/>
          <p:cNvSpPr/>
          <p:nvPr/>
        </p:nvSpPr>
        <p:spPr>
          <a:xfrm>
            <a:off x="5907968" y="2092166"/>
            <a:ext cx="612068" cy="43204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Curved Connector 20"/>
          <p:cNvCxnSpPr>
            <a:stCxn id="4" idx="6"/>
            <a:endCxn id="9" idx="0"/>
          </p:cNvCxnSpPr>
          <p:nvPr/>
        </p:nvCxnSpPr>
        <p:spPr>
          <a:xfrm flipV="1">
            <a:off x="1511545" y="2449475"/>
            <a:ext cx="2178352" cy="103076"/>
          </a:xfrm>
          <a:prstGeom prst="curvedConnector4">
            <a:avLst>
              <a:gd name="adj1" fmla="val 24294"/>
              <a:gd name="adj2" fmla="val 431356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6" idx="0"/>
            <a:endCxn id="9" idx="2"/>
          </p:cNvCxnSpPr>
          <p:nvPr/>
        </p:nvCxnSpPr>
        <p:spPr>
          <a:xfrm rot="5400000" flipH="1" flipV="1">
            <a:off x="1899000" y="2755999"/>
            <a:ext cx="612791" cy="729116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9" idx="7"/>
            <a:endCxn id="20" idx="2"/>
          </p:cNvCxnSpPr>
          <p:nvPr/>
        </p:nvCxnSpPr>
        <p:spPr>
          <a:xfrm rot="5400000" flipH="1" flipV="1">
            <a:off x="5070843" y="1719164"/>
            <a:ext cx="248099" cy="1426152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endCxn id="6" idx="2"/>
          </p:cNvCxnSpPr>
          <p:nvPr/>
        </p:nvCxnSpPr>
        <p:spPr>
          <a:xfrm>
            <a:off x="574769" y="3075771"/>
            <a:ext cx="960034" cy="567205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20" idx="6"/>
          </p:cNvCxnSpPr>
          <p:nvPr/>
        </p:nvCxnSpPr>
        <p:spPr>
          <a:xfrm>
            <a:off x="6520036" y="2308190"/>
            <a:ext cx="1652364" cy="460385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077829" y="5877272"/>
            <a:ext cx="612068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3436843" y="4775376"/>
            <a:ext cx="612068" cy="4320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7574919" y="5661248"/>
            <a:ext cx="612068" cy="43204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Curved Connector 42"/>
          <p:cNvCxnSpPr>
            <a:stCxn id="41" idx="6"/>
            <a:endCxn id="12" idx="2"/>
          </p:cNvCxnSpPr>
          <p:nvPr/>
        </p:nvCxnSpPr>
        <p:spPr>
          <a:xfrm>
            <a:off x="4048911" y="4991400"/>
            <a:ext cx="739113" cy="148662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40" idx="6"/>
            <a:endCxn id="12" idx="4"/>
          </p:cNvCxnSpPr>
          <p:nvPr/>
        </p:nvCxnSpPr>
        <p:spPr>
          <a:xfrm flipV="1">
            <a:off x="3689897" y="5504748"/>
            <a:ext cx="2218071" cy="588548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42" idx="0"/>
            <a:endCxn id="12" idx="6"/>
          </p:cNvCxnSpPr>
          <p:nvPr/>
        </p:nvCxnSpPr>
        <p:spPr>
          <a:xfrm rot="16200000" flipV="1">
            <a:off x="7193839" y="4974134"/>
            <a:ext cx="521186" cy="853042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740352" y="4343327"/>
            <a:ext cx="612068" cy="43204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Curved Connector 52"/>
          <p:cNvCxnSpPr>
            <a:stCxn id="12" idx="7"/>
            <a:endCxn id="52" idx="2"/>
          </p:cNvCxnSpPr>
          <p:nvPr/>
        </p:nvCxnSpPr>
        <p:spPr>
          <a:xfrm rot="5400000" flipH="1" flipV="1">
            <a:off x="7058700" y="4200539"/>
            <a:ext cx="322839" cy="1040465"/>
          </a:xfrm>
          <a:prstGeom prst="curvedConnector2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endCxn id="40" idx="2"/>
          </p:cNvCxnSpPr>
          <p:nvPr/>
        </p:nvCxnSpPr>
        <p:spPr>
          <a:xfrm>
            <a:off x="1511545" y="5877272"/>
            <a:ext cx="1566284" cy="216024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52" idx="0"/>
          </p:cNvCxnSpPr>
          <p:nvPr/>
        </p:nvCxnSpPr>
        <p:spPr>
          <a:xfrm rot="5400000" flipH="1" flipV="1">
            <a:off x="7999696" y="3626045"/>
            <a:ext cx="763973" cy="670593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6" idx="4"/>
            <a:endCxn id="40" idx="0"/>
          </p:cNvCxnSpPr>
          <p:nvPr/>
        </p:nvCxnSpPr>
        <p:spPr>
          <a:xfrm rot="16200000" flipH="1">
            <a:off x="1603214" y="4096623"/>
            <a:ext cx="2018272" cy="1543026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69068" y="4909228"/>
            <a:ext cx="2143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i</a:t>
            </a:r>
            <a:r>
              <a:rPr lang="en-GB" sz="2400" dirty="0" smtClean="0"/>
              <a:t>s same </a:t>
            </a:r>
            <a:r>
              <a:rPr lang="en-GB" sz="2400" dirty="0" smtClean="0"/>
              <a:t>as (</a:t>
            </a:r>
            <a:r>
              <a:rPr lang="en-GB" sz="2400" dirty="0" smtClean="0"/>
              <a:t>URI)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6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gordon@gordondunsire.com</a:t>
            </a:r>
          </a:p>
          <a:p>
            <a:r>
              <a:rPr lang="en-GB" dirty="0" smtClean="0"/>
              <a:t>Singapore framework</a:t>
            </a:r>
          </a:p>
          <a:p>
            <a:pPr lvl="1"/>
            <a:r>
              <a:rPr lang="en-GB" dirty="0"/>
              <a:t>http://dublincore.org/documents/singapore-framework</a:t>
            </a:r>
            <a:r>
              <a:rPr lang="en-GB" dirty="0" smtClean="0"/>
              <a:t>/</a:t>
            </a:r>
          </a:p>
          <a:p>
            <a:r>
              <a:rPr lang="en-GB" dirty="0"/>
              <a:t>Guidelines for Dublin Core Application </a:t>
            </a:r>
            <a:r>
              <a:rPr lang="en-GB" dirty="0" smtClean="0"/>
              <a:t>Profiles</a:t>
            </a:r>
          </a:p>
          <a:p>
            <a:pPr lvl="1"/>
            <a:r>
              <a:rPr lang="en-GB" dirty="0"/>
              <a:t>http://</a:t>
            </a:r>
            <a:r>
              <a:rPr lang="en-GB" dirty="0" smtClean="0"/>
              <a:t>dublincore.org/documents/profile-guidelines/index.shtml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2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standards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Instructions/rules on creating and maintaining the content of bibliographic metadata (records)</a:t>
            </a:r>
          </a:p>
          <a:p>
            <a:r>
              <a:rPr lang="en-GB" dirty="0" smtClean="0"/>
              <a:t>Aim to improve consistency, coherency, and completeness of records</a:t>
            </a:r>
          </a:p>
          <a:p>
            <a:pPr lvl="1"/>
            <a:r>
              <a:rPr lang="en-GB" dirty="0" smtClean="0"/>
              <a:t>For resource discovery services</a:t>
            </a:r>
          </a:p>
          <a:p>
            <a:r>
              <a:rPr lang="en-GB" dirty="0" smtClean="0"/>
              <a:t>Different standards for different domains (archives, libraries, museums)</a:t>
            </a:r>
          </a:p>
          <a:p>
            <a:pPr lvl="1"/>
            <a:r>
              <a:rPr lang="en-GB" dirty="0" smtClean="0"/>
              <a:t>And different contexts and changes over time</a:t>
            </a:r>
          </a:p>
          <a:p>
            <a:pPr lvl="1"/>
            <a:r>
              <a:rPr lang="en-GB" dirty="0" smtClean="0"/>
              <a:t>E.g. International Standard Bibliographic Description (ISBD), Anglo-American Cataloguing Rules (AACR), RDA: resource description and access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GB" sz="3200" dirty="0" smtClean="0">
                <a:solidFill>
                  <a:srgbClr val="000099"/>
                </a:solidFill>
                <a:latin typeface="+mj-lt"/>
              </a:rPr>
              <a:t>Example: ISBD consolidated edition 2011</a:t>
            </a:r>
            <a:endParaRPr lang="en-GB" sz="32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The place of publication, production and/or distribution is the name of the place associated on the prescribed source of information with the name of the publisher, producer or </a:t>
            </a:r>
            <a:r>
              <a:rPr lang="en-GB" sz="3600" dirty="0" smtClean="0"/>
              <a:t>distributor.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47607" y="5179172"/>
            <a:ext cx="1565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Element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9009" y="5895601"/>
            <a:ext cx="1833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Definition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2650" y="5895600"/>
            <a:ext cx="2720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Content source</a:t>
            </a:r>
            <a:endParaRPr lang="en-GB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7865" y="5185843"/>
            <a:ext cx="2244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Relationship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53027" y="2095718"/>
            <a:ext cx="583975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8426" y="2708920"/>
            <a:ext cx="365154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8426" y="4365104"/>
            <a:ext cx="534373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8426" y="4885560"/>
            <a:ext cx="203136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69418" y="2708920"/>
            <a:ext cx="2206032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86749" y="3254391"/>
            <a:ext cx="2033475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47607" y="3789040"/>
            <a:ext cx="1160097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41206" y="3254391"/>
            <a:ext cx="190027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8426" y="3254391"/>
            <a:ext cx="1015683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15742" y="3789040"/>
            <a:ext cx="101568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endCxn id="8" idx="0"/>
          </p:cNvCxnSpPr>
          <p:nvPr/>
        </p:nvCxnSpPr>
        <p:spPr>
          <a:xfrm flipH="1">
            <a:off x="1530546" y="2095718"/>
            <a:ext cx="2942359" cy="3083454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8" idx="0"/>
          </p:cNvCxnSpPr>
          <p:nvPr/>
        </p:nvCxnSpPr>
        <p:spPr>
          <a:xfrm flipH="1">
            <a:off x="1530546" y="4365104"/>
            <a:ext cx="1809747" cy="814068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9" idx="0"/>
          </p:cNvCxnSpPr>
          <p:nvPr/>
        </p:nvCxnSpPr>
        <p:spPr>
          <a:xfrm flipH="1">
            <a:off x="3065895" y="2708920"/>
            <a:ext cx="3449847" cy="3186681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0" idx="0"/>
          </p:cNvCxnSpPr>
          <p:nvPr/>
        </p:nvCxnSpPr>
        <p:spPr>
          <a:xfrm flipH="1">
            <a:off x="5632766" y="3264952"/>
            <a:ext cx="570721" cy="2630648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1" idx="0"/>
          </p:cNvCxnSpPr>
          <p:nvPr/>
        </p:nvCxnSpPr>
        <p:spPr>
          <a:xfrm>
            <a:off x="2791341" y="3243831"/>
            <a:ext cx="4428883" cy="1942012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29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Example</a:t>
            </a:r>
            <a:r>
              <a:rPr lang="en-GB" sz="3200" dirty="0"/>
              <a:t>: RDA toolkit </a:t>
            </a:r>
            <a:r>
              <a:rPr lang="en-GB" sz="3200" dirty="0" smtClean="0"/>
              <a:t>2011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08738" y="1695646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Record the type of carrier used to convey the content of the resource using one or more of the terms listed below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7607" y="5179172"/>
            <a:ext cx="1565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Element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9009" y="5895601"/>
            <a:ext cx="1833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Definition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2650" y="5895600"/>
            <a:ext cx="2720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Content source</a:t>
            </a:r>
            <a:endParaRPr lang="en-GB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065895" y="2276872"/>
            <a:ext cx="256687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33168" y="2849808"/>
            <a:ext cx="6519152" cy="6224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32766" y="3429000"/>
            <a:ext cx="2107586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4" idx="0"/>
          </p:cNvCxnSpPr>
          <p:nvPr/>
        </p:nvCxnSpPr>
        <p:spPr>
          <a:xfrm flipH="1">
            <a:off x="1530546" y="2276872"/>
            <a:ext cx="2818784" cy="2902300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179766" y="2849808"/>
            <a:ext cx="1012978" cy="3009308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0"/>
          </p:cNvCxnSpPr>
          <p:nvPr/>
        </p:nvCxnSpPr>
        <p:spPr>
          <a:xfrm flipH="1">
            <a:off x="5632766" y="3429000"/>
            <a:ext cx="1053793" cy="2466600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30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&amp; framework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02320" y="2496553"/>
            <a:ext cx="1565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Element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917" y="1618285"/>
            <a:ext cx="1833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Definition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02" y="5517232"/>
            <a:ext cx="2720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3">
                    <a:lumMod val="50000"/>
                  </a:schemeClr>
                </a:solidFill>
              </a:rPr>
              <a:t>Content source</a:t>
            </a:r>
            <a:endParaRPr lang="en-GB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901" y="3610848"/>
            <a:ext cx="2244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</a:rPr>
              <a:t>Relationship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2203060"/>
            <a:ext cx="26436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Domain model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745089" y="5101505"/>
            <a:ext cx="298652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Usage guidelines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03474" y="3413640"/>
            <a:ext cx="268458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Description set</a:t>
            </a:r>
          </a:p>
          <a:p>
            <a:pPr algn="ctr"/>
            <a:r>
              <a:rPr lang="en-GB" sz="3200" dirty="0" smtClean="0"/>
              <a:t>profile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85672" y="4725144"/>
            <a:ext cx="1199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</a:rPr>
              <a:t>Usage</a:t>
            </a: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4" idx="3"/>
            <a:endCxn id="7" idx="1"/>
          </p:cNvCxnSpPr>
          <p:nvPr/>
        </p:nvCxnSpPr>
        <p:spPr>
          <a:xfrm>
            <a:off x="2540689" y="1910673"/>
            <a:ext cx="1383239" cy="584775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3"/>
            <a:endCxn id="7" idx="1"/>
          </p:cNvCxnSpPr>
          <p:nvPr/>
        </p:nvCxnSpPr>
        <p:spPr>
          <a:xfrm flipV="1">
            <a:off x="2468198" y="2495448"/>
            <a:ext cx="1455730" cy="293493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9" idx="1"/>
          </p:cNvCxnSpPr>
          <p:nvPr/>
        </p:nvCxnSpPr>
        <p:spPr>
          <a:xfrm>
            <a:off x="2807618" y="3903236"/>
            <a:ext cx="1095856" cy="49013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" idx="3"/>
            <a:endCxn id="9" idx="1"/>
          </p:cNvCxnSpPr>
          <p:nvPr/>
        </p:nvCxnSpPr>
        <p:spPr>
          <a:xfrm>
            <a:off x="2468198" y="2788941"/>
            <a:ext cx="1435276" cy="1163308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  <a:endCxn id="9" idx="1"/>
          </p:cNvCxnSpPr>
          <p:nvPr/>
        </p:nvCxnSpPr>
        <p:spPr>
          <a:xfrm flipV="1">
            <a:off x="2284846" y="3952249"/>
            <a:ext cx="1618628" cy="1065283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3"/>
            <a:endCxn id="8" idx="1"/>
          </p:cNvCxnSpPr>
          <p:nvPr/>
        </p:nvCxnSpPr>
        <p:spPr>
          <a:xfrm>
            <a:off x="2284846" y="5017532"/>
            <a:ext cx="1460243" cy="376361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3"/>
            <a:endCxn id="8" idx="1"/>
          </p:cNvCxnSpPr>
          <p:nvPr/>
        </p:nvCxnSpPr>
        <p:spPr>
          <a:xfrm flipV="1">
            <a:off x="3120234" y="5393893"/>
            <a:ext cx="624855" cy="415727"/>
          </a:xfrm>
          <a:prstGeom prst="straightConnector1">
            <a:avLst/>
          </a:prstGeom>
          <a:ln w="25400"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75419" y="2265720"/>
            <a:ext cx="180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(Abstraction)</a:t>
            </a:r>
            <a:endParaRPr lang="en-GB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964491" y="3537856"/>
            <a:ext cx="2025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(Machine</a:t>
            </a:r>
          </a:p>
          <a:p>
            <a:r>
              <a:rPr lang="en-GB" sz="2400" dirty="0" smtClean="0"/>
              <a:t>interpretation)</a:t>
            </a:r>
            <a:endParaRPr lang="en-GB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964491" y="4979499"/>
            <a:ext cx="2025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(Human</a:t>
            </a:r>
          </a:p>
          <a:p>
            <a:r>
              <a:rPr lang="en-GB" sz="2400" dirty="0" smtClean="0"/>
              <a:t>interpretation)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059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4455" y="5517232"/>
            <a:ext cx="1874489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Functional</a:t>
            </a:r>
          </a:p>
          <a:p>
            <a:pPr algn="ctr"/>
            <a:r>
              <a:rPr lang="en-GB" sz="2400" dirty="0" smtClean="0"/>
              <a:t>requirements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2708920"/>
            <a:ext cx="1613199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Description</a:t>
            </a:r>
          </a:p>
          <a:p>
            <a:pPr algn="ctr"/>
            <a:r>
              <a:rPr lang="en-GB" sz="2400" dirty="0" smtClean="0"/>
              <a:t>set profile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4293096"/>
            <a:ext cx="1160894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Domain</a:t>
            </a:r>
          </a:p>
          <a:p>
            <a:pPr algn="ctr"/>
            <a:r>
              <a:rPr lang="en-GB" sz="2400" dirty="0" smtClean="0"/>
              <a:t>model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196752"/>
            <a:ext cx="2335383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Syntax guidelines</a:t>
            </a:r>
          </a:p>
          <a:p>
            <a:pPr algn="ctr"/>
            <a:r>
              <a:rPr lang="en-GB" sz="2400" dirty="0" smtClean="0"/>
              <a:t>and data formats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36559" y="3260982"/>
            <a:ext cx="2085827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DCMI</a:t>
            </a:r>
          </a:p>
          <a:p>
            <a:pPr algn="ctr"/>
            <a:r>
              <a:rPr lang="en-GB" sz="2400" dirty="0" smtClean="0"/>
              <a:t>abstract model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11638" y="1196752"/>
            <a:ext cx="1735668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DCMI syntax</a:t>
            </a:r>
          </a:p>
          <a:p>
            <a:pPr algn="ctr"/>
            <a:r>
              <a:rPr lang="en-GB" sz="2400" dirty="0" smtClean="0"/>
              <a:t>guidelines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103591" y="2228867"/>
            <a:ext cx="1751762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Metadata</a:t>
            </a:r>
          </a:p>
          <a:p>
            <a:pPr algn="ctr"/>
            <a:r>
              <a:rPr lang="en-GB" sz="2400" dirty="0" smtClean="0"/>
              <a:t>vocabularies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4293096"/>
            <a:ext cx="2143537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Community</a:t>
            </a:r>
          </a:p>
          <a:p>
            <a:pPr algn="ctr"/>
            <a:r>
              <a:rPr lang="en-GB" sz="2400" dirty="0" smtClean="0"/>
              <a:t>domain models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36296" y="2708920"/>
            <a:ext cx="1454245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Usage</a:t>
            </a:r>
          </a:p>
          <a:p>
            <a:pPr algn="ctr"/>
            <a:r>
              <a:rPr lang="en-GB" sz="2400" dirty="0" smtClean="0"/>
              <a:t>guidelines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796" y="3429000"/>
            <a:ext cx="681597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RDF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2204864"/>
            <a:ext cx="1164101" cy="830997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RDF</a:t>
            </a:r>
          </a:p>
          <a:p>
            <a:pPr algn="ctr"/>
            <a:r>
              <a:rPr lang="en-GB" sz="2400" dirty="0" smtClean="0"/>
              <a:t>schema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188640"/>
            <a:ext cx="5342873" cy="646331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DCMI Singapore framework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flipV="1">
            <a:off x="5569383" y="5157192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 flipV="1">
            <a:off x="5569383" y="3573016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 flipV="1">
            <a:off x="5569383" y="2060848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 flipV="1">
            <a:off x="807278" y="3068960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 rot="5400000" flipV="1">
            <a:off x="1413360" y="341928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own Arrow 21"/>
          <p:cNvSpPr/>
          <p:nvPr/>
        </p:nvSpPr>
        <p:spPr>
          <a:xfrm rot="5400000" flipV="1">
            <a:off x="1593380" y="244718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 rot="5400000" flipV="1">
            <a:off x="4005648" y="1187040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wn Arrow 23"/>
          <p:cNvSpPr/>
          <p:nvPr/>
        </p:nvSpPr>
        <p:spPr>
          <a:xfrm rot="5400000" flipV="1">
            <a:off x="4401692" y="4103364"/>
            <a:ext cx="4846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 rot="5400000" flipV="1">
            <a:off x="4185668" y="2303164"/>
            <a:ext cx="48463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own Arrow 25"/>
          <p:cNvSpPr/>
          <p:nvPr/>
        </p:nvSpPr>
        <p:spPr>
          <a:xfrm rot="5400000" flipV="1">
            <a:off x="4293680" y="2987240"/>
            <a:ext cx="4846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 rot="16200000" flipH="1" flipV="1">
            <a:off x="6705948" y="280722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7668344" y="1268760"/>
            <a:ext cx="1035669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Local</a:t>
            </a:r>
            <a:endParaRPr lang="en-GB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627" y="4725144"/>
            <a:ext cx="1263487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Global</a:t>
            </a:r>
            <a:endParaRPr lang="en-GB" sz="3200" dirty="0"/>
          </a:p>
        </p:txBody>
      </p:sp>
      <p:cxnSp>
        <p:nvCxnSpPr>
          <p:cNvPr id="32" name="Straight Arrow Connector 31"/>
          <p:cNvCxnSpPr>
            <a:stCxn id="29" idx="1"/>
            <a:endCxn id="7" idx="3"/>
          </p:cNvCxnSpPr>
          <p:nvPr/>
        </p:nvCxnSpPr>
        <p:spPr>
          <a:xfrm flipH="1">
            <a:off x="6979391" y="1561148"/>
            <a:ext cx="688953" cy="511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0" idx="0"/>
            <a:endCxn id="13" idx="2"/>
          </p:cNvCxnSpPr>
          <p:nvPr/>
        </p:nvCxnSpPr>
        <p:spPr>
          <a:xfrm flipV="1">
            <a:off x="913371" y="3890665"/>
            <a:ext cx="136224" cy="8344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27984" y="990470"/>
            <a:ext cx="4536504" cy="560688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871332" y="4293096"/>
            <a:ext cx="1832681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Application</a:t>
            </a:r>
          </a:p>
          <a:p>
            <a:pPr algn="ctr"/>
            <a:r>
              <a:rPr lang="en-GB" sz="2800" dirty="0" smtClean="0"/>
              <a:t>profile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1" animBg="1"/>
      <p:bldP spid="30" grpId="1" animBg="1"/>
      <p:bldP spid="2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5536" y="621421"/>
            <a:ext cx="8122790" cy="646331"/>
            <a:chOff x="539552" y="621421"/>
            <a:chExt cx="8122790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539552" y="621421"/>
              <a:ext cx="3626763" cy="646331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chemeClr val="tx2"/>
                  </a:solidFill>
                </a:rPr>
                <a:t>Application profile</a:t>
              </a:r>
              <a:endParaRPr lang="en-GB" sz="3600" dirty="0">
                <a:solidFill>
                  <a:schemeClr val="tx2"/>
                </a:solidFill>
              </a:endParaRPr>
            </a:p>
          </p:txBody>
        </p:sp>
        <p:sp>
          <p:nvSpPr>
            <p:cNvPr id="3" name="Down Arrow 2"/>
            <p:cNvSpPr/>
            <p:nvPr/>
          </p:nvSpPr>
          <p:spPr>
            <a:xfrm rot="5400000" flipV="1">
              <a:off x="4337460" y="548542"/>
              <a:ext cx="484632" cy="7920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75820" y="621421"/>
              <a:ext cx="3686522" cy="646331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chemeClr val="tx2"/>
                  </a:solidFill>
                </a:rPr>
                <a:t>“Record” structure</a:t>
              </a:r>
              <a:endParaRPr lang="en-GB" sz="3600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18797" y="1916832"/>
            <a:ext cx="2039854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Elements: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1936625"/>
            <a:ext cx="2661049" cy="2308324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en-GB" sz="3600" dirty="0" smtClean="0"/>
              <a:t>Mandatory?</a:t>
            </a:r>
          </a:p>
          <a:p>
            <a:r>
              <a:rPr lang="en-GB" sz="3600" dirty="0" smtClean="0"/>
              <a:t>Repeatable?</a:t>
            </a:r>
          </a:p>
          <a:p>
            <a:r>
              <a:rPr lang="en-GB" sz="3600" dirty="0" smtClean="0"/>
              <a:t>Sequence?</a:t>
            </a:r>
          </a:p>
          <a:p>
            <a:r>
              <a:rPr lang="en-GB" sz="3600" dirty="0" smtClean="0"/>
              <a:t>Aggregation?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48265" y="4716353"/>
            <a:ext cx="7993022" cy="1754326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Everything expressed in</a:t>
            </a:r>
          </a:p>
          <a:p>
            <a:pPr algn="ctr"/>
            <a:r>
              <a:rPr lang="en-GB" sz="3600" dirty="0" smtClean="0"/>
              <a:t>Resource Description Framework (RDF)</a:t>
            </a:r>
          </a:p>
          <a:p>
            <a:pPr algn="ctr"/>
            <a:r>
              <a:rPr lang="en-GB" sz="3600" dirty="0" smtClean="0"/>
              <a:t>[real soon now: ISBD/DCMI collaboration]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188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RDF triple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48761" y="1636427"/>
            <a:ext cx="7243330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Subject : Predicate (property) : Object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056167"/>
            <a:ext cx="3674211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Metadata content: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34156" y="3726083"/>
            <a:ext cx="7872541" cy="52322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This book (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URI</a:t>
            </a:r>
            <a:r>
              <a:rPr lang="en-GB" sz="2800" dirty="0" smtClean="0"/>
              <a:t>) : Has author (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URI</a:t>
            </a:r>
            <a:r>
              <a:rPr lang="en-GB" sz="2800" dirty="0" smtClean="0"/>
              <a:t>) : That author (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URI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282758"/>
            <a:ext cx="8781828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2">
                    <a:lumMod val="50000"/>
                  </a:schemeClr>
                </a:solidFill>
              </a:rPr>
              <a:t>URI : URI : URI (Linked data!)/Literal (Display)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532127"/>
            <a:ext cx="3837334" cy="646331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3600" dirty="0" smtClean="0"/>
              <a:t>Element semantics: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46597" y="5178458"/>
            <a:ext cx="7647671" cy="52322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Has author (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URI</a:t>
            </a:r>
            <a:r>
              <a:rPr lang="en-GB" sz="2800" dirty="0" smtClean="0"/>
              <a:t>) : Has definition (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URI</a:t>
            </a:r>
            <a:r>
              <a:rPr lang="en-GB" sz="2800" dirty="0" smtClean="0"/>
              <a:t>) : “Relates …”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2629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RDF graph</a:t>
            </a:r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973221" y="2572424"/>
            <a:ext cx="6819059" cy="2724920"/>
            <a:chOff x="973221" y="1815272"/>
            <a:chExt cx="6819059" cy="2724920"/>
          </a:xfrm>
        </p:grpSpPr>
        <p:grpSp>
          <p:nvGrpSpPr>
            <p:cNvPr id="17" name="Group 16"/>
            <p:cNvGrpSpPr/>
            <p:nvPr/>
          </p:nvGrpSpPr>
          <p:grpSpPr>
            <a:xfrm>
              <a:off x="973221" y="2894396"/>
              <a:ext cx="2232248" cy="523220"/>
              <a:chOff x="1048207" y="2982357"/>
              <a:chExt cx="2232248" cy="52322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048207" y="2982358"/>
                <a:ext cx="2232248" cy="523219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232826" y="2982357"/>
                <a:ext cx="18630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Subject URI</a:t>
                </a:r>
                <a:endParaRPr lang="en-GB" sz="28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669338" y="1988840"/>
              <a:ext cx="2088232" cy="523220"/>
              <a:chOff x="5148064" y="3148878"/>
              <a:chExt cx="2088232" cy="52322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148064" y="3148879"/>
                <a:ext cx="2088232" cy="52321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75507" y="3148878"/>
                <a:ext cx="16333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Object URI</a:t>
                </a:r>
                <a:endParaRPr lang="en-GB" sz="2800" dirty="0"/>
              </a:p>
            </p:txBody>
          </p:sp>
        </p:grpSp>
        <p:cxnSp>
          <p:nvCxnSpPr>
            <p:cNvPr id="14" name="Curved Connector 13"/>
            <p:cNvCxnSpPr>
              <a:stCxn id="4" idx="0"/>
              <a:endCxn id="9" idx="2"/>
            </p:cNvCxnSpPr>
            <p:nvPr/>
          </p:nvCxnSpPr>
          <p:spPr>
            <a:xfrm rot="5400000" flipH="1" flipV="1">
              <a:off x="3557368" y="782428"/>
              <a:ext cx="643946" cy="3579993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762368" y="1815272"/>
              <a:ext cx="2233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Property1 URI</a:t>
              </a:r>
              <a:endParaRPr lang="en-GB" sz="2800" dirty="0"/>
            </a:p>
          </p:txBody>
        </p:sp>
        <p:cxnSp>
          <p:nvCxnSpPr>
            <p:cNvPr id="31" name="Curved Connector 30"/>
            <p:cNvCxnSpPr>
              <a:stCxn id="4" idx="4"/>
              <a:endCxn id="34" idx="1"/>
            </p:cNvCxnSpPr>
            <p:nvPr/>
          </p:nvCxnSpPr>
          <p:spPr>
            <a:xfrm rot="16200000" flipH="1">
              <a:off x="3550911" y="1956050"/>
              <a:ext cx="721227" cy="3644358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733703" y="3877233"/>
              <a:ext cx="2058577" cy="5232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Object literal</a:t>
              </a:r>
              <a:endParaRPr lang="en-GB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62368" y="4016972"/>
              <a:ext cx="2233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Property2 URI</a:t>
              </a:r>
              <a:endParaRPr lang="en-GB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619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rdonDuns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GordonDunsire</Template>
  <TotalTime>700</TotalTime>
  <Words>449</Words>
  <Application>Microsoft Office PowerPoint</Application>
  <PresentationFormat>On-screen Show (4:3)</PresentationFormat>
  <Paragraphs>122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GordonDunsire</vt:lpstr>
      <vt:lpstr>From content standards to RDF</vt:lpstr>
      <vt:lpstr>Content standards</vt:lpstr>
      <vt:lpstr>Example: ISBD consolidated edition 2011</vt:lpstr>
      <vt:lpstr>Example: RDA toolkit 2011</vt:lpstr>
      <vt:lpstr>Components &amp; framework</vt:lpstr>
      <vt:lpstr>PowerPoint Presentation</vt:lpstr>
      <vt:lpstr>PowerPoint Presentation</vt:lpstr>
      <vt:lpstr>RDF triple</vt:lpstr>
      <vt:lpstr>RDF graph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content standards to RDF</dc:title>
  <dc:creator>Dunsire</dc:creator>
  <cp:lastModifiedBy>gordon</cp:lastModifiedBy>
  <cp:revision>40</cp:revision>
  <dcterms:created xsi:type="dcterms:W3CDTF">2011-10-26T13:42:42Z</dcterms:created>
  <dcterms:modified xsi:type="dcterms:W3CDTF">2011-11-27T16:03:34Z</dcterms:modified>
</cp:coreProperties>
</file>