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74" r:id="rId4"/>
    <p:sldId id="282" r:id="rId5"/>
    <p:sldId id="266" r:id="rId6"/>
    <p:sldId id="269" r:id="rId7"/>
    <p:sldId id="270" r:id="rId8"/>
    <p:sldId id="272" r:id="rId9"/>
    <p:sldId id="273" r:id="rId10"/>
    <p:sldId id="277" r:id="rId11"/>
    <p:sldId id="278" r:id="rId12"/>
    <p:sldId id="276" r:id="rId13"/>
    <p:sldId id="275" r:id="rId14"/>
    <p:sldId id="279" r:id="rId15"/>
    <p:sldId id="280" r:id="rId16"/>
    <p:sldId id="281" r:id="rId17"/>
    <p:sldId id="267" r:id="rId18"/>
    <p:sldId id="27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92" d="100"/>
          <a:sy n="92" d="100"/>
        </p:scale>
        <p:origin x="66" y="2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CFED3A-6734-4F27-8C5F-99FBD23A6B6B}"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8757C9-4B5A-4ED5-9AE4-6463DF319618}" type="slidenum">
              <a:rPr lang="en-GB" smtClean="0"/>
              <a:t>‹#›</a:t>
            </a:fld>
            <a:endParaRPr lang="en-GB"/>
          </a:p>
        </p:txBody>
      </p:sp>
    </p:spTree>
    <p:extLst>
      <p:ext uri="{BB962C8B-B14F-4D97-AF65-F5344CB8AC3E}">
        <p14:creationId xmlns:p14="http://schemas.microsoft.com/office/powerpoint/2010/main" val="280382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FED3A-6734-4F27-8C5F-99FBD23A6B6B}"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8757C9-4B5A-4ED5-9AE4-6463DF319618}" type="slidenum">
              <a:rPr lang="en-GB" smtClean="0"/>
              <a:t>‹#›</a:t>
            </a:fld>
            <a:endParaRPr lang="en-GB"/>
          </a:p>
        </p:txBody>
      </p:sp>
    </p:spTree>
    <p:extLst>
      <p:ext uri="{BB962C8B-B14F-4D97-AF65-F5344CB8AC3E}">
        <p14:creationId xmlns:p14="http://schemas.microsoft.com/office/powerpoint/2010/main" val="131358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FED3A-6734-4F27-8C5F-99FBD23A6B6B}"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8757C9-4B5A-4ED5-9AE4-6463DF319618}" type="slidenum">
              <a:rPr lang="en-GB" smtClean="0"/>
              <a:t>‹#›</a:t>
            </a:fld>
            <a:endParaRPr lang="en-GB"/>
          </a:p>
        </p:txBody>
      </p:sp>
    </p:spTree>
    <p:extLst>
      <p:ext uri="{BB962C8B-B14F-4D97-AF65-F5344CB8AC3E}">
        <p14:creationId xmlns:p14="http://schemas.microsoft.com/office/powerpoint/2010/main" val="324474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FED3A-6734-4F27-8C5F-99FBD23A6B6B}"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8757C9-4B5A-4ED5-9AE4-6463DF319618}" type="slidenum">
              <a:rPr lang="en-GB" smtClean="0"/>
              <a:t>‹#›</a:t>
            </a:fld>
            <a:endParaRPr lang="en-GB"/>
          </a:p>
        </p:txBody>
      </p:sp>
    </p:spTree>
    <p:extLst>
      <p:ext uri="{BB962C8B-B14F-4D97-AF65-F5344CB8AC3E}">
        <p14:creationId xmlns:p14="http://schemas.microsoft.com/office/powerpoint/2010/main" val="261677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CFED3A-6734-4F27-8C5F-99FBD23A6B6B}"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8757C9-4B5A-4ED5-9AE4-6463DF319618}" type="slidenum">
              <a:rPr lang="en-GB" smtClean="0"/>
              <a:t>‹#›</a:t>
            </a:fld>
            <a:endParaRPr lang="en-GB"/>
          </a:p>
        </p:txBody>
      </p:sp>
    </p:spTree>
    <p:extLst>
      <p:ext uri="{BB962C8B-B14F-4D97-AF65-F5344CB8AC3E}">
        <p14:creationId xmlns:p14="http://schemas.microsoft.com/office/powerpoint/2010/main" val="198772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CFED3A-6734-4F27-8C5F-99FBD23A6B6B}" type="datetimeFigureOut">
              <a:rPr lang="en-GB" smtClean="0"/>
              <a:t>24/01/2021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8757C9-4B5A-4ED5-9AE4-6463DF319618}" type="slidenum">
              <a:rPr lang="en-GB" smtClean="0"/>
              <a:t>‹#›</a:t>
            </a:fld>
            <a:endParaRPr lang="en-GB"/>
          </a:p>
        </p:txBody>
      </p:sp>
    </p:spTree>
    <p:extLst>
      <p:ext uri="{BB962C8B-B14F-4D97-AF65-F5344CB8AC3E}">
        <p14:creationId xmlns:p14="http://schemas.microsoft.com/office/powerpoint/2010/main" val="415751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CFED3A-6734-4F27-8C5F-99FBD23A6B6B}" type="datetimeFigureOut">
              <a:rPr lang="en-GB" smtClean="0"/>
              <a:t>24/01/2021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8757C9-4B5A-4ED5-9AE4-6463DF319618}" type="slidenum">
              <a:rPr lang="en-GB" smtClean="0"/>
              <a:t>‹#›</a:t>
            </a:fld>
            <a:endParaRPr lang="en-GB"/>
          </a:p>
        </p:txBody>
      </p:sp>
    </p:spTree>
    <p:extLst>
      <p:ext uri="{BB962C8B-B14F-4D97-AF65-F5344CB8AC3E}">
        <p14:creationId xmlns:p14="http://schemas.microsoft.com/office/powerpoint/2010/main" val="196892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CFED3A-6734-4F27-8C5F-99FBD23A6B6B}" type="datetimeFigureOut">
              <a:rPr lang="en-GB" smtClean="0"/>
              <a:t>24/01/2021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8757C9-4B5A-4ED5-9AE4-6463DF319618}" type="slidenum">
              <a:rPr lang="en-GB" smtClean="0"/>
              <a:t>‹#›</a:t>
            </a:fld>
            <a:endParaRPr lang="en-GB"/>
          </a:p>
        </p:txBody>
      </p:sp>
    </p:spTree>
    <p:extLst>
      <p:ext uri="{BB962C8B-B14F-4D97-AF65-F5344CB8AC3E}">
        <p14:creationId xmlns:p14="http://schemas.microsoft.com/office/powerpoint/2010/main" val="564501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FED3A-6734-4F27-8C5F-99FBD23A6B6B}" type="datetimeFigureOut">
              <a:rPr lang="en-GB" smtClean="0"/>
              <a:t>24/01/2021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8757C9-4B5A-4ED5-9AE4-6463DF319618}" type="slidenum">
              <a:rPr lang="en-GB" smtClean="0"/>
              <a:t>‹#›</a:t>
            </a:fld>
            <a:endParaRPr lang="en-GB"/>
          </a:p>
        </p:txBody>
      </p:sp>
    </p:spTree>
    <p:extLst>
      <p:ext uri="{BB962C8B-B14F-4D97-AF65-F5344CB8AC3E}">
        <p14:creationId xmlns:p14="http://schemas.microsoft.com/office/powerpoint/2010/main" val="1540352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CFED3A-6734-4F27-8C5F-99FBD23A6B6B}" type="datetimeFigureOut">
              <a:rPr lang="en-GB" smtClean="0"/>
              <a:t>24/01/2021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8757C9-4B5A-4ED5-9AE4-6463DF319618}" type="slidenum">
              <a:rPr lang="en-GB" smtClean="0"/>
              <a:t>‹#›</a:t>
            </a:fld>
            <a:endParaRPr lang="en-GB"/>
          </a:p>
        </p:txBody>
      </p:sp>
    </p:spTree>
    <p:extLst>
      <p:ext uri="{BB962C8B-B14F-4D97-AF65-F5344CB8AC3E}">
        <p14:creationId xmlns:p14="http://schemas.microsoft.com/office/powerpoint/2010/main" val="2161647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CFED3A-6734-4F27-8C5F-99FBD23A6B6B}" type="datetimeFigureOut">
              <a:rPr lang="en-GB" smtClean="0"/>
              <a:t>24/01/2021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8757C9-4B5A-4ED5-9AE4-6463DF319618}" type="slidenum">
              <a:rPr lang="en-GB" smtClean="0"/>
              <a:t>‹#›</a:t>
            </a:fld>
            <a:endParaRPr lang="en-GB"/>
          </a:p>
        </p:txBody>
      </p:sp>
    </p:spTree>
    <p:extLst>
      <p:ext uri="{BB962C8B-B14F-4D97-AF65-F5344CB8AC3E}">
        <p14:creationId xmlns:p14="http://schemas.microsoft.com/office/powerpoint/2010/main" val="466153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FED3A-6734-4F27-8C5F-99FBD23A6B6B}" type="datetimeFigureOut">
              <a:rPr lang="en-GB" smtClean="0"/>
              <a:t>24/01/2021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757C9-4B5A-4ED5-9AE4-6463DF319618}" type="slidenum">
              <a:rPr lang="en-GB" smtClean="0"/>
              <a:t>‹#›</a:t>
            </a:fld>
            <a:endParaRPr lang="en-GB"/>
          </a:p>
        </p:txBody>
      </p:sp>
    </p:spTree>
    <p:extLst>
      <p:ext uri="{BB962C8B-B14F-4D97-AF65-F5344CB8AC3E}">
        <p14:creationId xmlns:p14="http://schemas.microsoft.com/office/powerpoint/2010/main" val="3602691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B8605-1E54-4FD6-8FBB-155A1C1A956F}"/>
              </a:ext>
            </a:extLst>
          </p:cNvPr>
          <p:cNvSpPr>
            <a:spLocks noGrp="1"/>
          </p:cNvSpPr>
          <p:nvPr>
            <p:ph type="ctrTitle"/>
          </p:nvPr>
        </p:nvSpPr>
        <p:spPr/>
        <p:txBody>
          <a:bodyPr/>
          <a:lstStyle/>
          <a:p>
            <a:r>
              <a:rPr lang="en-US" dirty="0"/>
              <a:t>Bibliographic control in the fifth information age</a:t>
            </a:r>
            <a:endParaRPr lang="en-GB" dirty="0"/>
          </a:p>
        </p:txBody>
      </p:sp>
      <p:sp>
        <p:nvSpPr>
          <p:cNvPr id="3" name="Subtitle 2">
            <a:extLst>
              <a:ext uri="{FF2B5EF4-FFF2-40B4-BE49-F238E27FC236}">
                <a16:creationId xmlns:a16="http://schemas.microsoft.com/office/drawing/2014/main" id="{AB7D48F0-871A-490B-99B1-B4E587E0233B}"/>
              </a:ext>
            </a:extLst>
          </p:cNvPr>
          <p:cNvSpPr>
            <a:spLocks noGrp="1"/>
          </p:cNvSpPr>
          <p:nvPr>
            <p:ph type="subTitle" idx="1"/>
          </p:nvPr>
        </p:nvSpPr>
        <p:spPr/>
        <p:txBody>
          <a:bodyPr>
            <a:normAutofit/>
          </a:bodyPr>
          <a:lstStyle/>
          <a:p>
            <a:r>
              <a:rPr lang="en-US" sz="2400" dirty="0"/>
              <a:t>Gordon Dunsire</a:t>
            </a:r>
          </a:p>
          <a:p>
            <a:r>
              <a:rPr lang="en-US" dirty="0"/>
              <a:t>Presented at the International conference, Bibliographic control in the digital ecosystem, Florence, Italy, 8-12 February 2021</a:t>
            </a:r>
          </a:p>
        </p:txBody>
      </p:sp>
    </p:spTree>
    <p:extLst>
      <p:ext uri="{BB962C8B-B14F-4D97-AF65-F5344CB8AC3E}">
        <p14:creationId xmlns:p14="http://schemas.microsoft.com/office/powerpoint/2010/main" val="224474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EAB8-7517-41F9-A287-04DAF4A0772C}"/>
              </a:ext>
            </a:extLst>
          </p:cNvPr>
          <p:cNvSpPr txBox="1"/>
          <p:nvPr/>
        </p:nvSpPr>
        <p:spPr>
          <a:xfrm>
            <a:off x="422031" y="417342"/>
            <a:ext cx="2206823" cy="707886"/>
          </a:xfrm>
          <a:prstGeom prst="rect">
            <a:avLst/>
          </a:prstGeom>
          <a:noFill/>
        </p:spPr>
        <p:txBody>
          <a:bodyPr wrap="none" rtlCol="0">
            <a:spAutoFit/>
          </a:bodyPr>
          <a:lstStyle/>
          <a:p>
            <a:r>
              <a:rPr lang="en-US" sz="4000" dirty="0"/>
              <a:t>Metadata</a:t>
            </a:r>
            <a:endParaRPr lang="en-GB" sz="4000" dirty="0"/>
          </a:p>
        </p:txBody>
      </p:sp>
      <p:sp>
        <p:nvSpPr>
          <p:cNvPr id="3" name="TextBox 2">
            <a:extLst>
              <a:ext uri="{FF2B5EF4-FFF2-40B4-BE49-F238E27FC236}">
                <a16:creationId xmlns:a16="http://schemas.microsoft.com/office/drawing/2014/main" id="{E99EC1D8-3FC1-40A7-A4AA-97CA0D5F1EDB}"/>
              </a:ext>
            </a:extLst>
          </p:cNvPr>
          <p:cNvSpPr txBox="1"/>
          <p:nvPr/>
        </p:nvSpPr>
        <p:spPr>
          <a:xfrm>
            <a:off x="921336" y="1395701"/>
            <a:ext cx="7226744" cy="830997"/>
          </a:xfrm>
          <a:prstGeom prst="rect">
            <a:avLst/>
          </a:prstGeom>
          <a:noFill/>
        </p:spPr>
        <p:txBody>
          <a:bodyPr wrap="square" rtlCol="0">
            <a:spAutoFit/>
          </a:bodyPr>
          <a:lstStyle/>
          <a:p>
            <a:r>
              <a:rPr lang="en-US" sz="2400" dirty="0"/>
              <a:t>3</a:t>
            </a:r>
            <a:r>
              <a:rPr lang="en-US" sz="2400" baseline="30000" dirty="0"/>
              <a:t>rd</a:t>
            </a:r>
            <a:r>
              <a:rPr lang="en-US" sz="2400" dirty="0"/>
              <a:t> Information Age:</a:t>
            </a:r>
          </a:p>
          <a:p>
            <a:r>
              <a:rPr lang="en-US" sz="2400" dirty="0"/>
              <a:t>	Printing =&gt; Libraries =&gt; Catalogues</a:t>
            </a:r>
          </a:p>
        </p:txBody>
      </p:sp>
      <p:sp>
        <p:nvSpPr>
          <p:cNvPr id="5" name="TextBox 4">
            <a:extLst>
              <a:ext uri="{FF2B5EF4-FFF2-40B4-BE49-F238E27FC236}">
                <a16:creationId xmlns:a16="http://schemas.microsoft.com/office/drawing/2014/main" id="{EFDFB604-A5D3-4068-8C8F-BC92F5BA12CB}"/>
              </a:ext>
            </a:extLst>
          </p:cNvPr>
          <p:cNvSpPr txBox="1"/>
          <p:nvPr/>
        </p:nvSpPr>
        <p:spPr>
          <a:xfrm>
            <a:off x="921336" y="2522780"/>
            <a:ext cx="7297082" cy="830997"/>
          </a:xfrm>
          <a:prstGeom prst="rect">
            <a:avLst/>
          </a:prstGeom>
          <a:noFill/>
        </p:spPr>
        <p:txBody>
          <a:bodyPr wrap="square" rtlCol="0">
            <a:spAutoFit/>
          </a:bodyPr>
          <a:lstStyle/>
          <a:p>
            <a:r>
              <a:rPr lang="en-US" sz="2400" dirty="0"/>
              <a:t>Metadata content is primarily linguistic</a:t>
            </a:r>
          </a:p>
          <a:p>
            <a:r>
              <a:rPr lang="en-US" sz="2400" dirty="0"/>
              <a:t>	Text [=&gt; Spoken word via </a:t>
            </a:r>
            <a:r>
              <a:rPr lang="en-US" sz="2400" dirty="0" err="1"/>
              <a:t>screenreader</a:t>
            </a:r>
            <a:r>
              <a:rPr lang="en-US" sz="2400" dirty="0"/>
              <a:t>]</a:t>
            </a:r>
          </a:p>
        </p:txBody>
      </p:sp>
      <p:sp>
        <p:nvSpPr>
          <p:cNvPr id="6" name="TextBox 5">
            <a:extLst>
              <a:ext uri="{FF2B5EF4-FFF2-40B4-BE49-F238E27FC236}">
                <a16:creationId xmlns:a16="http://schemas.microsoft.com/office/drawing/2014/main" id="{77705A5D-C72E-42F6-B9BE-BB8656A8597B}"/>
              </a:ext>
            </a:extLst>
          </p:cNvPr>
          <p:cNvSpPr txBox="1"/>
          <p:nvPr/>
        </p:nvSpPr>
        <p:spPr>
          <a:xfrm>
            <a:off x="921336" y="3649859"/>
            <a:ext cx="7104824" cy="830997"/>
          </a:xfrm>
          <a:prstGeom prst="rect">
            <a:avLst/>
          </a:prstGeom>
          <a:noFill/>
        </p:spPr>
        <p:txBody>
          <a:bodyPr wrap="square" rtlCol="0">
            <a:spAutoFit/>
          </a:bodyPr>
          <a:lstStyle/>
          <a:p>
            <a:r>
              <a:rPr lang="en-US" sz="2400" dirty="0"/>
              <a:t>Metadata author = cataloguer</a:t>
            </a:r>
          </a:p>
          <a:p>
            <a:r>
              <a:rPr lang="en-US" sz="2400" dirty="0"/>
              <a:t>	 =&gt; Reader/user in the 5</a:t>
            </a:r>
            <a:r>
              <a:rPr lang="en-US" sz="2400" baseline="30000" dirty="0"/>
              <a:t>th</a:t>
            </a:r>
            <a:r>
              <a:rPr lang="en-US" sz="2400" dirty="0"/>
              <a:t> Information Age</a:t>
            </a:r>
          </a:p>
        </p:txBody>
      </p:sp>
      <p:sp>
        <p:nvSpPr>
          <p:cNvPr id="7" name="TextBox 6">
            <a:extLst>
              <a:ext uri="{FF2B5EF4-FFF2-40B4-BE49-F238E27FC236}">
                <a16:creationId xmlns:a16="http://schemas.microsoft.com/office/drawing/2014/main" id="{AFF449BF-4B4B-467B-BD75-9D1281C9483F}"/>
              </a:ext>
            </a:extLst>
          </p:cNvPr>
          <p:cNvSpPr txBox="1"/>
          <p:nvPr/>
        </p:nvSpPr>
        <p:spPr>
          <a:xfrm>
            <a:off x="921336" y="4776937"/>
            <a:ext cx="7297082" cy="1200329"/>
          </a:xfrm>
          <a:prstGeom prst="rect">
            <a:avLst/>
          </a:prstGeom>
          <a:noFill/>
        </p:spPr>
        <p:txBody>
          <a:bodyPr wrap="square" rtlCol="0">
            <a:spAutoFit/>
          </a:bodyPr>
          <a:lstStyle/>
          <a:p>
            <a:r>
              <a:rPr lang="en-US" sz="2400" dirty="0"/>
              <a:t>Current approaches to bibliographic control are embedded in the paradigms of the 3</a:t>
            </a:r>
            <a:r>
              <a:rPr lang="en-US" sz="2400" baseline="30000" dirty="0"/>
              <a:t>rd</a:t>
            </a:r>
            <a:r>
              <a:rPr lang="en-US" sz="2400" dirty="0"/>
              <a:t> and 4</a:t>
            </a:r>
            <a:r>
              <a:rPr lang="en-US" sz="2400" baseline="30000" dirty="0"/>
              <a:t>th</a:t>
            </a:r>
            <a:r>
              <a:rPr lang="en-US" sz="2400" dirty="0"/>
              <a:t> Information Ages</a:t>
            </a:r>
          </a:p>
        </p:txBody>
      </p:sp>
    </p:spTree>
    <p:extLst>
      <p:ext uri="{BB962C8B-B14F-4D97-AF65-F5344CB8AC3E}">
        <p14:creationId xmlns:p14="http://schemas.microsoft.com/office/powerpoint/2010/main" val="305671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EAB8-7517-41F9-A287-04DAF4A0772C}"/>
              </a:ext>
            </a:extLst>
          </p:cNvPr>
          <p:cNvSpPr txBox="1"/>
          <p:nvPr/>
        </p:nvSpPr>
        <p:spPr>
          <a:xfrm>
            <a:off x="422031" y="417342"/>
            <a:ext cx="4675382" cy="707886"/>
          </a:xfrm>
          <a:prstGeom prst="rect">
            <a:avLst/>
          </a:prstGeom>
          <a:noFill/>
        </p:spPr>
        <p:txBody>
          <a:bodyPr wrap="none" rtlCol="0">
            <a:spAutoFit/>
          </a:bodyPr>
          <a:lstStyle/>
          <a:p>
            <a:r>
              <a:rPr lang="en-US" sz="4000" dirty="0"/>
              <a:t>Identity management</a:t>
            </a:r>
            <a:endParaRPr lang="en-GB" sz="4000" dirty="0"/>
          </a:p>
        </p:txBody>
      </p:sp>
      <p:sp>
        <p:nvSpPr>
          <p:cNvPr id="3" name="TextBox 2">
            <a:extLst>
              <a:ext uri="{FF2B5EF4-FFF2-40B4-BE49-F238E27FC236}">
                <a16:creationId xmlns:a16="http://schemas.microsoft.com/office/drawing/2014/main" id="{76546039-CB3E-40D9-AF9F-08D57BBAFF8C}"/>
              </a:ext>
            </a:extLst>
          </p:cNvPr>
          <p:cNvSpPr txBox="1"/>
          <p:nvPr/>
        </p:nvSpPr>
        <p:spPr>
          <a:xfrm>
            <a:off x="1012876" y="1733866"/>
            <a:ext cx="7469944" cy="461665"/>
          </a:xfrm>
          <a:prstGeom prst="rect">
            <a:avLst/>
          </a:prstGeom>
          <a:noFill/>
        </p:spPr>
        <p:txBody>
          <a:bodyPr wrap="square" rtlCol="0">
            <a:spAutoFit/>
          </a:bodyPr>
          <a:lstStyle/>
          <a:p>
            <a:r>
              <a:rPr lang="en-US" sz="2400" dirty="0"/>
              <a:t>Who or what is the subject of metadata?</a:t>
            </a:r>
          </a:p>
        </p:txBody>
      </p:sp>
      <p:sp>
        <p:nvSpPr>
          <p:cNvPr id="4" name="TextBox 3">
            <a:extLst>
              <a:ext uri="{FF2B5EF4-FFF2-40B4-BE49-F238E27FC236}">
                <a16:creationId xmlns:a16="http://schemas.microsoft.com/office/drawing/2014/main" id="{0C039E89-0650-4EC9-AB90-5FCF316DFA65}"/>
              </a:ext>
            </a:extLst>
          </p:cNvPr>
          <p:cNvSpPr txBox="1"/>
          <p:nvPr/>
        </p:nvSpPr>
        <p:spPr>
          <a:xfrm>
            <a:off x="1012876" y="2581775"/>
            <a:ext cx="7469944" cy="1569660"/>
          </a:xfrm>
          <a:prstGeom prst="rect">
            <a:avLst/>
          </a:prstGeom>
          <a:noFill/>
        </p:spPr>
        <p:txBody>
          <a:bodyPr wrap="square" rtlCol="0">
            <a:spAutoFit/>
          </a:bodyPr>
          <a:lstStyle/>
          <a:p>
            <a:r>
              <a:rPr lang="en-US" sz="2400" dirty="0"/>
              <a:t>The central paradigm of authority control:</a:t>
            </a:r>
          </a:p>
          <a:p>
            <a:pPr marL="457200" indent="-457200">
              <a:buFont typeface="+mj-lt"/>
              <a:buAutoNum type="arabicPeriod"/>
            </a:pPr>
            <a:r>
              <a:rPr lang="en-US" sz="2400" dirty="0"/>
              <a:t>Many names for one referent (titles, access points, local identifiers)</a:t>
            </a:r>
          </a:p>
          <a:p>
            <a:pPr marL="457200" indent="-457200">
              <a:buFont typeface="+mj-lt"/>
              <a:buAutoNum type="arabicPeriod"/>
            </a:pPr>
            <a:r>
              <a:rPr lang="en-US" sz="2400" dirty="0"/>
              <a:t>Many referents for one name</a:t>
            </a:r>
          </a:p>
        </p:txBody>
      </p:sp>
      <p:sp>
        <p:nvSpPr>
          <p:cNvPr id="5" name="TextBox 4">
            <a:extLst>
              <a:ext uri="{FF2B5EF4-FFF2-40B4-BE49-F238E27FC236}">
                <a16:creationId xmlns:a16="http://schemas.microsoft.com/office/drawing/2014/main" id="{6DDF28A0-BDD0-4FC6-B16F-DA0A4F687C39}"/>
              </a:ext>
            </a:extLst>
          </p:cNvPr>
          <p:cNvSpPr txBox="1"/>
          <p:nvPr/>
        </p:nvSpPr>
        <p:spPr>
          <a:xfrm>
            <a:off x="1012876" y="4537679"/>
            <a:ext cx="7469944" cy="1200329"/>
          </a:xfrm>
          <a:prstGeom prst="rect">
            <a:avLst/>
          </a:prstGeom>
          <a:noFill/>
        </p:spPr>
        <p:txBody>
          <a:bodyPr wrap="square" rtlCol="0">
            <a:spAutoFit/>
          </a:bodyPr>
          <a:lstStyle/>
          <a:p>
            <a:r>
              <a:rPr lang="en-US" sz="2400" dirty="0"/>
              <a:t>Issue 2 is eliminated in the 5</a:t>
            </a:r>
            <a:r>
              <a:rPr lang="en-US" sz="2400" baseline="30000" dirty="0"/>
              <a:t>th</a:t>
            </a:r>
            <a:r>
              <a:rPr lang="en-US" sz="2400" dirty="0"/>
              <a:t> Information Age:</a:t>
            </a:r>
          </a:p>
          <a:p>
            <a:pPr marL="457200" indent="-457200">
              <a:buFont typeface="+mj-lt"/>
              <a:buAutoNum type="arabicPeriod"/>
            </a:pPr>
            <a:r>
              <a:rPr lang="en-US" sz="2400" dirty="0"/>
              <a:t>Many IRIs for one thing (global identifiers)</a:t>
            </a:r>
          </a:p>
          <a:p>
            <a:pPr marL="457200" indent="-457200">
              <a:buFont typeface="+mj-lt"/>
              <a:buAutoNum type="arabicPeriod"/>
            </a:pPr>
            <a:r>
              <a:rPr lang="en-US" sz="2400" dirty="0"/>
              <a:t>One thing for one IRI</a:t>
            </a:r>
          </a:p>
        </p:txBody>
      </p:sp>
    </p:spTree>
    <p:extLst>
      <p:ext uri="{BB962C8B-B14F-4D97-AF65-F5344CB8AC3E}">
        <p14:creationId xmlns:p14="http://schemas.microsoft.com/office/powerpoint/2010/main" val="408550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EAB8-7517-41F9-A287-04DAF4A0772C}"/>
              </a:ext>
            </a:extLst>
          </p:cNvPr>
          <p:cNvSpPr txBox="1"/>
          <p:nvPr/>
        </p:nvSpPr>
        <p:spPr>
          <a:xfrm>
            <a:off x="422031" y="417342"/>
            <a:ext cx="5212966" cy="707886"/>
          </a:xfrm>
          <a:prstGeom prst="rect">
            <a:avLst/>
          </a:prstGeom>
          <a:noFill/>
        </p:spPr>
        <p:txBody>
          <a:bodyPr wrap="none" rtlCol="0">
            <a:spAutoFit/>
          </a:bodyPr>
          <a:lstStyle/>
          <a:p>
            <a:r>
              <a:rPr lang="en-US" sz="4000" dirty="0"/>
              <a:t>(meta) Data provenance</a:t>
            </a:r>
            <a:endParaRPr lang="en-GB" sz="4000" dirty="0"/>
          </a:p>
        </p:txBody>
      </p:sp>
      <p:pic>
        <p:nvPicPr>
          <p:cNvPr id="5" name="Picture 4">
            <a:extLst>
              <a:ext uri="{FF2B5EF4-FFF2-40B4-BE49-F238E27FC236}">
                <a16:creationId xmlns:a16="http://schemas.microsoft.com/office/drawing/2014/main" id="{88597764-28B7-464C-AFDB-BBE27C404224}"/>
              </a:ext>
            </a:extLst>
          </p:cNvPr>
          <p:cNvPicPr>
            <a:picLocks noChangeAspect="1"/>
          </p:cNvPicPr>
          <p:nvPr/>
        </p:nvPicPr>
        <p:blipFill>
          <a:blip r:embed="rId2"/>
          <a:stretch>
            <a:fillRect/>
          </a:stretch>
        </p:blipFill>
        <p:spPr>
          <a:xfrm>
            <a:off x="602674" y="1366447"/>
            <a:ext cx="5761759" cy="2122248"/>
          </a:xfrm>
          <a:prstGeom prst="rect">
            <a:avLst/>
          </a:prstGeom>
        </p:spPr>
      </p:pic>
      <p:pic>
        <p:nvPicPr>
          <p:cNvPr id="7" name="Picture 6">
            <a:extLst>
              <a:ext uri="{FF2B5EF4-FFF2-40B4-BE49-F238E27FC236}">
                <a16:creationId xmlns:a16="http://schemas.microsoft.com/office/drawing/2014/main" id="{0E4FDAB5-833E-4A90-B6CB-388AC115E1EA}"/>
              </a:ext>
            </a:extLst>
          </p:cNvPr>
          <p:cNvPicPr>
            <a:picLocks noChangeAspect="1"/>
          </p:cNvPicPr>
          <p:nvPr/>
        </p:nvPicPr>
        <p:blipFill>
          <a:blip r:embed="rId3"/>
          <a:stretch>
            <a:fillRect/>
          </a:stretch>
        </p:blipFill>
        <p:spPr>
          <a:xfrm>
            <a:off x="752475" y="3651105"/>
            <a:ext cx="2567420" cy="2398391"/>
          </a:xfrm>
          <a:prstGeom prst="rect">
            <a:avLst/>
          </a:prstGeom>
          <a:ln w="19050">
            <a:solidFill>
              <a:schemeClr val="tx1"/>
            </a:solidFill>
          </a:ln>
        </p:spPr>
      </p:pic>
      <p:sp>
        <p:nvSpPr>
          <p:cNvPr id="3" name="TextBox 2">
            <a:extLst>
              <a:ext uri="{FF2B5EF4-FFF2-40B4-BE49-F238E27FC236}">
                <a16:creationId xmlns:a16="http://schemas.microsoft.com/office/drawing/2014/main" id="{CC006C88-34CD-4AA5-915A-0657A97A6141}"/>
              </a:ext>
            </a:extLst>
          </p:cNvPr>
          <p:cNvSpPr txBox="1"/>
          <p:nvPr/>
        </p:nvSpPr>
        <p:spPr>
          <a:xfrm>
            <a:off x="3190430" y="3027655"/>
            <a:ext cx="3075149" cy="1569660"/>
          </a:xfrm>
          <a:prstGeom prst="rect">
            <a:avLst/>
          </a:prstGeom>
          <a:solidFill>
            <a:schemeClr val="bg1"/>
          </a:solidFill>
          <a:ln w="19050">
            <a:solidFill>
              <a:schemeClr val="tx1"/>
            </a:solidFill>
          </a:ln>
        </p:spPr>
        <p:txBody>
          <a:bodyPr wrap="square" rtlCol="0">
            <a:spAutoFit/>
          </a:bodyPr>
          <a:lstStyle/>
          <a:p>
            <a:pPr algn="ctr"/>
            <a:r>
              <a:rPr lang="en-US" sz="2400" dirty="0"/>
              <a:t>Anybody can say Anything about Any thing (AAA principle)</a:t>
            </a:r>
          </a:p>
          <a:p>
            <a:pPr algn="ctr"/>
            <a:r>
              <a:rPr lang="en-US" sz="2400" dirty="0"/>
              <a:t>Who said that?</a:t>
            </a:r>
          </a:p>
        </p:txBody>
      </p:sp>
      <p:sp>
        <p:nvSpPr>
          <p:cNvPr id="8" name="TextBox 7">
            <a:extLst>
              <a:ext uri="{FF2B5EF4-FFF2-40B4-BE49-F238E27FC236}">
                <a16:creationId xmlns:a16="http://schemas.microsoft.com/office/drawing/2014/main" id="{78592836-610F-44A6-B5A5-5FD30F6AA1B9}"/>
              </a:ext>
            </a:extLst>
          </p:cNvPr>
          <p:cNvSpPr txBox="1"/>
          <p:nvPr/>
        </p:nvSpPr>
        <p:spPr>
          <a:xfrm>
            <a:off x="5242356" y="1366447"/>
            <a:ext cx="3241682" cy="1569660"/>
          </a:xfrm>
          <a:prstGeom prst="rect">
            <a:avLst/>
          </a:prstGeom>
          <a:solidFill>
            <a:schemeClr val="tx1"/>
          </a:solidFill>
          <a:ln w="19050">
            <a:solidFill>
              <a:schemeClr val="tx1"/>
            </a:solidFill>
          </a:ln>
        </p:spPr>
        <p:txBody>
          <a:bodyPr wrap="square" rtlCol="0">
            <a:spAutoFit/>
          </a:bodyPr>
          <a:lstStyle/>
          <a:p>
            <a:pPr algn="ctr"/>
            <a:r>
              <a:rPr lang="en-US" sz="2400" dirty="0">
                <a:solidFill>
                  <a:schemeClr val="bg1"/>
                </a:solidFill>
              </a:rPr>
              <a:t>“This statement is false”</a:t>
            </a:r>
          </a:p>
          <a:p>
            <a:pPr algn="ctr"/>
            <a:r>
              <a:rPr lang="en-US" sz="2400" dirty="0">
                <a:solidFill>
                  <a:schemeClr val="bg1"/>
                </a:solidFill>
              </a:rPr>
              <a:t>False if true, and true if false</a:t>
            </a:r>
          </a:p>
          <a:p>
            <a:pPr algn="ctr"/>
            <a:r>
              <a:rPr lang="en-US" sz="2400" dirty="0">
                <a:solidFill>
                  <a:schemeClr val="bg1"/>
                </a:solidFill>
              </a:rPr>
              <a:t>[A paradox of discourse]</a:t>
            </a:r>
          </a:p>
        </p:txBody>
      </p:sp>
      <p:sp>
        <p:nvSpPr>
          <p:cNvPr id="9" name="TextBox 8">
            <a:extLst>
              <a:ext uri="{FF2B5EF4-FFF2-40B4-BE49-F238E27FC236}">
                <a16:creationId xmlns:a16="http://schemas.microsoft.com/office/drawing/2014/main" id="{8688C161-B885-4C6F-B8F8-C893385C1280}"/>
              </a:ext>
            </a:extLst>
          </p:cNvPr>
          <p:cNvSpPr txBox="1"/>
          <p:nvPr/>
        </p:nvSpPr>
        <p:spPr>
          <a:xfrm>
            <a:off x="3868743" y="4921680"/>
            <a:ext cx="4615295" cy="830997"/>
          </a:xfrm>
          <a:prstGeom prst="rect">
            <a:avLst/>
          </a:prstGeom>
          <a:solidFill>
            <a:schemeClr val="bg1"/>
          </a:solidFill>
          <a:ln w="19050">
            <a:solidFill>
              <a:schemeClr val="tx1"/>
            </a:solidFill>
          </a:ln>
        </p:spPr>
        <p:txBody>
          <a:bodyPr wrap="square" rtlCol="0">
            <a:spAutoFit/>
          </a:bodyPr>
          <a:lstStyle/>
          <a:p>
            <a:pPr algn="ctr"/>
            <a:r>
              <a:rPr lang="en-US" sz="2400" dirty="0"/>
              <a:t>When was it said?</a:t>
            </a:r>
          </a:p>
          <a:p>
            <a:pPr algn="ctr"/>
            <a:r>
              <a:rPr lang="en-US" sz="2400" dirty="0"/>
              <a:t>What standards were used, if any?</a:t>
            </a:r>
          </a:p>
        </p:txBody>
      </p:sp>
    </p:spTree>
    <p:extLst>
      <p:ext uri="{BB962C8B-B14F-4D97-AF65-F5344CB8AC3E}">
        <p14:creationId xmlns:p14="http://schemas.microsoft.com/office/powerpoint/2010/main" val="114839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EAB8-7517-41F9-A287-04DAF4A0772C}"/>
              </a:ext>
            </a:extLst>
          </p:cNvPr>
          <p:cNvSpPr txBox="1"/>
          <p:nvPr/>
        </p:nvSpPr>
        <p:spPr>
          <a:xfrm>
            <a:off x="422031" y="417342"/>
            <a:ext cx="3925434" cy="707886"/>
          </a:xfrm>
          <a:prstGeom prst="rect">
            <a:avLst/>
          </a:prstGeom>
          <a:noFill/>
        </p:spPr>
        <p:txBody>
          <a:bodyPr wrap="none" rtlCol="0">
            <a:spAutoFit/>
          </a:bodyPr>
          <a:lstStyle/>
          <a:p>
            <a:r>
              <a:rPr lang="en-US" sz="4000" dirty="0"/>
              <a:t>It’s an open world</a:t>
            </a:r>
            <a:endParaRPr lang="en-GB" sz="4000" dirty="0"/>
          </a:p>
        </p:txBody>
      </p:sp>
      <p:sp>
        <p:nvSpPr>
          <p:cNvPr id="4" name="TextBox 3">
            <a:extLst>
              <a:ext uri="{FF2B5EF4-FFF2-40B4-BE49-F238E27FC236}">
                <a16:creationId xmlns:a16="http://schemas.microsoft.com/office/drawing/2014/main" id="{AD2A4BEA-E5D2-4ADE-9205-D3D8A314AFA4}"/>
              </a:ext>
            </a:extLst>
          </p:cNvPr>
          <p:cNvSpPr txBox="1"/>
          <p:nvPr/>
        </p:nvSpPr>
        <p:spPr>
          <a:xfrm>
            <a:off x="837028" y="3693160"/>
            <a:ext cx="7469944" cy="2677656"/>
          </a:xfrm>
          <a:prstGeom prst="rect">
            <a:avLst/>
          </a:prstGeom>
          <a:noFill/>
        </p:spPr>
        <p:txBody>
          <a:bodyPr wrap="square" rtlCol="0">
            <a:spAutoFit/>
          </a:bodyPr>
          <a:lstStyle/>
          <a:p>
            <a:r>
              <a:rPr lang="en-US" sz="2400" dirty="0"/>
              <a:t>Closed World assumptions are ineffective</a:t>
            </a:r>
          </a:p>
          <a:p>
            <a:r>
              <a:rPr lang="en-US" sz="2400" dirty="0"/>
              <a:t>No “records”</a:t>
            </a:r>
          </a:p>
          <a:p>
            <a:r>
              <a:rPr lang="en-US" sz="2400" dirty="0"/>
              <a:t>	Metadata describing any thing will accumulate</a:t>
            </a:r>
          </a:p>
          <a:p>
            <a:r>
              <a:rPr lang="en-US" sz="2400" dirty="0"/>
              <a:t>No “updating” by replacement</a:t>
            </a:r>
          </a:p>
          <a:p>
            <a:r>
              <a:rPr lang="en-US" sz="2400" dirty="0"/>
              <a:t>	Wiki wars</a:t>
            </a:r>
          </a:p>
          <a:p>
            <a:r>
              <a:rPr lang="en-US" sz="2400" dirty="0"/>
              <a:t>	Nothing is deleted; all is “true”</a:t>
            </a:r>
          </a:p>
          <a:p>
            <a:r>
              <a:rPr lang="en-US" sz="2400" dirty="0"/>
              <a:t>Monetization of metadata is a barrier to participation</a:t>
            </a:r>
          </a:p>
        </p:txBody>
      </p:sp>
      <p:sp>
        <p:nvSpPr>
          <p:cNvPr id="5" name="TextBox 4">
            <a:extLst>
              <a:ext uri="{FF2B5EF4-FFF2-40B4-BE49-F238E27FC236}">
                <a16:creationId xmlns:a16="http://schemas.microsoft.com/office/drawing/2014/main" id="{66DD9B13-B961-4C21-A2BE-B7ED0484AC8B}"/>
              </a:ext>
            </a:extLst>
          </p:cNvPr>
          <p:cNvSpPr txBox="1"/>
          <p:nvPr/>
        </p:nvSpPr>
        <p:spPr>
          <a:xfrm>
            <a:off x="837028" y="1255032"/>
            <a:ext cx="7469944" cy="2308324"/>
          </a:xfrm>
          <a:prstGeom prst="rect">
            <a:avLst/>
          </a:prstGeom>
          <a:noFill/>
        </p:spPr>
        <p:txBody>
          <a:bodyPr wrap="square" rtlCol="0">
            <a:spAutoFit/>
          </a:bodyPr>
          <a:lstStyle/>
          <a:p>
            <a:r>
              <a:rPr lang="en-US" sz="2400" dirty="0"/>
              <a:t>The Open World Assumption is embedded in the 5</a:t>
            </a:r>
            <a:r>
              <a:rPr lang="en-US" sz="2400" baseline="30000" dirty="0"/>
              <a:t>th</a:t>
            </a:r>
            <a:r>
              <a:rPr lang="en-US" sz="2400" dirty="0"/>
              <a:t> Information Age</a:t>
            </a:r>
          </a:p>
          <a:p>
            <a:pPr marL="457200"/>
            <a:r>
              <a:rPr lang="en-US" sz="2400" dirty="0"/>
              <a:t>The absence of a particular statement implies that the statement has not yet been made, irrespective of whether it would be true or not, or whether people believe that it would be true or not</a:t>
            </a:r>
          </a:p>
        </p:txBody>
      </p:sp>
    </p:spTree>
    <p:extLst>
      <p:ext uri="{BB962C8B-B14F-4D97-AF65-F5344CB8AC3E}">
        <p14:creationId xmlns:p14="http://schemas.microsoft.com/office/powerpoint/2010/main" val="73017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EAB8-7517-41F9-A287-04DAF4A0772C}"/>
              </a:ext>
            </a:extLst>
          </p:cNvPr>
          <p:cNvSpPr txBox="1"/>
          <p:nvPr/>
        </p:nvSpPr>
        <p:spPr>
          <a:xfrm>
            <a:off x="422031" y="417342"/>
            <a:ext cx="2393604" cy="707886"/>
          </a:xfrm>
          <a:prstGeom prst="rect">
            <a:avLst/>
          </a:prstGeom>
          <a:noFill/>
        </p:spPr>
        <p:txBody>
          <a:bodyPr wrap="none" rtlCol="0">
            <a:spAutoFit/>
          </a:bodyPr>
          <a:lstStyle/>
          <a:p>
            <a:r>
              <a:rPr lang="en-US" sz="4000" dirty="0"/>
              <a:t>Consensus</a:t>
            </a:r>
            <a:endParaRPr lang="en-GB" sz="4000" dirty="0"/>
          </a:p>
        </p:txBody>
      </p:sp>
      <p:sp>
        <p:nvSpPr>
          <p:cNvPr id="3" name="TextBox 2">
            <a:extLst>
              <a:ext uri="{FF2B5EF4-FFF2-40B4-BE49-F238E27FC236}">
                <a16:creationId xmlns:a16="http://schemas.microsoft.com/office/drawing/2014/main" id="{FFB37108-1DF7-4123-86C0-1BFBC5F4D752}"/>
              </a:ext>
            </a:extLst>
          </p:cNvPr>
          <p:cNvSpPr txBox="1"/>
          <p:nvPr/>
        </p:nvSpPr>
        <p:spPr>
          <a:xfrm>
            <a:off x="1148223" y="1579122"/>
            <a:ext cx="7469944" cy="1569660"/>
          </a:xfrm>
          <a:prstGeom prst="rect">
            <a:avLst/>
          </a:prstGeom>
          <a:noFill/>
        </p:spPr>
        <p:txBody>
          <a:bodyPr wrap="square" rtlCol="0">
            <a:spAutoFit/>
          </a:bodyPr>
          <a:lstStyle/>
          <a:p>
            <a:r>
              <a:rPr lang="en-US" sz="2400" dirty="0"/>
              <a:t>Statistical “reasoning”</a:t>
            </a:r>
          </a:p>
          <a:p>
            <a:pPr lvl="1"/>
            <a:r>
              <a:rPr lang="en-US" sz="2400" dirty="0"/>
              <a:t>Search engines</a:t>
            </a:r>
          </a:p>
          <a:p>
            <a:pPr lvl="1"/>
            <a:r>
              <a:rPr lang="en-US" sz="2400" dirty="0"/>
              <a:t>Artificial intelligence is a tool, not a substitute for “cataloguer’s judgement”</a:t>
            </a:r>
          </a:p>
        </p:txBody>
      </p:sp>
      <p:sp>
        <p:nvSpPr>
          <p:cNvPr id="4" name="TextBox 3">
            <a:extLst>
              <a:ext uri="{FF2B5EF4-FFF2-40B4-BE49-F238E27FC236}">
                <a16:creationId xmlns:a16="http://schemas.microsoft.com/office/drawing/2014/main" id="{8E4A3038-2EE6-4302-8ED6-86388FB29FD7}"/>
              </a:ext>
            </a:extLst>
          </p:cNvPr>
          <p:cNvSpPr txBox="1"/>
          <p:nvPr/>
        </p:nvSpPr>
        <p:spPr>
          <a:xfrm>
            <a:off x="1148223" y="3520119"/>
            <a:ext cx="7469944" cy="1200329"/>
          </a:xfrm>
          <a:prstGeom prst="rect">
            <a:avLst/>
          </a:prstGeom>
          <a:noFill/>
        </p:spPr>
        <p:txBody>
          <a:bodyPr wrap="square" rtlCol="0">
            <a:spAutoFit/>
          </a:bodyPr>
          <a:lstStyle/>
          <a:p>
            <a:r>
              <a:rPr lang="en-US" sz="2400" dirty="0"/>
              <a:t>Conscious feedback (ask the audience)</a:t>
            </a:r>
          </a:p>
          <a:p>
            <a:r>
              <a:rPr lang="en-US" sz="2400" dirty="0"/>
              <a:t>	Like vs dislike </a:t>
            </a:r>
            <a:r>
              <a:rPr lang="en-US" sz="2400" dirty="0">
                <a:solidFill>
                  <a:schemeClr val="accent6"/>
                </a:solidFill>
                <a:sym typeface="Wingdings" panose="05000000000000000000" pitchFamily="2" charset="2"/>
              </a:rPr>
              <a:t></a:t>
            </a:r>
            <a:r>
              <a:rPr lang="en-US" sz="2400" dirty="0">
                <a:solidFill>
                  <a:srgbClr val="FF0000"/>
                </a:solidFill>
                <a:sym typeface="Wingdings" panose="05000000000000000000" pitchFamily="2" charset="2"/>
              </a:rPr>
              <a:t></a:t>
            </a:r>
            <a:endParaRPr lang="en-US" sz="2400" dirty="0">
              <a:solidFill>
                <a:srgbClr val="FF0000"/>
              </a:solidFill>
            </a:endParaRPr>
          </a:p>
          <a:p>
            <a:r>
              <a:rPr lang="en-US" sz="2400" dirty="0"/>
              <a:t>	Crowd-sourced metadata</a:t>
            </a:r>
          </a:p>
        </p:txBody>
      </p:sp>
      <p:sp>
        <p:nvSpPr>
          <p:cNvPr id="5" name="TextBox 4">
            <a:extLst>
              <a:ext uri="{FF2B5EF4-FFF2-40B4-BE49-F238E27FC236}">
                <a16:creationId xmlns:a16="http://schemas.microsoft.com/office/drawing/2014/main" id="{7C7A13AB-97C5-49A8-AC89-EBCB8D1B60B8}"/>
              </a:ext>
            </a:extLst>
          </p:cNvPr>
          <p:cNvSpPr txBox="1"/>
          <p:nvPr/>
        </p:nvSpPr>
        <p:spPr>
          <a:xfrm>
            <a:off x="1148223" y="5091785"/>
            <a:ext cx="7469944" cy="830997"/>
          </a:xfrm>
          <a:prstGeom prst="rect">
            <a:avLst/>
          </a:prstGeom>
          <a:noFill/>
        </p:spPr>
        <p:txBody>
          <a:bodyPr wrap="square" rtlCol="0">
            <a:spAutoFit/>
          </a:bodyPr>
          <a:lstStyle/>
          <a:p>
            <a:r>
              <a:rPr lang="en-US" sz="2400" dirty="0"/>
              <a:t>Subconscious feedback</a:t>
            </a:r>
          </a:p>
          <a:p>
            <a:r>
              <a:rPr lang="en-US" sz="2400" dirty="0"/>
              <a:t>	Eye-movement tracking (virtual reality)</a:t>
            </a:r>
          </a:p>
        </p:txBody>
      </p:sp>
    </p:spTree>
    <p:extLst>
      <p:ext uri="{BB962C8B-B14F-4D97-AF65-F5344CB8AC3E}">
        <p14:creationId xmlns:p14="http://schemas.microsoft.com/office/powerpoint/2010/main" val="420587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EAB8-7517-41F9-A287-04DAF4A0772C}"/>
              </a:ext>
            </a:extLst>
          </p:cNvPr>
          <p:cNvSpPr txBox="1"/>
          <p:nvPr/>
        </p:nvSpPr>
        <p:spPr>
          <a:xfrm>
            <a:off x="422031" y="417342"/>
            <a:ext cx="2459328" cy="707886"/>
          </a:xfrm>
          <a:prstGeom prst="rect">
            <a:avLst/>
          </a:prstGeom>
          <a:noFill/>
        </p:spPr>
        <p:txBody>
          <a:bodyPr wrap="none" rtlCol="0">
            <a:spAutoFit/>
          </a:bodyPr>
          <a:lstStyle/>
          <a:p>
            <a:r>
              <a:rPr lang="en-US" sz="4000" dirty="0"/>
              <a:t>Conclusion</a:t>
            </a:r>
            <a:endParaRPr lang="en-GB" sz="4000" dirty="0"/>
          </a:p>
        </p:txBody>
      </p:sp>
      <p:sp>
        <p:nvSpPr>
          <p:cNvPr id="3" name="TextBox 2">
            <a:extLst>
              <a:ext uri="{FF2B5EF4-FFF2-40B4-BE49-F238E27FC236}">
                <a16:creationId xmlns:a16="http://schemas.microsoft.com/office/drawing/2014/main" id="{76546039-CB3E-40D9-AF9F-08D57BBAFF8C}"/>
              </a:ext>
            </a:extLst>
          </p:cNvPr>
          <p:cNvSpPr txBox="1"/>
          <p:nvPr/>
        </p:nvSpPr>
        <p:spPr>
          <a:xfrm>
            <a:off x="740260" y="1372796"/>
            <a:ext cx="7469944" cy="4154984"/>
          </a:xfrm>
          <a:prstGeom prst="rect">
            <a:avLst/>
          </a:prstGeom>
          <a:noFill/>
        </p:spPr>
        <p:txBody>
          <a:bodyPr wrap="square" rtlCol="0">
            <a:spAutoFit/>
          </a:bodyPr>
          <a:lstStyle/>
          <a:p>
            <a:r>
              <a:rPr lang="en-US" sz="2400" dirty="0"/>
              <a:t>The future of bibliographic control:</a:t>
            </a:r>
          </a:p>
          <a:p>
            <a:pPr marL="342900" indent="-342900">
              <a:buFont typeface="Arial" panose="020B0604020202020204" pitchFamily="34" charset="0"/>
              <a:buChar char="•"/>
            </a:pPr>
            <a:r>
              <a:rPr lang="en-US" sz="2400" dirty="0"/>
              <a:t>Assumes an Open World</a:t>
            </a:r>
          </a:p>
          <a:p>
            <a:pPr marL="342900" indent="-342900">
              <a:buFont typeface="Arial" panose="020B0604020202020204" pitchFamily="34" charset="0"/>
              <a:buChar char="•"/>
            </a:pPr>
            <a:r>
              <a:rPr lang="en-US" sz="2400" dirty="0"/>
              <a:t>Coordinates metadata created by professionals, users, and machines</a:t>
            </a:r>
          </a:p>
          <a:p>
            <a:pPr marL="342900" indent="-342900">
              <a:buFont typeface="Arial" panose="020B0604020202020204" pitchFamily="34" charset="0"/>
              <a:buChar char="•"/>
            </a:pPr>
            <a:r>
              <a:rPr lang="en-US" sz="2400" dirty="0"/>
              <a:t>Provides and uses metadata provenance for context and quality control</a:t>
            </a:r>
          </a:p>
          <a:p>
            <a:pPr marL="342900" indent="-342900">
              <a:buFont typeface="Arial" panose="020B0604020202020204" pitchFamily="34" charset="0"/>
              <a:buChar char="•"/>
            </a:pPr>
            <a:r>
              <a:rPr lang="en-US" sz="2400" dirty="0"/>
              <a:t>Frees metadata as a common and necessary “good”</a:t>
            </a:r>
          </a:p>
          <a:p>
            <a:pPr marL="342900" indent="-342900">
              <a:buFont typeface="Arial" panose="020B0604020202020204" pitchFamily="34" charset="0"/>
              <a:buChar char="•"/>
            </a:pPr>
            <a:r>
              <a:rPr lang="en-US" sz="2400" dirty="0"/>
              <a:t>Manages local cultural identity in a global framework</a:t>
            </a:r>
          </a:p>
          <a:p>
            <a:pPr marL="342900" indent="-342900">
              <a:buFont typeface="Arial" panose="020B0604020202020204" pitchFamily="34" charset="0"/>
              <a:buChar char="•"/>
            </a:pPr>
            <a:r>
              <a:rPr lang="en-US" sz="2400" dirty="0"/>
              <a:t>Becomes indistinguishable from “culture” itself</a:t>
            </a:r>
          </a:p>
          <a:p>
            <a:pPr marL="800100" lvl="1" indent="-342900">
              <a:buFont typeface="Arial" panose="020B0604020202020204" pitchFamily="34" charset="0"/>
              <a:buChar char="•"/>
            </a:pPr>
            <a:r>
              <a:rPr lang="en-US" sz="2400" dirty="0"/>
              <a:t>A technological extension of intellect, the human mind in society	</a:t>
            </a:r>
          </a:p>
        </p:txBody>
      </p:sp>
    </p:spTree>
    <p:extLst>
      <p:ext uri="{BB962C8B-B14F-4D97-AF65-F5344CB8AC3E}">
        <p14:creationId xmlns:p14="http://schemas.microsoft.com/office/powerpoint/2010/main" val="1542387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EAB8-7517-41F9-A287-04DAF4A0772C}"/>
              </a:ext>
            </a:extLst>
          </p:cNvPr>
          <p:cNvSpPr txBox="1"/>
          <p:nvPr/>
        </p:nvSpPr>
        <p:spPr>
          <a:xfrm>
            <a:off x="422031" y="417342"/>
            <a:ext cx="2333075" cy="707886"/>
          </a:xfrm>
          <a:prstGeom prst="rect">
            <a:avLst/>
          </a:prstGeom>
          <a:noFill/>
        </p:spPr>
        <p:txBody>
          <a:bodyPr wrap="none" rtlCol="0">
            <a:spAutoFit/>
          </a:bodyPr>
          <a:lstStyle/>
          <a:p>
            <a:r>
              <a:rPr lang="en-US" sz="4000" dirty="0"/>
              <a:t>Thank you</a:t>
            </a:r>
            <a:endParaRPr lang="en-GB" sz="4000" dirty="0"/>
          </a:p>
        </p:txBody>
      </p:sp>
      <p:sp>
        <p:nvSpPr>
          <p:cNvPr id="3" name="TextBox 2">
            <a:extLst>
              <a:ext uri="{FF2B5EF4-FFF2-40B4-BE49-F238E27FC236}">
                <a16:creationId xmlns:a16="http://schemas.microsoft.com/office/drawing/2014/main" id="{76546039-CB3E-40D9-AF9F-08D57BBAFF8C}"/>
              </a:ext>
            </a:extLst>
          </p:cNvPr>
          <p:cNvSpPr txBox="1"/>
          <p:nvPr/>
        </p:nvSpPr>
        <p:spPr>
          <a:xfrm>
            <a:off x="646742" y="2261218"/>
            <a:ext cx="7469944" cy="830997"/>
          </a:xfrm>
          <a:prstGeom prst="rect">
            <a:avLst/>
          </a:prstGeom>
          <a:noFill/>
        </p:spPr>
        <p:txBody>
          <a:bodyPr wrap="square" rtlCol="0">
            <a:spAutoFit/>
          </a:bodyPr>
          <a:lstStyle/>
          <a:p>
            <a:pPr algn="ctr"/>
            <a:r>
              <a:rPr lang="en-US" sz="2400" dirty="0"/>
              <a:t>Associated works at:</a:t>
            </a:r>
          </a:p>
          <a:p>
            <a:pPr algn="ctr"/>
            <a:r>
              <a:rPr lang="en-US" sz="2400" dirty="0"/>
              <a:t>www.gordondunsire.com</a:t>
            </a:r>
          </a:p>
        </p:txBody>
      </p:sp>
    </p:spTree>
    <p:extLst>
      <p:ext uri="{BB962C8B-B14F-4D97-AF65-F5344CB8AC3E}">
        <p14:creationId xmlns:p14="http://schemas.microsoft.com/office/powerpoint/2010/main" val="3926864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8B34DB-79AC-4E41-8DF0-7C9D1692F6FB}"/>
              </a:ext>
            </a:extLst>
          </p:cNvPr>
          <p:cNvSpPr txBox="1"/>
          <p:nvPr/>
        </p:nvSpPr>
        <p:spPr>
          <a:xfrm>
            <a:off x="576748" y="1277551"/>
            <a:ext cx="7917766" cy="461665"/>
          </a:xfrm>
          <a:prstGeom prst="rect">
            <a:avLst/>
          </a:prstGeom>
          <a:noFill/>
        </p:spPr>
        <p:txBody>
          <a:bodyPr wrap="square" rtlCol="0">
            <a:spAutoFit/>
          </a:bodyPr>
          <a:lstStyle/>
          <a:p>
            <a:r>
              <a:rPr lang="en-US" sz="1200" dirty="0"/>
              <a:t>By Carla Hufstedler - originally posted to Flickr as 20,000 Year Old Cave Paintings: Hyena, Public Domain, https://commons.wikimedia.org/w/index.php?curid=34127600</a:t>
            </a:r>
            <a:endParaRPr lang="en-GB" sz="1200" dirty="0"/>
          </a:p>
        </p:txBody>
      </p:sp>
      <p:sp>
        <p:nvSpPr>
          <p:cNvPr id="3" name="TextBox 2">
            <a:extLst>
              <a:ext uri="{FF2B5EF4-FFF2-40B4-BE49-F238E27FC236}">
                <a16:creationId xmlns:a16="http://schemas.microsoft.com/office/drawing/2014/main" id="{65C77205-8219-41AA-92BD-18E2B6CEB211}"/>
              </a:ext>
            </a:extLst>
          </p:cNvPr>
          <p:cNvSpPr txBox="1"/>
          <p:nvPr/>
        </p:nvSpPr>
        <p:spPr>
          <a:xfrm>
            <a:off x="422031" y="417342"/>
            <a:ext cx="3355662" cy="707886"/>
          </a:xfrm>
          <a:prstGeom prst="rect">
            <a:avLst/>
          </a:prstGeom>
          <a:noFill/>
        </p:spPr>
        <p:txBody>
          <a:bodyPr wrap="none" rtlCol="0">
            <a:spAutoFit/>
          </a:bodyPr>
          <a:lstStyle/>
          <a:p>
            <a:r>
              <a:rPr lang="en-US" sz="4000" dirty="0"/>
              <a:t>Image credits 1</a:t>
            </a:r>
            <a:endParaRPr lang="en-GB" sz="4000" dirty="0"/>
          </a:p>
        </p:txBody>
      </p:sp>
      <p:sp>
        <p:nvSpPr>
          <p:cNvPr id="4" name="TextBox 3">
            <a:extLst>
              <a:ext uri="{FF2B5EF4-FFF2-40B4-BE49-F238E27FC236}">
                <a16:creationId xmlns:a16="http://schemas.microsoft.com/office/drawing/2014/main" id="{373D5CD1-390F-45D8-BEDB-7E9727775A7A}"/>
              </a:ext>
            </a:extLst>
          </p:cNvPr>
          <p:cNvSpPr txBox="1"/>
          <p:nvPr/>
        </p:nvSpPr>
        <p:spPr>
          <a:xfrm>
            <a:off x="576748" y="1859282"/>
            <a:ext cx="7917766" cy="276999"/>
          </a:xfrm>
          <a:prstGeom prst="rect">
            <a:avLst/>
          </a:prstGeom>
          <a:noFill/>
        </p:spPr>
        <p:txBody>
          <a:bodyPr wrap="square" rtlCol="0">
            <a:spAutoFit/>
          </a:bodyPr>
          <a:lstStyle/>
          <a:p>
            <a:r>
              <a:rPr lang="en-US" sz="1200" dirty="0"/>
              <a:t>By Mariano - Own work, CC BY-SA 3.0, https://commons.wikimedia.org/w/index.php?curid=265811</a:t>
            </a:r>
            <a:endParaRPr lang="en-GB" sz="1200" dirty="0"/>
          </a:p>
        </p:txBody>
      </p:sp>
      <p:sp>
        <p:nvSpPr>
          <p:cNvPr id="5" name="TextBox 4">
            <a:extLst>
              <a:ext uri="{FF2B5EF4-FFF2-40B4-BE49-F238E27FC236}">
                <a16:creationId xmlns:a16="http://schemas.microsoft.com/office/drawing/2014/main" id="{D78059C2-E945-40B7-8475-D2523CC0BC9E}"/>
              </a:ext>
            </a:extLst>
          </p:cNvPr>
          <p:cNvSpPr txBox="1"/>
          <p:nvPr/>
        </p:nvSpPr>
        <p:spPr>
          <a:xfrm>
            <a:off x="576748" y="2256347"/>
            <a:ext cx="7917766" cy="276999"/>
          </a:xfrm>
          <a:prstGeom prst="rect">
            <a:avLst/>
          </a:prstGeom>
          <a:noFill/>
        </p:spPr>
        <p:txBody>
          <a:bodyPr wrap="square" rtlCol="0">
            <a:spAutoFit/>
          </a:bodyPr>
          <a:lstStyle/>
          <a:p>
            <a:r>
              <a:rPr lang="en-US" sz="1200" dirty="0"/>
              <a:t>By Dagmar Hollmann - Own work, CC BY-SA 3.0, https://commons.wikimedia.org/w/index.php?curid=29686577</a:t>
            </a:r>
            <a:endParaRPr lang="en-GB" sz="1200" dirty="0"/>
          </a:p>
        </p:txBody>
      </p:sp>
      <p:sp>
        <p:nvSpPr>
          <p:cNvPr id="6" name="TextBox 5">
            <a:extLst>
              <a:ext uri="{FF2B5EF4-FFF2-40B4-BE49-F238E27FC236}">
                <a16:creationId xmlns:a16="http://schemas.microsoft.com/office/drawing/2014/main" id="{6870624D-E32C-4B88-8056-072AA6FF90B9}"/>
              </a:ext>
            </a:extLst>
          </p:cNvPr>
          <p:cNvSpPr txBox="1"/>
          <p:nvPr/>
        </p:nvSpPr>
        <p:spPr>
          <a:xfrm>
            <a:off x="576748" y="3235143"/>
            <a:ext cx="7917766" cy="461665"/>
          </a:xfrm>
          <a:prstGeom prst="rect">
            <a:avLst/>
          </a:prstGeom>
          <a:noFill/>
        </p:spPr>
        <p:txBody>
          <a:bodyPr wrap="square" rtlCol="0">
            <a:spAutoFit/>
          </a:bodyPr>
          <a:lstStyle/>
          <a:p>
            <a:r>
              <a:rPr lang="en-US" sz="1200" dirty="0"/>
              <a:t>By </a:t>
            </a:r>
            <a:r>
              <a:rPr lang="en-US" sz="1200" dirty="0" err="1"/>
              <a:t>Bjørn</a:t>
            </a:r>
            <a:r>
              <a:rPr lang="en-US" sz="1200" dirty="0"/>
              <a:t> Christian </a:t>
            </a:r>
            <a:r>
              <a:rPr lang="en-US" sz="1200" dirty="0" err="1"/>
              <a:t>Tørrissen</a:t>
            </a:r>
            <a:r>
              <a:rPr lang="en-US" sz="1200" dirty="0"/>
              <a:t> - Own work by uploader, http://bjornfree.com/galleries.html, CC BY-SA 3.0, https://commons.wikimedia.org/w/index.php?curid=8296178</a:t>
            </a:r>
            <a:endParaRPr lang="en-GB" sz="1200" dirty="0"/>
          </a:p>
        </p:txBody>
      </p:sp>
      <p:sp>
        <p:nvSpPr>
          <p:cNvPr id="7" name="TextBox 6">
            <a:extLst>
              <a:ext uri="{FF2B5EF4-FFF2-40B4-BE49-F238E27FC236}">
                <a16:creationId xmlns:a16="http://schemas.microsoft.com/office/drawing/2014/main" id="{1859B43A-BAEA-41C4-A18E-5932EEDBBD9D}"/>
              </a:ext>
            </a:extLst>
          </p:cNvPr>
          <p:cNvSpPr txBox="1"/>
          <p:nvPr/>
        </p:nvSpPr>
        <p:spPr>
          <a:xfrm>
            <a:off x="576748" y="2653412"/>
            <a:ext cx="7917766" cy="461665"/>
          </a:xfrm>
          <a:prstGeom prst="rect">
            <a:avLst/>
          </a:prstGeom>
          <a:noFill/>
        </p:spPr>
        <p:txBody>
          <a:bodyPr wrap="square" rtlCol="0">
            <a:spAutoFit/>
          </a:bodyPr>
          <a:lstStyle/>
          <a:p>
            <a:r>
              <a:rPr lang="en-US" sz="1200" dirty="0"/>
              <a:t>By Unknown author - http://www.schoyencollection.com/religions_files/ms3029.jpg, Public Domain, https://commons.wikimedia.org/w/index.php?curid=660521</a:t>
            </a:r>
            <a:endParaRPr lang="en-GB" sz="1200" dirty="0"/>
          </a:p>
        </p:txBody>
      </p:sp>
      <p:sp>
        <p:nvSpPr>
          <p:cNvPr id="8" name="TextBox 7">
            <a:extLst>
              <a:ext uri="{FF2B5EF4-FFF2-40B4-BE49-F238E27FC236}">
                <a16:creationId xmlns:a16="http://schemas.microsoft.com/office/drawing/2014/main" id="{74F54545-07E2-48CE-B0E2-C9E65881D098}"/>
              </a:ext>
            </a:extLst>
          </p:cNvPr>
          <p:cNvSpPr txBox="1"/>
          <p:nvPr/>
        </p:nvSpPr>
        <p:spPr>
          <a:xfrm>
            <a:off x="576748" y="5349668"/>
            <a:ext cx="7917766" cy="461665"/>
          </a:xfrm>
          <a:prstGeom prst="rect">
            <a:avLst/>
          </a:prstGeom>
          <a:noFill/>
        </p:spPr>
        <p:txBody>
          <a:bodyPr wrap="square" rtlCol="0">
            <a:spAutoFit/>
          </a:bodyPr>
          <a:lstStyle/>
          <a:p>
            <a:r>
              <a:rPr lang="en-US" sz="1200" dirty="0"/>
              <a:t>From the British Library’s Online Gallery. Originally uploaded to </a:t>
            </a:r>
            <a:r>
              <a:rPr lang="en-US" sz="1200" dirty="0" err="1"/>
              <a:t>en:Wikipedia</a:t>
            </a:r>
            <a:r>
              <a:rPr lang="en-US" sz="1200" dirty="0"/>
              <a:t> (log) in January 2008 by </a:t>
            </a:r>
            <a:r>
              <a:rPr lang="en-US" sz="1200" dirty="0" err="1"/>
              <a:t>Fconaway</a:t>
            </a:r>
            <a:r>
              <a:rPr lang="en-US" sz="1200" dirty="0"/>
              <a:t> (talk) and in November 2009 by </a:t>
            </a:r>
            <a:r>
              <a:rPr lang="en-US" sz="1200" dirty="0" err="1"/>
              <a:t>Earthsound</a:t>
            </a:r>
            <a:r>
              <a:rPr lang="en-US" sz="1200" dirty="0"/>
              <a:t> (talk)., Public Domain, https://commons.wikimedia.org/w/index.php?curid=6925162</a:t>
            </a:r>
            <a:endParaRPr lang="en-GB" sz="1200" dirty="0"/>
          </a:p>
        </p:txBody>
      </p:sp>
      <p:sp>
        <p:nvSpPr>
          <p:cNvPr id="9" name="TextBox 8">
            <a:extLst>
              <a:ext uri="{FF2B5EF4-FFF2-40B4-BE49-F238E27FC236}">
                <a16:creationId xmlns:a16="http://schemas.microsoft.com/office/drawing/2014/main" id="{29A65F29-5E8F-4F7E-89B0-A6FCA8F53C23}"/>
              </a:ext>
            </a:extLst>
          </p:cNvPr>
          <p:cNvSpPr txBox="1"/>
          <p:nvPr/>
        </p:nvSpPr>
        <p:spPr>
          <a:xfrm>
            <a:off x="576748" y="5931398"/>
            <a:ext cx="7917766" cy="461665"/>
          </a:xfrm>
          <a:prstGeom prst="rect">
            <a:avLst/>
          </a:prstGeom>
          <a:noFill/>
        </p:spPr>
        <p:txBody>
          <a:bodyPr wrap="square" rtlCol="0">
            <a:spAutoFit/>
          </a:bodyPr>
          <a:lstStyle/>
          <a:p>
            <a:r>
              <a:rPr lang="en-US" sz="1200" dirty="0"/>
              <a:t>By Morgan, J. Pierpont (John Pierpont), 1837-1913 - Cylinders and other ancient oriental seals in the library of J. Pierpont Morgan Published in 1909, Public Domain, https://commons.wikimedia.org/w/index.php?curid=93038206</a:t>
            </a:r>
            <a:endParaRPr lang="en-GB" sz="1200" dirty="0"/>
          </a:p>
        </p:txBody>
      </p:sp>
      <p:sp>
        <p:nvSpPr>
          <p:cNvPr id="10" name="TextBox 9">
            <a:extLst>
              <a:ext uri="{FF2B5EF4-FFF2-40B4-BE49-F238E27FC236}">
                <a16:creationId xmlns:a16="http://schemas.microsoft.com/office/drawing/2014/main" id="{8EC4F1A0-EB53-4706-BF7B-D1D7638194AB}"/>
              </a:ext>
            </a:extLst>
          </p:cNvPr>
          <p:cNvSpPr txBox="1"/>
          <p:nvPr/>
        </p:nvSpPr>
        <p:spPr>
          <a:xfrm>
            <a:off x="576748" y="3816874"/>
            <a:ext cx="7917766" cy="830997"/>
          </a:xfrm>
          <a:prstGeom prst="rect">
            <a:avLst/>
          </a:prstGeom>
          <a:noFill/>
        </p:spPr>
        <p:txBody>
          <a:bodyPr wrap="square" rtlCol="0">
            <a:spAutoFit/>
          </a:bodyPr>
          <a:lstStyle/>
          <a:p>
            <a:r>
              <a:rPr lang="en-US" sz="1200" dirty="0"/>
              <a:t>By https://wellcomeimages.org/indexplus/obf_images/01/64/805ea5d825de7673594bd1fea9ec.jpgGallery: https://wellcomeimages.org/indexplus/image/L0027330.htmlWellcome Collection gallery (2018-03-31): https://wellcomecollection.org/works/q3ejsjwy CC-BY-4.0, CC BY 4.0, https://commons.wikimedia.org/w/index.php?curid=36016141</a:t>
            </a:r>
            <a:endParaRPr lang="en-GB" sz="1200" dirty="0"/>
          </a:p>
        </p:txBody>
      </p:sp>
      <p:sp>
        <p:nvSpPr>
          <p:cNvPr id="11" name="TextBox 10">
            <a:extLst>
              <a:ext uri="{FF2B5EF4-FFF2-40B4-BE49-F238E27FC236}">
                <a16:creationId xmlns:a16="http://schemas.microsoft.com/office/drawing/2014/main" id="{2BB0533B-A6ED-4174-A3CE-41F5B5267C5C}"/>
              </a:ext>
            </a:extLst>
          </p:cNvPr>
          <p:cNvSpPr txBox="1"/>
          <p:nvPr/>
        </p:nvSpPr>
        <p:spPr>
          <a:xfrm>
            <a:off x="576748" y="4767937"/>
            <a:ext cx="7917766" cy="461665"/>
          </a:xfrm>
          <a:prstGeom prst="rect">
            <a:avLst/>
          </a:prstGeom>
          <a:noFill/>
        </p:spPr>
        <p:txBody>
          <a:bodyPr wrap="square" rtlCol="0">
            <a:spAutoFit/>
          </a:bodyPr>
          <a:lstStyle/>
          <a:p>
            <a:r>
              <a:rPr lang="en-US" sz="1200" dirty="0"/>
              <a:t>By Al-Khwarizmi - Esposito, John L. , ed. (1999) The Oxford History of Islam, Oxford University Press ISBN: 0195107993. ; April 2006 (upload date) by </a:t>
            </a:r>
            <a:r>
              <a:rPr lang="en-US" sz="1200" dirty="0" err="1"/>
              <a:t>Spm</a:t>
            </a:r>
            <a:r>
              <a:rPr lang="en-US" sz="1200" dirty="0"/>
              <a:t>, Public Domain, https://commons.wikimedia.org/w/index.php?curid=716423</a:t>
            </a:r>
            <a:endParaRPr lang="en-GB" sz="1200" dirty="0"/>
          </a:p>
        </p:txBody>
      </p:sp>
    </p:spTree>
    <p:extLst>
      <p:ext uri="{BB962C8B-B14F-4D97-AF65-F5344CB8AC3E}">
        <p14:creationId xmlns:p14="http://schemas.microsoft.com/office/powerpoint/2010/main" val="131871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8B34DB-79AC-4E41-8DF0-7C9D1692F6FB}"/>
              </a:ext>
            </a:extLst>
          </p:cNvPr>
          <p:cNvSpPr txBox="1"/>
          <p:nvPr/>
        </p:nvSpPr>
        <p:spPr>
          <a:xfrm>
            <a:off x="576743" y="1277551"/>
            <a:ext cx="7943797" cy="276999"/>
          </a:xfrm>
          <a:prstGeom prst="rect">
            <a:avLst/>
          </a:prstGeom>
          <a:noFill/>
        </p:spPr>
        <p:txBody>
          <a:bodyPr wrap="square" rtlCol="0">
            <a:spAutoFit/>
          </a:bodyPr>
          <a:lstStyle/>
          <a:p>
            <a:r>
              <a:rPr lang="en-US" sz="1200" dirty="0"/>
              <a:t>By Nature journal - Nature </a:t>
            </a:r>
            <a:r>
              <a:rPr lang="en-US" sz="1200" dirty="0" err="1"/>
              <a:t>JournalSource</a:t>
            </a:r>
            <a:r>
              <a:rPr lang="en-US" sz="1200" dirty="0"/>
              <a:t>: [1][2], Public Domain, https://commons.wikimedia.org/w/index.php?curid=601236</a:t>
            </a:r>
            <a:endParaRPr lang="en-GB" sz="1200" dirty="0"/>
          </a:p>
        </p:txBody>
      </p:sp>
      <p:sp>
        <p:nvSpPr>
          <p:cNvPr id="3" name="TextBox 2">
            <a:extLst>
              <a:ext uri="{FF2B5EF4-FFF2-40B4-BE49-F238E27FC236}">
                <a16:creationId xmlns:a16="http://schemas.microsoft.com/office/drawing/2014/main" id="{65C77205-8219-41AA-92BD-18E2B6CEB211}"/>
              </a:ext>
            </a:extLst>
          </p:cNvPr>
          <p:cNvSpPr txBox="1"/>
          <p:nvPr/>
        </p:nvSpPr>
        <p:spPr>
          <a:xfrm>
            <a:off x="422031" y="417342"/>
            <a:ext cx="3355662" cy="707886"/>
          </a:xfrm>
          <a:prstGeom prst="rect">
            <a:avLst/>
          </a:prstGeom>
          <a:noFill/>
        </p:spPr>
        <p:txBody>
          <a:bodyPr wrap="none" rtlCol="0">
            <a:spAutoFit/>
          </a:bodyPr>
          <a:lstStyle/>
          <a:p>
            <a:r>
              <a:rPr lang="en-US" sz="4000" dirty="0"/>
              <a:t>Image credits 2</a:t>
            </a:r>
            <a:endParaRPr lang="en-GB" sz="4000" dirty="0"/>
          </a:p>
        </p:txBody>
      </p:sp>
      <p:sp>
        <p:nvSpPr>
          <p:cNvPr id="12" name="TextBox 11">
            <a:extLst>
              <a:ext uri="{FF2B5EF4-FFF2-40B4-BE49-F238E27FC236}">
                <a16:creationId xmlns:a16="http://schemas.microsoft.com/office/drawing/2014/main" id="{B4B21CD7-C066-43E8-B68C-A069AFC8513B}"/>
              </a:ext>
            </a:extLst>
          </p:cNvPr>
          <p:cNvSpPr txBox="1"/>
          <p:nvPr/>
        </p:nvSpPr>
        <p:spPr>
          <a:xfrm>
            <a:off x="576743" y="1711557"/>
            <a:ext cx="7943797" cy="646331"/>
          </a:xfrm>
          <a:prstGeom prst="rect">
            <a:avLst/>
          </a:prstGeom>
          <a:noFill/>
        </p:spPr>
        <p:txBody>
          <a:bodyPr wrap="square" rtlCol="0">
            <a:spAutoFit/>
          </a:bodyPr>
          <a:lstStyle/>
          <a:p>
            <a:r>
              <a:rPr lang="en-US" sz="1200" dirty="0"/>
              <a:t>By Church of England - http://dewey.library.upenn.edu/sceti/printedbooksNew/index.cfm?TextID=kjbible&amp;amp;PagePosition=1, Public Domain, https://commons.wikimedia.org/w/index.php?curid=25237408</a:t>
            </a:r>
            <a:endParaRPr lang="en-GB" sz="1200" dirty="0"/>
          </a:p>
        </p:txBody>
      </p:sp>
      <p:sp>
        <p:nvSpPr>
          <p:cNvPr id="13" name="TextBox 12">
            <a:extLst>
              <a:ext uri="{FF2B5EF4-FFF2-40B4-BE49-F238E27FC236}">
                <a16:creationId xmlns:a16="http://schemas.microsoft.com/office/drawing/2014/main" id="{22DBB2D1-B4AD-41AB-A648-A96D599DFC21}"/>
              </a:ext>
            </a:extLst>
          </p:cNvPr>
          <p:cNvSpPr txBox="1"/>
          <p:nvPr/>
        </p:nvSpPr>
        <p:spPr>
          <a:xfrm>
            <a:off x="576743" y="5054257"/>
            <a:ext cx="7943797" cy="276999"/>
          </a:xfrm>
          <a:prstGeom prst="rect">
            <a:avLst/>
          </a:prstGeom>
          <a:noFill/>
        </p:spPr>
        <p:txBody>
          <a:bodyPr wrap="square" rtlCol="0">
            <a:spAutoFit/>
          </a:bodyPr>
          <a:lstStyle/>
          <a:p>
            <a:r>
              <a:rPr lang="en-US" sz="1200" dirty="0"/>
              <a:t>By </a:t>
            </a:r>
            <a:r>
              <a:rPr lang="en-US" sz="1200" dirty="0" err="1"/>
              <a:t>NotFromUtrecht</a:t>
            </a:r>
            <a:r>
              <a:rPr lang="en-US" sz="1200" dirty="0"/>
              <a:t> - Own work, CC BY-SA 3.0, https://commons.wikimedia.org/w/index.php?curid=11658040</a:t>
            </a:r>
            <a:endParaRPr lang="en-GB" sz="1200" dirty="0"/>
          </a:p>
        </p:txBody>
      </p:sp>
      <p:sp>
        <p:nvSpPr>
          <p:cNvPr id="14" name="TextBox 13">
            <a:extLst>
              <a:ext uri="{FF2B5EF4-FFF2-40B4-BE49-F238E27FC236}">
                <a16:creationId xmlns:a16="http://schemas.microsoft.com/office/drawing/2014/main" id="{72EE9C9E-9351-4265-93CD-046CBEC9558D}"/>
              </a:ext>
            </a:extLst>
          </p:cNvPr>
          <p:cNvSpPr txBox="1"/>
          <p:nvPr/>
        </p:nvSpPr>
        <p:spPr>
          <a:xfrm>
            <a:off x="576743" y="3567573"/>
            <a:ext cx="7943797" cy="276999"/>
          </a:xfrm>
          <a:prstGeom prst="rect">
            <a:avLst/>
          </a:prstGeom>
          <a:noFill/>
        </p:spPr>
        <p:txBody>
          <a:bodyPr wrap="square" rtlCol="0">
            <a:spAutoFit/>
          </a:bodyPr>
          <a:lstStyle/>
          <a:p>
            <a:r>
              <a:rPr lang="en-US" sz="1200" dirty="0"/>
              <a:t>By Source (WP:NFCC#4), Fair use, https://en.wikipedia.org/w/index.php?curid=57764808</a:t>
            </a:r>
            <a:endParaRPr lang="en-GB" sz="1200" dirty="0"/>
          </a:p>
        </p:txBody>
      </p:sp>
      <p:sp>
        <p:nvSpPr>
          <p:cNvPr id="15" name="TextBox 14">
            <a:extLst>
              <a:ext uri="{FF2B5EF4-FFF2-40B4-BE49-F238E27FC236}">
                <a16:creationId xmlns:a16="http://schemas.microsoft.com/office/drawing/2014/main" id="{99B3B9A0-600A-4660-9A40-0A06242E84B5}"/>
              </a:ext>
            </a:extLst>
          </p:cNvPr>
          <p:cNvSpPr txBox="1"/>
          <p:nvPr/>
        </p:nvSpPr>
        <p:spPr>
          <a:xfrm>
            <a:off x="576743" y="3133567"/>
            <a:ext cx="7943797" cy="276999"/>
          </a:xfrm>
          <a:prstGeom prst="rect">
            <a:avLst/>
          </a:prstGeom>
          <a:noFill/>
        </p:spPr>
        <p:txBody>
          <a:bodyPr wrap="square" rtlCol="0">
            <a:spAutoFit/>
          </a:bodyPr>
          <a:lstStyle/>
          <a:p>
            <a:r>
              <a:rPr lang="fr-FR" sz="1200" dirty="0"/>
              <a:t>Public Domain, https://commons.wikimedia.org/w/index.php?curid=229349</a:t>
            </a:r>
            <a:endParaRPr lang="en-GB" sz="1200" dirty="0"/>
          </a:p>
        </p:txBody>
      </p:sp>
      <p:sp>
        <p:nvSpPr>
          <p:cNvPr id="16" name="TextBox 15">
            <a:extLst>
              <a:ext uri="{FF2B5EF4-FFF2-40B4-BE49-F238E27FC236}">
                <a16:creationId xmlns:a16="http://schemas.microsoft.com/office/drawing/2014/main" id="{44C9C8A5-27DC-42A3-9801-DE29E22EAABA}"/>
              </a:ext>
            </a:extLst>
          </p:cNvPr>
          <p:cNvSpPr txBox="1"/>
          <p:nvPr/>
        </p:nvSpPr>
        <p:spPr>
          <a:xfrm>
            <a:off x="576743" y="2514895"/>
            <a:ext cx="7943797" cy="461665"/>
          </a:xfrm>
          <a:prstGeom prst="rect">
            <a:avLst/>
          </a:prstGeom>
          <a:noFill/>
        </p:spPr>
        <p:txBody>
          <a:bodyPr wrap="square" rtlCol="0">
            <a:spAutoFit/>
          </a:bodyPr>
          <a:lstStyle/>
          <a:p>
            <a:r>
              <a:rPr lang="en-US" sz="1200" dirty="0"/>
              <a:t>By Dennis van </a:t>
            </a:r>
            <a:r>
              <a:rPr lang="en-US" sz="1200" dirty="0" err="1"/>
              <a:t>Zuijlekom</a:t>
            </a:r>
            <a:r>
              <a:rPr lang="en-US" sz="1200" dirty="0"/>
              <a:t> from Ermelo, The Netherlands - Telex Ticker Tape, CC BY-SA 2.0, https://commons.wikimedia.org/w/index.php?curid=87834558</a:t>
            </a:r>
            <a:endParaRPr lang="en-GB" sz="1200" dirty="0"/>
          </a:p>
        </p:txBody>
      </p:sp>
      <p:sp>
        <p:nvSpPr>
          <p:cNvPr id="17" name="TextBox 16">
            <a:extLst>
              <a:ext uri="{FF2B5EF4-FFF2-40B4-BE49-F238E27FC236}">
                <a16:creationId xmlns:a16="http://schemas.microsoft.com/office/drawing/2014/main" id="{F99C5A5F-42D4-4A62-BBE9-C239AE0506B8}"/>
              </a:ext>
            </a:extLst>
          </p:cNvPr>
          <p:cNvSpPr txBox="1"/>
          <p:nvPr/>
        </p:nvSpPr>
        <p:spPr>
          <a:xfrm>
            <a:off x="576743" y="4001579"/>
            <a:ext cx="7943797" cy="461665"/>
          </a:xfrm>
          <a:prstGeom prst="rect">
            <a:avLst/>
          </a:prstGeom>
          <a:noFill/>
        </p:spPr>
        <p:txBody>
          <a:bodyPr wrap="square" rtlCol="0">
            <a:spAutoFit/>
          </a:bodyPr>
          <a:lstStyle/>
          <a:p>
            <a:r>
              <a:rPr lang="en-US" sz="1200" dirty="0"/>
              <a:t>https://commons.wikimedia.org/wiki/File:Scottish_Television_ident_1996-2001.jpg#/media/File:Scottish_Television_ident_1996-2001.jpg</a:t>
            </a:r>
            <a:endParaRPr lang="en-GB" sz="1200" dirty="0"/>
          </a:p>
        </p:txBody>
      </p:sp>
      <p:sp>
        <p:nvSpPr>
          <p:cNvPr id="18" name="TextBox 17">
            <a:extLst>
              <a:ext uri="{FF2B5EF4-FFF2-40B4-BE49-F238E27FC236}">
                <a16:creationId xmlns:a16="http://schemas.microsoft.com/office/drawing/2014/main" id="{6C075731-B934-4FAA-BEE6-4CC5223D53C5}"/>
              </a:ext>
            </a:extLst>
          </p:cNvPr>
          <p:cNvSpPr txBox="1"/>
          <p:nvPr/>
        </p:nvSpPr>
        <p:spPr>
          <a:xfrm>
            <a:off x="576743" y="5488263"/>
            <a:ext cx="7943797" cy="461665"/>
          </a:xfrm>
          <a:prstGeom prst="rect">
            <a:avLst/>
          </a:prstGeom>
          <a:noFill/>
        </p:spPr>
        <p:txBody>
          <a:bodyPr wrap="square" rtlCol="0">
            <a:spAutoFit/>
          </a:bodyPr>
          <a:lstStyle/>
          <a:p>
            <a:r>
              <a:rPr lang="en-US" sz="1200" dirty="0"/>
              <a:t>By The Pokémon Company - The Pokémon Company International website, Public Domain, https://commons.wikimedia.org/w/index.php?curid=77924189</a:t>
            </a:r>
            <a:endParaRPr lang="en-GB" sz="1200" dirty="0"/>
          </a:p>
        </p:txBody>
      </p:sp>
      <p:sp>
        <p:nvSpPr>
          <p:cNvPr id="19" name="TextBox 18">
            <a:extLst>
              <a:ext uri="{FF2B5EF4-FFF2-40B4-BE49-F238E27FC236}">
                <a16:creationId xmlns:a16="http://schemas.microsoft.com/office/drawing/2014/main" id="{F6765415-94A7-40B5-B4BA-4DD3F1EFCAB0}"/>
              </a:ext>
            </a:extLst>
          </p:cNvPr>
          <p:cNvSpPr txBox="1"/>
          <p:nvPr/>
        </p:nvSpPr>
        <p:spPr>
          <a:xfrm>
            <a:off x="576743" y="6106932"/>
            <a:ext cx="7943797" cy="276999"/>
          </a:xfrm>
          <a:prstGeom prst="rect">
            <a:avLst/>
          </a:prstGeom>
          <a:noFill/>
        </p:spPr>
        <p:txBody>
          <a:bodyPr wrap="square" rtlCol="0">
            <a:spAutoFit/>
          </a:bodyPr>
          <a:lstStyle/>
          <a:p>
            <a:r>
              <a:rPr lang="en-US" sz="1200" dirty="0"/>
              <a:t>By </a:t>
            </a:r>
            <a:r>
              <a:rPr lang="en-US" sz="1200" dirty="0" err="1"/>
              <a:t>彭家杰</a:t>
            </a:r>
            <a:r>
              <a:rPr lang="en-US" sz="1200" dirty="0"/>
              <a:t> - Own work, CC BY-SA 3.0, https://commons.wikimedia.org/w/index.php?curid=36912702</a:t>
            </a:r>
            <a:endParaRPr lang="en-GB" sz="1200" dirty="0"/>
          </a:p>
        </p:txBody>
      </p:sp>
      <p:sp>
        <p:nvSpPr>
          <p:cNvPr id="21" name="TextBox 20">
            <a:extLst>
              <a:ext uri="{FF2B5EF4-FFF2-40B4-BE49-F238E27FC236}">
                <a16:creationId xmlns:a16="http://schemas.microsoft.com/office/drawing/2014/main" id="{30B0160A-DD86-40A9-B65C-DA1FEA66EB75}"/>
              </a:ext>
            </a:extLst>
          </p:cNvPr>
          <p:cNvSpPr txBox="1"/>
          <p:nvPr/>
        </p:nvSpPr>
        <p:spPr>
          <a:xfrm>
            <a:off x="576743" y="4620251"/>
            <a:ext cx="7943797" cy="276999"/>
          </a:xfrm>
          <a:prstGeom prst="rect">
            <a:avLst/>
          </a:prstGeom>
          <a:noFill/>
        </p:spPr>
        <p:txBody>
          <a:bodyPr wrap="square" rtlCol="0">
            <a:spAutoFit/>
          </a:bodyPr>
          <a:lstStyle/>
          <a:p>
            <a:r>
              <a:rPr lang="en-US" sz="1200" dirty="0"/>
              <a:t>By </a:t>
            </a:r>
            <a:r>
              <a:rPr lang="en-US" sz="1200" dirty="0" err="1"/>
              <a:t>Huihermit</a:t>
            </a:r>
            <a:r>
              <a:rPr lang="en-US" sz="1200" dirty="0"/>
              <a:t> - Own work, CC0, https://commons.wikimedia.org/w/index.php?curid=31207695</a:t>
            </a:r>
            <a:endParaRPr lang="en-GB" sz="1200" dirty="0"/>
          </a:p>
        </p:txBody>
      </p:sp>
    </p:spTree>
    <p:extLst>
      <p:ext uri="{BB962C8B-B14F-4D97-AF65-F5344CB8AC3E}">
        <p14:creationId xmlns:p14="http://schemas.microsoft.com/office/powerpoint/2010/main" val="337997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EAB8-7517-41F9-A287-04DAF4A0772C}"/>
              </a:ext>
            </a:extLst>
          </p:cNvPr>
          <p:cNvSpPr txBox="1"/>
          <p:nvPr/>
        </p:nvSpPr>
        <p:spPr>
          <a:xfrm>
            <a:off x="422031" y="417342"/>
            <a:ext cx="6391045" cy="707886"/>
          </a:xfrm>
          <a:prstGeom prst="rect">
            <a:avLst/>
          </a:prstGeom>
          <a:noFill/>
        </p:spPr>
        <p:txBody>
          <a:bodyPr wrap="none" rtlCol="0">
            <a:spAutoFit/>
          </a:bodyPr>
          <a:lstStyle/>
          <a:p>
            <a:r>
              <a:rPr lang="en-US" sz="4000" dirty="0"/>
              <a:t>What is bibliographic control?</a:t>
            </a:r>
            <a:endParaRPr lang="en-GB" sz="4000" dirty="0"/>
          </a:p>
        </p:txBody>
      </p:sp>
      <p:sp>
        <p:nvSpPr>
          <p:cNvPr id="3" name="TextBox 2">
            <a:extLst>
              <a:ext uri="{FF2B5EF4-FFF2-40B4-BE49-F238E27FC236}">
                <a16:creationId xmlns:a16="http://schemas.microsoft.com/office/drawing/2014/main" id="{2EC0F19C-5279-45C4-BE58-7A73C17D9D48}"/>
              </a:ext>
            </a:extLst>
          </p:cNvPr>
          <p:cNvSpPr txBox="1"/>
          <p:nvPr/>
        </p:nvSpPr>
        <p:spPr>
          <a:xfrm>
            <a:off x="708076" y="1420623"/>
            <a:ext cx="7469944" cy="830997"/>
          </a:xfrm>
          <a:prstGeom prst="rect">
            <a:avLst/>
          </a:prstGeom>
          <a:noFill/>
        </p:spPr>
        <p:txBody>
          <a:bodyPr wrap="square" rtlCol="0">
            <a:spAutoFit/>
          </a:bodyPr>
          <a:lstStyle/>
          <a:p>
            <a:r>
              <a:rPr lang="en-US" sz="2400" dirty="0"/>
              <a:t>“the organization of library materials to facilitate discovery, management, identification, and access”(LC report, 2008)</a:t>
            </a:r>
            <a:endParaRPr lang="en-GB" sz="2400" dirty="0"/>
          </a:p>
        </p:txBody>
      </p:sp>
      <p:sp>
        <p:nvSpPr>
          <p:cNvPr id="4" name="TextBox 3">
            <a:extLst>
              <a:ext uri="{FF2B5EF4-FFF2-40B4-BE49-F238E27FC236}">
                <a16:creationId xmlns:a16="http://schemas.microsoft.com/office/drawing/2014/main" id="{5D534A0D-8557-4FD2-8426-9C0193DC463B}"/>
              </a:ext>
            </a:extLst>
          </p:cNvPr>
          <p:cNvSpPr txBox="1"/>
          <p:nvPr/>
        </p:nvSpPr>
        <p:spPr>
          <a:xfrm>
            <a:off x="708076" y="2476962"/>
            <a:ext cx="7469944" cy="830997"/>
          </a:xfrm>
          <a:prstGeom prst="rect">
            <a:avLst/>
          </a:prstGeom>
          <a:noFill/>
        </p:spPr>
        <p:txBody>
          <a:bodyPr wrap="square" rtlCol="0">
            <a:spAutoFit/>
          </a:bodyPr>
          <a:lstStyle/>
          <a:p>
            <a:r>
              <a:rPr lang="en-US" sz="2400" dirty="0"/>
              <a:t>“the bibliographic universe … is the universe of discourse”(IFLA LRM, 2017)</a:t>
            </a:r>
            <a:endParaRPr lang="en-GB" sz="2400" dirty="0"/>
          </a:p>
        </p:txBody>
      </p:sp>
      <p:sp>
        <p:nvSpPr>
          <p:cNvPr id="5" name="TextBox 4">
            <a:extLst>
              <a:ext uri="{FF2B5EF4-FFF2-40B4-BE49-F238E27FC236}">
                <a16:creationId xmlns:a16="http://schemas.microsoft.com/office/drawing/2014/main" id="{2E8AEFE9-930E-482C-8740-93455450F8A2}"/>
              </a:ext>
            </a:extLst>
          </p:cNvPr>
          <p:cNvSpPr txBox="1"/>
          <p:nvPr/>
        </p:nvSpPr>
        <p:spPr>
          <a:xfrm>
            <a:off x="708076" y="3533301"/>
            <a:ext cx="7469944" cy="1200329"/>
          </a:xfrm>
          <a:prstGeom prst="rect">
            <a:avLst/>
          </a:prstGeom>
          <a:noFill/>
        </p:spPr>
        <p:txBody>
          <a:bodyPr wrap="square" rtlCol="0">
            <a:spAutoFit/>
          </a:bodyPr>
          <a:lstStyle/>
          <a:p>
            <a:r>
              <a:rPr lang="en-US" sz="2400" dirty="0"/>
              <a:t>“Discourse is spoken or written communication between people, especially serious discussion of a particular subject.” (Collins English Dictionary)</a:t>
            </a:r>
            <a:endParaRPr lang="en-GB" sz="2400" dirty="0"/>
          </a:p>
        </p:txBody>
      </p:sp>
      <p:sp>
        <p:nvSpPr>
          <p:cNvPr id="6" name="TextBox 5">
            <a:extLst>
              <a:ext uri="{FF2B5EF4-FFF2-40B4-BE49-F238E27FC236}">
                <a16:creationId xmlns:a16="http://schemas.microsoft.com/office/drawing/2014/main" id="{DE5A15BF-EA5C-4DD2-984C-871292D99C9E}"/>
              </a:ext>
            </a:extLst>
          </p:cNvPr>
          <p:cNvSpPr txBox="1"/>
          <p:nvPr/>
        </p:nvSpPr>
        <p:spPr>
          <a:xfrm>
            <a:off x="708076" y="4958972"/>
            <a:ext cx="7469944" cy="1200329"/>
          </a:xfrm>
          <a:prstGeom prst="rect">
            <a:avLst/>
          </a:prstGeom>
          <a:noFill/>
        </p:spPr>
        <p:txBody>
          <a:bodyPr wrap="square" rtlCol="0">
            <a:spAutoFit/>
          </a:bodyPr>
          <a:lstStyle/>
          <a:p>
            <a:r>
              <a:rPr lang="en-US" sz="2400" dirty="0"/>
              <a:t>The description of persistent products of human discourse across all sensory modes – all forms of recorded human memory (This presentation)</a:t>
            </a:r>
            <a:endParaRPr lang="en-GB" sz="2400" dirty="0"/>
          </a:p>
        </p:txBody>
      </p:sp>
    </p:spTree>
    <p:extLst>
      <p:ext uri="{BB962C8B-B14F-4D97-AF65-F5344CB8AC3E}">
        <p14:creationId xmlns:p14="http://schemas.microsoft.com/office/powerpoint/2010/main" val="397362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EAB8-7517-41F9-A287-04DAF4A0772C}"/>
              </a:ext>
            </a:extLst>
          </p:cNvPr>
          <p:cNvSpPr txBox="1"/>
          <p:nvPr/>
        </p:nvSpPr>
        <p:spPr>
          <a:xfrm>
            <a:off x="422031" y="417342"/>
            <a:ext cx="4884799" cy="707886"/>
          </a:xfrm>
          <a:prstGeom prst="rect">
            <a:avLst/>
          </a:prstGeom>
          <a:noFill/>
        </p:spPr>
        <p:txBody>
          <a:bodyPr wrap="none" rtlCol="0">
            <a:spAutoFit/>
          </a:bodyPr>
          <a:lstStyle/>
          <a:p>
            <a:r>
              <a:rPr lang="en-US" sz="4000" dirty="0"/>
              <a:t>Why control and how?</a:t>
            </a:r>
            <a:endParaRPr lang="en-GB" sz="4000" dirty="0"/>
          </a:p>
        </p:txBody>
      </p:sp>
      <p:sp>
        <p:nvSpPr>
          <p:cNvPr id="4" name="TextBox 3">
            <a:extLst>
              <a:ext uri="{FF2B5EF4-FFF2-40B4-BE49-F238E27FC236}">
                <a16:creationId xmlns:a16="http://schemas.microsoft.com/office/drawing/2014/main" id="{5D534A0D-8557-4FD2-8426-9C0193DC463B}"/>
              </a:ext>
            </a:extLst>
          </p:cNvPr>
          <p:cNvSpPr txBox="1"/>
          <p:nvPr/>
        </p:nvSpPr>
        <p:spPr>
          <a:xfrm>
            <a:off x="740260" y="1372796"/>
            <a:ext cx="7469944" cy="1200329"/>
          </a:xfrm>
          <a:prstGeom prst="rect">
            <a:avLst/>
          </a:prstGeom>
          <a:noFill/>
        </p:spPr>
        <p:txBody>
          <a:bodyPr wrap="square" rtlCol="0">
            <a:spAutoFit/>
          </a:bodyPr>
          <a:lstStyle/>
          <a:p>
            <a:pPr algn="ctr"/>
            <a:r>
              <a:rPr lang="en-US" sz="2400" dirty="0"/>
              <a:t>Social cohesion; cultural evolution</a:t>
            </a:r>
          </a:p>
          <a:p>
            <a:pPr algn="ctr"/>
            <a:r>
              <a:rPr lang="en-US" sz="2400" dirty="0"/>
              <a:t>The organization and management of collective human memory (cultural heritage)</a:t>
            </a:r>
          </a:p>
        </p:txBody>
      </p:sp>
      <p:sp>
        <p:nvSpPr>
          <p:cNvPr id="5" name="TextBox 4">
            <a:extLst>
              <a:ext uri="{FF2B5EF4-FFF2-40B4-BE49-F238E27FC236}">
                <a16:creationId xmlns:a16="http://schemas.microsoft.com/office/drawing/2014/main" id="{2E8AEFE9-930E-482C-8740-93455450F8A2}"/>
              </a:ext>
            </a:extLst>
          </p:cNvPr>
          <p:cNvSpPr txBox="1"/>
          <p:nvPr/>
        </p:nvSpPr>
        <p:spPr>
          <a:xfrm>
            <a:off x="953273" y="2770827"/>
            <a:ext cx="7469944" cy="830997"/>
          </a:xfrm>
          <a:prstGeom prst="rect">
            <a:avLst/>
          </a:prstGeom>
          <a:noFill/>
        </p:spPr>
        <p:txBody>
          <a:bodyPr wrap="square" rtlCol="0">
            <a:spAutoFit/>
          </a:bodyPr>
          <a:lstStyle/>
          <a:p>
            <a:pPr algn="ctr"/>
            <a:r>
              <a:rPr lang="en-US" sz="2400" dirty="0"/>
              <a:t>To every reader their book; to every book its reader</a:t>
            </a:r>
          </a:p>
          <a:p>
            <a:pPr algn="ctr"/>
            <a:r>
              <a:rPr lang="en-US" sz="2400" dirty="0"/>
              <a:t>After Ranganathan</a:t>
            </a:r>
            <a:endParaRPr lang="en-GB" sz="2400" dirty="0"/>
          </a:p>
        </p:txBody>
      </p:sp>
      <p:sp>
        <p:nvSpPr>
          <p:cNvPr id="7" name="TextBox 6">
            <a:extLst>
              <a:ext uri="{FF2B5EF4-FFF2-40B4-BE49-F238E27FC236}">
                <a16:creationId xmlns:a16="http://schemas.microsoft.com/office/drawing/2014/main" id="{A5D2EDDB-436D-405F-906D-495556B3F564}"/>
              </a:ext>
            </a:extLst>
          </p:cNvPr>
          <p:cNvSpPr txBox="1"/>
          <p:nvPr/>
        </p:nvSpPr>
        <p:spPr>
          <a:xfrm>
            <a:off x="740260" y="3996425"/>
            <a:ext cx="1729471" cy="2308324"/>
          </a:xfrm>
          <a:prstGeom prst="rect">
            <a:avLst/>
          </a:prstGeom>
          <a:noFill/>
          <a:ln w="38100">
            <a:solidFill>
              <a:schemeClr val="accent1"/>
            </a:solidFill>
          </a:ln>
        </p:spPr>
        <p:txBody>
          <a:bodyPr wrap="square" rtlCol="0">
            <a:spAutoFit/>
          </a:bodyPr>
          <a:lstStyle/>
          <a:p>
            <a:pPr algn="ctr"/>
            <a:r>
              <a:rPr lang="en-US" sz="2400" dirty="0"/>
              <a:t>“Book”</a:t>
            </a:r>
          </a:p>
          <a:p>
            <a:pPr algn="ctr"/>
            <a:r>
              <a:rPr lang="en-US" sz="2400" dirty="0"/>
              <a:t>Any piece of recorded memory</a:t>
            </a:r>
          </a:p>
          <a:p>
            <a:pPr algn="ctr"/>
            <a:r>
              <a:rPr lang="en-US" sz="2400" i="1" dirty="0"/>
              <a:t>Description</a:t>
            </a:r>
          </a:p>
          <a:p>
            <a:pPr algn="ctr"/>
            <a:r>
              <a:rPr lang="en-US" sz="2400" dirty="0"/>
              <a:t>[Then]</a:t>
            </a:r>
            <a:endParaRPr lang="en-GB" sz="2400" dirty="0"/>
          </a:p>
        </p:txBody>
      </p:sp>
      <p:sp>
        <p:nvSpPr>
          <p:cNvPr id="8" name="TextBox 7">
            <a:extLst>
              <a:ext uri="{FF2B5EF4-FFF2-40B4-BE49-F238E27FC236}">
                <a16:creationId xmlns:a16="http://schemas.microsoft.com/office/drawing/2014/main" id="{3C343126-3457-46C9-8BB5-18A07BC7DD05}"/>
              </a:ext>
            </a:extLst>
          </p:cNvPr>
          <p:cNvSpPr txBox="1"/>
          <p:nvPr/>
        </p:nvSpPr>
        <p:spPr>
          <a:xfrm>
            <a:off x="6203491" y="4181091"/>
            <a:ext cx="2153766" cy="1569660"/>
          </a:xfrm>
          <a:prstGeom prst="rect">
            <a:avLst/>
          </a:prstGeom>
          <a:noFill/>
          <a:ln w="38100">
            <a:solidFill>
              <a:schemeClr val="accent1"/>
            </a:solidFill>
          </a:ln>
        </p:spPr>
        <p:txBody>
          <a:bodyPr wrap="square" rtlCol="0">
            <a:spAutoFit/>
          </a:bodyPr>
          <a:lstStyle/>
          <a:p>
            <a:pPr algn="ctr"/>
            <a:r>
              <a:rPr lang="en-US" sz="2400" dirty="0"/>
              <a:t>“Reader”</a:t>
            </a:r>
          </a:p>
          <a:p>
            <a:pPr algn="ctr"/>
            <a:r>
              <a:rPr lang="en-US" sz="2400" dirty="0"/>
              <a:t>Any living human being</a:t>
            </a:r>
          </a:p>
          <a:p>
            <a:pPr algn="ctr"/>
            <a:r>
              <a:rPr lang="en-US" sz="2400" dirty="0"/>
              <a:t>[Now]</a:t>
            </a:r>
            <a:endParaRPr lang="en-GB" sz="2400" dirty="0"/>
          </a:p>
        </p:txBody>
      </p:sp>
      <p:sp>
        <p:nvSpPr>
          <p:cNvPr id="9" name="TextBox 8">
            <a:extLst>
              <a:ext uri="{FF2B5EF4-FFF2-40B4-BE49-F238E27FC236}">
                <a16:creationId xmlns:a16="http://schemas.microsoft.com/office/drawing/2014/main" id="{3FA43BE3-ACDA-465C-BE1E-3BF37DF25BA1}"/>
              </a:ext>
            </a:extLst>
          </p:cNvPr>
          <p:cNvSpPr txBox="1"/>
          <p:nvPr/>
        </p:nvSpPr>
        <p:spPr>
          <a:xfrm>
            <a:off x="2918017" y="4046967"/>
            <a:ext cx="2837188" cy="2207240"/>
          </a:xfrm>
          <a:prstGeom prst="ellipse">
            <a:avLst/>
          </a:prstGeom>
          <a:noFill/>
          <a:ln w="38100">
            <a:solidFill>
              <a:schemeClr val="accent2"/>
            </a:solidFill>
          </a:ln>
        </p:spPr>
        <p:txBody>
          <a:bodyPr wrap="square" rtlCol="0">
            <a:spAutoFit/>
          </a:bodyPr>
          <a:lstStyle/>
          <a:p>
            <a:pPr algn="ctr"/>
            <a:r>
              <a:rPr lang="en-US" sz="2400" dirty="0"/>
              <a:t>Transportation</a:t>
            </a:r>
          </a:p>
          <a:p>
            <a:pPr algn="ctr"/>
            <a:r>
              <a:rPr lang="en-US" sz="2400" dirty="0"/>
              <a:t>Reproduction</a:t>
            </a:r>
          </a:p>
          <a:p>
            <a:pPr algn="ctr"/>
            <a:r>
              <a:rPr lang="en-US" sz="2400" dirty="0"/>
              <a:t>*Metadata*</a:t>
            </a:r>
          </a:p>
          <a:p>
            <a:pPr algn="ctr"/>
            <a:r>
              <a:rPr lang="en-US" sz="2400" i="1" dirty="0"/>
              <a:t>Access</a:t>
            </a:r>
            <a:endParaRPr lang="en-GB" sz="2400" dirty="0"/>
          </a:p>
        </p:txBody>
      </p:sp>
      <p:sp>
        <p:nvSpPr>
          <p:cNvPr id="10" name="Arrow: Right 9">
            <a:extLst>
              <a:ext uri="{FF2B5EF4-FFF2-40B4-BE49-F238E27FC236}">
                <a16:creationId xmlns:a16="http://schemas.microsoft.com/office/drawing/2014/main" id="{6BB15D9B-F03F-4003-A2A8-10DE85D97B6D}"/>
              </a:ext>
            </a:extLst>
          </p:cNvPr>
          <p:cNvSpPr/>
          <p:nvPr/>
        </p:nvSpPr>
        <p:spPr>
          <a:xfrm>
            <a:off x="2469731" y="4908999"/>
            <a:ext cx="374073" cy="4831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3719C979-47E2-4FF2-A368-3FA5FA8A9E6D}"/>
              </a:ext>
            </a:extLst>
          </p:cNvPr>
          <p:cNvSpPr/>
          <p:nvPr/>
        </p:nvSpPr>
        <p:spPr>
          <a:xfrm flipH="1">
            <a:off x="5829418" y="4908999"/>
            <a:ext cx="374073" cy="4831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72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EAB8-7517-41F9-A287-04DAF4A0772C}"/>
              </a:ext>
            </a:extLst>
          </p:cNvPr>
          <p:cNvSpPr txBox="1"/>
          <p:nvPr/>
        </p:nvSpPr>
        <p:spPr>
          <a:xfrm>
            <a:off x="422031" y="417342"/>
            <a:ext cx="3710952" cy="707886"/>
          </a:xfrm>
          <a:prstGeom prst="rect">
            <a:avLst/>
          </a:prstGeom>
          <a:noFill/>
        </p:spPr>
        <p:txBody>
          <a:bodyPr wrap="none" rtlCol="0">
            <a:spAutoFit/>
          </a:bodyPr>
          <a:lstStyle/>
          <a:p>
            <a:r>
              <a:rPr lang="en-US" sz="4000" dirty="0"/>
              <a:t>Information ages</a:t>
            </a:r>
            <a:endParaRPr lang="en-GB" sz="4000" dirty="0"/>
          </a:p>
        </p:txBody>
      </p:sp>
      <p:sp>
        <p:nvSpPr>
          <p:cNvPr id="3" name="TextBox 2">
            <a:extLst>
              <a:ext uri="{FF2B5EF4-FFF2-40B4-BE49-F238E27FC236}">
                <a16:creationId xmlns:a16="http://schemas.microsoft.com/office/drawing/2014/main" id="{76546039-CB3E-40D9-AF9F-08D57BBAFF8C}"/>
              </a:ext>
            </a:extLst>
          </p:cNvPr>
          <p:cNvSpPr txBox="1"/>
          <p:nvPr/>
        </p:nvSpPr>
        <p:spPr>
          <a:xfrm>
            <a:off x="679567" y="1338395"/>
            <a:ext cx="7469944" cy="3046988"/>
          </a:xfrm>
          <a:prstGeom prst="rect">
            <a:avLst/>
          </a:prstGeom>
          <a:noFill/>
        </p:spPr>
        <p:txBody>
          <a:bodyPr wrap="square" rtlCol="0">
            <a:spAutoFit/>
          </a:bodyPr>
          <a:lstStyle/>
          <a:p>
            <a:r>
              <a:rPr lang="en-US" sz="2400" dirty="0"/>
              <a:t>Cultural evolution is punctuated by the impact of a few specific innovations in communication technology that have had profound and revolutionary effects on the development of human society and culture:</a:t>
            </a:r>
          </a:p>
          <a:p>
            <a:pPr marL="915988" indent="-457200">
              <a:buFont typeface="+mj-lt"/>
              <a:buAutoNum type="arabicPeriod"/>
            </a:pPr>
            <a:r>
              <a:rPr lang="en-US" sz="2400" dirty="0"/>
              <a:t>Writing</a:t>
            </a:r>
          </a:p>
          <a:p>
            <a:pPr marL="915988" indent="-457200">
              <a:buFont typeface="+mj-lt"/>
              <a:buAutoNum type="arabicPeriod"/>
            </a:pPr>
            <a:r>
              <a:rPr lang="en-US" sz="2400" dirty="0"/>
              <a:t>Printing</a:t>
            </a:r>
          </a:p>
          <a:p>
            <a:pPr marL="915988" indent="-457200">
              <a:buFont typeface="+mj-lt"/>
              <a:buAutoNum type="arabicPeriod"/>
            </a:pPr>
            <a:r>
              <a:rPr lang="en-US" sz="2400" dirty="0"/>
              <a:t>Telecommunication</a:t>
            </a:r>
          </a:p>
          <a:p>
            <a:pPr marL="915988" indent="-457200">
              <a:buFont typeface="+mj-lt"/>
              <a:buAutoNum type="arabicPeriod"/>
            </a:pPr>
            <a:r>
              <a:rPr lang="en-US" sz="2400" dirty="0"/>
              <a:t>The Internet</a:t>
            </a:r>
          </a:p>
        </p:txBody>
      </p:sp>
      <p:sp>
        <p:nvSpPr>
          <p:cNvPr id="4" name="TextBox 3">
            <a:extLst>
              <a:ext uri="{FF2B5EF4-FFF2-40B4-BE49-F238E27FC236}">
                <a16:creationId xmlns:a16="http://schemas.microsoft.com/office/drawing/2014/main" id="{0C563066-E9D8-403D-B14A-64666FC1C844}"/>
              </a:ext>
            </a:extLst>
          </p:cNvPr>
          <p:cNvSpPr txBox="1"/>
          <p:nvPr/>
        </p:nvSpPr>
        <p:spPr>
          <a:xfrm>
            <a:off x="679567" y="4598551"/>
            <a:ext cx="7469944" cy="1569660"/>
          </a:xfrm>
          <a:prstGeom prst="rect">
            <a:avLst/>
          </a:prstGeom>
          <a:noFill/>
        </p:spPr>
        <p:txBody>
          <a:bodyPr wrap="square" rtlCol="0">
            <a:spAutoFit/>
          </a:bodyPr>
          <a:lstStyle/>
          <a:p>
            <a:r>
              <a:rPr lang="en-US" sz="2400" dirty="0"/>
              <a:t>Each innovation results in a paradigm shift in recorded discourse that leads to the next innovation, justifying a categorization of the history of human memory into 5 “Information Ages”</a:t>
            </a:r>
          </a:p>
        </p:txBody>
      </p:sp>
    </p:spTree>
    <p:extLst>
      <p:ext uri="{BB962C8B-B14F-4D97-AF65-F5344CB8AC3E}">
        <p14:creationId xmlns:p14="http://schemas.microsoft.com/office/powerpoint/2010/main" val="1198323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EAB8-7517-41F9-A287-04DAF4A0772C}"/>
              </a:ext>
            </a:extLst>
          </p:cNvPr>
          <p:cNvSpPr txBox="1"/>
          <p:nvPr/>
        </p:nvSpPr>
        <p:spPr>
          <a:xfrm>
            <a:off x="422031" y="417342"/>
            <a:ext cx="4566828" cy="707886"/>
          </a:xfrm>
          <a:prstGeom prst="rect">
            <a:avLst/>
          </a:prstGeom>
          <a:noFill/>
        </p:spPr>
        <p:txBody>
          <a:bodyPr wrap="none" rtlCol="0">
            <a:spAutoFit/>
          </a:bodyPr>
          <a:lstStyle/>
          <a:p>
            <a:r>
              <a:rPr lang="en-US" sz="4000" dirty="0"/>
              <a:t>First Information Age</a:t>
            </a:r>
            <a:endParaRPr lang="en-GB" sz="4000" dirty="0"/>
          </a:p>
        </p:txBody>
      </p:sp>
      <p:pic>
        <p:nvPicPr>
          <p:cNvPr id="6" name="Picture 5">
            <a:extLst>
              <a:ext uri="{FF2B5EF4-FFF2-40B4-BE49-F238E27FC236}">
                <a16:creationId xmlns:a16="http://schemas.microsoft.com/office/drawing/2014/main" id="{AD301C33-4CC0-44E0-8EE3-212D8B968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712" y="2161039"/>
            <a:ext cx="5872046" cy="4404035"/>
          </a:xfrm>
          <a:prstGeom prst="rect">
            <a:avLst/>
          </a:prstGeom>
        </p:spPr>
      </p:pic>
      <p:pic>
        <p:nvPicPr>
          <p:cNvPr id="10" name="Picture 9" descr="A close - up of a human skull&#10;&#10;Description automatically generated with low confidence">
            <a:extLst>
              <a:ext uri="{FF2B5EF4-FFF2-40B4-BE49-F238E27FC236}">
                <a16:creationId xmlns:a16="http://schemas.microsoft.com/office/drawing/2014/main" id="{446FF82B-C544-495E-86E2-7935A1E94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445" y="1310172"/>
            <a:ext cx="5629935" cy="3856505"/>
          </a:xfrm>
          <a:prstGeom prst="rect">
            <a:avLst/>
          </a:prstGeom>
        </p:spPr>
      </p:pic>
      <p:pic>
        <p:nvPicPr>
          <p:cNvPr id="8" name="Picture 7">
            <a:extLst>
              <a:ext uri="{FF2B5EF4-FFF2-40B4-BE49-F238E27FC236}">
                <a16:creationId xmlns:a16="http://schemas.microsoft.com/office/drawing/2014/main" id="{6121FAD4-86A8-4614-94E7-F780144D33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50" y="1691322"/>
            <a:ext cx="2743200" cy="4873752"/>
          </a:xfrm>
          <a:prstGeom prst="rect">
            <a:avLst/>
          </a:prstGeom>
        </p:spPr>
      </p:pic>
      <p:sp>
        <p:nvSpPr>
          <p:cNvPr id="11" name="TextBox 10">
            <a:extLst>
              <a:ext uri="{FF2B5EF4-FFF2-40B4-BE49-F238E27FC236}">
                <a16:creationId xmlns:a16="http://schemas.microsoft.com/office/drawing/2014/main" id="{1A8B85B1-E905-48B5-9E64-F337782A0E6B}"/>
              </a:ext>
            </a:extLst>
          </p:cNvPr>
          <p:cNvSpPr txBox="1"/>
          <p:nvPr/>
        </p:nvSpPr>
        <p:spPr>
          <a:xfrm>
            <a:off x="2223132" y="1782034"/>
            <a:ext cx="6406626" cy="830997"/>
          </a:xfrm>
          <a:prstGeom prst="rect">
            <a:avLst/>
          </a:prstGeom>
          <a:solidFill>
            <a:schemeClr val="tx1"/>
          </a:solidFill>
          <a:ln w="19050">
            <a:solidFill>
              <a:schemeClr val="bg1"/>
            </a:solidFill>
          </a:ln>
        </p:spPr>
        <p:txBody>
          <a:bodyPr wrap="none" rtlCol="0">
            <a:spAutoFit/>
          </a:bodyPr>
          <a:lstStyle/>
          <a:p>
            <a:r>
              <a:rPr lang="en-US" sz="2400" dirty="0">
                <a:solidFill>
                  <a:schemeClr val="bg1"/>
                </a:solidFill>
              </a:rPr>
              <a:t>Recorded discourse is rare</a:t>
            </a:r>
          </a:p>
          <a:p>
            <a:r>
              <a:rPr lang="en-US" sz="2400" dirty="0">
                <a:solidFill>
                  <a:schemeClr val="bg1"/>
                </a:solidFill>
              </a:rPr>
              <a:t>	Cultural memory transmitted via oral tradition</a:t>
            </a:r>
            <a:endParaRPr lang="en-GB" sz="2400" dirty="0">
              <a:solidFill>
                <a:schemeClr val="bg1"/>
              </a:solidFill>
            </a:endParaRPr>
          </a:p>
        </p:txBody>
      </p:sp>
      <p:sp>
        <p:nvSpPr>
          <p:cNvPr id="12" name="TextBox 11">
            <a:extLst>
              <a:ext uri="{FF2B5EF4-FFF2-40B4-BE49-F238E27FC236}">
                <a16:creationId xmlns:a16="http://schemas.microsoft.com/office/drawing/2014/main" id="{A6DFF1DF-921D-41CF-84EF-E5BBC752BC65}"/>
              </a:ext>
            </a:extLst>
          </p:cNvPr>
          <p:cNvSpPr txBox="1"/>
          <p:nvPr/>
        </p:nvSpPr>
        <p:spPr>
          <a:xfrm>
            <a:off x="2223132" y="2905022"/>
            <a:ext cx="6422399" cy="830997"/>
          </a:xfrm>
          <a:prstGeom prst="rect">
            <a:avLst/>
          </a:prstGeom>
          <a:solidFill>
            <a:schemeClr val="tx1"/>
          </a:solidFill>
          <a:ln w="19050">
            <a:solidFill>
              <a:schemeClr val="bg1"/>
            </a:solidFill>
          </a:ln>
        </p:spPr>
        <p:txBody>
          <a:bodyPr wrap="none" rtlCol="0">
            <a:spAutoFit/>
          </a:bodyPr>
          <a:lstStyle/>
          <a:p>
            <a:r>
              <a:rPr lang="en-US" sz="2400" dirty="0">
                <a:solidFill>
                  <a:schemeClr val="bg1"/>
                </a:solidFill>
              </a:rPr>
              <a:t>Content is (mostly) representational and depictive</a:t>
            </a:r>
          </a:p>
          <a:p>
            <a:r>
              <a:rPr lang="en-US" sz="2400" dirty="0">
                <a:solidFill>
                  <a:schemeClr val="bg1"/>
                </a:solidFill>
              </a:rPr>
              <a:t>	Figurative (art?)</a:t>
            </a:r>
            <a:endParaRPr lang="en-GB" sz="2400" dirty="0">
              <a:solidFill>
                <a:schemeClr val="bg1"/>
              </a:solidFill>
            </a:endParaRPr>
          </a:p>
        </p:txBody>
      </p:sp>
      <p:sp>
        <p:nvSpPr>
          <p:cNvPr id="13" name="TextBox 12">
            <a:extLst>
              <a:ext uri="{FF2B5EF4-FFF2-40B4-BE49-F238E27FC236}">
                <a16:creationId xmlns:a16="http://schemas.microsoft.com/office/drawing/2014/main" id="{DA7CA128-98A2-4EE7-88B3-80A6014049D0}"/>
              </a:ext>
            </a:extLst>
          </p:cNvPr>
          <p:cNvSpPr txBox="1"/>
          <p:nvPr/>
        </p:nvSpPr>
        <p:spPr>
          <a:xfrm>
            <a:off x="2223132" y="4028010"/>
            <a:ext cx="4090030" cy="830997"/>
          </a:xfrm>
          <a:prstGeom prst="rect">
            <a:avLst/>
          </a:prstGeom>
          <a:solidFill>
            <a:schemeClr val="tx1"/>
          </a:solidFill>
          <a:ln w="19050">
            <a:solidFill>
              <a:schemeClr val="bg1"/>
            </a:solidFill>
          </a:ln>
        </p:spPr>
        <p:txBody>
          <a:bodyPr wrap="none" rtlCol="0">
            <a:spAutoFit/>
          </a:bodyPr>
          <a:lstStyle/>
          <a:p>
            <a:r>
              <a:rPr lang="en-US" sz="2400" dirty="0">
                <a:solidFill>
                  <a:schemeClr val="bg1"/>
                </a:solidFill>
              </a:rPr>
              <a:t>Carriers are unique (singletons)</a:t>
            </a:r>
          </a:p>
          <a:p>
            <a:r>
              <a:rPr lang="en-US" sz="2400" dirty="0">
                <a:solidFill>
                  <a:schemeClr val="bg1"/>
                </a:solidFill>
              </a:rPr>
              <a:t>	Reproduction is expensive</a:t>
            </a:r>
            <a:endParaRPr lang="en-GB" sz="2400" dirty="0">
              <a:solidFill>
                <a:schemeClr val="bg1"/>
              </a:solidFill>
            </a:endParaRPr>
          </a:p>
        </p:txBody>
      </p:sp>
      <p:sp>
        <p:nvSpPr>
          <p:cNvPr id="14" name="TextBox 13">
            <a:extLst>
              <a:ext uri="{FF2B5EF4-FFF2-40B4-BE49-F238E27FC236}">
                <a16:creationId xmlns:a16="http://schemas.microsoft.com/office/drawing/2014/main" id="{2C4C0887-92E9-4E51-AEEC-62FBAA76D407}"/>
              </a:ext>
            </a:extLst>
          </p:cNvPr>
          <p:cNvSpPr txBox="1"/>
          <p:nvPr/>
        </p:nvSpPr>
        <p:spPr>
          <a:xfrm>
            <a:off x="2223132" y="5150998"/>
            <a:ext cx="5778185" cy="830997"/>
          </a:xfrm>
          <a:prstGeom prst="rect">
            <a:avLst/>
          </a:prstGeom>
          <a:solidFill>
            <a:schemeClr val="tx1"/>
          </a:solidFill>
          <a:ln w="19050">
            <a:solidFill>
              <a:schemeClr val="bg1"/>
            </a:solidFill>
          </a:ln>
        </p:spPr>
        <p:txBody>
          <a:bodyPr wrap="none" rtlCol="0">
            <a:spAutoFit/>
          </a:bodyPr>
          <a:lstStyle/>
          <a:p>
            <a:r>
              <a:rPr lang="en-US" sz="2400" dirty="0">
                <a:solidFill>
                  <a:schemeClr val="bg1"/>
                </a:solidFill>
              </a:rPr>
              <a:t>Access is difficult</a:t>
            </a:r>
          </a:p>
          <a:p>
            <a:r>
              <a:rPr lang="en-US" sz="2400" dirty="0">
                <a:solidFill>
                  <a:schemeClr val="bg1"/>
                </a:solidFill>
              </a:rPr>
              <a:t>	Find the cave; transport the (fragile) item</a:t>
            </a:r>
            <a:endParaRPr lang="en-GB" sz="2400" dirty="0">
              <a:solidFill>
                <a:schemeClr val="bg1"/>
              </a:solidFill>
            </a:endParaRPr>
          </a:p>
        </p:txBody>
      </p:sp>
      <p:sp>
        <p:nvSpPr>
          <p:cNvPr id="15" name="TextBox 14">
            <a:extLst>
              <a:ext uri="{FF2B5EF4-FFF2-40B4-BE49-F238E27FC236}">
                <a16:creationId xmlns:a16="http://schemas.microsoft.com/office/drawing/2014/main" id="{75F6C881-7C45-423A-B585-ECD0020A532B}"/>
              </a:ext>
            </a:extLst>
          </p:cNvPr>
          <p:cNvSpPr txBox="1"/>
          <p:nvPr/>
        </p:nvSpPr>
        <p:spPr>
          <a:xfrm>
            <a:off x="7075550" y="540452"/>
            <a:ext cx="1554208" cy="461665"/>
          </a:xfrm>
          <a:prstGeom prst="rect">
            <a:avLst/>
          </a:prstGeom>
          <a:noFill/>
        </p:spPr>
        <p:txBody>
          <a:bodyPr wrap="none" rtlCol="0">
            <a:spAutoFit/>
          </a:bodyPr>
          <a:lstStyle/>
          <a:p>
            <a:r>
              <a:rPr lang="en-US" sz="2400" dirty="0">
                <a:solidFill>
                  <a:schemeClr val="bg1"/>
                </a:solidFill>
                <a:highlight>
                  <a:srgbClr val="000000"/>
                </a:highlight>
              </a:rPr>
              <a:t>Pre-history</a:t>
            </a:r>
          </a:p>
        </p:txBody>
      </p:sp>
    </p:spTree>
    <p:extLst>
      <p:ext uri="{BB962C8B-B14F-4D97-AF65-F5344CB8AC3E}">
        <p14:creationId xmlns:p14="http://schemas.microsoft.com/office/powerpoint/2010/main" val="56014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EAB8-7517-41F9-A287-04DAF4A0772C}"/>
              </a:ext>
            </a:extLst>
          </p:cNvPr>
          <p:cNvSpPr txBox="1"/>
          <p:nvPr/>
        </p:nvSpPr>
        <p:spPr>
          <a:xfrm>
            <a:off x="422031" y="417342"/>
            <a:ext cx="5189498" cy="707886"/>
          </a:xfrm>
          <a:prstGeom prst="rect">
            <a:avLst/>
          </a:prstGeom>
          <a:noFill/>
        </p:spPr>
        <p:txBody>
          <a:bodyPr wrap="none" rtlCol="0">
            <a:spAutoFit/>
          </a:bodyPr>
          <a:lstStyle/>
          <a:p>
            <a:r>
              <a:rPr lang="en-US" sz="4000" dirty="0"/>
              <a:t>Second Information Age</a:t>
            </a:r>
            <a:endParaRPr lang="en-GB" sz="4000" dirty="0"/>
          </a:p>
        </p:txBody>
      </p:sp>
      <p:pic>
        <p:nvPicPr>
          <p:cNvPr id="8" name="Picture 7" descr="A picture containing rock, building material, stone, brick&#10;&#10;Description automatically generated">
            <a:extLst>
              <a:ext uri="{FF2B5EF4-FFF2-40B4-BE49-F238E27FC236}">
                <a16:creationId xmlns:a16="http://schemas.microsoft.com/office/drawing/2014/main" id="{A80E7DB8-D222-4591-8F7F-D9FB9C071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581" y="1232314"/>
            <a:ext cx="7166415" cy="5374812"/>
          </a:xfrm>
          <a:prstGeom prst="rect">
            <a:avLst/>
          </a:prstGeom>
        </p:spPr>
      </p:pic>
      <p:pic>
        <p:nvPicPr>
          <p:cNvPr id="6" name="Picture 5" descr="A picture containing text, building material, stone, building&#10;&#10;Description automatically generated">
            <a:extLst>
              <a:ext uri="{FF2B5EF4-FFF2-40B4-BE49-F238E27FC236}">
                <a16:creationId xmlns:a16="http://schemas.microsoft.com/office/drawing/2014/main" id="{05705853-F723-430B-A054-653841A2C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143" y="1232314"/>
            <a:ext cx="5080000" cy="4902199"/>
          </a:xfrm>
          <a:prstGeom prst="rect">
            <a:avLst/>
          </a:prstGeom>
        </p:spPr>
      </p:pic>
      <p:pic>
        <p:nvPicPr>
          <p:cNvPr id="12" name="Picture 11" descr="Text, letter&#10;&#10;Description automatically generated">
            <a:extLst>
              <a:ext uri="{FF2B5EF4-FFF2-40B4-BE49-F238E27FC236}">
                <a16:creationId xmlns:a16="http://schemas.microsoft.com/office/drawing/2014/main" id="{C1C90FF7-EB79-492F-A5CE-EF0FDCD776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933" y="1845798"/>
            <a:ext cx="4915166" cy="2027506"/>
          </a:xfrm>
          <a:prstGeom prst="rect">
            <a:avLst/>
          </a:prstGeom>
        </p:spPr>
      </p:pic>
      <p:sp>
        <p:nvSpPr>
          <p:cNvPr id="13" name="TextBox 12">
            <a:extLst>
              <a:ext uri="{FF2B5EF4-FFF2-40B4-BE49-F238E27FC236}">
                <a16:creationId xmlns:a16="http://schemas.microsoft.com/office/drawing/2014/main" id="{147A5121-34AE-4453-99F9-6B1A164093A2}"/>
              </a:ext>
            </a:extLst>
          </p:cNvPr>
          <p:cNvSpPr txBox="1"/>
          <p:nvPr/>
        </p:nvSpPr>
        <p:spPr>
          <a:xfrm>
            <a:off x="5948569" y="540452"/>
            <a:ext cx="2635850" cy="461665"/>
          </a:xfrm>
          <a:prstGeom prst="rect">
            <a:avLst/>
          </a:prstGeom>
          <a:noFill/>
        </p:spPr>
        <p:txBody>
          <a:bodyPr wrap="none" rtlCol="0">
            <a:spAutoFit/>
          </a:bodyPr>
          <a:lstStyle/>
          <a:p>
            <a:r>
              <a:rPr lang="en-US" sz="2400" dirty="0">
                <a:solidFill>
                  <a:schemeClr val="bg1"/>
                </a:solidFill>
                <a:highlight>
                  <a:srgbClr val="000000"/>
                </a:highlight>
              </a:rPr>
              <a:t>Invention of writing</a:t>
            </a:r>
          </a:p>
        </p:txBody>
      </p:sp>
      <p:pic>
        <p:nvPicPr>
          <p:cNvPr id="19" name="Picture 18" descr="Text, letter&#10;&#10;Description automatically generated">
            <a:extLst>
              <a:ext uri="{FF2B5EF4-FFF2-40B4-BE49-F238E27FC236}">
                <a16:creationId xmlns:a16="http://schemas.microsoft.com/office/drawing/2014/main" id="{CFB47C2A-B87A-4A1D-A50A-0E33AC1F35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9145" y="1232314"/>
            <a:ext cx="3430274" cy="5431267"/>
          </a:xfrm>
          <a:prstGeom prst="rect">
            <a:avLst/>
          </a:prstGeom>
        </p:spPr>
      </p:pic>
      <p:sp>
        <p:nvSpPr>
          <p:cNvPr id="14" name="TextBox 13">
            <a:extLst>
              <a:ext uri="{FF2B5EF4-FFF2-40B4-BE49-F238E27FC236}">
                <a16:creationId xmlns:a16="http://schemas.microsoft.com/office/drawing/2014/main" id="{7588D66E-FFC7-4E69-AEB8-FECA8B58E9D3}"/>
              </a:ext>
            </a:extLst>
          </p:cNvPr>
          <p:cNvSpPr txBox="1"/>
          <p:nvPr/>
        </p:nvSpPr>
        <p:spPr>
          <a:xfrm>
            <a:off x="2352638" y="1735932"/>
            <a:ext cx="4809202" cy="830997"/>
          </a:xfrm>
          <a:prstGeom prst="rect">
            <a:avLst/>
          </a:prstGeom>
          <a:solidFill>
            <a:schemeClr val="tx1"/>
          </a:solidFill>
          <a:ln w="19050">
            <a:solidFill>
              <a:schemeClr val="bg1"/>
            </a:solidFill>
          </a:ln>
        </p:spPr>
        <p:txBody>
          <a:bodyPr wrap="none" rtlCol="0">
            <a:spAutoFit/>
          </a:bodyPr>
          <a:lstStyle/>
          <a:p>
            <a:r>
              <a:rPr lang="en-US" sz="2400" dirty="0">
                <a:solidFill>
                  <a:schemeClr val="bg1"/>
                </a:solidFill>
              </a:rPr>
              <a:t>Recorded discourse is common-place</a:t>
            </a:r>
          </a:p>
          <a:p>
            <a:r>
              <a:rPr lang="en-US" sz="2400" dirty="0">
                <a:solidFill>
                  <a:schemeClr val="bg1"/>
                </a:solidFill>
              </a:rPr>
              <a:t>	Persistent linguistic memory</a:t>
            </a:r>
          </a:p>
        </p:txBody>
      </p:sp>
      <p:sp>
        <p:nvSpPr>
          <p:cNvPr id="15" name="TextBox 14">
            <a:extLst>
              <a:ext uri="{FF2B5EF4-FFF2-40B4-BE49-F238E27FC236}">
                <a16:creationId xmlns:a16="http://schemas.microsoft.com/office/drawing/2014/main" id="{B2FE8AA7-7B57-4385-9733-67D87DCDC368}"/>
              </a:ext>
            </a:extLst>
          </p:cNvPr>
          <p:cNvSpPr txBox="1"/>
          <p:nvPr/>
        </p:nvSpPr>
        <p:spPr>
          <a:xfrm>
            <a:off x="2352638" y="2909442"/>
            <a:ext cx="5079276" cy="830997"/>
          </a:xfrm>
          <a:prstGeom prst="rect">
            <a:avLst/>
          </a:prstGeom>
          <a:solidFill>
            <a:schemeClr val="tx1"/>
          </a:solidFill>
          <a:ln w="19050">
            <a:solidFill>
              <a:schemeClr val="bg1"/>
            </a:solidFill>
          </a:ln>
        </p:spPr>
        <p:txBody>
          <a:bodyPr wrap="none" rtlCol="0">
            <a:spAutoFit/>
          </a:bodyPr>
          <a:lstStyle/>
          <a:p>
            <a:r>
              <a:rPr lang="en-US" sz="2400" dirty="0">
                <a:solidFill>
                  <a:schemeClr val="bg1"/>
                </a:solidFill>
              </a:rPr>
              <a:t>Content is (mostly) descriptive</a:t>
            </a:r>
          </a:p>
          <a:p>
            <a:r>
              <a:rPr lang="en-US" sz="2400" dirty="0">
                <a:solidFill>
                  <a:schemeClr val="bg1"/>
                </a:solidFill>
              </a:rPr>
              <a:t>	 Commerce, religion, laws, personal</a:t>
            </a:r>
            <a:endParaRPr lang="en-GB" sz="2400" dirty="0">
              <a:solidFill>
                <a:schemeClr val="bg1"/>
              </a:solidFill>
            </a:endParaRPr>
          </a:p>
        </p:txBody>
      </p:sp>
      <p:sp>
        <p:nvSpPr>
          <p:cNvPr id="16" name="TextBox 15">
            <a:extLst>
              <a:ext uri="{FF2B5EF4-FFF2-40B4-BE49-F238E27FC236}">
                <a16:creationId xmlns:a16="http://schemas.microsoft.com/office/drawing/2014/main" id="{54BA72B1-47D8-4D1D-B433-737B73F2DB60}"/>
              </a:ext>
            </a:extLst>
          </p:cNvPr>
          <p:cNvSpPr txBox="1"/>
          <p:nvPr/>
        </p:nvSpPr>
        <p:spPr>
          <a:xfrm>
            <a:off x="2352638" y="4082952"/>
            <a:ext cx="5225726" cy="830997"/>
          </a:xfrm>
          <a:prstGeom prst="rect">
            <a:avLst/>
          </a:prstGeom>
          <a:solidFill>
            <a:schemeClr val="tx1"/>
          </a:solidFill>
          <a:ln w="19050">
            <a:solidFill>
              <a:schemeClr val="bg1"/>
            </a:solidFill>
          </a:ln>
        </p:spPr>
        <p:txBody>
          <a:bodyPr wrap="none" rtlCol="0">
            <a:spAutoFit/>
          </a:bodyPr>
          <a:lstStyle/>
          <a:p>
            <a:r>
              <a:rPr lang="en-US" sz="2400" dirty="0">
                <a:solidFill>
                  <a:schemeClr val="bg1"/>
                </a:solidFill>
              </a:rPr>
              <a:t>Carriers are unique (singletons)</a:t>
            </a:r>
          </a:p>
          <a:p>
            <a:r>
              <a:rPr lang="en-US" sz="2400" dirty="0">
                <a:solidFill>
                  <a:schemeClr val="bg1"/>
                </a:solidFill>
              </a:rPr>
              <a:t>	Reproduction is easier but expensive</a:t>
            </a:r>
            <a:endParaRPr lang="en-GB" sz="2400" dirty="0">
              <a:solidFill>
                <a:schemeClr val="bg1"/>
              </a:solidFill>
            </a:endParaRPr>
          </a:p>
        </p:txBody>
      </p:sp>
      <p:sp>
        <p:nvSpPr>
          <p:cNvPr id="17" name="TextBox 16">
            <a:extLst>
              <a:ext uri="{FF2B5EF4-FFF2-40B4-BE49-F238E27FC236}">
                <a16:creationId xmlns:a16="http://schemas.microsoft.com/office/drawing/2014/main" id="{AB0CE090-7DFF-453C-92CA-5A89FD84672F}"/>
              </a:ext>
            </a:extLst>
          </p:cNvPr>
          <p:cNvSpPr txBox="1"/>
          <p:nvPr/>
        </p:nvSpPr>
        <p:spPr>
          <a:xfrm>
            <a:off x="2352638" y="5256461"/>
            <a:ext cx="4900765" cy="830997"/>
          </a:xfrm>
          <a:prstGeom prst="rect">
            <a:avLst/>
          </a:prstGeom>
          <a:solidFill>
            <a:schemeClr val="tx1"/>
          </a:solidFill>
          <a:ln w="19050">
            <a:solidFill>
              <a:schemeClr val="bg1"/>
            </a:solidFill>
          </a:ln>
        </p:spPr>
        <p:txBody>
          <a:bodyPr wrap="none" rtlCol="0">
            <a:spAutoFit/>
          </a:bodyPr>
          <a:lstStyle/>
          <a:p>
            <a:r>
              <a:rPr lang="en-US" sz="2400" dirty="0">
                <a:solidFill>
                  <a:schemeClr val="bg1"/>
                </a:solidFill>
              </a:rPr>
              <a:t>Access is less difficult</a:t>
            </a:r>
          </a:p>
          <a:p>
            <a:r>
              <a:rPr lang="en-US" sz="2400" dirty="0">
                <a:solidFill>
                  <a:schemeClr val="bg1"/>
                </a:solidFill>
              </a:rPr>
              <a:t>	Go to the item; transport the item</a:t>
            </a:r>
            <a:endParaRPr lang="en-GB" sz="2400" dirty="0">
              <a:solidFill>
                <a:schemeClr val="bg1"/>
              </a:solidFill>
            </a:endParaRPr>
          </a:p>
        </p:txBody>
      </p:sp>
    </p:spTree>
    <p:extLst>
      <p:ext uri="{BB962C8B-B14F-4D97-AF65-F5344CB8AC3E}">
        <p14:creationId xmlns:p14="http://schemas.microsoft.com/office/powerpoint/2010/main" val="104581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EAB8-7517-41F9-A287-04DAF4A0772C}"/>
              </a:ext>
            </a:extLst>
          </p:cNvPr>
          <p:cNvSpPr txBox="1"/>
          <p:nvPr/>
        </p:nvSpPr>
        <p:spPr>
          <a:xfrm>
            <a:off x="422031" y="417342"/>
            <a:ext cx="4742709" cy="707886"/>
          </a:xfrm>
          <a:prstGeom prst="rect">
            <a:avLst/>
          </a:prstGeom>
          <a:noFill/>
        </p:spPr>
        <p:txBody>
          <a:bodyPr wrap="none" rtlCol="0">
            <a:spAutoFit/>
          </a:bodyPr>
          <a:lstStyle/>
          <a:p>
            <a:r>
              <a:rPr lang="en-US" sz="4000" dirty="0"/>
              <a:t>Third Information Age</a:t>
            </a:r>
            <a:endParaRPr lang="en-GB" sz="4000" dirty="0"/>
          </a:p>
        </p:txBody>
      </p:sp>
      <p:sp>
        <p:nvSpPr>
          <p:cNvPr id="3" name="TextBox 2">
            <a:extLst>
              <a:ext uri="{FF2B5EF4-FFF2-40B4-BE49-F238E27FC236}">
                <a16:creationId xmlns:a16="http://schemas.microsoft.com/office/drawing/2014/main" id="{E3183F99-5233-4F31-887B-E84EFC656512}"/>
              </a:ext>
            </a:extLst>
          </p:cNvPr>
          <p:cNvSpPr txBox="1"/>
          <p:nvPr/>
        </p:nvSpPr>
        <p:spPr>
          <a:xfrm>
            <a:off x="5227557" y="540420"/>
            <a:ext cx="3403817" cy="461665"/>
          </a:xfrm>
          <a:prstGeom prst="rect">
            <a:avLst/>
          </a:prstGeom>
          <a:noFill/>
        </p:spPr>
        <p:txBody>
          <a:bodyPr wrap="none" rtlCol="0">
            <a:spAutoFit/>
          </a:bodyPr>
          <a:lstStyle/>
          <a:p>
            <a:r>
              <a:rPr lang="en-US" sz="2400" dirty="0">
                <a:solidFill>
                  <a:schemeClr val="bg1"/>
                </a:solidFill>
                <a:highlight>
                  <a:srgbClr val="000000"/>
                </a:highlight>
              </a:rPr>
              <a:t>Mechanization of printing</a:t>
            </a:r>
          </a:p>
        </p:txBody>
      </p:sp>
      <p:pic>
        <p:nvPicPr>
          <p:cNvPr id="5" name="Picture 4" descr="A picture containing text, stone&#10;&#10;Description automatically generated">
            <a:extLst>
              <a:ext uri="{FF2B5EF4-FFF2-40B4-BE49-F238E27FC236}">
                <a16:creationId xmlns:a16="http://schemas.microsoft.com/office/drawing/2014/main" id="{0DD93DBC-303C-47C8-94FD-D4DA0BABE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768" y="1211191"/>
            <a:ext cx="7602681" cy="5302872"/>
          </a:xfrm>
          <a:prstGeom prst="rect">
            <a:avLst/>
          </a:prstGeom>
        </p:spPr>
      </p:pic>
      <p:pic>
        <p:nvPicPr>
          <p:cNvPr id="7" name="Picture 6">
            <a:extLst>
              <a:ext uri="{FF2B5EF4-FFF2-40B4-BE49-F238E27FC236}">
                <a16:creationId xmlns:a16="http://schemas.microsoft.com/office/drawing/2014/main" id="{66AAF54A-4D6E-4060-BB4B-28036C70C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1" y="4518359"/>
            <a:ext cx="7602674" cy="199570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4563145D-E14E-4AA0-BAA6-201034981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8258" y="1211191"/>
            <a:ext cx="3399276" cy="5302870"/>
          </a:xfrm>
          <a:prstGeom prst="rect">
            <a:avLst/>
          </a:prstGeom>
        </p:spPr>
      </p:pic>
      <p:pic>
        <p:nvPicPr>
          <p:cNvPr id="9" name="Picture 8" descr="A close - up of a newspaper&#10;&#10;Description automatically generated with medium confidence">
            <a:extLst>
              <a:ext uri="{FF2B5EF4-FFF2-40B4-BE49-F238E27FC236}">
                <a16:creationId xmlns:a16="http://schemas.microsoft.com/office/drawing/2014/main" id="{840C5081-8458-4415-9315-F0DC59A6EA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8029" y="1190505"/>
            <a:ext cx="3644585" cy="5302871"/>
          </a:xfrm>
          <a:prstGeom prst="rect">
            <a:avLst/>
          </a:prstGeom>
        </p:spPr>
      </p:pic>
      <p:sp>
        <p:nvSpPr>
          <p:cNvPr id="12" name="TextBox 11">
            <a:extLst>
              <a:ext uri="{FF2B5EF4-FFF2-40B4-BE49-F238E27FC236}">
                <a16:creationId xmlns:a16="http://schemas.microsoft.com/office/drawing/2014/main" id="{E3B559CB-64AD-4CB9-ABA9-D488BC580F41}"/>
              </a:ext>
            </a:extLst>
          </p:cNvPr>
          <p:cNvSpPr txBox="1"/>
          <p:nvPr/>
        </p:nvSpPr>
        <p:spPr>
          <a:xfrm>
            <a:off x="1808737" y="1592318"/>
            <a:ext cx="5161606" cy="830997"/>
          </a:xfrm>
          <a:prstGeom prst="rect">
            <a:avLst/>
          </a:prstGeom>
          <a:solidFill>
            <a:schemeClr val="tx1"/>
          </a:solidFill>
          <a:ln w="19050">
            <a:solidFill>
              <a:schemeClr val="bg1"/>
            </a:solidFill>
          </a:ln>
        </p:spPr>
        <p:txBody>
          <a:bodyPr wrap="none" rtlCol="0">
            <a:spAutoFit/>
          </a:bodyPr>
          <a:lstStyle/>
          <a:p>
            <a:r>
              <a:rPr lang="en-US" sz="2400" dirty="0">
                <a:solidFill>
                  <a:schemeClr val="bg1"/>
                </a:solidFill>
              </a:rPr>
              <a:t>Recorded discourse is common-place</a:t>
            </a:r>
          </a:p>
          <a:p>
            <a:r>
              <a:rPr lang="en-US" sz="2400" dirty="0">
                <a:solidFill>
                  <a:schemeClr val="bg1"/>
                </a:solidFill>
              </a:rPr>
              <a:t>	Mediated by printers and publishers</a:t>
            </a:r>
          </a:p>
        </p:txBody>
      </p:sp>
      <p:sp>
        <p:nvSpPr>
          <p:cNvPr id="13" name="TextBox 12">
            <a:extLst>
              <a:ext uri="{FF2B5EF4-FFF2-40B4-BE49-F238E27FC236}">
                <a16:creationId xmlns:a16="http://schemas.microsoft.com/office/drawing/2014/main" id="{19B05DA2-DFBF-4150-BA6F-D156C47A2B46}"/>
              </a:ext>
            </a:extLst>
          </p:cNvPr>
          <p:cNvSpPr txBox="1"/>
          <p:nvPr/>
        </p:nvSpPr>
        <p:spPr>
          <a:xfrm>
            <a:off x="1808737" y="2725415"/>
            <a:ext cx="5917646" cy="830997"/>
          </a:xfrm>
          <a:prstGeom prst="rect">
            <a:avLst/>
          </a:prstGeom>
          <a:solidFill>
            <a:schemeClr val="tx1"/>
          </a:solidFill>
          <a:ln w="19050">
            <a:solidFill>
              <a:schemeClr val="bg1"/>
            </a:solidFill>
          </a:ln>
        </p:spPr>
        <p:txBody>
          <a:bodyPr wrap="none" rtlCol="0">
            <a:spAutoFit/>
          </a:bodyPr>
          <a:lstStyle/>
          <a:p>
            <a:r>
              <a:rPr lang="en-US" sz="2400" dirty="0">
                <a:solidFill>
                  <a:schemeClr val="bg1"/>
                </a:solidFill>
              </a:rPr>
              <a:t>Content is descriptive and depictive</a:t>
            </a:r>
          </a:p>
          <a:p>
            <a:r>
              <a:rPr lang="en-US" sz="2400" dirty="0">
                <a:solidFill>
                  <a:schemeClr val="bg1"/>
                </a:solidFill>
              </a:rPr>
              <a:t>	 Development of scholarly communication</a:t>
            </a:r>
            <a:endParaRPr lang="en-GB" sz="2400" dirty="0">
              <a:solidFill>
                <a:schemeClr val="bg1"/>
              </a:solidFill>
            </a:endParaRPr>
          </a:p>
        </p:txBody>
      </p:sp>
      <p:sp>
        <p:nvSpPr>
          <p:cNvPr id="14" name="TextBox 13">
            <a:extLst>
              <a:ext uri="{FF2B5EF4-FFF2-40B4-BE49-F238E27FC236}">
                <a16:creationId xmlns:a16="http://schemas.microsoft.com/office/drawing/2014/main" id="{8FC70C48-F3B1-4F76-8206-C5D89FD2334F}"/>
              </a:ext>
            </a:extLst>
          </p:cNvPr>
          <p:cNvSpPr txBox="1"/>
          <p:nvPr/>
        </p:nvSpPr>
        <p:spPr>
          <a:xfrm>
            <a:off x="1808737" y="3858512"/>
            <a:ext cx="5699765" cy="830997"/>
          </a:xfrm>
          <a:prstGeom prst="rect">
            <a:avLst/>
          </a:prstGeom>
          <a:solidFill>
            <a:schemeClr val="tx1"/>
          </a:solidFill>
          <a:ln w="19050">
            <a:solidFill>
              <a:schemeClr val="bg1"/>
            </a:solidFill>
          </a:ln>
        </p:spPr>
        <p:txBody>
          <a:bodyPr wrap="none" rtlCol="0">
            <a:spAutoFit/>
          </a:bodyPr>
          <a:lstStyle/>
          <a:p>
            <a:r>
              <a:rPr lang="en-US" sz="2400" dirty="0">
                <a:solidFill>
                  <a:schemeClr val="bg1"/>
                </a:solidFill>
              </a:rPr>
              <a:t>Carriers are multiple copies (manifestations)</a:t>
            </a:r>
          </a:p>
          <a:p>
            <a:r>
              <a:rPr lang="en-US" sz="2400" dirty="0">
                <a:solidFill>
                  <a:schemeClr val="bg1"/>
                </a:solidFill>
              </a:rPr>
              <a:t>	Reproduction is cheap</a:t>
            </a:r>
            <a:endParaRPr lang="en-GB" sz="2400" dirty="0">
              <a:solidFill>
                <a:schemeClr val="bg1"/>
              </a:solidFill>
            </a:endParaRPr>
          </a:p>
        </p:txBody>
      </p:sp>
      <p:sp>
        <p:nvSpPr>
          <p:cNvPr id="15" name="TextBox 14">
            <a:extLst>
              <a:ext uri="{FF2B5EF4-FFF2-40B4-BE49-F238E27FC236}">
                <a16:creationId xmlns:a16="http://schemas.microsoft.com/office/drawing/2014/main" id="{0B9B2332-3F9D-464F-8321-B823E90F3C8C}"/>
              </a:ext>
            </a:extLst>
          </p:cNvPr>
          <p:cNvSpPr txBox="1"/>
          <p:nvPr/>
        </p:nvSpPr>
        <p:spPr>
          <a:xfrm>
            <a:off x="1808737" y="4991608"/>
            <a:ext cx="6837641" cy="830997"/>
          </a:xfrm>
          <a:prstGeom prst="rect">
            <a:avLst/>
          </a:prstGeom>
          <a:solidFill>
            <a:schemeClr val="tx1"/>
          </a:solidFill>
          <a:ln w="19050">
            <a:solidFill>
              <a:schemeClr val="bg1"/>
            </a:solidFill>
          </a:ln>
        </p:spPr>
        <p:txBody>
          <a:bodyPr wrap="none" rtlCol="0">
            <a:spAutoFit/>
          </a:bodyPr>
          <a:lstStyle/>
          <a:p>
            <a:r>
              <a:rPr lang="en-US" sz="2400" dirty="0">
                <a:solidFill>
                  <a:schemeClr val="bg1"/>
                </a:solidFill>
              </a:rPr>
              <a:t>Access is easy</a:t>
            </a:r>
          </a:p>
          <a:p>
            <a:r>
              <a:rPr lang="en-US" sz="2400" dirty="0">
                <a:solidFill>
                  <a:schemeClr val="bg1"/>
                </a:solidFill>
              </a:rPr>
              <a:t>	Go to the bookseller or library; transport the item</a:t>
            </a:r>
            <a:endParaRPr lang="en-GB" sz="2400" dirty="0">
              <a:solidFill>
                <a:schemeClr val="bg1"/>
              </a:solidFill>
            </a:endParaRPr>
          </a:p>
        </p:txBody>
      </p:sp>
    </p:spTree>
    <p:extLst>
      <p:ext uri="{BB962C8B-B14F-4D97-AF65-F5344CB8AC3E}">
        <p14:creationId xmlns:p14="http://schemas.microsoft.com/office/powerpoint/2010/main" val="416309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indoor&#10;&#10;Description automatically generated">
            <a:extLst>
              <a:ext uri="{FF2B5EF4-FFF2-40B4-BE49-F238E27FC236}">
                <a16:creationId xmlns:a16="http://schemas.microsoft.com/office/drawing/2014/main" id="{347085B0-362F-49F9-AF1B-3E6D1C68E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658" y="1329003"/>
            <a:ext cx="2915752" cy="2266998"/>
          </a:xfrm>
          <a:prstGeom prst="rect">
            <a:avLst/>
          </a:prstGeom>
        </p:spPr>
      </p:pic>
      <p:sp>
        <p:nvSpPr>
          <p:cNvPr id="2" name="TextBox 1">
            <a:extLst>
              <a:ext uri="{FF2B5EF4-FFF2-40B4-BE49-F238E27FC236}">
                <a16:creationId xmlns:a16="http://schemas.microsoft.com/office/drawing/2014/main" id="{AA6AEAB8-7517-41F9-A287-04DAF4A0772C}"/>
              </a:ext>
            </a:extLst>
          </p:cNvPr>
          <p:cNvSpPr txBox="1"/>
          <p:nvPr/>
        </p:nvSpPr>
        <p:spPr>
          <a:xfrm>
            <a:off x="422031" y="417342"/>
            <a:ext cx="5066515" cy="707886"/>
          </a:xfrm>
          <a:prstGeom prst="rect">
            <a:avLst/>
          </a:prstGeom>
          <a:noFill/>
        </p:spPr>
        <p:txBody>
          <a:bodyPr wrap="none" rtlCol="0">
            <a:spAutoFit/>
          </a:bodyPr>
          <a:lstStyle/>
          <a:p>
            <a:r>
              <a:rPr lang="en-US" sz="4000" dirty="0"/>
              <a:t>Fourth Information Age</a:t>
            </a:r>
            <a:endParaRPr lang="en-GB" sz="4000" dirty="0"/>
          </a:p>
        </p:txBody>
      </p:sp>
      <p:sp>
        <p:nvSpPr>
          <p:cNvPr id="3" name="TextBox 2">
            <a:extLst>
              <a:ext uri="{FF2B5EF4-FFF2-40B4-BE49-F238E27FC236}">
                <a16:creationId xmlns:a16="http://schemas.microsoft.com/office/drawing/2014/main" id="{4EF1BDBB-91ED-4844-89F5-651CA6511E7F}"/>
              </a:ext>
            </a:extLst>
          </p:cNvPr>
          <p:cNvSpPr txBox="1"/>
          <p:nvPr/>
        </p:nvSpPr>
        <p:spPr>
          <a:xfrm>
            <a:off x="6092851" y="534618"/>
            <a:ext cx="2629118" cy="461665"/>
          </a:xfrm>
          <a:prstGeom prst="rect">
            <a:avLst/>
          </a:prstGeom>
          <a:noFill/>
        </p:spPr>
        <p:txBody>
          <a:bodyPr wrap="none" rtlCol="0">
            <a:spAutoFit/>
          </a:bodyPr>
          <a:lstStyle/>
          <a:p>
            <a:r>
              <a:rPr lang="en-US" sz="2400" dirty="0">
                <a:solidFill>
                  <a:schemeClr val="bg1"/>
                </a:solidFill>
                <a:highlight>
                  <a:srgbClr val="000000"/>
                </a:highlight>
              </a:rPr>
              <a:t>Telecommunication</a:t>
            </a:r>
          </a:p>
        </p:txBody>
      </p:sp>
      <p:pic>
        <p:nvPicPr>
          <p:cNvPr id="13" name="Picture 12" descr="Graphical user interface, text&#10;&#10;Description automatically generated">
            <a:extLst>
              <a:ext uri="{FF2B5EF4-FFF2-40B4-BE49-F238E27FC236}">
                <a16:creationId xmlns:a16="http://schemas.microsoft.com/office/drawing/2014/main" id="{AA0565A0-B581-41D8-B206-AFF8F3F18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793" y="2053120"/>
            <a:ext cx="6882413" cy="4387538"/>
          </a:xfrm>
          <a:prstGeom prst="rect">
            <a:avLst/>
          </a:prstGeom>
        </p:spPr>
      </p:pic>
      <p:pic>
        <p:nvPicPr>
          <p:cNvPr id="7" name="Picture 6" descr="A picture containing text, electronics&#10;&#10;Description automatically generated">
            <a:extLst>
              <a:ext uri="{FF2B5EF4-FFF2-40B4-BE49-F238E27FC236}">
                <a16:creationId xmlns:a16="http://schemas.microsoft.com/office/drawing/2014/main" id="{E3D8E3A9-BF3E-4C2D-9296-1DB0A7422D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2508" y="1329003"/>
            <a:ext cx="3446318" cy="498854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3721B56-BE04-4ABA-AD24-4A755E13FE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2410" y="1329003"/>
            <a:ext cx="1826202" cy="1722077"/>
          </a:xfrm>
          <a:prstGeom prst="rect">
            <a:avLst/>
          </a:prstGeom>
        </p:spPr>
      </p:pic>
      <p:pic>
        <p:nvPicPr>
          <p:cNvPr id="11" name="Picture 10" descr="Diagram&#10;&#10;Description automatically generated">
            <a:extLst>
              <a:ext uri="{FF2B5EF4-FFF2-40B4-BE49-F238E27FC236}">
                <a16:creationId xmlns:a16="http://schemas.microsoft.com/office/drawing/2014/main" id="{F07CD00B-B1B3-4420-942E-31D7F01736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648" y="3833652"/>
            <a:ext cx="3173845" cy="2380384"/>
          </a:xfrm>
          <a:prstGeom prst="rect">
            <a:avLst/>
          </a:prstGeom>
        </p:spPr>
      </p:pic>
      <p:sp>
        <p:nvSpPr>
          <p:cNvPr id="14" name="TextBox 13">
            <a:extLst>
              <a:ext uri="{FF2B5EF4-FFF2-40B4-BE49-F238E27FC236}">
                <a16:creationId xmlns:a16="http://schemas.microsoft.com/office/drawing/2014/main" id="{F5411747-E829-4CE1-A082-08D094E30A54}"/>
              </a:ext>
            </a:extLst>
          </p:cNvPr>
          <p:cNvSpPr txBox="1"/>
          <p:nvPr/>
        </p:nvSpPr>
        <p:spPr>
          <a:xfrm>
            <a:off x="2500997" y="1778855"/>
            <a:ext cx="4183261" cy="830997"/>
          </a:xfrm>
          <a:prstGeom prst="rect">
            <a:avLst/>
          </a:prstGeom>
          <a:solidFill>
            <a:schemeClr val="tx1"/>
          </a:solidFill>
          <a:ln w="19050">
            <a:solidFill>
              <a:schemeClr val="bg1"/>
            </a:solidFill>
          </a:ln>
        </p:spPr>
        <p:txBody>
          <a:bodyPr wrap="none" rtlCol="0">
            <a:spAutoFit/>
          </a:bodyPr>
          <a:lstStyle/>
          <a:p>
            <a:r>
              <a:rPr lang="en-US" sz="2400" dirty="0">
                <a:solidFill>
                  <a:schemeClr val="bg1"/>
                </a:solidFill>
              </a:rPr>
              <a:t>Recorded discourse is necessary</a:t>
            </a:r>
          </a:p>
          <a:p>
            <a:r>
              <a:rPr lang="en-US" sz="2400" dirty="0">
                <a:solidFill>
                  <a:schemeClr val="bg1"/>
                </a:solidFill>
              </a:rPr>
              <a:t>	Encode, transmit, decode</a:t>
            </a:r>
          </a:p>
        </p:txBody>
      </p:sp>
      <p:sp>
        <p:nvSpPr>
          <p:cNvPr id="15" name="TextBox 14">
            <a:extLst>
              <a:ext uri="{FF2B5EF4-FFF2-40B4-BE49-F238E27FC236}">
                <a16:creationId xmlns:a16="http://schemas.microsoft.com/office/drawing/2014/main" id="{708F6400-BFB2-4E73-BDA2-53978EB24E15}"/>
              </a:ext>
            </a:extLst>
          </p:cNvPr>
          <p:cNvSpPr txBox="1"/>
          <p:nvPr/>
        </p:nvSpPr>
        <p:spPr>
          <a:xfrm>
            <a:off x="2500997" y="2865922"/>
            <a:ext cx="5044201" cy="830997"/>
          </a:xfrm>
          <a:prstGeom prst="rect">
            <a:avLst/>
          </a:prstGeom>
          <a:solidFill>
            <a:schemeClr val="tx1"/>
          </a:solidFill>
          <a:ln w="19050">
            <a:solidFill>
              <a:schemeClr val="bg1"/>
            </a:solidFill>
          </a:ln>
        </p:spPr>
        <p:txBody>
          <a:bodyPr wrap="none" rtlCol="0">
            <a:spAutoFit/>
          </a:bodyPr>
          <a:lstStyle/>
          <a:p>
            <a:r>
              <a:rPr lang="en-US" sz="2400" dirty="0">
                <a:solidFill>
                  <a:schemeClr val="bg1"/>
                </a:solidFill>
              </a:rPr>
              <a:t>Content expands to audio-visual media</a:t>
            </a:r>
          </a:p>
          <a:p>
            <a:r>
              <a:rPr lang="en-US" sz="2400" dirty="0">
                <a:solidFill>
                  <a:schemeClr val="bg1"/>
                </a:solidFill>
              </a:rPr>
              <a:t>	 Film, video, audio recording</a:t>
            </a:r>
            <a:endParaRPr lang="en-GB" sz="2400" dirty="0">
              <a:solidFill>
                <a:schemeClr val="bg1"/>
              </a:solidFill>
            </a:endParaRPr>
          </a:p>
        </p:txBody>
      </p:sp>
      <p:sp>
        <p:nvSpPr>
          <p:cNvPr id="16" name="TextBox 15">
            <a:extLst>
              <a:ext uri="{FF2B5EF4-FFF2-40B4-BE49-F238E27FC236}">
                <a16:creationId xmlns:a16="http://schemas.microsoft.com/office/drawing/2014/main" id="{FE0542E9-214E-4827-9C0D-31F690BBD066}"/>
              </a:ext>
            </a:extLst>
          </p:cNvPr>
          <p:cNvSpPr txBox="1"/>
          <p:nvPr/>
        </p:nvSpPr>
        <p:spPr>
          <a:xfrm>
            <a:off x="2500997" y="3952989"/>
            <a:ext cx="6117829" cy="830997"/>
          </a:xfrm>
          <a:prstGeom prst="rect">
            <a:avLst/>
          </a:prstGeom>
          <a:solidFill>
            <a:schemeClr val="tx1"/>
          </a:solidFill>
          <a:ln w="19050">
            <a:solidFill>
              <a:schemeClr val="bg1"/>
            </a:solidFill>
          </a:ln>
        </p:spPr>
        <p:txBody>
          <a:bodyPr wrap="none" rtlCol="0">
            <a:spAutoFit/>
          </a:bodyPr>
          <a:lstStyle/>
          <a:p>
            <a:r>
              <a:rPr lang="en-US" sz="2400" dirty="0">
                <a:solidFill>
                  <a:schemeClr val="bg1"/>
                </a:solidFill>
              </a:rPr>
              <a:t>Carriers become intangible</a:t>
            </a:r>
          </a:p>
          <a:p>
            <a:r>
              <a:rPr lang="en-US" sz="2400" dirty="0">
                <a:solidFill>
                  <a:schemeClr val="bg1"/>
                </a:solidFill>
              </a:rPr>
              <a:t>	Reproduction is necessary (encode/decode)</a:t>
            </a:r>
            <a:endParaRPr lang="en-GB" sz="2400" dirty="0">
              <a:solidFill>
                <a:schemeClr val="bg1"/>
              </a:solidFill>
            </a:endParaRPr>
          </a:p>
        </p:txBody>
      </p:sp>
      <p:sp>
        <p:nvSpPr>
          <p:cNvPr id="17" name="TextBox 16">
            <a:extLst>
              <a:ext uri="{FF2B5EF4-FFF2-40B4-BE49-F238E27FC236}">
                <a16:creationId xmlns:a16="http://schemas.microsoft.com/office/drawing/2014/main" id="{6F3E0812-16A1-4106-A004-D6EB894AF537}"/>
              </a:ext>
            </a:extLst>
          </p:cNvPr>
          <p:cNvSpPr txBox="1"/>
          <p:nvPr/>
        </p:nvSpPr>
        <p:spPr>
          <a:xfrm>
            <a:off x="2500997" y="5040056"/>
            <a:ext cx="5016438" cy="830997"/>
          </a:xfrm>
          <a:prstGeom prst="rect">
            <a:avLst/>
          </a:prstGeom>
          <a:solidFill>
            <a:schemeClr val="tx1"/>
          </a:solidFill>
          <a:ln w="19050">
            <a:solidFill>
              <a:schemeClr val="bg1"/>
            </a:solidFill>
          </a:ln>
        </p:spPr>
        <p:txBody>
          <a:bodyPr wrap="none" rtlCol="0">
            <a:spAutoFit/>
          </a:bodyPr>
          <a:lstStyle/>
          <a:p>
            <a:r>
              <a:rPr lang="en-US" sz="2400" dirty="0">
                <a:solidFill>
                  <a:schemeClr val="bg1"/>
                </a:solidFill>
              </a:rPr>
              <a:t>Access is localized in space and time</a:t>
            </a:r>
          </a:p>
          <a:p>
            <a:r>
              <a:rPr lang="en-US" sz="2400" dirty="0">
                <a:solidFill>
                  <a:schemeClr val="bg1"/>
                </a:solidFill>
              </a:rPr>
              <a:t>	The book is delivered to the reader</a:t>
            </a:r>
            <a:endParaRPr lang="en-GB" sz="2400" dirty="0">
              <a:solidFill>
                <a:schemeClr val="bg1"/>
              </a:solidFill>
            </a:endParaRPr>
          </a:p>
        </p:txBody>
      </p:sp>
    </p:spTree>
    <p:extLst>
      <p:ext uri="{BB962C8B-B14F-4D97-AF65-F5344CB8AC3E}">
        <p14:creationId xmlns:p14="http://schemas.microsoft.com/office/powerpoint/2010/main" val="141217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EAB8-7517-41F9-A287-04DAF4A0772C}"/>
              </a:ext>
            </a:extLst>
          </p:cNvPr>
          <p:cNvSpPr txBox="1"/>
          <p:nvPr/>
        </p:nvSpPr>
        <p:spPr>
          <a:xfrm>
            <a:off x="422031" y="417342"/>
            <a:ext cx="4627870" cy="707886"/>
          </a:xfrm>
          <a:prstGeom prst="rect">
            <a:avLst/>
          </a:prstGeom>
          <a:noFill/>
        </p:spPr>
        <p:txBody>
          <a:bodyPr wrap="none" rtlCol="0">
            <a:spAutoFit/>
          </a:bodyPr>
          <a:lstStyle/>
          <a:p>
            <a:r>
              <a:rPr lang="en-US" sz="4000" dirty="0"/>
              <a:t>Fifth Information Age</a:t>
            </a:r>
            <a:endParaRPr lang="en-GB" sz="4000" dirty="0"/>
          </a:p>
        </p:txBody>
      </p:sp>
      <p:sp>
        <p:nvSpPr>
          <p:cNvPr id="3" name="TextBox 2">
            <a:extLst>
              <a:ext uri="{FF2B5EF4-FFF2-40B4-BE49-F238E27FC236}">
                <a16:creationId xmlns:a16="http://schemas.microsoft.com/office/drawing/2014/main" id="{CB791C1A-6D6A-43C8-A0F6-BA9953A79BFC}"/>
              </a:ext>
            </a:extLst>
          </p:cNvPr>
          <p:cNvSpPr txBox="1"/>
          <p:nvPr/>
        </p:nvSpPr>
        <p:spPr>
          <a:xfrm>
            <a:off x="6846778" y="540452"/>
            <a:ext cx="2073132" cy="461665"/>
          </a:xfrm>
          <a:prstGeom prst="rect">
            <a:avLst/>
          </a:prstGeom>
          <a:noFill/>
        </p:spPr>
        <p:txBody>
          <a:bodyPr wrap="none" rtlCol="0">
            <a:spAutoFit/>
          </a:bodyPr>
          <a:lstStyle/>
          <a:p>
            <a:r>
              <a:rPr lang="en-US" sz="2400" dirty="0">
                <a:solidFill>
                  <a:schemeClr val="bg1"/>
                </a:solidFill>
                <a:highlight>
                  <a:srgbClr val="000000"/>
                </a:highlight>
              </a:rPr>
              <a:t>Global Internet</a:t>
            </a:r>
          </a:p>
        </p:txBody>
      </p:sp>
      <p:pic>
        <p:nvPicPr>
          <p:cNvPr id="5" name="Picture 4" descr="A close - up of a calculator&#10;&#10;Description automatically generated with medium confidence">
            <a:extLst>
              <a:ext uri="{FF2B5EF4-FFF2-40B4-BE49-F238E27FC236}">
                <a16:creationId xmlns:a16="http://schemas.microsoft.com/office/drawing/2014/main" id="{26F1C82C-7599-4CAB-A0A3-5F0F8A194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617" y="1237166"/>
            <a:ext cx="3384384" cy="5203492"/>
          </a:xfrm>
          <a:prstGeom prst="rect">
            <a:avLst/>
          </a:prstGeom>
        </p:spPr>
      </p:pic>
      <p:pic>
        <p:nvPicPr>
          <p:cNvPr id="7" name="Picture 6" descr="Logo&#10;&#10;Description automatically generated">
            <a:extLst>
              <a:ext uri="{FF2B5EF4-FFF2-40B4-BE49-F238E27FC236}">
                <a16:creationId xmlns:a16="http://schemas.microsoft.com/office/drawing/2014/main" id="{E1BDB8CF-70C5-4847-BC28-75047A7DC6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9782" y="1237166"/>
            <a:ext cx="1905000" cy="1000125"/>
          </a:xfrm>
          <a:prstGeom prst="rect">
            <a:avLst/>
          </a:prstGeom>
        </p:spPr>
      </p:pic>
      <p:pic>
        <p:nvPicPr>
          <p:cNvPr id="9" name="Picture 8" descr="A picture containing text, electronics, screenshot&#10;&#10;Description automatically generated">
            <a:extLst>
              <a:ext uri="{FF2B5EF4-FFF2-40B4-BE49-F238E27FC236}">
                <a16:creationId xmlns:a16="http://schemas.microsoft.com/office/drawing/2014/main" id="{DE8E45B4-ECAC-42A3-9CF0-2E5620EB5E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4782" y="1180221"/>
            <a:ext cx="3028658" cy="4497558"/>
          </a:xfrm>
          <a:prstGeom prst="rect">
            <a:avLst/>
          </a:prstGeom>
        </p:spPr>
      </p:pic>
      <p:pic>
        <p:nvPicPr>
          <p:cNvPr id="19" name="Picture 18">
            <a:extLst>
              <a:ext uri="{FF2B5EF4-FFF2-40B4-BE49-F238E27FC236}">
                <a16:creationId xmlns:a16="http://schemas.microsoft.com/office/drawing/2014/main" id="{C9ABE776-B418-4C37-9C5A-3CCE350AB9C7}"/>
              </a:ext>
            </a:extLst>
          </p:cNvPr>
          <p:cNvPicPr>
            <a:picLocks noChangeAspect="1"/>
          </p:cNvPicPr>
          <p:nvPr/>
        </p:nvPicPr>
        <p:blipFill>
          <a:blip r:embed="rId5"/>
          <a:stretch>
            <a:fillRect/>
          </a:stretch>
        </p:blipFill>
        <p:spPr>
          <a:xfrm>
            <a:off x="1298864" y="2377291"/>
            <a:ext cx="5547914" cy="2665550"/>
          </a:xfrm>
          <a:prstGeom prst="rect">
            <a:avLst/>
          </a:prstGeom>
        </p:spPr>
      </p:pic>
      <p:pic>
        <p:nvPicPr>
          <p:cNvPr id="15" name="Picture 14">
            <a:extLst>
              <a:ext uri="{FF2B5EF4-FFF2-40B4-BE49-F238E27FC236}">
                <a16:creationId xmlns:a16="http://schemas.microsoft.com/office/drawing/2014/main" id="{88A41BAB-BC32-4F1F-A9C9-A2CB0F898183}"/>
              </a:ext>
            </a:extLst>
          </p:cNvPr>
          <p:cNvPicPr>
            <a:picLocks noChangeAspect="1"/>
          </p:cNvPicPr>
          <p:nvPr/>
        </p:nvPicPr>
        <p:blipFill>
          <a:blip r:embed="rId6"/>
          <a:stretch>
            <a:fillRect/>
          </a:stretch>
        </p:blipFill>
        <p:spPr>
          <a:xfrm>
            <a:off x="512617" y="4878714"/>
            <a:ext cx="2518930" cy="1553885"/>
          </a:xfrm>
          <a:prstGeom prst="rect">
            <a:avLst/>
          </a:prstGeom>
        </p:spPr>
      </p:pic>
      <p:pic>
        <p:nvPicPr>
          <p:cNvPr id="17" name="Picture 16">
            <a:extLst>
              <a:ext uri="{FF2B5EF4-FFF2-40B4-BE49-F238E27FC236}">
                <a16:creationId xmlns:a16="http://schemas.microsoft.com/office/drawing/2014/main" id="{D57F6DEF-9ECA-47E4-9F58-50189D45A7DF}"/>
              </a:ext>
            </a:extLst>
          </p:cNvPr>
          <p:cNvPicPr>
            <a:picLocks noChangeAspect="1"/>
          </p:cNvPicPr>
          <p:nvPr/>
        </p:nvPicPr>
        <p:blipFill>
          <a:blip r:embed="rId7"/>
          <a:stretch>
            <a:fillRect/>
          </a:stretch>
        </p:blipFill>
        <p:spPr>
          <a:xfrm>
            <a:off x="4483196" y="2974488"/>
            <a:ext cx="4320244" cy="3458111"/>
          </a:xfrm>
          <a:prstGeom prst="rect">
            <a:avLst/>
          </a:prstGeom>
        </p:spPr>
      </p:pic>
      <p:pic>
        <p:nvPicPr>
          <p:cNvPr id="11" name="Picture 10">
            <a:extLst>
              <a:ext uri="{FF2B5EF4-FFF2-40B4-BE49-F238E27FC236}">
                <a16:creationId xmlns:a16="http://schemas.microsoft.com/office/drawing/2014/main" id="{0C3FC9BB-023B-4013-9007-D9CE6096B2D9}"/>
              </a:ext>
            </a:extLst>
          </p:cNvPr>
          <p:cNvPicPr>
            <a:picLocks noChangeAspect="1"/>
          </p:cNvPicPr>
          <p:nvPr/>
        </p:nvPicPr>
        <p:blipFill>
          <a:blip r:embed="rId8"/>
          <a:stretch>
            <a:fillRect/>
          </a:stretch>
        </p:blipFill>
        <p:spPr>
          <a:xfrm>
            <a:off x="3213131" y="5165374"/>
            <a:ext cx="5590309" cy="1267225"/>
          </a:xfrm>
          <a:prstGeom prst="rect">
            <a:avLst/>
          </a:prstGeom>
          <a:ln>
            <a:solidFill>
              <a:schemeClr val="tx1"/>
            </a:solidFill>
          </a:ln>
        </p:spPr>
      </p:pic>
      <p:sp>
        <p:nvSpPr>
          <p:cNvPr id="20" name="TextBox 19">
            <a:extLst>
              <a:ext uri="{FF2B5EF4-FFF2-40B4-BE49-F238E27FC236}">
                <a16:creationId xmlns:a16="http://schemas.microsoft.com/office/drawing/2014/main" id="{505AC94D-310B-4F4A-8317-ADF0F5E7AFDF}"/>
              </a:ext>
            </a:extLst>
          </p:cNvPr>
          <p:cNvSpPr txBox="1"/>
          <p:nvPr/>
        </p:nvSpPr>
        <p:spPr>
          <a:xfrm>
            <a:off x="2854288" y="1763685"/>
            <a:ext cx="4478342" cy="830997"/>
          </a:xfrm>
          <a:prstGeom prst="rect">
            <a:avLst/>
          </a:prstGeom>
          <a:solidFill>
            <a:schemeClr val="tx1"/>
          </a:solidFill>
          <a:ln w="19050">
            <a:solidFill>
              <a:schemeClr val="bg1"/>
            </a:solidFill>
          </a:ln>
        </p:spPr>
        <p:txBody>
          <a:bodyPr wrap="none" rtlCol="0">
            <a:spAutoFit/>
          </a:bodyPr>
          <a:lstStyle/>
          <a:p>
            <a:r>
              <a:rPr lang="en-US" sz="2400" dirty="0">
                <a:solidFill>
                  <a:schemeClr val="bg1"/>
                </a:solidFill>
              </a:rPr>
              <a:t>Recorded discourse is unavoidable</a:t>
            </a:r>
          </a:p>
          <a:p>
            <a:r>
              <a:rPr lang="en-US" sz="2400" dirty="0">
                <a:solidFill>
                  <a:schemeClr val="bg1"/>
                </a:solidFill>
              </a:rPr>
              <a:t>	Everything is recorded</a:t>
            </a:r>
          </a:p>
        </p:txBody>
      </p:sp>
      <p:sp>
        <p:nvSpPr>
          <p:cNvPr id="21" name="TextBox 20">
            <a:extLst>
              <a:ext uri="{FF2B5EF4-FFF2-40B4-BE49-F238E27FC236}">
                <a16:creationId xmlns:a16="http://schemas.microsoft.com/office/drawing/2014/main" id="{E1D36C7E-E5D8-4911-8CF0-D4375BBB0B28}"/>
              </a:ext>
            </a:extLst>
          </p:cNvPr>
          <p:cNvSpPr txBox="1"/>
          <p:nvPr/>
        </p:nvSpPr>
        <p:spPr>
          <a:xfrm>
            <a:off x="2854288" y="2850752"/>
            <a:ext cx="3618042" cy="830997"/>
          </a:xfrm>
          <a:prstGeom prst="rect">
            <a:avLst/>
          </a:prstGeom>
          <a:solidFill>
            <a:schemeClr val="tx1"/>
          </a:solidFill>
          <a:ln w="19050">
            <a:solidFill>
              <a:schemeClr val="bg1"/>
            </a:solidFill>
          </a:ln>
        </p:spPr>
        <p:txBody>
          <a:bodyPr wrap="none" rtlCol="0">
            <a:spAutoFit/>
          </a:bodyPr>
          <a:lstStyle/>
          <a:p>
            <a:r>
              <a:rPr lang="en-US" sz="2400" dirty="0">
                <a:solidFill>
                  <a:schemeClr val="bg1"/>
                </a:solidFill>
              </a:rPr>
              <a:t>Every ‘reader’ is an ‘author’</a:t>
            </a:r>
          </a:p>
          <a:p>
            <a:r>
              <a:rPr lang="en-US" sz="2400" dirty="0">
                <a:solidFill>
                  <a:schemeClr val="bg1"/>
                </a:solidFill>
              </a:rPr>
              <a:t>	 Everything is recorded</a:t>
            </a:r>
            <a:endParaRPr lang="en-GB" sz="2400" dirty="0">
              <a:solidFill>
                <a:schemeClr val="bg1"/>
              </a:solidFill>
            </a:endParaRPr>
          </a:p>
        </p:txBody>
      </p:sp>
      <p:sp>
        <p:nvSpPr>
          <p:cNvPr id="22" name="TextBox 21">
            <a:extLst>
              <a:ext uri="{FF2B5EF4-FFF2-40B4-BE49-F238E27FC236}">
                <a16:creationId xmlns:a16="http://schemas.microsoft.com/office/drawing/2014/main" id="{F7EDE3D9-FD50-46A7-B10A-8E10683000AF}"/>
              </a:ext>
            </a:extLst>
          </p:cNvPr>
          <p:cNvSpPr txBox="1"/>
          <p:nvPr/>
        </p:nvSpPr>
        <p:spPr>
          <a:xfrm>
            <a:off x="2854288" y="3937819"/>
            <a:ext cx="4197880" cy="830997"/>
          </a:xfrm>
          <a:prstGeom prst="rect">
            <a:avLst/>
          </a:prstGeom>
          <a:solidFill>
            <a:schemeClr val="tx1"/>
          </a:solidFill>
          <a:ln w="19050">
            <a:solidFill>
              <a:schemeClr val="bg1"/>
            </a:solidFill>
          </a:ln>
        </p:spPr>
        <p:txBody>
          <a:bodyPr wrap="none" rtlCol="0">
            <a:spAutoFit/>
          </a:bodyPr>
          <a:lstStyle/>
          <a:p>
            <a:r>
              <a:rPr lang="en-US" sz="2400" dirty="0">
                <a:solidFill>
                  <a:schemeClr val="bg1"/>
                </a:solidFill>
              </a:rPr>
              <a:t>Multiple digital carrier formats</a:t>
            </a:r>
          </a:p>
          <a:p>
            <a:r>
              <a:rPr lang="en-US" sz="2400" dirty="0">
                <a:solidFill>
                  <a:schemeClr val="bg1"/>
                </a:solidFill>
              </a:rPr>
              <a:t>	Reproduction is unavoidable</a:t>
            </a:r>
            <a:endParaRPr lang="en-GB" sz="2400" dirty="0">
              <a:solidFill>
                <a:schemeClr val="bg1"/>
              </a:solidFill>
            </a:endParaRPr>
          </a:p>
        </p:txBody>
      </p:sp>
      <p:sp>
        <p:nvSpPr>
          <p:cNvPr id="23" name="TextBox 22">
            <a:extLst>
              <a:ext uri="{FF2B5EF4-FFF2-40B4-BE49-F238E27FC236}">
                <a16:creationId xmlns:a16="http://schemas.microsoft.com/office/drawing/2014/main" id="{4E8AB05F-2171-44E5-AFF8-512F9478C13D}"/>
              </a:ext>
            </a:extLst>
          </p:cNvPr>
          <p:cNvSpPr txBox="1"/>
          <p:nvPr/>
        </p:nvSpPr>
        <p:spPr>
          <a:xfrm>
            <a:off x="2854288" y="5024886"/>
            <a:ext cx="4290726" cy="830997"/>
          </a:xfrm>
          <a:prstGeom prst="rect">
            <a:avLst/>
          </a:prstGeom>
          <a:solidFill>
            <a:schemeClr val="tx1"/>
          </a:solidFill>
          <a:ln w="19050">
            <a:solidFill>
              <a:schemeClr val="bg1"/>
            </a:solidFill>
          </a:ln>
        </p:spPr>
        <p:txBody>
          <a:bodyPr wrap="none" rtlCol="0">
            <a:spAutoFit/>
          </a:bodyPr>
          <a:lstStyle/>
          <a:p>
            <a:r>
              <a:rPr lang="en-US" sz="2400" dirty="0">
                <a:solidFill>
                  <a:schemeClr val="bg1"/>
                </a:solidFill>
              </a:rPr>
              <a:t>Access is completely localized</a:t>
            </a:r>
          </a:p>
          <a:p>
            <a:r>
              <a:rPr lang="en-US" sz="2400" dirty="0">
                <a:solidFill>
                  <a:schemeClr val="bg1"/>
                </a:solidFill>
              </a:rPr>
              <a:t>	Anytime, anywhere, anybody</a:t>
            </a:r>
            <a:endParaRPr lang="en-GB" sz="2400" dirty="0">
              <a:solidFill>
                <a:schemeClr val="bg1"/>
              </a:solidFill>
            </a:endParaRPr>
          </a:p>
        </p:txBody>
      </p:sp>
    </p:spTree>
    <p:extLst>
      <p:ext uri="{BB962C8B-B14F-4D97-AF65-F5344CB8AC3E}">
        <p14:creationId xmlns:p14="http://schemas.microsoft.com/office/powerpoint/2010/main" val="4678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6172</TotalTime>
  <Words>1617</Words>
  <Application>Microsoft Office PowerPoint</Application>
  <PresentationFormat>On-screen Show (4:3)</PresentationFormat>
  <Paragraphs>157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Bibliographic control in the fifth information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information age</dc:title>
  <dc:creator>Gordon Dunsire</dc:creator>
  <cp:lastModifiedBy>Gordon Dunsire</cp:lastModifiedBy>
  <cp:revision>121</cp:revision>
  <dcterms:created xsi:type="dcterms:W3CDTF">2021-01-13T08:54:00Z</dcterms:created>
  <dcterms:modified xsi:type="dcterms:W3CDTF">2021-01-24T17:29:58Z</dcterms:modified>
</cp:coreProperties>
</file>