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62" r:id="rId4"/>
    <p:sldId id="258" r:id="rId5"/>
    <p:sldId id="259" r:id="rId6"/>
    <p:sldId id="260" r:id="rId7"/>
    <p:sldId id="263" r:id="rId8"/>
    <p:sldId id="261" r:id="rId9"/>
    <p:sldId id="264" r:id="rId10"/>
    <p:sldId id="266"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368" autoAdjust="0"/>
  </p:normalViewPr>
  <p:slideViewPr>
    <p:cSldViewPr>
      <p:cViewPr varScale="1">
        <p:scale>
          <a:sx n="70" d="100"/>
          <a:sy n="70" d="100"/>
        </p:scale>
        <p:origin x="-138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761C4E-054B-4EAA-8DD3-FA7D2E180981}" type="datetimeFigureOut">
              <a:rPr lang="en-GB" smtClean="0"/>
              <a:t>03/02/2015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F9B186-B603-4E4E-82CB-13AA9FE77A83}" type="slidenum">
              <a:rPr lang="en-GB" smtClean="0"/>
              <a:t>‹#›</a:t>
            </a:fld>
            <a:endParaRPr lang="en-GB"/>
          </a:p>
        </p:txBody>
      </p:sp>
    </p:spTree>
    <p:extLst>
      <p:ext uri="{BB962C8B-B14F-4D97-AF65-F5344CB8AC3E}">
        <p14:creationId xmlns:p14="http://schemas.microsoft.com/office/powerpoint/2010/main" val="39518484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FRBR, FRAD,</a:t>
            </a:r>
            <a:r>
              <a:rPr lang="en-GB" baseline="0" dirty="0" smtClean="0"/>
              <a:t> and FRSAD models were published over time, with FRAD and FRSAD extending FRBR for authority data and subject authority data. The change of reference from “Records” to “Data” is indicative of significant changes in bibliographic thinking between the FRBR and FRAD/FRSAD models. The three models are now being consolidated into one.</a:t>
            </a:r>
          </a:p>
          <a:p>
            <a:endParaRPr lang="en-GB" dirty="0" smtClean="0"/>
          </a:p>
          <a:p>
            <a:r>
              <a:rPr lang="en-GB" dirty="0" smtClean="0"/>
              <a:t>*While FRSAD is wholly concerned with subject data,</a:t>
            </a:r>
            <a:r>
              <a:rPr lang="en-GB" baseline="0" dirty="0" smtClean="0"/>
              <a:t> the original FRBR model has “Group 3” entities for Concept, Object, Event, and Place as subjects.</a:t>
            </a:r>
          </a:p>
          <a:p>
            <a:endParaRPr lang="en-GB" dirty="0" smtClean="0"/>
          </a:p>
          <a:p>
            <a:r>
              <a:rPr lang="en-GB" dirty="0" smtClean="0"/>
              <a:t>*The JSC anticipates that the FRSAD model for subjects will be retained in the consolidated model, and FRBR Group 3 will be deprecated.</a:t>
            </a:r>
          </a:p>
          <a:p>
            <a:endParaRPr lang="en-GB" dirty="0" smtClean="0"/>
          </a:p>
          <a:p>
            <a:r>
              <a:rPr lang="en-GB" dirty="0" smtClean="0"/>
              <a:t>*However, the JSC thinks it is likely that some, if not all, of the entities in Group 3 will be retained,</a:t>
            </a:r>
            <a:r>
              <a:rPr lang="en-GB" baseline="0" dirty="0" smtClean="0"/>
              <a:t> but not confined to the context of subject. The JSC Places Working Group is investigating how RDA might treat Place as an entity in its own right.</a:t>
            </a:r>
            <a:endParaRPr lang="en-GB" dirty="0"/>
          </a:p>
        </p:txBody>
      </p:sp>
      <p:sp>
        <p:nvSpPr>
          <p:cNvPr id="4" name="Slide Number Placeholder 3"/>
          <p:cNvSpPr>
            <a:spLocks noGrp="1"/>
          </p:cNvSpPr>
          <p:nvPr>
            <p:ph type="sldNum" sz="quarter" idx="10"/>
          </p:nvPr>
        </p:nvSpPr>
        <p:spPr/>
        <p:txBody>
          <a:bodyPr/>
          <a:lstStyle/>
          <a:p>
            <a:fld id="{62F9B186-B603-4E4E-82CB-13AA9FE77A83}" type="slidenum">
              <a:rPr lang="en-GB" smtClean="0"/>
              <a:t>3</a:t>
            </a:fld>
            <a:endParaRPr lang="en-GB"/>
          </a:p>
        </p:txBody>
      </p:sp>
    </p:spTree>
    <p:extLst>
      <p:ext uri="{BB962C8B-B14F-4D97-AF65-F5344CB8AC3E}">
        <p14:creationId xmlns:p14="http://schemas.microsoft.com/office/powerpoint/2010/main" val="20339337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is</a:t>
            </a:r>
            <a:r>
              <a:rPr lang="en-GB" baseline="0" dirty="0" smtClean="0"/>
              <a:t> the basic model of subjects in FRSAD. The Work entity is the same as in FRBR. The </a:t>
            </a:r>
            <a:r>
              <a:rPr lang="en-GB" baseline="0" dirty="0" err="1" smtClean="0"/>
              <a:t>Thema</a:t>
            </a:r>
            <a:r>
              <a:rPr lang="en-GB" baseline="0" dirty="0" smtClean="0"/>
              <a:t> entity represents the subject as a general concept, while the </a:t>
            </a:r>
            <a:r>
              <a:rPr lang="en-GB" baseline="0" dirty="0" err="1" smtClean="0"/>
              <a:t>Nomen</a:t>
            </a:r>
            <a:r>
              <a:rPr lang="en-GB" baseline="0" dirty="0" smtClean="0"/>
              <a:t> entity represents subject headings, classifications, and notations that label a </a:t>
            </a:r>
            <a:r>
              <a:rPr lang="en-GB" baseline="0" dirty="0" err="1" smtClean="0"/>
              <a:t>Thema</a:t>
            </a:r>
            <a:r>
              <a:rPr lang="en-GB" baseline="0" dirty="0" smtClean="0"/>
              <a:t>. Thus the </a:t>
            </a:r>
            <a:r>
              <a:rPr lang="en-GB" baseline="0" dirty="0" err="1" smtClean="0"/>
              <a:t>Nomen</a:t>
            </a:r>
            <a:r>
              <a:rPr lang="en-GB" baseline="0" dirty="0" smtClean="0"/>
              <a:t> entity accommodates the human-readable strings used to label subjects.</a:t>
            </a:r>
          </a:p>
          <a:p>
            <a:endParaRPr lang="en-GB" baseline="0" dirty="0" smtClean="0"/>
          </a:p>
          <a:p>
            <a:r>
              <a:rPr lang="en-GB" baseline="0" dirty="0" smtClean="0"/>
              <a:t>*A Work can be the subject of another Work. A Work can therefore be a type of </a:t>
            </a:r>
            <a:r>
              <a:rPr lang="en-GB" baseline="0" dirty="0" err="1" smtClean="0"/>
              <a:t>Thema</a:t>
            </a:r>
            <a:r>
              <a:rPr lang="en-GB" baseline="0" dirty="0" smtClean="0"/>
              <a:t>.</a:t>
            </a:r>
          </a:p>
          <a:p>
            <a:endParaRPr lang="en-GB" baseline="0" dirty="0" smtClean="0"/>
          </a:p>
          <a:p>
            <a:r>
              <a:rPr lang="en-GB" baseline="0" dirty="0" smtClean="0"/>
              <a:t>*This analysis applies to all of the other FRBR Group 1 and Group 2 entities, which are also RDA entities.</a:t>
            </a:r>
          </a:p>
          <a:p>
            <a:endParaRPr lang="en-GB" baseline="0" dirty="0" smtClean="0"/>
          </a:p>
          <a:p>
            <a:r>
              <a:rPr lang="en-GB" baseline="0" dirty="0" smtClean="0"/>
              <a:t>*The relationship “has appellation” can also be typed as “has title” in the context of Work.</a:t>
            </a:r>
          </a:p>
          <a:p>
            <a:endParaRPr lang="en-GB" baseline="0" dirty="0" smtClean="0"/>
          </a:p>
          <a:p>
            <a:r>
              <a:rPr lang="en-GB" baseline="0" dirty="0" smtClean="0"/>
              <a:t>*The same applies to Expression, Manifestation, and in some circumstances, Item.</a:t>
            </a:r>
          </a:p>
          <a:p>
            <a:endParaRPr lang="en-GB" baseline="0" dirty="0" smtClean="0"/>
          </a:p>
          <a:p>
            <a:r>
              <a:rPr lang="en-GB" baseline="0" dirty="0" smtClean="0"/>
              <a:t>*Person, Family, and Corporate Body have “has name” as a type of “has appellation”.</a:t>
            </a:r>
          </a:p>
          <a:p>
            <a:endParaRPr lang="en-GB" baseline="0" dirty="0" smtClean="0"/>
          </a:p>
          <a:p>
            <a:r>
              <a:rPr lang="en-GB" baseline="0" dirty="0" smtClean="0"/>
              <a:t>*In fact, a </a:t>
            </a:r>
            <a:r>
              <a:rPr lang="en-GB" baseline="0" dirty="0" err="1" smtClean="0"/>
              <a:t>Thema</a:t>
            </a:r>
            <a:r>
              <a:rPr lang="en-GB" baseline="0" dirty="0" smtClean="0"/>
              <a:t> can be anything. In entity terms, </a:t>
            </a:r>
            <a:r>
              <a:rPr lang="en-GB" baseline="0" dirty="0" err="1" smtClean="0"/>
              <a:t>Thema</a:t>
            </a:r>
            <a:r>
              <a:rPr lang="en-GB" baseline="0" dirty="0" smtClean="0"/>
              <a:t> is the same as Thing.</a:t>
            </a:r>
          </a:p>
          <a:p>
            <a:endParaRPr lang="en-GB" baseline="0" dirty="0" smtClean="0"/>
          </a:p>
          <a:p>
            <a:r>
              <a:rPr lang="en-GB" baseline="0" dirty="0" smtClean="0"/>
              <a:t>*</a:t>
            </a:r>
            <a:r>
              <a:rPr lang="en-GB" baseline="0" dirty="0" err="1" smtClean="0"/>
              <a:t>Nomen</a:t>
            </a:r>
            <a:r>
              <a:rPr lang="en-GB" baseline="0" dirty="0" smtClean="0"/>
              <a:t> can therefore be regarded as a general entity for the human-readable strings that name things, beyond the context of subjects.</a:t>
            </a:r>
          </a:p>
          <a:p>
            <a:endParaRPr lang="en-GB" baseline="0" dirty="0" smtClean="0"/>
          </a:p>
          <a:p>
            <a:r>
              <a:rPr lang="en-GB" baseline="0" dirty="0" smtClean="0"/>
              <a:t>*Specific types of </a:t>
            </a:r>
            <a:r>
              <a:rPr lang="en-GB" baseline="0" dirty="0" err="1" smtClean="0"/>
              <a:t>Thema</a:t>
            </a:r>
            <a:r>
              <a:rPr lang="en-GB" baseline="0" dirty="0" smtClean="0"/>
              <a:t> are already treated beyond the context of subjects.</a:t>
            </a:r>
          </a:p>
          <a:p>
            <a:endParaRPr lang="en-GB" baseline="0" dirty="0" smtClean="0"/>
          </a:p>
          <a:p>
            <a:r>
              <a:rPr lang="en-GB" baseline="0" dirty="0" smtClean="0"/>
              <a:t>*</a:t>
            </a:r>
            <a:r>
              <a:rPr lang="en-GB" baseline="0" dirty="0" err="1" smtClean="0"/>
              <a:t>Thema</a:t>
            </a:r>
            <a:r>
              <a:rPr lang="en-GB" baseline="0" dirty="0" smtClean="0"/>
              <a:t> itself can also be subsumed into a more general treatment in RDA, leaving just the specific, high-level subject relationship between Work and whatever thing is its subject.</a:t>
            </a:r>
            <a:endParaRPr lang="en-GB" dirty="0"/>
          </a:p>
        </p:txBody>
      </p:sp>
      <p:sp>
        <p:nvSpPr>
          <p:cNvPr id="4" name="Slide Number Placeholder 3"/>
          <p:cNvSpPr>
            <a:spLocks noGrp="1"/>
          </p:cNvSpPr>
          <p:nvPr>
            <p:ph type="sldNum" sz="quarter" idx="10"/>
          </p:nvPr>
        </p:nvSpPr>
        <p:spPr/>
        <p:txBody>
          <a:bodyPr/>
          <a:lstStyle/>
          <a:p>
            <a:fld id="{62F9B186-B603-4E4E-82CB-13AA9FE77A83}" type="slidenum">
              <a:rPr lang="en-GB" smtClean="0"/>
              <a:t>4</a:t>
            </a:fld>
            <a:endParaRPr lang="en-GB"/>
          </a:p>
        </p:txBody>
      </p:sp>
    </p:spTree>
    <p:extLst>
      <p:ext uri="{BB962C8B-B14F-4D97-AF65-F5344CB8AC3E}">
        <p14:creationId xmlns:p14="http://schemas.microsoft.com/office/powerpoint/2010/main" val="29917921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subject relationship is high-level. That is, there is no</a:t>
            </a:r>
            <a:r>
              <a:rPr lang="en-GB" baseline="0" dirty="0" smtClean="0"/>
              <a:t> specific broader relationship.</a:t>
            </a:r>
          </a:p>
          <a:p>
            <a:endParaRPr lang="en-GB" baseline="0" dirty="0" smtClean="0"/>
          </a:p>
          <a:p>
            <a:r>
              <a:rPr lang="en-GB" baseline="0" dirty="0" smtClean="0"/>
              <a:t>*All of the RDA entities are implicitly included as the target or object of the relationship. Explicit relationships exist between Work and each RDA entity.</a:t>
            </a:r>
          </a:p>
          <a:p>
            <a:endParaRPr lang="en-GB" baseline="0" dirty="0" smtClean="0"/>
          </a:p>
          <a:p>
            <a:r>
              <a:rPr lang="en-GB" baseline="0" dirty="0" smtClean="0"/>
              <a:t>*The reciprocal relationships are explicit for the primary entities Work, Expression, Manifestation, and Item. They are implicit for the secondary entities Person, Family, and Corporate Body, as for other reciprocal relationships with primary entities.</a:t>
            </a:r>
            <a:endParaRPr lang="en-GB" dirty="0"/>
          </a:p>
        </p:txBody>
      </p:sp>
      <p:sp>
        <p:nvSpPr>
          <p:cNvPr id="4" name="Slide Number Placeholder 3"/>
          <p:cNvSpPr>
            <a:spLocks noGrp="1"/>
          </p:cNvSpPr>
          <p:nvPr>
            <p:ph type="sldNum" sz="quarter" idx="10"/>
          </p:nvPr>
        </p:nvSpPr>
        <p:spPr/>
        <p:txBody>
          <a:bodyPr/>
          <a:lstStyle/>
          <a:p>
            <a:fld id="{62F9B186-B603-4E4E-82CB-13AA9FE77A83}" type="slidenum">
              <a:rPr lang="en-GB" smtClean="0"/>
              <a:t>5</a:t>
            </a:fld>
            <a:endParaRPr lang="en-GB"/>
          </a:p>
        </p:txBody>
      </p:sp>
    </p:spTree>
    <p:extLst>
      <p:ext uri="{BB962C8B-B14F-4D97-AF65-F5344CB8AC3E}">
        <p14:creationId xmlns:p14="http://schemas.microsoft.com/office/powerpoint/2010/main" val="32180474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*RDA J.2.3 lists descriptive</a:t>
            </a:r>
            <a:r>
              <a:rPr lang="en-GB" baseline="0" dirty="0" smtClean="0"/>
              <a:t> work relationship designators.</a:t>
            </a:r>
          </a:p>
          <a:p>
            <a:endParaRPr lang="en-GB" baseline="0" dirty="0" smtClean="0"/>
          </a:p>
          <a:p>
            <a:r>
              <a:rPr lang="en-GB" baseline="0" dirty="0" smtClean="0"/>
              <a:t>*The definition of the broad “description of (work)” designator is somewhat self-referential.</a:t>
            </a:r>
          </a:p>
          <a:p>
            <a:endParaRPr lang="en-GB" baseline="0" dirty="0" smtClean="0"/>
          </a:p>
          <a:p>
            <a:r>
              <a:rPr lang="en-GB" baseline="0" dirty="0" smtClean="0"/>
              <a:t>*Essentially “described” is an indication of a subject relationship, and can be reworded to make this explicit.</a:t>
            </a:r>
            <a:endParaRPr lang="en-GB" dirty="0"/>
          </a:p>
        </p:txBody>
      </p:sp>
      <p:sp>
        <p:nvSpPr>
          <p:cNvPr id="4" name="Slide Number Placeholder 3"/>
          <p:cNvSpPr>
            <a:spLocks noGrp="1"/>
          </p:cNvSpPr>
          <p:nvPr>
            <p:ph type="sldNum" sz="quarter" idx="10"/>
          </p:nvPr>
        </p:nvSpPr>
        <p:spPr/>
        <p:txBody>
          <a:bodyPr/>
          <a:lstStyle/>
          <a:p>
            <a:fld id="{62F9B186-B603-4E4E-82CB-13AA9FE77A83}" type="slidenum">
              <a:rPr lang="en-GB" smtClean="0"/>
              <a:t>6</a:t>
            </a:fld>
            <a:endParaRPr lang="en-GB"/>
          </a:p>
        </p:txBody>
      </p:sp>
    </p:spTree>
    <p:extLst>
      <p:ext uri="{BB962C8B-B14F-4D97-AF65-F5344CB8AC3E}">
        <p14:creationId xmlns:p14="http://schemas.microsoft.com/office/powerpoint/2010/main" val="2262102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*RDA J.3.3 lists descriptive Expression relationship designators.</a:t>
            </a:r>
          </a:p>
          <a:p>
            <a:endParaRPr lang="en-GB" dirty="0" smtClean="0"/>
          </a:p>
          <a:p>
            <a:r>
              <a:rPr lang="en-GB" dirty="0" smtClean="0"/>
              <a:t>*Use</a:t>
            </a:r>
            <a:r>
              <a:rPr lang="en-GB" baseline="0" dirty="0" smtClean="0"/>
              <a:t> the same analysis as for Work designators, the implication is an underlying model which has Expression as the source entity that has a subject.</a:t>
            </a:r>
          </a:p>
          <a:p>
            <a:endParaRPr lang="en-GB" baseline="0" dirty="0" smtClean="0"/>
          </a:p>
          <a:p>
            <a:r>
              <a:rPr lang="en-GB" baseline="0" dirty="0" smtClean="0"/>
              <a:t>*But this contradicts the basic FRSAD model where only Work can have a subject. An Expression cannot have a subject.</a:t>
            </a:r>
          </a:p>
          <a:p>
            <a:endParaRPr lang="en-GB" baseline="0" dirty="0" smtClean="0"/>
          </a:p>
          <a:p>
            <a:r>
              <a:rPr lang="en-GB" baseline="0" dirty="0" smtClean="0"/>
              <a:t>*As discussed previously, Work can have a subject that is an Expression. This is a cross-entity relationship, where the source and target entities are different types.</a:t>
            </a:r>
          </a:p>
          <a:p>
            <a:endParaRPr lang="en-GB" baseline="0" dirty="0" smtClean="0"/>
          </a:p>
          <a:p>
            <a:r>
              <a:rPr lang="en-GB" baseline="0" dirty="0" smtClean="0"/>
              <a:t>*The descriptive expression relationships will therefore be re-defined in RDA as cross-entity designators. This is a new type of designator: all current designators apply to source and target entities that are the same type.</a:t>
            </a:r>
            <a:endParaRPr lang="en-GB" dirty="0"/>
          </a:p>
        </p:txBody>
      </p:sp>
      <p:sp>
        <p:nvSpPr>
          <p:cNvPr id="4" name="Slide Number Placeholder 3"/>
          <p:cNvSpPr>
            <a:spLocks noGrp="1"/>
          </p:cNvSpPr>
          <p:nvPr>
            <p:ph type="sldNum" sz="quarter" idx="10"/>
          </p:nvPr>
        </p:nvSpPr>
        <p:spPr/>
        <p:txBody>
          <a:bodyPr/>
          <a:lstStyle/>
          <a:p>
            <a:fld id="{62F9B186-B603-4E4E-82CB-13AA9FE77A83}" type="slidenum">
              <a:rPr lang="en-GB" smtClean="0"/>
              <a:t>7</a:t>
            </a:fld>
            <a:endParaRPr lang="en-GB"/>
          </a:p>
        </p:txBody>
      </p:sp>
    </p:spTree>
    <p:extLst>
      <p:ext uri="{BB962C8B-B14F-4D97-AF65-F5344CB8AC3E}">
        <p14:creationId xmlns:p14="http://schemas.microsoft.com/office/powerpoint/2010/main" val="26510928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Relationship</a:t>
            </a:r>
            <a:r>
              <a:rPr lang="en-GB" baseline="0" dirty="0" smtClean="0"/>
              <a:t> designators that refine the high-level subject relationship element will be listed in a new appendix in the RDA Toolkit: Appendix M.</a:t>
            </a:r>
          </a:p>
          <a:p>
            <a:endParaRPr lang="en-GB" baseline="0" dirty="0" smtClean="0"/>
          </a:p>
          <a:p>
            <a:r>
              <a:rPr lang="en-GB" baseline="0" dirty="0" smtClean="0"/>
              <a:t>*As noted, these designators will relate different types of entity. The Work entity will be related to the other RDA entities. This is different from the other relationship designators, which currently relate the same type of entity. Of course, there is a same-entity designator for the case of a Work that has another Work as its subject.</a:t>
            </a:r>
          </a:p>
          <a:p>
            <a:endParaRPr lang="en-GB" baseline="0" dirty="0" smtClean="0"/>
          </a:p>
          <a:p>
            <a:r>
              <a:rPr lang="en-GB" baseline="0" dirty="0" smtClean="0"/>
              <a:t>*The “subject” designators from Appendix J will be moved to Appendix M.</a:t>
            </a:r>
          </a:p>
          <a:p>
            <a:endParaRPr lang="en-GB" baseline="0" dirty="0" smtClean="0"/>
          </a:p>
          <a:p>
            <a:r>
              <a:rPr lang="en-GB" baseline="0" dirty="0" smtClean="0"/>
              <a:t>*The JSC is discussing whether these more refined designators are necessary, or whether they can be replaced by future sub-types of Work based on form or genre; for example an Analysis Work, a Commentary Work, etc.</a:t>
            </a:r>
            <a:endParaRPr lang="en-GB" dirty="0"/>
          </a:p>
        </p:txBody>
      </p:sp>
      <p:sp>
        <p:nvSpPr>
          <p:cNvPr id="4" name="Slide Number Placeholder 3"/>
          <p:cNvSpPr>
            <a:spLocks noGrp="1"/>
          </p:cNvSpPr>
          <p:nvPr>
            <p:ph type="sldNum" sz="quarter" idx="10"/>
          </p:nvPr>
        </p:nvSpPr>
        <p:spPr/>
        <p:txBody>
          <a:bodyPr/>
          <a:lstStyle/>
          <a:p>
            <a:fld id="{62F9B186-B603-4E4E-82CB-13AA9FE77A83}" type="slidenum">
              <a:rPr lang="en-GB" smtClean="0"/>
              <a:t>8</a:t>
            </a:fld>
            <a:endParaRPr lang="en-GB"/>
          </a:p>
        </p:txBody>
      </p:sp>
    </p:spTree>
    <p:extLst>
      <p:ext uri="{BB962C8B-B14F-4D97-AF65-F5344CB8AC3E}">
        <p14:creationId xmlns:p14="http://schemas.microsoft.com/office/powerpoint/2010/main" val="2070995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en-US"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000099"/>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5" name="Footer Placeholder 4"/>
          <p:cNvSpPr>
            <a:spLocks noGrp="1"/>
          </p:cNvSpPr>
          <p:nvPr>
            <p:ph type="ftr" sz="quarter" idx="11"/>
          </p:nvPr>
        </p:nvSpPr>
        <p:spPr/>
        <p:txBody>
          <a:bodyPr/>
          <a:lstStyle/>
          <a:p>
            <a:endParaRPr lang="en-GB"/>
          </a:p>
        </p:txBody>
      </p:sp>
      <p:sp>
        <p:nvSpPr>
          <p:cNvPr id="4" name="Date Placeholder 3"/>
          <p:cNvSpPr>
            <a:spLocks noGrp="1"/>
          </p:cNvSpPr>
          <p:nvPr>
            <p:ph type="dt" sz="half" idx="10"/>
          </p:nvPr>
        </p:nvSpPr>
        <p:spPr/>
        <p:txBody>
          <a:bodyPr/>
          <a:lstStyle/>
          <a:p>
            <a:fld id="{D4F51220-2AB8-443A-8E9C-C6404ACC4C70}" type="datetimeFigureOut">
              <a:rPr lang="en-GB" smtClean="0"/>
              <a:t>03/02/2015</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lgn="r">
              <a:defRPr/>
            </a:lvl1pPr>
          </a:lstStyle>
          <a:p>
            <a:fld id="{D4F51220-2AB8-443A-8E9C-C6404ACC4C70}" type="datetimeFigureOut">
              <a:rPr lang="en-GB" smtClean="0"/>
              <a:t>03/02/2015</a:t>
            </a:fld>
            <a:endParaRPr lang="en-GB"/>
          </a:p>
        </p:txBody>
      </p:sp>
      <p:sp>
        <p:nvSpPr>
          <p:cNvPr id="5" name="Footer Placeholder 4"/>
          <p:cNvSpPr>
            <a:spLocks noGrp="1"/>
          </p:cNvSpPr>
          <p:nvPr>
            <p:ph type="ftr" sz="quarter" idx="11"/>
          </p:nvPr>
        </p:nvSpPr>
        <p:spPr/>
        <p:txBody>
          <a:bodyPr/>
          <a:lstStyle/>
          <a:p>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lgn="r">
              <a:defRPr/>
            </a:lvl1pPr>
          </a:lstStyle>
          <a:p>
            <a:fld id="{D4F51220-2AB8-443A-8E9C-C6404ACC4C70}" type="datetimeFigureOut">
              <a:rPr lang="en-GB" smtClean="0"/>
              <a:t>03/02/2015</a:t>
            </a:fld>
            <a:endParaRPr lang="en-GB"/>
          </a:p>
        </p:txBody>
      </p:sp>
      <p:sp>
        <p:nvSpPr>
          <p:cNvPr id="4" name="Footer Placeholder 3"/>
          <p:cNvSpPr>
            <a:spLocks noGrp="1"/>
          </p:cNvSpPr>
          <p:nvPr>
            <p:ph type="ftr" sz="quarter" idx="11"/>
          </p:nvPr>
        </p:nvSpPr>
        <p:spPr/>
        <p:txBody>
          <a:bodyPr/>
          <a:lstStyle/>
          <a:p>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r">
              <a:defRPr/>
            </a:lvl1pPr>
          </a:lstStyle>
          <a:p>
            <a:fld id="{D4F51220-2AB8-443A-8E9C-C6404ACC4C70}" type="datetimeFigureOut">
              <a:rPr lang="en-GB" smtClean="0"/>
              <a:t>03/02/2015</a:t>
            </a:fld>
            <a:endParaRPr lang="en-GB"/>
          </a:p>
        </p:txBody>
      </p:sp>
      <p:sp>
        <p:nvSpPr>
          <p:cNvPr id="3" name="Footer Placeholder 2"/>
          <p:cNvSpPr>
            <a:spLocks noGrp="1"/>
          </p:cNvSpPr>
          <p:nvPr>
            <p:ph type="ftr" sz="quarter" idx="11"/>
          </p:nvPr>
        </p:nvSpPr>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gi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backgroundskin.png"/>
          <p:cNvPicPr>
            <a:picLocks noChangeAspect="1"/>
          </p:cNvPicPr>
          <p:nvPr/>
        </p:nvPicPr>
        <p:blipFill>
          <a:blip r:embed="rId6" cstate="print"/>
          <a:stretch>
            <a:fillRect/>
          </a:stretch>
        </p:blipFill>
        <p:spPr>
          <a:xfrm>
            <a:off x="6341" y="0"/>
            <a:ext cx="9131318" cy="68580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4"/>
          <p:cNvSpPr>
            <a:spLocks noGrp="1"/>
          </p:cNvSpPr>
          <p:nvPr>
            <p:ph type="ftr" sz="quarter" idx="3"/>
          </p:nvPr>
        </p:nvSpPr>
        <p:spPr>
          <a:xfrm>
            <a:off x="467544" y="6309320"/>
            <a:ext cx="2895600" cy="365125"/>
          </a:xfrm>
          <a:prstGeom prst="rect">
            <a:avLst/>
          </a:prstGeom>
        </p:spPr>
        <p:txBody>
          <a:bodyPr vert="horz" lIns="91440" tIns="45720" rIns="91440" bIns="45720" rtlCol="0" anchor="ctr"/>
          <a:lstStyle>
            <a:lvl1pPr algn="l">
              <a:defRPr sz="1200">
                <a:solidFill>
                  <a:srgbClr val="000099"/>
                </a:solidFill>
              </a:defRPr>
            </a:lvl1pPr>
          </a:lstStyle>
          <a:p>
            <a:endParaRPr lang="en-GB"/>
          </a:p>
        </p:txBody>
      </p:sp>
      <p:sp>
        <p:nvSpPr>
          <p:cNvPr id="4" name="Date Placeholder 3"/>
          <p:cNvSpPr>
            <a:spLocks noGrp="1"/>
          </p:cNvSpPr>
          <p:nvPr>
            <p:ph type="dt" sz="half" idx="2"/>
          </p:nvPr>
        </p:nvSpPr>
        <p:spPr>
          <a:xfrm>
            <a:off x="6588224" y="6309320"/>
            <a:ext cx="2133600" cy="365125"/>
          </a:xfrm>
          <a:prstGeom prst="rect">
            <a:avLst/>
          </a:prstGeom>
        </p:spPr>
        <p:txBody>
          <a:bodyPr vert="horz" lIns="91440" tIns="45720" rIns="91440" bIns="45720" rtlCol="0" anchor="ctr"/>
          <a:lstStyle>
            <a:lvl1pPr algn="l">
              <a:defRPr sz="1200">
                <a:solidFill>
                  <a:srgbClr val="000099"/>
                </a:solidFill>
              </a:defRPr>
            </a:lvl1pPr>
          </a:lstStyle>
          <a:p>
            <a:fld id="{D4F51220-2AB8-443A-8E9C-C6404ACC4C70}" type="datetimeFigureOut">
              <a:rPr lang="en-GB" smtClean="0"/>
              <a:t>03/02/2015</a:t>
            </a:fld>
            <a:endParaRPr lang="en-GB"/>
          </a:p>
        </p:txBody>
      </p:sp>
      <p:pic>
        <p:nvPicPr>
          <p:cNvPr id="6" name="Picture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79512" y="6453336"/>
            <a:ext cx="1590675" cy="28575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xStyles>
    <p:titleStyle>
      <a:lvl1pPr algn="l" defTabSz="914400" rtl="0" eaLnBrk="1" latinLnBrk="0" hangingPunct="1">
        <a:spcBef>
          <a:spcPct val="0"/>
        </a:spcBef>
        <a:buNone/>
        <a:defRPr sz="4400" kern="1200">
          <a:solidFill>
            <a:srgbClr val="000099"/>
          </a:solidFill>
          <a:latin typeface="+mj-lt"/>
          <a:ea typeface="+mj-ea"/>
          <a:cs typeface="+mj-cs"/>
        </a:defRPr>
      </a:lvl1pPr>
    </p:titleStyle>
    <p:bodyStyle>
      <a:lvl1pPr marL="342900" indent="-342900" algn="l" defTabSz="914400" rtl="0" eaLnBrk="1" latinLnBrk="0" hangingPunct="1">
        <a:spcBef>
          <a:spcPct val="20000"/>
        </a:spcBef>
        <a:buClr>
          <a:schemeClr val="bg1"/>
        </a:buClr>
        <a:buFont typeface="Wingdings" pitchFamily="2" charset="2"/>
        <a:buChar char="v"/>
        <a:defRPr sz="3200" kern="1200">
          <a:solidFill>
            <a:srgbClr val="000099"/>
          </a:solidFill>
          <a:latin typeface="+mn-lt"/>
          <a:ea typeface="+mn-ea"/>
          <a:cs typeface="+mn-cs"/>
        </a:defRPr>
      </a:lvl1pPr>
      <a:lvl2pPr marL="742950" indent="-285750" algn="l" defTabSz="914400" rtl="0" eaLnBrk="1" latinLnBrk="0" hangingPunct="1">
        <a:spcBef>
          <a:spcPct val="20000"/>
        </a:spcBef>
        <a:buClr>
          <a:schemeClr val="bg1"/>
        </a:buClr>
        <a:buFont typeface="Wingdings" pitchFamily="2" charset="2"/>
        <a:buChar char="v"/>
        <a:defRPr sz="2800" kern="1200">
          <a:solidFill>
            <a:srgbClr val="000099"/>
          </a:solidFill>
          <a:latin typeface="+mn-lt"/>
          <a:ea typeface="+mn-ea"/>
          <a:cs typeface="+mn-cs"/>
        </a:defRPr>
      </a:lvl2pPr>
      <a:lvl3pPr marL="1143000" indent="-228600" algn="l" defTabSz="914400" rtl="0" eaLnBrk="1" latinLnBrk="0" hangingPunct="1">
        <a:spcBef>
          <a:spcPct val="20000"/>
        </a:spcBef>
        <a:buClr>
          <a:schemeClr val="bg1"/>
        </a:buClr>
        <a:buFont typeface="Wingdings" pitchFamily="2" charset="2"/>
        <a:buChar char="v"/>
        <a:defRPr sz="2400" kern="1200">
          <a:solidFill>
            <a:srgbClr val="000099"/>
          </a:solidFill>
          <a:latin typeface="+mn-lt"/>
          <a:ea typeface="+mn-ea"/>
          <a:cs typeface="+mn-cs"/>
        </a:defRPr>
      </a:lvl3pPr>
      <a:lvl4pPr marL="1600200" indent="-228600" algn="l" defTabSz="914400" rtl="0" eaLnBrk="1" latinLnBrk="0" hangingPunct="1">
        <a:spcBef>
          <a:spcPct val="20000"/>
        </a:spcBef>
        <a:buClr>
          <a:schemeClr val="bg1"/>
        </a:buClr>
        <a:buFont typeface="Wingdings" pitchFamily="2" charset="2"/>
        <a:buChar char="v"/>
        <a:defRPr sz="2000" kern="1200">
          <a:solidFill>
            <a:srgbClr val="000099"/>
          </a:solidFill>
          <a:latin typeface="+mn-lt"/>
          <a:ea typeface="+mn-ea"/>
          <a:cs typeface="+mn-cs"/>
        </a:defRPr>
      </a:lvl4pPr>
      <a:lvl5pPr marL="2057400" indent="-228600" algn="l" defTabSz="914400" rtl="0" eaLnBrk="1" latinLnBrk="0" hangingPunct="1">
        <a:spcBef>
          <a:spcPct val="20000"/>
        </a:spcBef>
        <a:buClr>
          <a:schemeClr val="bg1"/>
        </a:buClr>
        <a:buFont typeface="Wingdings" pitchFamily="2" charset="2"/>
        <a:buChar char="v"/>
        <a:defRPr sz="2000" kern="1200">
          <a:solidFill>
            <a:srgbClr val="000099"/>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hyperlink" Target="mailto:jscchair@rdatoolkit.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What is an RDA subject?</a:t>
            </a:r>
            <a:endParaRPr lang="en-GB" dirty="0"/>
          </a:p>
        </p:txBody>
      </p:sp>
      <p:sp>
        <p:nvSpPr>
          <p:cNvPr id="3" name="Subtitle 2"/>
          <p:cNvSpPr>
            <a:spLocks noGrp="1"/>
          </p:cNvSpPr>
          <p:nvPr>
            <p:ph type="subTitle" idx="1"/>
          </p:nvPr>
        </p:nvSpPr>
        <p:spPr/>
        <p:txBody>
          <a:bodyPr/>
          <a:lstStyle/>
          <a:p>
            <a:r>
              <a:rPr lang="en-GB" dirty="0" smtClean="0"/>
              <a:t>Gordon Dunsire</a:t>
            </a:r>
          </a:p>
          <a:p>
            <a:r>
              <a:rPr lang="en-GB" dirty="0" smtClean="0"/>
              <a:t>Presented to SAC meeting, ALA Midwinter, Chicago, 2 </a:t>
            </a:r>
            <a:r>
              <a:rPr lang="en-GB" dirty="0" smtClean="0"/>
              <a:t>Feb 2015</a:t>
            </a:r>
            <a:endParaRPr lang="en-GB" dirty="0"/>
          </a:p>
        </p:txBody>
      </p:sp>
    </p:spTree>
    <p:extLst>
      <p:ext uri="{BB962C8B-B14F-4D97-AF65-F5344CB8AC3E}">
        <p14:creationId xmlns:p14="http://schemas.microsoft.com/office/powerpoint/2010/main" val="3480780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32566" y="1772816"/>
            <a:ext cx="4339073" cy="584775"/>
          </a:xfrm>
          <a:prstGeom prst="rect">
            <a:avLst/>
          </a:prstGeom>
          <a:noFill/>
        </p:spPr>
        <p:txBody>
          <a:bodyPr wrap="none" rtlCol="0">
            <a:spAutoFit/>
          </a:bodyPr>
          <a:lstStyle/>
          <a:p>
            <a:r>
              <a:rPr lang="en-GB" sz="3200" dirty="0" smtClean="0"/>
              <a:t>“Subject” is not an entity</a:t>
            </a:r>
            <a:endParaRPr lang="en-GB" sz="3200" dirty="0"/>
          </a:p>
        </p:txBody>
      </p:sp>
      <p:sp>
        <p:nvSpPr>
          <p:cNvPr id="3" name="TextBox 2"/>
          <p:cNvSpPr txBox="1"/>
          <p:nvPr/>
        </p:nvSpPr>
        <p:spPr>
          <a:xfrm>
            <a:off x="1532566" y="2405789"/>
            <a:ext cx="6282200" cy="1077218"/>
          </a:xfrm>
          <a:prstGeom prst="rect">
            <a:avLst/>
          </a:prstGeom>
          <a:noFill/>
        </p:spPr>
        <p:txBody>
          <a:bodyPr wrap="square" rtlCol="0">
            <a:spAutoFit/>
          </a:bodyPr>
          <a:lstStyle/>
          <a:p>
            <a:r>
              <a:rPr lang="en-GB" sz="3200" dirty="0" smtClean="0"/>
              <a:t>“Subject” is a </a:t>
            </a:r>
            <a:r>
              <a:rPr lang="en-GB" sz="3200" dirty="0" smtClean="0">
                <a:solidFill>
                  <a:srgbClr val="FF0000"/>
                </a:solidFill>
              </a:rPr>
              <a:t>relationship</a:t>
            </a:r>
            <a:r>
              <a:rPr lang="en-GB" sz="3200" dirty="0" smtClean="0"/>
              <a:t> between a Work and something else:</a:t>
            </a:r>
            <a:endParaRPr lang="en-GB" sz="3200" dirty="0"/>
          </a:p>
        </p:txBody>
      </p:sp>
      <p:sp>
        <p:nvSpPr>
          <p:cNvPr id="4" name="TextBox 3"/>
          <p:cNvSpPr txBox="1"/>
          <p:nvPr/>
        </p:nvSpPr>
        <p:spPr>
          <a:xfrm>
            <a:off x="1532566" y="3531205"/>
            <a:ext cx="5509457" cy="584775"/>
          </a:xfrm>
          <a:prstGeom prst="rect">
            <a:avLst/>
          </a:prstGeom>
          <a:noFill/>
        </p:spPr>
        <p:txBody>
          <a:bodyPr wrap="none" rtlCol="0">
            <a:spAutoFit/>
          </a:bodyPr>
          <a:lstStyle/>
          <a:p>
            <a:r>
              <a:rPr lang="en-GB" sz="3200" dirty="0" smtClean="0"/>
              <a:t>Work “(has) </a:t>
            </a:r>
            <a:r>
              <a:rPr lang="en-GB" sz="3200" dirty="0" smtClean="0">
                <a:solidFill>
                  <a:srgbClr val="FF0000"/>
                </a:solidFill>
              </a:rPr>
              <a:t>subject</a:t>
            </a:r>
            <a:r>
              <a:rPr lang="en-GB" sz="3200" dirty="0" smtClean="0"/>
              <a:t>” something</a:t>
            </a:r>
            <a:endParaRPr lang="en-GB" sz="3200" dirty="0"/>
          </a:p>
        </p:txBody>
      </p:sp>
      <p:sp>
        <p:nvSpPr>
          <p:cNvPr id="5" name="TextBox 4"/>
          <p:cNvSpPr txBox="1"/>
          <p:nvPr/>
        </p:nvSpPr>
        <p:spPr>
          <a:xfrm>
            <a:off x="1532566" y="4797152"/>
            <a:ext cx="6028830" cy="584775"/>
          </a:xfrm>
          <a:prstGeom prst="rect">
            <a:avLst/>
          </a:prstGeom>
          <a:noFill/>
        </p:spPr>
        <p:txBody>
          <a:bodyPr wrap="none" rtlCol="0">
            <a:spAutoFit/>
          </a:bodyPr>
          <a:lstStyle/>
          <a:p>
            <a:r>
              <a:rPr lang="en-GB" sz="3200" dirty="0" smtClean="0"/>
              <a:t>something “(is) </a:t>
            </a:r>
            <a:r>
              <a:rPr lang="en-GB" sz="3200" dirty="0" smtClean="0">
                <a:solidFill>
                  <a:srgbClr val="FF0000"/>
                </a:solidFill>
              </a:rPr>
              <a:t>subject</a:t>
            </a:r>
            <a:r>
              <a:rPr lang="en-GB" sz="3200" dirty="0" smtClean="0"/>
              <a:t> (of)” Work</a:t>
            </a:r>
            <a:endParaRPr lang="en-GB" sz="3200" dirty="0"/>
          </a:p>
        </p:txBody>
      </p:sp>
      <p:sp>
        <p:nvSpPr>
          <p:cNvPr id="6" name="TextBox 5"/>
          <p:cNvSpPr txBox="1"/>
          <p:nvPr/>
        </p:nvSpPr>
        <p:spPr>
          <a:xfrm>
            <a:off x="1532566" y="4164178"/>
            <a:ext cx="4087209" cy="584775"/>
          </a:xfrm>
          <a:prstGeom prst="rect">
            <a:avLst/>
          </a:prstGeom>
          <a:noFill/>
        </p:spPr>
        <p:txBody>
          <a:bodyPr wrap="none" rtlCol="0">
            <a:spAutoFit/>
          </a:bodyPr>
          <a:lstStyle/>
          <a:p>
            <a:r>
              <a:rPr lang="en-GB" sz="3200" dirty="0" smtClean="0"/>
              <a:t>Reciprocal relationship:</a:t>
            </a:r>
            <a:endParaRPr lang="en-GB" sz="3200" dirty="0"/>
          </a:p>
        </p:txBody>
      </p:sp>
      <p:sp>
        <p:nvSpPr>
          <p:cNvPr id="7" name="TextBox 6"/>
          <p:cNvSpPr txBox="1"/>
          <p:nvPr/>
        </p:nvSpPr>
        <p:spPr>
          <a:xfrm>
            <a:off x="323528" y="332656"/>
            <a:ext cx="2376163" cy="646331"/>
          </a:xfrm>
          <a:prstGeom prst="rect">
            <a:avLst/>
          </a:prstGeom>
          <a:noFill/>
        </p:spPr>
        <p:txBody>
          <a:bodyPr wrap="none" rtlCol="0">
            <a:spAutoFit/>
          </a:bodyPr>
          <a:lstStyle/>
          <a:p>
            <a:r>
              <a:rPr lang="en-GB" sz="3600" dirty="0" smtClean="0"/>
              <a:t>Bottom line</a:t>
            </a:r>
            <a:endParaRPr lang="en-GB" sz="3600" dirty="0"/>
          </a:p>
        </p:txBody>
      </p:sp>
    </p:spTree>
    <p:extLst>
      <p:ext uri="{BB962C8B-B14F-4D97-AF65-F5344CB8AC3E}">
        <p14:creationId xmlns:p14="http://schemas.microsoft.com/office/powerpoint/2010/main" val="32515626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Thank you!</a:t>
            </a:r>
            <a:endParaRPr lang="en-GB" dirty="0"/>
          </a:p>
        </p:txBody>
      </p:sp>
      <p:sp>
        <p:nvSpPr>
          <p:cNvPr id="3" name="Content Placeholder 2"/>
          <p:cNvSpPr>
            <a:spLocks noGrp="1"/>
          </p:cNvSpPr>
          <p:nvPr>
            <p:ph idx="1"/>
          </p:nvPr>
        </p:nvSpPr>
        <p:spPr/>
        <p:txBody>
          <a:bodyPr/>
          <a:lstStyle/>
          <a:p>
            <a:r>
              <a:rPr lang="en-GB" dirty="0" smtClean="0">
                <a:hlinkClick r:id="rId2"/>
              </a:rPr>
              <a:t>jscchair@rdatoolkit.org</a:t>
            </a:r>
            <a:endParaRPr lang="en-GB" dirty="0"/>
          </a:p>
          <a:p>
            <a:r>
              <a:rPr lang="en-GB" smtClean="0"/>
              <a:t>6JSC/ALA/31</a:t>
            </a:r>
          </a:p>
          <a:p>
            <a:pPr lvl="1"/>
            <a:r>
              <a:rPr lang="en-GB" smtClean="0"/>
              <a:t>Subject </a:t>
            </a:r>
            <a:r>
              <a:rPr lang="en-GB"/>
              <a:t>Relationship Element in RDA Chapter 23</a:t>
            </a:r>
            <a:endParaRPr lang="en-GB" dirty="0" smtClean="0"/>
          </a:p>
          <a:p>
            <a:r>
              <a:rPr lang="en-GB" dirty="0" smtClean="0"/>
              <a:t>6JSC/</a:t>
            </a:r>
            <a:r>
              <a:rPr lang="en-GB" dirty="0" err="1" smtClean="0"/>
              <a:t>TechnicalWG</a:t>
            </a:r>
            <a:r>
              <a:rPr lang="en-GB" dirty="0" smtClean="0"/>
              <a:t>/3</a:t>
            </a:r>
          </a:p>
          <a:p>
            <a:pPr lvl="1"/>
            <a:r>
              <a:rPr lang="en-GB" dirty="0" smtClean="0"/>
              <a:t>High-level </a:t>
            </a:r>
            <a:r>
              <a:rPr lang="en-GB" dirty="0"/>
              <a:t>subject relationship in RDA</a:t>
            </a:r>
            <a:endParaRPr lang="en-GB" dirty="0" smtClean="0"/>
          </a:p>
          <a:p>
            <a:r>
              <a:rPr lang="en-GB" dirty="0" smtClean="0"/>
              <a:t>RDA Toolkit release, April 2015</a:t>
            </a:r>
            <a:endParaRPr lang="en-GB" dirty="0"/>
          </a:p>
        </p:txBody>
      </p:sp>
    </p:spTree>
    <p:extLst>
      <p:ext uri="{BB962C8B-B14F-4D97-AF65-F5344CB8AC3E}">
        <p14:creationId xmlns:p14="http://schemas.microsoft.com/office/powerpoint/2010/main" val="16494200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Overview</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The JSC agreed at its meeting in Washington, D.C., November 3-7, 2014, to add the high-level relationship “Subject” to RDA. It will be applicable only to the Work entity. Subject relationship designators will be accommodated in a new appendix M in RDA Toolkit.</a:t>
            </a:r>
          </a:p>
          <a:p>
            <a:r>
              <a:rPr lang="en-GB" dirty="0" smtClean="0"/>
              <a:t>Reasoning behind the decisions and intended impact on the utility of RDA.</a:t>
            </a:r>
          </a:p>
          <a:p>
            <a:r>
              <a:rPr lang="en-GB" dirty="0" smtClean="0"/>
              <a:t>Alignment with the FRBR and linked data (Dublin Core Abstract Model) models.</a:t>
            </a:r>
          </a:p>
          <a:p>
            <a:r>
              <a:rPr lang="en-GB" dirty="0" smtClean="0"/>
              <a:t>Changes to the RDA element set, relationship designators, and RDA Registry.</a:t>
            </a:r>
          </a:p>
          <a:p>
            <a:r>
              <a:rPr lang="en-GB" dirty="0" smtClean="0"/>
              <a:t>Treatment </a:t>
            </a:r>
            <a:r>
              <a:rPr lang="en-GB" dirty="0"/>
              <a:t>of embedded </a:t>
            </a:r>
            <a:r>
              <a:rPr lang="en-GB" dirty="0" smtClean="0"/>
              <a:t>descriptions/citations.</a:t>
            </a:r>
            <a:endParaRPr lang="en-GB" dirty="0"/>
          </a:p>
        </p:txBody>
      </p:sp>
    </p:spTree>
    <p:extLst>
      <p:ext uri="{BB962C8B-B14F-4D97-AF65-F5344CB8AC3E}">
        <p14:creationId xmlns:p14="http://schemas.microsoft.com/office/powerpoint/2010/main" val="8170276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31003" y="404664"/>
            <a:ext cx="6941709" cy="646331"/>
          </a:xfrm>
          <a:prstGeom prst="rect">
            <a:avLst/>
          </a:prstGeom>
          <a:noFill/>
        </p:spPr>
        <p:txBody>
          <a:bodyPr wrap="none" rtlCol="0">
            <a:spAutoFit/>
          </a:bodyPr>
          <a:lstStyle/>
          <a:p>
            <a:r>
              <a:rPr lang="en-GB" sz="3600" dirty="0" smtClean="0"/>
              <a:t>Consolidated FR model and subjects</a:t>
            </a:r>
            <a:endParaRPr lang="en-GB" sz="3600" dirty="0"/>
          </a:p>
        </p:txBody>
      </p:sp>
      <p:sp>
        <p:nvSpPr>
          <p:cNvPr id="5" name="TextBox 4"/>
          <p:cNvSpPr txBox="1"/>
          <p:nvPr/>
        </p:nvSpPr>
        <p:spPr>
          <a:xfrm>
            <a:off x="1158906" y="2149094"/>
            <a:ext cx="1257075" cy="707886"/>
          </a:xfrm>
          <a:prstGeom prst="rect">
            <a:avLst/>
          </a:prstGeom>
          <a:noFill/>
        </p:spPr>
        <p:txBody>
          <a:bodyPr wrap="none" rtlCol="0">
            <a:spAutoFit/>
          </a:bodyPr>
          <a:lstStyle/>
          <a:p>
            <a:r>
              <a:rPr lang="en-GB" sz="4000" dirty="0" smtClean="0"/>
              <a:t>FRBR</a:t>
            </a:r>
            <a:endParaRPr lang="en-GB" sz="4000" dirty="0"/>
          </a:p>
        </p:txBody>
      </p:sp>
      <p:sp>
        <p:nvSpPr>
          <p:cNvPr id="6" name="TextBox 5"/>
          <p:cNvSpPr txBox="1"/>
          <p:nvPr/>
        </p:nvSpPr>
        <p:spPr>
          <a:xfrm>
            <a:off x="3776397" y="2149094"/>
            <a:ext cx="1311578" cy="707886"/>
          </a:xfrm>
          <a:prstGeom prst="rect">
            <a:avLst/>
          </a:prstGeom>
          <a:noFill/>
        </p:spPr>
        <p:txBody>
          <a:bodyPr wrap="none" rtlCol="0">
            <a:spAutoFit/>
          </a:bodyPr>
          <a:lstStyle/>
          <a:p>
            <a:r>
              <a:rPr lang="en-GB" sz="4000" dirty="0" smtClean="0"/>
              <a:t>FRAD</a:t>
            </a:r>
            <a:endParaRPr lang="en-GB" sz="4000" dirty="0"/>
          </a:p>
        </p:txBody>
      </p:sp>
      <p:sp>
        <p:nvSpPr>
          <p:cNvPr id="7" name="TextBox 6"/>
          <p:cNvSpPr txBox="1"/>
          <p:nvPr/>
        </p:nvSpPr>
        <p:spPr>
          <a:xfrm>
            <a:off x="6462017" y="2149094"/>
            <a:ext cx="1536703" cy="707886"/>
          </a:xfrm>
          <a:prstGeom prst="rect">
            <a:avLst/>
          </a:prstGeom>
          <a:noFill/>
        </p:spPr>
        <p:txBody>
          <a:bodyPr wrap="none" rtlCol="0">
            <a:spAutoFit/>
          </a:bodyPr>
          <a:lstStyle/>
          <a:p>
            <a:r>
              <a:rPr lang="en-GB" sz="4000" dirty="0" smtClean="0"/>
              <a:t>FRSAD</a:t>
            </a:r>
            <a:endParaRPr lang="en-GB" sz="4000" dirty="0"/>
          </a:p>
        </p:txBody>
      </p:sp>
      <p:sp>
        <p:nvSpPr>
          <p:cNvPr id="9" name="Plus 8"/>
          <p:cNvSpPr/>
          <p:nvPr/>
        </p:nvSpPr>
        <p:spPr>
          <a:xfrm>
            <a:off x="2754368" y="2149094"/>
            <a:ext cx="670017" cy="707886"/>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lus 9"/>
          <p:cNvSpPr/>
          <p:nvPr/>
        </p:nvSpPr>
        <p:spPr>
          <a:xfrm>
            <a:off x="5439987" y="2149094"/>
            <a:ext cx="670017" cy="707886"/>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3" name="Group 12"/>
          <p:cNvGrpSpPr/>
          <p:nvPr/>
        </p:nvGrpSpPr>
        <p:grpSpPr>
          <a:xfrm>
            <a:off x="1145281" y="1196752"/>
            <a:ext cx="6853439" cy="792088"/>
            <a:chOff x="1187622" y="1196752"/>
            <a:chExt cx="6853439" cy="792088"/>
          </a:xfrm>
        </p:grpSpPr>
        <p:sp>
          <p:nvSpPr>
            <p:cNvPr id="8" name="Right Arrow 7"/>
            <p:cNvSpPr/>
            <p:nvPr/>
          </p:nvSpPr>
          <p:spPr>
            <a:xfrm>
              <a:off x="1187622" y="1196752"/>
              <a:ext cx="6853439" cy="7920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6732240" y="1331186"/>
              <a:ext cx="906017" cy="523220"/>
            </a:xfrm>
            <a:prstGeom prst="rect">
              <a:avLst/>
            </a:prstGeom>
            <a:noFill/>
          </p:spPr>
          <p:txBody>
            <a:bodyPr wrap="none" rtlCol="0">
              <a:spAutoFit/>
            </a:bodyPr>
            <a:lstStyle/>
            <a:p>
              <a:r>
                <a:rPr lang="en-GB" sz="2800" dirty="0" smtClean="0">
                  <a:solidFill>
                    <a:schemeClr val="bg1"/>
                  </a:solidFill>
                </a:rPr>
                <a:t>Time</a:t>
              </a:r>
              <a:endParaRPr lang="en-GB" sz="2800" dirty="0">
                <a:solidFill>
                  <a:schemeClr val="bg1"/>
                </a:solidFill>
              </a:endParaRPr>
            </a:p>
          </p:txBody>
        </p:sp>
      </p:grpSp>
      <p:sp>
        <p:nvSpPr>
          <p:cNvPr id="14" name="TextBox 13"/>
          <p:cNvSpPr txBox="1"/>
          <p:nvPr/>
        </p:nvSpPr>
        <p:spPr>
          <a:xfrm>
            <a:off x="1172531" y="2948752"/>
            <a:ext cx="1229824" cy="830997"/>
          </a:xfrm>
          <a:prstGeom prst="rect">
            <a:avLst/>
          </a:prstGeom>
          <a:noFill/>
        </p:spPr>
        <p:txBody>
          <a:bodyPr wrap="none" rtlCol="0">
            <a:spAutoFit/>
          </a:bodyPr>
          <a:lstStyle/>
          <a:p>
            <a:pPr algn="ctr"/>
            <a:r>
              <a:rPr lang="en-GB" sz="2400" dirty="0" smtClean="0"/>
              <a:t>Group 3</a:t>
            </a:r>
          </a:p>
          <a:p>
            <a:pPr algn="ctr"/>
            <a:r>
              <a:rPr lang="en-GB" sz="2400" dirty="0" smtClean="0"/>
              <a:t>Subjects</a:t>
            </a:r>
            <a:endParaRPr lang="en-GB" sz="2400" dirty="0"/>
          </a:p>
        </p:txBody>
      </p:sp>
      <p:sp>
        <p:nvSpPr>
          <p:cNvPr id="15" name="TextBox 14"/>
          <p:cNvSpPr txBox="1"/>
          <p:nvPr/>
        </p:nvSpPr>
        <p:spPr>
          <a:xfrm>
            <a:off x="1091578" y="3902807"/>
            <a:ext cx="1391728" cy="1815882"/>
          </a:xfrm>
          <a:prstGeom prst="rect">
            <a:avLst/>
          </a:prstGeom>
          <a:noFill/>
        </p:spPr>
        <p:txBody>
          <a:bodyPr wrap="none" rtlCol="0">
            <a:spAutoFit/>
          </a:bodyPr>
          <a:lstStyle/>
          <a:p>
            <a:pPr algn="ctr"/>
            <a:r>
              <a:rPr lang="en-GB" sz="2800" dirty="0" smtClean="0"/>
              <a:t>Concept</a:t>
            </a:r>
          </a:p>
          <a:p>
            <a:pPr algn="ctr"/>
            <a:r>
              <a:rPr lang="en-GB" sz="2800" dirty="0" smtClean="0"/>
              <a:t>Object</a:t>
            </a:r>
          </a:p>
          <a:p>
            <a:pPr algn="ctr"/>
            <a:r>
              <a:rPr lang="en-GB" sz="2800" dirty="0"/>
              <a:t>Event</a:t>
            </a:r>
          </a:p>
          <a:p>
            <a:pPr algn="ctr"/>
            <a:r>
              <a:rPr lang="en-GB" sz="2800" dirty="0" smtClean="0"/>
              <a:t>Place</a:t>
            </a:r>
            <a:endParaRPr lang="en-GB" sz="2800" dirty="0"/>
          </a:p>
        </p:txBody>
      </p:sp>
      <p:sp>
        <p:nvSpPr>
          <p:cNvPr id="17" name="TextBox 16"/>
          <p:cNvSpPr txBox="1"/>
          <p:nvPr/>
        </p:nvSpPr>
        <p:spPr>
          <a:xfrm>
            <a:off x="6666752" y="3364250"/>
            <a:ext cx="1127232" cy="1569660"/>
          </a:xfrm>
          <a:prstGeom prst="rect">
            <a:avLst/>
          </a:prstGeom>
          <a:noFill/>
        </p:spPr>
        <p:txBody>
          <a:bodyPr wrap="none" rtlCol="0">
            <a:spAutoFit/>
          </a:bodyPr>
          <a:lstStyle/>
          <a:p>
            <a:r>
              <a:rPr lang="en-GB" sz="9600" dirty="0" smtClean="0">
                <a:solidFill>
                  <a:schemeClr val="accent3">
                    <a:lumMod val="75000"/>
                  </a:schemeClr>
                </a:solidFill>
                <a:sym typeface="Wingdings 2"/>
              </a:rPr>
              <a:t></a:t>
            </a:r>
            <a:endParaRPr lang="en-GB" sz="9600" dirty="0">
              <a:solidFill>
                <a:schemeClr val="accent3">
                  <a:lumMod val="75000"/>
                </a:schemeClr>
              </a:solidFill>
            </a:endParaRPr>
          </a:p>
        </p:txBody>
      </p:sp>
      <p:sp>
        <p:nvSpPr>
          <p:cNvPr id="18" name="Multiply 17"/>
          <p:cNvSpPr/>
          <p:nvPr/>
        </p:nvSpPr>
        <p:spPr>
          <a:xfrm>
            <a:off x="861910" y="2788186"/>
            <a:ext cx="1851067" cy="1152128"/>
          </a:xfrm>
          <a:prstGeom prst="mathMultiply">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Box 18"/>
          <p:cNvSpPr txBox="1"/>
          <p:nvPr/>
        </p:nvSpPr>
        <p:spPr>
          <a:xfrm>
            <a:off x="3533779" y="3902807"/>
            <a:ext cx="2076439" cy="1815882"/>
          </a:xfrm>
          <a:prstGeom prst="rect">
            <a:avLst/>
          </a:prstGeom>
          <a:noFill/>
        </p:spPr>
        <p:txBody>
          <a:bodyPr wrap="square" rtlCol="0">
            <a:spAutoFit/>
          </a:bodyPr>
          <a:lstStyle/>
          <a:p>
            <a:pPr algn="r"/>
            <a:r>
              <a:rPr lang="en-GB" sz="2800" dirty="0" smtClean="0"/>
              <a:t>Entities not confined to context of subject</a:t>
            </a:r>
            <a:endParaRPr lang="en-GB" sz="2800" dirty="0"/>
          </a:p>
        </p:txBody>
      </p:sp>
      <p:sp>
        <p:nvSpPr>
          <p:cNvPr id="20" name="Left Arrow 19"/>
          <p:cNvSpPr/>
          <p:nvPr/>
        </p:nvSpPr>
        <p:spPr>
          <a:xfrm>
            <a:off x="2756514" y="4526055"/>
            <a:ext cx="504056" cy="56938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273401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1000"/>
                                        <p:tgtEl>
                                          <p:spTgt spid="9"/>
                                        </p:tgtEl>
                                      </p:cBhvr>
                                    </p:animEffect>
                                  </p:childTnLst>
                                </p:cTn>
                              </p:par>
                            </p:childTnLst>
                          </p:cTn>
                        </p:par>
                        <p:par>
                          <p:cTn id="16" fill="hold">
                            <p:stCondLst>
                              <p:cond delay="3000"/>
                            </p:stCondLst>
                            <p:childTnLst>
                              <p:par>
                                <p:cTn id="17" presetID="10" presetClass="entr" presetSubtype="0" fill="hold" grpId="0"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childTnLst>
                                </p:cTn>
                              </p:par>
                            </p:childTnLst>
                          </p:cTn>
                        </p:par>
                        <p:par>
                          <p:cTn id="20" fill="hold">
                            <p:stCondLst>
                              <p:cond delay="4000"/>
                            </p:stCondLst>
                            <p:childTnLst>
                              <p:par>
                                <p:cTn id="21" presetID="10" presetClass="entr" presetSubtype="0" fill="hold" grpId="0" nodeType="after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1000"/>
                                        <p:tgtEl>
                                          <p:spTgt spid="10"/>
                                        </p:tgtEl>
                                      </p:cBhvr>
                                    </p:animEffect>
                                  </p:childTnLst>
                                </p:cTn>
                              </p:par>
                            </p:childTnLst>
                          </p:cTn>
                        </p:par>
                        <p:par>
                          <p:cTn id="24" fill="hold">
                            <p:stCondLst>
                              <p:cond delay="5000"/>
                            </p:stCondLst>
                            <p:childTnLst>
                              <p:par>
                                <p:cTn id="25" presetID="10" presetClass="entr" presetSubtype="0" fill="hold" grpId="0" nodeType="after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10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1000"/>
                                        <p:tgtEl>
                                          <p:spTgt spid="14"/>
                                        </p:tgtEl>
                                      </p:cBhvr>
                                    </p:animEffect>
                                  </p:childTnLst>
                                </p:cTn>
                              </p:par>
                            </p:childTnLst>
                          </p:cTn>
                        </p:par>
                        <p:par>
                          <p:cTn id="33" fill="hold">
                            <p:stCondLst>
                              <p:cond delay="1000"/>
                            </p:stCondLst>
                            <p:childTnLst>
                              <p:par>
                                <p:cTn id="34" presetID="10" presetClass="entr" presetSubtype="0" fill="hold" grpId="0" nodeType="after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fade">
                                      <p:cBhvr>
                                        <p:cTn id="36" dur="1000"/>
                                        <p:tgtEl>
                                          <p:spTgt spid="15"/>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fade">
                                      <p:cBhvr>
                                        <p:cTn id="41" dur="1000"/>
                                        <p:tgtEl>
                                          <p:spTgt spid="17"/>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18"/>
                                        </p:tgtEl>
                                        <p:attrNameLst>
                                          <p:attrName>style.visibility</p:attrName>
                                        </p:attrNameLst>
                                      </p:cBhvr>
                                      <p:to>
                                        <p:strVal val="visible"/>
                                      </p:to>
                                    </p:set>
                                    <p:animEffect transition="in" filter="fade">
                                      <p:cBhvr>
                                        <p:cTn id="46" dur="1000"/>
                                        <p:tgtEl>
                                          <p:spTgt spid="18"/>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19"/>
                                        </p:tgtEl>
                                        <p:attrNameLst>
                                          <p:attrName>style.visibility</p:attrName>
                                        </p:attrNameLst>
                                      </p:cBhvr>
                                      <p:to>
                                        <p:strVal val="visible"/>
                                      </p:to>
                                    </p:set>
                                    <p:animEffect transition="in" filter="fade">
                                      <p:cBhvr>
                                        <p:cTn id="51" dur="1000"/>
                                        <p:tgtEl>
                                          <p:spTgt spid="19"/>
                                        </p:tgtEl>
                                      </p:cBhvr>
                                    </p:animEffect>
                                  </p:childTnLst>
                                </p:cTn>
                              </p:par>
                            </p:childTnLst>
                          </p:cTn>
                        </p:par>
                        <p:par>
                          <p:cTn id="52" fill="hold">
                            <p:stCondLst>
                              <p:cond delay="1000"/>
                            </p:stCondLst>
                            <p:childTnLst>
                              <p:par>
                                <p:cTn id="53" presetID="10" presetClass="entr" presetSubtype="0" fill="hold" grpId="0" nodeType="afterEffect">
                                  <p:stCondLst>
                                    <p:cond delay="0"/>
                                  </p:stCondLst>
                                  <p:childTnLst>
                                    <p:set>
                                      <p:cBhvr>
                                        <p:cTn id="54" dur="1" fill="hold">
                                          <p:stCondLst>
                                            <p:cond delay="0"/>
                                          </p:stCondLst>
                                        </p:cTn>
                                        <p:tgtEl>
                                          <p:spTgt spid="20"/>
                                        </p:tgtEl>
                                        <p:attrNameLst>
                                          <p:attrName>style.visibility</p:attrName>
                                        </p:attrNameLst>
                                      </p:cBhvr>
                                      <p:to>
                                        <p:strVal val="visible"/>
                                      </p:to>
                                    </p:set>
                                    <p:animEffect transition="in" filter="fade">
                                      <p:cBhvr>
                                        <p:cTn id="55"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9" grpId="0" animBg="1"/>
      <p:bldP spid="10" grpId="0" animBg="1"/>
      <p:bldP spid="14" grpId="0"/>
      <p:bldP spid="15" grpId="0"/>
      <p:bldP spid="17" grpId="0"/>
      <p:bldP spid="18" grpId="0" animBg="1"/>
      <p:bldP spid="19" grpId="0"/>
      <p:bldP spid="2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780153" y="3006145"/>
            <a:ext cx="1224136" cy="710887"/>
            <a:chOff x="2195736" y="2132856"/>
            <a:chExt cx="1224136" cy="710887"/>
          </a:xfrm>
        </p:grpSpPr>
        <p:sp>
          <p:nvSpPr>
            <p:cNvPr id="3" name="Oval 2"/>
            <p:cNvSpPr/>
            <p:nvPr/>
          </p:nvSpPr>
          <p:spPr>
            <a:xfrm>
              <a:off x="2195736" y="2132856"/>
              <a:ext cx="1224136" cy="710887"/>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p:cNvSpPr txBox="1"/>
            <p:nvPr/>
          </p:nvSpPr>
          <p:spPr>
            <a:xfrm>
              <a:off x="2296476" y="2267281"/>
              <a:ext cx="1022655" cy="442035"/>
            </a:xfrm>
            <a:prstGeom prst="rect">
              <a:avLst/>
            </a:prstGeom>
            <a:noFill/>
          </p:spPr>
          <p:txBody>
            <a:bodyPr wrap="square" lIns="36000" tIns="36000" rIns="36000" bIns="36000" rtlCol="0">
              <a:spAutoFit/>
            </a:bodyPr>
            <a:lstStyle/>
            <a:p>
              <a:pPr algn="ctr"/>
              <a:r>
                <a:rPr lang="en-GB" sz="2400" dirty="0" smtClean="0"/>
                <a:t>Work</a:t>
              </a:r>
              <a:endParaRPr lang="en-GB" sz="2400" dirty="0"/>
            </a:p>
          </p:txBody>
        </p:sp>
      </p:grpSp>
      <p:grpSp>
        <p:nvGrpSpPr>
          <p:cNvPr id="6" name="Group 5"/>
          <p:cNvGrpSpPr/>
          <p:nvPr/>
        </p:nvGrpSpPr>
        <p:grpSpPr>
          <a:xfrm>
            <a:off x="3919772" y="3006145"/>
            <a:ext cx="1224136" cy="710887"/>
            <a:chOff x="2195736" y="2132856"/>
            <a:chExt cx="1224136" cy="710887"/>
          </a:xfrm>
        </p:grpSpPr>
        <p:sp>
          <p:nvSpPr>
            <p:cNvPr id="7" name="Oval 6"/>
            <p:cNvSpPr/>
            <p:nvPr/>
          </p:nvSpPr>
          <p:spPr>
            <a:xfrm>
              <a:off x="2195736" y="2132856"/>
              <a:ext cx="1224136" cy="710887"/>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2296476" y="2267281"/>
              <a:ext cx="1022655" cy="442035"/>
            </a:xfrm>
            <a:prstGeom prst="rect">
              <a:avLst/>
            </a:prstGeom>
            <a:noFill/>
          </p:spPr>
          <p:txBody>
            <a:bodyPr wrap="square" lIns="36000" tIns="36000" rIns="36000" bIns="36000" rtlCol="0">
              <a:spAutoFit/>
            </a:bodyPr>
            <a:lstStyle/>
            <a:p>
              <a:pPr algn="ctr"/>
              <a:r>
                <a:rPr lang="en-GB" sz="2400" dirty="0" err="1" smtClean="0"/>
                <a:t>Thema</a:t>
              </a:r>
              <a:endParaRPr lang="en-GB" sz="2400" dirty="0"/>
            </a:p>
          </p:txBody>
        </p:sp>
      </p:grpSp>
      <p:grpSp>
        <p:nvGrpSpPr>
          <p:cNvPr id="9" name="Group 8"/>
          <p:cNvGrpSpPr/>
          <p:nvPr/>
        </p:nvGrpSpPr>
        <p:grpSpPr>
          <a:xfrm>
            <a:off x="7059391" y="3006145"/>
            <a:ext cx="1224136" cy="710887"/>
            <a:chOff x="2195736" y="2132856"/>
            <a:chExt cx="1224136" cy="710887"/>
          </a:xfrm>
        </p:grpSpPr>
        <p:sp>
          <p:nvSpPr>
            <p:cNvPr id="10" name="Oval 9"/>
            <p:cNvSpPr/>
            <p:nvPr/>
          </p:nvSpPr>
          <p:spPr>
            <a:xfrm>
              <a:off x="2195736" y="2132856"/>
              <a:ext cx="1224136" cy="710887"/>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2296476" y="2267281"/>
              <a:ext cx="1022655" cy="442035"/>
            </a:xfrm>
            <a:prstGeom prst="rect">
              <a:avLst/>
            </a:prstGeom>
            <a:noFill/>
          </p:spPr>
          <p:txBody>
            <a:bodyPr wrap="square" lIns="36000" tIns="36000" rIns="36000" bIns="36000" rtlCol="0">
              <a:spAutoFit/>
            </a:bodyPr>
            <a:lstStyle/>
            <a:p>
              <a:pPr algn="ctr"/>
              <a:r>
                <a:rPr lang="en-GB" sz="2400" dirty="0" err="1" smtClean="0"/>
                <a:t>Nomen</a:t>
              </a:r>
              <a:endParaRPr lang="en-GB" sz="2400" dirty="0"/>
            </a:p>
          </p:txBody>
        </p:sp>
      </p:grpSp>
      <p:grpSp>
        <p:nvGrpSpPr>
          <p:cNvPr id="104" name="Group 103"/>
          <p:cNvGrpSpPr/>
          <p:nvPr/>
        </p:nvGrpSpPr>
        <p:grpSpPr>
          <a:xfrm>
            <a:off x="2004289" y="2993809"/>
            <a:ext cx="1915483" cy="380480"/>
            <a:chOff x="2004289" y="2993809"/>
            <a:chExt cx="1915483" cy="380480"/>
          </a:xfrm>
        </p:grpSpPr>
        <p:cxnSp>
          <p:nvCxnSpPr>
            <p:cNvPr id="15" name="Curved Connector 14"/>
            <p:cNvCxnSpPr>
              <a:stCxn id="3" idx="6"/>
              <a:endCxn id="7" idx="2"/>
            </p:cNvCxnSpPr>
            <p:nvPr/>
          </p:nvCxnSpPr>
          <p:spPr>
            <a:xfrm>
              <a:off x="2004289" y="3361589"/>
              <a:ext cx="1915483" cy="12700"/>
            </a:xfrm>
            <a:prstGeom prst="curvedConnector3">
              <a:avLst/>
            </a:prstGeom>
            <a:ln w="25400">
              <a:tailEnd type="triangle" w="lg" len="lg"/>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2393145" y="2993809"/>
              <a:ext cx="1526627" cy="380480"/>
            </a:xfrm>
            <a:prstGeom prst="rect">
              <a:avLst/>
            </a:prstGeom>
            <a:noFill/>
            <a:ln w="25400">
              <a:noFill/>
            </a:ln>
          </p:spPr>
          <p:txBody>
            <a:bodyPr wrap="none" lIns="36000" tIns="36000" rIns="36000" bIns="36000" rtlCol="0">
              <a:spAutoFit/>
            </a:bodyPr>
            <a:lstStyle/>
            <a:p>
              <a:pPr algn="ctr"/>
              <a:r>
                <a:rPr lang="en-GB" sz="2000" dirty="0" smtClean="0"/>
                <a:t>has as subject</a:t>
              </a:r>
              <a:endParaRPr lang="en-GB" sz="2000" dirty="0"/>
            </a:p>
          </p:txBody>
        </p:sp>
      </p:grpSp>
      <p:grpSp>
        <p:nvGrpSpPr>
          <p:cNvPr id="105" name="Group 104"/>
          <p:cNvGrpSpPr/>
          <p:nvPr/>
        </p:nvGrpSpPr>
        <p:grpSpPr>
          <a:xfrm>
            <a:off x="5143908" y="3020403"/>
            <a:ext cx="1915483" cy="380480"/>
            <a:chOff x="5143908" y="3020403"/>
            <a:chExt cx="1915483" cy="380480"/>
          </a:xfrm>
        </p:grpSpPr>
        <p:cxnSp>
          <p:nvCxnSpPr>
            <p:cNvPr id="18" name="Curved Connector 17"/>
            <p:cNvCxnSpPr>
              <a:stCxn id="7" idx="6"/>
              <a:endCxn id="10" idx="2"/>
            </p:cNvCxnSpPr>
            <p:nvPr/>
          </p:nvCxnSpPr>
          <p:spPr>
            <a:xfrm>
              <a:off x="5143908" y="3361589"/>
              <a:ext cx="1915483" cy="12700"/>
            </a:xfrm>
            <a:prstGeom prst="curvedConnector3">
              <a:avLst>
                <a:gd name="adj1" fmla="val 50000"/>
              </a:avLst>
            </a:prstGeom>
            <a:ln w="25400">
              <a:tailEnd type="triangle" w="lg" len="lg"/>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5363132" y="3020403"/>
              <a:ext cx="1665319" cy="380480"/>
            </a:xfrm>
            <a:prstGeom prst="rect">
              <a:avLst/>
            </a:prstGeom>
            <a:noFill/>
            <a:ln w="25400">
              <a:noFill/>
            </a:ln>
          </p:spPr>
          <p:txBody>
            <a:bodyPr wrap="none" lIns="36000" tIns="36000" rIns="36000" bIns="36000" rtlCol="0">
              <a:spAutoFit/>
            </a:bodyPr>
            <a:lstStyle/>
            <a:p>
              <a:pPr algn="ctr"/>
              <a:r>
                <a:rPr lang="en-GB" sz="2000" dirty="0" smtClean="0"/>
                <a:t>has appellation</a:t>
              </a:r>
              <a:endParaRPr lang="en-GB" sz="2000" dirty="0"/>
            </a:p>
          </p:txBody>
        </p:sp>
      </p:grpSp>
      <p:sp>
        <p:nvSpPr>
          <p:cNvPr id="23" name="TextBox 22"/>
          <p:cNvSpPr txBox="1"/>
          <p:nvPr/>
        </p:nvSpPr>
        <p:spPr>
          <a:xfrm>
            <a:off x="331003" y="404664"/>
            <a:ext cx="5771773" cy="646331"/>
          </a:xfrm>
          <a:prstGeom prst="rect">
            <a:avLst/>
          </a:prstGeom>
          <a:noFill/>
        </p:spPr>
        <p:txBody>
          <a:bodyPr wrap="none" rtlCol="0">
            <a:spAutoFit/>
          </a:bodyPr>
          <a:lstStyle/>
          <a:p>
            <a:r>
              <a:rPr lang="en-GB" sz="3600" dirty="0" smtClean="0"/>
              <a:t>FRSAD and RDA as linked data</a:t>
            </a:r>
            <a:endParaRPr lang="en-GB" sz="3600" dirty="0"/>
          </a:p>
        </p:txBody>
      </p:sp>
      <p:grpSp>
        <p:nvGrpSpPr>
          <p:cNvPr id="24" name="Group 23"/>
          <p:cNvGrpSpPr/>
          <p:nvPr/>
        </p:nvGrpSpPr>
        <p:grpSpPr>
          <a:xfrm>
            <a:off x="3919771" y="1531809"/>
            <a:ext cx="1224136" cy="710887"/>
            <a:chOff x="2195736" y="2132856"/>
            <a:chExt cx="1224136" cy="710887"/>
          </a:xfrm>
        </p:grpSpPr>
        <p:sp>
          <p:nvSpPr>
            <p:cNvPr id="25" name="Oval 24"/>
            <p:cNvSpPr/>
            <p:nvPr/>
          </p:nvSpPr>
          <p:spPr>
            <a:xfrm>
              <a:off x="2195736" y="2132856"/>
              <a:ext cx="1224136" cy="710887"/>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Box 25"/>
            <p:cNvSpPr txBox="1"/>
            <p:nvPr/>
          </p:nvSpPr>
          <p:spPr>
            <a:xfrm>
              <a:off x="2296476" y="2267281"/>
              <a:ext cx="1022655" cy="442035"/>
            </a:xfrm>
            <a:prstGeom prst="rect">
              <a:avLst/>
            </a:prstGeom>
            <a:noFill/>
          </p:spPr>
          <p:txBody>
            <a:bodyPr wrap="square" lIns="36000" tIns="36000" rIns="36000" bIns="36000" rtlCol="0">
              <a:spAutoFit/>
            </a:bodyPr>
            <a:lstStyle/>
            <a:p>
              <a:pPr algn="ctr"/>
              <a:r>
                <a:rPr lang="en-GB" sz="2400" dirty="0" smtClean="0"/>
                <a:t>Thing</a:t>
              </a:r>
              <a:endParaRPr lang="en-GB" sz="2400" dirty="0"/>
            </a:p>
          </p:txBody>
        </p:sp>
      </p:grpSp>
      <p:grpSp>
        <p:nvGrpSpPr>
          <p:cNvPr id="109" name="Group 108"/>
          <p:cNvGrpSpPr/>
          <p:nvPr/>
        </p:nvGrpSpPr>
        <p:grpSpPr>
          <a:xfrm>
            <a:off x="3401155" y="2242696"/>
            <a:ext cx="1130686" cy="763449"/>
            <a:chOff x="3401155" y="2242696"/>
            <a:chExt cx="1130686" cy="763449"/>
          </a:xfrm>
        </p:grpSpPr>
        <p:cxnSp>
          <p:nvCxnSpPr>
            <p:cNvPr id="27" name="Curved Connector 26"/>
            <p:cNvCxnSpPr>
              <a:stCxn id="7" idx="0"/>
              <a:endCxn id="25" idx="4"/>
            </p:cNvCxnSpPr>
            <p:nvPr/>
          </p:nvCxnSpPr>
          <p:spPr>
            <a:xfrm rot="16200000" flipV="1">
              <a:off x="4150116" y="2624420"/>
              <a:ext cx="763449" cy="1"/>
            </a:xfrm>
            <a:prstGeom prst="curvedConnector3">
              <a:avLst>
                <a:gd name="adj1" fmla="val 50000"/>
              </a:avLst>
            </a:prstGeom>
            <a:ln w="25400">
              <a:tailEnd type="triangle" w="lg" len="lg"/>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3401155" y="2243941"/>
              <a:ext cx="1130686" cy="380480"/>
            </a:xfrm>
            <a:prstGeom prst="rect">
              <a:avLst/>
            </a:prstGeom>
            <a:noFill/>
            <a:ln w="25400">
              <a:noFill/>
            </a:ln>
          </p:spPr>
          <p:txBody>
            <a:bodyPr wrap="none" lIns="36000" tIns="36000" rIns="36000" bIns="36000" rtlCol="0">
              <a:spAutoFit/>
            </a:bodyPr>
            <a:lstStyle/>
            <a:p>
              <a:pPr algn="ctr"/>
              <a:r>
                <a:rPr lang="en-GB" sz="2000" dirty="0"/>
                <a:t>i</a:t>
              </a:r>
              <a:r>
                <a:rPr lang="en-GB" sz="2000" dirty="0" smtClean="0"/>
                <a:t>s same as</a:t>
              </a:r>
              <a:endParaRPr lang="en-GB" sz="2000" dirty="0"/>
            </a:p>
          </p:txBody>
        </p:sp>
      </p:grpSp>
      <p:grpSp>
        <p:nvGrpSpPr>
          <p:cNvPr id="31" name="Group 30"/>
          <p:cNvGrpSpPr/>
          <p:nvPr/>
        </p:nvGrpSpPr>
        <p:grpSpPr>
          <a:xfrm>
            <a:off x="1484896" y="4921348"/>
            <a:ext cx="648000" cy="648000"/>
            <a:chOff x="2195736" y="2132856"/>
            <a:chExt cx="648000" cy="648000"/>
          </a:xfrm>
        </p:grpSpPr>
        <p:sp>
          <p:nvSpPr>
            <p:cNvPr id="32" name="Oval 31"/>
            <p:cNvSpPr/>
            <p:nvPr/>
          </p:nvSpPr>
          <p:spPr>
            <a:xfrm>
              <a:off x="2195736" y="2132856"/>
              <a:ext cx="648000" cy="648000"/>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extBox 32"/>
            <p:cNvSpPr txBox="1"/>
            <p:nvPr/>
          </p:nvSpPr>
          <p:spPr>
            <a:xfrm>
              <a:off x="2264073" y="2235839"/>
              <a:ext cx="511327" cy="442035"/>
            </a:xfrm>
            <a:prstGeom prst="rect">
              <a:avLst/>
            </a:prstGeom>
            <a:noFill/>
          </p:spPr>
          <p:txBody>
            <a:bodyPr wrap="square" lIns="36000" tIns="36000" rIns="36000" bIns="36000" rtlCol="0">
              <a:spAutoFit/>
            </a:bodyPr>
            <a:lstStyle/>
            <a:p>
              <a:pPr algn="ctr"/>
              <a:r>
                <a:rPr lang="en-GB" sz="2400" dirty="0" smtClean="0"/>
                <a:t>W</a:t>
              </a:r>
              <a:endParaRPr lang="en-GB" sz="2400" dirty="0"/>
            </a:p>
          </p:txBody>
        </p:sp>
      </p:grpSp>
      <p:grpSp>
        <p:nvGrpSpPr>
          <p:cNvPr id="37" name="Group 36"/>
          <p:cNvGrpSpPr/>
          <p:nvPr/>
        </p:nvGrpSpPr>
        <p:grpSpPr>
          <a:xfrm>
            <a:off x="2393557" y="4921348"/>
            <a:ext cx="648000" cy="648000"/>
            <a:chOff x="2195736" y="2132856"/>
            <a:chExt cx="648000" cy="648000"/>
          </a:xfrm>
        </p:grpSpPr>
        <p:sp>
          <p:nvSpPr>
            <p:cNvPr id="38" name="Oval 37"/>
            <p:cNvSpPr/>
            <p:nvPr/>
          </p:nvSpPr>
          <p:spPr>
            <a:xfrm>
              <a:off x="2195736" y="2132856"/>
              <a:ext cx="648000" cy="648000"/>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TextBox 38"/>
            <p:cNvSpPr txBox="1"/>
            <p:nvPr/>
          </p:nvSpPr>
          <p:spPr>
            <a:xfrm>
              <a:off x="2264073" y="2235839"/>
              <a:ext cx="511327" cy="442035"/>
            </a:xfrm>
            <a:prstGeom prst="rect">
              <a:avLst/>
            </a:prstGeom>
            <a:noFill/>
          </p:spPr>
          <p:txBody>
            <a:bodyPr wrap="square" lIns="36000" tIns="36000" rIns="36000" bIns="36000" rtlCol="0">
              <a:spAutoFit/>
            </a:bodyPr>
            <a:lstStyle/>
            <a:p>
              <a:pPr algn="ctr"/>
              <a:r>
                <a:rPr lang="en-GB" sz="2400" dirty="0" smtClean="0"/>
                <a:t>E</a:t>
              </a:r>
              <a:endParaRPr lang="en-GB" sz="2400" dirty="0"/>
            </a:p>
          </p:txBody>
        </p:sp>
      </p:grpSp>
      <p:grpSp>
        <p:nvGrpSpPr>
          <p:cNvPr id="40" name="Group 39"/>
          <p:cNvGrpSpPr/>
          <p:nvPr/>
        </p:nvGrpSpPr>
        <p:grpSpPr>
          <a:xfrm>
            <a:off x="3302218" y="4921348"/>
            <a:ext cx="648000" cy="648000"/>
            <a:chOff x="2195736" y="2132856"/>
            <a:chExt cx="648000" cy="648000"/>
          </a:xfrm>
        </p:grpSpPr>
        <p:sp>
          <p:nvSpPr>
            <p:cNvPr id="41" name="Oval 40"/>
            <p:cNvSpPr/>
            <p:nvPr/>
          </p:nvSpPr>
          <p:spPr>
            <a:xfrm>
              <a:off x="2195736" y="2132856"/>
              <a:ext cx="648000" cy="648000"/>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TextBox 41"/>
            <p:cNvSpPr txBox="1"/>
            <p:nvPr/>
          </p:nvSpPr>
          <p:spPr>
            <a:xfrm>
              <a:off x="2264073" y="2235839"/>
              <a:ext cx="511327" cy="442035"/>
            </a:xfrm>
            <a:prstGeom prst="rect">
              <a:avLst/>
            </a:prstGeom>
            <a:noFill/>
          </p:spPr>
          <p:txBody>
            <a:bodyPr wrap="square" lIns="36000" tIns="36000" rIns="36000" bIns="36000" rtlCol="0">
              <a:spAutoFit/>
            </a:bodyPr>
            <a:lstStyle/>
            <a:p>
              <a:pPr algn="ctr"/>
              <a:r>
                <a:rPr lang="en-GB" sz="2400" dirty="0" smtClean="0"/>
                <a:t>M</a:t>
              </a:r>
              <a:endParaRPr lang="en-GB" sz="2400" dirty="0"/>
            </a:p>
          </p:txBody>
        </p:sp>
      </p:grpSp>
      <p:grpSp>
        <p:nvGrpSpPr>
          <p:cNvPr id="43" name="Group 42"/>
          <p:cNvGrpSpPr/>
          <p:nvPr/>
        </p:nvGrpSpPr>
        <p:grpSpPr>
          <a:xfrm>
            <a:off x="4210879" y="4921348"/>
            <a:ext cx="648000" cy="648000"/>
            <a:chOff x="2195736" y="2132856"/>
            <a:chExt cx="648000" cy="648000"/>
          </a:xfrm>
        </p:grpSpPr>
        <p:sp>
          <p:nvSpPr>
            <p:cNvPr id="44" name="Oval 43"/>
            <p:cNvSpPr/>
            <p:nvPr/>
          </p:nvSpPr>
          <p:spPr>
            <a:xfrm>
              <a:off x="2195736" y="2132856"/>
              <a:ext cx="648000" cy="648000"/>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TextBox 44"/>
            <p:cNvSpPr txBox="1"/>
            <p:nvPr/>
          </p:nvSpPr>
          <p:spPr>
            <a:xfrm>
              <a:off x="2264073" y="2235839"/>
              <a:ext cx="511327" cy="442035"/>
            </a:xfrm>
            <a:prstGeom prst="rect">
              <a:avLst/>
            </a:prstGeom>
            <a:noFill/>
          </p:spPr>
          <p:txBody>
            <a:bodyPr wrap="square" lIns="36000" tIns="36000" rIns="36000" bIns="36000" rtlCol="0">
              <a:spAutoFit/>
            </a:bodyPr>
            <a:lstStyle/>
            <a:p>
              <a:pPr algn="ctr"/>
              <a:r>
                <a:rPr lang="en-GB" sz="2400" dirty="0" smtClean="0"/>
                <a:t>I</a:t>
              </a:r>
              <a:endParaRPr lang="en-GB" sz="2400" dirty="0"/>
            </a:p>
          </p:txBody>
        </p:sp>
      </p:grpSp>
      <p:grpSp>
        <p:nvGrpSpPr>
          <p:cNvPr id="46" name="Group 45"/>
          <p:cNvGrpSpPr/>
          <p:nvPr/>
        </p:nvGrpSpPr>
        <p:grpSpPr>
          <a:xfrm>
            <a:off x="5119540" y="4921348"/>
            <a:ext cx="648000" cy="648000"/>
            <a:chOff x="2195736" y="2132856"/>
            <a:chExt cx="648000" cy="648000"/>
          </a:xfrm>
        </p:grpSpPr>
        <p:sp>
          <p:nvSpPr>
            <p:cNvPr id="47" name="Oval 46"/>
            <p:cNvSpPr/>
            <p:nvPr/>
          </p:nvSpPr>
          <p:spPr>
            <a:xfrm>
              <a:off x="2195736" y="2132856"/>
              <a:ext cx="648000" cy="648000"/>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TextBox 47"/>
            <p:cNvSpPr txBox="1"/>
            <p:nvPr/>
          </p:nvSpPr>
          <p:spPr>
            <a:xfrm>
              <a:off x="2264073" y="2235839"/>
              <a:ext cx="511327" cy="442035"/>
            </a:xfrm>
            <a:prstGeom prst="rect">
              <a:avLst/>
            </a:prstGeom>
            <a:noFill/>
          </p:spPr>
          <p:txBody>
            <a:bodyPr wrap="square" lIns="36000" tIns="36000" rIns="36000" bIns="36000" rtlCol="0">
              <a:spAutoFit/>
            </a:bodyPr>
            <a:lstStyle/>
            <a:p>
              <a:pPr algn="ctr"/>
              <a:r>
                <a:rPr lang="en-GB" sz="2400" dirty="0" smtClean="0"/>
                <a:t>P</a:t>
              </a:r>
              <a:endParaRPr lang="en-GB" sz="2400" dirty="0"/>
            </a:p>
          </p:txBody>
        </p:sp>
      </p:grpSp>
      <p:grpSp>
        <p:nvGrpSpPr>
          <p:cNvPr id="49" name="Group 48"/>
          <p:cNvGrpSpPr/>
          <p:nvPr/>
        </p:nvGrpSpPr>
        <p:grpSpPr>
          <a:xfrm>
            <a:off x="6028201" y="4921348"/>
            <a:ext cx="648000" cy="648000"/>
            <a:chOff x="2195736" y="2132856"/>
            <a:chExt cx="648000" cy="648000"/>
          </a:xfrm>
        </p:grpSpPr>
        <p:sp>
          <p:nvSpPr>
            <p:cNvPr id="50" name="Oval 49"/>
            <p:cNvSpPr/>
            <p:nvPr/>
          </p:nvSpPr>
          <p:spPr>
            <a:xfrm>
              <a:off x="2195736" y="2132856"/>
              <a:ext cx="648000" cy="648000"/>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TextBox 50"/>
            <p:cNvSpPr txBox="1"/>
            <p:nvPr/>
          </p:nvSpPr>
          <p:spPr>
            <a:xfrm>
              <a:off x="2264073" y="2235839"/>
              <a:ext cx="511327" cy="442035"/>
            </a:xfrm>
            <a:prstGeom prst="rect">
              <a:avLst/>
            </a:prstGeom>
            <a:noFill/>
          </p:spPr>
          <p:txBody>
            <a:bodyPr wrap="square" lIns="36000" tIns="36000" rIns="36000" bIns="36000" rtlCol="0">
              <a:spAutoFit/>
            </a:bodyPr>
            <a:lstStyle/>
            <a:p>
              <a:pPr algn="ctr"/>
              <a:r>
                <a:rPr lang="en-GB" sz="2400" dirty="0" smtClean="0"/>
                <a:t>F</a:t>
              </a:r>
              <a:endParaRPr lang="en-GB" sz="2400" dirty="0"/>
            </a:p>
          </p:txBody>
        </p:sp>
      </p:grpSp>
      <p:grpSp>
        <p:nvGrpSpPr>
          <p:cNvPr id="52" name="Group 51"/>
          <p:cNvGrpSpPr/>
          <p:nvPr/>
        </p:nvGrpSpPr>
        <p:grpSpPr>
          <a:xfrm>
            <a:off x="6936862" y="4921348"/>
            <a:ext cx="648000" cy="648000"/>
            <a:chOff x="2195736" y="2132856"/>
            <a:chExt cx="648000" cy="648000"/>
          </a:xfrm>
        </p:grpSpPr>
        <p:sp>
          <p:nvSpPr>
            <p:cNvPr id="53" name="Oval 52"/>
            <p:cNvSpPr/>
            <p:nvPr/>
          </p:nvSpPr>
          <p:spPr>
            <a:xfrm>
              <a:off x="2195736" y="2132856"/>
              <a:ext cx="648000" cy="648000"/>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TextBox 53"/>
            <p:cNvSpPr txBox="1"/>
            <p:nvPr/>
          </p:nvSpPr>
          <p:spPr>
            <a:xfrm>
              <a:off x="2264073" y="2235839"/>
              <a:ext cx="511327" cy="442035"/>
            </a:xfrm>
            <a:prstGeom prst="rect">
              <a:avLst/>
            </a:prstGeom>
            <a:noFill/>
          </p:spPr>
          <p:txBody>
            <a:bodyPr wrap="square" lIns="36000" tIns="36000" rIns="36000" bIns="36000" rtlCol="0">
              <a:spAutoFit/>
            </a:bodyPr>
            <a:lstStyle/>
            <a:p>
              <a:pPr algn="ctr"/>
              <a:r>
                <a:rPr lang="en-GB" sz="2400" dirty="0" smtClean="0"/>
                <a:t>C</a:t>
              </a:r>
              <a:endParaRPr lang="en-GB" sz="2400" dirty="0"/>
            </a:p>
          </p:txBody>
        </p:sp>
      </p:grpSp>
      <p:cxnSp>
        <p:nvCxnSpPr>
          <p:cNvPr id="59" name="Curved Connector 58"/>
          <p:cNvCxnSpPr>
            <a:stCxn id="7" idx="4"/>
            <a:endCxn id="38" idx="0"/>
          </p:cNvCxnSpPr>
          <p:nvPr/>
        </p:nvCxnSpPr>
        <p:spPr>
          <a:xfrm rot="5400000">
            <a:off x="3022541" y="3412049"/>
            <a:ext cx="1204316" cy="1814283"/>
          </a:xfrm>
          <a:prstGeom prst="curvedConnector3">
            <a:avLst>
              <a:gd name="adj1" fmla="val 50000"/>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62" name="Curved Connector 61"/>
          <p:cNvCxnSpPr>
            <a:stCxn id="7" idx="4"/>
            <a:endCxn id="44" idx="0"/>
          </p:cNvCxnSpPr>
          <p:nvPr/>
        </p:nvCxnSpPr>
        <p:spPr>
          <a:xfrm rot="16200000" flipH="1">
            <a:off x="3931201" y="4317670"/>
            <a:ext cx="1204316" cy="3039"/>
          </a:xfrm>
          <a:prstGeom prst="curvedConnector3">
            <a:avLst>
              <a:gd name="adj1" fmla="val 50000"/>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65" name="Curved Connector 64"/>
          <p:cNvCxnSpPr>
            <a:stCxn id="7" idx="4"/>
            <a:endCxn id="41" idx="0"/>
          </p:cNvCxnSpPr>
          <p:nvPr/>
        </p:nvCxnSpPr>
        <p:spPr>
          <a:xfrm rot="5400000">
            <a:off x="3476871" y="3866379"/>
            <a:ext cx="1204316" cy="905622"/>
          </a:xfrm>
          <a:prstGeom prst="curvedConnector3">
            <a:avLst>
              <a:gd name="adj1" fmla="val 50000"/>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68" name="Curved Connector 67"/>
          <p:cNvCxnSpPr>
            <a:stCxn id="7" idx="4"/>
            <a:endCxn id="47" idx="0"/>
          </p:cNvCxnSpPr>
          <p:nvPr/>
        </p:nvCxnSpPr>
        <p:spPr>
          <a:xfrm rot="16200000" flipH="1">
            <a:off x="4385532" y="3863340"/>
            <a:ext cx="1204316" cy="911700"/>
          </a:xfrm>
          <a:prstGeom prst="curvedConnector3">
            <a:avLst>
              <a:gd name="adj1" fmla="val 50000"/>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71" name="Curved Connector 70"/>
          <p:cNvCxnSpPr>
            <a:stCxn id="7" idx="4"/>
            <a:endCxn id="50" idx="0"/>
          </p:cNvCxnSpPr>
          <p:nvPr/>
        </p:nvCxnSpPr>
        <p:spPr>
          <a:xfrm rot="16200000" flipH="1">
            <a:off x="4839862" y="3409009"/>
            <a:ext cx="1204316" cy="1820361"/>
          </a:xfrm>
          <a:prstGeom prst="curvedConnector3">
            <a:avLst>
              <a:gd name="adj1" fmla="val 50000"/>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74" name="Curved Connector 73"/>
          <p:cNvCxnSpPr>
            <a:stCxn id="7" idx="4"/>
            <a:endCxn id="53" idx="0"/>
          </p:cNvCxnSpPr>
          <p:nvPr/>
        </p:nvCxnSpPr>
        <p:spPr>
          <a:xfrm rot="16200000" flipH="1">
            <a:off x="5294193" y="2954679"/>
            <a:ext cx="1204316" cy="2729022"/>
          </a:xfrm>
          <a:prstGeom prst="curvedConnector3">
            <a:avLst>
              <a:gd name="adj1" fmla="val 50000"/>
            </a:avLst>
          </a:prstGeom>
          <a:ln w="25400">
            <a:tailEnd type="triangle" w="lg" len="lg"/>
          </a:ln>
        </p:spPr>
        <p:style>
          <a:lnRef idx="1">
            <a:schemeClr val="accent1"/>
          </a:lnRef>
          <a:fillRef idx="0">
            <a:schemeClr val="accent1"/>
          </a:fillRef>
          <a:effectRef idx="0">
            <a:schemeClr val="accent1"/>
          </a:effectRef>
          <a:fontRef idx="minor">
            <a:schemeClr val="tx1"/>
          </a:fontRef>
        </p:style>
      </p:cxnSp>
      <p:grpSp>
        <p:nvGrpSpPr>
          <p:cNvPr id="106" name="Group 105"/>
          <p:cNvGrpSpPr/>
          <p:nvPr/>
        </p:nvGrpSpPr>
        <p:grpSpPr>
          <a:xfrm>
            <a:off x="854540" y="3717032"/>
            <a:ext cx="3677300" cy="1204316"/>
            <a:chOff x="854540" y="3717032"/>
            <a:chExt cx="3677300" cy="1204316"/>
          </a:xfrm>
        </p:grpSpPr>
        <p:cxnSp>
          <p:nvCxnSpPr>
            <p:cNvPr id="56" name="Curved Connector 55"/>
            <p:cNvCxnSpPr>
              <a:stCxn id="7" idx="4"/>
              <a:endCxn id="32" idx="0"/>
            </p:cNvCxnSpPr>
            <p:nvPr/>
          </p:nvCxnSpPr>
          <p:spPr>
            <a:xfrm rot="5400000">
              <a:off x="2568210" y="2957718"/>
              <a:ext cx="1204316" cy="2722944"/>
            </a:xfrm>
            <a:prstGeom prst="curvedConnector3">
              <a:avLst>
                <a:gd name="adj1" fmla="val 50000"/>
              </a:avLst>
            </a:prstGeom>
            <a:ln w="25400">
              <a:tailEnd type="triangle" w="lg" len="lg"/>
            </a:ln>
          </p:spPr>
          <p:style>
            <a:lnRef idx="1">
              <a:schemeClr val="accent1"/>
            </a:lnRef>
            <a:fillRef idx="0">
              <a:schemeClr val="accent1"/>
            </a:fillRef>
            <a:effectRef idx="0">
              <a:schemeClr val="accent1"/>
            </a:effectRef>
            <a:fontRef idx="minor">
              <a:schemeClr val="tx1"/>
            </a:fontRef>
          </p:style>
        </p:cxnSp>
        <p:sp>
          <p:nvSpPr>
            <p:cNvPr id="77" name="TextBox 76"/>
            <p:cNvSpPr txBox="1"/>
            <p:nvPr/>
          </p:nvSpPr>
          <p:spPr>
            <a:xfrm>
              <a:off x="854540" y="4540868"/>
              <a:ext cx="954356" cy="380480"/>
            </a:xfrm>
            <a:prstGeom prst="rect">
              <a:avLst/>
            </a:prstGeom>
            <a:noFill/>
            <a:ln w="25400">
              <a:noFill/>
            </a:ln>
          </p:spPr>
          <p:txBody>
            <a:bodyPr wrap="none" lIns="36000" tIns="36000" rIns="36000" bIns="36000" rtlCol="0">
              <a:spAutoFit/>
            </a:bodyPr>
            <a:lstStyle/>
            <a:p>
              <a:pPr algn="ctr"/>
              <a:r>
                <a:rPr lang="en-GB" sz="2000" dirty="0"/>
                <a:t>h</a:t>
              </a:r>
              <a:r>
                <a:rPr lang="en-GB" sz="2000" dirty="0" smtClean="0"/>
                <a:t>as type</a:t>
              </a:r>
              <a:endParaRPr lang="en-GB" sz="2000" dirty="0"/>
            </a:p>
          </p:txBody>
        </p:sp>
      </p:grpSp>
      <p:cxnSp>
        <p:nvCxnSpPr>
          <p:cNvPr id="82" name="Curved Connector 81"/>
          <p:cNvCxnSpPr>
            <a:stCxn id="38" idx="7"/>
            <a:endCxn id="10" idx="4"/>
          </p:cNvCxnSpPr>
          <p:nvPr/>
        </p:nvCxnSpPr>
        <p:spPr>
          <a:xfrm rot="5400000" flipH="1" flipV="1">
            <a:off x="4659453" y="2004240"/>
            <a:ext cx="1299213" cy="4724799"/>
          </a:xfrm>
          <a:prstGeom prst="curvedConnector3">
            <a:avLst>
              <a:gd name="adj1" fmla="val 50000"/>
            </a:avLst>
          </a:prstGeom>
          <a:ln w="25400">
            <a:prstDash val="sysDash"/>
            <a:tailEnd type="triangle" w="lg" len="lg"/>
          </a:ln>
        </p:spPr>
        <p:style>
          <a:lnRef idx="1">
            <a:schemeClr val="accent1"/>
          </a:lnRef>
          <a:fillRef idx="0">
            <a:schemeClr val="accent1"/>
          </a:fillRef>
          <a:effectRef idx="0">
            <a:schemeClr val="accent1"/>
          </a:effectRef>
          <a:fontRef idx="minor">
            <a:schemeClr val="tx1"/>
          </a:fontRef>
        </p:style>
      </p:cxnSp>
      <p:cxnSp>
        <p:nvCxnSpPr>
          <p:cNvPr id="86" name="Curved Connector 85"/>
          <p:cNvCxnSpPr>
            <a:stCxn id="41" idx="7"/>
            <a:endCxn id="10" idx="4"/>
          </p:cNvCxnSpPr>
          <p:nvPr/>
        </p:nvCxnSpPr>
        <p:spPr>
          <a:xfrm rot="5400000" flipH="1" flipV="1">
            <a:off x="5113784" y="2458570"/>
            <a:ext cx="1299213" cy="3816138"/>
          </a:xfrm>
          <a:prstGeom prst="curvedConnector3">
            <a:avLst>
              <a:gd name="adj1" fmla="val 50000"/>
            </a:avLst>
          </a:prstGeom>
          <a:ln w="25400">
            <a:prstDash val="sysDash"/>
            <a:tailEnd type="triangle" w="lg" len="lg"/>
          </a:ln>
        </p:spPr>
        <p:style>
          <a:lnRef idx="1">
            <a:schemeClr val="accent1"/>
          </a:lnRef>
          <a:fillRef idx="0">
            <a:schemeClr val="accent1"/>
          </a:fillRef>
          <a:effectRef idx="0">
            <a:schemeClr val="accent1"/>
          </a:effectRef>
          <a:fontRef idx="minor">
            <a:schemeClr val="tx1"/>
          </a:fontRef>
        </p:style>
      </p:cxnSp>
      <p:cxnSp>
        <p:nvCxnSpPr>
          <p:cNvPr id="89" name="Curved Connector 88"/>
          <p:cNvCxnSpPr>
            <a:stCxn id="44" idx="7"/>
            <a:endCxn id="10" idx="4"/>
          </p:cNvCxnSpPr>
          <p:nvPr/>
        </p:nvCxnSpPr>
        <p:spPr>
          <a:xfrm rot="5400000" flipH="1" flipV="1">
            <a:off x="5568114" y="2912901"/>
            <a:ext cx="1299213" cy="2907477"/>
          </a:xfrm>
          <a:prstGeom prst="curvedConnector3">
            <a:avLst>
              <a:gd name="adj1" fmla="val 50000"/>
            </a:avLst>
          </a:prstGeom>
          <a:ln w="25400">
            <a:prstDash val="sysDash"/>
            <a:tailEnd type="triangle" w="lg" len="lg"/>
          </a:ln>
        </p:spPr>
        <p:style>
          <a:lnRef idx="1">
            <a:schemeClr val="accent1"/>
          </a:lnRef>
          <a:fillRef idx="0">
            <a:schemeClr val="accent1"/>
          </a:fillRef>
          <a:effectRef idx="0">
            <a:schemeClr val="accent1"/>
          </a:effectRef>
          <a:fontRef idx="minor">
            <a:schemeClr val="tx1"/>
          </a:fontRef>
        </p:style>
      </p:cxnSp>
      <p:cxnSp>
        <p:nvCxnSpPr>
          <p:cNvPr id="95" name="Curved Connector 94"/>
          <p:cNvCxnSpPr>
            <a:stCxn id="50" idx="7"/>
            <a:endCxn id="10" idx="4"/>
          </p:cNvCxnSpPr>
          <p:nvPr/>
        </p:nvCxnSpPr>
        <p:spPr>
          <a:xfrm rot="5400000" flipH="1" flipV="1">
            <a:off x="6476775" y="3821562"/>
            <a:ext cx="1299213" cy="1090155"/>
          </a:xfrm>
          <a:prstGeom prst="curvedConnector3">
            <a:avLst>
              <a:gd name="adj1" fmla="val 50000"/>
            </a:avLst>
          </a:prstGeom>
          <a:ln w="25400">
            <a:prstDash val="sysDash"/>
            <a:tailEnd type="triangle" w="lg" len="lg"/>
          </a:ln>
        </p:spPr>
        <p:style>
          <a:lnRef idx="1">
            <a:schemeClr val="accent1"/>
          </a:lnRef>
          <a:fillRef idx="0">
            <a:schemeClr val="accent1"/>
          </a:fillRef>
          <a:effectRef idx="0">
            <a:schemeClr val="accent1"/>
          </a:effectRef>
          <a:fontRef idx="minor">
            <a:schemeClr val="tx1"/>
          </a:fontRef>
        </p:style>
      </p:cxnSp>
      <p:cxnSp>
        <p:nvCxnSpPr>
          <p:cNvPr id="98" name="Curved Connector 97"/>
          <p:cNvCxnSpPr>
            <a:stCxn id="53" idx="7"/>
            <a:endCxn id="10" idx="4"/>
          </p:cNvCxnSpPr>
          <p:nvPr/>
        </p:nvCxnSpPr>
        <p:spPr>
          <a:xfrm rot="5400000" flipH="1" flipV="1">
            <a:off x="6931106" y="4275892"/>
            <a:ext cx="1299213" cy="181494"/>
          </a:xfrm>
          <a:prstGeom prst="curvedConnector3">
            <a:avLst>
              <a:gd name="adj1" fmla="val 50000"/>
            </a:avLst>
          </a:prstGeom>
          <a:ln w="25400">
            <a:prstDash val="sysDash"/>
            <a:tailEnd type="triangle" w="lg" len="lg"/>
          </a:ln>
        </p:spPr>
        <p:style>
          <a:lnRef idx="1">
            <a:schemeClr val="accent1"/>
          </a:lnRef>
          <a:fillRef idx="0">
            <a:schemeClr val="accent1"/>
          </a:fillRef>
          <a:effectRef idx="0">
            <a:schemeClr val="accent1"/>
          </a:effectRef>
          <a:fontRef idx="minor">
            <a:schemeClr val="tx1"/>
          </a:fontRef>
        </p:style>
      </p:cxnSp>
      <p:grpSp>
        <p:nvGrpSpPr>
          <p:cNvPr id="107" name="Group 106"/>
          <p:cNvGrpSpPr/>
          <p:nvPr/>
        </p:nvGrpSpPr>
        <p:grpSpPr>
          <a:xfrm>
            <a:off x="2038000" y="3628388"/>
            <a:ext cx="5633460" cy="1387857"/>
            <a:chOff x="2038000" y="3628388"/>
            <a:chExt cx="5633460" cy="1387857"/>
          </a:xfrm>
        </p:grpSpPr>
        <p:cxnSp>
          <p:nvCxnSpPr>
            <p:cNvPr id="78" name="Curved Connector 77"/>
            <p:cNvCxnSpPr>
              <a:stCxn id="32" idx="7"/>
              <a:endCxn id="10" idx="4"/>
            </p:cNvCxnSpPr>
            <p:nvPr/>
          </p:nvCxnSpPr>
          <p:spPr>
            <a:xfrm rot="5400000" flipH="1" flipV="1">
              <a:off x="4205123" y="1549909"/>
              <a:ext cx="1299213" cy="5633460"/>
            </a:xfrm>
            <a:prstGeom prst="curvedConnector3">
              <a:avLst>
                <a:gd name="adj1" fmla="val 50000"/>
              </a:avLst>
            </a:prstGeom>
            <a:ln w="25400">
              <a:prstDash val="sysDash"/>
              <a:tailEnd type="triangle" w="lg" len="lg"/>
            </a:ln>
          </p:spPr>
          <p:style>
            <a:lnRef idx="1">
              <a:schemeClr val="accent1"/>
            </a:lnRef>
            <a:fillRef idx="0">
              <a:schemeClr val="accent1"/>
            </a:fillRef>
            <a:effectRef idx="0">
              <a:schemeClr val="accent1"/>
            </a:effectRef>
            <a:fontRef idx="minor">
              <a:schemeClr val="tx1"/>
            </a:fontRef>
          </p:style>
        </p:cxnSp>
        <p:sp>
          <p:nvSpPr>
            <p:cNvPr id="102" name="TextBox 101"/>
            <p:cNvSpPr txBox="1"/>
            <p:nvPr/>
          </p:nvSpPr>
          <p:spPr>
            <a:xfrm>
              <a:off x="6352201" y="3628388"/>
              <a:ext cx="909472" cy="380480"/>
            </a:xfrm>
            <a:prstGeom prst="rect">
              <a:avLst/>
            </a:prstGeom>
            <a:noFill/>
            <a:ln w="25400">
              <a:noFill/>
            </a:ln>
          </p:spPr>
          <p:txBody>
            <a:bodyPr wrap="none" lIns="36000" tIns="36000" rIns="36000" bIns="36000" rtlCol="0">
              <a:spAutoFit/>
            </a:bodyPr>
            <a:lstStyle/>
            <a:p>
              <a:pPr algn="ctr"/>
              <a:r>
                <a:rPr lang="en-GB" sz="2000" dirty="0"/>
                <a:t>h</a:t>
              </a:r>
              <a:r>
                <a:rPr lang="en-GB" sz="2000" dirty="0" smtClean="0"/>
                <a:t>as title</a:t>
              </a:r>
              <a:endParaRPr lang="en-GB" sz="2000" dirty="0"/>
            </a:p>
          </p:txBody>
        </p:sp>
      </p:grpSp>
      <p:grpSp>
        <p:nvGrpSpPr>
          <p:cNvPr id="108" name="Group 107"/>
          <p:cNvGrpSpPr/>
          <p:nvPr/>
        </p:nvGrpSpPr>
        <p:grpSpPr>
          <a:xfrm>
            <a:off x="5672644" y="3717032"/>
            <a:ext cx="3151379" cy="1299213"/>
            <a:chOff x="5672644" y="3717032"/>
            <a:chExt cx="3151379" cy="1299213"/>
          </a:xfrm>
        </p:grpSpPr>
        <p:cxnSp>
          <p:nvCxnSpPr>
            <p:cNvPr id="92" name="Curved Connector 91"/>
            <p:cNvCxnSpPr>
              <a:stCxn id="47" idx="7"/>
              <a:endCxn id="10" idx="4"/>
            </p:cNvCxnSpPr>
            <p:nvPr/>
          </p:nvCxnSpPr>
          <p:spPr>
            <a:xfrm rot="5400000" flipH="1" flipV="1">
              <a:off x="6022445" y="3367231"/>
              <a:ext cx="1299213" cy="1998816"/>
            </a:xfrm>
            <a:prstGeom prst="curvedConnector3">
              <a:avLst>
                <a:gd name="adj1" fmla="val 50000"/>
              </a:avLst>
            </a:prstGeom>
            <a:ln w="25400">
              <a:prstDash val="sysDash"/>
              <a:tailEnd type="triangle" w="lg" len="lg"/>
            </a:ln>
          </p:spPr>
          <p:style>
            <a:lnRef idx="1">
              <a:schemeClr val="accent1"/>
            </a:lnRef>
            <a:fillRef idx="0">
              <a:schemeClr val="accent1"/>
            </a:fillRef>
            <a:effectRef idx="0">
              <a:schemeClr val="accent1"/>
            </a:effectRef>
            <a:fontRef idx="minor">
              <a:schemeClr val="tx1"/>
            </a:fontRef>
          </p:style>
        </p:cxnSp>
        <p:sp>
          <p:nvSpPr>
            <p:cNvPr id="103" name="TextBox 102"/>
            <p:cNvSpPr txBox="1"/>
            <p:nvPr/>
          </p:nvSpPr>
          <p:spPr>
            <a:xfrm>
              <a:off x="7743031" y="3717033"/>
              <a:ext cx="1080992" cy="380480"/>
            </a:xfrm>
            <a:prstGeom prst="rect">
              <a:avLst/>
            </a:prstGeom>
            <a:noFill/>
            <a:ln w="25400">
              <a:noFill/>
            </a:ln>
          </p:spPr>
          <p:txBody>
            <a:bodyPr wrap="none" lIns="36000" tIns="36000" rIns="36000" bIns="36000" rtlCol="0">
              <a:spAutoFit/>
            </a:bodyPr>
            <a:lstStyle/>
            <a:p>
              <a:pPr algn="ctr"/>
              <a:r>
                <a:rPr lang="en-GB" sz="2000" dirty="0"/>
                <a:t>h</a:t>
              </a:r>
              <a:r>
                <a:rPr lang="en-GB" sz="2000" dirty="0" smtClean="0"/>
                <a:t>as name</a:t>
              </a:r>
              <a:endParaRPr lang="en-GB" sz="2000" dirty="0"/>
            </a:p>
          </p:txBody>
        </p:sp>
      </p:grpSp>
    </p:spTree>
    <p:extLst>
      <p:ext uri="{BB962C8B-B14F-4D97-AF65-F5344CB8AC3E}">
        <p14:creationId xmlns:p14="http://schemas.microsoft.com/office/powerpoint/2010/main" val="1701954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04"/>
                                        </p:tgtEl>
                                        <p:attrNameLst>
                                          <p:attrName>style.visibility</p:attrName>
                                        </p:attrNameLst>
                                      </p:cBhvr>
                                      <p:to>
                                        <p:strVal val="visible"/>
                                      </p:to>
                                    </p:set>
                                    <p:animEffect transition="in" filter="fade">
                                      <p:cBhvr>
                                        <p:cTn id="11" dur="1000"/>
                                        <p:tgtEl>
                                          <p:spTgt spid="104"/>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1000"/>
                                        <p:tgtEl>
                                          <p:spTgt spid="6"/>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105"/>
                                        </p:tgtEl>
                                        <p:attrNameLst>
                                          <p:attrName>style.visibility</p:attrName>
                                        </p:attrNameLst>
                                      </p:cBhvr>
                                      <p:to>
                                        <p:strVal val="visible"/>
                                      </p:to>
                                    </p:set>
                                    <p:animEffect transition="in" filter="fade">
                                      <p:cBhvr>
                                        <p:cTn id="19" dur="1000"/>
                                        <p:tgtEl>
                                          <p:spTgt spid="105"/>
                                        </p:tgtEl>
                                      </p:cBhvr>
                                    </p:animEffect>
                                  </p:childTnLst>
                                </p:cTn>
                              </p:par>
                            </p:childTnLst>
                          </p:cTn>
                        </p:par>
                        <p:par>
                          <p:cTn id="20" fill="hold">
                            <p:stCondLst>
                              <p:cond delay="4000"/>
                            </p:stCondLst>
                            <p:childTnLst>
                              <p:par>
                                <p:cTn id="21" presetID="10" presetClass="entr" presetSubtype="0" fill="hold" nodeType="after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10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06"/>
                                        </p:tgtEl>
                                        <p:attrNameLst>
                                          <p:attrName>style.visibility</p:attrName>
                                        </p:attrNameLst>
                                      </p:cBhvr>
                                      <p:to>
                                        <p:strVal val="visible"/>
                                      </p:to>
                                    </p:set>
                                    <p:animEffect transition="in" filter="fade">
                                      <p:cBhvr>
                                        <p:cTn id="28" dur="1000"/>
                                        <p:tgtEl>
                                          <p:spTgt spid="106"/>
                                        </p:tgtEl>
                                      </p:cBhvr>
                                    </p:animEffect>
                                  </p:childTnLst>
                                </p:cTn>
                              </p:par>
                            </p:childTnLst>
                          </p:cTn>
                        </p:par>
                        <p:par>
                          <p:cTn id="29" fill="hold">
                            <p:stCondLst>
                              <p:cond delay="1000"/>
                            </p:stCondLst>
                            <p:childTnLst>
                              <p:par>
                                <p:cTn id="30" presetID="10" presetClass="entr" presetSubtype="0" fill="hold" nodeType="afterEffect">
                                  <p:stCondLst>
                                    <p:cond delay="0"/>
                                  </p:stCondLst>
                                  <p:childTnLst>
                                    <p:set>
                                      <p:cBhvr>
                                        <p:cTn id="31" dur="1" fill="hold">
                                          <p:stCondLst>
                                            <p:cond delay="0"/>
                                          </p:stCondLst>
                                        </p:cTn>
                                        <p:tgtEl>
                                          <p:spTgt spid="31"/>
                                        </p:tgtEl>
                                        <p:attrNameLst>
                                          <p:attrName>style.visibility</p:attrName>
                                        </p:attrNameLst>
                                      </p:cBhvr>
                                      <p:to>
                                        <p:strVal val="visible"/>
                                      </p:to>
                                    </p:set>
                                    <p:animEffect transition="in" filter="fade">
                                      <p:cBhvr>
                                        <p:cTn id="32" dur="1000"/>
                                        <p:tgtEl>
                                          <p:spTgt spid="3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9"/>
                                        </p:tgtEl>
                                        <p:attrNameLst>
                                          <p:attrName>style.visibility</p:attrName>
                                        </p:attrNameLst>
                                      </p:cBhvr>
                                      <p:to>
                                        <p:strVal val="visible"/>
                                      </p:to>
                                    </p:set>
                                    <p:animEffect transition="in" filter="fade">
                                      <p:cBhvr>
                                        <p:cTn id="37" dur="1000"/>
                                        <p:tgtEl>
                                          <p:spTgt spid="59"/>
                                        </p:tgtEl>
                                      </p:cBhvr>
                                    </p:animEffect>
                                  </p:childTnLst>
                                </p:cTn>
                              </p:par>
                            </p:childTnLst>
                          </p:cTn>
                        </p:par>
                        <p:par>
                          <p:cTn id="38" fill="hold">
                            <p:stCondLst>
                              <p:cond delay="1000"/>
                            </p:stCondLst>
                            <p:childTnLst>
                              <p:par>
                                <p:cTn id="39" presetID="10" presetClass="entr" presetSubtype="0" fill="hold" nodeType="afterEffect">
                                  <p:stCondLst>
                                    <p:cond delay="0"/>
                                  </p:stCondLst>
                                  <p:childTnLst>
                                    <p:set>
                                      <p:cBhvr>
                                        <p:cTn id="40" dur="1" fill="hold">
                                          <p:stCondLst>
                                            <p:cond delay="0"/>
                                          </p:stCondLst>
                                        </p:cTn>
                                        <p:tgtEl>
                                          <p:spTgt spid="37"/>
                                        </p:tgtEl>
                                        <p:attrNameLst>
                                          <p:attrName>style.visibility</p:attrName>
                                        </p:attrNameLst>
                                      </p:cBhvr>
                                      <p:to>
                                        <p:strVal val="visible"/>
                                      </p:to>
                                    </p:set>
                                    <p:animEffect transition="in" filter="fade">
                                      <p:cBhvr>
                                        <p:cTn id="41" dur="1000"/>
                                        <p:tgtEl>
                                          <p:spTgt spid="37"/>
                                        </p:tgtEl>
                                      </p:cBhvr>
                                    </p:animEffect>
                                  </p:childTnLst>
                                </p:cTn>
                              </p:par>
                            </p:childTnLst>
                          </p:cTn>
                        </p:par>
                        <p:par>
                          <p:cTn id="42" fill="hold">
                            <p:stCondLst>
                              <p:cond delay="2000"/>
                            </p:stCondLst>
                            <p:childTnLst>
                              <p:par>
                                <p:cTn id="43" presetID="10" presetClass="entr" presetSubtype="0" fill="hold" nodeType="afterEffect">
                                  <p:stCondLst>
                                    <p:cond delay="0"/>
                                  </p:stCondLst>
                                  <p:childTnLst>
                                    <p:set>
                                      <p:cBhvr>
                                        <p:cTn id="44" dur="1" fill="hold">
                                          <p:stCondLst>
                                            <p:cond delay="0"/>
                                          </p:stCondLst>
                                        </p:cTn>
                                        <p:tgtEl>
                                          <p:spTgt spid="65"/>
                                        </p:tgtEl>
                                        <p:attrNameLst>
                                          <p:attrName>style.visibility</p:attrName>
                                        </p:attrNameLst>
                                      </p:cBhvr>
                                      <p:to>
                                        <p:strVal val="visible"/>
                                      </p:to>
                                    </p:set>
                                    <p:animEffect transition="in" filter="fade">
                                      <p:cBhvr>
                                        <p:cTn id="45" dur="1000"/>
                                        <p:tgtEl>
                                          <p:spTgt spid="65"/>
                                        </p:tgtEl>
                                      </p:cBhvr>
                                    </p:animEffect>
                                  </p:childTnLst>
                                </p:cTn>
                              </p:par>
                            </p:childTnLst>
                          </p:cTn>
                        </p:par>
                        <p:par>
                          <p:cTn id="46" fill="hold">
                            <p:stCondLst>
                              <p:cond delay="3000"/>
                            </p:stCondLst>
                            <p:childTnLst>
                              <p:par>
                                <p:cTn id="47" presetID="10" presetClass="entr" presetSubtype="0" fill="hold" nodeType="afterEffect">
                                  <p:stCondLst>
                                    <p:cond delay="0"/>
                                  </p:stCondLst>
                                  <p:childTnLst>
                                    <p:set>
                                      <p:cBhvr>
                                        <p:cTn id="48" dur="1" fill="hold">
                                          <p:stCondLst>
                                            <p:cond delay="0"/>
                                          </p:stCondLst>
                                        </p:cTn>
                                        <p:tgtEl>
                                          <p:spTgt spid="40"/>
                                        </p:tgtEl>
                                        <p:attrNameLst>
                                          <p:attrName>style.visibility</p:attrName>
                                        </p:attrNameLst>
                                      </p:cBhvr>
                                      <p:to>
                                        <p:strVal val="visible"/>
                                      </p:to>
                                    </p:set>
                                    <p:animEffect transition="in" filter="fade">
                                      <p:cBhvr>
                                        <p:cTn id="49" dur="1000"/>
                                        <p:tgtEl>
                                          <p:spTgt spid="40"/>
                                        </p:tgtEl>
                                      </p:cBhvr>
                                    </p:animEffect>
                                  </p:childTnLst>
                                </p:cTn>
                              </p:par>
                            </p:childTnLst>
                          </p:cTn>
                        </p:par>
                        <p:par>
                          <p:cTn id="50" fill="hold">
                            <p:stCondLst>
                              <p:cond delay="4000"/>
                            </p:stCondLst>
                            <p:childTnLst>
                              <p:par>
                                <p:cTn id="51" presetID="10" presetClass="entr" presetSubtype="0" fill="hold" nodeType="afterEffect">
                                  <p:stCondLst>
                                    <p:cond delay="0"/>
                                  </p:stCondLst>
                                  <p:childTnLst>
                                    <p:set>
                                      <p:cBhvr>
                                        <p:cTn id="52" dur="1" fill="hold">
                                          <p:stCondLst>
                                            <p:cond delay="0"/>
                                          </p:stCondLst>
                                        </p:cTn>
                                        <p:tgtEl>
                                          <p:spTgt spid="62"/>
                                        </p:tgtEl>
                                        <p:attrNameLst>
                                          <p:attrName>style.visibility</p:attrName>
                                        </p:attrNameLst>
                                      </p:cBhvr>
                                      <p:to>
                                        <p:strVal val="visible"/>
                                      </p:to>
                                    </p:set>
                                    <p:animEffect transition="in" filter="fade">
                                      <p:cBhvr>
                                        <p:cTn id="53" dur="1000"/>
                                        <p:tgtEl>
                                          <p:spTgt spid="62"/>
                                        </p:tgtEl>
                                      </p:cBhvr>
                                    </p:animEffect>
                                  </p:childTnLst>
                                </p:cTn>
                              </p:par>
                            </p:childTnLst>
                          </p:cTn>
                        </p:par>
                        <p:par>
                          <p:cTn id="54" fill="hold">
                            <p:stCondLst>
                              <p:cond delay="5000"/>
                            </p:stCondLst>
                            <p:childTnLst>
                              <p:par>
                                <p:cTn id="55" presetID="10" presetClass="entr" presetSubtype="0" fill="hold" nodeType="afterEffect">
                                  <p:stCondLst>
                                    <p:cond delay="0"/>
                                  </p:stCondLst>
                                  <p:childTnLst>
                                    <p:set>
                                      <p:cBhvr>
                                        <p:cTn id="56" dur="1" fill="hold">
                                          <p:stCondLst>
                                            <p:cond delay="0"/>
                                          </p:stCondLst>
                                        </p:cTn>
                                        <p:tgtEl>
                                          <p:spTgt spid="43"/>
                                        </p:tgtEl>
                                        <p:attrNameLst>
                                          <p:attrName>style.visibility</p:attrName>
                                        </p:attrNameLst>
                                      </p:cBhvr>
                                      <p:to>
                                        <p:strVal val="visible"/>
                                      </p:to>
                                    </p:set>
                                    <p:animEffect transition="in" filter="fade">
                                      <p:cBhvr>
                                        <p:cTn id="57" dur="1000"/>
                                        <p:tgtEl>
                                          <p:spTgt spid="43"/>
                                        </p:tgtEl>
                                      </p:cBhvr>
                                    </p:animEffect>
                                  </p:childTnLst>
                                </p:cTn>
                              </p:par>
                            </p:childTnLst>
                          </p:cTn>
                        </p:par>
                        <p:par>
                          <p:cTn id="58" fill="hold">
                            <p:stCondLst>
                              <p:cond delay="6000"/>
                            </p:stCondLst>
                            <p:childTnLst>
                              <p:par>
                                <p:cTn id="59" presetID="10" presetClass="entr" presetSubtype="0" fill="hold" nodeType="afterEffect">
                                  <p:stCondLst>
                                    <p:cond delay="0"/>
                                  </p:stCondLst>
                                  <p:childTnLst>
                                    <p:set>
                                      <p:cBhvr>
                                        <p:cTn id="60" dur="1" fill="hold">
                                          <p:stCondLst>
                                            <p:cond delay="0"/>
                                          </p:stCondLst>
                                        </p:cTn>
                                        <p:tgtEl>
                                          <p:spTgt spid="68"/>
                                        </p:tgtEl>
                                        <p:attrNameLst>
                                          <p:attrName>style.visibility</p:attrName>
                                        </p:attrNameLst>
                                      </p:cBhvr>
                                      <p:to>
                                        <p:strVal val="visible"/>
                                      </p:to>
                                    </p:set>
                                    <p:animEffect transition="in" filter="fade">
                                      <p:cBhvr>
                                        <p:cTn id="61" dur="1000"/>
                                        <p:tgtEl>
                                          <p:spTgt spid="68"/>
                                        </p:tgtEl>
                                      </p:cBhvr>
                                    </p:animEffect>
                                  </p:childTnLst>
                                </p:cTn>
                              </p:par>
                            </p:childTnLst>
                          </p:cTn>
                        </p:par>
                        <p:par>
                          <p:cTn id="62" fill="hold">
                            <p:stCondLst>
                              <p:cond delay="7000"/>
                            </p:stCondLst>
                            <p:childTnLst>
                              <p:par>
                                <p:cTn id="63" presetID="10" presetClass="entr" presetSubtype="0" fill="hold" nodeType="afterEffect">
                                  <p:stCondLst>
                                    <p:cond delay="0"/>
                                  </p:stCondLst>
                                  <p:childTnLst>
                                    <p:set>
                                      <p:cBhvr>
                                        <p:cTn id="64" dur="1" fill="hold">
                                          <p:stCondLst>
                                            <p:cond delay="0"/>
                                          </p:stCondLst>
                                        </p:cTn>
                                        <p:tgtEl>
                                          <p:spTgt spid="46"/>
                                        </p:tgtEl>
                                        <p:attrNameLst>
                                          <p:attrName>style.visibility</p:attrName>
                                        </p:attrNameLst>
                                      </p:cBhvr>
                                      <p:to>
                                        <p:strVal val="visible"/>
                                      </p:to>
                                    </p:set>
                                    <p:animEffect transition="in" filter="fade">
                                      <p:cBhvr>
                                        <p:cTn id="65" dur="1000"/>
                                        <p:tgtEl>
                                          <p:spTgt spid="46"/>
                                        </p:tgtEl>
                                      </p:cBhvr>
                                    </p:animEffect>
                                  </p:childTnLst>
                                </p:cTn>
                              </p:par>
                            </p:childTnLst>
                          </p:cTn>
                        </p:par>
                        <p:par>
                          <p:cTn id="66" fill="hold">
                            <p:stCondLst>
                              <p:cond delay="8000"/>
                            </p:stCondLst>
                            <p:childTnLst>
                              <p:par>
                                <p:cTn id="67" presetID="10" presetClass="entr" presetSubtype="0" fill="hold" nodeType="afterEffect">
                                  <p:stCondLst>
                                    <p:cond delay="0"/>
                                  </p:stCondLst>
                                  <p:childTnLst>
                                    <p:set>
                                      <p:cBhvr>
                                        <p:cTn id="68" dur="1" fill="hold">
                                          <p:stCondLst>
                                            <p:cond delay="0"/>
                                          </p:stCondLst>
                                        </p:cTn>
                                        <p:tgtEl>
                                          <p:spTgt spid="71"/>
                                        </p:tgtEl>
                                        <p:attrNameLst>
                                          <p:attrName>style.visibility</p:attrName>
                                        </p:attrNameLst>
                                      </p:cBhvr>
                                      <p:to>
                                        <p:strVal val="visible"/>
                                      </p:to>
                                    </p:set>
                                    <p:animEffect transition="in" filter="fade">
                                      <p:cBhvr>
                                        <p:cTn id="69" dur="1000"/>
                                        <p:tgtEl>
                                          <p:spTgt spid="71"/>
                                        </p:tgtEl>
                                      </p:cBhvr>
                                    </p:animEffect>
                                  </p:childTnLst>
                                </p:cTn>
                              </p:par>
                            </p:childTnLst>
                          </p:cTn>
                        </p:par>
                        <p:par>
                          <p:cTn id="70" fill="hold">
                            <p:stCondLst>
                              <p:cond delay="9000"/>
                            </p:stCondLst>
                            <p:childTnLst>
                              <p:par>
                                <p:cTn id="71" presetID="10" presetClass="entr" presetSubtype="0" fill="hold" nodeType="afterEffect">
                                  <p:stCondLst>
                                    <p:cond delay="0"/>
                                  </p:stCondLst>
                                  <p:childTnLst>
                                    <p:set>
                                      <p:cBhvr>
                                        <p:cTn id="72" dur="1" fill="hold">
                                          <p:stCondLst>
                                            <p:cond delay="0"/>
                                          </p:stCondLst>
                                        </p:cTn>
                                        <p:tgtEl>
                                          <p:spTgt spid="49"/>
                                        </p:tgtEl>
                                        <p:attrNameLst>
                                          <p:attrName>style.visibility</p:attrName>
                                        </p:attrNameLst>
                                      </p:cBhvr>
                                      <p:to>
                                        <p:strVal val="visible"/>
                                      </p:to>
                                    </p:set>
                                    <p:animEffect transition="in" filter="fade">
                                      <p:cBhvr>
                                        <p:cTn id="73" dur="1000"/>
                                        <p:tgtEl>
                                          <p:spTgt spid="49"/>
                                        </p:tgtEl>
                                      </p:cBhvr>
                                    </p:animEffect>
                                  </p:childTnLst>
                                </p:cTn>
                              </p:par>
                            </p:childTnLst>
                          </p:cTn>
                        </p:par>
                        <p:par>
                          <p:cTn id="74" fill="hold">
                            <p:stCondLst>
                              <p:cond delay="10000"/>
                            </p:stCondLst>
                            <p:childTnLst>
                              <p:par>
                                <p:cTn id="75" presetID="10" presetClass="entr" presetSubtype="0" fill="hold" nodeType="afterEffect">
                                  <p:stCondLst>
                                    <p:cond delay="0"/>
                                  </p:stCondLst>
                                  <p:childTnLst>
                                    <p:set>
                                      <p:cBhvr>
                                        <p:cTn id="76" dur="1" fill="hold">
                                          <p:stCondLst>
                                            <p:cond delay="0"/>
                                          </p:stCondLst>
                                        </p:cTn>
                                        <p:tgtEl>
                                          <p:spTgt spid="74"/>
                                        </p:tgtEl>
                                        <p:attrNameLst>
                                          <p:attrName>style.visibility</p:attrName>
                                        </p:attrNameLst>
                                      </p:cBhvr>
                                      <p:to>
                                        <p:strVal val="visible"/>
                                      </p:to>
                                    </p:set>
                                    <p:animEffect transition="in" filter="fade">
                                      <p:cBhvr>
                                        <p:cTn id="77" dur="1000"/>
                                        <p:tgtEl>
                                          <p:spTgt spid="74"/>
                                        </p:tgtEl>
                                      </p:cBhvr>
                                    </p:animEffect>
                                  </p:childTnLst>
                                </p:cTn>
                              </p:par>
                            </p:childTnLst>
                          </p:cTn>
                        </p:par>
                        <p:par>
                          <p:cTn id="78" fill="hold">
                            <p:stCondLst>
                              <p:cond delay="11000"/>
                            </p:stCondLst>
                            <p:childTnLst>
                              <p:par>
                                <p:cTn id="79" presetID="10" presetClass="entr" presetSubtype="0" fill="hold" nodeType="afterEffect">
                                  <p:stCondLst>
                                    <p:cond delay="0"/>
                                  </p:stCondLst>
                                  <p:childTnLst>
                                    <p:set>
                                      <p:cBhvr>
                                        <p:cTn id="80" dur="1" fill="hold">
                                          <p:stCondLst>
                                            <p:cond delay="0"/>
                                          </p:stCondLst>
                                        </p:cTn>
                                        <p:tgtEl>
                                          <p:spTgt spid="52"/>
                                        </p:tgtEl>
                                        <p:attrNameLst>
                                          <p:attrName>style.visibility</p:attrName>
                                        </p:attrNameLst>
                                      </p:cBhvr>
                                      <p:to>
                                        <p:strVal val="visible"/>
                                      </p:to>
                                    </p:set>
                                    <p:animEffect transition="in" filter="fade">
                                      <p:cBhvr>
                                        <p:cTn id="81" dur="1000"/>
                                        <p:tgtEl>
                                          <p:spTgt spid="52"/>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nodeType="clickEffect">
                                  <p:stCondLst>
                                    <p:cond delay="0"/>
                                  </p:stCondLst>
                                  <p:childTnLst>
                                    <p:set>
                                      <p:cBhvr>
                                        <p:cTn id="85" dur="1" fill="hold">
                                          <p:stCondLst>
                                            <p:cond delay="0"/>
                                          </p:stCondLst>
                                        </p:cTn>
                                        <p:tgtEl>
                                          <p:spTgt spid="107"/>
                                        </p:tgtEl>
                                        <p:attrNameLst>
                                          <p:attrName>style.visibility</p:attrName>
                                        </p:attrNameLst>
                                      </p:cBhvr>
                                      <p:to>
                                        <p:strVal val="visible"/>
                                      </p:to>
                                    </p:set>
                                    <p:animEffect transition="in" filter="fade">
                                      <p:cBhvr>
                                        <p:cTn id="86" dur="1000"/>
                                        <p:tgtEl>
                                          <p:spTgt spid="107"/>
                                        </p:tgtEl>
                                      </p:cBhvr>
                                    </p:animEffect>
                                  </p:childTnLst>
                                </p:cTn>
                              </p:par>
                            </p:childTnLst>
                          </p:cTn>
                        </p:par>
                      </p:childTnLst>
                    </p:cTn>
                  </p:par>
                  <p:par>
                    <p:cTn id="87" fill="hold">
                      <p:stCondLst>
                        <p:cond delay="indefinite"/>
                      </p:stCondLst>
                      <p:childTnLst>
                        <p:par>
                          <p:cTn id="88" fill="hold">
                            <p:stCondLst>
                              <p:cond delay="0"/>
                            </p:stCondLst>
                            <p:childTnLst>
                              <p:par>
                                <p:cTn id="89" presetID="10" presetClass="entr" presetSubtype="0" fill="hold" nodeType="clickEffect">
                                  <p:stCondLst>
                                    <p:cond delay="0"/>
                                  </p:stCondLst>
                                  <p:childTnLst>
                                    <p:set>
                                      <p:cBhvr>
                                        <p:cTn id="90" dur="1" fill="hold">
                                          <p:stCondLst>
                                            <p:cond delay="0"/>
                                          </p:stCondLst>
                                        </p:cTn>
                                        <p:tgtEl>
                                          <p:spTgt spid="82"/>
                                        </p:tgtEl>
                                        <p:attrNameLst>
                                          <p:attrName>style.visibility</p:attrName>
                                        </p:attrNameLst>
                                      </p:cBhvr>
                                      <p:to>
                                        <p:strVal val="visible"/>
                                      </p:to>
                                    </p:set>
                                    <p:animEffect transition="in" filter="fade">
                                      <p:cBhvr>
                                        <p:cTn id="91" dur="1000"/>
                                        <p:tgtEl>
                                          <p:spTgt spid="82"/>
                                        </p:tgtEl>
                                      </p:cBhvr>
                                    </p:animEffect>
                                  </p:childTnLst>
                                </p:cTn>
                              </p:par>
                            </p:childTnLst>
                          </p:cTn>
                        </p:par>
                        <p:par>
                          <p:cTn id="92" fill="hold">
                            <p:stCondLst>
                              <p:cond delay="1000"/>
                            </p:stCondLst>
                            <p:childTnLst>
                              <p:par>
                                <p:cTn id="93" presetID="10" presetClass="entr" presetSubtype="0" fill="hold" nodeType="afterEffect">
                                  <p:stCondLst>
                                    <p:cond delay="0"/>
                                  </p:stCondLst>
                                  <p:childTnLst>
                                    <p:set>
                                      <p:cBhvr>
                                        <p:cTn id="94" dur="1" fill="hold">
                                          <p:stCondLst>
                                            <p:cond delay="0"/>
                                          </p:stCondLst>
                                        </p:cTn>
                                        <p:tgtEl>
                                          <p:spTgt spid="86"/>
                                        </p:tgtEl>
                                        <p:attrNameLst>
                                          <p:attrName>style.visibility</p:attrName>
                                        </p:attrNameLst>
                                      </p:cBhvr>
                                      <p:to>
                                        <p:strVal val="visible"/>
                                      </p:to>
                                    </p:set>
                                    <p:animEffect transition="in" filter="fade">
                                      <p:cBhvr>
                                        <p:cTn id="95" dur="1000"/>
                                        <p:tgtEl>
                                          <p:spTgt spid="86"/>
                                        </p:tgtEl>
                                      </p:cBhvr>
                                    </p:animEffect>
                                  </p:childTnLst>
                                </p:cTn>
                              </p:par>
                            </p:childTnLst>
                          </p:cTn>
                        </p:par>
                        <p:par>
                          <p:cTn id="96" fill="hold">
                            <p:stCondLst>
                              <p:cond delay="2000"/>
                            </p:stCondLst>
                            <p:childTnLst>
                              <p:par>
                                <p:cTn id="97" presetID="10" presetClass="entr" presetSubtype="0" fill="hold" nodeType="afterEffect">
                                  <p:stCondLst>
                                    <p:cond delay="0"/>
                                  </p:stCondLst>
                                  <p:childTnLst>
                                    <p:set>
                                      <p:cBhvr>
                                        <p:cTn id="98" dur="1" fill="hold">
                                          <p:stCondLst>
                                            <p:cond delay="0"/>
                                          </p:stCondLst>
                                        </p:cTn>
                                        <p:tgtEl>
                                          <p:spTgt spid="89"/>
                                        </p:tgtEl>
                                        <p:attrNameLst>
                                          <p:attrName>style.visibility</p:attrName>
                                        </p:attrNameLst>
                                      </p:cBhvr>
                                      <p:to>
                                        <p:strVal val="visible"/>
                                      </p:to>
                                    </p:set>
                                    <p:animEffect transition="in" filter="fade">
                                      <p:cBhvr>
                                        <p:cTn id="99" dur="1000"/>
                                        <p:tgtEl>
                                          <p:spTgt spid="89"/>
                                        </p:tgtEl>
                                      </p:cBhvr>
                                    </p:animEffect>
                                  </p:childTnLst>
                                </p:cTn>
                              </p:par>
                            </p:childTnLst>
                          </p:cTn>
                        </p:par>
                      </p:childTnLst>
                    </p:cTn>
                  </p:par>
                  <p:par>
                    <p:cTn id="100" fill="hold">
                      <p:stCondLst>
                        <p:cond delay="indefinite"/>
                      </p:stCondLst>
                      <p:childTnLst>
                        <p:par>
                          <p:cTn id="101" fill="hold">
                            <p:stCondLst>
                              <p:cond delay="0"/>
                            </p:stCondLst>
                            <p:childTnLst>
                              <p:par>
                                <p:cTn id="102" presetID="10" presetClass="entr" presetSubtype="0" fill="hold" nodeType="clickEffect">
                                  <p:stCondLst>
                                    <p:cond delay="0"/>
                                  </p:stCondLst>
                                  <p:childTnLst>
                                    <p:set>
                                      <p:cBhvr>
                                        <p:cTn id="103" dur="1" fill="hold">
                                          <p:stCondLst>
                                            <p:cond delay="0"/>
                                          </p:stCondLst>
                                        </p:cTn>
                                        <p:tgtEl>
                                          <p:spTgt spid="108"/>
                                        </p:tgtEl>
                                        <p:attrNameLst>
                                          <p:attrName>style.visibility</p:attrName>
                                        </p:attrNameLst>
                                      </p:cBhvr>
                                      <p:to>
                                        <p:strVal val="visible"/>
                                      </p:to>
                                    </p:set>
                                    <p:animEffect transition="in" filter="fade">
                                      <p:cBhvr>
                                        <p:cTn id="104" dur="1000"/>
                                        <p:tgtEl>
                                          <p:spTgt spid="108"/>
                                        </p:tgtEl>
                                      </p:cBhvr>
                                    </p:animEffect>
                                  </p:childTnLst>
                                </p:cTn>
                              </p:par>
                            </p:childTnLst>
                          </p:cTn>
                        </p:par>
                        <p:par>
                          <p:cTn id="105" fill="hold">
                            <p:stCondLst>
                              <p:cond delay="1000"/>
                            </p:stCondLst>
                            <p:childTnLst>
                              <p:par>
                                <p:cTn id="106" presetID="10" presetClass="entr" presetSubtype="0" fill="hold" nodeType="afterEffect">
                                  <p:stCondLst>
                                    <p:cond delay="0"/>
                                  </p:stCondLst>
                                  <p:childTnLst>
                                    <p:set>
                                      <p:cBhvr>
                                        <p:cTn id="107" dur="1" fill="hold">
                                          <p:stCondLst>
                                            <p:cond delay="0"/>
                                          </p:stCondLst>
                                        </p:cTn>
                                        <p:tgtEl>
                                          <p:spTgt spid="95"/>
                                        </p:tgtEl>
                                        <p:attrNameLst>
                                          <p:attrName>style.visibility</p:attrName>
                                        </p:attrNameLst>
                                      </p:cBhvr>
                                      <p:to>
                                        <p:strVal val="visible"/>
                                      </p:to>
                                    </p:set>
                                    <p:animEffect transition="in" filter="fade">
                                      <p:cBhvr>
                                        <p:cTn id="108" dur="1000"/>
                                        <p:tgtEl>
                                          <p:spTgt spid="95"/>
                                        </p:tgtEl>
                                      </p:cBhvr>
                                    </p:animEffect>
                                  </p:childTnLst>
                                </p:cTn>
                              </p:par>
                            </p:childTnLst>
                          </p:cTn>
                        </p:par>
                        <p:par>
                          <p:cTn id="109" fill="hold">
                            <p:stCondLst>
                              <p:cond delay="2000"/>
                            </p:stCondLst>
                            <p:childTnLst>
                              <p:par>
                                <p:cTn id="110" presetID="10" presetClass="entr" presetSubtype="0" fill="hold" nodeType="afterEffect">
                                  <p:stCondLst>
                                    <p:cond delay="0"/>
                                  </p:stCondLst>
                                  <p:childTnLst>
                                    <p:set>
                                      <p:cBhvr>
                                        <p:cTn id="111" dur="1" fill="hold">
                                          <p:stCondLst>
                                            <p:cond delay="0"/>
                                          </p:stCondLst>
                                        </p:cTn>
                                        <p:tgtEl>
                                          <p:spTgt spid="98"/>
                                        </p:tgtEl>
                                        <p:attrNameLst>
                                          <p:attrName>style.visibility</p:attrName>
                                        </p:attrNameLst>
                                      </p:cBhvr>
                                      <p:to>
                                        <p:strVal val="visible"/>
                                      </p:to>
                                    </p:set>
                                    <p:animEffect transition="in" filter="fade">
                                      <p:cBhvr>
                                        <p:cTn id="112" dur="1000"/>
                                        <p:tgtEl>
                                          <p:spTgt spid="98"/>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nodeType="clickEffect">
                                  <p:stCondLst>
                                    <p:cond delay="0"/>
                                  </p:stCondLst>
                                  <p:childTnLst>
                                    <p:set>
                                      <p:cBhvr>
                                        <p:cTn id="116" dur="1" fill="hold">
                                          <p:stCondLst>
                                            <p:cond delay="0"/>
                                          </p:stCondLst>
                                        </p:cTn>
                                        <p:tgtEl>
                                          <p:spTgt spid="109"/>
                                        </p:tgtEl>
                                        <p:attrNameLst>
                                          <p:attrName>style.visibility</p:attrName>
                                        </p:attrNameLst>
                                      </p:cBhvr>
                                      <p:to>
                                        <p:strVal val="visible"/>
                                      </p:to>
                                    </p:set>
                                    <p:animEffect transition="in" filter="fade">
                                      <p:cBhvr>
                                        <p:cTn id="117" dur="1000"/>
                                        <p:tgtEl>
                                          <p:spTgt spid="109"/>
                                        </p:tgtEl>
                                      </p:cBhvr>
                                    </p:animEffect>
                                  </p:childTnLst>
                                </p:cTn>
                              </p:par>
                            </p:childTnLst>
                          </p:cTn>
                        </p:par>
                        <p:par>
                          <p:cTn id="118" fill="hold">
                            <p:stCondLst>
                              <p:cond delay="1000"/>
                            </p:stCondLst>
                            <p:childTnLst>
                              <p:par>
                                <p:cTn id="119" presetID="10" presetClass="entr" presetSubtype="0" fill="hold" nodeType="afterEffect">
                                  <p:stCondLst>
                                    <p:cond delay="0"/>
                                  </p:stCondLst>
                                  <p:childTnLst>
                                    <p:set>
                                      <p:cBhvr>
                                        <p:cTn id="120" dur="1" fill="hold">
                                          <p:stCondLst>
                                            <p:cond delay="0"/>
                                          </p:stCondLst>
                                        </p:cTn>
                                        <p:tgtEl>
                                          <p:spTgt spid="24"/>
                                        </p:tgtEl>
                                        <p:attrNameLst>
                                          <p:attrName>style.visibility</p:attrName>
                                        </p:attrNameLst>
                                      </p:cBhvr>
                                      <p:to>
                                        <p:strVal val="visible"/>
                                      </p:to>
                                    </p:set>
                                    <p:animEffect transition="in" filter="fade">
                                      <p:cBhvr>
                                        <p:cTn id="121" dur="1000"/>
                                        <p:tgtEl>
                                          <p:spTgt spid="24"/>
                                        </p:tgtEl>
                                      </p:cBhvr>
                                    </p:animEffect>
                                  </p:childTnLst>
                                </p:cTn>
                              </p:par>
                            </p:childTnLst>
                          </p:cTn>
                        </p:par>
                      </p:childTnLst>
                    </p:cTn>
                  </p:par>
                  <p:par>
                    <p:cTn id="122" fill="hold">
                      <p:stCondLst>
                        <p:cond delay="indefinite"/>
                      </p:stCondLst>
                      <p:childTnLst>
                        <p:par>
                          <p:cTn id="123" fill="hold">
                            <p:stCondLst>
                              <p:cond delay="0"/>
                            </p:stCondLst>
                            <p:childTnLst>
                              <p:par>
                                <p:cTn id="124" presetID="10" presetClass="exit" presetSubtype="0" fill="hold" nodeType="clickEffect">
                                  <p:stCondLst>
                                    <p:cond delay="0"/>
                                  </p:stCondLst>
                                  <p:childTnLst>
                                    <p:animEffect transition="out" filter="fade">
                                      <p:cBhvr>
                                        <p:cTn id="125" dur="1000"/>
                                        <p:tgtEl>
                                          <p:spTgt spid="105"/>
                                        </p:tgtEl>
                                      </p:cBhvr>
                                    </p:animEffect>
                                    <p:set>
                                      <p:cBhvr>
                                        <p:cTn id="126" dur="1" fill="hold">
                                          <p:stCondLst>
                                            <p:cond delay="999"/>
                                          </p:stCondLst>
                                        </p:cTn>
                                        <p:tgtEl>
                                          <p:spTgt spid="105"/>
                                        </p:tgtEl>
                                        <p:attrNameLst>
                                          <p:attrName>style.visibility</p:attrName>
                                        </p:attrNameLst>
                                      </p:cBhvr>
                                      <p:to>
                                        <p:strVal val="hidden"/>
                                      </p:to>
                                    </p:set>
                                  </p:childTnLst>
                                </p:cTn>
                              </p:par>
                              <p:par>
                                <p:cTn id="127" presetID="10" presetClass="exit" presetSubtype="0" fill="hold" nodeType="withEffect">
                                  <p:stCondLst>
                                    <p:cond delay="0"/>
                                  </p:stCondLst>
                                  <p:childTnLst>
                                    <p:animEffect transition="out" filter="fade">
                                      <p:cBhvr>
                                        <p:cTn id="128" dur="1000"/>
                                        <p:tgtEl>
                                          <p:spTgt spid="9"/>
                                        </p:tgtEl>
                                      </p:cBhvr>
                                    </p:animEffect>
                                    <p:set>
                                      <p:cBhvr>
                                        <p:cTn id="129" dur="1" fill="hold">
                                          <p:stCondLst>
                                            <p:cond delay="999"/>
                                          </p:stCondLst>
                                        </p:cTn>
                                        <p:tgtEl>
                                          <p:spTgt spid="9"/>
                                        </p:tgtEl>
                                        <p:attrNameLst>
                                          <p:attrName>style.visibility</p:attrName>
                                        </p:attrNameLst>
                                      </p:cBhvr>
                                      <p:to>
                                        <p:strVal val="hidden"/>
                                      </p:to>
                                    </p:set>
                                  </p:childTnLst>
                                </p:cTn>
                              </p:par>
                              <p:par>
                                <p:cTn id="130" presetID="10" presetClass="exit" presetSubtype="0" fill="hold" nodeType="withEffect">
                                  <p:stCondLst>
                                    <p:cond delay="0"/>
                                  </p:stCondLst>
                                  <p:childTnLst>
                                    <p:animEffect transition="out" filter="fade">
                                      <p:cBhvr>
                                        <p:cTn id="131" dur="1000"/>
                                        <p:tgtEl>
                                          <p:spTgt spid="107"/>
                                        </p:tgtEl>
                                      </p:cBhvr>
                                    </p:animEffect>
                                    <p:set>
                                      <p:cBhvr>
                                        <p:cTn id="132" dur="1" fill="hold">
                                          <p:stCondLst>
                                            <p:cond delay="999"/>
                                          </p:stCondLst>
                                        </p:cTn>
                                        <p:tgtEl>
                                          <p:spTgt spid="107"/>
                                        </p:tgtEl>
                                        <p:attrNameLst>
                                          <p:attrName>style.visibility</p:attrName>
                                        </p:attrNameLst>
                                      </p:cBhvr>
                                      <p:to>
                                        <p:strVal val="hidden"/>
                                      </p:to>
                                    </p:set>
                                  </p:childTnLst>
                                </p:cTn>
                              </p:par>
                              <p:par>
                                <p:cTn id="133" presetID="10" presetClass="exit" presetSubtype="0" fill="hold" nodeType="withEffect">
                                  <p:stCondLst>
                                    <p:cond delay="0"/>
                                  </p:stCondLst>
                                  <p:childTnLst>
                                    <p:animEffect transition="out" filter="fade">
                                      <p:cBhvr>
                                        <p:cTn id="134" dur="1000"/>
                                        <p:tgtEl>
                                          <p:spTgt spid="82"/>
                                        </p:tgtEl>
                                      </p:cBhvr>
                                    </p:animEffect>
                                    <p:set>
                                      <p:cBhvr>
                                        <p:cTn id="135" dur="1" fill="hold">
                                          <p:stCondLst>
                                            <p:cond delay="999"/>
                                          </p:stCondLst>
                                        </p:cTn>
                                        <p:tgtEl>
                                          <p:spTgt spid="82"/>
                                        </p:tgtEl>
                                        <p:attrNameLst>
                                          <p:attrName>style.visibility</p:attrName>
                                        </p:attrNameLst>
                                      </p:cBhvr>
                                      <p:to>
                                        <p:strVal val="hidden"/>
                                      </p:to>
                                    </p:set>
                                  </p:childTnLst>
                                </p:cTn>
                              </p:par>
                              <p:par>
                                <p:cTn id="136" presetID="10" presetClass="exit" presetSubtype="0" fill="hold" nodeType="withEffect">
                                  <p:stCondLst>
                                    <p:cond delay="0"/>
                                  </p:stCondLst>
                                  <p:childTnLst>
                                    <p:animEffect transition="out" filter="fade">
                                      <p:cBhvr>
                                        <p:cTn id="137" dur="1000"/>
                                        <p:tgtEl>
                                          <p:spTgt spid="86"/>
                                        </p:tgtEl>
                                      </p:cBhvr>
                                    </p:animEffect>
                                    <p:set>
                                      <p:cBhvr>
                                        <p:cTn id="138" dur="1" fill="hold">
                                          <p:stCondLst>
                                            <p:cond delay="999"/>
                                          </p:stCondLst>
                                        </p:cTn>
                                        <p:tgtEl>
                                          <p:spTgt spid="86"/>
                                        </p:tgtEl>
                                        <p:attrNameLst>
                                          <p:attrName>style.visibility</p:attrName>
                                        </p:attrNameLst>
                                      </p:cBhvr>
                                      <p:to>
                                        <p:strVal val="hidden"/>
                                      </p:to>
                                    </p:set>
                                  </p:childTnLst>
                                </p:cTn>
                              </p:par>
                              <p:par>
                                <p:cTn id="139" presetID="10" presetClass="exit" presetSubtype="0" fill="hold" nodeType="withEffect">
                                  <p:stCondLst>
                                    <p:cond delay="0"/>
                                  </p:stCondLst>
                                  <p:childTnLst>
                                    <p:animEffect transition="out" filter="fade">
                                      <p:cBhvr>
                                        <p:cTn id="140" dur="1000"/>
                                        <p:tgtEl>
                                          <p:spTgt spid="89"/>
                                        </p:tgtEl>
                                      </p:cBhvr>
                                    </p:animEffect>
                                    <p:set>
                                      <p:cBhvr>
                                        <p:cTn id="141" dur="1" fill="hold">
                                          <p:stCondLst>
                                            <p:cond delay="999"/>
                                          </p:stCondLst>
                                        </p:cTn>
                                        <p:tgtEl>
                                          <p:spTgt spid="89"/>
                                        </p:tgtEl>
                                        <p:attrNameLst>
                                          <p:attrName>style.visibility</p:attrName>
                                        </p:attrNameLst>
                                      </p:cBhvr>
                                      <p:to>
                                        <p:strVal val="hidden"/>
                                      </p:to>
                                    </p:set>
                                  </p:childTnLst>
                                </p:cTn>
                              </p:par>
                              <p:par>
                                <p:cTn id="142" presetID="10" presetClass="exit" presetSubtype="0" fill="hold" nodeType="withEffect">
                                  <p:stCondLst>
                                    <p:cond delay="0"/>
                                  </p:stCondLst>
                                  <p:childTnLst>
                                    <p:animEffect transition="out" filter="fade">
                                      <p:cBhvr>
                                        <p:cTn id="143" dur="1000"/>
                                        <p:tgtEl>
                                          <p:spTgt spid="108"/>
                                        </p:tgtEl>
                                      </p:cBhvr>
                                    </p:animEffect>
                                    <p:set>
                                      <p:cBhvr>
                                        <p:cTn id="144" dur="1" fill="hold">
                                          <p:stCondLst>
                                            <p:cond delay="999"/>
                                          </p:stCondLst>
                                        </p:cTn>
                                        <p:tgtEl>
                                          <p:spTgt spid="108"/>
                                        </p:tgtEl>
                                        <p:attrNameLst>
                                          <p:attrName>style.visibility</p:attrName>
                                        </p:attrNameLst>
                                      </p:cBhvr>
                                      <p:to>
                                        <p:strVal val="hidden"/>
                                      </p:to>
                                    </p:set>
                                  </p:childTnLst>
                                </p:cTn>
                              </p:par>
                              <p:par>
                                <p:cTn id="145" presetID="10" presetClass="exit" presetSubtype="0" fill="hold" nodeType="withEffect">
                                  <p:stCondLst>
                                    <p:cond delay="0"/>
                                  </p:stCondLst>
                                  <p:childTnLst>
                                    <p:animEffect transition="out" filter="fade">
                                      <p:cBhvr>
                                        <p:cTn id="146" dur="1000"/>
                                        <p:tgtEl>
                                          <p:spTgt spid="95"/>
                                        </p:tgtEl>
                                      </p:cBhvr>
                                    </p:animEffect>
                                    <p:set>
                                      <p:cBhvr>
                                        <p:cTn id="147" dur="1" fill="hold">
                                          <p:stCondLst>
                                            <p:cond delay="999"/>
                                          </p:stCondLst>
                                        </p:cTn>
                                        <p:tgtEl>
                                          <p:spTgt spid="95"/>
                                        </p:tgtEl>
                                        <p:attrNameLst>
                                          <p:attrName>style.visibility</p:attrName>
                                        </p:attrNameLst>
                                      </p:cBhvr>
                                      <p:to>
                                        <p:strVal val="hidden"/>
                                      </p:to>
                                    </p:set>
                                  </p:childTnLst>
                                </p:cTn>
                              </p:par>
                              <p:par>
                                <p:cTn id="148" presetID="10" presetClass="exit" presetSubtype="0" fill="hold" nodeType="withEffect">
                                  <p:stCondLst>
                                    <p:cond delay="0"/>
                                  </p:stCondLst>
                                  <p:childTnLst>
                                    <p:animEffect transition="out" filter="fade">
                                      <p:cBhvr>
                                        <p:cTn id="149" dur="1000"/>
                                        <p:tgtEl>
                                          <p:spTgt spid="98"/>
                                        </p:tgtEl>
                                      </p:cBhvr>
                                    </p:animEffect>
                                    <p:set>
                                      <p:cBhvr>
                                        <p:cTn id="150" dur="1" fill="hold">
                                          <p:stCondLst>
                                            <p:cond delay="999"/>
                                          </p:stCondLst>
                                        </p:cTn>
                                        <p:tgtEl>
                                          <p:spTgt spid="98"/>
                                        </p:tgtEl>
                                        <p:attrNameLst>
                                          <p:attrName>style.visibility</p:attrName>
                                        </p:attrNameLst>
                                      </p:cBhvr>
                                      <p:to>
                                        <p:strVal val="hidden"/>
                                      </p:to>
                                    </p:set>
                                  </p:childTnLst>
                                </p:cTn>
                              </p:par>
                            </p:childTnLst>
                          </p:cTn>
                        </p:par>
                      </p:childTnLst>
                    </p:cTn>
                  </p:par>
                  <p:par>
                    <p:cTn id="151" fill="hold">
                      <p:stCondLst>
                        <p:cond delay="indefinite"/>
                      </p:stCondLst>
                      <p:childTnLst>
                        <p:par>
                          <p:cTn id="152" fill="hold">
                            <p:stCondLst>
                              <p:cond delay="0"/>
                            </p:stCondLst>
                            <p:childTnLst>
                              <p:par>
                                <p:cTn id="153" presetID="10" presetClass="exit" presetSubtype="0" fill="hold" nodeType="clickEffect">
                                  <p:stCondLst>
                                    <p:cond delay="0"/>
                                  </p:stCondLst>
                                  <p:childTnLst>
                                    <p:animEffect transition="out" filter="fade">
                                      <p:cBhvr>
                                        <p:cTn id="154" dur="1000"/>
                                        <p:tgtEl>
                                          <p:spTgt spid="31"/>
                                        </p:tgtEl>
                                      </p:cBhvr>
                                    </p:animEffect>
                                    <p:set>
                                      <p:cBhvr>
                                        <p:cTn id="155" dur="1" fill="hold">
                                          <p:stCondLst>
                                            <p:cond delay="999"/>
                                          </p:stCondLst>
                                        </p:cTn>
                                        <p:tgtEl>
                                          <p:spTgt spid="31"/>
                                        </p:tgtEl>
                                        <p:attrNameLst>
                                          <p:attrName>style.visibility</p:attrName>
                                        </p:attrNameLst>
                                      </p:cBhvr>
                                      <p:to>
                                        <p:strVal val="hidden"/>
                                      </p:to>
                                    </p:set>
                                  </p:childTnLst>
                                </p:cTn>
                              </p:par>
                              <p:par>
                                <p:cTn id="156" presetID="10" presetClass="exit" presetSubtype="0" fill="hold" nodeType="withEffect">
                                  <p:stCondLst>
                                    <p:cond delay="0"/>
                                  </p:stCondLst>
                                  <p:childTnLst>
                                    <p:animEffect transition="out" filter="fade">
                                      <p:cBhvr>
                                        <p:cTn id="157" dur="1000"/>
                                        <p:tgtEl>
                                          <p:spTgt spid="37"/>
                                        </p:tgtEl>
                                      </p:cBhvr>
                                    </p:animEffect>
                                    <p:set>
                                      <p:cBhvr>
                                        <p:cTn id="158" dur="1" fill="hold">
                                          <p:stCondLst>
                                            <p:cond delay="999"/>
                                          </p:stCondLst>
                                        </p:cTn>
                                        <p:tgtEl>
                                          <p:spTgt spid="37"/>
                                        </p:tgtEl>
                                        <p:attrNameLst>
                                          <p:attrName>style.visibility</p:attrName>
                                        </p:attrNameLst>
                                      </p:cBhvr>
                                      <p:to>
                                        <p:strVal val="hidden"/>
                                      </p:to>
                                    </p:set>
                                  </p:childTnLst>
                                </p:cTn>
                              </p:par>
                              <p:par>
                                <p:cTn id="159" presetID="10" presetClass="exit" presetSubtype="0" fill="hold" nodeType="withEffect">
                                  <p:stCondLst>
                                    <p:cond delay="0"/>
                                  </p:stCondLst>
                                  <p:childTnLst>
                                    <p:animEffect transition="out" filter="fade">
                                      <p:cBhvr>
                                        <p:cTn id="160" dur="1000"/>
                                        <p:tgtEl>
                                          <p:spTgt spid="40"/>
                                        </p:tgtEl>
                                      </p:cBhvr>
                                    </p:animEffect>
                                    <p:set>
                                      <p:cBhvr>
                                        <p:cTn id="161" dur="1" fill="hold">
                                          <p:stCondLst>
                                            <p:cond delay="999"/>
                                          </p:stCondLst>
                                        </p:cTn>
                                        <p:tgtEl>
                                          <p:spTgt spid="40"/>
                                        </p:tgtEl>
                                        <p:attrNameLst>
                                          <p:attrName>style.visibility</p:attrName>
                                        </p:attrNameLst>
                                      </p:cBhvr>
                                      <p:to>
                                        <p:strVal val="hidden"/>
                                      </p:to>
                                    </p:set>
                                  </p:childTnLst>
                                </p:cTn>
                              </p:par>
                              <p:par>
                                <p:cTn id="162" presetID="10" presetClass="exit" presetSubtype="0" fill="hold" nodeType="withEffect">
                                  <p:stCondLst>
                                    <p:cond delay="0"/>
                                  </p:stCondLst>
                                  <p:childTnLst>
                                    <p:animEffect transition="out" filter="fade">
                                      <p:cBhvr>
                                        <p:cTn id="163" dur="1000"/>
                                        <p:tgtEl>
                                          <p:spTgt spid="43"/>
                                        </p:tgtEl>
                                      </p:cBhvr>
                                    </p:animEffect>
                                    <p:set>
                                      <p:cBhvr>
                                        <p:cTn id="164" dur="1" fill="hold">
                                          <p:stCondLst>
                                            <p:cond delay="999"/>
                                          </p:stCondLst>
                                        </p:cTn>
                                        <p:tgtEl>
                                          <p:spTgt spid="43"/>
                                        </p:tgtEl>
                                        <p:attrNameLst>
                                          <p:attrName>style.visibility</p:attrName>
                                        </p:attrNameLst>
                                      </p:cBhvr>
                                      <p:to>
                                        <p:strVal val="hidden"/>
                                      </p:to>
                                    </p:set>
                                  </p:childTnLst>
                                </p:cTn>
                              </p:par>
                              <p:par>
                                <p:cTn id="165" presetID="10" presetClass="exit" presetSubtype="0" fill="hold" nodeType="withEffect">
                                  <p:stCondLst>
                                    <p:cond delay="0"/>
                                  </p:stCondLst>
                                  <p:childTnLst>
                                    <p:animEffect transition="out" filter="fade">
                                      <p:cBhvr>
                                        <p:cTn id="166" dur="1000"/>
                                        <p:tgtEl>
                                          <p:spTgt spid="46"/>
                                        </p:tgtEl>
                                      </p:cBhvr>
                                    </p:animEffect>
                                    <p:set>
                                      <p:cBhvr>
                                        <p:cTn id="167" dur="1" fill="hold">
                                          <p:stCondLst>
                                            <p:cond delay="999"/>
                                          </p:stCondLst>
                                        </p:cTn>
                                        <p:tgtEl>
                                          <p:spTgt spid="46"/>
                                        </p:tgtEl>
                                        <p:attrNameLst>
                                          <p:attrName>style.visibility</p:attrName>
                                        </p:attrNameLst>
                                      </p:cBhvr>
                                      <p:to>
                                        <p:strVal val="hidden"/>
                                      </p:to>
                                    </p:set>
                                  </p:childTnLst>
                                </p:cTn>
                              </p:par>
                              <p:par>
                                <p:cTn id="168" presetID="10" presetClass="exit" presetSubtype="0" fill="hold" nodeType="withEffect">
                                  <p:stCondLst>
                                    <p:cond delay="0"/>
                                  </p:stCondLst>
                                  <p:childTnLst>
                                    <p:animEffect transition="out" filter="fade">
                                      <p:cBhvr>
                                        <p:cTn id="169" dur="1000"/>
                                        <p:tgtEl>
                                          <p:spTgt spid="49"/>
                                        </p:tgtEl>
                                      </p:cBhvr>
                                    </p:animEffect>
                                    <p:set>
                                      <p:cBhvr>
                                        <p:cTn id="170" dur="1" fill="hold">
                                          <p:stCondLst>
                                            <p:cond delay="999"/>
                                          </p:stCondLst>
                                        </p:cTn>
                                        <p:tgtEl>
                                          <p:spTgt spid="49"/>
                                        </p:tgtEl>
                                        <p:attrNameLst>
                                          <p:attrName>style.visibility</p:attrName>
                                        </p:attrNameLst>
                                      </p:cBhvr>
                                      <p:to>
                                        <p:strVal val="hidden"/>
                                      </p:to>
                                    </p:set>
                                  </p:childTnLst>
                                </p:cTn>
                              </p:par>
                              <p:par>
                                <p:cTn id="171" presetID="10" presetClass="exit" presetSubtype="0" fill="hold" nodeType="withEffect">
                                  <p:stCondLst>
                                    <p:cond delay="0"/>
                                  </p:stCondLst>
                                  <p:childTnLst>
                                    <p:animEffect transition="out" filter="fade">
                                      <p:cBhvr>
                                        <p:cTn id="172" dur="1000"/>
                                        <p:tgtEl>
                                          <p:spTgt spid="52"/>
                                        </p:tgtEl>
                                      </p:cBhvr>
                                    </p:animEffect>
                                    <p:set>
                                      <p:cBhvr>
                                        <p:cTn id="173" dur="1" fill="hold">
                                          <p:stCondLst>
                                            <p:cond delay="999"/>
                                          </p:stCondLst>
                                        </p:cTn>
                                        <p:tgtEl>
                                          <p:spTgt spid="52"/>
                                        </p:tgtEl>
                                        <p:attrNameLst>
                                          <p:attrName>style.visibility</p:attrName>
                                        </p:attrNameLst>
                                      </p:cBhvr>
                                      <p:to>
                                        <p:strVal val="hidden"/>
                                      </p:to>
                                    </p:set>
                                  </p:childTnLst>
                                </p:cTn>
                              </p:par>
                              <p:par>
                                <p:cTn id="174" presetID="10" presetClass="exit" presetSubtype="0" fill="hold" nodeType="withEffect">
                                  <p:stCondLst>
                                    <p:cond delay="0"/>
                                  </p:stCondLst>
                                  <p:childTnLst>
                                    <p:animEffect transition="out" filter="fade">
                                      <p:cBhvr>
                                        <p:cTn id="175" dur="1000"/>
                                        <p:tgtEl>
                                          <p:spTgt spid="106"/>
                                        </p:tgtEl>
                                      </p:cBhvr>
                                    </p:animEffect>
                                    <p:set>
                                      <p:cBhvr>
                                        <p:cTn id="176" dur="1" fill="hold">
                                          <p:stCondLst>
                                            <p:cond delay="999"/>
                                          </p:stCondLst>
                                        </p:cTn>
                                        <p:tgtEl>
                                          <p:spTgt spid="106"/>
                                        </p:tgtEl>
                                        <p:attrNameLst>
                                          <p:attrName>style.visibility</p:attrName>
                                        </p:attrNameLst>
                                      </p:cBhvr>
                                      <p:to>
                                        <p:strVal val="hidden"/>
                                      </p:to>
                                    </p:set>
                                  </p:childTnLst>
                                </p:cTn>
                              </p:par>
                              <p:par>
                                <p:cTn id="177" presetID="10" presetClass="exit" presetSubtype="0" fill="hold" nodeType="withEffect">
                                  <p:stCondLst>
                                    <p:cond delay="0"/>
                                  </p:stCondLst>
                                  <p:childTnLst>
                                    <p:animEffect transition="out" filter="fade">
                                      <p:cBhvr>
                                        <p:cTn id="178" dur="1000"/>
                                        <p:tgtEl>
                                          <p:spTgt spid="59"/>
                                        </p:tgtEl>
                                      </p:cBhvr>
                                    </p:animEffect>
                                    <p:set>
                                      <p:cBhvr>
                                        <p:cTn id="179" dur="1" fill="hold">
                                          <p:stCondLst>
                                            <p:cond delay="999"/>
                                          </p:stCondLst>
                                        </p:cTn>
                                        <p:tgtEl>
                                          <p:spTgt spid="59"/>
                                        </p:tgtEl>
                                        <p:attrNameLst>
                                          <p:attrName>style.visibility</p:attrName>
                                        </p:attrNameLst>
                                      </p:cBhvr>
                                      <p:to>
                                        <p:strVal val="hidden"/>
                                      </p:to>
                                    </p:set>
                                  </p:childTnLst>
                                </p:cTn>
                              </p:par>
                              <p:par>
                                <p:cTn id="180" presetID="10" presetClass="exit" presetSubtype="0" fill="hold" nodeType="withEffect">
                                  <p:stCondLst>
                                    <p:cond delay="0"/>
                                  </p:stCondLst>
                                  <p:childTnLst>
                                    <p:animEffect transition="out" filter="fade">
                                      <p:cBhvr>
                                        <p:cTn id="181" dur="1000"/>
                                        <p:tgtEl>
                                          <p:spTgt spid="65"/>
                                        </p:tgtEl>
                                      </p:cBhvr>
                                    </p:animEffect>
                                    <p:set>
                                      <p:cBhvr>
                                        <p:cTn id="182" dur="1" fill="hold">
                                          <p:stCondLst>
                                            <p:cond delay="999"/>
                                          </p:stCondLst>
                                        </p:cTn>
                                        <p:tgtEl>
                                          <p:spTgt spid="65"/>
                                        </p:tgtEl>
                                        <p:attrNameLst>
                                          <p:attrName>style.visibility</p:attrName>
                                        </p:attrNameLst>
                                      </p:cBhvr>
                                      <p:to>
                                        <p:strVal val="hidden"/>
                                      </p:to>
                                    </p:set>
                                  </p:childTnLst>
                                </p:cTn>
                              </p:par>
                              <p:par>
                                <p:cTn id="183" presetID="10" presetClass="exit" presetSubtype="0" fill="hold" nodeType="withEffect">
                                  <p:stCondLst>
                                    <p:cond delay="0"/>
                                  </p:stCondLst>
                                  <p:childTnLst>
                                    <p:animEffect transition="out" filter="fade">
                                      <p:cBhvr>
                                        <p:cTn id="184" dur="1000"/>
                                        <p:tgtEl>
                                          <p:spTgt spid="62"/>
                                        </p:tgtEl>
                                      </p:cBhvr>
                                    </p:animEffect>
                                    <p:set>
                                      <p:cBhvr>
                                        <p:cTn id="185" dur="1" fill="hold">
                                          <p:stCondLst>
                                            <p:cond delay="999"/>
                                          </p:stCondLst>
                                        </p:cTn>
                                        <p:tgtEl>
                                          <p:spTgt spid="62"/>
                                        </p:tgtEl>
                                        <p:attrNameLst>
                                          <p:attrName>style.visibility</p:attrName>
                                        </p:attrNameLst>
                                      </p:cBhvr>
                                      <p:to>
                                        <p:strVal val="hidden"/>
                                      </p:to>
                                    </p:set>
                                  </p:childTnLst>
                                </p:cTn>
                              </p:par>
                              <p:par>
                                <p:cTn id="186" presetID="10" presetClass="exit" presetSubtype="0" fill="hold" nodeType="withEffect">
                                  <p:stCondLst>
                                    <p:cond delay="0"/>
                                  </p:stCondLst>
                                  <p:childTnLst>
                                    <p:animEffect transition="out" filter="fade">
                                      <p:cBhvr>
                                        <p:cTn id="187" dur="1000"/>
                                        <p:tgtEl>
                                          <p:spTgt spid="68"/>
                                        </p:tgtEl>
                                      </p:cBhvr>
                                    </p:animEffect>
                                    <p:set>
                                      <p:cBhvr>
                                        <p:cTn id="188" dur="1" fill="hold">
                                          <p:stCondLst>
                                            <p:cond delay="999"/>
                                          </p:stCondLst>
                                        </p:cTn>
                                        <p:tgtEl>
                                          <p:spTgt spid="68"/>
                                        </p:tgtEl>
                                        <p:attrNameLst>
                                          <p:attrName>style.visibility</p:attrName>
                                        </p:attrNameLst>
                                      </p:cBhvr>
                                      <p:to>
                                        <p:strVal val="hidden"/>
                                      </p:to>
                                    </p:set>
                                  </p:childTnLst>
                                </p:cTn>
                              </p:par>
                              <p:par>
                                <p:cTn id="189" presetID="10" presetClass="exit" presetSubtype="0" fill="hold" nodeType="withEffect">
                                  <p:stCondLst>
                                    <p:cond delay="0"/>
                                  </p:stCondLst>
                                  <p:childTnLst>
                                    <p:animEffect transition="out" filter="fade">
                                      <p:cBhvr>
                                        <p:cTn id="190" dur="1000"/>
                                        <p:tgtEl>
                                          <p:spTgt spid="71"/>
                                        </p:tgtEl>
                                      </p:cBhvr>
                                    </p:animEffect>
                                    <p:set>
                                      <p:cBhvr>
                                        <p:cTn id="191" dur="1" fill="hold">
                                          <p:stCondLst>
                                            <p:cond delay="999"/>
                                          </p:stCondLst>
                                        </p:cTn>
                                        <p:tgtEl>
                                          <p:spTgt spid="71"/>
                                        </p:tgtEl>
                                        <p:attrNameLst>
                                          <p:attrName>style.visibility</p:attrName>
                                        </p:attrNameLst>
                                      </p:cBhvr>
                                      <p:to>
                                        <p:strVal val="hidden"/>
                                      </p:to>
                                    </p:set>
                                  </p:childTnLst>
                                </p:cTn>
                              </p:par>
                              <p:par>
                                <p:cTn id="192" presetID="10" presetClass="exit" presetSubtype="0" fill="hold" nodeType="withEffect">
                                  <p:stCondLst>
                                    <p:cond delay="0"/>
                                  </p:stCondLst>
                                  <p:childTnLst>
                                    <p:animEffect transition="out" filter="fade">
                                      <p:cBhvr>
                                        <p:cTn id="193" dur="1000"/>
                                        <p:tgtEl>
                                          <p:spTgt spid="74"/>
                                        </p:tgtEl>
                                      </p:cBhvr>
                                    </p:animEffect>
                                    <p:set>
                                      <p:cBhvr>
                                        <p:cTn id="194" dur="1" fill="hold">
                                          <p:stCondLst>
                                            <p:cond delay="999"/>
                                          </p:stCondLst>
                                        </p:cTn>
                                        <p:tgtEl>
                                          <p:spTgt spid="74"/>
                                        </p:tgtEl>
                                        <p:attrNameLst>
                                          <p:attrName>style.visibility</p:attrName>
                                        </p:attrNameLst>
                                      </p:cBhvr>
                                      <p:to>
                                        <p:strVal val="hidden"/>
                                      </p:to>
                                    </p:set>
                                  </p:childTnLst>
                                </p:cTn>
                              </p:par>
                            </p:childTnLst>
                          </p:cTn>
                        </p:par>
                      </p:childTnLst>
                    </p:cTn>
                  </p:par>
                  <p:par>
                    <p:cTn id="195" fill="hold">
                      <p:stCondLst>
                        <p:cond delay="indefinite"/>
                      </p:stCondLst>
                      <p:childTnLst>
                        <p:par>
                          <p:cTn id="196" fill="hold">
                            <p:stCondLst>
                              <p:cond delay="0"/>
                            </p:stCondLst>
                            <p:childTnLst>
                              <p:par>
                                <p:cTn id="197" presetID="10" presetClass="exit" presetSubtype="0" fill="hold" nodeType="clickEffect">
                                  <p:stCondLst>
                                    <p:cond delay="0"/>
                                  </p:stCondLst>
                                  <p:childTnLst>
                                    <p:animEffect transition="out" filter="fade">
                                      <p:cBhvr>
                                        <p:cTn id="198" dur="1000"/>
                                        <p:tgtEl>
                                          <p:spTgt spid="6"/>
                                        </p:tgtEl>
                                      </p:cBhvr>
                                    </p:animEffect>
                                    <p:set>
                                      <p:cBhvr>
                                        <p:cTn id="199" dur="1" fill="hold">
                                          <p:stCondLst>
                                            <p:cond delay="999"/>
                                          </p:stCondLst>
                                        </p:cTn>
                                        <p:tgtEl>
                                          <p:spTgt spid="6"/>
                                        </p:tgtEl>
                                        <p:attrNameLst>
                                          <p:attrName>style.visibility</p:attrName>
                                        </p:attrNameLst>
                                      </p:cBhvr>
                                      <p:to>
                                        <p:strVal val="hidden"/>
                                      </p:to>
                                    </p:set>
                                  </p:childTnLst>
                                </p:cTn>
                              </p:par>
                              <p:par>
                                <p:cTn id="200" presetID="10" presetClass="exit" presetSubtype="0" fill="hold" nodeType="withEffect">
                                  <p:stCondLst>
                                    <p:cond delay="0"/>
                                  </p:stCondLst>
                                  <p:childTnLst>
                                    <p:animEffect transition="out" filter="fade">
                                      <p:cBhvr>
                                        <p:cTn id="201" dur="1000"/>
                                        <p:tgtEl>
                                          <p:spTgt spid="109"/>
                                        </p:tgtEl>
                                      </p:cBhvr>
                                    </p:animEffect>
                                    <p:set>
                                      <p:cBhvr>
                                        <p:cTn id="202" dur="1" fill="hold">
                                          <p:stCondLst>
                                            <p:cond delay="999"/>
                                          </p:stCondLst>
                                        </p:cTn>
                                        <p:tgtEl>
                                          <p:spTgt spid="109"/>
                                        </p:tgtEl>
                                        <p:attrNameLst>
                                          <p:attrName>style.visibility</p:attrName>
                                        </p:attrNameLst>
                                      </p:cBhvr>
                                      <p:to>
                                        <p:strVal val="hidden"/>
                                      </p:to>
                                    </p:set>
                                  </p:childTnLst>
                                </p:cTn>
                              </p:par>
                              <p:par>
                                <p:cTn id="203" presetID="10" presetClass="exit" presetSubtype="0" fill="hold" nodeType="withEffect">
                                  <p:stCondLst>
                                    <p:cond delay="0"/>
                                  </p:stCondLst>
                                  <p:childTnLst>
                                    <p:animEffect transition="out" filter="fade">
                                      <p:cBhvr>
                                        <p:cTn id="204" dur="1000"/>
                                        <p:tgtEl>
                                          <p:spTgt spid="24"/>
                                        </p:tgtEl>
                                      </p:cBhvr>
                                    </p:animEffect>
                                    <p:set>
                                      <p:cBhvr>
                                        <p:cTn id="205" dur="1" fill="hold">
                                          <p:stCondLst>
                                            <p:cond delay="999"/>
                                          </p:stCondLst>
                                        </p:cTn>
                                        <p:tgtEl>
                                          <p:spTgt spid="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2088437" y="1988840"/>
            <a:ext cx="1224136" cy="710887"/>
            <a:chOff x="2195736" y="2132856"/>
            <a:chExt cx="1224136" cy="710887"/>
          </a:xfrm>
        </p:grpSpPr>
        <p:sp>
          <p:nvSpPr>
            <p:cNvPr id="3" name="Oval 2"/>
            <p:cNvSpPr/>
            <p:nvPr/>
          </p:nvSpPr>
          <p:spPr>
            <a:xfrm>
              <a:off x="2195736" y="2132856"/>
              <a:ext cx="1224136" cy="710887"/>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p:cNvSpPr txBox="1"/>
            <p:nvPr/>
          </p:nvSpPr>
          <p:spPr>
            <a:xfrm>
              <a:off x="2296476" y="2267281"/>
              <a:ext cx="1022655" cy="442035"/>
            </a:xfrm>
            <a:prstGeom prst="rect">
              <a:avLst/>
            </a:prstGeom>
            <a:noFill/>
          </p:spPr>
          <p:txBody>
            <a:bodyPr wrap="square" lIns="36000" tIns="36000" rIns="36000" bIns="36000" rtlCol="0">
              <a:spAutoFit/>
            </a:bodyPr>
            <a:lstStyle/>
            <a:p>
              <a:pPr algn="ctr"/>
              <a:r>
                <a:rPr lang="en-GB" sz="2400" dirty="0" smtClean="0"/>
                <a:t>Work</a:t>
              </a:r>
              <a:endParaRPr lang="en-GB" sz="2400" dirty="0"/>
            </a:p>
          </p:txBody>
        </p:sp>
      </p:grpSp>
      <p:grpSp>
        <p:nvGrpSpPr>
          <p:cNvPr id="104" name="Group 103"/>
          <p:cNvGrpSpPr/>
          <p:nvPr/>
        </p:nvGrpSpPr>
        <p:grpSpPr>
          <a:xfrm>
            <a:off x="3312573" y="1933025"/>
            <a:ext cx="2601578" cy="411259"/>
            <a:chOff x="2004289" y="2944162"/>
            <a:chExt cx="2601578" cy="411259"/>
          </a:xfrm>
        </p:grpSpPr>
        <p:cxnSp>
          <p:nvCxnSpPr>
            <p:cNvPr id="15" name="Curved Connector 14"/>
            <p:cNvCxnSpPr>
              <a:stCxn id="3" idx="6"/>
              <a:endCxn id="67" idx="2"/>
            </p:cNvCxnSpPr>
            <p:nvPr/>
          </p:nvCxnSpPr>
          <p:spPr>
            <a:xfrm flipV="1">
              <a:off x="2004289" y="3349253"/>
              <a:ext cx="2601578" cy="6168"/>
            </a:xfrm>
            <a:prstGeom prst="curvedConnector3">
              <a:avLst/>
            </a:prstGeom>
            <a:ln w="25400">
              <a:tailEnd type="triangle" w="lg" len="lg"/>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3163005" y="2944162"/>
              <a:ext cx="1401593" cy="380480"/>
            </a:xfrm>
            <a:prstGeom prst="rect">
              <a:avLst/>
            </a:prstGeom>
            <a:noFill/>
            <a:ln w="25400">
              <a:noFill/>
            </a:ln>
          </p:spPr>
          <p:txBody>
            <a:bodyPr wrap="none" lIns="36000" tIns="36000" rIns="36000" bIns="36000" rtlCol="0">
              <a:spAutoFit/>
            </a:bodyPr>
            <a:lstStyle/>
            <a:p>
              <a:pPr algn="ctr"/>
              <a:r>
                <a:rPr lang="en-GB" sz="2000" dirty="0" smtClean="0"/>
                <a:t>(has) subject</a:t>
              </a:r>
              <a:endParaRPr lang="en-GB" sz="2000" dirty="0"/>
            </a:p>
          </p:txBody>
        </p:sp>
      </p:grpSp>
      <p:sp>
        <p:nvSpPr>
          <p:cNvPr id="23" name="TextBox 22"/>
          <p:cNvSpPr txBox="1"/>
          <p:nvPr/>
        </p:nvSpPr>
        <p:spPr>
          <a:xfrm>
            <a:off x="331003" y="404664"/>
            <a:ext cx="6689845" cy="646331"/>
          </a:xfrm>
          <a:prstGeom prst="rect">
            <a:avLst/>
          </a:prstGeom>
          <a:noFill/>
        </p:spPr>
        <p:txBody>
          <a:bodyPr wrap="none" rtlCol="0">
            <a:spAutoFit/>
          </a:bodyPr>
          <a:lstStyle/>
          <a:p>
            <a:r>
              <a:rPr lang="en-GB" sz="3600" dirty="0" smtClean="0"/>
              <a:t>RDA high-level subject relationship</a:t>
            </a:r>
            <a:endParaRPr lang="en-GB" sz="3600" dirty="0"/>
          </a:p>
        </p:txBody>
      </p:sp>
      <p:grpSp>
        <p:nvGrpSpPr>
          <p:cNvPr id="66" name="Group 65"/>
          <p:cNvGrpSpPr/>
          <p:nvPr/>
        </p:nvGrpSpPr>
        <p:grpSpPr>
          <a:xfrm>
            <a:off x="5914151" y="1982672"/>
            <a:ext cx="1728192" cy="710887"/>
            <a:chOff x="2195736" y="2132856"/>
            <a:chExt cx="1440160" cy="710887"/>
          </a:xfrm>
        </p:grpSpPr>
        <p:sp>
          <p:nvSpPr>
            <p:cNvPr id="67" name="Oval 66"/>
            <p:cNvSpPr/>
            <p:nvPr/>
          </p:nvSpPr>
          <p:spPr>
            <a:xfrm>
              <a:off x="2195736" y="2132856"/>
              <a:ext cx="1440160" cy="710887"/>
            </a:xfrm>
            <a:prstGeom prst="ellipse">
              <a:avLst/>
            </a:prstGeom>
            <a:noFill/>
            <a:ln w="254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TextBox 68"/>
            <p:cNvSpPr txBox="1"/>
            <p:nvPr/>
          </p:nvSpPr>
          <p:spPr>
            <a:xfrm>
              <a:off x="2246106" y="2267282"/>
              <a:ext cx="1339420" cy="442035"/>
            </a:xfrm>
            <a:prstGeom prst="rect">
              <a:avLst/>
            </a:prstGeom>
            <a:noFill/>
          </p:spPr>
          <p:txBody>
            <a:bodyPr wrap="square" lIns="36000" tIns="36000" rIns="36000" bIns="36000" rtlCol="0">
              <a:spAutoFit/>
            </a:bodyPr>
            <a:lstStyle/>
            <a:p>
              <a:pPr algn="ctr"/>
              <a:r>
                <a:rPr lang="en-GB" sz="2400" dirty="0" smtClean="0"/>
                <a:t>Anything</a:t>
              </a:r>
              <a:endParaRPr lang="en-GB" sz="2400" dirty="0"/>
            </a:p>
          </p:txBody>
        </p:sp>
      </p:grpSp>
      <p:grpSp>
        <p:nvGrpSpPr>
          <p:cNvPr id="80" name="Group 79"/>
          <p:cNvGrpSpPr/>
          <p:nvPr/>
        </p:nvGrpSpPr>
        <p:grpSpPr>
          <a:xfrm>
            <a:off x="5832752" y="2992031"/>
            <a:ext cx="648000" cy="648000"/>
            <a:chOff x="2195736" y="2132856"/>
            <a:chExt cx="648000" cy="648000"/>
          </a:xfrm>
        </p:grpSpPr>
        <p:sp>
          <p:nvSpPr>
            <p:cNvPr id="81" name="Oval 80"/>
            <p:cNvSpPr/>
            <p:nvPr/>
          </p:nvSpPr>
          <p:spPr>
            <a:xfrm>
              <a:off x="2195736" y="2132856"/>
              <a:ext cx="648000" cy="648000"/>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TextBox 82"/>
            <p:cNvSpPr txBox="1"/>
            <p:nvPr/>
          </p:nvSpPr>
          <p:spPr>
            <a:xfrm>
              <a:off x="2264073" y="2235839"/>
              <a:ext cx="511327" cy="442035"/>
            </a:xfrm>
            <a:prstGeom prst="rect">
              <a:avLst/>
            </a:prstGeom>
            <a:noFill/>
          </p:spPr>
          <p:txBody>
            <a:bodyPr wrap="square" lIns="36000" tIns="36000" rIns="36000" bIns="36000" rtlCol="0">
              <a:spAutoFit/>
            </a:bodyPr>
            <a:lstStyle/>
            <a:p>
              <a:pPr algn="ctr"/>
              <a:r>
                <a:rPr lang="en-GB" sz="2400" dirty="0" smtClean="0"/>
                <a:t>W</a:t>
              </a:r>
              <a:endParaRPr lang="en-GB" sz="2400" dirty="0"/>
            </a:p>
          </p:txBody>
        </p:sp>
      </p:grpSp>
      <p:grpSp>
        <p:nvGrpSpPr>
          <p:cNvPr id="84" name="Group 83"/>
          <p:cNvGrpSpPr/>
          <p:nvPr/>
        </p:nvGrpSpPr>
        <p:grpSpPr>
          <a:xfrm>
            <a:off x="5832752" y="3729694"/>
            <a:ext cx="648000" cy="648000"/>
            <a:chOff x="2195736" y="2132856"/>
            <a:chExt cx="648000" cy="648000"/>
          </a:xfrm>
        </p:grpSpPr>
        <p:sp>
          <p:nvSpPr>
            <p:cNvPr id="85" name="Oval 84"/>
            <p:cNvSpPr/>
            <p:nvPr/>
          </p:nvSpPr>
          <p:spPr>
            <a:xfrm>
              <a:off x="2195736" y="2132856"/>
              <a:ext cx="648000" cy="648000"/>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7" name="TextBox 86"/>
            <p:cNvSpPr txBox="1"/>
            <p:nvPr/>
          </p:nvSpPr>
          <p:spPr>
            <a:xfrm>
              <a:off x="2264073" y="2235839"/>
              <a:ext cx="511327" cy="442035"/>
            </a:xfrm>
            <a:prstGeom prst="rect">
              <a:avLst/>
            </a:prstGeom>
            <a:noFill/>
          </p:spPr>
          <p:txBody>
            <a:bodyPr wrap="square" lIns="36000" tIns="36000" rIns="36000" bIns="36000" rtlCol="0">
              <a:spAutoFit/>
            </a:bodyPr>
            <a:lstStyle/>
            <a:p>
              <a:pPr algn="ctr"/>
              <a:r>
                <a:rPr lang="en-GB" sz="2400" dirty="0" smtClean="0"/>
                <a:t>E</a:t>
              </a:r>
              <a:endParaRPr lang="en-GB" sz="2400" dirty="0"/>
            </a:p>
          </p:txBody>
        </p:sp>
      </p:grpSp>
      <p:grpSp>
        <p:nvGrpSpPr>
          <p:cNvPr id="88" name="Group 87"/>
          <p:cNvGrpSpPr/>
          <p:nvPr/>
        </p:nvGrpSpPr>
        <p:grpSpPr>
          <a:xfrm>
            <a:off x="5832752" y="4467357"/>
            <a:ext cx="648000" cy="648000"/>
            <a:chOff x="2195736" y="2132856"/>
            <a:chExt cx="648000" cy="648000"/>
          </a:xfrm>
        </p:grpSpPr>
        <p:sp>
          <p:nvSpPr>
            <p:cNvPr id="90" name="Oval 89"/>
            <p:cNvSpPr/>
            <p:nvPr/>
          </p:nvSpPr>
          <p:spPr>
            <a:xfrm>
              <a:off x="2195736" y="2132856"/>
              <a:ext cx="648000" cy="648000"/>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1" name="TextBox 90"/>
            <p:cNvSpPr txBox="1"/>
            <p:nvPr/>
          </p:nvSpPr>
          <p:spPr>
            <a:xfrm>
              <a:off x="2264073" y="2235839"/>
              <a:ext cx="511327" cy="442035"/>
            </a:xfrm>
            <a:prstGeom prst="rect">
              <a:avLst/>
            </a:prstGeom>
            <a:noFill/>
          </p:spPr>
          <p:txBody>
            <a:bodyPr wrap="square" lIns="36000" tIns="36000" rIns="36000" bIns="36000" rtlCol="0">
              <a:spAutoFit/>
            </a:bodyPr>
            <a:lstStyle/>
            <a:p>
              <a:pPr algn="ctr"/>
              <a:r>
                <a:rPr lang="en-GB" sz="2400" dirty="0" smtClean="0"/>
                <a:t>M</a:t>
              </a:r>
              <a:endParaRPr lang="en-GB" sz="2400" dirty="0"/>
            </a:p>
          </p:txBody>
        </p:sp>
      </p:grpSp>
      <p:grpSp>
        <p:nvGrpSpPr>
          <p:cNvPr id="93" name="Group 92"/>
          <p:cNvGrpSpPr/>
          <p:nvPr/>
        </p:nvGrpSpPr>
        <p:grpSpPr>
          <a:xfrm>
            <a:off x="5832752" y="5205020"/>
            <a:ext cx="648000" cy="648000"/>
            <a:chOff x="2195736" y="2132856"/>
            <a:chExt cx="648000" cy="648000"/>
          </a:xfrm>
        </p:grpSpPr>
        <p:sp>
          <p:nvSpPr>
            <p:cNvPr id="94" name="Oval 93"/>
            <p:cNvSpPr/>
            <p:nvPr/>
          </p:nvSpPr>
          <p:spPr>
            <a:xfrm>
              <a:off x="2195736" y="2132856"/>
              <a:ext cx="648000" cy="648000"/>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6" name="TextBox 95"/>
            <p:cNvSpPr txBox="1"/>
            <p:nvPr/>
          </p:nvSpPr>
          <p:spPr>
            <a:xfrm>
              <a:off x="2264073" y="2235839"/>
              <a:ext cx="511327" cy="442035"/>
            </a:xfrm>
            <a:prstGeom prst="rect">
              <a:avLst/>
            </a:prstGeom>
            <a:noFill/>
          </p:spPr>
          <p:txBody>
            <a:bodyPr wrap="square" lIns="36000" tIns="36000" rIns="36000" bIns="36000" rtlCol="0">
              <a:spAutoFit/>
            </a:bodyPr>
            <a:lstStyle/>
            <a:p>
              <a:pPr algn="ctr"/>
              <a:r>
                <a:rPr lang="en-GB" sz="2400" dirty="0" smtClean="0"/>
                <a:t>I</a:t>
              </a:r>
              <a:endParaRPr lang="en-GB" sz="2400" dirty="0"/>
            </a:p>
          </p:txBody>
        </p:sp>
      </p:grpSp>
      <p:grpSp>
        <p:nvGrpSpPr>
          <p:cNvPr id="97" name="Group 96"/>
          <p:cNvGrpSpPr/>
          <p:nvPr/>
        </p:nvGrpSpPr>
        <p:grpSpPr>
          <a:xfrm>
            <a:off x="7055016" y="3291698"/>
            <a:ext cx="648000" cy="648000"/>
            <a:chOff x="2195736" y="2132856"/>
            <a:chExt cx="648000" cy="648000"/>
          </a:xfrm>
        </p:grpSpPr>
        <p:sp>
          <p:nvSpPr>
            <p:cNvPr id="99" name="Oval 98"/>
            <p:cNvSpPr/>
            <p:nvPr/>
          </p:nvSpPr>
          <p:spPr>
            <a:xfrm>
              <a:off x="2195736" y="2132856"/>
              <a:ext cx="648000" cy="648000"/>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TextBox 99"/>
            <p:cNvSpPr txBox="1"/>
            <p:nvPr/>
          </p:nvSpPr>
          <p:spPr>
            <a:xfrm>
              <a:off x="2264073" y="2235839"/>
              <a:ext cx="511327" cy="442035"/>
            </a:xfrm>
            <a:prstGeom prst="rect">
              <a:avLst/>
            </a:prstGeom>
            <a:noFill/>
          </p:spPr>
          <p:txBody>
            <a:bodyPr wrap="square" lIns="36000" tIns="36000" rIns="36000" bIns="36000" rtlCol="0">
              <a:spAutoFit/>
            </a:bodyPr>
            <a:lstStyle/>
            <a:p>
              <a:pPr algn="ctr"/>
              <a:r>
                <a:rPr lang="en-GB" sz="2400" dirty="0" smtClean="0"/>
                <a:t>P</a:t>
              </a:r>
              <a:endParaRPr lang="en-GB" sz="2400" dirty="0"/>
            </a:p>
          </p:txBody>
        </p:sp>
      </p:grpSp>
      <p:grpSp>
        <p:nvGrpSpPr>
          <p:cNvPr id="101" name="Group 100"/>
          <p:cNvGrpSpPr/>
          <p:nvPr/>
        </p:nvGrpSpPr>
        <p:grpSpPr>
          <a:xfrm>
            <a:off x="7055016" y="4115359"/>
            <a:ext cx="648000" cy="648000"/>
            <a:chOff x="2195736" y="2132856"/>
            <a:chExt cx="648000" cy="648000"/>
          </a:xfrm>
        </p:grpSpPr>
        <p:sp>
          <p:nvSpPr>
            <p:cNvPr id="110" name="Oval 109"/>
            <p:cNvSpPr/>
            <p:nvPr/>
          </p:nvSpPr>
          <p:spPr>
            <a:xfrm>
              <a:off x="2195736" y="2132856"/>
              <a:ext cx="648000" cy="648000"/>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1" name="TextBox 110"/>
            <p:cNvSpPr txBox="1"/>
            <p:nvPr/>
          </p:nvSpPr>
          <p:spPr>
            <a:xfrm>
              <a:off x="2264073" y="2235839"/>
              <a:ext cx="511327" cy="442035"/>
            </a:xfrm>
            <a:prstGeom prst="rect">
              <a:avLst/>
            </a:prstGeom>
            <a:noFill/>
          </p:spPr>
          <p:txBody>
            <a:bodyPr wrap="square" lIns="36000" tIns="36000" rIns="36000" bIns="36000" rtlCol="0">
              <a:spAutoFit/>
            </a:bodyPr>
            <a:lstStyle/>
            <a:p>
              <a:pPr algn="ctr"/>
              <a:r>
                <a:rPr lang="en-GB" sz="2400" dirty="0" smtClean="0"/>
                <a:t>F</a:t>
              </a:r>
              <a:endParaRPr lang="en-GB" sz="2400" dirty="0"/>
            </a:p>
          </p:txBody>
        </p:sp>
      </p:grpSp>
      <p:grpSp>
        <p:nvGrpSpPr>
          <p:cNvPr id="112" name="Group 111"/>
          <p:cNvGrpSpPr/>
          <p:nvPr/>
        </p:nvGrpSpPr>
        <p:grpSpPr>
          <a:xfrm>
            <a:off x="7055016" y="4939020"/>
            <a:ext cx="648000" cy="648000"/>
            <a:chOff x="2195736" y="2132856"/>
            <a:chExt cx="648000" cy="648000"/>
          </a:xfrm>
        </p:grpSpPr>
        <p:sp>
          <p:nvSpPr>
            <p:cNvPr id="113" name="Oval 112"/>
            <p:cNvSpPr/>
            <p:nvPr/>
          </p:nvSpPr>
          <p:spPr>
            <a:xfrm>
              <a:off x="2195736" y="2132856"/>
              <a:ext cx="648000" cy="648000"/>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4" name="TextBox 113"/>
            <p:cNvSpPr txBox="1"/>
            <p:nvPr/>
          </p:nvSpPr>
          <p:spPr>
            <a:xfrm>
              <a:off x="2264073" y="2235839"/>
              <a:ext cx="511327" cy="442035"/>
            </a:xfrm>
            <a:prstGeom prst="rect">
              <a:avLst/>
            </a:prstGeom>
            <a:noFill/>
          </p:spPr>
          <p:txBody>
            <a:bodyPr wrap="square" lIns="36000" tIns="36000" rIns="36000" bIns="36000" rtlCol="0">
              <a:spAutoFit/>
            </a:bodyPr>
            <a:lstStyle/>
            <a:p>
              <a:pPr algn="ctr"/>
              <a:r>
                <a:rPr lang="en-GB" sz="2400" dirty="0" smtClean="0"/>
                <a:t>C</a:t>
              </a:r>
              <a:endParaRPr lang="en-GB" sz="2400" dirty="0"/>
            </a:p>
          </p:txBody>
        </p:sp>
      </p:grpSp>
      <p:cxnSp>
        <p:nvCxnSpPr>
          <p:cNvPr id="116" name="Curved Connector 115"/>
          <p:cNvCxnSpPr>
            <a:stCxn id="85" idx="2"/>
            <a:endCxn id="3" idx="4"/>
          </p:cNvCxnSpPr>
          <p:nvPr/>
        </p:nvCxnSpPr>
        <p:spPr>
          <a:xfrm rot="10800000">
            <a:off x="2700506" y="2699728"/>
            <a:ext cx="3132247" cy="1353967"/>
          </a:xfrm>
          <a:prstGeom prst="curvedConnector2">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117" name="Curved Connector 116"/>
          <p:cNvCxnSpPr>
            <a:stCxn id="90" idx="2"/>
            <a:endCxn id="3" idx="4"/>
          </p:cNvCxnSpPr>
          <p:nvPr/>
        </p:nvCxnSpPr>
        <p:spPr>
          <a:xfrm rot="10800000">
            <a:off x="2700506" y="2699727"/>
            <a:ext cx="3132247" cy="2091630"/>
          </a:xfrm>
          <a:prstGeom prst="curvedConnector2">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118" name="Curved Connector 117"/>
          <p:cNvCxnSpPr>
            <a:stCxn id="94" idx="2"/>
            <a:endCxn id="3" idx="4"/>
          </p:cNvCxnSpPr>
          <p:nvPr/>
        </p:nvCxnSpPr>
        <p:spPr>
          <a:xfrm rot="10800000">
            <a:off x="2700506" y="2699728"/>
            <a:ext cx="3132247" cy="2829293"/>
          </a:xfrm>
          <a:prstGeom prst="curvedConnector2">
            <a:avLst/>
          </a:prstGeom>
          <a:ln w="25400">
            <a:tailEnd type="triangle" w="lg" len="lg"/>
          </a:ln>
        </p:spPr>
        <p:style>
          <a:lnRef idx="1">
            <a:schemeClr val="accent1"/>
          </a:lnRef>
          <a:fillRef idx="0">
            <a:schemeClr val="accent1"/>
          </a:fillRef>
          <a:effectRef idx="0">
            <a:schemeClr val="accent1"/>
          </a:effectRef>
          <a:fontRef idx="minor">
            <a:schemeClr val="tx1"/>
          </a:fontRef>
        </p:style>
      </p:cxnSp>
      <p:grpSp>
        <p:nvGrpSpPr>
          <p:cNvPr id="2" name="Group 1"/>
          <p:cNvGrpSpPr/>
          <p:nvPr/>
        </p:nvGrpSpPr>
        <p:grpSpPr>
          <a:xfrm>
            <a:off x="1199810" y="2698358"/>
            <a:ext cx="4632943" cy="617673"/>
            <a:chOff x="1199810" y="2698358"/>
            <a:chExt cx="4632943" cy="617673"/>
          </a:xfrm>
        </p:grpSpPr>
        <p:cxnSp>
          <p:nvCxnSpPr>
            <p:cNvPr id="115" name="Curved Connector 114"/>
            <p:cNvCxnSpPr>
              <a:stCxn id="81" idx="2"/>
              <a:endCxn id="3" idx="4"/>
            </p:cNvCxnSpPr>
            <p:nvPr/>
          </p:nvCxnSpPr>
          <p:spPr>
            <a:xfrm rot="10800000">
              <a:off x="2700506" y="2699727"/>
              <a:ext cx="3132247" cy="616304"/>
            </a:xfrm>
            <a:prstGeom prst="curvedConnector2">
              <a:avLst/>
            </a:prstGeom>
            <a:ln w="25400">
              <a:tailEnd type="triangle" w="lg" len="lg"/>
            </a:ln>
          </p:spPr>
          <p:style>
            <a:lnRef idx="1">
              <a:schemeClr val="accent1"/>
            </a:lnRef>
            <a:fillRef idx="0">
              <a:schemeClr val="accent1"/>
            </a:fillRef>
            <a:effectRef idx="0">
              <a:schemeClr val="accent1"/>
            </a:effectRef>
            <a:fontRef idx="minor">
              <a:schemeClr val="tx1"/>
            </a:fontRef>
          </p:style>
        </p:cxnSp>
        <p:sp>
          <p:nvSpPr>
            <p:cNvPr id="119" name="TextBox 118"/>
            <p:cNvSpPr txBox="1"/>
            <p:nvPr/>
          </p:nvSpPr>
          <p:spPr>
            <a:xfrm>
              <a:off x="1199810" y="2698358"/>
              <a:ext cx="1473728" cy="380480"/>
            </a:xfrm>
            <a:prstGeom prst="rect">
              <a:avLst/>
            </a:prstGeom>
            <a:noFill/>
            <a:ln w="25400">
              <a:noFill/>
            </a:ln>
          </p:spPr>
          <p:txBody>
            <a:bodyPr wrap="none" lIns="36000" tIns="36000" rIns="36000" bIns="36000" rtlCol="0">
              <a:spAutoFit/>
            </a:bodyPr>
            <a:lstStyle/>
            <a:p>
              <a:pPr algn="ctr"/>
              <a:r>
                <a:rPr lang="en-GB" sz="2000" dirty="0" smtClean="0"/>
                <a:t>(is) subject of</a:t>
              </a:r>
              <a:endParaRPr lang="en-GB" sz="2000" dirty="0"/>
            </a:p>
          </p:txBody>
        </p:sp>
      </p:grpSp>
      <p:sp>
        <p:nvSpPr>
          <p:cNvPr id="6" name="TextBox 5"/>
          <p:cNvSpPr txBox="1"/>
          <p:nvPr/>
        </p:nvSpPr>
        <p:spPr>
          <a:xfrm>
            <a:off x="2088437" y="4385674"/>
            <a:ext cx="916789" cy="369332"/>
          </a:xfrm>
          <a:prstGeom prst="rect">
            <a:avLst/>
          </a:prstGeom>
          <a:noFill/>
        </p:spPr>
        <p:txBody>
          <a:bodyPr wrap="none" rtlCol="0">
            <a:spAutoFit/>
          </a:bodyPr>
          <a:lstStyle/>
          <a:p>
            <a:r>
              <a:rPr lang="en-GB" i="1" dirty="0" smtClean="0"/>
              <a:t>Primary</a:t>
            </a:r>
            <a:endParaRPr lang="en-GB" i="1" dirty="0"/>
          </a:p>
        </p:txBody>
      </p:sp>
      <p:sp>
        <p:nvSpPr>
          <p:cNvPr id="40" name="TextBox 39"/>
          <p:cNvSpPr txBox="1"/>
          <p:nvPr/>
        </p:nvSpPr>
        <p:spPr>
          <a:xfrm>
            <a:off x="7812360" y="2380634"/>
            <a:ext cx="1163332" cy="369332"/>
          </a:xfrm>
          <a:prstGeom prst="rect">
            <a:avLst/>
          </a:prstGeom>
          <a:noFill/>
        </p:spPr>
        <p:txBody>
          <a:bodyPr wrap="none" rtlCol="0">
            <a:spAutoFit/>
          </a:bodyPr>
          <a:lstStyle/>
          <a:p>
            <a:r>
              <a:rPr lang="en-GB" i="1" dirty="0" smtClean="0"/>
              <a:t>Secondary</a:t>
            </a:r>
            <a:endParaRPr lang="en-GB" i="1" dirty="0"/>
          </a:p>
        </p:txBody>
      </p:sp>
      <p:sp>
        <p:nvSpPr>
          <p:cNvPr id="7" name="Oval 6"/>
          <p:cNvSpPr/>
          <p:nvPr/>
        </p:nvSpPr>
        <p:spPr>
          <a:xfrm>
            <a:off x="5482103" y="1965948"/>
            <a:ext cx="2592288" cy="4487387"/>
          </a:xfrm>
          <a:prstGeom prst="ellipse">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781549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04"/>
                                        </p:tgtEl>
                                        <p:attrNameLst>
                                          <p:attrName>style.visibility</p:attrName>
                                        </p:attrNameLst>
                                      </p:cBhvr>
                                      <p:to>
                                        <p:strVal val="visible"/>
                                      </p:to>
                                    </p:set>
                                    <p:animEffect transition="in" filter="fade">
                                      <p:cBhvr>
                                        <p:cTn id="11" dur="1000"/>
                                        <p:tgtEl>
                                          <p:spTgt spid="104"/>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66"/>
                                        </p:tgtEl>
                                        <p:attrNameLst>
                                          <p:attrName>style.visibility</p:attrName>
                                        </p:attrNameLst>
                                      </p:cBhvr>
                                      <p:to>
                                        <p:strVal val="visible"/>
                                      </p:to>
                                    </p:set>
                                    <p:animEffect transition="in" filter="fade">
                                      <p:cBhvr>
                                        <p:cTn id="15" dur="1000"/>
                                        <p:tgtEl>
                                          <p:spTgt spid="6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1000"/>
                                        <p:tgtEl>
                                          <p:spTgt spid="7"/>
                                        </p:tgtEl>
                                      </p:cBhvr>
                                    </p:animEffect>
                                  </p:childTnLst>
                                </p:cTn>
                              </p:par>
                            </p:childTnLst>
                          </p:cTn>
                        </p:par>
                        <p:par>
                          <p:cTn id="21" fill="hold">
                            <p:stCondLst>
                              <p:cond delay="1000"/>
                            </p:stCondLst>
                            <p:childTnLst>
                              <p:par>
                                <p:cTn id="22" presetID="10" presetClass="entr" presetSubtype="0" fill="hold" nodeType="afterEffect">
                                  <p:stCondLst>
                                    <p:cond delay="0"/>
                                  </p:stCondLst>
                                  <p:childTnLst>
                                    <p:set>
                                      <p:cBhvr>
                                        <p:cTn id="23" dur="1" fill="hold">
                                          <p:stCondLst>
                                            <p:cond delay="0"/>
                                          </p:stCondLst>
                                        </p:cTn>
                                        <p:tgtEl>
                                          <p:spTgt spid="80"/>
                                        </p:tgtEl>
                                        <p:attrNameLst>
                                          <p:attrName>style.visibility</p:attrName>
                                        </p:attrNameLst>
                                      </p:cBhvr>
                                      <p:to>
                                        <p:strVal val="visible"/>
                                      </p:to>
                                    </p:set>
                                    <p:animEffect transition="in" filter="fade">
                                      <p:cBhvr>
                                        <p:cTn id="24" dur="1000"/>
                                        <p:tgtEl>
                                          <p:spTgt spid="80"/>
                                        </p:tgtEl>
                                      </p:cBhvr>
                                    </p:animEffect>
                                  </p:childTnLst>
                                </p:cTn>
                              </p:par>
                            </p:childTnLst>
                          </p:cTn>
                        </p:par>
                        <p:par>
                          <p:cTn id="25" fill="hold">
                            <p:stCondLst>
                              <p:cond delay="2000"/>
                            </p:stCondLst>
                            <p:childTnLst>
                              <p:par>
                                <p:cTn id="26" presetID="10" presetClass="entr" presetSubtype="0" fill="hold" nodeType="afterEffect">
                                  <p:stCondLst>
                                    <p:cond delay="0"/>
                                  </p:stCondLst>
                                  <p:childTnLst>
                                    <p:set>
                                      <p:cBhvr>
                                        <p:cTn id="27" dur="1" fill="hold">
                                          <p:stCondLst>
                                            <p:cond delay="0"/>
                                          </p:stCondLst>
                                        </p:cTn>
                                        <p:tgtEl>
                                          <p:spTgt spid="84"/>
                                        </p:tgtEl>
                                        <p:attrNameLst>
                                          <p:attrName>style.visibility</p:attrName>
                                        </p:attrNameLst>
                                      </p:cBhvr>
                                      <p:to>
                                        <p:strVal val="visible"/>
                                      </p:to>
                                    </p:set>
                                    <p:animEffect transition="in" filter="fade">
                                      <p:cBhvr>
                                        <p:cTn id="28" dur="1000"/>
                                        <p:tgtEl>
                                          <p:spTgt spid="84"/>
                                        </p:tgtEl>
                                      </p:cBhvr>
                                    </p:animEffect>
                                  </p:childTnLst>
                                </p:cTn>
                              </p:par>
                            </p:childTnLst>
                          </p:cTn>
                        </p:par>
                        <p:par>
                          <p:cTn id="29" fill="hold">
                            <p:stCondLst>
                              <p:cond delay="3000"/>
                            </p:stCondLst>
                            <p:childTnLst>
                              <p:par>
                                <p:cTn id="30" presetID="10" presetClass="entr" presetSubtype="0" fill="hold" nodeType="afterEffect">
                                  <p:stCondLst>
                                    <p:cond delay="0"/>
                                  </p:stCondLst>
                                  <p:childTnLst>
                                    <p:set>
                                      <p:cBhvr>
                                        <p:cTn id="31" dur="1" fill="hold">
                                          <p:stCondLst>
                                            <p:cond delay="0"/>
                                          </p:stCondLst>
                                        </p:cTn>
                                        <p:tgtEl>
                                          <p:spTgt spid="88"/>
                                        </p:tgtEl>
                                        <p:attrNameLst>
                                          <p:attrName>style.visibility</p:attrName>
                                        </p:attrNameLst>
                                      </p:cBhvr>
                                      <p:to>
                                        <p:strVal val="visible"/>
                                      </p:to>
                                    </p:set>
                                    <p:animEffect transition="in" filter="fade">
                                      <p:cBhvr>
                                        <p:cTn id="32" dur="1000"/>
                                        <p:tgtEl>
                                          <p:spTgt spid="88"/>
                                        </p:tgtEl>
                                      </p:cBhvr>
                                    </p:animEffect>
                                  </p:childTnLst>
                                </p:cTn>
                              </p:par>
                            </p:childTnLst>
                          </p:cTn>
                        </p:par>
                        <p:par>
                          <p:cTn id="33" fill="hold">
                            <p:stCondLst>
                              <p:cond delay="4000"/>
                            </p:stCondLst>
                            <p:childTnLst>
                              <p:par>
                                <p:cTn id="34" presetID="10" presetClass="entr" presetSubtype="0" fill="hold" nodeType="afterEffect">
                                  <p:stCondLst>
                                    <p:cond delay="0"/>
                                  </p:stCondLst>
                                  <p:childTnLst>
                                    <p:set>
                                      <p:cBhvr>
                                        <p:cTn id="35" dur="1" fill="hold">
                                          <p:stCondLst>
                                            <p:cond delay="0"/>
                                          </p:stCondLst>
                                        </p:cTn>
                                        <p:tgtEl>
                                          <p:spTgt spid="93"/>
                                        </p:tgtEl>
                                        <p:attrNameLst>
                                          <p:attrName>style.visibility</p:attrName>
                                        </p:attrNameLst>
                                      </p:cBhvr>
                                      <p:to>
                                        <p:strVal val="visible"/>
                                      </p:to>
                                    </p:set>
                                    <p:animEffect transition="in" filter="fade">
                                      <p:cBhvr>
                                        <p:cTn id="36" dur="1000"/>
                                        <p:tgtEl>
                                          <p:spTgt spid="93"/>
                                        </p:tgtEl>
                                      </p:cBhvr>
                                    </p:animEffect>
                                  </p:childTnLst>
                                </p:cTn>
                              </p:par>
                            </p:childTnLst>
                          </p:cTn>
                        </p:par>
                        <p:par>
                          <p:cTn id="37" fill="hold">
                            <p:stCondLst>
                              <p:cond delay="5000"/>
                            </p:stCondLst>
                            <p:childTnLst>
                              <p:par>
                                <p:cTn id="38" presetID="10" presetClass="entr" presetSubtype="0" fill="hold" nodeType="afterEffect">
                                  <p:stCondLst>
                                    <p:cond delay="0"/>
                                  </p:stCondLst>
                                  <p:childTnLst>
                                    <p:set>
                                      <p:cBhvr>
                                        <p:cTn id="39" dur="1" fill="hold">
                                          <p:stCondLst>
                                            <p:cond delay="0"/>
                                          </p:stCondLst>
                                        </p:cTn>
                                        <p:tgtEl>
                                          <p:spTgt spid="97"/>
                                        </p:tgtEl>
                                        <p:attrNameLst>
                                          <p:attrName>style.visibility</p:attrName>
                                        </p:attrNameLst>
                                      </p:cBhvr>
                                      <p:to>
                                        <p:strVal val="visible"/>
                                      </p:to>
                                    </p:set>
                                    <p:animEffect transition="in" filter="fade">
                                      <p:cBhvr>
                                        <p:cTn id="40" dur="1000"/>
                                        <p:tgtEl>
                                          <p:spTgt spid="97"/>
                                        </p:tgtEl>
                                      </p:cBhvr>
                                    </p:animEffect>
                                  </p:childTnLst>
                                </p:cTn>
                              </p:par>
                            </p:childTnLst>
                          </p:cTn>
                        </p:par>
                        <p:par>
                          <p:cTn id="41" fill="hold">
                            <p:stCondLst>
                              <p:cond delay="6000"/>
                            </p:stCondLst>
                            <p:childTnLst>
                              <p:par>
                                <p:cTn id="42" presetID="10" presetClass="entr" presetSubtype="0" fill="hold" nodeType="afterEffect">
                                  <p:stCondLst>
                                    <p:cond delay="0"/>
                                  </p:stCondLst>
                                  <p:childTnLst>
                                    <p:set>
                                      <p:cBhvr>
                                        <p:cTn id="43" dur="1" fill="hold">
                                          <p:stCondLst>
                                            <p:cond delay="0"/>
                                          </p:stCondLst>
                                        </p:cTn>
                                        <p:tgtEl>
                                          <p:spTgt spid="101"/>
                                        </p:tgtEl>
                                        <p:attrNameLst>
                                          <p:attrName>style.visibility</p:attrName>
                                        </p:attrNameLst>
                                      </p:cBhvr>
                                      <p:to>
                                        <p:strVal val="visible"/>
                                      </p:to>
                                    </p:set>
                                    <p:animEffect transition="in" filter="fade">
                                      <p:cBhvr>
                                        <p:cTn id="44" dur="1000"/>
                                        <p:tgtEl>
                                          <p:spTgt spid="101"/>
                                        </p:tgtEl>
                                      </p:cBhvr>
                                    </p:animEffect>
                                  </p:childTnLst>
                                </p:cTn>
                              </p:par>
                            </p:childTnLst>
                          </p:cTn>
                        </p:par>
                        <p:par>
                          <p:cTn id="45" fill="hold">
                            <p:stCondLst>
                              <p:cond delay="7000"/>
                            </p:stCondLst>
                            <p:childTnLst>
                              <p:par>
                                <p:cTn id="46" presetID="10" presetClass="entr" presetSubtype="0" fill="hold" nodeType="afterEffect">
                                  <p:stCondLst>
                                    <p:cond delay="0"/>
                                  </p:stCondLst>
                                  <p:childTnLst>
                                    <p:set>
                                      <p:cBhvr>
                                        <p:cTn id="47" dur="1" fill="hold">
                                          <p:stCondLst>
                                            <p:cond delay="0"/>
                                          </p:stCondLst>
                                        </p:cTn>
                                        <p:tgtEl>
                                          <p:spTgt spid="112"/>
                                        </p:tgtEl>
                                        <p:attrNameLst>
                                          <p:attrName>style.visibility</p:attrName>
                                        </p:attrNameLst>
                                      </p:cBhvr>
                                      <p:to>
                                        <p:strVal val="visible"/>
                                      </p:to>
                                    </p:set>
                                    <p:animEffect transition="in" filter="fade">
                                      <p:cBhvr>
                                        <p:cTn id="48" dur="1000"/>
                                        <p:tgtEl>
                                          <p:spTgt spid="112"/>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2"/>
                                        </p:tgtEl>
                                        <p:attrNameLst>
                                          <p:attrName>style.visibility</p:attrName>
                                        </p:attrNameLst>
                                      </p:cBhvr>
                                      <p:to>
                                        <p:strVal val="visible"/>
                                      </p:to>
                                    </p:set>
                                    <p:animEffect transition="in" filter="fade">
                                      <p:cBhvr>
                                        <p:cTn id="53" dur="1000"/>
                                        <p:tgtEl>
                                          <p:spTgt spid="2"/>
                                        </p:tgtEl>
                                      </p:cBhvr>
                                    </p:animEffect>
                                  </p:childTnLst>
                                </p:cTn>
                              </p:par>
                            </p:childTnLst>
                          </p:cTn>
                        </p:par>
                        <p:par>
                          <p:cTn id="54" fill="hold">
                            <p:stCondLst>
                              <p:cond delay="1000"/>
                            </p:stCondLst>
                            <p:childTnLst>
                              <p:par>
                                <p:cTn id="55" presetID="10" presetClass="entr" presetSubtype="0" fill="hold" nodeType="afterEffect">
                                  <p:stCondLst>
                                    <p:cond delay="0"/>
                                  </p:stCondLst>
                                  <p:childTnLst>
                                    <p:set>
                                      <p:cBhvr>
                                        <p:cTn id="56" dur="1" fill="hold">
                                          <p:stCondLst>
                                            <p:cond delay="0"/>
                                          </p:stCondLst>
                                        </p:cTn>
                                        <p:tgtEl>
                                          <p:spTgt spid="116"/>
                                        </p:tgtEl>
                                        <p:attrNameLst>
                                          <p:attrName>style.visibility</p:attrName>
                                        </p:attrNameLst>
                                      </p:cBhvr>
                                      <p:to>
                                        <p:strVal val="visible"/>
                                      </p:to>
                                    </p:set>
                                    <p:animEffect transition="in" filter="fade">
                                      <p:cBhvr>
                                        <p:cTn id="57" dur="1000"/>
                                        <p:tgtEl>
                                          <p:spTgt spid="116"/>
                                        </p:tgtEl>
                                      </p:cBhvr>
                                    </p:animEffect>
                                  </p:childTnLst>
                                </p:cTn>
                              </p:par>
                            </p:childTnLst>
                          </p:cTn>
                        </p:par>
                        <p:par>
                          <p:cTn id="58" fill="hold">
                            <p:stCondLst>
                              <p:cond delay="2000"/>
                            </p:stCondLst>
                            <p:childTnLst>
                              <p:par>
                                <p:cTn id="59" presetID="10" presetClass="entr" presetSubtype="0" fill="hold" nodeType="afterEffect">
                                  <p:stCondLst>
                                    <p:cond delay="0"/>
                                  </p:stCondLst>
                                  <p:childTnLst>
                                    <p:set>
                                      <p:cBhvr>
                                        <p:cTn id="60" dur="1" fill="hold">
                                          <p:stCondLst>
                                            <p:cond delay="0"/>
                                          </p:stCondLst>
                                        </p:cTn>
                                        <p:tgtEl>
                                          <p:spTgt spid="117"/>
                                        </p:tgtEl>
                                        <p:attrNameLst>
                                          <p:attrName>style.visibility</p:attrName>
                                        </p:attrNameLst>
                                      </p:cBhvr>
                                      <p:to>
                                        <p:strVal val="visible"/>
                                      </p:to>
                                    </p:set>
                                    <p:animEffect transition="in" filter="fade">
                                      <p:cBhvr>
                                        <p:cTn id="61" dur="1000"/>
                                        <p:tgtEl>
                                          <p:spTgt spid="117"/>
                                        </p:tgtEl>
                                      </p:cBhvr>
                                    </p:animEffect>
                                  </p:childTnLst>
                                </p:cTn>
                              </p:par>
                            </p:childTnLst>
                          </p:cTn>
                        </p:par>
                        <p:par>
                          <p:cTn id="62" fill="hold">
                            <p:stCondLst>
                              <p:cond delay="3000"/>
                            </p:stCondLst>
                            <p:childTnLst>
                              <p:par>
                                <p:cTn id="63" presetID="10" presetClass="entr" presetSubtype="0" fill="hold" nodeType="afterEffect">
                                  <p:stCondLst>
                                    <p:cond delay="0"/>
                                  </p:stCondLst>
                                  <p:childTnLst>
                                    <p:set>
                                      <p:cBhvr>
                                        <p:cTn id="64" dur="1" fill="hold">
                                          <p:stCondLst>
                                            <p:cond delay="0"/>
                                          </p:stCondLst>
                                        </p:cTn>
                                        <p:tgtEl>
                                          <p:spTgt spid="118"/>
                                        </p:tgtEl>
                                        <p:attrNameLst>
                                          <p:attrName>style.visibility</p:attrName>
                                        </p:attrNameLst>
                                      </p:cBhvr>
                                      <p:to>
                                        <p:strVal val="visible"/>
                                      </p:to>
                                    </p:set>
                                    <p:animEffect transition="in" filter="fade">
                                      <p:cBhvr>
                                        <p:cTn id="65" dur="1000"/>
                                        <p:tgtEl>
                                          <p:spTgt spid="118"/>
                                        </p:tgtEl>
                                      </p:cBhvr>
                                    </p:animEffect>
                                  </p:childTnLst>
                                </p:cTn>
                              </p:par>
                            </p:childTnLst>
                          </p:cTn>
                        </p:par>
                        <p:par>
                          <p:cTn id="66" fill="hold">
                            <p:stCondLst>
                              <p:cond delay="4000"/>
                            </p:stCondLst>
                            <p:childTnLst>
                              <p:par>
                                <p:cTn id="67" presetID="10" presetClass="entr" presetSubtype="0" fill="hold" grpId="0" nodeType="afterEffect">
                                  <p:stCondLst>
                                    <p:cond delay="0"/>
                                  </p:stCondLst>
                                  <p:childTnLst>
                                    <p:set>
                                      <p:cBhvr>
                                        <p:cTn id="68" dur="1" fill="hold">
                                          <p:stCondLst>
                                            <p:cond delay="0"/>
                                          </p:stCondLst>
                                        </p:cTn>
                                        <p:tgtEl>
                                          <p:spTgt spid="6"/>
                                        </p:tgtEl>
                                        <p:attrNameLst>
                                          <p:attrName>style.visibility</p:attrName>
                                        </p:attrNameLst>
                                      </p:cBhvr>
                                      <p:to>
                                        <p:strVal val="visible"/>
                                      </p:to>
                                    </p:set>
                                    <p:animEffect transition="in" filter="fade">
                                      <p:cBhvr>
                                        <p:cTn id="69" dur="1000"/>
                                        <p:tgtEl>
                                          <p:spTgt spid="6"/>
                                        </p:tgtEl>
                                      </p:cBhvr>
                                    </p:animEffect>
                                  </p:childTnLst>
                                </p:cTn>
                              </p:par>
                            </p:childTnLst>
                          </p:cTn>
                        </p:par>
                        <p:par>
                          <p:cTn id="70" fill="hold">
                            <p:stCondLst>
                              <p:cond delay="5000"/>
                            </p:stCondLst>
                            <p:childTnLst>
                              <p:par>
                                <p:cTn id="71" presetID="10" presetClass="entr" presetSubtype="0" fill="hold" grpId="0" nodeType="afterEffect">
                                  <p:stCondLst>
                                    <p:cond delay="0"/>
                                  </p:stCondLst>
                                  <p:childTnLst>
                                    <p:set>
                                      <p:cBhvr>
                                        <p:cTn id="72" dur="1" fill="hold">
                                          <p:stCondLst>
                                            <p:cond delay="0"/>
                                          </p:stCondLst>
                                        </p:cTn>
                                        <p:tgtEl>
                                          <p:spTgt spid="40"/>
                                        </p:tgtEl>
                                        <p:attrNameLst>
                                          <p:attrName>style.visibility</p:attrName>
                                        </p:attrNameLst>
                                      </p:cBhvr>
                                      <p:to>
                                        <p:strVal val="visible"/>
                                      </p:to>
                                    </p:set>
                                    <p:animEffect transition="in" filter="fade">
                                      <p:cBhvr>
                                        <p:cTn id="73" dur="10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0" grpId="0"/>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51720" y="1340768"/>
            <a:ext cx="4971041" cy="3046988"/>
          </a:xfrm>
          <a:prstGeom prst="rect">
            <a:avLst/>
          </a:prstGeom>
          <a:noFill/>
        </p:spPr>
        <p:txBody>
          <a:bodyPr wrap="none" rtlCol="0">
            <a:spAutoFit/>
          </a:bodyPr>
          <a:lstStyle/>
          <a:p>
            <a:pPr marL="457200" indent="-457200">
              <a:buFont typeface="Wingdings" panose="05000000000000000000" pitchFamily="2" charset="2"/>
              <a:buChar char="Ø"/>
            </a:pPr>
            <a:r>
              <a:rPr lang="en-GB" sz="3200" dirty="0"/>
              <a:t>d</a:t>
            </a:r>
            <a:r>
              <a:rPr lang="en-GB" sz="3200" dirty="0" smtClean="0"/>
              <a:t>escription of </a:t>
            </a:r>
            <a:r>
              <a:rPr lang="en-GB" sz="3200" dirty="0"/>
              <a:t>(work) </a:t>
            </a:r>
            <a:endParaRPr lang="en-GB" sz="3200" dirty="0" smtClean="0"/>
          </a:p>
          <a:p>
            <a:pPr marL="914400" lvl="1" indent="-457200">
              <a:buFont typeface="Wingdings" panose="05000000000000000000" pitchFamily="2" charset="2"/>
              <a:buChar char="Ø"/>
            </a:pPr>
            <a:r>
              <a:rPr lang="en-GB" sz="3200" dirty="0" smtClean="0"/>
              <a:t>analysis of </a:t>
            </a:r>
            <a:r>
              <a:rPr lang="en-GB" sz="3200" dirty="0"/>
              <a:t>(work</a:t>
            </a:r>
            <a:r>
              <a:rPr lang="en-GB" sz="3200" dirty="0" smtClean="0"/>
              <a:t>)</a:t>
            </a:r>
          </a:p>
          <a:p>
            <a:pPr marL="914400" lvl="1" indent="-457200">
              <a:buFont typeface="Wingdings" panose="05000000000000000000" pitchFamily="2" charset="2"/>
              <a:buChar char="Ø"/>
            </a:pPr>
            <a:r>
              <a:rPr lang="en-GB" sz="3200" dirty="0"/>
              <a:t>commentary </a:t>
            </a:r>
            <a:r>
              <a:rPr lang="en-GB" sz="3200" dirty="0" smtClean="0"/>
              <a:t>on </a:t>
            </a:r>
            <a:r>
              <a:rPr lang="en-GB" sz="3200" dirty="0"/>
              <a:t>(work</a:t>
            </a:r>
            <a:r>
              <a:rPr lang="en-GB" sz="3200" dirty="0" smtClean="0"/>
              <a:t>)</a:t>
            </a:r>
          </a:p>
          <a:p>
            <a:pPr marL="914400" lvl="1" indent="-457200">
              <a:buFont typeface="Wingdings" panose="05000000000000000000" pitchFamily="2" charset="2"/>
              <a:buChar char="Ø"/>
            </a:pPr>
            <a:r>
              <a:rPr lang="en-GB" sz="3200" dirty="0"/>
              <a:t>c</a:t>
            </a:r>
            <a:r>
              <a:rPr lang="en-GB" sz="3200" dirty="0" smtClean="0"/>
              <a:t>ritique of </a:t>
            </a:r>
            <a:r>
              <a:rPr lang="en-GB" sz="3200" dirty="0"/>
              <a:t>(work</a:t>
            </a:r>
            <a:r>
              <a:rPr lang="en-GB" sz="3200" dirty="0" smtClean="0"/>
              <a:t>)</a:t>
            </a:r>
          </a:p>
          <a:p>
            <a:pPr marL="914400" lvl="1" indent="-457200">
              <a:buFont typeface="Wingdings" panose="05000000000000000000" pitchFamily="2" charset="2"/>
              <a:buChar char="Ø"/>
            </a:pPr>
            <a:r>
              <a:rPr lang="en-GB" sz="3200" dirty="0"/>
              <a:t>e</a:t>
            </a:r>
            <a:r>
              <a:rPr lang="en-GB" sz="3200" dirty="0" smtClean="0"/>
              <a:t>valuation of </a:t>
            </a:r>
            <a:r>
              <a:rPr lang="en-GB" sz="3200" dirty="0"/>
              <a:t>(work</a:t>
            </a:r>
            <a:r>
              <a:rPr lang="en-GB" sz="3200" dirty="0" smtClean="0"/>
              <a:t>)</a:t>
            </a:r>
          </a:p>
          <a:p>
            <a:pPr marL="914400" lvl="1" indent="-457200">
              <a:buFont typeface="Wingdings" panose="05000000000000000000" pitchFamily="2" charset="2"/>
              <a:buChar char="Ø"/>
            </a:pPr>
            <a:r>
              <a:rPr lang="en-GB" sz="3200" dirty="0"/>
              <a:t>r</a:t>
            </a:r>
            <a:r>
              <a:rPr lang="en-GB" sz="3200" dirty="0" smtClean="0"/>
              <a:t>eview of </a:t>
            </a:r>
            <a:r>
              <a:rPr lang="en-GB" sz="3200" dirty="0"/>
              <a:t>(work)</a:t>
            </a:r>
          </a:p>
        </p:txBody>
      </p:sp>
      <p:sp>
        <p:nvSpPr>
          <p:cNvPr id="3" name="TextBox 2"/>
          <p:cNvSpPr txBox="1"/>
          <p:nvPr/>
        </p:nvSpPr>
        <p:spPr>
          <a:xfrm>
            <a:off x="1545696" y="4412052"/>
            <a:ext cx="7135928" cy="584775"/>
          </a:xfrm>
          <a:prstGeom prst="rect">
            <a:avLst/>
          </a:prstGeom>
          <a:noFill/>
        </p:spPr>
        <p:txBody>
          <a:bodyPr wrap="none" rtlCol="0">
            <a:spAutoFit/>
          </a:bodyPr>
          <a:lstStyle/>
          <a:p>
            <a:r>
              <a:rPr lang="en-GB" sz="3200" dirty="0"/>
              <a:t>“A work described by a describing work</a:t>
            </a:r>
            <a:r>
              <a:rPr lang="en-GB" sz="3200" dirty="0" smtClean="0"/>
              <a:t>.”</a:t>
            </a:r>
            <a:endParaRPr lang="en-GB" sz="3200" dirty="0"/>
          </a:p>
        </p:txBody>
      </p:sp>
      <p:sp>
        <p:nvSpPr>
          <p:cNvPr id="4" name="TextBox 3"/>
          <p:cNvSpPr txBox="1"/>
          <p:nvPr/>
        </p:nvSpPr>
        <p:spPr>
          <a:xfrm>
            <a:off x="2627784" y="5172944"/>
            <a:ext cx="6181372" cy="584775"/>
          </a:xfrm>
          <a:prstGeom prst="rect">
            <a:avLst/>
          </a:prstGeom>
          <a:noFill/>
        </p:spPr>
        <p:txBody>
          <a:bodyPr wrap="none" rtlCol="0">
            <a:spAutoFit/>
          </a:bodyPr>
          <a:lstStyle/>
          <a:p>
            <a:r>
              <a:rPr lang="en-GB" sz="3200" dirty="0"/>
              <a:t>A work that </a:t>
            </a:r>
            <a:r>
              <a:rPr lang="en-GB" sz="3200" dirty="0" smtClean="0"/>
              <a:t>is the subject of a work</a:t>
            </a:r>
            <a:r>
              <a:rPr lang="en-GB" sz="3200" dirty="0"/>
              <a:t>.</a:t>
            </a:r>
          </a:p>
        </p:txBody>
      </p:sp>
      <p:sp>
        <p:nvSpPr>
          <p:cNvPr id="5" name="TextBox 4"/>
          <p:cNvSpPr txBox="1"/>
          <p:nvPr/>
        </p:nvSpPr>
        <p:spPr>
          <a:xfrm>
            <a:off x="323528" y="332656"/>
            <a:ext cx="6925550" cy="646331"/>
          </a:xfrm>
          <a:prstGeom prst="rect">
            <a:avLst/>
          </a:prstGeom>
          <a:noFill/>
        </p:spPr>
        <p:txBody>
          <a:bodyPr wrap="none" rtlCol="0">
            <a:spAutoFit/>
          </a:bodyPr>
          <a:lstStyle/>
          <a:p>
            <a:r>
              <a:rPr lang="en-GB" sz="3600" dirty="0"/>
              <a:t>J.2.3 Descriptive Work </a:t>
            </a:r>
            <a:r>
              <a:rPr lang="en-GB" sz="3600" dirty="0" smtClean="0"/>
              <a:t>Relationships</a:t>
            </a:r>
            <a:endParaRPr lang="en-GB" sz="3600" dirty="0"/>
          </a:p>
        </p:txBody>
      </p:sp>
      <p:sp>
        <p:nvSpPr>
          <p:cNvPr id="6" name="U-Turn Arrow 5"/>
          <p:cNvSpPr/>
          <p:nvPr/>
        </p:nvSpPr>
        <p:spPr>
          <a:xfrm rot="5400000" flipV="1">
            <a:off x="-493930" y="2852936"/>
            <a:ext cx="3312368" cy="720080"/>
          </a:xfrm>
          <a:prstGeom prst="uturnArrow">
            <a:avLst>
              <a:gd name="adj1" fmla="val 25000"/>
              <a:gd name="adj2" fmla="val 25000"/>
              <a:gd name="adj3" fmla="val 15523"/>
              <a:gd name="adj4" fmla="val 43750"/>
              <a:gd name="adj5" fmla="val 882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7" name="Equal 6"/>
          <p:cNvSpPr/>
          <p:nvPr/>
        </p:nvSpPr>
        <p:spPr>
          <a:xfrm>
            <a:off x="1763688" y="5244953"/>
            <a:ext cx="720080" cy="440759"/>
          </a:xfrm>
          <a:prstGeom prst="mathEqual">
            <a:avLst>
              <a:gd name="adj1" fmla="val 23520"/>
              <a:gd name="adj2" fmla="val 2818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5832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10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childTnLst>
                                </p:cTn>
                              </p:par>
                            </p:childTnLst>
                          </p:cTn>
                        </p:par>
                        <p:par>
                          <p:cTn id="22" fill="hold">
                            <p:stCondLst>
                              <p:cond delay="1000"/>
                            </p:stCondLst>
                            <p:childTnLst>
                              <p:par>
                                <p:cTn id="23" presetID="10" presetClass="entr" presetSubtype="0" fill="hold" grpId="0" nodeType="after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fade">
                                      <p:cBhvr>
                                        <p:cTn id="2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6"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31398" y="1371351"/>
            <a:ext cx="5071645" cy="1077218"/>
          </a:xfrm>
          <a:prstGeom prst="rect">
            <a:avLst/>
          </a:prstGeom>
          <a:noFill/>
        </p:spPr>
        <p:txBody>
          <a:bodyPr wrap="none" rtlCol="0">
            <a:spAutoFit/>
          </a:bodyPr>
          <a:lstStyle/>
          <a:p>
            <a:pPr marL="285750" indent="-285750">
              <a:buFont typeface="Wingdings" panose="05000000000000000000" pitchFamily="2" charset="2"/>
              <a:buChar char="v"/>
            </a:pPr>
            <a:r>
              <a:rPr lang="en-GB" sz="3200" dirty="0"/>
              <a:t>d</a:t>
            </a:r>
            <a:r>
              <a:rPr lang="en-GB" sz="3200" dirty="0" smtClean="0"/>
              <a:t>escription of (expression) </a:t>
            </a:r>
          </a:p>
          <a:p>
            <a:pPr marL="742950" lvl="1" indent="-285750">
              <a:buFont typeface="Wingdings" panose="05000000000000000000" pitchFamily="2" charset="2"/>
              <a:buChar char="v"/>
            </a:pPr>
            <a:r>
              <a:rPr lang="en-GB" sz="3200" dirty="0" smtClean="0"/>
              <a:t>Etc.</a:t>
            </a:r>
            <a:endParaRPr lang="en-GB" sz="3200" dirty="0"/>
          </a:p>
        </p:txBody>
      </p:sp>
      <p:sp>
        <p:nvSpPr>
          <p:cNvPr id="5" name="TextBox 4"/>
          <p:cNvSpPr txBox="1"/>
          <p:nvPr/>
        </p:nvSpPr>
        <p:spPr>
          <a:xfrm>
            <a:off x="323528" y="332656"/>
            <a:ext cx="7926272" cy="646331"/>
          </a:xfrm>
          <a:prstGeom prst="rect">
            <a:avLst/>
          </a:prstGeom>
          <a:noFill/>
        </p:spPr>
        <p:txBody>
          <a:bodyPr wrap="none" rtlCol="0">
            <a:spAutoFit/>
          </a:bodyPr>
          <a:lstStyle/>
          <a:p>
            <a:r>
              <a:rPr lang="en-GB" sz="3600" dirty="0" smtClean="0"/>
              <a:t>J.3.3 </a:t>
            </a:r>
            <a:r>
              <a:rPr lang="en-GB" sz="3600" dirty="0"/>
              <a:t>Descriptive </a:t>
            </a:r>
            <a:r>
              <a:rPr lang="en-GB" sz="3600" dirty="0" smtClean="0"/>
              <a:t>Expression Relationships</a:t>
            </a:r>
            <a:endParaRPr lang="en-GB" sz="3600" dirty="0"/>
          </a:p>
        </p:txBody>
      </p:sp>
      <p:grpSp>
        <p:nvGrpSpPr>
          <p:cNvPr id="8" name="Group 7"/>
          <p:cNvGrpSpPr/>
          <p:nvPr/>
        </p:nvGrpSpPr>
        <p:grpSpPr>
          <a:xfrm>
            <a:off x="2214914" y="3939096"/>
            <a:ext cx="1224136" cy="710887"/>
            <a:chOff x="2195736" y="2132856"/>
            <a:chExt cx="1224136" cy="710887"/>
          </a:xfrm>
        </p:grpSpPr>
        <p:sp>
          <p:nvSpPr>
            <p:cNvPr id="9" name="Oval 8"/>
            <p:cNvSpPr/>
            <p:nvPr/>
          </p:nvSpPr>
          <p:spPr>
            <a:xfrm>
              <a:off x="2195736" y="2132856"/>
              <a:ext cx="1224136" cy="710887"/>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2296476" y="2267281"/>
              <a:ext cx="1022655" cy="442035"/>
            </a:xfrm>
            <a:prstGeom prst="rect">
              <a:avLst/>
            </a:prstGeom>
            <a:noFill/>
          </p:spPr>
          <p:txBody>
            <a:bodyPr wrap="square" lIns="36000" tIns="36000" rIns="36000" bIns="36000" rtlCol="0">
              <a:spAutoFit/>
            </a:bodyPr>
            <a:lstStyle/>
            <a:p>
              <a:pPr algn="ctr"/>
              <a:r>
                <a:rPr lang="en-GB" sz="2400" dirty="0" smtClean="0"/>
                <a:t>Work</a:t>
              </a:r>
              <a:endParaRPr lang="en-GB" sz="2400" dirty="0"/>
            </a:p>
          </p:txBody>
        </p:sp>
      </p:grpSp>
      <p:grpSp>
        <p:nvGrpSpPr>
          <p:cNvPr id="41" name="Group 40"/>
          <p:cNvGrpSpPr/>
          <p:nvPr/>
        </p:nvGrpSpPr>
        <p:grpSpPr>
          <a:xfrm>
            <a:off x="3259779" y="3914058"/>
            <a:ext cx="2214684" cy="380480"/>
            <a:chOff x="3259779" y="3914058"/>
            <a:chExt cx="2214684" cy="380480"/>
          </a:xfrm>
        </p:grpSpPr>
        <p:cxnSp>
          <p:nvCxnSpPr>
            <p:cNvPr id="12" name="Curved Connector 11"/>
            <p:cNvCxnSpPr>
              <a:stCxn id="9" idx="7"/>
              <a:endCxn id="15" idx="1"/>
            </p:cNvCxnSpPr>
            <p:nvPr/>
          </p:nvCxnSpPr>
          <p:spPr>
            <a:xfrm rot="16200000" flipH="1">
              <a:off x="4356004" y="2946977"/>
              <a:ext cx="22233" cy="2214684"/>
            </a:xfrm>
            <a:prstGeom prst="curvedConnector3">
              <a:avLst>
                <a:gd name="adj1" fmla="val -1496456"/>
              </a:avLst>
            </a:prstGeom>
            <a:ln w="25400">
              <a:tailEnd type="triangle" w="lg" len="lg"/>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049277" y="3914058"/>
              <a:ext cx="1244498" cy="380480"/>
            </a:xfrm>
            <a:prstGeom prst="rect">
              <a:avLst/>
            </a:prstGeom>
            <a:noFill/>
            <a:ln w="25400">
              <a:noFill/>
            </a:ln>
          </p:spPr>
          <p:txBody>
            <a:bodyPr wrap="none" lIns="36000" tIns="36000" rIns="36000" bIns="36000" rtlCol="0">
              <a:spAutoFit/>
            </a:bodyPr>
            <a:lstStyle/>
            <a:p>
              <a:pPr algn="ctr"/>
              <a:r>
                <a:rPr lang="en-GB" sz="2000" dirty="0" smtClean="0"/>
                <a:t>has subject</a:t>
              </a:r>
              <a:endParaRPr lang="en-GB" sz="2000" dirty="0"/>
            </a:p>
          </p:txBody>
        </p:sp>
      </p:grpSp>
      <p:grpSp>
        <p:nvGrpSpPr>
          <p:cNvPr id="14" name="Group 13"/>
          <p:cNvGrpSpPr/>
          <p:nvPr/>
        </p:nvGrpSpPr>
        <p:grpSpPr>
          <a:xfrm>
            <a:off x="5379566" y="3970539"/>
            <a:ext cx="648000" cy="648000"/>
            <a:chOff x="2195736" y="2132856"/>
            <a:chExt cx="648000" cy="648000"/>
          </a:xfrm>
        </p:grpSpPr>
        <p:sp>
          <p:nvSpPr>
            <p:cNvPr id="15" name="Oval 14"/>
            <p:cNvSpPr/>
            <p:nvPr/>
          </p:nvSpPr>
          <p:spPr>
            <a:xfrm>
              <a:off x="2195736" y="2132856"/>
              <a:ext cx="648000" cy="648000"/>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p:cNvSpPr txBox="1"/>
            <p:nvPr/>
          </p:nvSpPr>
          <p:spPr>
            <a:xfrm>
              <a:off x="2264073" y="2235839"/>
              <a:ext cx="511327" cy="442035"/>
            </a:xfrm>
            <a:prstGeom prst="rect">
              <a:avLst/>
            </a:prstGeom>
            <a:noFill/>
          </p:spPr>
          <p:txBody>
            <a:bodyPr wrap="square" lIns="36000" tIns="36000" rIns="36000" bIns="36000" rtlCol="0">
              <a:spAutoFit/>
            </a:bodyPr>
            <a:lstStyle/>
            <a:p>
              <a:pPr algn="ctr"/>
              <a:r>
                <a:rPr lang="en-GB" sz="2400" dirty="0" smtClean="0"/>
                <a:t>E</a:t>
              </a:r>
              <a:endParaRPr lang="en-GB" sz="2400" dirty="0"/>
            </a:p>
          </p:txBody>
        </p:sp>
      </p:grpSp>
      <p:grpSp>
        <p:nvGrpSpPr>
          <p:cNvPr id="42" name="Group 41"/>
          <p:cNvGrpSpPr/>
          <p:nvPr/>
        </p:nvGrpSpPr>
        <p:grpSpPr>
          <a:xfrm>
            <a:off x="3259779" y="4325316"/>
            <a:ext cx="2214684" cy="380480"/>
            <a:chOff x="3259779" y="4325316"/>
            <a:chExt cx="2214684" cy="380480"/>
          </a:xfrm>
        </p:grpSpPr>
        <p:cxnSp>
          <p:nvCxnSpPr>
            <p:cNvPr id="17" name="Curved Connector 16"/>
            <p:cNvCxnSpPr>
              <a:stCxn id="15" idx="3"/>
              <a:endCxn id="9" idx="5"/>
            </p:cNvCxnSpPr>
            <p:nvPr/>
          </p:nvCxnSpPr>
          <p:spPr>
            <a:xfrm rot="5400000">
              <a:off x="4356004" y="3427417"/>
              <a:ext cx="22234" cy="2214684"/>
            </a:xfrm>
            <a:prstGeom prst="curvedConnector3">
              <a:avLst>
                <a:gd name="adj1" fmla="val 1596388"/>
              </a:avLst>
            </a:prstGeom>
            <a:ln w="25400">
              <a:tailEnd type="triangle" w="lg" len="lg"/>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3439050" y="4325316"/>
              <a:ext cx="1316634" cy="380480"/>
            </a:xfrm>
            <a:prstGeom prst="rect">
              <a:avLst/>
            </a:prstGeom>
            <a:noFill/>
            <a:ln w="25400">
              <a:noFill/>
            </a:ln>
          </p:spPr>
          <p:txBody>
            <a:bodyPr wrap="none" lIns="36000" tIns="36000" rIns="36000" bIns="36000" rtlCol="0">
              <a:spAutoFit/>
            </a:bodyPr>
            <a:lstStyle/>
            <a:p>
              <a:pPr algn="ctr"/>
              <a:r>
                <a:rPr lang="en-GB" sz="2000" dirty="0"/>
                <a:t>i</a:t>
              </a:r>
              <a:r>
                <a:rPr lang="en-GB" sz="2000" dirty="0" smtClean="0"/>
                <a:t>s subject of</a:t>
              </a:r>
              <a:endParaRPr lang="en-GB" sz="2000" dirty="0"/>
            </a:p>
          </p:txBody>
        </p:sp>
      </p:grpSp>
      <p:grpSp>
        <p:nvGrpSpPr>
          <p:cNvPr id="23" name="Group 22"/>
          <p:cNvGrpSpPr/>
          <p:nvPr/>
        </p:nvGrpSpPr>
        <p:grpSpPr>
          <a:xfrm>
            <a:off x="3765639" y="2528890"/>
            <a:ext cx="1811775" cy="710887"/>
            <a:chOff x="1608097" y="2132856"/>
            <a:chExt cx="1811775" cy="710887"/>
          </a:xfrm>
        </p:grpSpPr>
        <p:sp>
          <p:nvSpPr>
            <p:cNvPr id="24" name="Oval 23"/>
            <p:cNvSpPr/>
            <p:nvPr/>
          </p:nvSpPr>
          <p:spPr>
            <a:xfrm>
              <a:off x="1608097" y="2132856"/>
              <a:ext cx="1811775" cy="710887"/>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p:cNvSpPr txBox="1"/>
            <p:nvPr/>
          </p:nvSpPr>
          <p:spPr>
            <a:xfrm>
              <a:off x="1712138" y="2267282"/>
              <a:ext cx="1603693" cy="442035"/>
            </a:xfrm>
            <a:prstGeom prst="rect">
              <a:avLst/>
            </a:prstGeom>
            <a:noFill/>
          </p:spPr>
          <p:txBody>
            <a:bodyPr wrap="square" lIns="36000" tIns="36000" rIns="36000" bIns="36000" rtlCol="0">
              <a:spAutoFit/>
            </a:bodyPr>
            <a:lstStyle/>
            <a:p>
              <a:pPr algn="ctr"/>
              <a:r>
                <a:rPr lang="en-GB" sz="2400" dirty="0" smtClean="0"/>
                <a:t>Expression</a:t>
              </a:r>
              <a:endParaRPr lang="en-GB" sz="2400" dirty="0"/>
            </a:p>
          </p:txBody>
        </p:sp>
      </p:grpSp>
      <p:grpSp>
        <p:nvGrpSpPr>
          <p:cNvPr id="39" name="Group 38"/>
          <p:cNvGrpSpPr/>
          <p:nvPr/>
        </p:nvGrpSpPr>
        <p:grpSpPr>
          <a:xfrm>
            <a:off x="5312085" y="2520862"/>
            <a:ext cx="2300741" cy="380480"/>
            <a:chOff x="5312085" y="2520862"/>
            <a:chExt cx="2300741" cy="380480"/>
          </a:xfrm>
        </p:grpSpPr>
        <p:cxnSp>
          <p:nvCxnSpPr>
            <p:cNvPr id="26" name="Curved Connector 25"/>
            <p:cNvCxnSpPr>
              <a:stCxn id="24" idx="7"/>
              <a:endCxn id="29" idx="1"/>
            </p:cNvCxnSpPr>
            <p:nvPr/>
          </p:nvCxnSpPr>
          <p:spPr>
            <a:xfrm rot="16200000" flipH="1">
              <a:off x="6451339" y="1493743"/>
              <a:ext cx="22233" cy="2300741"/>
            </a:xfrm>
            <a:prstGeom prst="curvedConnector3">
              <a:avLst>
                <a:gd name="adj1" fmla="val -1496456"/>
              </a:avLst>
            </a:prstGeom>
            <a:ln w="25400">
              <a:tailEnd type="triangle" w="lg" len="lg"/>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6203043" y="2520862"/>
              <a:ext cx="1244498" cy="380480"/>
            </a:xfrm>
            <a:prstGeom prst="rect">
              <a:avLst/>
            </a:prstGeom>
            <a:noFill/>
            <a:ln w="25400">
              <a:noFill/>
            </a:ln>
          </p:spPr>
          <p:txBody>
            <a:bodyPr wrap="none" lIns="36000" tIns="36000" rIns="36000" bIns="36000" rtlCol="0">
              <a:spAutoFit/>
            </a:bodyPr>
            <a:lstStyle/>
            <a:p>
              <a:pPr algn="ctr"/>
              <a:r>
                <a:rPr lang="en-GB" sz="2000" dirty="0" smtClean="0"/>
                <a:t>has subject</a:t>
              </a:r>
              <a:endParaRPr lang="en-GB" sz="2000" dirty="0"/>
            </a:p>
          </p:txBody>
        </p:sp>
      </p:grpSp>
      <p:grpSp>
        <p:nvGrpSpPr>
          <p:cNvPr id="28" name="Group 27"/>
          <p:cNvGrpSpPr/>
          <p:nvPr/>
        </p:nvGrpSpPr>
        <p:grpSpPr>
          <a:xfrm>
            <a:off x="7517930" y="2560333"/>
            <a:ext cx="648000" cy="648000"/>
            <a:chOff x="2195736" y="2132856"/>
            <a:chExt cx="648000" cy="648000"/>
          </a:xfrm>
        </p:grpSpPr>
        <p:sp>
          <p:nvSpPr>
            <p:cNvPr id="29" name="Oval 28"/>
            <p:cNvSpPr/>
            <p:nvPr/>
          </p:nvSpPr>
          <p:spPr>
            <a:xfrm>
              <a:off x="2195736" y="2132856"/>
              <a:ext cx="648000" cy="648000"/>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TextBox 29"/>
            <p:cNvSpPr txBox="1"/>
            <p:nvPr/>
          </p:nvSpPr>
          <p:spPr>
            <a:xfrm>
              <a:off x="2264073" y="2235839"/>
              <a:ext cx="511327" cy="442035"/>
            </a:xfrm>
            <a:prstGeom prst="rect">
              <a:avLst/>
            </a:prstGeom>
            <a:noFill/>
          </p:spPr>
          <p:txBody>
            <a:bodyPr wrap="square" lIns="36000" tIns="36000" rIns="36000" bIns="36000" rtlCol="0">
              <a:spAutoFit/>
            </a:bodyPr>
            <a:lstStyle/>
            <a:p>
              <a:pPr algn="ctr"/>
              <a:r>
                <a:rPr lang="en-GB" sz="2400" dirty="0" smtClean="0"/>
                <a:t>E</a:t>
              </a:r>
              <a:endParaRPr lang="en-GB" sz="2400" dirty="0"/>
            </a:p>
          </p:txBody>
        </p:sp>
      </p:grpSp>
      <p:grpSp>
        <p:nvGrpSpPr>
          <p:cNvPr id="40" name="Group 39"/>
          <p:cNvGrpSpPr/>
          <p:nvPr/>
        </p:nvGrpSpPr>
        <p:grpSpPr>
          <a:xfrm>
            <a:off x="5312086" y="2915110"/>
            <a:ext cx="2300741" cy="380480"/>
            <a:chOff x="5312086" y="2915110"/>
            <a:chExt cx="2300741" cy="380480"/>
          </a:xfrm>
        </p:grpSpPr>
        <p:cxnSp>
          <p:nvCxnSpPr>
            <p:cNvPr id="31" name="Curved Connector 30"/>
            <p:cNvCxnSpPr>
              <a:stCxn id="29" idx="3"/>
              <a:endCxn id="24" idx="5"/>
            </p:cNvCxnSpPr>
            <p:nvPr/>
          </p:nvCxnSpPr>
          <p:spPr>
            <a:xfrm rot="5400000">
              <a:off x="6451340" y="1974183"/>
              <a:ext cx="22234" cy="2300741"/>
            </a:xfrm>
            <a:prstGeom prst="curvedConnector3">
              <a:avLst>
                <a:gd name="adj1" fmla="val 1596388"/>
              </a:avLst>
            </a:prstGeom>
            <a:ln w="25400">
              <a:tailEnd type="triangle" w="lg" len="lg"/>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5577414" y="2915110"/>
              <a:ext cx="1316634" cy="380480"/>
            </a:xfrm>
            <a:prstGeom prst="rect">
              <a:avLst/>
            </a:prstGeom>
            <a:noFill/>
            <a:ln w="25400">
              <a:noFill/>
            </a:ln>
          </p:spPr>
          <p:txBody>
            <a:bodyPr wrap="none" lIns="36000" tIns="36000" rIns="36000" bIns="36000" rtlCol="0">
              <a:spAutoFit/>
            </a:bodyPr>
            <a:lstStyle/>
            <a:p>
              <a:pPr algn="ctr"/>
              <a:r>
                <a:rPr lang="en-GB" sz="2000" dirty="0"/>
                <a:t>i</a:t>
              </a:r>
              <a:r>
                <a:rPr lang="en-GB" sz="2000" dirty="0" smtClean="0"/>
                <a:t>s subject of</a:t>
              </a:r>
              <a:endParaRPr lang="en-GB" sz="2000" dirty="0"/>
            </a:p>
          </p:txBody>
        </p:sp>
      </p:grpSp>
      <p:sp>
        <p:nvSpPr>
          <p:cNvPr id="36" name="Multiply 35"/>
          <p:cNvSpPr/>
          <p:nvPr/>
        </p:nvSpPr>
        <p:spPr>
          <a:xfrm>
            <a:off x="3696069" y="2304715"/>
            <a:ext cx="1851067" cy="1152128"/>
          </a:xfrm>
          <a:prstGeom prst="mathMultiply">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U-Turn Arrow 36"/>
          <p:cNvSpPr/>
          <p:nvPr/>
        </p:nvSpPr>
        <p:spPr>
          <a:xfrm rot="5400000" flipV="1">
            <a:off x="-1189966" y="3226376"/>
            <a:ext cx="4005647" cy="720080"/>
          </a:xfrm>
          <a:prstGeom prst="uturnArrow">
            <a:avLst>
              <a:gd name="adj1" fmla="val 25000"/>
              <a:gd name="adj2" fmla="val 25000"/>
              <a:gd name="adj3" fmla="val 15523"/>
              <a:gd name="adj4" fmla="val 43750"/>
              <a:gd name="adj5" fmla="val 10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8" name="TextBox 37"/>
          <p:cNvSpPr txBox="1"/>
          <p:nvPr/>
        </p:nvSpPr>
        <p:spPr>
          <a:xfrm>
            <a:off x="1429695" y="5183614"/>
            <a:ext cx="5713937" cy="523220"/>
          </a:xfrm>
          <a:prstGeom prst="rect">
            <a:avLst/>
          </a:prstGeom>
          <a:noFill/>
        </p:spPr>
        <p:txBody>
          <a:bodyPr wrap="none" rtlCol="0">
            <a:spAutoFit/>
          </a:bodyPr>
          <a:lstStyle/>
          <a:p>
            <a:r>
              <a:rPr lang="en-GB" sz="2800" dirty="0" smtClean="0"/>
              <a:t>Re-defined as cross-entity designators</a:t>
            </a:r>
            <a:endParaRPr lang="en-GB" sz="2800" dirty="0"/>
          </a:p>
        </p:txBody>
      </p:sp>
    </p:spTree>
    <p:extLst>
      <p:ext uri="{BB962C8B-B14F-4D97-AF65-F5344CB8AC3E}">
        <p14:creationId xmlns:p14="http://schemas.microsoft.com/office/powerpoint/2010/main" val="2015344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fade">
                                      <p:cBhvr>
                                        <p:cTn id="12" dur="1000"/>
                                        <p:tgtEl>
                                          <p:spTgt spid="23"/>
                                        </p:tgtEl>
                                      </p:cBhvr>
                                    </p:animEffect>
                                  </p:childTnLst>
                                </p:cTn>
                              </p:par>
                            </p:childTnLst>
                          </p:cTn>
                        </p:par>
                        <p:par>
                          <p:cTn id="13" fill="hold">
                            <p:stCondLst>
                              <p:cond delay="1000"/>
                            </p:stCondLst>
                            <p:childTnLst>
                              <p:par>
                                <p:cTn id="14" presetID="10" presetClass="entr" presetSubtype="0" fill="hold" nodeType="afterEffect">
                                  <p:stCondLst>
                                    <p:cond delay="0"/>
                                  </p:stCondLst>
                                  <p:childTnLst>
                                    <p:set>
                                      <p:cBhvr>
                                        <p:cTn id="15" dur="1" fill="hold">
                                          <p:stCondLst>
                                            <p:cond delay="0"/>
                                          </p:stCondLst>
                                        </p:cTn>
                                        <p:tgtEl>
                                          <p:spTgt spid="39"/>
                                        </p:tgtEl>
                                        <p:attrNameLst>
                                          <p:attrName>style.visibility</p:attrName>
                                        </p:attrNameLst>
                                      </p:cBhvr>
                                      <p:to>
                                        <p:strVal val="visible"/>
                                      </p:to>
                                    </p:set>
                                    <p:animEffect transition="in" filter="fade">
                                      <p:cBhvr>
                                        <p:cTn id="16" dur="1000"/>
                                        <p:tgtEl>
                                          <p:spTgt spid="39"/>
                                        </p:tgtEl>
                                      </p:cBhvr>
                                    </p:animEffect>
                                  </p:childTnLst>
                                </p:cTn>
                              </p:par>
                            </p:childTnLst>
                          </p:cTn>
                        </p:par>
                        <p:par>
                          <p:cTn id="17" fill="hold">
                            <p:stCondLst>
                              <p:cond delay="2000"/>
                            </p:stCondLst>
                            <p:childTnLst>
                              <p:par>
                                <p:cTn id="18" presetID="10" presetClass="entr" presetSubtype="0" fill="hold" nodeType="afterEffect">
                                  <p:stCondLst>
                                    <p:cond delay="0"/>
                                  </p:stCondLst>
                                  <p:childTnLst>
                                    <p:set>
                                      <p:cBhvr>
                                        <p:cTn id="19" dur="1" fill="hold">
                                          <p:stCondLst>
                                            <p:cond delay="0"/>
                                          </p:stCondLst>
                                        </p:cTn>
                                        <p:tgtEl>
                                          <p:spTgt spid="28"/>
                                        </p:tgtEl>
                                        <p:attrNameLst>
                                          <p:attrName>style.visibility</p:attrName>
                                        </p:attrNameLst>
                                      </p:cBhvr>
                                      <p:to>
                                        <p:strVal val="visible"/>
                                      </p:to>
                                    </p:set>
                                    <p:animEffect transition="in" filter="fade">
                                      <p:cBhvr>
                                        <p:cTn id="20" dur="1000"/>
                                        <p:tgtEl>
                                          <p:spTgt spid="28"/>
                                        </p:tgtEl>
                                      </p:cBhvr>
                                    </p:animEffect>
                                  </p:childTnLst>
                                </p:cTn>
                              </p:par>
                            </p:childTnLst>
                          </p:cTn>
                        </p:par>
                        <p:par>
                          <p:cTn id="21" fill="hold">
                            <p:stCondLst>
                              <p:cond delay="3000"/>
                            </p:stCondLst>
                            <p:childTnLst>
                              <p:par>
                                <p:cTn id="22" presetID="10" presetClass="entr" presetSubtype="0" fill="hold" nodeType="afterEffect">
                                  <p:stCondLst>
                                    <p:cond delay="0"/>
                                  </p:stCondLst>
                                  <p:childTnLst>
                                    <p:set>
                                      <p:cBhvr>
                                        <p:cTn id="23" dur="1" fill="hold">
                                          <p:stCondLst>
                                            <p:cond delay="0"/>
                                          </p:stCondLst>
                                        </p:cTn>
                                        <p:tgtEl>
                                          <p:spTgt spid="40"/>
                                        </p:tgtEl>
                                        <p:attrNameLst>
                                          <p:attrName>style.visibility</p:attrName>
                                        </p:attrNameLst>
                                      </p:cBhvr>
                                      <p:to>
                                        <p:strVal val="visible"/>
                                      </p:to>
                                    </p:set>
                                    <p:animEffect transition="in" filter="fade">
                                      <p:cBhvr>
                                        <p:cTn id="24" dur="1000"/>
                                        <p:tgtEl>
                                          <p:spTgt spid="40"/>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6"/>
                                        </p:tgtEl>
                                        <p:attrNameLst>
                                          <p:attrName>style.visibility</p:attrName>
                                        </p:attrNameLst>
                                      </p:cBhvr>
                                      <p:to>
                                        <p:strVal val="visible"/>
                                      </p:to>
                                    </p:set>
                                    <p:animEffect transition="in" filter="fade">
                                      <p:cBhvr>
                                        <p:cTn id="29" dur="1000"/>
                                        <p:tgtEl>
                                          <p:spTgt spid="36"/>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1000"/>
                                        <p:tgtEl>
                                          <p:spTgt spid="8"/>
                                        </p:tgtEl>
                                      </p:cBhvr>
                                    </p:animEffect>
                                  </p:childTnLst>
                                </p:cTn>
                              </p:par>
                            </p:childTnLst>
                          </p:cTn>
                        </p:par>
                        <p:par>
                          <p:cTn id="35" fill="hold">
                            <p:stCondLst>
                              <p:cond delay="1000"/>
                            </p:stCondLst>
                            <p:childTnLst>
                              <p:par>
                                <p:cTn id="36" presetID="10" presetClass="entr" presetSubtype="0" fill="hold" nodeType="afterEffect">
                                  <p:stCondLst>
                                    <p:cond delay="0"/>
                                  </p:stCondLst>
                                  <p:childTnLst>
                                    <p:set>
                                      <p:cBhvr>
                                        <p:cTn id="37" dur="1" fill="hold">
                                          <p:stCondLst>
                                            <p:cond delay="0"/>
                                          </p:stCondLst>
                                        </p:cTn>
                                        <p:tgtEl>
                                          <p:spTgt spid="41"/>
                                        </p:tgtEl>
                                        <p:attrNameLst>
                                          <p:attrName>style.visibility</p:attrName>
                                        </p:attrNameLst>
                                      </p:cBhvr>
                                      <p:to>
                                        <p:strVal val="visible"/>
                                      </p:to>
                                    </p:set>
                                    <p:animEffect transition="in" filter="fade">
                                      <p:cBhvr>
                                        <p:cTn id="38" dur="1000"/>
                                        <p:tgtEl>
                                          <p:spTgt spid="41"/>
                                        </p:tgtEl>
                                      </p:cBhvr>
                                    </p:animEffect>
                                  </p:childTnLst>
                                </p:cTn>
                              </p:par>
                            </p:childTnLst>
                          </p:cTn>
                        </p:par>
                        <p:par>
                          <p:cTn id="39" fill="hold">
                            <p:stCondLst>
                              <p:cond delay="2000"/>
                            </p:stCondLst>
                            <p:childTnLst>
                              <p:par>
                                <p:cTn id="40" presetID="10" presetClass="entr" presetSubtype="0" fill="hold" nodeType="after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1000"/>
                                        <p:tgtEl>
                                          <p:spTgt spid="14"/>
                                        </p:tgtEl>
                                      </p:cBhvr>
                                    </p:animEffect>
                                  </p:childTnLst>
                                </p:cTn>
                              </p:par>
                            </p:childTnLst>
                          </p:cTn>
                        </p:par>
                        <p:par>
                          <p:cTn id="43" fill="hold">
                            <p:stCondLst>
                              <p:cond delay="3000"/>
                            </p:stCondLst>
                            <p:childTnLst>
                              <p:par>
                                <p:cTn id="44" presetID="10" presetClass="entr" presetSubtype="0" fill="hold" nodeType="afterEffect">
                                  <p:stCondLst>
                                    <p:cond delay="0"/>
                                  </p:stCondLst>
                                  <p:childTnLst>
                                    <p:set>
                                      <p:cBhvr>
                                        <p:cTn id="45" dur="1" fill="hold">
                                          <p:stCondLst>
                                            <p:cond delay="0"/>
                                          </p:stCondLst>
                                        </p:cTn>
                                        <p:tgtEl>
                                          <p:spTgt spid="42"/>
                                        </p:tgtEl>
                                        <p:attrNameLst>
                                          <p:attrName>style.visibility</p:attrName>
                                        </p:attrNameLst>
                                      </p:cBhvr>
                                      <p:to>
                                        <p:strVal val="visible"/>
                                      </p:to>
                                    </p:set>
                                    <p:animEffect transition="in" filter="fade">
                                      <p:cBhvr>
                                        <p:cTn id="46" dur="1000"/>
                                        <p:tgtEl>
                                          <p:spTgt spid="42"/>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37"/>
                                        </p:tgtEl>
                                        <p:attrNameLst>
                                          <p:attrName>style.visibility</p:attrName>
                                        </p:attrNameLst>
                                      </p:cBhvr>
                                      <p:to>
                                        <p:strVal val="visible"/>
                                      </p:to>
                                    </p:set>
                                    <p:animEffect transition="in" filter="fade">
                                      <p:cBhvr>
                                        <p:cTn id="51" dur="1000"/>
                                        <p:tgtEl>
                                          <p:spTgt spid="37"/>
                                        </p:tgtEl>
                                      </p:cBhvr>
                                    </p:animEffect>
                                  </p:childTnLst>
                                </p:cTn>
                              </p:par>
                            </p:childTnLst>
                          </p:cTn>
                        </p:par>
                        <p:par>
                          <p:cTn id="52" fill="hold">
                            <p:stCondLst>
                              <p:cond delay="1000"/>
                            </p:stCondLst>
                            <p:childTnLst>
                              <p:par>
                                <p:cTn id="53" presetID="10" presetClass="entr" presetSubtype="0" fill="hold" grpId="0" nodeType="afterEffect">
                                  <p:stCondLst>
                                    <p:cond delay="0"/>
                                  </p:stCondLst>
                                  <p:childTnLst>
                                    <p:set>
                                      <p:cBhvr>
                                        <p:cTn id="54" dur="1" fill="hold">
                                          <p:stCondLst>
                                            <p:cond delay="0"/>
                                          </p:stCondLst>
                                        </p:cTn>
                                        <p:tgtEl>
                                          <p:spTgt spid="38"/>
                                        </p:tgtEl>
                                        <p:attrNameLst>
                                          <p:attrName>style.visibility</p:attrName>
                                        </p:attrNameLst>
                                      </p:cBhvr>
                                      <p:to>
                                        <p:strVal val="visible"/>
                                      </p:to>
                                    </p:set>
                                    <p:animEffect transition="in" filter="fade">
                                      <p:cBhvr>
                                        <p:cTn id="55" dur="10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6" grpId="0" animBg="1"/>
      <p:bldP spid="37" grpId="0" animBg="1"/>
      <p:bldP spid="3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332656"/>
            <a:ext cx="7362657" cy="646331"/>
          </a:xfrm>
          <a:prstGeom prst="rect">
            <a:avLst/>
          </a:prstGeom>
          <a:noFill/>
        </p:spPr>
        <p:txBody>
          <a:bodyPr wrap="none" rtlCol="0">
            <a:spAutoFit/>
          </a:bodyPr>
          <a:lstStyle/>
          <a:p>
            <a:r>
              <a:rPr lang="en-GB" sz="3600" dirty="0" smtClean="0"/>
              <a:t>Appendix M: Relationship designators </a:t>
            </a:r>
            <a:endParaRPr lang="en-GB" sz="3600" dirty="0"/>
          </a:p>
        </p:txBody>
      </p:sp>
      <p:sp>
        <p:nvSpPr>
          <p:cNvPr id="3" name="TextBox 2"/>
          <p:cNvSpPr txBox="1"/>
          <p:nvPr/>
        </p:nvSpPr>
        <p:spPr>
          <a:xfrm>
            <a:off x="669922" y="1340767"/>
            <a:ext cx="7862517" cy="954107"/>
          </a:xfrm>
          <a:prstGeom prst="rect">
            <a:avLst/>
          </a:prstGeom>
          <a:noFill/>
        </p:spPr>
        <p:txBody>
          <a:bodyPr wrap="square" rtlCol="0">
            <a:spAutoFit/>
          </a:bodyPr>
          <a:lstStyle/>
          <a:p>
            <a:r>
              <a:rPr lang="en-GB" sz="2800" dirty="0" smtClean="0"/>
              <a:t>Cross-entity: the designators relate different entities (except for Work has subject Work)</a:t>
            </a:r>
            <a:endParaRPr lang="en-GB" sz="2800" dirty="0"/>
          </a:p>
        </p:txBody>
      </p:sp>
      <p:sp>
        <p:nvSpPr>
          <p:cNvPr id="5" name="TextBox 4"/>
          <p:cNvSpPr txBox="1"/>
          <p:nvPr/>
        </p:nvSpPr>
        <p:spPr>
          <a:xfrm>
            <a:off x="2937379" y="4149451"/>
            <a:ext cx="5803320" cy="1815882"/>
          </a:xfrm>
          <a:prstGeom prst="rect">
            <a:avLst/>
          </a:prstGeom>
          <a:noFill/>
        </p:spPr>
        <p:txBody>
          <a:bodyPr wrap="none" rtlCol="0">
            <a:spAutoFit/>
          </a:bodyPr>
          <a:lstStyle/>
          <a:p>
            <a:pPr marL="457200" indent="-457200">
              <a:buFont typeface="Wingdings" panose="05000000000000000000" pitchFamily="2" charset="2"/>
              <a:buChar char="Ø"/>
            </a:pPr>
            <a:r>
              <a:rPr lang="en-GB" sz="2800" dirty="0" smtClean="0"/>
              <a:t>[is] description </a:t>
            </a:r>
            <a:r>
              <a:rPr lang="en-GB" sz="2800" dirty="0"/>
              <a:t>of </a:t>
            </a:r>
            <a:r>
              <a:rPr lang="en-GB" sz="2800" dirty="0" smtClean="0"/>
              <a:t>(expression) </a:t>
            </a:r>
            <a:endParaRPr lang="en-GB" sz="2800" dirty="0"/>
          </a:p>
          <a:p>
            <a:pPr marL="914400" lvl="1" indent="-457200">
              <a:buFont typeface="Wingdings" panose="05000000000000000000" pitchFamily="2" charset="2"/>
              <a:buChar char="Ø"/>
            </a:pPr>
            <a:r>
              <a:rPr lang="en-GB" sz="2800" dirty="0" smtClean="0"/>
              <a:t>[is] analysis </a:t>
            </a:r>
            <a:r>
              <a:rPr lang="en-GB" sz="2800" dirty="0"/>
              <a:t>of </a:t>
            </a:r>
            <a:r>
              <a:rPr lang="en-GB" sz="2800" dirty="0" smtClean="0"/>
              <a:t>(expression)</a:t>
            </a:r>
            <a:r>
              <a:rPr lang="en-GB" sz="2800" dirty="0"/>
              <a:t> </a:t>
            </a:r>
            <a:endParaRPr lang="en-GB" sz="2800" dirty="0" smtClean="0"/>
          </a:p>
          <a:p>
            <a:pPr marL="914400" lvl="1" indent="-457200">
              <a:buFont typeface="Wingdings" panose="05000000000000000000" pitchFamily="2" charset="2"/>
              <a:buChar char="Ø"/>
            </a:pPr>
            <a:r>
              <a:rPr lang="en-GB" sz="2800" dirty="0" smtClean="0"/>
              <a:t>[is] commentary </a:t>
            </a:r>
            <a:r>
              <a:rPr lang="en-GB" sz="2800" dirty="0"/>
              <a:t>on </a:t>
            </a:r>
            <a:r>
              <a:rPr lang="en-GB" sz="2800" dirty="0" smtClean="0"/>
              <a:t>(expression)</a:t>
            </a:r>
          </a:p>
          <a:p>
            <a:pPr marL="914400" lvl="1" indent="-457200">
              <a:buFont typeface="Wingdings" panose="05000000000000000000" pitchFamily="2" charset="2"/>
              <a:buChar char="Ø"/>
            </a:pPr>
            <a:r>
              <a:rPr lang="en-GB" sz="2800" dirty="0" smtClean="0"/>
              <a:t>…</a:t>
            </a:r>
            <a:endParaRPr lang="en-GB" sz="2800" dirty="0"/>
          </a:p>
        </p:txBody>
      </p:sp>
      <p:grpSp>
        <p:nvGrpSpPr>
          <p:cNvPr id="6" name="Group 5"/>
          <p:cNvGrpSpPr/>
          <p:nvPr/>
        </p:nvGrpSpPr>
        <p:grpSpPr>
          <a:xfrm>
            <a:off x="1040605" y="2819323"/>
            <a:ext cx="1224136" cy="710887"/>
            <a:chOff x="2195736" y="2132856"/>
            <a:chExt cx="1224136" cy="710887"/>
          </a:xfrm>
        </p:grpSpPr>
        <p:sp>
          <p:nvSpPr>
            <p:cNvPr id="7" name="Oval 6"/>
            <p:cNvSpPr/>
            <p:nvPr/>
          </p:nvSpPr>
          <p:spPr>
            <a:xfrm>
              <a:off x="2195736" y="2132856"/>
              <a:ext cx="1224136" cy="710887"/>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2296476" y="2267281"/>
              <a:ext cx="1022655" cy="442035"/>
            </a:xfrm>
            <a:prstGeom prst="rect">
              <a:avLst/>
            </a:prstGeom>
            <a:noFill/>
          </p:spPr>
          <p:txBody>
            <a:bodyPr wrap="square" lIns="36000" tIns="36000" rIns="36000" bIns="36000" rtlCol="0">
              <a:spAutoFit/>
            </a:bodyPr>
            <a:lstStyle/>
            <a:p>
              <a:pPr algn="ctr"/>
              <a:r>
                <a:rPr lang="en-GB" sz="2400" dirty="0" smtClean="0"/>
                <a:t>Work</a:t>
              </a:r>
              <a:endParaRPr lang="en-GB" sz="2400" dirty="0"/>
            </a:p>
          </p:txBody>
        </p:sp>
      </p:grpSp>
      <p:grpSp>
        <p:nvGrpSpPr>
          <p:cNvPr id="9" name="Group 8"/>
          <p:cNvGrpSpPr/>
          <p:nvPr/>
        </p:nvGrpSpPr>
        <p:grpSpPr>
          <a:xfrm>
            <a:off x="6366487" y="2812800"/>
            <a:ext cx="1584176" cy="710887"/>
            <a:chOff x="2195736" y="2132856"/>
            <a:chExt cx="1584176" cy="710887"/>
          </a:xfrm>
        </p:grpSpPr>
        <p:sp>
          <p:nvSpPr>
            <p:cNvPr id="10" name="Oval 9"/>
            <p:cNvSpPr/>
            <p:nvPr/>
          </p:nvSpPr>
          <p:spPr>
            <a:xfrm>
              <a:off x="2195736" y="2132856"/>
              <a:ext cx="1584176" cy="710887"/>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2246106" y="2267282"/>
              <a:ext cx="1483436" cy="442035"/>
            </a:xfrm>
            <a:prstGeom prst="rect">
              <a:avLst/>
            </a:prstGeom>
            <a:noFill/>
          </p:spPr>
          <p:txBody>
            <a:bodyPr wrap="square" lIns="36000" tIns="36000" rIns="36000" bIns="36000" rtlCol="0">
              <a:spAutoFit/>
            </a:bodyPr>
            <a:lstStyle/>
            <a:p>
              <a:pPr algn="ctr"/>
              <a:r>
                <a:rPr lang="en-GB" sz="2400" dirty="0" smtClean="0"/>
                <a:t>Expression</a:t>
              </a:r>
              <a:endParaRPr lang="en-GB" sz="2400" dirty="0"/>
            </a:p>
          </p:txBody>
        </p:sp>
      </p:grpSp>
      <p:grpSp>
        <p:nvGrpSpPr>
          <p:cNvPr id="16" name="Group 15"/>
          <p:cNvGrpSpPr/>
          <p:nvPr/>
        </p:nvGrpSpPr>
        <p:grpSpPr>
          <a:xfrm>
            <a:off x="2264741" y="2725802"/>
            <a:ext cx="4101746" cy="461665"/>
            <a:chOff x="2000263" y="2287481"/>
            <a:chExt cx="4101746" cy="461665"/>
          </a:xfrm>
        </p:grpSpPr>
        <p:sp>
          <p:nvSpPr>
            <p:cNvPr id="4" name="TextBox 3"/>
            <p:cNvSpPr txBox="1"/>
            <p:nvPr/>
          </p:nvSpPr>
          <p:spPr>
            <a:xfrm>
              <a:off x="2723346" y="2287481"/>
              <a:ext cx="3370731" cy="461665"/>
            </a:xfrm>
            <a:prstGeom prst="rect">
              <a:avLst/>
            </a:prstGeom>
            <a:noFill/>
          </p:spPr>
          <p:txBody>
            <a:bodyPr wrap="none" rtlCol="0">
              <a:spAutoFit/>
            </a:bodyPr>
            <a:lstStyle/>
            <a:p>
              <a:r>
                <a:rPr lang="en-GB" sz="2400" dirty="0" smtClean="0"/>
                <a:t>[has] subject [expression]</a:t>
              </a:r>
              <a:endParaRPr lang="en-GB" sz="2400" dirty="0"/>
            </a:p>
          </p:txBody>
        </p:sp>
        <p:cxnSp>
          <p:nvCxnSpPr>
            <p:cNvPr id="13" name="Curved Connector 12"/>
            <p:cNvCxnSpPr>
              <a:stCxn id="7" idx="6"/>
              <a:endCxn id="10" idx="2"/>
            </p:cNvCxnSpPr>
            <p:nvPr/>
          </p:nvCxnSpPr>
          <p:spPr>
            <a:xfrm flipV="1">
              <a:off x="2000263" y="2729923"/>
              <a:ext cx="4101746" cy="6523"/>
            </a:xfrm>
            <a:prstGeom prst="curvedConnector3">
              <a:avLst/>
            </a:prstGeom>
            <a:ln w="25400">
              <a:tailEnd type="triangle" w="lg" len="lg"/>
            </a:ln>
          </p:spPr>
          <p:style>
            <a:lnRef idx="1">
              <a:schemeClr val="accent1"/>
            </a:lnRef>
            <a:fillRef idx="0">
              <a:schemeClr val="accent1"/>
            </a:fillRef>
            <a:effectRef idx="0">
              <a:schemeClr val="accent1"/>
            </a:effectRef>
            <a:fontRef idx="minor">
              <a:schemeClr val="tx1"/>
            </a:fontRef>
          </p:style>
        </p:cxnSp>
      </p:grpSp>
      <p:sp>
        <p:nvSpPr>
          <p:cNvPr id="17" name="TextBox 16"/>
          <p:cNvSpPr txBox="1"/>
          <p:nvPr/>
        </p:nvSpPr>
        <p:spPr>
          <a:xfrm>
            <a:off x="106491" y="4922004"/>
            <a:ext cx="2421047" cy="523220"/>
          </a:xfrm>
          <a:prstGeom prst="rect">
            <a:avLst/>
          </a:prstGeom>
          <a:noFill/>
        </p:spPr>
        <p:txBody>
          <a:bodyPr wrap="none" rtlCol="0">
            <a:spAutoFit/>
          </a:bodyPr>
          <a:lstStyle/>
          <a:p>
            <a:r>
              <a:rPr lang="en-GB" sz="2800" dirty="0" smtClean="0"/>
              <a:t>Form or genre?</a:t>
            </a:r>
            <a:endParaRPr lang="en-GB" sz="2800" dirty="0"/>
          </a:p>
        </p:txBody>
      </p:sp>
      <p:sp>
        <p:nvSpPr>
          <p:cNvPr id="18" name="Right Arrow 17"/>
          <p:cNvSpPr/>
          <p:nvPr/>
        </p:nvSpPr>
        <p:spPr>
          <a:xfrm>
            <a:off x="2796027" y="5003594"/>
            <a:ext cx="383594"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268362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fade">
                                      <p:cBhvr>
                                        <p:cTn id="11" dur="1000"/>
                                        <p:tgtEl>
                                          <p:spTgt spid="16"/>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10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fade">
                                      <p:cBhvr>
                                        <p:cTn id="25" dur="1000"/>
                                        <p:tgtEl>
                                          <p:spTgt spid="17"/>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fade">
                                      <p:cBhvr>
                                        <p:cTn id="28"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7" grpId="0"/>
      <p:bldP spid="1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974708" y="2719131"/>
            <a:ext cx="1811775" cy="710887"/>
            <a:chOff x="1608097" y="2132856"/>
            <a:chExt cx="1811775" cy="710887"/>
          </a:xfrm>
        </p:grpSpPr>
        <p:sp>
          <p:nvSpPr>
            <p:cNvPr id="3" name="Oval 2"/>
            <p:cNvSpPr/>
            <p:nvPr/>
          </p:nvSpPr>
          <p:spPr>
            <a:xfrm>
              <a:off x="1608097" y="2132856"/>
              <a:ext cx="1811775" cy="710887"/>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p:cNvSpPr txBox="1"/>
            <p:nvPr/>
          </p:nvSpPr>
          <p:spPr>
            <a:xfrm>
              <a:off x="1712138" y="2267282"/>
              <a:ext cx="1603693" cy="442035"/>
            </a:xfrm>
            <a:prstGeom prst="rect">
              <a:avLst/>
            </a:prstGeom>
            <a:noFill/>
          </p:spPr>
          <p:txBody>
            <a:bodyPr wrap="square" lIns="36000" tIns="36000" rIns="36000" bIns="36000" rtlCol="0">
              <a:spAutoFit/>
            </a:bodyPr>
            <a:lstStyle/>
            <a:p>
              <a:pPr algn="ctr"/>
              <a:r>
                <a:rPr lang="en-GB" sz="2400" dirty="0" smtClean="0"/>
                <a:t>Expression</a:t>
              </a:r>
              <a:endParaRPr lang="en-GB" sz="2400" dirty="0"/>
            </a:p>
          </p:txBody>
        </p:sp>
      </p:grpSp>
      <p:grpSp>
        <p:nvGrpSpPr>
          <p:cNvPr id="5" name="Group 4"/>
          <p:cNvGrpSpPr/>
          <p:nvPr/>
        </p:nvGrpSpPr>
        <p:grpSpPr>
          <a:xfrm>
            <a:off x="3521154" y="2690408"/>
            <a:ext cx="2948741" cy="380480"/>
            <a:chOff x="5312085" y="2500167"/>
            <a:chExt cx="2948741" cy="380480"/>
          </a:xfrm>
        </p:grpSpPr>
        <p:cxnSp>
          <p:nvCxnSpPr>
            <p:cNvPr id="6" name="Curved Connector 5"/>
            <p:cNvCxnSpPr>
              <a:stCxn id="3" idx="7"/>
              <a:endCxn id="9" idx="1"/>
            </p:cNvCxnSpPr>
            <p:nvPr/>
          </p:nvCxnSpPr>
          <p:spPr>
            <a:xfrm rot="5400000" flipH="1" flipV="1">
              <a:off x="6781851" y="1154022"/>
              <a:ext cx="9210" cy="2948741"/>
            </a:xfrm>
            <a:prstGeom prst="curvedConnector3">
              <a:avLst>
                <a:gd name="adj1" fmla="val 3612454"/>
              </a:avLst>
            </a:prstGeom>
            <a:ln w="25400">
              <a:tailEnd type="triangle" w="lg" len="lg"/>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6463178" y="2500167"/>
              <a:ext cx="1718987" cy="380480"/>
            </a:xfrm>
            <a:prstGeom prst="rect">
              <a:avLst/>
            </a:prstGeom>
            <a:noFill/>
            <a:ln w="25400">
              <a:noFill/>
            </a:ln>
          </p:spPr>
          <p:txBody>
            <a:bodyPr wrap="none" lIns="36000" tIns="36000" rIns="36000" bIns="36000" rtlCol="0">
              <a:spAutoFit/>
            </a:bodyPr>
            <a:lstStyle/>
            <a:p>
              <a:pPr algn="ctr"/>
              <a:r>
                <a:rPr lang="en-GB" sz="2000" dirty="0" smtClean="0"/>
                <a:t>[is] described in</a:t>
              </a:r>
              <a:endParaRPr lang="en-GB" sz="2000" dirty="0"/>
            </a:p>
          </p:txBody>
        </p:sp>
      </p:grpSp>
      <p:grpSp>
        <p:nvGrpSpPr>
          <p:cNvPr id="8" name="Group 7"/>
          <p:cNvGrpSpPr/>
          <p:nvPr/>
        </p:nvGrpSpPr>
        <p:grpSpPr>
          <a:xfrm>
            <a:off x="6374999" y="2719131"/>
            <a:ext cx="648000" cy="648000"/>
            <a:chOff x="2195736" y="2132856"/>
            <a:chExt cx="648000" cy="648000"/>
          </a:xfrm>
        </p:grpSpPr>
        <p:sp>
          <p:nvSpPr>
            <p:cNvPr id="9" name="Oval 8"/>
            <p:cNvSpPr/>
            <p:nvPr/>
          </p:nvSpPr>
          <p:spPr>
            <a:xfrm>
              <a:off x="2195736" y="2132856"/>
              <a:ext cx="648000" cy="648000"/>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2264073" y="2235839"/>
              <a:ext cx="511327" cy="442035"/>
            </a:xfrm>
            <a:prstGeom prst="rect">
              <a:avLst/>
            </a:prstGeom>
            <a:noFill/>
          </p:spPr>
          <p:txBody>
            <a:bodyPr wrap="square" lIns="36000" tIns="36000" rIns="36000" bIns="36000" rtlCol="0">
              <a:spAutoFit/>
            </a:bodyPr>
            <a:lstStyle/>
            <a:p>
              <a:pPr algn="ctr"/>
              <a:r>
                <a:rPr lang="en-GB" sz="2400" dirty="0" smtClean="0"/>
                <a:t>E</a:t>
              </a:r>
              <a:endParaRPr lang="en-GB" sz="2400" dirty="0"/>
            </a:p>
          </p:txBody>
        </p:sp>
      </p:grpSp>
      <p:grpSp>
        <p:nvGrpSpPr>
          <p:cNvPr id="11" name="Group 10"/>
          <p:cNvGrpSpPr/>
          <p:nvPr/>
        </p:nvGrpSpPr>
        <p:grpSpPr>
          <a:xfrm>
            <a:off x="3521156" y="3135671"/>
            <a:ext cx="2948741" cy="380480"/>
            <a:chOff x="5312087" y="2945430"/>
            <a:chExt cx="2948741" cy="380480"/>
          </a:xfrm>
        </p:grpSpPr>
        <p:cxnSp>
          <p:nvCxnSpPr>
            <p:cNvPr id="12" name="Curved Connector 11"/>
            <p:cNvCxnSpPr>
              <a:stCxn id="9" idx="3"/>
              <a:endCxn id="3" idx="5"/>
            </p:cNvCxnSpPr>
            <p:nvPr/>
          </p:nvCxnSpPr>
          <p:spPr>
            <a:xfrm rot="5400000">
              <a:off x="6759619" y="1634461"/>
              <a:ext cx="53677" cy="2948741"/>
            </a:xfrm>
            <a:prstGeom prst="curvedConnector3">
              <a:avLst>
                <a:gd name="adj1" fmla="val 719832"/>
              </a:avLst>
            </a:prstGeom>
            <a:ln w="25400">
              <a:tailEnd type="triangle" w="lg" len="lg"/>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508105" y="2945430"/>
              <a:ext cx="1889354" cy="380480"/>
            </a:xfrm>
            <a:prstGeom prst="rect">
              <a:avLst/>
            </a:prstGeom>
            <a:noFill/>
            <a:ln w="25400">
              <a:noFill/>
            </a:ln>
          </p:spPr>
          <p:txBody>
            <a:bodyPr wrap="none" lIns="36000" tIns="36000" rIns="36000" bIns="36000" rtlCol="0">
              <a:spAutoFit/>
            </a:bodyPr>
            <a:lstStyle/>
            <a:p>
              <a:pPr algn="ctr"/>
              <a:r>
                <a:rPr lang="en-GB" sz="2000" dirty="0" smtClean="0"/>
                <a:t>[is] description of</a:t>
              </a:r>
              <a:endParaRPr lang="en-GB" sz="2000" dirty="0"/>
            </a:p>
          </p:txBody>
        </p:sp>
      </p:grpSp>
      <p:sp>
        <p:nvSpPr>
          <p:cNvPr id="14" name="Multiply 13"/>
          <p:cNvSpPr/>
          <p:nvPr/>
        </p:nvSpPr>
        <p:spPr>
          <a:xfrm>
            <a:off x="3232933" y="2478064"/>
            <a:ext cx="3525185" cy="1266831"/>
          </a:xfrm>
          <a:prstGeom prst="mathMultiply">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p:cNvSpPr txBox="1"/>
          <p:nvPr/>
        </p:nvSpPr>
        <p:spPr>
          <a:xfrm>
            <a:off x="323528" y="332656"/>
            <a:ext cx="5191614" cy="646331"/>
          </a:xfrm>
          <a:prstGeom prst="rect">
            <a:avLst/>
          </a:prstGeom>
          <a:noFill/>
        </p:spPr>
        <p:txBody>
          <a:bodyPr wrap="none" rtlCol="0">
            <a:spAutoFit/>
          </a:bodyPr>
          <a:lstStyle/>
          <a:p>
            <a:r>
              <a:rPr lang="en-GB" sz="3600" dirty="0" smtClean="0"/>
              <a:t>Distinguishing descriptions</a:t>
            </a:r>
            <a:endParaRPr lang="en-GB" sz="3600" dirty="0"/>
          </a:p>
        </p:txBody>
      </p:sp>
      <p:grpSp>
        <p:nvGrpSpPr>
          <p:cNvPr id="16" name="Group 15"/>
          <p:cNvGrpSpPr/>
          <p:nvPr/>
        </p:nvGrpSpPr>
        <p:grpSpPr>
          <a:xfrm>
            <a:off x="2556595" y="1560984"/>
            <a:ext cx="648000" cy="648000"/>
            <a:chOff x="2195736" y="2132856"/>
            <a:chExt cx="648000" cy="648000"/>
          </a:xfrm>
        </p:grpSpPr>
        <p:sp>
          <p:nvSpPr>
            <p:cNvPr id="17" name="Oval 16"/>
            <p:cNvSpPr/>
            <p:nvPr/>
          </p:nvSpPr>
          <p:spPr>
            <a:xfrm>
              <a:off x="2195736" y="2132856"/>
              <a:ext cx="648000" cy="648000"/>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p:cNvSpPr txBox="1"/>
            <p:nvPr/>
          </p:nvSpPr>
          <p:spPr>
            <a:xfrm>
              <a:off x="2264073" y="2235839"/>
              <a:ext cx="511327" cy="442035"/>
            </a:xfrm>
            <a:prstGeom prst="rect">
              <a:avLst/>
            </a:prstGeom>
            <a:noFill/>
          </p:spPr>
          <p:txBody>
            <a:bodyPr wrap="square" lIns="36000" tIns="36000" rIns="36000" bIns="36000" rtlCol="0">
              <a:spAutoFit/>
            </a:bodyPr>
            <a:lstStyle/>
            <a:p>
              <a:pPr algn="ctr"/>
              <a:r>
                <a:rPr lang="en-GB" sz="2400" dirty="0" smtClean="0"/>
                <a:t>W</a:t>
              </a:r>
              <a:endParaRPr lang="en-GB" sz="2400" dirty="0"/>
            </a:p>
          </p:txBody>
        </p:sp>
      </p:grpSp>
      <p:cxnSp>
        <p:nvCxnSpPr>
          <p:cNvPr id="19" name="Curved Connector 18"/>
          <p:cNvCxnSpPr>
            <a:stCxn id="3" idx="0"/>
            <a:endCxn id="17" idx="4"/>
          </p:cNvCxnSpPr>
          <p:nvPr/>
        </p:nvCxnSpPr>
        <p:spPr>
          <a:xfrm rot="16200000" flipV="1">
            <a:off x="2625523" y="2464057"/>
            <a:ext cx="510147" cy="1"/>
          </a:xfrm>
          <a:prstGeom prst="curvedConnector3">
            <a:avLst>
              <a:gd name="adj1" fmla="val 50000"/>
            </a:avLst>
          </a:prstGeom>
          <a:ln w="25400">
            <a:tailEnd type="triangle" w="lg" len="lg"/>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7308304" y="1559116"/>
            <a:ext cx="1722908" cy="461665"/>
          </a:xfrm>
          <a:prstGeom prst="rect">
            <a:avLst/>
          </a:prstGeom>
          <a:noFill/>
        </p:spPr>
        <p:txBody>
          <a:bodyPr wrap="none" rtlCol="0">
            <a:spAutoFit/>
          </a:bodyPr>
          <a:lstStyle/>
          <a:p>
            <a:r>
              <a:rPr lang="en-GB" sz="2400" dirty="0" err="1" smtClean="0"/>
              <a:t>Catalog</a:t>
            </a:r>
            <a:r>
              <a:rPr lang="en-GB" sz="2400" dirty="0" smtClean="0"/>
              <a:t>, etc.</a:t>
            </a:r>
            <a:endParaRPr lang="en-GB" sz="2400" dirty="0"/>
          </a:p>
        </p:txBody>
      </p:sp>
      <p:sp>
        <p:nvSpPr>
          <p:cNvPr id="24" name="TextBox 23"/>
          <p:cNvSpPr txBox="1"/>
          <p:nvPr/>
        </p:nvSpPr>
        <p:spPr>
          <a:xfrm>
            <a:off x="7458986" y="2880648"/>
            <a:ext cx="1421543" cy="461665"/>
          </a:xfrm>
          <a:prstGeom prst="rect">
            <a:avLst/>
          </a:prstGeom>
          <a:noFill/>
        </p:spPr>
        <p:txBody>
          <a:bodyPr wrap="none" rtlCol="0">
            <a:spAutoFit/>
          </a:bodyPr>
          <a:lstStyle/>
          <a:p>
            <a:r>
              <a:rPr lang="en-GB" sz="2400" dirty="0" smtClean="0"/>
              <a:t>Issue, etc.</a:t>
            </a:r>
            <a:endParaRPr lang="en-GB" sz="2400" dirty="0"/>
          </a:p>
        </p:txBody>
      </p:sp>
      <p:grpSp>
        <p:nvGrpSpPr>
          <p:cNvPr id="25" name="Group 24"/>
          <p:cNvGrpSpPr/>
          <p:nvPr/>
        </p:nvGrpSpPr>
        <p:grpSpPr>
          <a:xfrm>
            <a:off x="6374999" y="1560984"/>
            <a:ext cx="648000" cy="648000"/>
            <a:chOff x="2195736" y="2132856"/>
            <a:chExt cx="648000" cy="648000"/>
          </a:xfrm>
        </p:grpSpPr>
        <p:sp>
          <p:nvSpPr>
            <p:cNvPr id="26" name="Oval 25"/>
            <p:cNvSpPr/>
            <p:nvPr/>
          </p:nvSpPr>
          <p:spPr>
            <a:xfrm>
              <a:off x="2195736" y="2132856"/>
              <a:ext cx="648000" cy="648000"/>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p:cNvSpPr txBox="1"/>
            <p:nvPr/>
          </p:nvSpPr>
          <p:spPr>
            <a:xfrm>
              <a:off x="2264073" y="2235839"/>
              <a:ext cx="511327" cy="442035"/>
            </a:xfrm>
            <a:prstGeom prst="rect">
              <a:avLst/>
            </a:prstGeom>
            <a:noFill/>
          </p:spPr>
          <p:txBody>
            <a:bodyPr wrap="square" lIns="36000" tIns="36000" rIns="36000" bIns="36000" rtlCol="0">
              <a:spAutoFit/>
            </a:bodyPr>
            <a:lstStyle/>
            <a:p>
              <a:pPr algn="ctr"/>
              <a:r>
                <a:rPr lang="en-GB" sz="2400" dirty="0" smtClean="0"/>
                <a:t>W</a:t>
              </a:r>
              <a:endParaRPr lang="en-GB" sz="2400" dirty="0"/>
            </a:p>
          </p:txBody>
        </p:sp>
      </p:grpSp>
      <p:cxnSp>
        <p:nvCxnSpPr>
          <p:cNvPr id="28" name="Curved Connector 27"/>
          <p:cNvCxnSpPr>
            <a:stCxn id="9" idx="0"/>
            <a:endCxn id="26" idx="4"/>
          </p:cNvCxnSpPr>
          <p:nvPr/>
        </p:nvCxnSpPr>
        <p:spPr>
          <a:xfrm rot="5400000" flipH="1" flipV="1">
            <a:off x="6443926" y="2464058"/>
            <a:ext cx="510147" cy="12700"/>
          </a:xfrm>
          <a:prstGeom prst="curvedConnector3">
            <a:avLst>
              <a:gd name="adj1" fmla="val 50000"/>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34" name="Curved Connector 33"/>
          <p:cNvCxnSpPr>
            <a:stCxn id="3" idx="4"/>
            <a:endCxn id="9" idx="4"/>
          </p:cNvCxnSpPr>
          <p:nvPr/>
        </p:nvCxnSpPr>
        <p:spPr>
          <a:xfrm rot="5400000" flipH="1" flipV="1">
            <a:off x="4758353" y="1489373"/>
            <a:ext cx="62887" cy="3818403"/>
          </a:xfrm>
          <a:prstGeom prst="curvedConnector3">
            <a:avLst>
              <a:gd name="adj1" fmla="val -363509"/>
            </a:avLst>
          </a:prstGeom>
          <a:ln w="25400">
            <a:tailEnd type="triangle" w="lg" len="lg"/>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6698998" y="4600325"/>
            <a:ext cx="532518" cy="369332"/>
          </a:xfrm>
          <a:prstGeom prst="rect">
            <a:avLst/>
          </a:prstGeom>
          <a:noFill/>
          <a:ln w="25400">
            <a:solidFill>
              <a:schemeClr val="accent1">
                <a:shade val="95000"/>
                <a:satMod val="105000"/>
              </a:schemeClr>
            </a:solidFill>
          </a:ln>
        </p:spPr>
        <p:txBody>
          <a:bodyPr wrap="none" rtlCol="0">
            <a:spAutoFit/>
          </a:bodyPr>
          <a:lstStyle/>
          <a:p>
            <a:r>
              <a:rPr lang="en-GB" dirty="0" smtClean="0"/>
              <a:t>“…”</a:t>
            </a:r>
            <a:endParaRPr lang="en-GB" dirty="0"/>
          </a:p>
        </p:txBody>
      </p:sp>
      <p:grpSp>
        <p:nvGrpSpPr>
          <p:cNvPr id="20" name="Group 19"/>
          <p:cNvGrpSpPr/>
          <p:nvPr/>
        </p:nvGrpSpPr>
        <p:grpSpPr>
          <a:xfrm>
            <a:off x="2880597" y="3430017"/>
            <a:ext cx="3818402" cy="1354973"/>
            <a:chOff x="2880597" y="3430017"/>
            <a:chExt cx="3818402" cy="1354973"/>
          </a:xfrm>
        </p:grpSpPr>
        <p:sp>
          <p:nvSpPr>
            <p:cNvPr id="33" name="TextBox 32"/>
            <p:cNvSpPr txBox="1"/>
            <p:nvPr/>
          </p:nvSpPr>
          <p:spPr>
            <a:xfrm>
              <a:off x="4482579" y="3730888"/>
              <a:ext cx="2178344" cy="688256"/>
            </a:xfrm>
            <a:prstGeom prst="rect">
              <a:avLst/>
            </a:prstGeom>
            <a:noFill/>
            <a:ln w="25400">
              <a:noFill/>
            </a:ln>
          </p:spPr>
          <p:txBody>
            <a:bodyPr wrap="none" lIns="36000" tIns="36000" rIns="36000" bIns="36000" rtlCol="0">
              <a:spAutoFit/>
            </a:bodyPr>
            <a:lstStyle/>
            <a:p>
              <a:pPr algn="ctr"/>
              <a:r>
                <a:rPr lang="en-GB" sz="2000" dirty="0" smtClean="0"/>
                <a:t>[has] reference to</a:t>
              </a:r>
            </a:p>
            <a:p>
              <a:pPr algn="ctr"/>
              <a:r>
                <a:rPr lang="en-GB" sz="2000" dirty="0" smtClean="0"/>
                <a:t>a published citation</a:t>
              </a:r>
              <a:endParaRPr lang="en-GB" sz="2000" dirty="0"/>
            </a:p>
          </p:txBody>
        </p:sp>
        <p:cxnSp>
          <p:nvCxnSpPr>
            <p:cNvPr id="44" name="Curved Connector 43"/>
            <p:cNvCxnSpPr>
              <a:stCxn id="3" idx="4"/>
              <a:endCxn id="43" idx="1"/>
            </p:cNvCxnSpPr>
            <p:nvPr/>
          </p:nvCxnSpPr>
          <p:spPr>
            <a:xfrm rot="16200000" flipH="1">
              <a:off x="4112311" y="2198303"/>
              <a:ext cx="1354973" cy="3818402"/>
            </a:xfrm>
            <a:prstGeom prst="curvedConnector2">
              <a:avLst/>
            </a:prstGeom>
            <a:ln w="25400">
              <a:tailEnd type="triangle" w="lg" len="lg"/>
            </a:ln>
          </p:spPr>
          <p:style>
            <a:lnRef idx="1">
              <a:schemeClr val="accent1"/>
            </a:lnRef>
            <a:fillRef idx="0">
              <a:schemeClr val="accent1"/>
            </a:fillRef>
            <a:effectRef idx="0">
              <a:schemeClr val="accent1"/>
            </a:effectRef>
            <a:fontRef idx="minor">
              <a:schemeClr val="tx1"/>
            </a:fontRef>
          </p:style>
        </p:cxnSp>
      </p:grpSp>
      <p:sp>
        <p:nvSpPr>
          <p:cNvPr id="47" name="Multiply 46"/>
          <p:cNvSpPr/>
          <p:nvPr/>
        </p:nvSpPr>
        <p:spPr>
          <a:xfrm>
            <a:off x="1810297" y="2584310"/>
            <a:ext cx="1976186" cy="980528"/>
          </a:xfrm>
          <a:prstGeom prst="mathMultiply">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TextBox 29"/>
          <p:cNvSpPr txBox="1"/>
          <p:nvPr/>
        </p:nvSpPr>
        <p:spPr>
          <a:xfrm>
            <a:off x="938522" y="5087162"/>
            <a:ext cx="3719736" cy="523220"/>
          </a:xfrm>
          <a:prstGeom prst="rect">
            <a:avLst/>
          </a:prstGeom>
          <a:noFill/>
        </p:spPr>
        <p:txBody>
          <a:bodyPr wrap="none" rtlCol="0">
            <a:spAutoFit/>
          </a:bodyPr>
          <a:lstStyle/>
          <a:p>
            <a:r>
              <a:rPr lang="en-GB" sz="2800" i="1" dirty="0" smtClean="0"/>
              <a:t>ALA to prepare proposal</a:t>
            </a:r>
            <a:endParaRPr lang="en-GB" sz="2800" i="1" dirty="0"/>
          </a:p>
        </p:txBody>
      </p:sp>
    </p:spTree>
    <p:extLst>
      <p:ext uri="{BB962C8B-B14F-4D97-AF65-F5344CB8AC3E}">
        <p14:creationId xmlns:p14="http://schemas.microsoft.com/office/powerpoint/2010/main" val="3657126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1000"/>
                                        <p:tgtEl>
                                          <p:spTgt spid="8"/>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10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9"/>
                                        </p:tgtEl>
                                        <p:attrNameLst>
                                          <p:attrName>style.visibility</p:attrName>
                                        </p:attrNameLst>
                                      </p:cBhvr>
                                      <p:to>
                                        <p:strVal val="visible"/>
                                      </p:to>
                                    </p:set>
                                    <p:animEffect transition="in" filter="fade">
                                      <p:cBhvr>
                                        <p:cTn id="24" dur="1000"/>
                                        <p:tgtEl>
                                          <p:spTgt spid="19"/>
                                        </p:tgtEl>
                                      </p:cBhvr>
                                    </p:animEffect>
                                  </p:childTnLst>
                                </p:cTn>
                              </p:par>
                            </p:childTnLst>
                          </p:cTn>
                        </p:par>
                        <p:par>
                          <p:cTn id="25" fill="hold">
                            <p:stCondLst>
                              <p:cond delay="1000"/>
                            </p:stCondLst>
                            <p:childTnLst>
                              <p:par>
                                <p:cTn id="26" presetID="10" presetClass="entr" presetSubtype="0" fill="hold" nodeType="after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fade">
                                      <p:cBhvr>
                                        <p:cTn id="28" dur="1000"/>
                                        <p:tgtEl>
                                          <p:spTgt spid="16"/>
                                        </p:tgtEl>
                                      </p:cBhvr>
                                    </p:animEffect>
                                  </p:childTnLst>
                                </p:cTn>
                              </p:par>
                            </p:childTnLst>
                          </p:cTn>
                        </p:par>
                        <p:par>
                          <p:cTn id="29" fill="hold">
                            <p:stCondLst>
                              <p:cond delay="2000"/>
                            </p:stCondLst>
                            <p:childTnLst>
                              <p:par>
                                <p:cTn id="30" presetID="10" presetClass="entr" presetSubtype="0" fill="hold" nodeType="afterEffect">
                                  <p:stCondLst>
                                    <p:cond delay="0"/>
                                  </p:stCondLst>
                                  <p:childTnLst>
                                    <p:set>
                                      <p:cBhvr>
                                        <p:cTn id="31" dur="1" fill="hold">
                                          <p:stCondLst>
                                            <p:cond delay="0"/>
                                          </p:stCondLst>
                                        </p:cTn>
                                        <p:tgtEl>
                                          <p:spTgt spid="28"/>
                                        </p:tgtEl>
                                        <p:attrNameLst>
                                          <p:attrName>style.visibility</p:attrName>
                                        </p:attrNameLst>
                                      </p:cBhvr>
                                      <p:to>
                                        <p:strVal val="visible"/>
                                      </p:to>
                                    </p:set>
                                    <p:animEffect transition="in" filter="fade">
                                      <p:cBhvr>
                                        <p:cTn id="32" dur="1000"/>
                                        <p:tgtEl>
                                          <p:spTgt spid="28"/>
                                        </p:tgtEl>
                                      </p:cBhvr>
                                    </p:animEffect>
                                  </p:childTnLst>
                                </p:cTn>
                              </p:par>
                            </p:childTnLst>
                          </p:cTn>
                        </p:par>
                        <p:par>
                          <p:cTn id="33" fill="hold">
                            <p:stCondLst>
                              <p:cond delay="3000"/>
                            </p:stCondLst>
                            <p:childTnLst>
                              <p:par>
                                <p:cTn id="34" presetID="10" presetClass="entr" presetSubtype="0" fill="hold" nodeType="afterEffect">
                                  <p:stCondLst>
                                    <p:cond delay="0"/>
                                  </p:stCondLst>
                                  <p:childTnLst>
                                    <p:set>
                                      <p:cBhvr>
                                        <p:cTn id="35" dur="1" fill="hold">
                                          <p:stCondLst>
                                            <p:cond delay="0"/>
                                          </p:stCondLst>
                                        </p:cTn>
                                        <p:tgtEl>
                                          <p:spTgt spid="25"/>
                                        </p:tgtEl>
                                        <p:attrNameLst>
                                          <p:attrName>style.visibility</p:attrName>
                                        </p:attrNameLst>
                                      </p:cBhvr>
                                      <p:to>
                                        <p:strVal val="visible"/>
                                      </p:to>
                                    </p:set>
                                    <p:animEffect transition="in" filter="fade">
                                      <p:cBhvr>
                                        <p:cTn id="36" dur="1000"/>
                                        <p:tgtEl>
                                          <p:spTgt spid="25"/>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23"/>
                                        </p:tgtEl>
                                        <p:attrNameLst>
                                          <p:attrName>style.visibility</p:attrName>
                                        </p:attrNameLst>
                                      </p:cBhvr>
                                      <p:to>
                                        <p:strVal val="visible"/>
                                      </p:to>
                                    </p:set>
                                    <p:animEffect transition="in" filter="fade">
                                      <p:cBhvr>
                                        <p:cTn id="41" dur="1000"/>
                                        <p:tgtEl>
                                          <p:spTgt spid="23"/>
                                        </p:tgtEl>
                                      </p:cBhvr>
                                    </p:animEffect>
                                  </p:childTnLst>
                                </p:cTn>
                              </p:par>
                            </p:childTnLst>
                          </p:cTn>
                        </p:par>
                        <p:par>
                          <p:cTn id="42" fill="hold">
                            <p:stCondLst>
                              <p:cond delay="1000"/>
                            </p:stCondLst>
                            <p:childTnLst>
                              <p:par>
                                <p:cTn id="43" presetID="10" presetClass="entr" presetSubtype="0" fill="hold" grpId="0" nodeType="afterEffect">
                                  <p:stCondLst>
                                    <p:cond delay="0"/>
                                  </p:stCondLst>
                                  <p:childTnLst>
                                    <p:set>
                                      <p:cBhvr>
                                        <p:cTn id="44" dur="1" fill="hold">
                                          <p:stCondLst>
                                            <p:cond delay="0"/>
                                          </p:stCondLst>
                                        </p:cTn>
                                        <p:tgtEl>
                                          <p:spTgt spid="24"/>
                                        </p:tgtEl>
                                        <p:attrNameLst>
                                          <p:attrName>style.visibility</p:attrName>
                                        </p:attrNameLst>
                                      </p:cBhvr>
                                      <p:to>
                                        <p:strVal val="visible"/>
                                      </p:to>
                                    </p:set>
                                    <p:animEffect transition="in" filter="fade">
                                      <p:cBhvr>
                                        <p:cTn id="45" dur="1000"/>
                                        <p:tgtEl>
                                          <p:spTgt spid="24"/>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47"/>
                                        </p:tgtEl>
                                        <p:attrNameLst>
                                          <p:attrName>style.visibility</p:attrName>
                                        </p:attrNameLst>
                                      </p:cBhvr>
                                      <p:to>
                                        <p:strVal val="visible"/>
                                      </p:to>
                                    </p:set>
                                    <p:animEffect transition="in" filter="fade">
                                      <p:cBhvr>
                                        <p:cTn id="50" dur="1000"/>
                                        <p:tgtEl>
                                          <p:spTgt spid="47"/>
                                        </p:tgtEl>
                                      </p:cBhvr>
                                    </p:animEffect>
                                  </p:childTnLst>
                                </p:cTn>
                              </p:par>
                            </p:childTnLst>
                          </p:cTn>
                        </p:par>
                        <p:par>
                          <p:cTn id="51" fill="hold">
                            <p:stCondLst>
                              <p:cond delay="1000"/>
                            </p:stCondLst>
                            <p:childTnLst>
                              <p:par>
                                <p:cTn id="52" presetID="10" presetClass="entr" presetSubtype="0" fill="hold" grpId="0" nodeType="after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fade">
                                      <p:cBhvr>
                                        <p:cTn id="54" dur="1000"/>
                                        <p:tgtEl>
                                          <p:spTgt spid="14"/>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34"/>
                                        </p:tgtEl>
                                        <p:attrNameLst>
                                          <p:attrName>style.visibility</p:attrName>
                                        </p:attrNameLst>
                                      </p:cBhvr>
                                      <p:to>
                                        <p:strVal val="visible"/>
                                      </p:to>
                                    </p:set>
                                    <p:animEffect transition="in" filter="fade">
                                      <p:cBhvr>
                                        <p:cTn id="59" dur="1000"/>
                                        <p:tgtEl>
                                          <p:spTgt spid="34"/>
                                        </p:tgtEl>
                                      </p:cBhvr>
                                    </p:animEffect>
                                  </p:childTnLst>
                                </p:cTn>
                              </p:par>
                            </p:childTnLst>
                          </p:cTn>
                        </p:par>
                        <p:par>
                          <p:cTn id="60" fill="hold">
                            <p:stCondLst>
                              <p:cond delay="1000"/>
                            </p:stCondLst>
                            <p:childTnLst>
                              <p:par>
                                <p:cTn id="61" presetID="10" presetClass="entr" presetSubtype="0" fill="hold" nodeType="afterEffect">
                                  <p:stCondLst>
                                    <p:cond delay="0"/>
                                  </p:stCondLst>
                                  <p:childTnLst>
                                    <p:set>
                                      <p:cBhvr>
                                        <p:cTn id="62" dur="1" fill="hold">
                                          <p:stCondLst>
                                            <p:cond delay="0"/>
                                          </p:stCondLst>
                                        </p:cTn>
                                        <p:tgtEl>
                                          <p:spTgt spid="20"/>
                                        </p:tgtEl>
                                        <p:attrNameLst>
                                          <p:attrName>style.visibility</p:attrName>
                                        </p:attrNameLst>
                                      </p:cBhvr>
                                      <p:to>
                                        <p:strVal val="visible"/>
                                      </p:to>
                                    </p:set>
                                    <p:animEffect transition="in" filter="fade">
                                      <p:cBhvr>
                                        <p:cTn id="63" dur="1000"/>
                                        <p:tgtEl>
                                          <p:spTgt spid="20"/>
                                        </p:tgtEl>
                                      </p:cBhvr>
                                    </p:animEffect>
                                  </p:childTnLst>
                                </p:cTn>
                              </p:par>
                            </p:childTnLst>
                          </p:cTn>
                        </p:par>
                        <p:par>
                          <p:cTn id="64" fill="hold">
                            <p:stCondLst>
                              <p:cond delay="2000"/>
                            </p:stCondLst>
                            <p:childTnLst>
                              <p:par>
                                <p:cTn id="65" presetID="10" presetClass="entr" presetSubtype="0" fill="hold" grpId="0" nodeType="afterEffect">
                                  <p:stCondLst>
                                    <p:cond delay="0"/>
                                  </p:stCondLst>
                                  <p:childTnLst>
                                    <p:set>
                                      <p:cBhvr>
                                        <p:cTn id="66" dur="1" fill="hold">
                                          <p:stCondLst>
                                            <p:cond delay="0"/>
                                          </p:stCondLst>
                                        </p:cTn>
                                        <p:tgtEl>
                                          <p:spTgt spid="43"/>
                                        </p:tgtEl>
                                        <p:attrNameLst>
                                          <p:attrName>style.visibility</p:attrName>
                                        </p:attrNameLst>
                                      </p:cBhvr>
                                      <p:to>
                                        <p:strVal val="visible"/>
                                      </p:to>
                                    </p:set>
                                    <p:animEffect transition="in" filter="fade">
                                      <p:cBhvr>
                                        <p:cTn id="67" dur="1000"/>
                                        <p:tgtEl>
                                          <p:spTgt spid="43"/>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0"/>
                                        </p:tgtEl>
                                        <p:attrNameLst>
                                          <p:attrName>style.visibility</p:attrName>
                                        </p:attrNameLst>
                                      </p:cBhvr>
                                      <p:to>
                                        <p:strVal val="visible"/>
                                      </p:to>
                                    </p:set>
                                    <p:animEffect transition="in" filter="fade">
                                      <p:cBhvr>
                                        <p:cTn id="72" dur="10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23" grpId="0"/>
      <p:bldP spid="24" grpId="0"/>
      <p:bldP spid="43" grpId="0" animBg="1"/>
      <p:bldP spid="47" grpId="0" animBg="1"/>
      <p:bldP spid="30" grpId="0"/>
    </p:bldLst>
  </p:timing>
</p:sld>
</file>

<file path=ppt/theme/theme1.xml><?xml version="1.0" encoding="utf-8"?>
<a:theme xmlns:a="http://schemas.openxmlformats.org/drawingml/2006/main" name="GordonRDA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GordonRDAPPT</Template>
  <TotalTime>495</TotalTime>
  <Words>1294</Words>
  <Application>Microsoft Office PowerPoint</Application>
  <PresentationFormat>On-screen Show (4:3)</PresentationFormat>
  <Paragraphs>169</Paragraphs>
  <Slides>11</Slides>
  <Notes>6</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GordonRDAPPT</vt:lpstr>
      <vt:lpstr>What is an RDA subject?</vt:lpstr>
      <vt:lpstr>Overview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an RDA subject?</dc:title>
  <dc:creator>Gordon Dunsire</dc:creator>
  <cp:lastModifiedBy>Gordon Dunsire</cp:lastModifiedBy>
  <cp:revision>60</cp:revision>
  <dcterms:created xsi:type="dcterms:W3CDTF">2015-01-22T12:24:55Z</dcterms:created>
  <dcterms:modified xsi:type="dcterms:W3CDTF">2015-02-03T17:47:13Z</dcterms:modified>
</cp:coreProperties>
</file>