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AC5E-E755-4093-9AFA-AB3490995A65}" type="datetimeFigureOut">
              <a:rPr lang="en-GB" smtClean="0"/>
              <a:t>14/08/2014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6867AC5E-E755-4093-9AFA-AB3490995A65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6867AC5E-E755-4093-9AFA-AB3490995A65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6867AC5E-E755-4093-9AFA-AB3490995A65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6867AC5E-E755-4093-9AFA-AB3490995A65}" type="datetimeFigureOut">
              <a:rPr lang="en-GB" smtClean="0"/>
              <a:t>14/08/2014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lod-cloud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18" Type="http://schemas.openxmlformats.org/officeDocument/2006/relationships/image" Target="../media/image1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openxmlformats.org/officeDocument/2006/relationships/image" Target="../media/image2.gif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5" Type="http://schemas.openxmlformats.org/officeDocument/2006/relationships/image" Target="../media/image1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dewey.info/class/641/2009/08/about.fr.rdf" TargetMode="Externa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Versioning vocabularies in a linked </a:t>
            </a:r>
            <a:r>
              <a:rPr lang="en-GB" dirty="0"/>
              <a:t>d</a:t>
            </a:r>
            <a:r>
              <a:rPr lang="en-GB" dirty="0" smtClean="0"/>
              <a:t>ata </a:t>
            </a:r>
            <a:r>
              <a:rPr lang="en-GB" dirty="0"/>
              <a:t>w</a:t>
            </a:r>
            <a:r>
              <a:rPr lang="en-GB" dirty="0" smtClean="0"/>
              <a:t>orld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Diane I. Hillmann, Gordon Dunsire, Jon </a:t>
            </a:r>
            <a:r>
              <a:rPr lang="en-GB" dirty="0" smtClean="0"/>
              <a:t>Phipps</a:t>
            </a:r>
          </a:p>
          <a:p>
            <a:r>
              <a:rPr lang="en-GB" dirty="0"/>
              <a:t>Presented to Linked Data in Libraries: Let's make it happen!,</a:t>
            </a:r>
          </a:p>
          <a:p>
            <a:r>
              <a:rPr lang="en-GB" dirty="0"/>
              <a:t>IFLA Satellite Meeting, </a:t>
            </a:r>
            <a:r>
              <a:rPr lang="en-GB" dirty="0" smtClean="0"/>
              <a:t>14 </a:t>
            </a:r>
            <a:r>
              <a:rPr lang="en-GB" dirty="0"/>
              <a:t>August 2014, </a:t>
            </a:r>
            <a:r>
              <a:rPr lang="en-GB" dirty="0" smtClean="0"/>
              <a:t>Paris, France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8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semantic clouds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u="sng" dirty="0" smtClean="0"/>
              <a:t>Smooth</a:t>
            </a:r>
            <a:r>
              <a:rPr lang="en-GB" dirty="0" smtClean="0"/>
              <a:t> interaction between app and vocab</a:t>
            </a:r>
          </a:p>
          <a:p>
            <a:pPr lvl="1"/>
            <a:r>
              <a:rPr lang="en-GB" dirty="0" smtClean="0"/>
              <a:t>Transparent to the user crowd</a:t>
            </a:r>
          </a:p>
          <a:p>
            <a:pPr lvl="2"/>
            <a:r>
              <a:rPr lang="en-GB" dirty="0" smtClean="0"/>
              <a:t>Until major change requires validation of context</a:t>
            </a:r>
          </a:p>
          <a:p>
            <a:r>
              <a:rPr lang="en-GB" u="sng" dirty="0" smtClean="0"/>
              <a:t>Distributed</a:t>
            </a:r>
            <a:r>
              <a:rPr lang="en-GB" dirty="0" smtClean="0"/>
              <a:t> version control (Git, etc.)</a:t>
            </a:r>
          </a:p>
          <a:p>
            <a:r>
              <a:rPr lang="en-GB" dirty="0" smtClean="0"/>
              <a:t>Vocabulary managers </a:t>
            </a:r>
            <a:r>
              <a:rPr lang="en-GB" u="sng" dirty="0" smtClean="0"/>
              <a:t>trusted</a:t>
            </a:r>
            <a:r>
              <a:rPr lang="en-GB" dirty="0" smtClean="0"/>
              <a:t> to comply with (simple) semantic versioning</a:t>
            </a:r>
          </a:p>
          <a:p>
            <a:pPr lvl="1"/>
            <a:r>
              <a:rPr lang="en-GB" dirty="0" smtClean="0"/>
              <a:t>And </a:t>
            </a:r>
            <a:r>
              <a:rPr lang="en-GB" u="sng" dirty="0" smtClean="0"/>
              <a:t>encouraged</a:t>
            </a:r>
            <a:r>
              <a:rPr lang="en-GB" dirty="0" smtClean="0"/>
              <a:t> to provide details of semantic breakage between major versions</a:t>
            </a:r>
          </a:p>
          <a:p>
            <a:r>
              <a:rPr lang="en-GB" dirty="0" smtClean="0"/>
              <a:t>App developers </a:t>
            </a:r>
            <a:r>
              <a:rPr lang="en-GB" u="sng" dirty="0" smtClean="0"/>
              <a:t>encouraged</a:t>
            </a:r>
            <a:r>
              <a:rPr lang="en-GB" dirty="0" smtClean="0"/>
              <a:t> to provide backwards compatibility with version ranges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62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Concluding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What conditions categorize major/minor semantic changes?</a:t>
            </a:r>
          </a:p>
          <a:p>
            <a:r>
              <a:rPr lang="en-GB" dirty="0" smtClean="0"/>
              <a:t>Can dataset semantics be versioned?</a:t>
            </a:r>
          </a:p>
          <a:p>
            <a:pPr lvl="1"/>
            <a:r>
              <a:rPr lang="en-GB" dirty="0" smtClean="0"/>
              <a:t>Beyond data dumps …</a:t>
            </a:r>
          </a:p>
          <a:p>
            <a:pPr lvl="1"/>
            <a:r>
              <a:rPr lang="en-GB" dirty="0" smtClean="0"/>
              <a:t>Inherited element set and value vocabulary versions?</a:t>
            </a:r>
          </a:p>
          <a:p>
            <a:r>
              <a:rPr lang="en-GB" dirty="0" smtClean="0"/>
              <a:t>Impact of syntactic or structural breakage?</a:t>
            </a:r>
          </a:p>
          <a:p>
            <a:pPr lvl="1"/>
            <a:r>
              <a:rPr lang="en-GB" dirty="0" smtClean="0"/>
              <a:t>E.g. change from RDFS to OWL versions of an element set</a:t>
            </a:r>
          </a:p>
          <a:p>
            <a:r>
              <a:rPr lang="en-GB" dirty="0" smtClean="0"/>
              <a:t>Is it time to get serious about linked data management?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89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Linking </a:t>
            </a:r>
            <a:r>
              <a:rPr lang="en-GB" dirty="0"/>
              <a:t>Open Data cloud diagram, by Richard </a:t>
            </a:r>
            <a:r>
              <a:rPr lang="en-GB" dirty="0" err="1"/>
              <a:t>Cyganiak</a:t>
            </a:r>
            <a:r>
              <a:rPr lang="en-GB" dirty="0"/>
              <a:t> and </a:t>
            </a:r>
            <a:r>
              <a:rPr lang="en-GB" dirty="0" err="1"/>
              <a:t>Anja</a:t>
            </a:r>
            <a:r>
              <a:rPr lang="en-GB" dirty="0"/>
              <a:t> </a:t>
            </a:r>
            <a:r>
              <a:rPr lang="en-GB" dirty="0" err="1"/>
              <a:t>Jentzsch</a:t>
            </a:r>
            <a:r>
              <a:rPr lang="en-GB" dirty="0"/>
              <a:t>. </a:t>
            </a:r>
            <a:r>
              <a:rPr lang="en-GB" dirty="0">
                <a:solidFill>
                  <a:srgbClr val="7030A0"/>
                </a:solidFill>
                <a:hlinkClick r:id="rId2"/>
              </a:rPr>
              <a:t>http://lod-cloud.net</a:t>
            </a:r>
            <a:r>
              <a:rPr lang="en-GB" dirty="0" smtClean="0">
                <a:solidFill>
                  <a:srgbClr val="7030A0"/>
                </a:solidFill>
                <a:hlinkClick r:id="rId2"/>
              </a:rPr>
              <a:t>/</a:t>
            </a:r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/>
              <a:t>Flammarion </a:t>
            </a:r>
            <a:r>
              <a:rPr lang="en-GB" dirty="0" smtClean="0"/>
              <a:t>engraving: artist unknown</a:t>
            </a:r>
          </a:p>
          <a:p>
            <a:r>
              <a:rPr lang="en-GB" dirty="0" smtClean="0"/>
              <a:t>We are here</a:t>
            </a:r>
            <a:endParaRPr lang="en-GB" dirty="0"/>
          </a:p>
        </p:txBody>
      </p:sp>
      <p:sp>
        <p:nvSpPr>
          <p:cNvPr id="7" name="Donut 6"/>
          <p:cNvSpPr/>
          <p:nvPr/>
        </p:nvSpPr>
        <p:spPr>
          <a:xfrm>
            <a:off x="5796136" y="4770551"/>
            <a:ext cx="288032" cy="288000"/>
          </a:xfrm>
          <a:prstGeom prst="don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3" name="Curved Connector 12"/>
          <p:cNvCxnSpPr>
            <a:endCxn id="7" idx="2"/>
          </p:cNvCxnSpPr>
          <p:nvPr/>
        </p:nvCxnSpPr>
        <p:spPr>
          <a:xfrm>
            <a:off x="3059832" y="4077072"/>
            <a:ext cx="2736304" cy="837479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7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30 </a:t>
            </a:r>
            <a:r>
              <a:rPr lang="en-GB" dirty="0" err="1" smtClean="0"/>
              <a:t>mins</a:t>
            </a:r>
            <a:endParaRPr lang="en-GB" dirty="0" smtClean="0"/>
          </a:p>
          <a:p>
            <a:pPr lvl="1"/>
            <a:r>
              <a:rPr lang="en-GB" dirty="0" smtClean="0"/>
              <a:t>It’s </a:t>
            </a:r>
            <a:r>
              <a:rPr lang="en-GB" smtClean="0"/>
              <a:t>about time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7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65" y="2227706"/>
            <a:ext cx="7047270" cy="4644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598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Linked Data (RDF) Vocabularies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852091" y="1794411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Datasets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3567" y="1211012"/>
            <a:ext cx="2050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Element sets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644127" y="1211012"/>
            <a:ext cx="2896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Value vocabularies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80" y="3978206"/>
            <a:ext cx="762000" cy="57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17" y="3050455"/>
            <a:ext cx="1905000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6" y="3797231"/>
            <a:ext cx="1485900" cy="466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59" y="2317631"/>
            <a:ext cx="1452413" cy="3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7" y="4744515"/>
            <a:ext cx="1477241" cy="36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4" y="5457983"/>
            <a:ext cx="2717217" cy="28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77" y="4368589"/>
            <a:ext cx="1905000" cy="342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99" y="2225372"/>
            <a:ext cx="1586250" cy="36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25" y="2842571"/>
            <a:ext cx="940646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06" y="2815503"/>
            <a:ext cx="1915827" cy="324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80" y="5365093"/>
            <a:ext cx="1200707" cy="75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84" y="3723121"/>
            <a:ext cx="495300" cy="952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42" y="3578155"/>
            <a:ext cx="723900" cy="9048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542" y="3550368"/>
            <a:ext cx="1568571" cy="36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99" y="5087633"/>
            <a:ext cx="1295400" cy="5143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00" y="6025300"/>
            <a:ext cx="2381250" cy="2381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34" y="4835199"/>
            <a:ext cx="1019175" cy="952500"/>
          </a:xfrm>
          <a:prstGeom prst="rect">
            <a:avLst/>
          </a:prstGeom>
        </p:spPr>
      </p:pic>
      <p:sp>
        <p:nvSpPr>
          <p:cNvPr id="30" name="Bent Arrow 29"/>
          <p:cNvSpPr/>
          <p:nvPr/>
        </p:nvSpPr>
        <p:spPr>
          <a:xfrm rot="5400000">
            <a:off x="3393597" y="839342"/>
            <a:ext cx="395494" cy="1427294"/>
          </a:xfrm>
          <a:prstGeom prst="bentArrow">
            <a:avLst>
              <a:gd name="adj1" fmla="val 38189"/>
              <a:gd name="adj2" fmla="val 25996"/>
              <a:gd name="adj3" fmla="val 26992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Bent Arrow 30"/>
          <p:cNvSpPr/>
          <p:nvPr/>
        </p:nvSpPr>
        <p:spPr>
          <a:xfrm rot="16200000" flipH="1">
            <a:off x="4927995" y="1196165"/>
            <a:ext cx="395494" cy="713647"/>
          </a:xfrm>
          <a:prstGeom prst="bentArrow">
            <a:avLst>
              <a:gd name="adj1" fmla="val 38189"/>
              <a:gd name="adj2" fmla="val 25996"/>
              <a:gd name="adj3" fmla="val 26992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1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082870" cy="5949280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3373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Synchronization?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35" y="1387810"/>
            <a:ext cx="7620000" cy="499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43" y="2093185"/>
            <a:ext cx="5466184" cy="3580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4239" y="3421695"/>
            <a:ext cx="433439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</a:rPr>
              <a:t>What version?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710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Semantic versions: the “other” case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750556" y="905332"/>
            <a:ext cx="3538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Value vocabulary: “Things”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83591" y="3212112"/>
            <a:ext cx="1339085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Version 1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8792" y="4113285"/>
            <a:ext cx="1339085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Version 2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674" y="1383162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/>
              <a:t>Time</a:t>
            </a:r>
            <a:endParaRPr lang="en-GB" sz="2400" i="1" dirty="0"/>
          </a:p>
        </p:txBody>
      </p:sp>
      <p:sp>
        <p:nvSpPr>
          <p:cNvPr id="9" name="Down Arrow 8"/>
          <p:cNvSpPr/>
          <p:nvPr/>
        </p:nvSpPr>
        <p:spPr>
          <a:xfrm>
            <a:off x="669911" y="1878210"/>
            <a:ext cx="252556" cy="4287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737878" y="1361309"/>
            <a:ext cx="920103" cy="468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Label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1911" y="1361309"/>
            <a:ext cx="5025928" cy="468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Definition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7877" y="1823139"/>
            <a:ext cx="914034" cy="4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37878" y="3190973"/>
            <a:ext cx="914033" cy="4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Other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37878" y="2284970"/>
            <a:ext cx="914032" cy="4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37877" y="2746800"/>
            <a:ext cx="914033" cy="4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737878" y="3652803"/>
            <a:ext cx="914032" cy="4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651911" y="1823139"/>
            <a:ext cx="5025928" cy="4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thing that is old.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651911" y="2284970"/>
            <a:ext cx="5025928" cy="4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thing that is borrowed.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651911" y="2746800"/>
            <a:ext cx="5025928" cy="4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thing that is blue.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651911" y="3652803"/>
            <a:ext cx="5025928" cy="4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thing that is new.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651911" y="3190973"/>
            <a:ext cx="5025928" cy="4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thing that is not an A, a B, or a C.</a:t>
            </a:r>
            <a:endParaRPr lang="en-GB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651911" y="4114632"/>
            <a:ext cx="5025928" cy="4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A thing that is not an A, a B, a C, or a D.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737878" y="4114632"/>
            <a:ext cx="914033" cy="4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Other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482792" y="4695674"/>
            <a:ext cx="7195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Version 1 and Version 2 have different meanings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290560" y="5228692"/>
            <a:ext cx="7387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Version 1 and 2 datasets have different semantics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979128" y="5761710"/>
            <a:ext cx="7698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Applications have inconsistent or incoherent results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1683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33874" cy="432048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79512" y="3212976"/>
            <a:ext cx="14756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79512" y="5733256"/>
            <a:ext cx="53117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Fine granularity at transaction level</a:t>
            </a:r>
          </a:p>
          <a:p>
            <a:r>
              <a:rPr lang="en-GB" sz="2800" dirty="0" smtClean="0"/>
              <a:t>No demand for </a:t>
            </a:r>
            <a:r>
              <a:rPr lang="en-GB" sz="2800" i="1" dirty="0" smtClean="0"/>
              <a:t>version</a:t>
            </a:r>
            <a:r>
              <a:rPr lang="en-GB" sz="2800" dirty="0" smtClean="0"/>
              <a:t> aggregation</a:t>
            </a:r>
            <a:endParaRPr lang="en-GB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760288"/>
            <a:ext cx="6115050" cy="49053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91287" y="5733256"/>
            <a:ext cx="3426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Dated release number</a:t>
            </a:r>
            <a:endParaRPr lang="en-GB" sz="2800" dirty="0"/>
          </a:p>
        </p:txBody>
      </p:sp>
      <p:sp>
        <p:nvSpPr>
          <p:cNvPr id="17" name="Oval 16"/>
          <p:cNvSpPr/>
          <p:nvPr/>
        </p:nvSpPr>
        <p:spPr>
          <a:xfrm>
            <a:off x="2627784" y="4293096"/>
            <a:ext cx="1008112" cy="46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36" y="760288"/>
            <a:ext cx="3752850" cy="47339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27619" y="6147266"/>
            <a:ext cx="3056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Lack of change data</a:t>
            </a:r>
            <a:endParaRPr lang="en-GB" sz="2800" dirty="0"/>
          </a:p>
        </p:txBody>
      </p:sp>
      <p:sp>
        <p:nvSpPr>
          <p:cNvPr id="23" name="Oval 22"/>
          <p:cNvSpPr/>
          <p:nvPr/>
        </p:nvSpPr>
        <p:spPr>
          <a:xfrm>
            <a:off x="5491287" y="4293096"/>
            <a:ext cx="1545673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50" y="1749921"/>
            <a:ext cx="4181475" cy="25431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51540" y="5210036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Last date only</a:t>
            </a:r>
            <a:endParaRPr lang="en-GB" sz="2800" dirty="0"/>
          </a:p>
        </p:txBody>
      </p:sp>
      <p:sp>
        <p:nvSpPr>
          <p:cNvPr id="29" name="Oval 28"/>
          <p:cNvSpPr/>
          <p:nvPr/>
        </p:nvSpPr>
        <p:spPr>
          <a:xfrm>
            <a:off x="4042393" y="3100444"/>
            <a:ext cx="1008112" cy="46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415043" y="3573198"/>
            <a:ext cx="750308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hlinkClick r:id="rId6"/>
              </a:rPr>
              <a:t>http://dewey.info/class/641/2009/08/about.fr.rdf</a:t>
            </a:r>
            <a:endParaRPr lang="en-GB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524435" y="4703830"/>
            <a:ext cx="165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Dated URI</a:t>
            </a:r>
            <a:endParaRPr lang="en-GB" sz="2800" dirty="0"/>
          </a:p>
        </p:txBody>
      </p:sp>
      <p:sp>
        <p:nvSpPr>
          <p:cNvPr id="32" name="Oval 31"/>
          <p:cNvSpPr/>
          <p:nvPr/>
        </p:nvSpPr>
        <p:spPr>
          <a:xfrm>
            <a:off x="5498377" y="3568496"/>
            <a:ext cx="1557352" cy="5279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736582" y="4068650"/>
            <a:ext cx="2287485" cy="138499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Many versions</a:t>
            </a:r>
          </a:p>
          <a:p>
            <a:pPr algn="ctr"/>
            <a:r>
              <a:rPr lang="en-GB" sz="2800" dirty="0"/>
              <a:t>o</a:t>
            </a:r>
            <a:r>
              <a:rPr lang="en-GB" sz="2800" dirty="0" smtClean="0"/>
              <a:t>f version</a:t>
            </a:r>
          </a:p>
          <a:p>
            <a:pPr algn="ctr"/>
            <a:r>
              <a:rPr lang="en-GB" sz="2800" dirty="0" smtClean="0"/>
              <a:t>control!</a:t>
            </a:r>
            <a:endParaRPr lang="en-GB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3338594" y="4711556"/>
            <a:ext cx="2087110" cy="954107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Access to old</a:t>
            </a:r>
          </a:p>
          <a:p>
            <a:r>
              <a:rPr lang="en-GB" sz="2800" dirty="0" smtClean="0"/>
              <a:t>versions?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1262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/>
      <p:bldP spid="17" grpId="0" animBg="1"/>
      <p:bldP spid="22" grpId="0"/>
      <p:bldP spid="23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6565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Semantic versioning (semver.org/)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640737"/>
            <a:ext cx="6821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3-tier numbering system: </a:t>
            </a:r>
            <a:r>
              <a:rPr lang="en-GB" sz="2800" dirty="0" err="1" smtClean="0"/>
              <a:t>major.minor.patch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3573016"/>
            <a:ext cx="7217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Major</a:t>
            </a:r>
            <a:r>
              <a:rPr lang="en-GB" sz="2800" dirty="0" smtClean="0"/>
              <a:t>: breaks backwards semantic compatibility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293677"/>
            <a:ext cx="6552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Minor</a:t>
            </a:r>
            <a:r>
              <a:rPr lang="en-GB" sz="2800" dirty="0" smtClean="0"/>
              <a:t>: change in semantics of any property</a:t>
            </a:r>
          </a:p>
          <a:p>
            <a:r>
              <a:rPr lang="en-GB" sz="2800" dirty="0" smtClean="0"/>
              <a:t>of any element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445224"/>
            <a:ext cx="6994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Patch</a:t>
            </a:r>
            <a:r>
              <a:rPr lang="en-GB" sz="2800" dirty="0" smtClean="0"/>
              <a:t>: no change in semantics of any element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96532" y="2515276"/>
            <a:ext cx="524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X</a:t>
            </a:r>
            <a:endParaRPr lang="en-GB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75644" y="2515276"/>
            <a:ext cx="524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X</a:t>
            </a:r>
            <a:endParaRPr lang="en-GB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54756" y="2515276"/>
            <a:ext cx="524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X</a:t>
            </a:r>
            <a:endParaRPr lang="en-GB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73452" y="2515276"/>
            <a:ext cx="349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.</a:t>
            </a:r>
            <a:endParaRPr lang="en-GB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52563" y="2515276"/>
            <a:ext cx="349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.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92607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0" y="260648"/>
            <a:ext cx="4576328" cy="48245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4665"/>
            <a:ext cx="5184576" cy="2122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05346"/>
            <a:ext cx="7704856" cy="4592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4039739"/>
            <a:ext cx="504056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Older versions remain available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6453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04731"/>
            <a:ext cx="6723112" cy="5602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5794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Local applications; global data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37207" y="907747"/>
            <a:ext cx="19912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Maintaining</a:t>
            </a:r>
          </a:p>
          <a:p>
            <a:pPr algn="ctr"/>
            <a:r>
              <a:rPr lang="en-GB" sz="2800" dirty="0" smtClean="0"/>
              <a:t>local order</a:t>
            </a:r>
          </a:p>
          <a:p>
            <a:pPr algn="ctr"/>
            <a:r>
              <a:rPr lang="en-GB" sz="2800" dirty="0"/>
              <a:t>i</a:t>
            </a:r>
            <a:r>
              <a:rPr lang="en-GB" sz="2800" dirty="0" smtClean="0"/>
              <a:t>n</a:t>
            </a:r>
          </a:p>
          <a:p>
            <a:pPr algn="ctr"/>
            <a:r>
              <a:rPr lang="en-GB" sz="2800" dirty="0" smtClean="0"/>
              <a:t>global chaos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8" y="2843705"/>
            <a:ext cx="198038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3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Gordon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GordonPPT</Template>
  <TotalTime>598</TotalTime>
  <Words>407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GordonPPT</vt:lpstr>
      <vt:lpstr>Versioning vocabularies in a linked data world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Smart semantic clouds</vt:lpstr>
      <vt:lpstr>Concluding questions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Versioning Vocabularies in a Linked Data World</dc:title>
  <dc:creator>Gordon Dunsire</dc:creator>
  <cp:lastModifiedBy>Gordon Dunsire</cp:lastModifiedBy>
  <cp:revision>55</cp:revision>
  <dcterms:created xsi:type="dcterms:W3CDTF">2014-08-09T08:17:30Z</dcterms:created>
  <dcterms:modified xsi:type="dcterms:W3CDTF">2014-08-14T20:50:19Z</dcterms:modified>
</cp:coreProperties>
</file>