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4" r:id="rId12"/>
    <p:sldId id="258" r:id="rId13"/>
    <p:sldId id="259" r:id="rId14"/>
    <p:sldId id="260" r:id="rId15"/>
    <p:sldId id="275" r:id="rId16"/>
    <p:sldId id="276" r:id="rId17"/>
    <p:sldId id="278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FE9D-CAC1-421D-AE82-25D0723229C0}" type="datetimeFigureOut">
              <a:rPr lang="en-GB" smtClean="0"/>
              <a:t>22/05/2014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F50D-D6FC-48E9-8E26-8345B8859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2F50D-D6FC-48E9-8E26-8345B88599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E222-514B-4F0A-BA27-779C3ACDE1BE}" type="datetimeFigureOut">
              <a:rPr lang="en-GB" smtClean="0"/>
              <a:t>22/05/2014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C5CE222-514B-4F0A-BA27-779C3ACDE1BE}" type="datetimeFigureOut">
              <a:rPr lang="en-GB" smtClean="0"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C5CE222-514B-4F0A-BA27-779C3ACDE1BE}" type="datetimeFigureOut">
              <a:rPr lang="en-GB" smtClean="0"/>
              <a:t>22/05/2014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C5CE222-514B-4F0A-BA27-779C3ACDE1BE}" type="datetimeFigureOut">
              <a:rPr lang="en-GB" smtClean="0"/>
              <a:t>22/05/2014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C5CE222-514B-4F0A-BA27-779C3ACDE1BE}" type="datetimeFigureOut">
              <a:rPr lang="en-GB" smtClean="0"/>
              <a:t>22/05/2014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DARegistry/RDA-Vocabularies" TargetMode="External"/><Relationship Id="rId2" Type="http://schemas.openxmlformats.org/officeDocument/2006/relationships/hyperlink" Target="mailto:jscchair@rdatoolki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europeanlibrary.org/tel4/access/data/lo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 the lid of RDA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to the Cataloguing and Indexing Group in Scotland’s post-AGM seminar - RDA: a bigger picture</a:t>
            </a:r>
          </a:p>
          <a:p>
            <a:r>
              <a:rPr lang="en-GB" dirty="0" smtClean="0"/>
              <a:t>National Library of Scotland, Edinburgh, 19 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88" y="323837"/>
            <a:ext cx="208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Identifiers</a:t>
            </a:r>
            <a:endParaRPr lang="en-GB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238616" y="1703139"/>
            <a:ext cx="1053742" cy="449427"/>
            <a:chOff x="1683296" y="3959406"/>
            <a:chExt cx="1053742" cy="449427"/>
          </a:xfrm>
        </p:grpSpPr>
        <p:sp>
          <p:nvSpPr>
            <p:cNvPr id="28" name="Oval 27"/>
            <p:cNvSpPr/>
            <p:nvPr/>
          </p:nvSpPr>
          <p:spPr>
            <a:xfrm>
              <a:off x="1683296" y="3959406"/>
              <a:ext cx="1053742" cy="4494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8852" y="3963102"/>
              <a:ext cx="742630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Work</a:t>
              </a:r>
              <a:endParaRPr lang="en-GB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73182" y="1600790"/>
            <a:ext cx="328210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identifier for the work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89423" y="4606495"/>
            <a:ext cx="1152128" cy="476508"/>
            <a:chOff x="1683296" y="3959406"/>
            <a:chExt cx="1152128" cy="476508"/>
          </a:xfrm>
        </p:grpSpPr>
        <p:sp>
          <p:nvSpPr>
            <p:cNvPr id="32" name="Oval 31"/>
            <p:cNvSpPr/>
            <p:nvPr/>
          </p:nvSpPr>
          <p:spPr>
            <a:xfrm>
              <a:off x="1683296" y="3959406"/>
              <a:ext cx="1152128" cy="4765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7513" y="3963102"/>
              <a:ext cx="1087911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Person</a:t>
              </a:r>
              <a:endParaRPr lang="en-GB" sz="2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73182" y="4592954"/>
            <a:ext cx="355660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i</a:t>
            </a:r>
            <a:r>
              <a:rPr lang="en-GB" sz="2800" dirty="0" smtClean="0"/>
              <a:t>dentifier for the person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173182" y="2121789"/>
            <a:ext cx="399005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referred title for the work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173182" y="5081838"/>
            <a:ext cx="45082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referred name for the person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278" y="2183344"/>
            <a:ext cx="301241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authorized access point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9278" y="5088933"/>
            <a:ext cx="301241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authorized access point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73182" y="2642788"/>
            <a:ext cx="23624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ate of work, …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173182" y="5570721"/>
            <a:ext cx="233697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ate of birth, …</a:t>
            </a:r>
            <a:endParaRPr lang="en-GB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4173182" y="3163788"/>
            <a:ext cx="390375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lace of origin of the work</a:t>
            </a:r>
            <a:endParaRPr lang="en-GB" sz="2800" dirty="0"/>
          </a:p>
        </p:txBody>
      </p:sp>
      <p:sp>
        <p:nvSpPr>
          <p:cNvPr id="10" name="Left Arrow 9"/>
          <p:cNvSpPr/>
          <p:nvPr/>
        </p:nvSpPr>
        <p:spPr>
          <a:xfrm>
            <a:off x="3487527" y="2724361"/>
            <a:ext cx="465278" cy="43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 Arrow 47"/>
          <p:cNvSpPr/>
          <p:nvPr/>
        </p:nvSpPr>
        <p:spPr>
          <a:xfrm>
            <a:off x="3487527" y="5113919"/>
            <a:ext cx="465278" cy="43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Arrow 48"/>
          <p:cNvSpPr/>
          <p:nvPr/>
        </p:nvSpPr>
        <p:spPr>
          <a:xfrm>
            <a:off x="3487527" y="3227951"/>
            <a:ext cx="465278" cy="43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Arrow 49"/>
          <p:cNvSpPr/>
          <p:nvPr/>
        </p:nvSpPr>
        <p:spPr>
          <a:xfrm>
            <a:off x="3487527" y="2184647"/>
            <a:ext cx="465278" cy="43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eft Arrow 50"/>
          <p:cNvSpPr/>
          <p:nvPr/>
        </p:nvSpPr>
        <p:spPr>
          <a:xfrm>
            <a:off x="3487527" y="5670636"/>
            <a:ext cx="465278" cy="43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430640" y="2724361"/>
            <a:ext cx="505855" cy="23574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Bent Arrow 18"/>
          <p:cNvSpPr/>
          <p:nvPr/>
        </p:nvSpPr>
        <p:spPr>
          <a:xfrm>
            <a:off x="2765958" y="1767199"/>
            <a:ext cx="1296144" cy="3853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ent Arrow 51"/>
          <p:cNvSpPr/>
          <p:nvPr/>
        </p:nvSpPr>
        <p:spPr>
          <a:xfrm>
            <a:off x="2765958" y="4731217"/>
            <a:ext cx="1296144" cy="3853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135497" y="3169793"/>
            <a:ext cx="900000" cy="53690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115864" y="385392"/>
            <a:ext cx="1675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Attributes</a:t>
            </a:r>
            <a:endParaRPr lang="en-GB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835997" y="385392"/>
            <a:ext cx="60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for</a:t>
            </a:r>
            <a:endParaRPr lang="en-GB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6480583" y="385392"/>
            <a:ext cx="212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Relationships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9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10" grpId="0" animBg="1"/>
      <p:bldP spid="48" grpId="0" animBg="1"/>
      <p:bldP spid="49" grpId="0" animBg="1"/>
      <p:bldP spid="50" grpId="0" animBg="1"/>
      <p:bldP spid="51" grpId="0" animBg="1"/>
      <p:bldP spid="14" grpId="0" animBg="1"/>
      <p:bldP spid="19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47765" y="3339727"/>
            <a:ext cx="1646080" cy="900000"/>
            <a:chOff x="5759167" y="4422320"/>
            <a:chExt cx="1646080" cy="900000"/>
          </a:xfrm>
        </p:grpSpPr>
        <p:sp>
          <p:nvSpPr>
            <p:cNvPr id="29" name="Oval 28"/>
            <p:cNvSpPr/>
            <p:nvPr/>
          </p:nvSpPr>
          <p:spPr>
            <a:xfrm>
              <a:off x="5759167" y="4422320"/>
              <a:ext cx="164608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8781" y="4466637"/>
              <a:ext cx="1328175" cy="81136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Corporate</a:t>
              </a:r>
            </a:p>
            <a:p>
              <a:pPr algn="ctr"/>
              <a:r>
                <a:rPr lang="en-GB" sz="2400" dirty="0" smtClean="0"/>
                <a:t>Body</a:t>
              </a:r>
              <a:endParaRPr lang="en-GB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5330" y="301178"/>
            <a:ext cx="258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Entity record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1386141"/>
            <a:ext cx="2016224" cy="900000"/>
            <a:chOff x="1259632" y="3730424"/>
            <a:chExt cx="2016224" cy="900000"/>
          </a:xfrm>
        </p:grpSpPr>
        <p:sp>
          <p:nvSpPr>
            <p:cNvPr id="3" name="Oval 2"/>
            <p:cNvSpPr/>
            <p:nvPr/>
          </p:nvSpPr>
          <p:spPr>
            <a:xfrm>
              <a:off x="1259632" y="3730424"/>
              <a:ext cx="2016224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636" y="3959407"/>
              <a:ext cx="1944216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Manifestation</a:t>
              </a:r>
              <a:endParaRPr lang="en-GB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9719" y="2796739"/>
            <a:ext cx="175931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c</a:t>
            </a:r>
            <a:r>
              <a:rPr lang="en-GB" sz="2800" dirty="0" smtClean="0"/>
              <a:t>arrier type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29719" y="4195256"/>
            <a:ext cx="100206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extent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29719" y="3537932"/>
            <a:ext cx="27490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istributor’s name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29719" y="4894515"/>
            <a:ext cx="2935796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place of publication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29719" y="5600752"/>
            <a:ext cx="172604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t</a:t>
            </a:r>
            <a:r>
              <a:rPr lang="en-GB" sz="2800" dirty="0" smtClean="0"/>
              <a:t>itle proper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521" y="2796739"/>
            <a:ext cx="1457570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“volume”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7521" y="3537932"/>
            <a:ext cx="206690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BookXpress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7521" y="4894515"/>
            <a:ext cx="1859475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“Edinburgh”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7521" y="5600752"/>
            <a:ext cx="2961764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“Metadata manual”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38845" y="4195256"/>
            <a:ext cx="281249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fr-FR" sz="2800" dirty="0" smtClean="0"/>
              <a:t>24 pages ; 23 cm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1043608" y="2636912"/>
            <a:ext cx="7272808" cy="37979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6858284" y="4877859"/>
            <a:ext cx="946323" cy="536903"/>
            <a:chOff x="1824236" y="659623"/>
            <a:chExt cx="946323" cy="536903"/>
          </a:xfrm>
        </p:grpSpPr>
        <p:sp>
          <p:nvSpPr>
            <p:cNvPr id="26" name="TextBox 25"/>
            <p:cNvSpPr txBox="1"/>
            <p:nvPr/>
          </p:nvSpPr>
          <p:spPr>
            <a:xfrm>
              <a:off x="1824236" y="70705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Place</a:t>
              </a:r>
              <a:endParaRPr lang="en-GB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847397" y="659623"/>
              <a:ext cx="900000" cy="53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383348" y="4258157"/>
            <a:ext cx="576064" cy="39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860881" y="2762346"/>
            <a:ext cx="946323" cy="572376"/>
            <a:chOff x="5336081" y="1484783"/>
            <a:chExt cx="946323" cy="572376"/>
          </a:xfrm>
        </p:grpSpPr>
        <p:sp>
          <p:nvSpPr>
            <p:cNvPr id="38" name="TextBox 37"/>
            <p:cNvSpPr txBox="1"/>
            <p:nvPr/>
          </p:nvSpPr>
          <p:spPr>
            <a:xfrm>
              <a:off x="5336081" y="1549954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VES</a:t>
              </a:r>
              <a:endParaRPr lang="en-GB" sz="24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59242" y="1484783"/>
              <a:ext cx="900000" cy="5723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1380" y="237431"/>
            <a:ext cx="252344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ths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rcrd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  <a:endParaRPr lang="en-GB" sz="3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43" name="Straight Arrow Connector 42"/>
          <p:cNvCxnSpPr>
            <a:stCxn id="3" idx="4"/>
          </p:cNvCxnSpPr>
          <p:nvPr/>
        </p:nvCxnSpPr>
        <p:spPr>
          <a:xfrm>
            <a:off x="2051720" y="2286141"/>
            <a:ext cx="0" cy="350771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Need for machine-</a:t>
            </a:r>
            <a:r>
              <a:rPr lang="en-GB" dirty="0" err="1" smtClean="0"/>
              <a:t>actionability</a:t>
            </a:r>
            <a:endParaRPr lang="en-GB" dirty="0" smtClean="0"/>
          </a:p>
          <a:p>
            <a:pPr lvl="1"/>
            <a:r>
              <a:rPr lang="en-GB" dirty="0" smtClean="0"/>
              <a:t>Number of pages to be digitized</a:t>
            </a:r>
          </a:p>
          <a:p>
            <a:pPr lvl="1"/>
            <a:r>
              <a:rPr lang="en-GB" dirty="0" smtClean="0"/>
              <a:t>Utility of finer-grained content and carrier categories for search filters</a:t>
            </a:r>
          </a:p>
          <a:p>
            <a:r>
              <a:rPr lang="en-GB" dirty="0" smtClean="0"/>
              <a:t>American Library Association (ALA) Committee on </a:t>
            </a:r>
            <a:r>
              <a:rPr lang="en-GB" dirty="0" err="1" smtClean="0"/>
              <a:t>Cataloging</a:t>
            </a:r>
            <a:r>
              <a:rPr lang="en-GB" dirty="0" smtClean="0"/>
              <a:t>: Description and Access (CC:DA) Task Force</a:t>
            </a:r>
          </a:p>
          <a:p>
            <a:pPr lvl="1"/>
            <a:r>
              <a:rPr lang="en-GB" dirty="0" smtClean="0"/>
              <a:t>Discussion papers and recommendations submitted to JSC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1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53875"/>
              </p:ext>
            </p:extLst>
          </p:nvPr>
        </p:nvGraphicFramePr>
        <p:xfrm>
          <a:off x="899592" y="2636912"/>
          <a:ext cx="7315200" cy="1554480"/>
        </p:xfrm>
        <a:graphic>
          <a:graphicData uri="http://schemas.openxmlformats.org/drawingml/2006/table">
            <a:tbl>
              <a:tblPr/>
              <a:tblGrid>
                <a:gridCol w="2114550"/>
                <a:gridCol w="5200650"/>
              </a:tblGrid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Aspect: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[length, pagination]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Unit: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pages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Quantity: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78881"/>
              </p:ext>
            </p:extLst>
          </p:nvPr>
        </p:nvGraphicFramePr>
        <p:xfrm>
          <a:off x="899592" y="4509120"/>
          <a:ext cx="7315200" cy="1554480"/>
        </p:xfrm>
        <a:graphic>
          <a:graphicData uri="http://schemas.openxmlformats.org/drawingml/2006/table">
            <a:tbl>
              <a:tblPr/>
              <a:tblGrid>
                <a:gridCol w="2124075"/>
                <a:gridCol w="5191125"/>
              </a:tblGrid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Aspect: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Unit: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centimeters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Quantity: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071317"/>
            <a:ext cx="3313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24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pages ; 23 cm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1178"/>
            <a:ext cx="7616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Extent: the Aspect-Unit-Quantity model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0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as category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Page: A </a:t>
            </a:r>
            <a:r>
              <a:rPr lang="en-GB" u="sng" dirty="0"/>
              <a:t>unit</a:t>
            </a:r>
            <a:r>
              <a:rPr lang="en-GB" dirty="0"/>
              <a:t> of extent consisting of a single side of a leaf</a:t>
            </a:r>
            <a:r>
              <a:rPr lang="en-GB" dirty="0" smtClean="0"/>
              <a:t>.</a:t>
            </a:r>
          </a:p>
          <a:p>
            <a:r>
              <a:rPr lang="en-GB" dirty="0" smtClean="0"/>
              <a:t>Leaf: </a:t>
            </a:r>
            <a:r>
              <a:rPr lang="en-GB" dirty="0"/>
              <a:t>A </a:t>
            </a:r>
            <a:r>
              <a:rPr lang="en-GB" u="sng" dirty="0"/>
              <a:t>unit</a:t>
            </a:r>
            <a:r>
              <a:rPr lang="en-GB" dirty="0"/>
              <a:t> of extent consisting of a single bound or fastened sheet as a subunit of a volume; each leaf consists of two pages, one on each side, either or both of which may be blank</a:t>
            </a:r>
            <a:r>
              <a:rPr lang="en-GB" dirty="0" smtClean="0"/>
              <a:t>.</a:t>
            </a:r>
          </a:p>
          <a:p>
            <a:r>
              <a:rPr lang="en-GB" dirty="0"/>
              <a:t>Plate: A </a:t>
            </a:r>
            <a:r>
              <a:rPr lang="en-GB" u="sng" dirty="0"/>
              <a:t>leaf</a:t>
            </a:r>
            <a:r>
              <a:rPr lang="en-GB" dirty="0"/>
              <a:t> containing </a:t>
            </a:r>
            <a:r>
              <a:rPr lang="en-GB" u="sng" dirty="0"/>
              <a:t>illustrative content</a:t>
            </a:r>
            <a:r>
              <a:rPr lang="en-GB" dirty="0"/>
              <a:t>, with or without explanatory text, that does not form part of either the preliminary or the main sequence of pages or leaves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Relationship with carrier and content types?</a:t>
            </a:r>
          </a:p>
          <a:p>
            <a:pPr lvl="1"/>
            <a:r>
              <a:rPr lang="en-GB" dirty="0" smtClean="0"/>
              <a:t>E.g. </a:t>
            </a:r>
            <a:r>
              <a:rPr lang="en-GB" smtClean="0"/>
              <a:t>Volume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5330" y="301178"/>
            <a:ext cx="258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Entity record</a:t>
            </a:r>
            <a:endParaRPr lang="en-GB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1380" y="237431"/>
            <a:ext cx="7645036" cy="6197438"/>
            <a:chOff x="671380" y="237431"/>
            <a:chExt cx="7645036" cy="6197438"/>
          </a:xfrm>
        </p:grpSpPr>
        <p:grpSp>
          <p:nvGrpSpPr>
            <p:cNvPr id="17" name="Group 16"/>
            <p:cNvGrpSpPr/>
            <p:nvPr/>
          </p:nvGrpSpPr>
          <p:grpSpPr>
            <a:xfrm>
              <a:off x="6547765" y="3339727"/>
              <a:ext cx="1646080" cy="900000"/>
              <a:chOff x="5759167" y="4422320"/>
              <a:chExt cx="1646080" cy="900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59167" y="4422320"/>
                <a:ext cx="1646080" cy="90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38781" y="4466637"/>
                <a:ext cx="1328175" cy="81136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en-GB" sz="2400" dirty="0" smtClean="0"/>
                  <a:t>Corporate</a:t>
                </a:r>
              </a:p>
              <a:p>
                <a:pPr algn="ctr"/>
                <a:r>
                  <a:rPr lang="en-GB" sz="2400" dirty="0" smtClean="0"/>
                  <a:t>Body</a:t>
                </a:r>
                <a:endParaRPr lang="en-GB" sz="24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043608" y="1386141"/>
              <a:ext cx="2016224" cy="900000"/>
              <a:chOff x="1259632" y="3730424"/>
              <a:chExt cx="2016224" cy="90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59632" y="3730424"/>
                <a:ext cx="2016224" cy="90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95636" y="3959407"/>
                <a:ext cx="1944216" cy="44203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2400" dirty="0" smtClean="0"/>
                  <a:t>Manifestation</a:t>
                </a:r>
                <a:endParaRPr lang="en-GB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129719" y="2796739"/>
              <a:ext cx="1759319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c</a:t>
              </a:r>
              <a:r>
                <a:rPr lang="en-GB" sz="2800" dirty="0" smtClean="0"/>
                <a:t>arrier type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9719" y="4188280"/>
              <a:ext cx="1002061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extent</a:t>
              </a:r>
              <a:endParaRPr lang="en-GB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9719" y="3537932"/>
              <a:ext cx="2749013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d</a:t>
              </a:r>
              <a:r>
                <a:rPr lang="en-GB" sz="2800" dirty="0" smtClean="0"/>
                <a:t>istributor’s name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9719" y="4894515"/>
              <a:ext cx="2935796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place of publication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9719" y="5600752"/>
              <a:ext cx="1726041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t</a:t>
              </a:r>
              <a:r>
                <a:rPr lang="en-GB" sz="2800" dirty="0" smtClean="0"/>
                <a:t>itle proper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7521" y="2796739"/>
              <a:ext cx="1457570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“volume”</a:t>
              </a:r>
              <a:endParaRPr lang="en-GB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87521" y="3537932"/>
              <a:ext cx="2066903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</a:t>
              </a:r>
              <a:r>
                <a:rPr lang="en-GB" sz="2800" dirty="0" err="1" smtClean="0"/>
                <a:t>BookXpress</a:t>
              </a:r>
              <a:r>
                <a:rPr lang="en-GB" sz="2800" dirty="0" smtClean="0"/>
                <a:t>”</a:t>
              </a:r>
              <a:endParaRPr lang="en-GB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7521" y="4894515"/>
              <a:ext cx="1859475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“Edinburgh”</a:t>
              </a:r>
              <a:endParaRPr lang="en-GB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87521" y="5600752"/>
              <a:ext cx="2961764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“Metadata manual”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7583" y="4214298"/>
              <a:ext cx="2812492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</a:t>
              </a:r>
              <a:r>
                <a:rPr lang="fr-FR" sz="2800" dirty="0" smtClean="0"/>
                <a:t>24 pages ; 23 cm</a:t>
              </a:r>
              <a:r>
                <a:rPr lang="en-GB" sz="2800" dirty="0" smtClean="0"/>
                <a:t>”</a:t>
              </a:r>
              <a:endParaRPr lang="en-GB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43608" y="2636912"/>
              <a:ext cx="7272808" cy="379795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58284" y="4877859"/>
              <a:ext cx="946323" cy="536903"/>
              <a:chOff x="1824236" y="659623"/>
              <a:chExt cx="946323" cy="53690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24236" y="707057"/>
                <a:ext cx="946323" cy="44203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2400" dirty="0" smtClean="0"/>
                  <a:t>Place</a:t>
                </a:r>
                <a:endParaRPr lang="en-GB" sz="24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7397" y="659623"/>
                <a:ext cx="900000" cy="5369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860881" y="2762346"/>
              <a:ext cx="946323" cy="572376"/>
              <a:chOff x="5336081" y="1484783"/>
              <a:chExt cx="946323" cy="5723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6081" y="1549954"/>
                <a:ext cx="946323" cy="44203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2400" dirty="0" smtClean="0"/>
                  <a:t>VES</a:t>
                </a:r>
                <a:endParaRPr lang="en-GB" sz="2400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359242" y="1484783"/>
                <a:ext cx="900000" cy="57237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71380" y="237431"/>
              <a:ext cx="2523448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s </a:t>
              </a:r>
              <a:r>
                <a:rPr lang="en-GB" sz="3600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ths</a:t>
              </a:r>
              <a:r>
                <a:rPr lang="en-GB" sz="3600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 a </a:t>
              </a:r>
              <a:r>
                <a:rPr lang="en-GB" sz="3600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rcrd</a:t>
              </a:r>
              <a:r>
                <a:rPr lang="en-GB" sz="3600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?</a:t>
              </a:r>
              <a:endParaRPr lang="en-GB" sz="36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cxnSp>
          <p:nvCxnSpPr>
            <p:cNvPr id="43" name="Straight Arrow Connector 42"/>
            <p:cNvCxnSpPr>
              <a:stCxn id="3" idx="4"/>
            </p:cNvCxnSpPr>
            <p:nvPr/>
          </p:nvCxnSpPr>
          <p:spPr>
            <a:xfrm>
              <a:off x="2051720" y="2286141"/>
              <a:ext cx="0" cy="350771"/>
            </a:xfrm>
            <a:prstGeom prst="straightConnector1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068873" y="4271898"/>
            <a:ext cx="946323" cy="536903"/>
            <a:chOff x="7245797" y="4319332"/>
            <a:chExt cx="946323" cy="536903"/>
          </a:xfrm>
        </p:grpSpPr>
        <p:sp>
          <p:nvSpPr>
            <p:cNvPr id="32" name="TextBox 31"/>
            <p:cNvSpPr txBox="1"/>
            <p:nvPr/>
          </p:nvSpPr>
          <p:spPr>
            <a:xfrm>
              <a:off x="7245797" y="4366766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AUQ</a:t>
              </a:r>
              <a:endParaRPr lang="en-GB" sz="24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268958" y="4319332"/>
              <a:ext cx="900000" cy="53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50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RDA in RDF: element sets for linked data (rdaregistry.info)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RDA Entity =&gt; RDF class</a:t>
            </a:r>
          </a:p>
          <a:p>
            <a:r>
              <a:rPr lang="en-GB" dirty="0" smtClean="0"/>
              <a:t>RDA Attribute/element; Element sub-type</a:t>
            </a:r>
            <a:r>
              <a:rPr lang="en-GB" dirty="0"/>
              <a:t>; </a:t>
            </a:r>
            <a:r>
              <a:rPr lang="en-GB" dirty="0" smtClean="0"/>
              <a:t>Relationship; </a:t>
            </a:r>
            <a:r>
              <a:rPr lang="en-GB" dirty="0"/>
              <a:t>Relationship designator </a:t>
            </a:r>
            <a:r>
              <a:rPr lang="en-GB" dirty="0" smtClean="0"/>
              <a:t>=&gt; </a:t>
            </a:r>
            <a:r>
              <a:rPr lang="en-GB" dirty="0"/>
              <a:t>RDF </a:t>
            </a:r>
            <a:r>
              <a:rPr lang="en-GB" dirty="0" smtClean="0"/>
              <a:t>property or sub-property</a:t>
            </a:r>
          </a:p>
          <a:p>
            <a:r>
              <a:rPr lang="en-GB" dirty="0" smtClean="0"/>
              <a:t>RDA Sub-element =&gt; [component of aggregated statement – is this a record?]</a:t>
            </a:r>
          </a:p>
          <a:p>
            <a:r>
              <a:rPr lang="en-GB" dirty="0" smtClean="0"/>
              <a:t>Element sets published in January 2014</a:t>
            </a:r>
          </a:p>
          <a:p>
            <a:pPr lvl="1"/>
            <a:r>
              <a:rPr lang="en-GB" dirty="0" smtClean="0"/>
              <a:t>Used in RLUK linked data records (</a:t>
            </a:r>
            <a:r>
              <a:rPr lang="en-GB" dirty="0" smtClean="0"/>
              <a:t>15 </a:t>
            </a:r>
            <a:r>
              <a:rPr lang="en-GB" dirty="0" smtClean="0"/>
              <a:t>million+)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8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@prefix </a:t>
            </a:r>
            <a:r>
              <a:rPr lang="en-GB" dirty="0" err="1"/>
              <a:t>rdaa</a:t>
            </a:r>
            <a:r>
              <a:rPr lang="en-GB" dirty="0"/>
              <a:t>: &lt;http://rdaregistry.info/Elements/a/&gt; .</a:t>
            </a:r>
          </a:p>
          <a:p>
            <a:r>
              <a:rPr lang="en-GB" dirty="0"/>
              <a:t>@prefix </a:t>
            </a:r>
            <a:r>
              <a:rPr lang="en-GB" dirty="0" err="1"/>
              <a:t>rdac</a:t>
            </a:r>
            <a:r>
              <a:rPr lang="en-GB" dirty="0"/>
              <a:t>: &lt;http://rdaregistry.info/Elements/c/&gt; .</a:t>
            </a:r>
          </a:p>
          <a:p>
            <a:r>
              <a:rPr lang="en-GB" dirty="0"/>
              <a:t>@prefix </a:t>
            </a:r>
            <a:r>
              <a:rPr lang="en-GB" dirty="0" err="1"/>
              <a:t>rdae</a:t>
            </a:r>
            <a:r>
              <a:rPr lang="en-GB" dirty="0"/>
              <a:t>: &lt;http://rdaregistry.info/Elements/e/&gt; .</a:t>
            </a:r>
          </a:p>
          <a:p>
            <a:r>
              <a:rPr lang="en-GB" dirty="0"/>
              <a:t>@prefix </a:t>
            </a:r>
            <a:r>
              <a:rPr lang="en-GB" dirty="0" err="1"/>
              <a:t>rdam</a:t>
            </a:r>
            <a:r>
              <a:rPr lang="en-GB" dirty="0"/>
              <a:t>: &lt;http://rdaregistry.info/Elements/m/&gt; .</a:t>
            </a:r>
          </a:p>
          <a:p>
            <a:r>
              <a:rPr lang="en-GB" dirty="0"/>
              <a:t>@prefix </a:t>
            </a:r>
            <a:r>
              <a:rPr lang="en-GB" dirty="0" err="1"/>
              <a:t>rdaw</a:t>
            </a:r>
            <a:r>
              <a:rPr lang="en-GB" dirty="0"/>
              <a:t>: &lt;http://rdaregistry.info/Elements/w/&gt; .</a:t>
            </a:r>
          </a:p>
          <a:p>
            <a:r>
              <a:rPr lang="en-GB" dirty="0"/>
              <a:t>@prefix </a:t>
            </a:r>
            <a:r>
              <a:rPr lang="en-GB" dirty="0" err="1"/>
              <a:t>rdau</a:t>
            </a:r>
            <a:r>
              <a:rPr lang="en-GB" dirty="0"/>
              <a:t>: &lt;http://rdaregistry.info/Elements/u/&gt; . </a:t>
            </a:r>
            <a:endParaRPr lang="en-GB" dirty="0" smtClean="0"/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/>
              <a:t>&lt;</a:t>
            </a:r>
            <a:r>
              <a:rPr lang="en-GB" dirty="0"/>
              <a:t>http://data.theeuropeanlibrary.org/BibliographicResource/3000087336858&gt; a </a:t>
            </a:r>
            <a:r>
              <a:rPr lang="en-GB" dirty="0" err="1"/>
              <a:t>dcterms:BibliographicResource</a:t>
            </a:r>
            <a:r>
              <a:rPr lang="en-GB" dirty="0"/>
              <a:t> ;</a:t>
            </a:r>
          </a:p>
          <a:p>
            <a:r>
              <a:rPr lang="en-GB" dirty="0"/>
              <a:t>	rdam:P30004 "local identifier: http://data.copac.ac.uk/iid/70391419" ;</a:t>
            </a:r>
          </a:p>
          <a:p>
            <a:r>
              <a:rPr lang="en-GB" dirty="0"/>
              <a:t>	rdau:P60049 &lt;http://rdvocab.info/termList/RDAContentType/1020&gt; ;</a:t>
            </a:r>
          </a:p>
          <a:p>
            <a:r>
              <a:rPr lang="en-GB" dirty="0"/>
              <a:t>	rdam:P30003 "single unit"^^&lt;http://rdvocab.info/termList/ModeIssue&gt; ;</a:t>
            </a:r>
          </a:p>
          <a:p>
            <a:r>
              <a:rPr lang="en-GB" dirty="0"/>
              <a:t>	rdau:P60520 "</a:t>
            </a:r>
            <a:r>
              <a:rPr lang="en-GB" dirty="0" err="1"/>
              <a:t>Unkown</a:t>
            </a:r>
            <a:r>
              <a:rPr lang="en-GB" dirty="0"/>
              <a:t>"@en ;</a:t>
            </a:r>
          </a:p>
          <a:p>
            <a:r>
              <a:rPr lang="en-GB" dirty="0"/>
              <a:t>	rdam:P30004 "</a:t>
            </a:r>
            <a:r>
              <a:rPr lang="en-GB" dirty="0" err="1"/>
              <a:t>isbn</a:t>
            </a:r>
            <a:r>
              <a:rPr lang="en-GB" dirty="0"/>
              <a:t>: 0385603614" , "</a:t>
            </a:r>
            <a:r>
              <a:rPr lang="en-GB" dirty="0" err="1"/>
              <a:t>nbn</a:t>
            </a:r>
            <a:r>
              <a:rPr lang="en-GB" dirty="0"/>
              <a:t>: GBA4-2842" ;</a:t>
            </a:r>
          </a:p>
          <a:p>
            <a:r>
              <a:rPr lang="en-GB" dirty="0"/>
              <a:t>	rdam:P30156 "</a:t>
            </a:r>
            <a:r>
              <a:rPr lang="en-GB" dirty="0" err="1"/>
              <a:t>Duende</a:t>
            </a:r>
            <a:r>
              <a:rPr lang="en-GB" dirty="0"/>
              <a:t> a journey in search of flamenco" ;</a:t>
            </a:r>
          </a:p>
          <a:p>
            <a:r>
              <a:rPr lang="en-GB" dirty="0"/>
              <a:t>	rdau:P60339 "Jason Webster."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01177"/>
            <a:ext cx="762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Research Libraries UK Linked Open Data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7407" y="5953963"/>
            <a:ext cx="327834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Is this a record?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88224" y="2538330"/>
            <a:ext cx="2016223" cy="1100348"/>
            <a:chOff x="5636141" y="4422320"/>
            <a:chExt cx="2016223" cy="1100348"/>
          </a:xfrm>
        </p:grpSpPr>
        <p:sp>
          <p:nvSpPr>
            <p:cNvPr id="29" name="Oval 28"/>
            <p:cNvSpPr/>
            <p:nvPr/>
          </p:nvSpPr>
          <p:spPr>
            <a:xfrm>
              <a:off x="5636141" y="4422320"/>
              <a:ext cx="2016223" cy="11003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2416" y="4566811"/>
              <a:ext cx="1563672" cy="8113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err="1" smtClean="0"/>
                <a:t>CorpBody</a:t>
              </a:r>
              <a:r>
                <a:rPr lang="en-GB" sz="2400" dirty="0" smtClean="0"/>
                <a:t>:</a:t>
              </a:r>
            </a:p>
            <a:p>
              <a:pPr algn="ctr"/>
              <a:r>
                <a:rPr lang="en-GB" sz="2400" dirty="0" err="1" smtClean="0"/>
                <a:t>BookXpress</a:t>
              </a:r>
              <a:endParaRPr lang="en-GB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88408" y="301178"/>
            <a:ext cx="280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Entity record?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1284918"/>
            <a:ext cx="2016224" cy="900000"/>
            <a:chOff x="1259632" y="3730424"/>
            <a:chExt cx="2016224" cy="900000"/>
          </a:xfrm>
        </p:grpSpPr>
        <p:sp>
          <p:nvSpPr>
            <p:cNvPr id="3" name="Oval 2"/>
            <p:cNvSpPr/>
            <p:nvPr/>
          </p:nvSpPr>
          <p:spPr>
            <a:xfrm>
              <a:off x="1259632" y="3730424"/>
              <a:ext cx="2016224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636" y="3959407"/>
              <a:ext cx="1944216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Manifestation</a:t>
              </a:r>
              <a:endParaRPr lang="en-GB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87757" y="1538296"/>
            <a:ext cx="175931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c</a:t>
            </a:r>
            <a:r>
              <a:rPr lang="en-GB" sz="2800" dirty="0" smtClean="0"/>
              <a:t>arrier type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98063" y="2555633"/>
            <a:ext cx="27490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istributor’s name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11280" y="3572969"/>
            <a:ext cx="2935796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place of publication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0979" y="5168006"/>
            <a:ext cx="72768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endParaRPr lang="en-GB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15697" y="5657643"/>
            <a:ext cx="5112568" cy="753354"/>
            <a:chOff x="715697" y="5657643"/>
            <a:chExt cx="5112568" cy="753354"/>
          </a:xfrm>
        </p:grpSpPr>
        <p:sp>
          <p:nvSpPr>
            <p:cNvPr id="10" name="TextBox 9"/>
            <p:cNvSpPr txBox="1"/>
            <p:nvPr/>
          </p:nvSpPr>
          <p:spPr>
            <a:xfrm>
              <a:off x="801808" y="5783139"/>
              <a:ext cx="1726041" cy="50359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t</a:t>
              </a:r>
              <a:r>
                <a:rPr lang="en-GB" sz="2800" dirty="0" smtClean="0"/>
                <a:t>itle proper</a:t>
              </a:r>
              <a:endParaRPr lang="en-GB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4191" y="5783139"/>
              <a:ext cx="2961764" cy="50359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“Metadata manual”</a:t>
              </a:r>
              <a:endParaRPr lang="en-GB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697" y="5657643"/>
              <a:ext cx="5112568" cy="75335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96944" y="3857343"/>
            <a:ext cx="1598782" cy="1203156"/>
            <a:chOff x="1847396" y="659624"/>
            <a:chExt cx="1009003" cy="1203156"/>
          </a:xfrm>
        </p:grpSpPr>
        <p:sp>
          <p:nvSpPr>
            <p:cNvPr id="26" name="TextBox 25"/>
            <p:cNvSpPr txBox="1"/>
            <p:nvPr/>
          </p:nvSpPr>
          <p:spPr>
            <a:xfrm>
              <a:off x="1927042" y="855519"/>
              <a:ext cx="849713" cy="81136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Place:</a:t>
              </a:r>
            </a:p>
            <a:p>
              <a:pPr algn="ctr"/>
              <a:r>
                <a:rPr lang="en-GB" sz="2400" dirty="0" smtClean="0"/>
                <a:t>Edinburgh</a:t>
              </a:r>
              <a:endParaRPr lang="en-GB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847396" y="659624"/>
              <a:ext cx="1009003" cy="12031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37007" y="1260517"/>
            <a:ext cx="1118657" cy="1059148"/>
            <a:chOff x="5336081" y="1484783"/>
            <a:chExt cx="1118657" cy="1059148"/>
          </a:xfrm>
        </p:grpSpPr>
        <p:sp>
          <p:nvSpPr>
            <p:cNvPr id="38" name="TextBox 37"/>
            <p:cNvSpPr txBox="1"/>
            <p:nvPr/>
          </p:nvSpPr>
          <p:spPr>
            <a:xfrm>
              <a:off x="5336081" y="1549954"/>
              <a:ext cx="1118657" cy="8113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VES:</a:t>
              </a:r>
            </a:p>
            <a:p>
              <a:pPr algn="ctr"/>
              <a:r>
                <a:rPr lang="en-GB" sz="2400" dirty="0" smtClean="0"/>
                <a:t>volume</a:t>
              </a:r>
              <a:endParaRPr lang="en-GB" sz="24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081" y="1484783"/>
              <a:ext cx="1118657" cy="10591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1380" y="237431"/>
            <a:ext cx="13260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 </a:t>
            </a:r>
            <a:r>
              <a:rPr lang="en-GB" sz="36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i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e o?</a:t>
            </a:r>
            <a:endParaRPr lang="en-GB" sz="3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9" name="Straight Arrow Connector 18"/>
          <p:cNvCxnSpPr>
            <a:stCxn id="3" idx="2"/>
          </p:cNvCxnSpPr>
          <p:nvPr/>
        </p:nvCxnSpPr>
        <p:spPr>
          <a:xfrm>
            <a:off x="1043608" y="1734918"/>
            <a:ext cx="0" cy="3936678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9" idx="3"/>
            <a:endCxn id="27" idx="2"/>
          </p:cNvCxnSpPr>
          <p:nvPr/>
        </p:nvCxnSpPr>
        <p:spPr>
          <a:xfrm>
            <a:off x="5947076" y="3824764"/>
            <a:ext cx="849868" cy="634157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" idx="6"/>
          </p:cNvCxnSpPr>
          <p:nvPr/>
        </p:nvCxnSpPr>
        <p:spPr>
          <a:xfrm>
            <a:off x="3059832" y="1734918"/>
            <a:ext cx="976300" cy="55173"/>
          </a:xfrm>
          <a:prstGeom prst="curvedConnector3">
            <a:avLst/>
          </a:prstGeom>
          <a:ln w="381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6" idx="3"/>
            <a:endCxn id="39" idx="2"/>
          </p:cNvCxnSpPr>
          <p:nvPr/>
        </p:nvCxnSpPr>
        <p:spPr>
          <a:xfrm>
            <a:off x="5947076" y="1790091"/>
            <a:ext cx="1089931" cy="1270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3" idx="5"/>
            <a:endCxn id="8" idx="1"/>
          </p:cNvCxnSpPr>
          <p:nvPr/>
        </p:nvCxnSpPr>
        <p:spPr>
          <a:xfrm rot="16200000" flipH="1">
            <a:off x="2604157" y="2213522"/>
            <a:ext cx="754312" cy="433500"/>
          </a:xfrm>
          <a:prstGeom prst="curvedConnector2">
            <a:avLst/>
          </a:prstGeom>
          <a:ln w="381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8" idx="3"/>
            <a:endCxn id="29" idx="2"/>
          </p:cNvCxnSpPr>
          <p:nvPr/>
        </p:nvCxnSpPr>
        <p:spPr>
          <a:xfrm>
            <a:off x="5947076" y="2807428"/>
            <a:ext cx="641148" cy="281076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" idx="4"/>
            <a:endCxn id="9" idx="1"/>
          </p:cNvCxnSpPr>
          <p:nvPr/>
        </p:nvCxnSpPr>
        <p:spPr>
          <a:xfrm rot="16200000" flipH="1">
            <a:off x="1711577" y="2525061"/>
            <a:ext cx="1639846" cy="959560"/>
          </a:xfrm>
          <a:prstGeom prst="curvedConnector2">
            <a:avLst/>
          </a:prstGeom>
          <a:ln w="381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67650" y="5750713"/>
            <a:ext cx="252344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ths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rcrd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  <a:endParaRPr lang="en-GB" sz="3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5890061" y="6073879"/>
            <a:ext cx="377589" cy="0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1380" y="1095528"/>
            <a:ext cx="8263990" cy="407247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1334382" y="883762"/>
            <a:ext cx="4495" cy="211767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" idx="3"/>
            <a:endCxn id="46" idx="1"/>
          </p:cNvCxnSpPr>
          <p:nvPr/>
        </p:nvCxnSpPr>
        <p:spPr>
          <a:xfrm rot="16200000" flipH="1">
            <a:off x="413897" y="2978095"/>
            <a:ext cx="2490335" cy="640375"/>
          </a:xfrm>
          <a:prstGeom prst="curvedConnector2">
            <a:avLst/>
          </a:prstGeom>
          <a:ln w="381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79252" y="4291656"/>
            <a:ext cx="100206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extent</a:t>
            </a:r>
            <a:endParaRPr lang="en-GB" sz="2800" dirty="0"/>
          </a:p>
        </p:txBody>
      </p:sp>
      <p:cxnSp>
        <p:nvCxnSpPr>
          <p:cNvPr id="49" name="Curved Connector 48"/>
          <p:cNvCxnSpPr>
            <a:stCxn id="46" idx="3"/>
            <a:endCxn id="47" idx="2"/>
          </p:cNvCxnSpPr>
          <p:nvPr/>
        </p:nvCxnSpPr>
        <p:spPr>
          <a:xfrm>
            <a:off x="2981313" y="4543451"/>
            <a:ext cx="534136" cy="1341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15449" y="4053238"/>
            <a:ext cx="2563406" cy="1007262"/>
            <a:chOff x="3515449" y="4053238"/>
            <a:chExt cx="2563406" cy="1007262"/>
          </a:xfrm>
        </p:grpSpPr>
        <p:sp>
          <p:nvSpPr>
            <p:cNvPr id="47" name="Oval 46"/>
            <p:cNvSpPr/>
            <p:nvPr/>
          </p:nvSpPr>
          <p:spPr>
            <a:xfrm>
              <a:off x="3515449" y="4053238"/>
              <a:ext cx="2563406" cy="1007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62299" y="4324614"/>
              <a:ext cx="461290" cy="523220"/>
              <a:chOff x="3862299" y="4324614"/>
              <a:chExt cx="461290" cy="52322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862299" y="4327700"/>
                <a:ext cx="461290" cy="5170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96416" y="4324614"/>
                <a:ext cx="393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A</a:t>
                </a:r>
                <a:endParaRPr lang="en-GB" sz="28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566507" y="4327700"/>
              <a:ext cx="461290" cy="523220"/>
              <a:chOff x="3862299" y="4324614"/>
              <a:chExt cx="461290" cy="52322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62299" y="4327700"/>
                <a:ext cx="461290" cy="5170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6416" y="4324614"/>
                <a:ext cx="415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U</a:t>
                </a:r>
                <a:endParaRPr lang="en-GB" sz="28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264665" y="4317697"/>
              <a:ext cx="461290" cy="523220"/>
              <a:chOff x="3862299" y="4324614"/>
              <a:chExt cx="461290" cy="52322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862299" y="4327700"/>
                <a:ext cx="461290" cy="5170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96416" y="4324614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Q</a:t>
                </a:r>
                <a:endParaRPr lang="en-GB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5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1" grpId="0" animBg="1"/>
      <p:bldP spid="59" grpId="0" animBg="1"/>
      <p:bldP spid="64" grpId="0" animBg="1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</a:p>
          <a:p>
            <a:pPr lvl="1"/>
            <a:r>
              <a:rPr lang="en-GB" dirty="0" smtClean="0">
                <a:hlinkClick r:id="rId2"/>
              </a:rPr>
              <a:t>jscchair@rdatoolkit.org</a:t>
            </a:r>
            <a:endParaRPr lang="en-GB" dirty="0" smtClean="0"/>
          </a:p>
          <a:p>
            <a:r>
              <a:rPr lang="en-GB" dirty="0" smtClean="0"/>
              <a:t>RDA Registry for developers (</a:t>
            </a:r>
            <a:r>
              <a:rPr lang="en-GB" dirty="0" err="1" smtClean="0"/>
              <a:t>GitHub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github.com/RDARegistry/RDA-Vocabularies</a:t>
            </a:r>
            <a:endParaRPr lang="en-GB" dirty="0"/>
          </a:p>
          <a:p>
            <a:r>
              <a:rPr lang="en-GB" dirty="0" smtClean="0"/>
              <a:t>RLUK datasets</a:t>
            </a:r>
          </a:p>
          <a:p>
            <a:pPr lvl="1"/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www.theeuropeanlibrary.org/tel4/access/data/lod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RDA elements: relationships and attributes</a:t>
            </a:r>
          </a:p>
          <a:p>
            <a:r>
              <a:rPr lang="en-GB" dirty="0" smtClean="0"/>
              <a:t>Extending RDA: place and extent</a:t>
            </a:r>
          </a:p>
          <a:p>
            <a:r>
              <a:rPr lang="en-GB" dirty="0" smtClean="0"/>
              <a:t>RDA linked data</a:t>
            </a:r>
          </a:p>
          <a:p>
            <a:r>
              <a:rPr lang="en-GB" dirty="0" smtClean="0"/>
              <a:t>“What </a:t>
            </a:r>
            <a:r>
              <a:rPr lang="en-GB" dirty="0"/>
              <a:t>does an RDA record look like</a:t>
            </a:r>
            <a:r>
              <a:rPr lang="en-GB" dirty="0" smtClean="0"/>
              <a:t>?“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157192"/>
            <a:ext cx="327834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Is this a record?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3" y="1463483"/>
            <a:ext cx="7828966" cy="492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" y="1422164"/>
            <a:ext cx="8255839" cy="5005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4562"/>
            <a:ext cx="8280920" cy="5020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356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What is a record?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02169"/>
            <a:ext cx="252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Where is it?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" y="1431228"/>
            <a:ext cx="8990300" cy="5214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" y="1431228"/>
            <a:ext cx="8990300" cy="4996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" y="507196"/>
            <a:ext cx="9137748" cy="6138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52119" y="1044394"/>
            <a:ext cx="3428163" cy="53904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73769" y="4976301"/>
            <a:ext cx="327834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Is this a record?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22748" y="4352145"/>
            <a:ext cx="216024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36096" y="4581128"/>
            <a:ext cx="233354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29707" y="1612297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026804" y="1383314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9707" y="3096712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026804" y="2867729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16177" y="286983"/>
            <a:ext cx="394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FRBR/FRAD Entities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48250" y="286982"/>
            <a:ext cx="160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Distinct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4236" y="712297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Work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1847397" y="483314"/>
            <a:ext cx="900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75656" y="2335852"/>
            <a:ext cx="165618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511660" y="2106869"/>
            <a:ext cx="158417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31640" y="3959407"/>
            <a:ext cx="1944216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331640" y="3730424"/>
            <a:ext cx="194421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0587" y="5582961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1853748" y="5353978"/>
            <a:ext cx="900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2291047" y="1383314"/>
            <a:ext cx="12702" cy="723555"/>
            <a:chOff x="2291047" y="1383314"/>
            <a:chExt cx="12702" cy="723555"/>
          </a:xfrm>
        </p:grpSpPr>
        <p:cxnSp>
          <p:nvCxnSpPr>
            <p:cNvPr id="43" name="Curved Connector 42"/>
            <p:cNvCxnSpPr>
              <a:stCxn id="15" idx="0"/>
              <a:endCxn id="14" idx="4"/>
            </p:cNvCxnSpPr>
            <p:nvPr/>
          </p:nvCxnSpPr>
          <p:spPr>
            <a:xfrm rot="16200000" flipV="1">
              <a:off x="1938796" y="1741916"/>
              <a:ext cx="723555" cy="6351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5400000" flipH="1" flipV="1">
              <a:off x="2045243" y="1689570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291050" y="3013219"/>
            <a:ext cx="19049" cy="723555"/>
            <a:chOff x="2291050" y="3013219"/>
            <a:chExt cx="19049" cy="723555"/>
          </a:xfrm>
        </p:grpSpPr>
        <p:cxnSp>
          <p:nvCxnSpPr>
            <p:cNvPr id="44" name="Curved Connector 43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1941971" y="3368647"/>
              <a:ext cx="723555" cy="12700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5400000" flipH="1" flipV="1">
              <a:off x="2036432" y="3406801"/>
              <a:ext cx="521935" cy="12699"/>
            </a:xfrm>
            <a:prstGeom prst="curvedConnector3">
              <a:avLst>
                <a:gd name="adj1" fmla="val 50000"/>
              </a:avLst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5400000" flipH="1" flipV="1">
              <a:off x="2045247" y="3288143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297398" y="4636774"/>
            <a:ext cx="12700" cy="723554"/>
            <a:chOff x="2297398" y="4636774"/>
            <a:chExt cx="12700" cy="723554"/>
          </a:xfrm>
        </p:grpSpPr>
        <p:cxnSp>
          <p:nvCxnSpPr>
            <p:cNvPr id="45" name="Curved Connector 44"/>
            <p:cNvCxnSpPr>
              <a:stCxn id="17" idx="0"/>
              <a:endCxn id="16" idx="4"/>
            </p:cNvCxnSpPr>
            <p:nvPr/>
          </p:nvCxnSpPr>
          <p:spPr>
            <a:xfrm rot="5400000" flipH="1" flipV="1">
              <a:off x="1941971" y="4992201"/>
              <a:ext cx="723554" cy="12700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rot="5400000" flipH="1" flipV="1">
              <a:off x="2051594" y="4980780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2040099" y="1205091"/>
            <a:ext cx="540000" cy="54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4932040" y="1154331"/>
            <a:ext cx="3384376" cy="46496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3" name="Group 112"/>
          <p:cNvGrpSpPr/>
          <p:nvPr/>
        </p:nvGrpSpPr>
        <p:grpSpPr>
          <a:xfrm>
            <a:off x="2615595" y="1251512"/>
            <a:ext cx="2316445" cy="2227643"/>
            <a:chOff x="2615595" y="1251512"/>
            <a:chExt cx="2316445" cy="2227643"/>
          </a:xfrm>
        </p:grpSpPr>
        <p:cxnSp>
          <p:nvCxnSpPr>
            <p:cNvPr id="67" name="Straight Arrow Connector 66"/>
            <p:cNvCxnSpPr>
              <a:stCxn id="65" idx="2"/>
              <a:endCxn id="14" idx="5"/>
            </p:cNvCxnSpPr>
            <p:nvPr/>
          </p:nvCxnSpPr>
          <p:spPr>
            <a:xfrm flipH="1" flipV="1">
              <a:off x="2615595" y="1251512"/>
              <a:ext cx="2316445" cy="2227643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2753748" y="1394998"/>
              <a:ext cx="2034277" cy="1922731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3095836" y="2556869"/>
            <a:ext cx="1836204" cy="922286"/>
            <a:chOff x="3095836" y="2556869"/>
            <a:chExt cx="1836204" cy="922286"/>
          </a:xfrm>
        </p:grpSpPr>
        <p:cxnSp>
          <p:nvCxnSpPr>
            <p:cNvPr id="70" name="Straight Arrow Connector 69"/>
            <p:cNvCxnSpPr>
              <a:stCxn id="65" idx="2"/>
              <a:endCxn id="15" idx="6"/>
            </p:cNvCxnSpPr>
            <p:nvPr/>
          </p:nvCxnSpPr>
          <p:spPr>
            <a:xfrm flipH="1" flipV="1">
              <a:off x="3095836" y="2556869"/>
              <a:ext cx="1836204" cy="922286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3275856" y="2707328"/>
              <a:ext cx="1512170" cy="705822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275856" y="3479155"/>
            <a:ext cx="1656184" cy="701269"/>
            <a:chOff x="3275856" y="3479155"/>
            <a:chExt cx="1656184" cy="701269"/>
          </a:xfrm>
        </p:grpSpPr>
        <p:cxnSp>
          <p:nvCxnSpPr>
            <p:cNvPr id="73" name="Straight Arrow Connector 72"/>
            <p:cNvCxnSpPr>
              <a:stCxn id="65" idx="2"/>
              <a:endCxn id="16" idx="6"/>
            </p:cNvCxnSpPr>
            <p:nvPr/>
          </p:nvCxnSpPr>
          <p:spPr>
            <a:xfrm flipH="1">
              <a:off x="3275856" y="3479155"/>
              <a:ext cx="1656184" cy="701269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419872" y="3546647"/>
              <a:ext cx="1368153" cy="633777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753748" y="3479155"/>
            <a:ext cx="2178292" cy="2324823"/>
            <a:chOff x="2753748" y="3479155"/>
            <a:chExt cx="2178292" cy="2324823"/>
          </a:xfrm>
        </p:grpSpPr>
        <p:cxnSp>
          <p:nvCxnSpPr>
            <p:cNvPr id="77" name="Straight Arrow Connector 76"/>
            <p:cNvCxnSpPr>
              <a:stCxn id="65" idx="2"/>
              <a:endCxn id="17" idx="6"/>
            </p:cNvCxnSpPr>
            <p:nvPr/>
          </p:nvCxnSpPr>
          <p:spPr>
            <a:xfrm flipH="1">
              <a:off x="2753748" y="3479155"/>
              <a:ext cx="2178292" cy="2324823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2906148" y="3674118"/>
              <a:ext cx="1881877" cy="1908843"/>
            </a:xfrm>
            <a:prstGeom prst="straightConnector1">
              <a:avLst/>
            </a:prstGeom>
            <a:ln w="635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5049586" y="3096712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Agent</a:t>
            </a:r>
            <a:endParaRPr lang="en-GB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280837" y="966711"/>
            <a:ext cx="1444626" cy="95410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One and</a:t>
            </a:r>
          </a:p>
          <a:p>
            <a:r>
              <a:rPr lang="en-GB" sz="2800" dirty="0"/>
              <a:t>o</a:t>
            </a:r>
            <a:r>
              <a:rPr lang="en-GB" sz="2800" dirty="0" smtClean="0"/>
              <a:t>nly one</a:t>
            </a:r>
            <a:endParaRPr lang="en-GB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280837" y="4849871"/>
            <a:ext cx="1184940" cy="95410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One or</a:t>
            </a:r>
          </a:p>
          <a:p>
            <a:r>
              <a:rPr lang="en-GB" sz="2800" dirty="0" smtClean="0"/>
              <a:t>more</a:t>
            </a:r>
            <a:endParaRPr lang="en-GB" sz="2800" dirty="0"/>
          </a:p>
        </p:txBody>
      </p:sp>
      <p:sp>
        <p:nvSpPr>
          <p:cNvPr id="98" name="Oval 97"/>
          <p:cNvSpPr/>
          <p:nvPr/>
        </p:nvSpPr>
        <p:spPr>
          <a:xfrm>
            <a:off x="2021047" y="4969284"/>
            <a:ext cx="540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021047" y="4458551"/>
            <a:ext cx="540000" cy="54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2021047" y="3276647"/>
            <a:ext cx="540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2016272" y="2939155"/>
            <a:ext cx="540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2030573" y="1666801"/>
            <a:ext cx="540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Arrow Connector 102"/>
          <p:cNvCxnSpPr>
            <a:stCxn id="97" idx="3"/>
            <a:endCxn id="98" idx="2"/>
          </p:cNvCxnSpPr>
          <p:nvPr/>
        </p:nvCxnSpPr>
        <p:spPr>
          <a:xfrm flipV="1">
            <a:off x="1465777" y="5239284"/>
            <a:ext cx="555270" cy="87641"/>
          </a:xfrm>
          <a:prstGeom prst="straightConnector1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3"/>
            <a:endCxn id="63" idx="2"/>
          </p:cNvCxnSpPr>
          <p:nvPr/>
        </p:nvCxnSpPr>
        <p:spPr>
          <a:xfrm>
            <a:off x="1725463" y="1443765"/>
            <a:ext cx="314636" cy="31326"/>
          </a:xfrm>
          <a:prstGeom prst="straightConnector1">
            <a:avLst/>
          </a:prstGeom>
          <a:ln w="254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598234" y="5930812"/>
            <a:ext cx="625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Primary/high-level relationships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47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9" grpId="0"/>
      <p:bldP spid="18" grpId="0" animBg="1"/>
      <p:bldP spid="10" grpId="0"/>
      <p:bldP spid="19" grpId="0" animBg="1"/>
      <p:bldP spid="23" grpId="0"/>
      <p:bldP spid="4" grpId="0"/>
      <p:bldP spid="14" grpId="0" animBg="1"/>
      <p:bldP spid="6" grpId="0"/>
      <p:bldP spid="15" grpId="0" animBg="1"/>
      <p:bldP spid="7" grpId="0"/>
      <p:bldP spid="16" grpId="0" animBg="1"/>
      <p:bldP spid="8" grpId="0"/>
      <p:bldP spid="17" grpId="0" animBg="1"/>
      <p:bldP spid="63" grpId="0" animBg="1"/>
      <p:bldP spid="65" grpId="0" animBg="1"/>
      <p:bldP spid="95" grpId="0"/>
      <p:bldP spid="96" grpId="0" animBg="1"/>
      <p:bldP spid="97" grpId="0" animBg="1"/>
      <p:bldP spid="98" grpId="0" animBg="1"/>
      <p:bldP spid="64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urved Connector 103"/>
          <p:cNvCxnSpPr>
            <a:stCxn id="16" idx="6"/>
            <a:endCxn id="19" idx="2"/>
          </p:cNvCxnSpPr>
          <p:nvPr/>
        </p:nvCxnSpPr>
        <p:spPr>
          <a:xfrm flipV="1">
            <a:off x="3275856" y="3317729"/>
            <a:ext cx="2750948" cy="86269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22748" y="4352145"/>
            <a:ext cx="216024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22748" y="4581128"/>
            <a:ext cx="216024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29707" y="1612297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026804" y="1383314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9707" y="3096712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026804" y="2867729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97989" y="298300"/>
            <a:ext cx="477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RDA Entity relationships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4236" y="712297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Work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1847397" y="483314"/>
            <a:ext cx="900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75656" y="2335852"/>
            <a:ext cx="165618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511660" y="2106869"/>
            <a:ext cx="158417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31640" y="3959407"/>
            <a:ext cx="1944216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331640" y="3730424"/>
            <a:ext cx="194421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0587" y="5582961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1853748" y="5353978"/>
            <a:ext cx="900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urved Connector 53"/>
          <p:cNvCxnSpPr>
            <a:stCxn id="15" idx="0"/>
            <a:endCxn id="14" idx="4"/>
          </p:cNvCxnSpPr>
          <p:nvPr/>
        </p:nvCxnSpPr>
        <p:spPr>
          <a:xfrm rot="16200000" flipV="1">
            <a:off x="1938796" y="1741916"/>
            <a:ext cx="723555" cy="635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0"/>
            <a:endCxn id="16" idx="4"/>
          </p:cNvCxnSpPr>
          <p:nvPr/>
        </p:nvCxnSpPr>
        <p:spPr>
          <a:xfrm rot="5400000" flipH="1" flipV="1">
            <a:off x="1941971" y="4992201"/>
            <a:ext cx="723554" cy="1270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6" idx="7"/>
            <a:endCxn id="15" idx="3"/>
          </p:cNvCxnSpPr>
          <p:nvPr/>
        </p:nvCxnSpPr>
        <p:spPr>
          <a:xfrm rot="16200000" flipV="1">
            <a:off x="1873816" y="2744909"/>
            <a:ext cx="987159" cy="124747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5" idx="5"/>
            <a:endCxn id="16" idx="1"/>
          </p:cNvCxnSpPr>
          <p:nvPr/>
        </p:nvCxnSpPr>
        <p:spPr>
          <a:xfrm rot="5400000">
            <a:off x="1746523" y="2744909"/>
            <a:ext cx="987159" cy="124747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4" idx="6"/>
            <a:endCxn id="18" idx="2"/>
          </p:cNvCxnSpPr>
          <p:nvPr/>
        </p:nvCxnSpPr>
        <p:spPr>
          <a:xfrm>
            <a:off x="2747397" y="933314"/>
            <a:ext cx="3279407" cy="90000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4" idx="6"/>
            <a:endCxn id="19" idx="2"/>
          </p:cNvCxnSpPr>
          <p:nvPr/>
        </p:nvCxnSpPr>
        <p:spPr>
          <a:xfrm>
            <a:off x="2747397" y="933314"/>
            <a:ext cx="3279407" cy="238441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4" idx="6"/>
            <a:endCxn id="3" idx="2"/>
          </p:cNvCxnSpPr>
          <p:nvPr/>
        </p:nvCxnSpPr>
        <p:spPr>
          <a:xfrm>
            <a:off x="2747397" y="933314"/>
            <a:ext cx="2775351" cy="38688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5" idx="6"/>
            <a:endCxn id="18" idx="2"/>
          </p:cNvCxnSpPr>
          <p:nvPr/>
        </p:nvCxnSpPr>
        <p:spPr>
          <a:xfrm flipV="1">
            <a:off x="3095836" y="1833314"/>
            <a:ext cx="2930968" cy="72355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15" idx="6"/>
            <a:endCxn id="19" idx="2"/>
          </p:cNvCxnSpPr>
          <p:nvPr/>
        </p:nvCxnSpPr>
        <p:spPr>
          <a:xfrm>
            <a:off x="3095836" y="2556869"/>
            <a:ext cx="2930968" cy="76086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17" idx="6"/>
            <a:endCxn id="19" idx="2"/>
          </p:cNvCxnSpPr>
          <p:nvPr/>
        </p:nvCxnSpPr>
        <p:spPr>
          <a:xfrm flipV="1">
            <a:off x="2753748" y="3317729"/>
            <a:ext cx="3273056" cy="248624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5" idx="6"/>
            <a:endCxn id="3" idx="2"/>
          </p:cNvCxnSpPr>
          <p:nvPr/>
        </p:nvCxnSpPr>
        <p:spPr>
          <a:xfrm>
            <a:off x="3095836" y="2556869"/>
            <a:ext cx="2426912" cy="2245276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6" idx="6"/>
            <a:endCxn id="3" idx="2"/>
          </p:cNvCxnSpPr>
          <p:nvPr/>
        </p:nvCxnSpPr>
        <p:spPr>
          <a:xfrm>
            <a:off x="3275856" y="4180424"/>
            <a:ext cx="2246892" cy="62172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7" idx="6"/>
            <a:endCxn id="18" idx="2"/>
          </p:cNvCxnSpPr>
          <p:nvPr/>
        </p:nvCxnSpPr>
        <p:spPr>
          <a:xfrm flipV="1">
            <a:off x="2753748" y="1833314"/>
            <a:ext cx="3273056" cy="3970664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7" idx="6"/>
            <a:endCxn id="3" idx="2"/>
          </p:cNvCxnSpPr>
          <p:nvPr/>
        </p:nvCxnSpPr>
        <p:spPr>
          <a:xfrm flipV="1">
            <a:off x="2753748" y="4802145"/>
            <a:ext cx="2769000" cy="1001833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16" idx="6"/>
            <a:endCxn id="18" idx="2"/>
          </p:cNvCxnSpPr>
          <p:nvPr/>
        </p:nvCxnSpPr>
        <p:spPr>
          <a:xfrm flipV="1">
            <a:off x="3275856" y="1833314"/>
            <a:ext cx="2750948" cy="234711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8" idx="3"/>
            <a:endCxn id="19" idx="7"/>
          </p:cNvCxnSpPr>
          <p:nvPr/>
        </p:nvCxnSpPr>
        <p:spPr>
          <a:xfrm rot="16200000" flipH="1">
            <a:off x="6178859" y="2168182"/>
            <a:ext cx="848019" cy="81467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1"/>
            <a:endCxn id="18" idx="5"/>
          </p:cNvCxnSpPr>
          <p:nvPr/>
        </p:nvCxnSpPr>
        <p:spPr>
          <a:xfrm rot="5400000" flipH="1" flipV="1">
            <a:off x="6178859" y="2168183"/>
            <a:ext cx="848019" cy="81467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9" idx="3"/>
            <a:endCxn id="3" idx="7"/>
          </p:cNvCxnSpPr>
          <p:nvPr/>
        </p:nvCxnSpPr>
        <p:spPr>
          <a:xfrm rot="16200000" flipH="1">
            <a:off x="6357068" y="3474387"/>
            <a:ext cx="848020" cy="117109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3" idx="1"/>
            <a:endCxn id="19" idx="5"/>
          </p:cNvCxnSpPr>
          <p:nvPr/>
        </p:nvCxnSpPr>
        <p:spPr>
          <a:xfrm rot="5400000" flipH="1" flipV="1">
            <a:off x="6000647" y="3474388"/>
            <a:ext cx="848020" cy="117109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4" idx="3"/>
            <a:endCxn id="14" idx="1"/>
          </p:cNvCxnSpPr>
          <p:nvPr/>
        </p:nvCxnSpPr>
        <p:spPr>
          <a:xfrm rot="5400000" flipH="1">
            <a:off x="1661001" y="933314"/>
            <a:ext cx="636396" cy="12700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5" idx="3"/>
            <a:endCxn id="15" idx="1"/>
          </p:cNvCxnSpPr>
          <p:nvPr/>
        </p:nvCxnSpPr>
        <p:spPr>
          <a:xfrm rot="5400000" flipH="1">
            <a:off x="1425459" y="2556869"/>
            <a:ext cx="636396" cy="12700"/>
          </a:xfrm>
          <a:prstGeom prst="curvedConnector5">
            <a:avLst>
              <a:gd name="adj1" fmla="val -35921"/>
              <a:gd name="adj2" fmla="val 6859016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16" idx="3"/>
            <a:endCxn id="16" idx="1"/>
          </p:cNvCxnSpPr>
          <p:nvPr/>
        </p:nvCxnSpPr>
        <p:spPr>
          <a:xfrm rot="5400000" flipH="1">
            <a:off x="1298166" y="4180424"/>
            <a:ext cx="636396" cy="12700"/>
          </a:xfrm>
          <a:prstGeom prst="curvedConnector5">
            <a:avLst>
              <a:gd name="adj1" fmla="val -35921"/>
              <a:gd name="adj2" fmla="val 5195220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7" idx="3"/>
            <a:endCxn id="17" idx="1"/>
          </p:cNvCxnSpPr>
          <p:nvPr/>
        </p:nvCxnSpPr>
        <p:spPr>
          <a:xfrm rot="5400000" flipH="1">
            <a:off x="1667352" y="5803978"/>
            <a:ext cx="636396" cy="12700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5"/>
            <a:endCxn id="18" idx="7"/>
          </p:cNvCxnSpPr>
          <p:nvPr/>
        </p:nvCxnSpPr>
        <p:spPr>
          <a:xfrm rot="5400000" flipH="1">
            <a:off x="6692009" y="1833314"/>
            <a:ext cx="636396" cy="12700"/>
          </a:xfrm>
          <a:prstGeom prst="curvedConnector5">
            <a:avLst>
              <a:gd name="adj1" fmla="val -35921"/>
              <a:gd name="adj2" fmla="val -6176071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19" idx="5"/>
            <a:endCxn id="19" idx="7"/>
          </p:cNvCxnSpPr>
          <p:nvPr/>
        </p:nvCxnSpPr>
        <p:spPr>
          <a:xfrm rot="5400000" flipH="1">
            <a:off x="6692009" y="3317729"/>
            <a:ext cx="636396" cy="12700"/>
          </a:xfrm>
          <a:prstGeom prst="curvedConnector5">
            <a:avLst>
              <a:gd name="adj1" fmla="val -35921"/>
              <a:gd name="adj2" fmla="val -6508378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3" idx="5"/>
            <a:endCxn id="3" idx="7"/>
          </p:cNvCxnSpPr>
          <p:nvPr/>
        </p:nvCxnSpPr>
        <p:spPr>
          <a:xfrm rot="5400000" flipH="1">
            <a:off x="7048430" y="4802145"/>
            <a:ext cx="636396" cy="12700"/>
          </a:xfrm>
          <a:prstGeom prst="curvedConnector5">
            <a:avLst>
              <a:gd name="adj1" fmla="val -35921"/>
              <a:gd name="adj2" fmla="val -567821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606165" y="5826505"/>
            <a:ext cx="517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err="1" smtClean="0"/>
              <a:t>pov</a:t>
            </a:r>
            <a:r>
              <a:rPr lang="en-GB" sz="3600" dirty="0" smtClean="0"/>
              <a:t>: Description -&gt; Access</a:t>
            </a:r>
            <a:endParaRPr lang="en-GB" sz="3600" dirty="0"/>
          </a:p>
        </p:txBody>
      </p:sp>
      <p:cxnSp>
        <p:nvCxnSpPr>
          <p:cNvPr id="154" name="Curved Connector 153"/>
          <p:cNvCxnSpPr>
            <a:stCxn id="18" idx="3"/>
            <a:endCxn id="3" idx="1"/>
          </p:cNvCxnSpPr>
          <p:nvPr/>
        </p:nvCxnSpPr>
        <p:spPr>
          <a:xfrm rot="5400000">
            <a:off x="4851102" y="3139519"/>
            <a:ext cx="2332435" cy="35642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urved Connector 156"/>
          <p:cNvCxnSpPr>
            <a:stCxn id="18" idx="5"/>
            <a:endCxn id="3" idx="7"/>
          </p:cNvCxnSpPr>
          <p:nvPr/>
        </p:nvCxnSpPr>
        <p:spPr>
          <a:xfrm rot="16200000" flipH="1">
            <a:off x="6022200" y="3139518"/>
            <a:ext cx="2332435" cy="35642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urved Connector 103"/>
          <p:cNvCxnSpPr>
            <a:stCxn id="16" idx="6"/>
            <a:endCxn id="19" idx="2"/>
          </p:cNvCxnSpPr>
          <p:nvPr/>
        </p:nvCxnSpPr>
        <p:spPr>
          <a:xfrm flipV="1">
            <a:off x="3275856" y="3317729"/>
            <a:ext cx="2750948" cy="86269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22748" y="4352145"/>
            <a:ext cx="216024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22748" y="4581128"/>
            <a:ext cx="216024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29707" y="1612297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026804" y="1383314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9707" y="3096712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026804" y="2867729"/>
            <a:ext cx="1152128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135072" y="301178"/>
            <a:ext cx="450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Place: new RDA entity?</a:t>
            </a: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824236" y="483314"/>
            <a:ext cx="946323" cy="900000"/>
            <a:chOff x="1824236" y="483314"/>
            <a:chExt cx="946323" cy="900000"/>
          </a:xfrm>
        </p:grpSpPr>
        <p:sp>
          <p:nvSpPr>
            <p:cNvPr id="4" name="TextBox 3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Work</a:t>
              </a:r>
              <a:endParaRPr lang="en-GB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847397" y="483314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75656" y="2335852"/>
            <a:ext cx="165618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511660" y="2106869"/>
            <a:ext cx="158417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31640" y="3959407"/>
            <a:ext cx="1944216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331640" y="3730424"/>
            <a:ext cx="1944216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0587" y="5582961"/>
            <a:ext cx="94632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1853748" y="5353978"/>
            <a:ext cx="900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urved Connector 53"/>
          <p:cNvCxnSpPr>
            <a:stCxn id="15" idx="0"/>
            <a:endCxn id="14" idx="4"/>
          </p:cNvCxnSpPr>
          <p:nvPr/>
        </p:nvCxnSpPr>
        <p:spPr>
          <a:xfrm rot="16200000" flipV="1">
            <a:off x="1938796" y="1741916"/>
            <a:ext cx="723555" cy="635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0"/>
            <a:endCxn id="16" idx="4"/>
          </p:cNvCxnSpPr>
          <p:nvPr/>
        </p:nvCxnSpPr>
        <p:spPr>
          <a:xfrm rot="5400000" flipH="1" flipV="1">
            <a:off x="1941971" y="4992201"/>
            <a:ext cx="723554" cy="1270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6" idx="7"/>
            <a:endCxn id="15" idx="3"/>
          </p:cNvCxnSpPr>
          <p:nvPr/>
        </p:nvCxnSpPr>
        <p:spPr>
          <a:xfrm rot="16200000" flipV="1">
            <a:off x="1873816" y="2744909"/>
            <a:ext cx="987159" cy="124747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5" idx="5"/>
            <a:endCxn id="16" idx="1"/>
          </p:cNvCxnSpPr>
          <p:nvPr/>
        </p:nvCxnSpPr>
        <p:spPr>
          <a:xfrm rot="5400000">
            <a:off x="1746523" y="2744909"/>
            <a:ext cx="987159" cy="124747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4" idx="6"/>
            <a:endCxn id="18" idx="2"/>
          </p:cNvCxnSpPr>
          <p:nvPr/>
        </p:nvCxnSpPr>
        <p:spPr>
          <a:xfrm>
            <a:off x="2747397" y="933314"/>
            <a:ext cx="3279407" cy="90000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4" idx="6"/>
            <a:endCxn id="19" idx="2"/>
          </p:cNvCxnSpPr>
          <p:nvPr/>
        </p:nvCxnSpPr>
        <p:spPr>
          <a:xfrm>
            <a:off x="2747397" y="933314"/>
            <a:ext cx="3279407" cy="238441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4" idx="6"/>
            <a:endCxn id="3" idx="2"/>
          </p:cNvCxnSpPr>
          <p:nvPr/>
        </p:nvCxnSpPr>
        <p:spPr>
          <a:xfrm>
            <a:off x="2747397" y="933314"/>
            <a:ext cx="2775351" cy="386883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5" idx="6"/>
            <a:endCxn id="18" idx="2"/>
          </p:cNvCxnSpPr>
          <p:nvPr/>
        </p:nvCxnSpPr>
        <p:spPr>
          <a:xfrm flipV="1">
            <a:off x="3095836" y="1833314"/>
            <a:ext cx="2930968" cy="72355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15" idx="6"/>
            <a:endCxn id="19" idx="2"/>
          </p:cNvCxnSpPr>
          <p:nvPr/>
        </p:nvCxnSpPr>
        <p:spPr>
          <a:xfrm>
            <a:off x="3095836" y="2556869"/>
            <a:ext cx="2930968" cy="76086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17" idx="6"/>
            <a:endCxn id="19" idx="2"/>
          </p:cNvCxnSpPr>
          <p:nvPr/>
        </p:nvCxnSpPr>
        <p:spPr>
          <a:xfrm flipV="1">
            <a:off x="2753748" y="3317729"/>
            <a:ext cx="3273056" cy="2486249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5" idx="6"/>
            <a:endCxn id="3" idx="2"/>
          </p:cNvCxnSpPr>
          <p:nvPr/>
        </p:nvCxnSpPr>
        <p:spPr>
          <a:xfrm>
            <a:off x="3095836" y="2556869"/>
            <a:ext cx="2426912" cy="2245276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6" idx="6"/>
            <a:endCxn id="3" idx="2"/>
          </p:cNvCxnSpPr>
          <p:nvPr/>
        </p:nvCxnSpPr>
        <p:spPr>
          <a:xfrm>
            <a:off x="3275856" y="4180424"/>
            <a:ext cx="2246892" cy="62172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7" idx="6"/>
            <a:endCxn id="18" idx="2"/>
          </p:cNvCxnSpPr>
          <p:nvPr/>
        </p:nvCxnSpPr>
        <p:spPr>
          <a:xfrm flipV="1">
            <a:off x="2753748" y="1833314"/>
            <a:ext cx="3273056" cy="3970664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7" idx="6"/>
            <a:endCxn id="3" idx="2"/>
          </p:cNvCxnSpPr>
          <p:nvPr/>
        </p:nvCxnSpPr>
        <p:spPr>
          <a:xfrm flipV="1">
            <a:off x="2753748" y="4802145"/>
            <a:ext cx="2769000" cy="1001833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16" idx="6"/>
            <a:endCxn id="18" idx="2"/>
          </p:cNvCxnSpPr>
          <p:nvPr/>
        </p:nvCxnSpPr>
        <p:spPr>
          <a:xfrm flipV="1">
            <a:off x="3275856" y="1833314"/>
            <a:ext cx="2750948" cy="234711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8" idx="3"/>
            <a:endCxn id="19" idx="7"/>
          </p:cNvCxnSpPr>
          <p:nvPr/>
        </p:nvCxnSpPr>
        <p:spPr>
          <a:xfrm rot="16200000" flipH="1">
            <a:off x="6178859" y="2168182"/>
            <a:ext cx="848019" cy="81467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1"/>
            <a:endCxn id="18" idx="5"/>
          </p:cNvCxnSpPr>
          <p:nvPr/>
        </p:nvCxnSpPr>
        <p:spPr>
          <a:xfrm rot="5400000" flipH="1" flipV="1">
            <a:off x="6178859" y="2168183"/>
            <a:ext cx="848019" cy="81467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9" idx="3"/>
            <a:endCxn id="3" idx="7"/>
          </p:cNvCxnSpPr>
          <p:nvPr/>
        </p:nvCxnSpPr>
        <p:spPr>
          <a:xfrm rot="16200000" flipH="1">
            <a:off x="6357068" y="3474387"/>
            <a:ext cx="848020" cy="117109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3" idx="1"/>
            <a:endCxn id="19" idx="5"/>
          </p:cNvCxnSpPr>
          <p:nvPr/>
        </p:nvCxnSpPr>
        <p:spPr>
          <a:xfrm rot="5400000" flipH="1" flipV="1">
            <a:off x="6000647" y="3474388"/>
            <a:ext cx="848020" cy="117109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4" idx="3"/>
            <a:endCxn id="14" idx="1"/>
          </p:cNvCxnSpPr>
          <p:nvPr/>
        </p:nvCxnSpPr>
        <p:spPr>
          <a:xfrm rot="5400000" flipH="1">
            <a:off x="1661001" y="933314"/>
            <a:ext cx="636396" cy="12700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5" idx="3"/>
            <a:endCxn id="15" idx="1"/>
          </p:cNvCxnSpPr>
          <p:nvPr/>
        </p:nvCxnSpPr>
        <p:spPr>
          <a:xfrm rot="5400000" flipH="1">
            <a:off x="1425459" y="2556869"/>
            <a:ext cx="636396" cy="12700"/>
          </a:xfrm>
          <a:prstGeom prst="curvedConnector5">
            <a:avLst>
              <a:gd name="adj1" fmla="val -35921"/>
              <a:gd name="adj2" fmla="val 6859016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16" idx="3"/>
            <a:endCxn id="16" idx="1"/>
          </p:cNvCxnSpPr>
          <p:nvPr/>
        </p:nvCxnSpPr>
        <p:spPr>
          <a:xfrm rot="5400000" flipH="1">
            <a:off x="1298166" y="4180424"/>
            <a:ext cx="636396" cy="12700"/>
          </a:xfrm>
          <a:prstGeom prst="curvedConnector5">
            <a:avLst>
              <a:gd name="adj1" fmla="val -35921"/>
              <a:gd name="adj2" fmla="val 5195220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7" idx="3"/>
            <a:endCxn id="17" idx="1"/>
          </p:cNvCxnSpPr>
          <p:nvPr/>
        </p:nvCxnSpPr>
        <p:spPr>
          <a:xfrm rot="5400000" flipH="1">
            <a:off x="1667352" y="5803978"/>
            <a:ext cx="636396" cy="12700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5"/>
            <a:endCxn id="18" idx="7"/>
          </p:cNvCxnSpPr>
          <p:nvPr/>
        </p:nvCxnSpPr>
        <p:spPr>
          <a:xfrm rot="5400000" flipH="1">
            <a:off x="6692009" y="1833314"/>
            <a:ext cx="636396" cy="12700"/>
          </a:xfrm>
          <a:prstGeom prst="curvedConnector5">
            <a:avLst>
              <a:gd name="adj1" fmla="val -35921"/>
              <a:gd name="adj2" fmla="val -6176071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19" idx="5"/>
            <a:endCxn id="19" idx="7"/>
          </p:cNvCxnSpPr>
          <p:nvPr/>
        </p:nvCxnSpPr>
        <p:spPr>
          <a:xfrm rot="5400000" flipH="1">
            <a:off x="6692009" y="3317729"/>
            <a:ext cx="636396" cy="12700"/>
          </a:xfrm>
          <a:prstGeom prst="curvedConnector5">
            <a:avLst>
              <a:gd name="adj1" fmla="val -35921"/>
              <a:gd name="adj2" fmla="val -6508378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3" idx="5"/>
            <a:endCxn id="3" idx="7"/>
          </p:cNvCxnSpPr>
          <p:nvPr/>
        </p:nvCxnSpPr>
        <p:spPr>
          <a:xfrm rot="5400000" flipH="1">
            <a:off x="7048430" y="4802145"/>
            <a:ext cx="636396" cy="12700"/>
          </a:xfrm>
          <a:prstGeom prst="curvedConnector5">
            <a:avLst>
              <a:gd name="adj1" fmla="val -35921"/>
              <a:gd name="adj2" fmla="val -567821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31840" y="5826876"/>
            <a:ext cx="5727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err="1" smtClean="0"/>
              <a:t>pov</a:t>
            </a:r>
            <a:r>
              <a:rPr lang="en-GB" sz="3600" dirty="0" smtClean="0"/>
              <a:t>: Access -&gt; Item (content)</a:t>
            </a:r>
            <a:endParaRPr lang="en-GB" sz="3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35072" y="5043896"/>
            <a:ext cx="946323" cy="900000"/>
            <a:chOff x="1824236" y="483314"/>
            <a:chExt cx="946323" cy="900000"/>
          </a:xfrm>
        </p:grpSpPr>
        <p:sp>
          <p:nvSpPr>
            <p:cNvPr id="48" name="TextBox 4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Place</a:t>
              </a:r>
              <a:endParaRPr lang="en-GB" sz="24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847397" y="483314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" name="Curved Connector 49"/>
          <p:cNvCxnSpPr>
            <a:stCxn id="17" idx="6"/>
            <a:endCxn id="49" idx="2"/>
          </p:cNvCxnSpPr>
          <p:nvPr/>
        </p:nvCxnSpPr>
        <p:spPr>
          <a:xfrm flipV="1">
            <a:off x="2753748" y="5493896"/>
            <a:ext cx="1404485" cy="310082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6" idx="6"/>
            <a:endCxn id="49" idx="2"/>
          </p:cNvCxnSpPr>
          <p:nvPr/>
        </p:nvCxnSpPr>
        <p:spPr>
          <a:xfrm>
            <a:off x="3275856" y="4180424"/>
            <a:ext cx="882377" cy="1313472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5" idx="6"/>
            <a:endCxn id="49" idx="2"/>
          </p:cNvCxnSpPr>
          <p:nvPr/>
        </p:nvCxnSpPr>
        <p:spPr>
          <a:xfrm>
            <a:off x="3095836" y="2556869"/>
            <a:ext cx="1062397" cy="2937027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14" idx="6"/>
            <a:endCxn id="49" idx="2"/>
          </p:cNvCxnSpPr>
          <p:nvPr/>
        </p:nvCxnSpPr>
        <p:spPr>
          <a:xfrm>
            <a:off x="2747397" y="933314"/>
            <a:ext cx="1410836" cy="4560582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3" idx="2"/>
            <a:endCxn id="49" idx="0"/>
          </p:cNvCxnSpPr>
          <p:nvPr/>
        </p:nvCxnSpPr>
        <p:spPr>
          <a:xfrm rot="10800000" flipV="1">
            <a:off x="4608234" y="4802144"/>
            <a:ext cx="914515" cy="241751"/>
          </a:xfrm>
          <a:prstGeom prst="curvedConnector2">
            <a:avLst/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19" idx="2"/>
            <a:endCxn id="49" idx="0"/>
          </p:cNvCxnSpPr>
          <p:nvPr/>
        </p:nvCxnSpPr>
        <p:spPr>
          <a:xfrm rot="10800000" flipV="1">
            <a:off x="4608234" y="3317728"/>
            <a:ext cx="1418571" cy="1726167"/>
          </a:xfrm>
          <a:prstGeom prst="curvedConnector2">
            <a:avLst/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18" idx="2"/>
            <a:endCxn id="49" idx="0"/>
          </p:cNvCxnSpPr>
          <p:nvPr/>
        </p:nvCxnSpPr>
        <p:spPr>
          <a:xfrm rot="10800000" flipV="1">
            <a:off x="4608234" y="1833314"/>
            <a:ext cx="1418571" cy="3210582"/>
          </a:xfrm>
          <a:prstGeom prst="curvedConnector2">
            <a:avLst/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8" idx="5"/>
            <a:endCxn id="3" idx="7"/>
          </p:cNvCxnSpPr>
          <p:nvPr/>
        </p:nvCxnSpPr>
        <p:spPr>
          <a:xfrm rot="16200000" flipH="1">
            <a:off x="6022200" y="3139518"/>
            <a:ext cx="2332435" cy="35642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3" idx="1"/>
            <a:endCxn id="18" idx="3"/>
          </p:cNvCxnSpPr>
          <p:nvPr/>
        </p:nvCxnSpPr>
        <p:spPr>
          <a:xfrm rot="5400000" flipH="1" flipV="1">
            <a:off x="4851101" y="3139520"/>
            <a:ext cx="2332435" cy="35642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49" idx="7"/>
            <a:endCxn id="3" idx="4"/>
          </p:cNvCxnSpPr>
          <p:nvPr/>
        </p:nvCxnSpPr>
        <p:spPr>
          <a:xfrm rot="16200000" flipH="1">
            <a:off x="5726425" y="4375703"/>
            <a:ext cx="76447" cy="1676437"/>
          </a:xfrm>
          <a:prstGeom prst="curvedConnector5">
            <a:avLst>
              <a:gd name="adj1" fmla="val -299031"/>
              <a:gd name="adj2" fmla="val 21716"/>
              <a:gd name="adj3" fmla="val 399031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49" idx="7"/>
            <a:endCxn id="19" idx="2"/>
          </p:cNvCxnSpPr>
          <p:nvPr/>
        </p:nvCxnSpPr>
        <p:spPr>
          <a:xfrm rot="5400000" flipH="1" flipV="1">
            <a:off x="4547633" y="3696528"/>
            <a:ext cx="1857969" cy="1100373"/>
          </a:xfrm>
          <a:prstGeom prst="curvedConnector2">
            <a:avLst/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7"/>
            <a:endCxn id="18" idx="2"/>
          </p:cNvCxnSpPr>
          <p:nvPr/>
        </p:nvCxnSpPr>
        <p:spPr>
          <a:xfrm rot="5400000" flipH="1" flipV="1">
            <a:off x="3805425" y="2954320"/>
            <a:ext cx="3342384" cy="1100373"/>
          </a:xfrm>
          <a:prstGeom prst="curvedConnector2">
            <a:avLst/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301178"/>
            <a:ext cx="320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Entity attributes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1386141"/>
            <a:ext cx="2016224" cy="900000"/>
            <a:chOff x="1259632" y="3730424"/>
            <a:chExt cx="2016224" cy="900000"/>
          </a:xfrm>
        </p:grpSpPr>
        <p:sp>
          <p:nvSpPr>
            <p:cNvPr id="3" name="Oval 2"/>
            <p:cNvSpPr/>
            <p:nvPr/>
          </p:nvSpPr>
          <p:spPr>
            <a:xfrm>
              <a:off x="1259632" y="3730424"/>
              <a:ext cx="2016224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636" y="3959407"/>
              <a:ext cx="1944216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Manifestation</a:t>
              </a:r>
              <a:endParaRPr lang="en-GB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32799" y="2768832"/>
            <a:ext cx="175931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c</a:t>
            </a:r>
            <a:r>
              <a:rPr lang="en-GB" sz="2800" dirty="0" smtClean="0"/>
              <a:t>arrier type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32799" y="4181304"/>
            <a:ext cx="100206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extent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32799" y="3475068"/>
            <a:ext cx="27490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istributor’s name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32799" y="4887540"/>
            <a:ext cx="2935796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place of publication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32799" y="5593776"/>
            <a:ext cx="172604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t</a:t>
            </a:r>
            <a:r>
              <a:rPr lang="en-GB" sz="2800" dirty="0" smtClean="0"/>
              <a:t>itle proper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0601" y="2796739"/>
            <a:ext cx="1457570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“volume”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0601" y="3475068"/>
            <a:ext cx="206690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BookXpress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01" y="4894516"/>
            <a:ext cx="1859475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“Edinburgh”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0601" y="5593776"/>
            <a:ext cx="2961764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“Metadata manual”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0601" y="4181304"/>
            <a:ext cx="281249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fr-FR" sz="2800" dirty="0" smtClean="0"/>
              <a:t>24 </a:t>
            </a:r>
            <a:r>
              <a:rPr lang="fr-FR" sz="2800" dirty="0"/>
              <a:t>pages ; 23 </a:t>
            </a:r>
            <a:r>
              <a:rPr lang="fr-FR" sz="2800" dirty="0" smtClean="0"/>
              <a:t>cm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8334" y="1297532"/>
            <a:ext cx="3987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Carry values of specific</a:t>
            </a:r>
          </a:p>
          <a:p>
            <a:pPr algn="ctr"/>
            <a:r>
              <a:rPr lang="en-GB" sz="3200" dirty="0" smtClean="0"/>
              <a:t> aspects of the entity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247232"/>
            <a:ext cx="383630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 this a record?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43650" y="2636912"/>
            <a:ext cx="6678710" cy="37979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58840" y="893563"/>
            <a:ext cx="0" cy="1743349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4"/>
          </p:cNvCxnSpPr>
          <p:nvPr/>
        </p:nvCxnSpPr>
        <p:spPr>
          <a:xfrm>
            <a:off x="2051720" y="2286141"/>
            <a:ext cx="0" cy="350771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47765" y="3339727"/>
            <a:ext cx="1646080" cy="900000"/>
            <a:chOff x="5759167" y="4422320"/>
            <a:chExt cx="1646080" cy="900000"/>
          </a:xfrm>
        </p:grpSpPr>
        <p:sp>
          <p:nvSpPr>
            <p:cNvPr id="29" name="Oval 28"/>
            <p:cNvSpPr/>
            <p:nvPr/>
          </p:nvSpPr>
          <p:spPr>
            <a:xfrm>
              <a:off x="5759167" y="4422320"/>
              <a:ext cx="164608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8781" y="4466637"/>
              <a:ext cx="1328175" cy="81136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Corporate</a:t>
              </a:r>
            </a:p>
            <a:p>
              <a:pPr algn="ctr"/>
              <a:r>
                <a:rPr lang="en-GB" sz="2400" dirty="0" smtClean="0"/>
                <a:t>Body</a:t>
              </a:r>
              <a:endParaRPr lang="en-GB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05730" y="301178"/>
            <a:ext cx="390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Linked entity record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1386141"/>
            <a:ext cx="2016224" cy="900000"/>
            <a:chOff x="1259632" y="3730424"/>
            <a:chExt cx="2016224" cy="900000"/>
          </a:xfrm>
        </p:grpSpPr>
        <p:sp>
          <p:nvSpPr>
            <p:cNvPr id="3" name="Oval 2"/>
            <p:cNvSpPr/>
            <p:nvPr/>
          </p:nvSpPr>
          <p:spPr>
            <a:xfrm>
              <a:off x="1259632" y="3730424"/>
              <a:ext cx="2016224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636" y="3959407"/>
              <a:ext cx="1944216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Manifestation</a:t>
              </a:r>
              <a:endParaRPr lang="en-GB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9719" y="2796739"/>
            <a:ext cx="175931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c</a:t>
            </a:r>
            <a:r>
              <a:rPr lang="en-GB" sz="2800" dirty="0" smtClean="0"/>
              <a:t>arrier type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29719" y="4188280"/>
            <a:ext cx="100206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extent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29719" y="3537932"/>
            <a:ext cx="27490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d</a:t>
            </a:r>
            <a:r>
              <a:rPr lang="en-GB" sz="2800" dirty="0" smtClean="0"/>
              <a:t>istributor’s name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29719" y="4894515"/>
            <a:ext cx="2935796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place of publication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29719" y="5600752"/>
            <a:ext cx="172604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t</a:t>
            </a:r>
            <a:r>
              <a:rPr lang="en-GB" sz="2800" dirty="0" smtClean="0"/>
              <a:t>itle proper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521" y="2796739"/>
            <a:ext cx="1457570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“volume”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7521" y="3537932"/>
            <a:ext cx="206690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BookXpress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7521" y="4894515"/>
            <a:ext cx="1859475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“Edinburgh”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7521" y="5600752"/>
            <a:ext cx="2961764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“Metadata manual”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87521" y="4188280"/>
            <a:ext cx="281249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fr-FR" sz="2800" dirty="0"/>
              <a:t>24 pages ; 23 cm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380" y="247232"/>
            <a:ext cx="314060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Is this a record?</a:t>
            </a:r>
            <a:endParaRPr lang="en-GB" sz="3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608" y="2636912"/>
            <a:ext cx="7272808" cy="37979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6858284" y="4877859"/>
            <a:ext cx="946323" cy="536903"/>
            <a:chOff x="1824236" y="659623"/>
            <a:chExt cx="946323" cy="536903"/>
          </a:xfrm>
        </p:grpSpPr>
        <p:sp>
          <p:nvSpPr>
            <p:cNvPr id="26" name="TextBox 25"/>
            <p:cNvSpPr txBox="1"/>
            <p:nvPr/>
          </p:nvSpPr>
          <p:spPr>
            <a:xfrm>
              <a:off x="1824236" y="70705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Place</a:t>
              </a:r>
              <a:endParaRPr lang="en-GB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847397" y="659623"/>
              <a:ext cx="900000" cy="53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383348" y="4950440"/>
            <a:ext cx="576064" cy="39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383348" y="3593857"/>
            <a:ext cx="576064" cy="39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383348" y="2852664"/>
            <a:ext cx="576064" cy="39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860881" y="2762346"/>
            <a:ext cx="946323" cy="572376"/>
            <a:chOff x="5336081" y="1484783"/>
            <a:chExt cx="946323" cy="572376"/>
          </a:xfrm>
        </p:grpSpPr>
        <p:sp>
          <p:nvSpPr>
            <p:cNvPr id="38" name="TextBox 37"/>
            <p:cNvSpPr txBox="1"/>
            <p:nvPr/>
          </p:nvSpPr>
          <p:spPr>
            <a:xfrm>
              <a:off x="5336081" y="1549954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VES</a:t>
              </a:r>
              <a:endParaRPr lang="en-GB" sz="24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59242" y="1484783"/>
              <a:ext cx="900000" cy="5723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1380" y="237431"/>
            <a:ext cx="252344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ths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 </a:t>
            </a:r>
            <a:r>
              <a:rPr lang="en-GB" sz="36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rcrd</a:t>
            </a:r>
            <a:r>
              <a:rPr lang="en-GB" sz="3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  <a:endParaRPr lang="en-GB" sz="3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43" name="Straight Arrow Connector 42"/>
          <p:cNvCxnSpPr>
            <a:stCxn id="3" idx="4"/>
          </p:cNvCxnSpPr>
          <p:nvPr/>
        </p:nvCxnSpPr>
        <p:spPr>
          <a:xfrm>
            <a:off x="2051720" y="2286141"/>
            <a:ext cx="0" cy="350771"/>
          </a:xfrm>
          <a:prstGeom prst="straightConnector1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5698" y="1284879"/>
            <a:ext cx="3090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Vocabulary</a:t>
            </a:r>
          </a:p>
          <a:p>
            <a:pPr algn="ctr"/>
            <a:r>
              <a:rPr lang="en-GB" sz="3200" dirty="0" smtClean="0"/>
              <a:t>encoding scheme</a:t>
            </a:r>
            <a:endParaRPr lang="en-GB" sz="3200" dirty="0"/>
          </a:p>
        </p:txBody>
      </p:sp>
      <p:cxnSp>
        <p:nvCxnSpPr>
          <p:cNvPr id="18" name="Straight Arrow Connector 17"/>
          <p:cNvCxnSpPr>
            <a:stCxn id="34" idx="2"/>
            <a:endCxn id="39" idx="0"/>
          </p:cNvCxnSpPr>
          <p:nvPr/>
        </p:nvCxnSpPr>
        <p:spPr>
          <a:xfrm>
            <a:off x="6771057" y="2362097"/>
            <a:ext cx="562985" cy="400249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20" grpId="0" animBg="1"/>
      <p:bldP spid="20" grpId="1" animBg="1"/>
      <p:bldP spid="21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1" grpId="0" animBg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840" y="301178"/>
            <a:ext cx="502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Common entity attributes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506330"/>
            <a:ext cx="2016224" cy="589120"/>
            <a:chOff x="1259632" y="3837045"/>
            <a:chExt cx="2016224" cy="589120"/>
          </a:xfrm>
        </p:grpSpPr>
        <p:sp>
          <p:nvSpPr>
            <p:cNvPr id="3" name="Oval 2"/>
            <p:cNvSpPr/>
            <p:nvPr/>
          </p:nvSpPr>
          <p:spPr>
            <a:xfrm>
              <a:off x="1259632" y="3837045"/>
              <a:ext cx="2016224" cy="589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636" y="3910588"/>
              <a:ext cx="1944216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Manifestation</a:t>
              </a:r>
              <a:endParaRPr lang="en-GB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03260" y="578176"/>
            <a:ext cx="2014728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Main label</a:t>
            </a:r>
            <a:endParaRPr lang="en-GB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20485" y="1450230"/>
            <a:ext cx="6061653" cy="2914874"/>
            <a:chOff x="2508914" y="1450230"/>
            <a:chExt cx="6061653" cy="2914874"/>
          </a:xfrm>
        </p:grpSpPr>
        <p:sp>
          <p:nvSpPr>
            <p:cNvPr id="6" name="TextBox 5"/>
            <p:cNvSpPr txBox="1"/>
            <p:nvPr/>
          </p:nvSpPr>
          <p:spPr>
            <a:xfrm>
              <a:off x="2593867" y="2095450"/>
              <a:ext cx="1759319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carrier type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3867" y="3177428"/>
              <a:ext cx="1002061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extent</a:t>
              </a:r>
              <a:endParaRPr lang="en-GB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3867" y="2638183"/>
              <a:ext cx="2749013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d</a:t>
              </a:r>
              <a:r>
                <a:rPr lang="en-GB" sz="2800" dirty="0" smtClean="0"/>
                <a:t>istributor’s name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3867" y="3716672"/>
              <a:ext cx="2935796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place of publication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8803" y="2095450"/>
              <a:ext cx="1457570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“volume”</a:t>
              </a:r>
              <a:endParaRPr lang="en-GB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8803" y="2638183"/>
              <a:ext cx="2066903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</a:t>
              </a:r>
              <a:r>
                <a:rPr lang="en-GB" sz="2800" dirty="0" err="1" smtClean="0"/>
                <a:t>BookXpress</a:t>
              </a:r>
              <a:r>
                <a:rPr lang="en-GB" sz="2800" dirty="0" smtClean="0"/>
                <a:t>”</a:t>
              </a:r>
              <a:endParaRPr lang="en-GB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1193" y="3716672"/>
              <a:ext cx="1859475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“Edinburgh”</a:t>
              </a:r>
              <a:endParaRPr lang="en-GB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8803" y="3152920"/>
              <a:ext cx="2812492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</a:t>
              </a:r>
              <a:r>
                <a:rPr lang="fr-FR" sz="2800" dirty="0"/>
                <a:t>24 pages ; 23 cm</a:t>
              </a:r>
              <a:r>
                <a:rPr lang="en-GB" sz="2800" dirty="0" smtClean="0"/>
                <a:t>”</a:t>
              </a:r>
              <a:endParaRPr lang="en-GB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08914" y="1450230"/>
              <a:ext cx="6061653" cy="29148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3867" y="1559693"/>
              <a:ext cx="1726041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/>
                <a:t>t</a:t>
              </a:r>
              <a:r>
                <a:rPr lang="en-GB" sz="2800" dirty="0" smtClean="0"/>
                <a:t>itle proper</a:t>
              </a:r>
              <a:endParaRPr lang="en-GB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8803" y="1559693"/>
              <a:ext cx="2961764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800" dirty="0" smtClean="0"/>
                <a:t>“Metadata manual”</a:t>
              </a:r>
              <a:endParaRPr lang="en-GB" sz="2800" dirty="0"/>
            </a:p>
          </p:txBody>
        </p:sp>
      </p:grpSp>
      <p:sp>
        <p:nvSpPr>
          <p:cNvPr id="24" name="Bent Arrow 23"/>
          <p:cNvSpPr/>
          <p:nvPr/>
        </p:nvSpPr>
        <p:spPr>
          <a:xfrm rot="10800000" flipH="1">
            <a:off x="2360445" y="1162951"/>
            <a:ext cx="360040" cy="6867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2761" y="4603216"/>
            <a:ext cx="1053742" cy="449427"/>
            <a:chOff x="1683296" y="3959406"/>
            <a:chExt cx="1053742" cy="449427"/>
          </a:xfrm>
        </p:grpSpPr>
        <p:sp>
          <p:nvSpPr>
            <p:cNvPr id="28" name="Oval 27"/>
            <p:cNvSpPr/>
            <p:nvPr/>
          </p:nvSpPr>
          <p:spPr>
            <a:xfrm>
              <a:off x="1683296" y="3959406"/>
              <a:ext cx="1053742" cy="4494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8852" y="3963102"/>
              <a:ext cx="742630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Work</a:t>
              </a:r>
              <a:endParaRPr lang="en-GB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33717" y="4549053"/>
            <a:ext cx="399005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referred title for the work</a:t>
            </a:r>
            <a:endParaRPr lang="en-GB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683568" y="5181288"/>
            <a:ext cx="1152128" cy="476508"/>
            <a:chOff x="1683296" y="3959406"/>
            <a:chExt cx="1152128" cy="476508"/>
          </a:xfrm>
        </p:grpSpPr>
        <p:sp>
          <p:nvSpPr>
            <p:cNvPr id="32" name="Oval 31"/>
            <p:cNvSpPr/>
            <p:nvPr/>
          </p:nvSpPr>
          <p:spPr>
            <a:xfrm>
              <a:off x="1683296" y="3959406"/>
              <a:ext cx="1152128" cy="4765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7513" y="3963102"/>
              <a:ext cx="1087911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Person</a:t>
              </a:r>
              <a:endParaRPr lang="en-GB" sz="2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33717" y="5154206"/>
            <a:ext cx="45082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referred name for the person</a:t>
            </a:r>
            <a:endParaRPr lang="en-GB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3568" y="5786442"/>
            <a:ext cx="1152128" cy="476508"/>
            <a:chOff x="1683296" y="3959406"/>
            <a:chExt cx="1152128" cy="476508"/>
          </a:xfrm>
        </p:grpSpPr>
        <p:sp>
          <p:nvSpPr>
            <p:cNvPr id="36" name="Oval 35"/>
            <p:cNvSpPr/>
            <p:nvPr/>
          </p:nvSpPr>
          <p:spPr>
            <a:xfrm>
              <a:off x="1683296" y="3959406"/>
              <a:ext cx="1152128" cy="4765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47513" y="3963102"/>
              <a:ext cx="1087911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Family</a:t>
              </a:r>
              <a:endParaRPr lang="en-GB" sz="24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33717" y="5759360"/>
            <a:ext cx="438875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referred name for the family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14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1810</TotalTime>
  <Words>810</Words>
  <Application>Microsoft Office PowerPoint</Application>
  <PresentationFormat>On-screen Show (4:3)</PresentationFormat>
  <Paragraphs>227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GordonPPT</vt:lpstr>
      <vt:lpstr>Under the lid of RDA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Extent</vt:lpstr>
      <vt:lpstr>PowerPoint Presentation</vt:lpstr>
      <vt:lpstr>Unit as category</vt:lpstr>
      <vt:lpstr>PowerPoint Presentation</vt:lpstr>
      <vt:lpstr>RDA in RDF: element sets for linked data (rdaregistry.info)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the lid of RDA </dc:title>
  <dc:creator>Gordon Dunsire</dc:creator>
  <cp:lastModifiedBy>Gordon Dunsire</cp:lastModifiedBy>
  <cp:revision>92</cp:revision>
  <dcterms:created xsi:type="dcterms:W3CDTF">2014-05-15T13:36:31Z</dcterms:created>
  <dcterms:modified xsi:type="dcterms:W3CDTF">2014-05-22T15:08:12Z</dcterms:modified>
</cp:coreProperties>
</file>