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8"/>
  </p:notesMasterIdLst>
  <p:sldIdLst>
    <p:sldId id="256" r:id="rId2"/>
    <p:sldId id="263" r:id="rId3"/>
    <p:sldId id="257" r:id="rId4"/>
    <p:sldId id="264" r:id="rId5"/>
    <p:sldId id="265" r:id="rId6"/>
    <p:sldId id="266" r:id="rId7"/>
    <p:sldId id="267" r:id="rId8"/>
    <p:sldId id="292" r:id="rId9"/>
    <p:sldId id="289" r:id="rId10"/>
    <p:sldId id="310" r:id="rId11"/>
    <p:sldId id="311" r:id="rId12"/>
    <p:sldId id="313" r:id="rId13"/>
    <p:sldId id="312" r:id="rId14"/>
    <p:sldId id="283" r:id="rId15"/>
    <p:sldId id="271" r:id="rId16"/>
    <p:sldId id="293" r:id="rId17"/>
    <p:sldId id="294" r:id="rId18"/>
    <p:sldId id="258" r:id="rId19"/>
    <p:sldId id="314" r:id="rId20"/>
    <p:sldId id="315" r:id="rId21"/>
    <p:sldId id="288" r:id="rId22"/>
    <p:sldId id="274" r:id="rId23"/>
    <p:sldId id="275" r:id="rId24"/>
    <p:sldId id="277" r:id="rId25"/>
    <p:sldId id="318" r:id="rId26"/>
    <p:sldId id="290" r:id="rId27"/>
    <p:sldId id="286" r:id="rId28"/>
    <p:sldId id="320" r:id="rId29"/>
    <p:sldId id="287" r:id="rId30"/>
    <p:sldId id="259" r:id="rId31"/>
    <p:sldId id="296" r:id="rId32"/>
    <p:sldId id="316" r:id="rId33"/>
    <p:sldId id="297" r:id="rId34"/>
    <p:sldId id="299" r:id="rId35"/>
    <p:sldId id="300" r:id="rId36"/>
    <p:sldId id="307" r:id="rId37"/>
    <p:sldId id="302" r:id="rId38"/>
    <p:sldId id="305" r:id="rId39"/>
    <p:sldId id="279" r:id="rId40"/>
    <p:sldId id="278" r:id="rId41"/>
    <p:sldId id="284" r:id="rId42"/>
    <p:sldId id="301" r:id="rId43"/>
    <p:sldId id="281" r:id="rId44"/>
    <p:sldId id="308" r:id="rId45"/>
    <p:sldId id="304" r:id="rId46"/>
    <p:sldId id="30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EBCED-94BB-4822-B08B-4BE4EAACC6C4}" type="datetimeFigureOut">
              <a:rPr lang="en-GB" smtClean="0"/>
              <a:t>08/04/2016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7D83F-C806-4395-9CE6-7DF8DAC349FA}" type="slidenum">
              <a:rPr lang="en-GB" smtClean="0"/>
              <a:t>‹#›</a:t>
            </a:fld>
            <a:endParaRPr lang="en-GB"/>
          </a:p>
        </p:txBody>
      </p:sp>
    </p:spTree>
    <p:extLst>
      <p:ext uri="{BB962C8B-B14F-4D97-AF65-F5344CB8AC3E}">
        <p14:creationId xmlns:p14="http://schemas.microsoft.com/office/powerpoint/2010/main" val="217526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4</a:t>
            </a:fld>
            <a:endParaRPr lang="en-GB"/>
          </a:p>
        </p:txBody>
      </p:sp>
    </p:spTree>
    <p:extLst>
      <p:ext uri="{BB962C8B-B14F-4D97-AF65-F5344CB8AC3E}">
        <p14:creationId xmlns:p14="http://schemas.microsoft.com/office/powerpoint/2010/main" val="52539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method for assigning URIs to coded information subfields is an extension of the method for normal subfields. Coded subfields assign different types of code to different character positions with the subfield, so the character position, conventionally starting at 0, is added to the subfield URI to obtain a separate URI for each type of code.</a:t>
            </a:r>
          </a:p>
        </p:txBody>
      </p:sp>
      <p:sp>
        <p:nvSpPr>
          <p:cNvPr id="4" name="Slide Number Placeholder 3"/>
          <p:cNvSpPr>
            <a:spLocks noGrp="1"/>
          </p:cNvSpPr>
          <p:nvPr>
            <p:ph type="sldNum" sz="quarter" idx="10"/>
          </p:nvPr>
        </p:nvSpPr>
        <p:spPr/>
        <p:txBody>
          <a:bodyPr/>
          <a:lstStyle/>
          <a:p>
            <a:fld id="{E9FABF21-AD42-4CF8-B2A0-F6D8343FC52E}" type="slidenum">
              <a:rPr lang="en-GB" smtClean="0"/>
              <a:t>27</a:t>
            </a:fld>
            <a:endParaRPr lang="en-GB"/>
          </a:p>
        </p:txBody>
      </p:sp>
    </p:spTree>
    <p:extLst>
      <p:ext uri="{BB962C8B-B14F-4D97-AF65-F5344CB8AC3E}">
        <p14:creationId xmlns:p14="http://schemas.microsoft.com/office/powerpoint/2010/main" val="141170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This example shows how a coded information subfield is related or linked to its corresponding value vocabulary.</a:t>
            </a:r>
          </a:p>
          <a:p>
            <a:endParaRPr lang="en-GB" dirty="0"/>
          </a:p>
          <a:p>
            <a:r>
              <a:rPr lang="en-GB" dirty="0"/>
              <a:t>The example is based on the daily newspaper example from the previous slide. The newspaper’s URI is 123, and is the subject of a set of data triples which use the RDF properties for the different types of code. The object of each triple is the URI of the particular code used.</a:t>
            </a:r>
          </a:p>
          <a:p>
            <a:endParaRPr lang="en-GB" dirty="0"/>
          </a:p>
          <a:p>
            <a:r>
              <a:rPr lang="en-GB" dirty="0"/>
              <a:t>The code URI can then link internally to its attributes in the value vocabulary, which include the code as notation, and the preferred labels of the code in multiple languages. The frequency value vocabulary has been published by the project, together with translations of the term in Italian and Portuguese.</a:t>
            </a:r>
          </a:p>
          <a:p>
            <a:endParaRPr lang="en-GB" dirty="0"/>
          </a:p>
          <a:p>
            <a:r>
              <a:rPr lang="en-GB" dirty="0"/>
              <a:t>The code URI can also link to external maps using alignments between specific codes or terms used in other value vocabularies, in this example taken from Dublin Core, MARC 21, and RDA: resource description and access. The data from the UNIMARC record can interoperate with data based on these other sources.</a:t>
            </a:r>
          </a:p>
        </p:txBody>
      </p:sp>
      <p:sp>
        <p:nvSpPr>
          <p:cNvPr id="4" name="Slide Number Placeholder 3"/>
          <p:cNvSpPr>
            <a:spLocks noGrp="1"/>
          </p:cNvSpPr>
          <p:nvPr>
            <p:ph type="sldNum" sz="quarter" idx="10"/>
          </p:nvPr>
        </p:nvSpPr>
        <p:spPr/>
        <p:txBody>
          <a:bodyPr/>
          <a:lstStyle/>
          <a:p>
            <a:fld id="{E9FABF21-AD42-4CF8-B2A0-F6D8343FC52E}" type="slidenum">
              <a:rPr lang="en-GB" smtClean="0"/>
              <a:t>29</a:t>
            </a:fld>
            <a:endParaRPr lang="en-GB"/>
          </a:p>
        </p:txBody>
      </p:sp>
    </p:spTree>
    <p:extLst>
      <p:ext uri="{BB962C8B-B14F-4D97-AF65-F5344CB8AC3E}">
        <p14:creationId xmlns:p14="http://schemas.microsoft.com/office/powerpoint/2010/main" val="137069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One advantage of using a spread-sheet is that repetitive data can be easily copied. The finest level of granularity corresponds to the unique combination of UNIMARC tag, first and second indicators, and subfield. This requires a lot of data to be repeated while a single component varies.</a:t>
            </a:r>
          </a:p>
          <a:p>
            <a:endParaRPr lang="en-GB" dirty="0"/>
          </a:p>
          <a:p>
            <a:r>
              <a:rPr lang="en-GB" dirty="0"/>
              <a:t>In this example there are 3 different first indicators and two different second indicators, resulting in 6 unique combinations.</a:t>
            </a:r>
          </a:p>
          <a:p>
            <a:endParaRPr lang="en-GB" dirty="0"/>
          </a:p>
          <a:p>
            <a:r>
              <a:rPr lang="en-GB" dirty="0"/>
              <a:t>The URI of each combination is derived directly from the tag, indicators, and subfield.</a:t>
            </a:r>
          </a:p>
          <a:p>
            <a:endParaRPr lang="en-GB" dirty="0"/>
          </a:p>
          <a:p>
            <a:r>
              <a:rPr lang="en-GB" dirty="0"/>
              <a:t>The label of each combination is derived from the subfield, tag, and indicator captions.</a:t>
            </a:r>
          </a:p>
          <a:p>
            <a:endParaRPr lang="en-GB" dirty="0"/>
          </a:p>
          <a:p>
            <a:r>
              <a:rPr lang="en-GB" dirty="0"/>
              <a:t>The derivations are automated using spread-sheet formulas.</a:t>
            </a:r>
          </a:p>
          <a:p>
            <a:endParaRPr lang="en-GB" dirty="0"/>
          </a:p>
          <a:p>
            <a:r>
              <a:rPr lang="en-GB" dirty="0"/>
              <a:t>However, the definition and scope note for each subfield has to be extracted manually from the UNIMARC text, which conflates definitions, scope notes, and usage notes. This requires significant </a:t>
            </a:r>
            <a:r>
              <a:rPr lang="en-GB"/>
              <a:t>intellectual intervention.</a:t>
            </a:r>
          </a:p>
        </p:txBody>
      </p:sp>
      <p:sp>
        <p:nvSpPr>
          <p:cNvPr id="4" name="Slide Number Placeholder 3"/>
          <p:cNvSpPr>
            <a:spLocks noGrp="1"/>
          </p:cNvSpPr>
          <p:nvPr>
            <p:ph type="sldNum" sz="quarter" idx="10"/>
          </p:nvPr>
        </p:nvSpPr>
        <p:spPr/>
        <p:txBody>
          <a:bodyPr/>
          <a:lstStyle/>
          <a:p>
            <a:fld id="{E9FABF21-AD42-4CF8-B2A0-F6D8343FC52E}" type="slidenum">
              <a:rPr lang="en-GB" smtClean="0"/>
              <a:t>32</a:t>
            </a:fld>
            <a:endParaRPr lang="en-GB"/>
          </a:p>
        </p:txBody>
      </p:sp>
    </p:spTree>
    <p:extLst>
      <p:ext uri="{BB962C8B-B14F-4D97-AF65-F5344CB8AC3E}">
        <p14:creationId xmlns:p14="http://schemas.microsoft.com/office/powerpoint/2010/main" val="134092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25422-F861-454B-8606-7F5CA2247033}" type="slidenum">
              <a:rPr lang="en-GB" smtClean="0"/>
              <a:t>39</a:t>
            </a:fld>
            <a:endParaRPr lang="en-GB"/>
          </a:p>
        </p:txBody>
      </p:sp>
    </p:spTree>
    <p:extLst>
      <p:ext uri="{BB962C8B-B14F-4D97-AF65-F5344CB8AC3E}">
        <p14:creationId xmlns:p14="http://schemas.microsoft.com/office/powerpoint/2010/main" val="91410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40</a:t>
            </a:fld>
            <a:endParaRPr lang="en-GB"/>
          </a:p>
        </p:txBody>
      </p:sp>
    </p:spTree>
    <p:extLst>
      <p:ext uri="{BB962C8B-B14F-4D97-AF65-F5344CB8AC3E}">
        <p14:creationId xmlns:p14="http://schemas.microsoft.com/office/powerpoint/2010/main" val="30786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UNIMARC is aligned with ISBD, and a lot of alignment information is present in the text of UNIMARC. This information can be used to create RDF maps between the UNIMARC element set and the ISBD element set to support semantic interoperability between data from both sources.</a:t>
            </a:r>
          </a:p>
          <a:p>
            <a:endParaRPr lang="en-GB" dirty="0"/>
          </a:p>
          <a:p>
            <a:r>
              <a:rPr lang="en-GB" dirty="0"/>
              <a:t>General alignments can indicate that the UNIMARC and ISBD elements are equivalent, or that one is broader in semantic scope than the other.</a:t>
            </a:r>
          </a:p>
          <a:p>
            <a:endParaRPr lang="en-GB" dirty="0"/>
          </a:p>
          <a:p>
            <a:r>
              <a:rPr lang="en-GB" dirty="0"/>
              <a:t>Preliminary examination of the UNIMARC alignments with ISBD discloses cases where all three types of alignment seem to exist between the same pairs of elements, as shown in this example. This arises because the different semantics of some UNIMARC subfields are dependent on the presence of other subfields within the same tag. Again, the project will investigate how best to represent these cases in RDF.</a:t>
            </a:r>
          </a:p>
        </p:txBody>
      </p:sp>
      <p:sp>
        <p:nvSpPr>
          <p:cNvPr id="4" name="Slide Number Placeholder 3"/>
          <p:cNvSpPr>
            <a:spLocks noGrp="1"/>
          </p:cNvSpPr>
          <p:nvPr>
            <p:ph type="sldNum" sz="quarter" idx="10"/>
          </p:nvPr>
        </p:nvSpPr>
        <p:spPr/>
        <p:txBody>
          <a:bodyPr/>
          <a:lstStyle/>
          <a:p>
            <a:fld id="{E9FABF21-AD42-4CF8-B2A0-F6D8343FC52E}" type="slidenum">
              <a:rPr lang="en-GB" smtClean="0"/>
              <a:t>41</a:t>
            </a:fld>
            <a:endParaRPr lang="en-GB"/>
          </a:p>
        </p:txBody>
      </p:sp>
    </p:spTree>
    <p:extLst>
      <p:ext uri="{BB962C8B-B14F-4D97-AF65-F5344CB8AC3E}">
        <p14:creationId xmlns:p14="http://schemas.microsoft.com/office/powerpoint/2010/main" val="162351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0740-773B-44B4-BDEE-84BE59C4874C}" type="slidenum">
              <a:rPr lang="en-GB"/>
              <a:pPr fontAlgn="base">
                <a:spcBef>
                  <a:spcPct val="0"/>
                </a:spcBef>
                <a:spcAft>
                  <a:spcPct val="0"/>
                </a:spcAft>
              </a:pPr>
              <a:t>5</a:t>
            </a:fld>
            <a:endParaRPr lang="en-GB"/>
          </a:p>
        </p:txBody>
      </p:sp>
    </p:spTree>
    <p:extLst>
      <p:ext uri="{BB962C8B-B14F-4D97-AF65-F5344CB8AC3E}">
        <p14:creationId xmlns:p14="http://schemas.microsoft.com/office/powerpoint/2010/main" val="410096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4A98B-A452-4724-B3A8-6797FD934B49}" type="slidenum">
              <a:rPr lang="en-GB"/>
              <a:pPr fontAlgn="base">
                <a:spcBef>
                  <a:spcPct val="0"/>
                </a:spcBef>
                <a:spcAft>
                  <a:spcPct val="0"/>
                </a:spcAft>
              </a:pPr>
              <a:t>6</a:t>
            </a:fld>
            <a:endParaRPr lang="en-GB"/>
          </a:p>
        </p:txBody>
      </p:sp>
    </p:spTree>
    <p:extLst>
      <p:ext uri="{BB962C8B-B14F-4D97-AF65-F5344CB8AC3E}">
        <p14:creationId xmlns:p14="http://schemas.microsoft.com/office/powerpoint/2010/main" val="52159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05E015-005B-465B-BC00-4A980FD20E8F}"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93487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10</a:t>
            </a:fld>
            <a:endParaRPr lang="en-GB"/>
          </a:p>
        </p:txBody>
      </p:sp>
    </p:spTree>
    <p:extLst>
      <p:ext uri="{BB962C8B-B14F-4D97-AF65-F5344CB8AC3E}">
        <p14:creationId xmlns:p14="http://schemas.microsoft.com/office/powerpoint/2010/main" val="259144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12</a:t>
            </a:fld>
            <a:endParaRPr lang="en-GB"/>
          </a:p>
        </p:txBody>
      </p:sp>
    </p:spTree>
    <p:extLst>
      <p:ext uri="{BB962C8B-B14F-4D97-AF65-F5344CB8AC3E}">
        <p14:creationId xmlns:p14="http://schemas.microsoft.com/office/powerpoint/2010/main" val="122921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Another complication with the element set is that some UNIMARC semantic information is extended beyond the usual MARC structure and is effectively embedded in the content of subfields.</a:t>
            </a:r>
          </a:p>
          <a:p>
            <a:endParaRPr lang="en-GB" dirty="0"/>
          </a:p>
          <a:p>
            <a:r>
              <a:rPr lang="en-GB" dirty="0"/>
              <a:t>In this example, the first subfield $f is represented with the URI U2001_f (reflecting the  indicator values), and is the first statement of responsibility. But there is a second subfield f, which is not and cannot be a second “first” statement of responsibility. In fact, the equals (=) sign preceding the content is a generic indication that the subfield contains parallel information; in this case, a parallel first statement of responsibility.</a:t>
            </a:r>
          </a:p>
          <a:p>
            <a:endParaRPr lang="en-GB" dirty="0"/>
          </a:p>
          <a:p>
            <a:r>
              <a:rPr lang="en-GB" dirty="0"/>
              <a:t>The project is investigating ways of representing this semantic information in the element set.</a:t>
            </a:r>
          </a:p>
        </p:txBody>
      </p:sp>
      <p:sp>
        <p:nvSpPr>
          <p:cNvPr id="4" name="Slide Number Placeholder 3"/>
          <p:cNvSpPr>
            <a:spLocks noGrp="1"/>
          </p:cNvSpPr>
          <p:nvPr>
            <p:ph type="sldNum" sz="quarter" idx="10"/>
          </p:nvPr>
        </p:nvSpPr>
        <p:spPr/>
        <p:txBody>
          <a:bodyPr/>
          <a:lstStyle/>
          <a:p>
            <a:fld id="{E9FABF21-AD42-4CF8-B2A0-F6D8343FC52E}" type="slidenum">
              <a:rPr lang="en-GB" smtClean="0"/>
              <a:t>14</a:t>
            </a:fld>
            <a:endParaRPr lang="en-GB"/>
          </a:p>
        </p:txBody>
      </p:sp>
    </p:spTree>
    <p:extLst>
      <p:ext uri="{BB962C8B-B14F-4D97-AF65-F5344CB8AC3E}">
        <p14:creationId xmlns:p14="http://schemas.microsoft.com/office/powerpoint/2010/main" val="204973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15</a:t>
            </a:fld>
            <a:endParaRPr lang="en-GB"/>
          </a:p>
        </p:txBody>
      </p:sp>
    </p:spTree>
    <p:extLst>
      <p:ext uri="{BB962C8B-B14F-4D97-AF65-F5344CB8AC3E}">
        <p14:creationId xmlns:p14="http://schemas.microsoft.com/office/powerpoint/2010/main" val="345834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UNIMARC Bibliographic format also specifies a large set of code lists to be used in coded information subfields. Such code lists can be represented as RDF value vocabularies, where each code in the list is assigned a URI. The attributes of the codes are then represented using properties from the Simple Knowledge Organization System (SKOS).</a:t>
            </a:r>
          </a:p>
        </p:txBody>
      </p:sp>
      <p:sp>
        <p:nvSpPr>
          <p:cNvPr id="4" name="Slide Number Placeholder 3"/>
          <p:cNvSpPr>
            <a:spLocks noGrp="1"/>
          </p:cNvSpPr>
          <p:nvPr>
            <p:ph type="sldNum" sz="quarter" idx="10"/>
          </p:nvPr>
        </p:nvSpPr>
        <p:spPr/>
        <p:txBody>
          <a:bodyPr/>
          <a:lstStyle/>
          <a:p>
            <a:fld id="{E9FABF21-AD42-4CF8-B2A0-F6D8343FC52E}" type="slidenum">
              <a:rPr lang="en-GB" smtClean="0"/>
              <a:t>21</a:t>
            </a:fld>
            <a:endParaRPr lang="en-GB"/>
          </a:p>
        </p:txBody>
      </p:sp>
    </p:spTree>
    <p:extLst>
      <p:ext uri="{BB962C8B-B14F-4D97-AF65-F5344CB8AC3E}">
        <p14:creationId xmlns:p14="http://schemas.microsoft.com/office/powerpoint/2010/main" val="223632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p:cNvSpPr>
            <a:spLocks noGrp="1"/>
          </p:cNvSpPr>
          <p:nvPr>
            <p:ph type="ftr" sz="quarter" idx="3"/>
          </p:nvPr>
        </p:nvSpPr>
        <p:spPr>
          <a:xfrm>
            <a:off x="628650" y="6356352"/>
            <a:ext cx="3358134" cy="393828"/>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UNIMARC in RDF: Workshop, Lisbon, 6 Apr 2016</a:t>
            </a:r>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5797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8"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291457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8"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368568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6" name="Slide Number Placeholder 5"/>
          <p:cNvSpPr>
            <a:spLocks noGrp="1"/>
          </p:cNvSpPr>
          <p:nvPr>
            <p:ph type="sldNum" sz="quarter" idx="12"/>
          </p:nvPr>
        </p:nvSpPr>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223566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8"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213456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9"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292959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11"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31005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7"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308439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6"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216568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9"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104598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628650" y="6358891"/>
            <a:ext cx="3678174" cy="362586"/>
          </a:xfrm>
        </p:spPr>
        <p:txBody>
          <a:bodyPr anchor="b"/>
          <a:lstStyle/>
          <a:p>
            <a:r>
              <a:rPr lang="en-US" dirty="0"/>
              <a:t>UNIMARC in RDF: Workshop, Lisbon, 6 Apr 2016</a:t>
            </a:r>
          </a:p>
        </p:txBody>
      </p:sp>
      <p:sp>
        <p:nvSpPr>
          <p:cNvPr id="9" name="Slide Number Placeholder 5"/>
          <p:cNvSpPr>
            <a:spLocks noGrp="1"/>
          </p:cNvSpPr>
          <p:nvPr>
            <p:ph type="sldNum" sz="quarter" idx="12"/>
          </p:nvPr>
        </p:nvSpPr>
        <p:spPr>
          <a:xfrm>
            <a:off x="6457950" y="6356351"/>
            <a:ext cx="2057400" cy="365125"/>
          </a:xfrm>
        </p:spPr>
        <p:txBody>
          <a:bodyPr anchor="b"/>
          <a:lstStyle/>
          <a:p>
            <a:fld id="{48F63A3B-78C7-47BE-AE5E-E10140E04643}" type="slidenum">
              <a:rPr lang="en-US" smtClean="0"/>
              <a:t>‹#›</a:t>
            </a:fld>
            <a:endParaRPr lang="en-US" dirty="0"/>
          </a:p>
        </p:txBody>
      </p:sp>
    </p:spTree>
    <p:extLst>
      <p:ext uri="{BB962C8B-B14F-4D97-AF65-F5344CB8AC3E}">
        <p14:creationId xmlns:p14="http://schemas.microsoft.com/office/powerpoint/2010/main" val="25569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56352"/>
            <a:ext cx="3358134" cy="393828"/>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UNIMARC in RDF: Workshop, Lisbon, 6 Apr 2016</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6512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managemetadata.com/blog/2012/05/12/using-the-sub-property-ladder/" TargetMode="External"/><Relationship Id="rId2" Type="http://schemas.openxmlformats.org/officeDocument/2006/relationships/hyperlink" Target="http://www.ifla.org/files/hq/publications/ifla-journal/ifla-journal-37-4_2011.pdf" TargetMode="External"/><Relationship Id="rId1" Type="http://schemas.openxmlformats.org/officeDocument/2006/relationships/slideLayout" Target="../slideLayouts/slideLayout2.xml"/><Relationship Id="rId4" Type="http://schemas.openxmlformats.org/officeDocument/2006/relationships/hyperlink" Target="http://dcevents.dublincore.org/IntConf/dc-2013/paper/view/185/8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Unleashing UNIMARC to the Semantic Web:</a:t>
            </a:r>
            <a:br>
              <a:rPr lang="en-US"/>
            </a:br>
            <a:r>
              <a:rPr lang="en-GB"/>
              <a:t>UNIMARC in RDF</a:t>
            </a:r>
            <a:endParaRPr lang="en-US" dirty="0"/>
          </a:p>
        </p:txBody>
      </p:sp>
      <p:sp>
        <p:nvSpPr>
          <p:cNvPr id="3" name="Subtitle 2"/>
          <p:cNvSpPr>
            <a:spLocks noGrp="1"/>
          </p:cNvSpPr>
          <p:nvPr>
            <p:ph type="subTitle" idx="1"/>
          </p:nvPr>
        </p:nvSpPr>
        <p:spPr/>
        <p:txBody>
          <a:bodyPr>
            <a:normAutofit fontScale="92500" lnSpcReduction="20000"/>
          </a:bodyPr>
          <a:lstStyle/>
          <a:p>
            <a:endParaRPr lang="hr-HR" dirty="0"/>
          </a:p>
          <a:p>
            <a:r>
              <a:rPr lang="en-GB" dirty="0"/>
              <a:t>Gordon Dunsire</a:t>
            </a:r>
            <a:r>
              <a:rPr lang="hr-HR" dirty="0"/>
              <a:t>, UK</a:t>
            </a:r>
            <a:r>
              <a:rPr lang="en-GB" dirty="0"/>
              <a:t> &amp; Mirna Willer</a:t>
            </a:r>
            <a:r>
              <a:rPr lang="hr-HR" dirty="0"/>
              <a:t>, Croatia</a:t>
            </a:r>
          </a:p>
          <a:p>
            <a:endParaRPr lang="hr-HR" dirty="0"/>
          </a:p>
          <a:p>
            <a:r>
              <a:rPr lang="en-GB" dirty="0"/>
              <a:t>UNIMARC Workshop, </a:t>
            </a:r>
            <a:r>
              <a:rPr lang="en-GB" dirty="0" err="1"/>
              <a:t>Biblioteca</a:t>
            </a:r>
            <a:r>
              <a:rPr lang="en-GB"/>
              <a:t> Nacional de Portugal Lisbon</a:t>
            </a:r>
            <a:r>
              <a:rPr lang="en-GB"/>
              <a:t>, 6 April 2016</a:t>
            </a:r>
            <a:endParaRPr lang="en-GB" dirty="0"/>
          </a:p>
        </p:txBody>
      </p:sp>
    </p:spTree>
    <p:extLst>
      <p:ext uri="{BB962C8B-B14F-4D97-AF65-F5344CB8AC3E}">
        <p14:creationId xmlns:p14="http://schemas.microsoft.com/office/powerpoint/2010/main" val="190749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UNIMARC element and concept identifiers</a:t>
            </a:r>
          </a:p>
        </p:txBody>
      </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15" name="Slide Number Placeholder 14"/>
          <p:cNvSpPr>
            <a:spLocks noGrp="1"/>
          </p:cNvSpPr>
          <p:nvPr>
            <p:ph type="sldNum" sz="quarter" idx="12"/>
          </p:nvPr>
        </p:nvSpPr>
        <p:spPr/>
        <p:txBody>
          <a:bodyPr/>
          <a:lstStyle/>
          <a:p>
            <a:fld id="{266123B3-9855-433B-B271-14F29370CAEE}" type="slidenum">
              <a:rPr lang="en-GB" smtClean="0"/>
              <a:pPr/>
              <a:t>10</a:t>
            </a:fld>
            <a:endParaRPr lang="en-GB"/>
          </a:p>
        </p:txBody>
      </p:sp>
      <p:grpSp>
        <p:nvGrpSpPr>
          <p:cNvPr id="19" name="Group 18"/>
          <p:cNvGrpSpPr/>
          <p:nvPr/>
        </p:nvGrpSpPr>
        <p:grpSpPr>
          <a:xfrm>
            <a:off x="628650" y="1877095"/>
            <a:ext cx="5312822" cy="461665"/>
            <a:chOff x="611560" y="1556792"/>
            <a:chExt cx="7083761" cy="615553"/>
          </a:xfrm>
        </p:grpSpPr>
        <p:sp>
          <p:nvSpPr>
            <p:cNvPr id="5" name="TextBox 4"/>
            <p:cNvSpPr txBox="1"/>
            <p:nvPr/>
          </p:nvSpPr>
          <p:spPr>
            <a:xfrm>
              <a:off x="2339752" y="1556792"/>
              <a:ext cx="5355569" cy="615553"/>
            </a:xfrm>
            <a:prstGeom prst="rect">
              <a:avLst/>
            </a:prstGeom>
            <a:noFill/>
          </p:spPr>
          <p:txBody>
            <a:bodyPr wrap="none" rtlCol="0">
              <a:spAutoFit/>
            </a:bodyPr>
            <a:lstStyle/>
            <a:p>
              <a:r>
                <a:rPr lang="en-GB" sz="2400" b="1" dirty="0"/>
                <a:t>National bibliography number</a:t>
              </a:r>
            </a:p>
          </p:txBody>
        </p:sp>
        <p:sp>
          <p:nvSpPr>
            <p:cNvPr id="14" name="TextBox 13"/>
            <p:cNvSpPr txBox="1"/>
            <p:nvPr/>
          </p:nvSpPr>
          <p:spPr>
            <a:xfrm>
              <a:off x="611560" y="1556792"/>
              <a:ext cx="1736373" cy="615553"/>
            </a:xfrm>
            <a:prstGeom prst="rect">
              <a:avLst/>
            </a:prstGeom>
            <a:noFill/>
          </p:spPr>
          <p:txBody>
            <a:bodyPr wrap="none" rtlCol="0">
              <a:spAutoFit/>
            </a:bodyPr>
            <a:lstStyle/>
            <a:p>
              <a:r>
                <a:rPr lang="en-GB" sz="2400" dirty="0"/>
                <a:t>Element:</a:t>
              </a:r>
            </a:p>
          </p:txBody>
        </p:sp>
      </p:grpSp>
      <p:sp>
        <p:nvSpPr>
          <p:cNvPr id="36" name="TextBox 35"/>
          <p:cNvSpPr txBox="1"/>
          <p:nvPr/>
        </p:nvSpPr>
        <p:spPr>
          <a:xfrm>
            <a:off x="6984114" y="2322350"/>
            <a:ext cx="1483932" cy="738664"/>
          </a:xfrm>
          <a:prstGeom prst="rect">
            <a:avLst/>
          </a:prstGeom>
          <a:noFill/>
        </p:spPr>
        <p:txBody>
          <a:bodyPr wrap="none" rtlCol="0">
            <a:spAutoFit/>
          </a:bodyPr>
          <a:lstStyle/>
          <a:p>
            <a:pPr algn="r"/>
            <a:r>
              <a:rPr lang="en-GB" sz="2100" dirty="0"/>
              <a:t>Unique in </a:t>
            </a:r>
          </a:p>
          <a:p>
            <a:pPr algn="r"/>
            <a:r>
              <a:rPr lang="en-GB" sz="2100" dirty="0"/>
              <a:t>element set</a:t>
            </a:r>
          </a:p>
        </p:txBody>
      </p:sp>
      <p:grpSp>
        <p:nvGrpSpPr>
          <p:cNvPr id="16" name="Group 15"/>
          <p:cNvGrpSpPr/>
          <p:nvPr/>
        </p:nvGrpSpPr>
        <p:grpSpPr>
          <a:xfrm>
            <a:off x="655550" y="2460850"/>
            <a:ext cx="5120261" cy="461665"/>
            <a:chOff x="655550" y="2460850"/>
            <a:chExt cx="5120261" cy="461665"/>
          </a:xfrm>
        </p:grpSpPr>
        <p:sp>
          <p:nvSpPr>
            <p:cNvPr id="6" name="TextBox 5"/>
            <p:cNvSpPr txBox="1"/>
            <p:nvPr/>
          </p:nvSpPr>
          <p:spPr>
            <a:xfrm>
              <a:off x="655550" y="2460850"/>
              <a:ext cx="656975" cy="461665"/>
            </a:xfrm>
            <a:prstGeom prst="rect">
              <a:avLst/>
            </a:prstGeom>
            <a:noFill/>
          </p:spPr>
          <p:txBody>
            <a:bodyPr wrap="none" rtlCol="0">
              <a:spAutoFit/>
            </a:bodyPr>
            <a:lstStyle/>
            <a:p>
              <a:r>
                <a:rPr lang="en-GB" sz="2400" dirty="0"/>
                <a:t>tag:</a:t>
              </a:r>
            </a:p>
          </p:txBody>
        </p:sp>
        <p:sp>
          <p:nvSpPr>
            <p:cNvPr id="10" name="TextBox 9"/>
            <p:cNvSpPr txBox="1"/>
            <p:nvPr/>
          </p:nvSpPr>
          <p:spPr>
            <a:xfrm>
              <a:off x="1204930" y="2460850"/>
              <a:ext cx="651140" cy="461665"/>
            </a:xfrm>
            <a:prstGeom prst="rect">
              <a:avLst/>
            </a:prstGeom>
            <a:noFill/>
          </p:spPr>
          <p:txBody>
            <a:bodyPr wrap="none" rtlCol="0">
              <a:spAutoFit/>
            </a:bodyPr>
            <a:lstStyle/>
            <a:p>
              <a:r>
                <a:rPr lang="en-GB" sz="2400" b="1" dirty="0"/>
                <a:t>020</a:t>
              </a:r>
            </a:p>
          </p:txBody>
        </p:sp>
        <p:sp>
          <p:nvSpPr>
            <p:cNvPr id="9" name="TextBox 8"/>
            <p:cNvSpPr txBox="1"/>
            <p:nvPr/>
          </p:nvSpPr>
          <p:spPr>
            <a:xfrm>
              <a:off x="4300438" y="2460850"/>
              <a:ext cx="1259319" cy="461665"/>
            </a:xfrm>
            <a:prstGeom prst="rect">
              <a:avLst/>
            </a:prstGeom>
            <a:noFill/>
          </p:spPr>
          <p:txBody>
            <a:bodyPr wrap="none" rtlCol="0">
              <a:spAutoFit/>
            </a:bodyPr>
            <a:lstStyle/>
            <a:p>
              <a:r>
                <a:rPr lang="en-GB" sz="2400" dirty="0"/>
                <a:t>subfield:</a:t>
              </a:r>
            </a:p>
          </p:txBody>
        </p:sp>
        <p:sp>
          <p:nvSpPr>
            <p:cNvPr id="11" name="TextBox 10"/>
            <p:cNvSpPr txBox="1"/>
            <p:nvPr/>
          </p:nvSpPr>
          <p:spPr>
            <a:xfrm>
              <a:off x="5429241" y="2460850"/>
              <a:ext cx="346570" cy="461665"/>
            </a:xfrm>
            <a:prstGeom prst="rect">
              <a:avLst/>
            </a:prstGeom>
            <a:noFill/>
          </p:spPr>
          <p:txBody>
            <a:bodyPr wrap="none" rtlCol="0">
              <a:spAutoFit/>
            </a:bodyPr>
            <a:lstStyle/>
            <a:p>
              <a:r>
                <a:rPr lang="en-GB" sz="2400" b="1" dirty="0"/>
                <a:t>b</a:t>
              </a:r>
            </a:p>
          </p:txBody>
        </p:sp>
        <p:sp>
          <p:nvSpPr>
            <p:cNvPr id="7" name="TextBox 6"/>
            <p:cNvSpPr txBox="1"/>
            <p:nvPr/>
          </p:nvSpPr>
          <p:spPr>
            <a:xfrm>
              <a:off x="1746554" y="2460850"/>
              <a:ext cx="1108893" cy="461665"/>
            </a:xfrm>
            <a:prstGeom prst="rect">
              <a:avLst/>
            </a:prstGeom>
            <a:noFill/>
          </p:spPr>
          <p:txBody>
            <a:bodyPr wrap="none" rtlCol="0">
              <a:spAutoFit/>
            </a:bodyPr>
            <a:lstStyle/>
            <a:p>
              <a:r>
                <a:rPr lang="en-GB" sz="2400" dirty="0"/>
                <a:t>1</a:t>
              </a:r>
              <a:r>
                <a:rPr lang="en-GB" sz="2400" baseline="30000" dirty="0"/>
                <a:t>st</a:t>
              </a:r>
              <a:r>
                <a:rPr lang="en-GB" sz="2400" dirty="0"/>
                <a:t> </a:t>
              </a:r>
              <a:r>
                <a:rPr lang="en-GB" sz="2400" dirty="0" err="1"/>
                <a:t>ind</a:t>
              </a:r>
              <a:r>
                <a:rPr lang="en-GB" sz="2400" dirty="0"/>
                <a:t>.:</a:t>
              </a:r>
            </a:p>
          </p:txBody>
        </p:sp>
        <p:sp>
          <p:nvSpPr>
            <p:cNvPr id="8" name="TextBox 7"/>
            <p:cNvSpPr txBox="1"/>
            <p:nvPr/>
          </p:nvSpPr>
          <p:spPr>
            <a:xfrm>
              <a:off x="2989480" y="2460850"/>
              <a:ext cx="1176925" cy="461665"/>
            </a:xfrm>
            <a:prstGeom prst="rect">
              <a:avLst/>
            </a:prstGeom>
            <a:noFill/>
          </p:spPr>
          <p:txBody>
            <a:bodyPr wrap="none" rtlCol="0">
              <a:spAutoFit/>
            </a:bodyPr>
            <a:lstStyle/>
            <a:p>
              <a:r>
                <a:rPr lang="en-GB" sz="2400" dirty="0"/>
                <a:t>2</a:t>
              </a:r>
              <a:r>
                <a:rPr lang="en-GB" sz="2400" baseline="30000" dirty="0"/>
                <a:t>nd</a:t>
              </a:r>
              <a:r>
                <a:rPr lang="en-GB" sz="2400" dirty="0"/>
                <a:t> </a:t>
              </a:r>
              <a:r>
                <a:rPr lang="en-GB" sz="2400" dirty="0" err="1"/>
                <a:t>ind</a:t>
              </a:r>
              <a:r>
                <a:rPr lang="en-GB" sz="2400" dirty="0"/>
                <a:t>.:</a:t>
              </a:r>
            </a:p>
          </p:txBody>
        </p:sp>
        <p:sp>
          <p:nvSpPr>
            <p:cNvPr id="2" name="Rectangle 1"/>
            <p:cNvSpPr/>
            <p:nvPr/>
          </p:nvSpPr>
          <p:spPr>
            <a:xfrm>
              <a:off x="2828923" y="2562373"/>
              <a:ext cx="187081" cy="258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139881" y="2562373"/>
              <a:ext cx="187081" cy="258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4494540" y="3372556"/>
            <a:ext cx="1674664" cy="461665"/>
            <a:chOff x="5849314" y="2460849"/>
            <a:chExt cx="1674664" cy="461665"/>
          </a:xfrm>
        </p:grpSpPr>
        <p:sp>
          <p:nvSpPr>
            <p:cNvPr id="27" name="TextBox 26"/>
            <p:cNvSpPr txBox="1"/>
            <p:nvPr/>
          </p:nvSpPr>
          <p:spPr>
            <a:xfrm>
              <a:off x="6199576" y="2460849"/>
              <a:ext cx="1324402" cy="461665"/>
            </a:xfrm>
            <a:prstGeom prst="rect">
              <a:avLst/>
            </a:prstGeom>
            <a:noFill/>
          </p:spPr>
          <p:txBody>
            <a:bodyPr wrap="none" rtlCol="0">
              <a:spAutoFit/>
            </a:bodyPr>
            <a:lstStyle/>
            <a:p>
              <a:r>
                <a:rPr lang="en-GB" sz="2400" b="1" dirty="0"/>
                <a:t>U020__b</a:t>
              </a:r>
            </a:p>
          </p:txBody>
        </p:sp>
        <p:sp>
          <p:nvSpPr>
            <p:cNvPr id="17" name="Right Arrow 16"/>
            <p:cNvSpPr/>
            <p:nvPr/>
          </p:nvSpPr>
          <p:spPr>
            <a:xfrm>
              <a:off x="5849314" y="2525166"/>
              <a:ext cx="286861" cy="3602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p:nvSpPr>
        <p:spPr>
          <a:xfrm>
            <a:off x="628650" y="4429853"/>
            <a:ext cx="7962564" cy="400110"/>
          </a:xfrm>
          <a:prstGeom prst="rect">
            <a:avLst/>
          </a:prstGeom>
          <a:noFill/>
        </p:spPr>
        <p:txBody>
          <a:bodyPr wrap="none" rtlCol="0">
            <a:spAutoFit/>
          </a:bodyPr>
          <a:lstStyle/>
          <a:p>
            <a:r>
              <a:rPr lang="en-GB" sz="2000" b="1" dirty="0"/>
              <a:t>http:// iflastandards.info/ns/</a:t>
            </a:r>
            <a:r>
              <a:rPr lang="en-GB" sz="2000" b="1" dirty="0" err="1"/>
              <a:t>unimarc</a:t>
            </a:r>
            <a:r>
              <a:rPr lang="en-GB" sz="2000" b="1" dirty="0"/>
              <a:t>/</a:t>
            </a:r>
            <a:r>
              <a:rPr lang="en-GB" sz="2000" b="1" dirty="0" err="1"/>
              <a:t>unimarcb</a:t>
            </a:r>
            <a:r>
              <a:rPr lang="en-GB" sz="2000" b="1" dirty="0"/>
              <a:t>/elements/0XX/U020__b</a:t>
            </a:r>
          </a:p>
        </p:txBody>
      </p:sp>
      <p:sp>
        <p:nvSpPr>
          <p:cNvPr id="62" name="TextBox 61"/>
          <p:cNvSpPr txBox="1"/>
          <p:nvPr/>
        </p:nvSpPr>
        <p:spPr>
          <a:xfrm>
            <a:off x="6472628" y="3187952"/>
            <a:ext cx="1995418" cy="738664"/>
          </a:xfrm>
          <a:prstGeom prst="rect">
            <a:avLst/>
          </a:prstGeom>
          <a:noFill/>
        </p:spPr>
        <p:txBody>
          <a:bodyPr wrap="none" rtlCol="0">
            <a:spAutoFit/>
          </a:bodyPr>
          <a:lstStyle/>
          <a:p>
            <a:pPr algn="r"/>
            <a:r>
              <a:rPr lang="en-GB" sz="2100" dirty="0"/>
              <a:t>Unique in </a:t>
            </a:r>
          </a:p>
          <a:p>
            <a:pPr algn="r"/>
            <a:r>
              <a:rPr lang="en-GB" sz="2100" dirty="0"/>
              <a:t>local namespace</a:t>
            </a:r>
          </a:p>
        </p:txBody>
      </p:sp>
      <p:sp>
        <p:nvSpPr>
          <p:cNvPr id="63" name="TextBox 62"/>
          <p:cNvSpPr txBox="1"/>
          <p:nvPr/>
        </p:nvSpPr>
        <p:spPr>
          <a:xfrm>
            <a:off x="6363799" y="4949916"/>
            <a:ext cx="2151551" cy="738664"/>
          </a:xfrm>
          <a:prstGeom prst="rect">
            <a:avLst/>
          </a:prstGeom>
          <a:noFill/>
        </p:spPr>
        <p:txBody>
          <a:bodyPr wrap="none" rtlCol="0">
            <a:spAutoFit/>
          </a:bodyPr>
          <a:lstStyle/>
          <a:p>
            <a:pPr algn="r"/>
            <a:r>
              <a:rPr lang="en-GB" sz="2100" dirty="0"/>
              <a:t>Unique in </a:t>
            </a:r>
          </a:p>
          <a:p>
            <a:pPr algn="r"/>
            <a:r>
              <a:rPr lang="en-GB" sz="2100" dirty="0"/>
              <a:t>global namespace</a:t>
            </a:r>
          </a:p>
        </p:txBody>
      </p:sp>
    </p:spTree>
    <p:extLst>
      <p:ext uri="{BB962C8B-B14F-4D97-AF65-F5344CB8AC3E}">
        <p14:creationId xmlns:p14="http://schemas.microsoft.com/office/powerpoint/2010/main" val="42292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8"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UNIMARC in RDF: Workshop, Lisbon, 6 Apr 2016</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11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95" y="312482"/>
            <a:ext cx="7398468" cy="5814306"/>
          </a:xfrm>
          <a:prstGeom prst="rect">
            <a:avLst/>
          </a:prstGeom>
        </p:spPr>
      </p:pic>
    </p:spTree>
    <p:extLst>
      <p:ext uri="{BB962C8B-B14F-4D97-AF65-F5344CB8AC3E}">
        <p14:creationId xmlns:p14="http://schemas.microsoft.com/office/powerpoint/2010/main" val="171299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UNIMARC element and concept identifiers</a:t>
            </a:r>
          </a:p>
        </p:txBody>
      </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15" name="Slide Number Placeholder 14"/>
          <p:cNvSpPr>
            <a:spLocks noGrp="1"/>
          </p:cNvSpPr>
          <p:nvPr>
            <p:ph type="sldNum" sz="quarter" idx="12"/>
          </p:nvPr>
        </p:nvSpPr>
        <p:spPr/>
        <p:txBody>
          <a:bodyPr/>
          <a:lstStyle/>
          <a:p>
            <a:fld id="{266123B3-9855-433B-B271-14F29370CAEE}" type="slidenum">
              <a:rPr lang="en-GB" smtClean="0"/>
              <a:pPr/>
              <a:t>12</a:t>
            </a:fld>
            <a:endParaRPr lang="en-GB"/>
          </a:p>
        </p:txBody>
      </p:sp>
      <p:grpSp>
        <p:nvGrpSpPr>
          <p:cNvPr id="37" name="Group 36"/>
          <p:cNvGrpSpPr/>
          <p:nvPr/>
        </p:nvGrpSpPr>
        <p:grpSpPr>
          <a:xfrm>
            <a:off x="628650" y="1964128"/>
            <a:ext cx="4497533" cy="461665"/>
            <a:chOff x="611560" y="1556792"/>
            <a:chExt cx="5996707" cy="615553"/>
          </a:xfrm>
        </p:grpSpPr>
        <p:sp>
          <p:nvSpPr>
            <p:cNvPr id="38" name="TextBox 37"/>
            <p:cNvSpPr txBox="1"/>
            <p:nvPr/>
          </p:nvSpPr>
          <p:spPr>
            <a:xfrm>
              <a:off x="2339751" y="1556792"/>
              <a:ext cx="4268516" cy="615553"/>
            </a:xfrm>
            <a:prstGeom prst="rect">
              <a:avLst/>
            </a:prstGeom>
            <a:noFill/>
          </p:spPr>
          <p:txBody>
            <a:bodyPr wrap="none" rtlCol="0">
              <a:spAutoFit/>
            </a:bodyPr>
            <a:lstStyle/>
            <a:p>
              <a:r>
                <a:rPr lang="en-GB" sz="2400" b="1" dirty="0"/>
                <a:t>Target audience code …</a:t>
              </a:r>
            </a:p>
          </p:txBody>
        </p:sp>
        <p:sp>
          <p:nvSpPr>
            <p:cNvPr id="39" name="TextBox 38"/>
            <p:cNvSpPr txBox="1"/>
            <p:nvPr/>
          </p:nvSpPr>
          <p:spPr>
            <a:xfrm>
              <a:off x="611560" y="1556792"/>
              <a:ext cx="1736373" cy="615553"/>
            </a:xfrm>
            <a:prstGeom prst="rect">
              <a:avLst/>
            </a:prstGeom>
            <a:noFill/>
          </p:spPr>
          <p:txBody>
            <a:bodyPr wrap="none" rtlCol="0">
              <a:spAutoFit/>
            </a:bodyPr>
            <a:lstStyle/>
            <a:p>
              <a:r>
                <a:rPr lang="en-GB" sz="2400" dirty="0"/>
                <a:t>Element:</a:t>
              </a:r>
            </a:p>
          </p:txBody>
        </p:sp>
      </p:grpSp>
      <p:sp>
        <p:nvSpPr>
          <p:cNvPr id="41" name="TextBox 40"/>
          <p:cNvSpPr txBox="1"/>
          <p:nvPr/>
        </p:nvSpPr>
        <p:spPr>
          <a:xfrm>
            <a:off x="5625987" y="3350294"/>
            <a:ext cx="2028119" cy="461665"/>
          </a:xfrm>
          <a:prstGeom prst="rect">
            <a:avLst/>
          </a:prstGeom>
          <a:noFill/>
        </p:spPr>
        <p:txBody>
          <a:bodyPr wrap="none" rtlCol="0">
            <a:spAutoFit/>
          </a:bodyPr>
          <a:lstStyle/>
          <a:p>
            <a:r>
              <a:rPr lang="en-GB" sz="2400" b="1" dirty="0"/>
              <a:t>U100__a17-19</a:t>
            </a:r>
          </a:p>
        </p:txBody>
      </p:sp>
      <p:grpSp>
        <p:nvGrpSpPr>
          <p:cNvPr id="42" name="Group 41"/>
          <p:cNvGrpSpPr/>
          <p:nvPr/>
        </p:nvGrpSpPr>
        <p:grpSpPr>
          <a:xfrm>
            <a:off x="628650" y="2543058"/>
            <a:ext cx="5120261" cy="461665"/>
            <a:chOff x="655550" y="2460850"/>
            <a:chExt cx="5120261" cy="461665"/>
          </a:xfrm>
        </p:grpSpPr>
        <p:sp>
          <p:nvSpPr>
            <p:cNvPr id="43" name="TextBox 42"/>
            <p:cNvSpPr txBox="1"/>
            <p:nvPr/>
          </p:nvSpPr>
          <p:spPr>
            <a:xfrm>
              <a:off x="655550" y="2460850"/>
              <a:ext cx="656975" cy="461665"/>
            </a:xfrm>
            <a:prstGeom prst="rect">
              <a:avLst/>
            </a:prstGeom>
            <a:noFill/>
          </p:spPr>
          <p:txBody>
            <a:bodyPr wrap="none" rtlCol="0">
              <a:spAutoFit/>
            </a:bodyPr>
            <a:lstStyle/>
            <a:p>
              <a:r>
                <a:rPr lang="en-GB" sz="2400" dirty="0"/>
                <a:t>tag:</a:t>
              </a:r>
            </a:p>
          </p:txBody>
        </p:sp>
        <p:sp>
          <p:nvSpPr>
            <p:cNvPr id="44" name="TextBox 43"/>
            <p:cNvSpPr txBox="1"/>
            <p:nvPr/>
          </p:nvSpPr>
          <p:spPr>
            <a:xfrm>
              <a:off x="1204930" y="2460850"/>
              <a:ext cx="651140" cy="461665"/>
            </a:xfrm>
            <a:prstGeom prst="rect">
              <a:avLst/>
            </a:prstGeom>
            <a:noFill/>
          </p:spPr>
          <p:txBody>
            <a:bodyPr wrap="none" rtlCol="0">
              <a:spAutoFit/>
            </a:bodyPr>
            <a:lstStyle/>
            <a:p>
              <a:r>
                <a:rPr lang="en-GB" sz="2400" b="1" dirty="0"/>
                <a:t>100</a:t>
              </a:r>
            </a:p>
          </p:txBody>
        </p:sp>
        <p:sp>
          <p:nvSpPr>
            <p:cNvPr id="45" name="TextBox 44"/>
            <p:cNvSpPr txBox="1"/>
            <p:nvPr/>
          </p:nvSpPr>
          <p:spPr>
            <a:xfrm>
              <a:off x="4300438" y="2460850"/>
              <a:ext cx="1259319" cy="461665"/>
            </a:xfrm>
            <a:prstGeom prst="rect">
              <a:avLst/>
            </a:prstGeom>
            <a:noFill/>
          </p:spPr>
          <p:txBody>
            <a:bodyPr wrap="none" rtlCol="0">
              <a:spAutoFit/>
            </a:bodyPr>
            <a:lstStyle/>
            <a:p>
              <a:r>
                <a:rPr lang="en-GB" sz="2400" dirty="0"/>
                <a:t>subfield:</a:t>
              </a:r>
            </a:p>
          </p:txBody>
        </p:sp>
        <p:sp>
          <p:nvSpPr>
            <p:cNvPr id="46" name="TextBox 45"/>
            <p:cNvSpPr txBox="1"/>
            <p:nvPr/>
          </p:nvSpPr>
          <p:spPr>
            <a:xfrm>
              <a:off x="5429241" y="2460850"/>
              <a:ext cx="346570" cy="461665"/>
            </a:xfrm>
            <a:prstGeom prst="rect">
              <a:avLst/>
            </a:prstGeom>
            <a:noFill/>
          </p:spPr>
          <p:txBody>
            <a:bodyPr wrap="none" rtlCol="0">
              <a:spAutoFit/>
            </a:bodyPr>
            <a:lstStyle/>
            <a:p>
              <a:r>
                <a:rPr lang="en-GB" sz="2400" b="1" dirty="0"/>
                <a:t>a</a:t>
              </a:r>
            </a:p>
          </p:txBody>
        </p:sp>
        <p:sp>
          <p:nvSpPr>
            <p:cNvPr id="47" name="TextBox 46"/>
            <p:cNvSpPr txBox="1"/>
            <p:nvPr/>
          </p:nvSpPr>
          <p:spPr>
            <a:xfrm>
              <a:off x="1746554" y="2460850"/>
              <a:ext cx="1108893" cy="461665"/>
            </a:xfrm>
            <a:prstGeom prst="rect">
              <a:avLst/>
            </a:prstGeom>
            <a:noFill/>
          </p:spPr>
          <p:txBody>
            <a:bodyPr wrap="none" rtlCol="0">
              <a:spAutoFit/>
            </a:bodyPr>
            <a:lstStyle/>
            <a:p>
              <a:r>
                <a:rPr lang="en-GB" sz="2400" dirty="0"/>
                <a:t>1</a:t>
              </a:r>
              <a:r>
                <a:rPr lang="en-GB" sz="2400" baseline="30000" dirty="0"/>
                <a:t>st</a:t>
              </a:r>
              <a:r>
                <a:rPr lang="en-GB" sz="2400" dirty="0"/>
                <a:t> </a:t>
              </a:r>
              <a:r>
                <a:rPr lang="en-GB" sz="2400" dirty="0" err="1"/>
                <a:t>ind</a:t>
              </a:r>
              <a:r>
                <a:rPr lang="en-GB" sz="2400" dirty="0"/>
                <a:t>.:</a:t>
              </a:r>
            </a:p>
          </p:txBody>
        </p:sp>
        <p:sp>
          <p:nvSpPr>
            <p:cNvPr id="48" name="TextBox 47"/>
            <p:cNvSpPr txBox="1"/>
            <p:nvPr/>
          </p:nvSpPr>
          <p:spPr>
            <a:xfrm>
              <a:off x="2989480" y="2460850"/>
              <a:ext cx="1176925" cy="461665"/>
            </a:xfrm>
            <a:prstGeom prst="rect">
              <a:avLst/>
            </a:prstGeom>
            <a:noFill/>
          </p:spPr>
          <p:txBody>
            <a:bodyPr wrap="none" rtlCol="0">
              <a:spAutoFit/>
            </a:bodyPr>
            <a:lstStyle/>
            <a:p>
              <a:r>
                <a:rPr lang="en-GB" sz="2400" dirty="0"/>
                <a:t>2</a:t>
              </a:r>
              <a:r>
                <a:rPr lang="en-GB" sz="2400" baseline="30000" dirty="0"/>
                <a:t>nd</a:t>
              </a:r>
              <a:r>
                <a:rPr lang="en-GB" sz="2400" dirty="0"/>
                <a:t> </a:t>
              </a:r>
              <a:r>
                <a:rPr lang="en-GB" sz="2400" dirty="0" err="1"/>
                <a:t>ind</a:t>
              </a:r>
              <a:r>
                <a:rPr lang="en-GB" sz="2400" dirty="0"/>
                <a:t>.:</a:t>
              </a:r>
            </a:p>
          </p:txBody>
        </p:sp>
        <p:sp>
          <p:nvSpPr>
            <p:cNvPr id="49" name="Rectangle 48"/>
            <p:cNvSpPr/>
            <p:nvPr/>
          </p:nvSpPr>
          <p:spPr>
            <a:xfrm>
              <a:off x="2828923" y="2562373"/>
              <a:ext cx="187081" cy="258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139881" y="2562373"/>
              <a:ext cx="187081" cy="258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ight Arrow 50"/>
          <p:cNvSpPr/>
          <p:nvPr/>
        </p:nvSpPr>
        <p:spPr>
          <a:xfrm>
            <a:off x="5313722" y="3420855"/>
            <a:ext cx="286861" cy="3602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5639611" y="2543058"/>
            <a:ext cx="1502360" cy="461665"/>
            <a:chOff x="5666511" y="3986417"/>
            <a:chExt cx="1502360" cy="461665"/>
          </a:xfrm>
        </p:grpSpPr>
        <p:sp>
          <p:nvSpPr>
            <p:cNvPr id="52" name="TextBox 51"/>
            <p:cNvSpPr txBox="1"/>
            <p:nvPr/>
          </p:nvSpPr>
          <p:spPr>
            <a:xfrm>
              <a:off x="5666511" y="3986417"/>
              <a:ext cx="710451" cy="461665"/>
            </a:xfrm>
            <a:prstGeom prst="rect">
              <a:avLst/>
            </a:prstGeom>
            <a:noFill/>
          </p:spPr>
          <p:txBody>
            <a:bodyPr wrap="none" rtlCol="0">
              <a:spAutoFit/>
            </a:bodyPr>
            <a:lstStyle/>
            <a:p>
              <a:r>
                <a:rPr lang="en-GB" sz="2400" dirty="0" err="1"/>
                <a:t>pos</a:t>
              </a:r>
              <a:r>
                <a:rPr lang="en-GB" sz="2400" dirty="0"/>
                <a:t>:</a:t>
              </a:r>
            </a:p>
          </p:txBody>
        </p:sp>
        <p:sp>
          <p:nvSpPr>
            <p:cNvPr id="53" name="TextBox 52"/>
            <p:cNvSpPr txBox="1"/>
            <p:nvPr/>
          </p:nvSpPr>
          <p:spPr>
            <a:xfrm>
              <a:off x="6267662" y="3986417"/>
              <a:ext cx="901209" cy="461665"/>
            </a:xfrm>
            <a:prstGeom prst="rect">
              <a:avLst/>
            </a:prstGeom>
            <a:noFill/>
          </p:spPr>
          <p:txBody>
            <a:bodyPr wrap="none" rtlCol="0">
              <a:spAutoFit/>
            </a:bodyPr>
            <a:lstStyle/>
            <a:p>
              <a:r>
                <a:rPr lang="en-GB" sz="2400" b="1" dirty="0"/>
                <a:t>17-19</a:t>
              </a:r>
            </a:p>
          </p:txBody>
        </p:sp>
      </p:grpSp>
      <p:grpSp>
        <p:nvGrpSpPr>
          <p:cNvPr id="54" name="Group 53"/>
          <p:cNvGrpSpPr/>
          <p:nvPr/>
        </p:nvGrpSpPr>
        <p:grpSpPr>
          <a:xfrm>
            <a:off x="628650" y="4234417"/>
            <a:ext cx="3243665" cy="461665"/>
            <a:chOff x="611560" y="1556792"/>
            <a:chExt cx="4324884" cy="615553"/>
          </a:xfrm>
        </p:grpSpPr>
        <p:sp>
          <p:nvSpPr>
            <p:cNvPr id="55" name="TextBox 54"/>
            <p:cNvSpPr txBox="1"/>
            <p:nvPr/>
          </p:nvSpPr>
          <p:spPr>
            <a:xfrm>
              <a:off x="2339751" y="1556792"/>
              <a:ext cx="2596693" cy="615553"/>
            </a:xfrm>
            <a:prstGeom prst="rect">
              <a:avLst/>
            </a:prstGeom>
            <a:noFill/>
          </p:spPr>
          <p:txBody>
            <a:bodyPr wrap="none" rtlCol="0">
              <a:spAutoFit/>
            </a:bodyPr>
            <a:lstStyle/>
            <a:p>
              <a:r>
                <a:rPr lang="en-GB" sz="2400" b="1" dirty="0"/>
                <a:t>adult, general</a:t>
              </a:r>
            </a:p>
          </p:txBody>
        </p:sp>
        <p:sp>
          <p:nvSpPr>
            <p:cNvPr id="56" name="TextBox 55"/>
            <p:cNvSpPr txBox="1"/>
            <p:nvPr/>
          </p:nvSpPr>
          <p:spPr>
            <a:xfrm>
              <a:off x="611560" y="1556792"/>
              <a:ext cx="1734148" cy="615553"/>
            </a:xfrm>
            <a:prstGeom prst="rect">
              <a:avLst/>
            </a:prstGeom>
            <a:noFill/>
          </p:spPr>
          <p:txBody>
            <a:bodyPr wrap="none" rtlCol="0">
              <a:spAutoFit/>
            </a:bodyPr>
            <a:lstStyle/>
            <a:p>
              <a:r>
                <a:rPr lang="en-GB" sz="2400" dirty="0"/>
                <a:t>Concept:</a:t>
              </a:r>
            </a:p>
          </p:txBody>
        </p:sp>
      </p:grpSp>
      <p:grpSp>
        <p:nvGrpSpPr>
          <p:cNvPr id="21" name="Group 20"/>
          <p:cNvGrpSpPr/>
          <p:nvPr/>
        </p:nvGrpSpPr>
        <p:grpSpPr>
          <a:xfrm>
            <a:off x="3872315" y="4231677"/>
            <a:ext cx="1224950" cy="461665"/>
            <a:chOff x="3922832" y="5310731"/>
            <a:chExt cx="1224950" cy="461665"/>
          </a:xfrm>
        </p:grpSpPr>
        <p:sp>
          <p:nvSpPr>
            <p:cNvPr id="57" name="TextBox 56"/>
            <p:cNvSpPr txBox="1"/>
            <p:nvPr/>
          </p:nvSpPr>
          <p:spPr>
            <a:xfrm>
              <a:off x="3922832" y="5310731"/>
              <a:ext cx="871392" cy="461665"/>
            </a:xfrm>
            <a:prstGeom prst="rect">
              <a:avLst/>
            </a:prstGeom>
            <a:noFill/>
          </p:spPr>
          <p:txBody>
            <a:bodyPr wrap="none" rtlCol="0">
              <a:spAutoFit/>
            </a:bodyPr>
            <a:lstStyle/>
            <a:p>
              <a:r>
                <a:rPr lang="en-GB" sz="2400" dirty="0"/>
                <a:t>code:</a:t>
              </a:r>
            </a:p>
          </p:txBody>
        </p:sp>
        <p:sp>
          <p:nvSpPr>
            <p:cNvPr id="58" name="TextBox 57"/>
            <p:cNvSpPr txBox="1"/>
            <p:nvPr/>
          </p:nvSpPr>
          <p:spPr>
            <a:xfrm>
              <a:off x="4713048" y="5310731"/>
              <a:ext cx="434734" cy="461665"/>
            </a:xfrm>
            <a:prstGeom prst="rect">
              <a:avLst/>
            </a:prstGeom>
            <a:noFill/>
          </p:spPr>
          <p:txBody>
            <a:bodyPr wrap="none" rtlCol="0">
              <a:spAutoFit/>
            </a:bodyPr>
            <a:lstStyle/>
            <a:p>
              <a:r>
                <a:rPr lang="en-GB" sz="2400" b="1" dirty="0"/>
                <a:t>m</a:t>
              </a:r>
            </a:p>
          </p:txBody>
        </p:sp>
      </p:grpSp>
      <p:sp>
        <p:nvSpPr>
          <p:cNvPr id="59" name="TextBox 58"/>
          <p:cNvSpPr txBox="1"/>
          <p:nvPr/>
        </p:nvSpPr>
        <p:spPr>
          <a:xfrm>
            <a:off x="5615994" y="4239228"/>
            <a:ext cx="973536" cy="461665"/>
          </a:xfrm>
          <a:prstGeom prst="rect">
            <a:avLst/>
          </a:prstGeom>
          <a:noFill/>
        </p:spPr>
        <p:txBody>
          <a:bodyPr wrap="none" rtlCol="0">
            <a:spAutoFit/>
          </a:bodyPr>
          <a:lstStyle/>
          <a:p>
            <a:r>
              <a:rPr lang="en-GB" sz="2400" b="1" dirty="0" err="1"/>
              <a:t>tac#m</a:t>
            </a:r>
            <a:endParaRPr lang="en-GB" sz="2400" b="1" dirty="0"/>
          </a:p>
        </p:txBody>
      </p:sp>
      <p:sp>
        <p:nvSpPr>
          <p:cNvPr id="60" name="Right Arrow 59"/>
          <p:cNvSpPr/>
          <p:nvPr/>
        </p:nvSpPr>
        <p:spPr>
          <a:xfrm>
            <a:off x="5194429" y="4307265"/>
            <a:ext cx="286861" cy="3602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6589530" y="4231677"/>
            <a:ext cx="2022348" cy="738664"/>
          </a:xfrm>
          <a:prstGeom prst="rect">
            <a:avLst/>
          </a:prstGeom>
          <a:noFill/>
        </p:spPr>
        <p:txBody>
          <a:bodyPr wrap="none" rtlCol="0">
            <a:spAutoFit/>
          </a:bodyPr>
          <a:lstStyle/>
          <a:p>
            <a:pPr algn="r"/>
            <a:r>
              <a:rPr lang="en-GB" sz="2100" dirty="0"/>
              <a:t>Unique in </a:t>
            </a:r>
          </a:p>
          <a:p>
            <a:pPr algn="r"/>
            <a:r>
              <a:rPr lang="en-GB" sz="2100" dirty="0"/>
              <a:t>value vocabulary</a:t>
            </a:r>
          </a:p>
        </p:txBody>
      </p:sp>
      <p:sp>
        <p:nvSpPr>
          <p:cNvPr id="12" name="TextBox 11"/>
          <p:cNvSpPr txBox="1"/>
          <p:nvPr/>
        </p:nvSpPr>
        <p:spPr>
          <a:xfrm>
            <a:off x="1178030" y="5206804"/>
            <a:ext cx="6767622" cy="461665"/>
          </a:xfrm>
          <a:prstGeom prst="rect">
            <a:avLst/>
          </a:prstGeom>
          <a:noFill/>
        </p:spPr>
        <p:txBody>
          <a:bodyPr wrap="none" rtlCol="0">
            <a:spAutoFit/>
          </a:bodyPr>
          <a:lstStyle/>
          <a:p>
            <a:r>
              <a:rPr lang="en-GB" sz="2400" b="1" dirty="0"/>
              <a:t>http:// iflastandards.info/ns/</a:t>
            </a:r>
            <a:r>
              <a:rPr lang="en-GB" sz="2400" b="1" dirty="0" err="1"/>
              <a:t>unimarc</a:t>
            </a:r>
            <a:r>
              <a:rPr lang="en-GB" sz="2400" b="1" dirty="0"/>
              <a:t>/terms/</a:t>
            </a:r>
            <a:r>
              <a:rPr lang="en-GB" sz="2400" b="1" dirty="0" err="1"/>
              <a:t>tac#m</a:t>
            </a:r>
            <a:endParaRPr lang="en-GB" sz="2400" b="1" dirty="0"/>
          </a:p>
        </p:txBody>
      </p:sp>
    </p:spTree>
    <p:extLst>
      <p:ext uri="{BB962C8B-B14F-4D97-AF65-F5344CB8AC3E}">
        <p14:creationId xmlns:p14="http://schemas.microsoft.com/office/powerpoint/2010/main" val="11479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1" grpId="0" animBg="1"/>
      <p:bldP spid="59" grpId="0"/>
      <p:bldP spid="60" grpId="0" animBg="1"/>
      <p:bldP spid="6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UNIMARC in RDF: Workshop, Lisbon, 6 Apr 2016</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13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95" y="287943"/>
            <a:ext cx="7351141" cy="56979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194" y="1165423"/>
            <a:ext cx="6594187" cy="5302343"/>
          </a:xfrm>
          <a:prstGeom prst="rect">
            <a:avLst/>
          </a:prstGeom>
        </p:spPr>
      </p:pic>
    </p:spTree>
    <p:extLst>
      <p:ext uri="{BB962C8B-B14F-4D97-AF65-F5344CB8AC3E}">
        <p14:creationId xmlns:p14="http://schemas.microsoft.com/office/powerpoint/2010/main" val="24694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388" y="2151063"/>
            <a:ext cx="5362622" cy="1200329"/>
          </a:xfrm>
          <a:prstGeom prst="rect">
            <a:avLst/>
          </a:prstGeom>
          <a:noFill/>
        </p:spPr>
        <p:txBody>
          <a:bodyPr wrap="none" rtlCol="0">
            <a:spAutoFit/>
          </a:bodyPr>
          <a:lstStyle/>
          <a:p>
            <a:pPr algn="ctr"/>
            <a:r>
              <a:rPr lang="fr-FR" sz="2400" dirty="0"/>
              <a:t>200 1#$</a:t>
            </a:r>
            <a:r>
              <a:rPr lang="fr-FR" sz="2400" dirty="0" err="1"/>
              <a:t>aBibliographica</a:t>
            </a:r>
            <a:r>
              <a:rPr lang="fr-FR" sz="2400" dirty="0"/>
              <a:t> </a:t>
            </a:r>
            <a:r>
              <a:rPr lang="fr-FR" sz="2400" dirty="0" err="1"/>
              <a:t>belgica</a:t>
            </a:r>
            <a:endParaRPr lang="fr-FR" sz="2400" dirty="0"/>
          </a:p>
          <a:p>
            <a:pPr algn="ctr"/>
            <a:r>
              <a:rPr lang="fr-FR" sz="2400" dirty="0"/>
              <a:t>$</a:t>
            </a:r>
            <a:r>
              <a:rPr lang="fr-FR" sz="2400" dirty="0" err="1"/>
              <a:t>fCommission</a:t>
            </a:r>
            <a:r>
              <a:rPr lang="fr-FR" sz="2400" dirty="0"/>
              <a:t> belge de bibliographie</a:t>
            </a:r>
          </a:p>
          <a:p>
            <a:pPr algn="ctr"/>
            <a:r>
              <a:rPr lang="fr-FR" sz="2400" dirty="0"/>
              <a:t>$f= </a:t>
            </a:r>
            <a:r>
              <a:rPr lang="fr-FR" sz="2400" dirty="0" err="1"/>
              <a:t>Belgische</a:t>
            </a:r>
            <a:r>
              <a:rPr lang="fr-FR" sz="2400" dirty="0"/>
              <a:t> </a:t>
            </a:r>
            <a:r>
              <a:rPr lang="fr-FR" sz="2400" dirty="0" err="1"/>
              <a:t>Commissie</a:t>
            </a:r>
            <a:r>
              <a:rPr lang="fr-FR" sz="2400" dirty="0"/>
              <a:t> </a:t>
            </a:r>
            <a:r>
              <a:rPr lang="fr-FR" sz="2400" dirty="0" err="1"/>
              <a:t>voor</a:t>
            </a:r>
            <a:r>
              <a:rPr lang="fr-FR" sz="2400" dirty="0"/>
              <a:t> </a:t>
            </a:r>
            <a:r>
              <a:rPr lang="fr-FR" sz="2400" dirty="0" err="1"/>
              <a:t>bibliografie</a:t>
            </a:r>
            <a:endParaRPr lang="en-GB" sz="2400" dirty="0"/>
          </a:p>
        </p:txBody>
      </p:sp>
      <p:sp>
        <p:nvSpPr>
          <p:cNvPr id="4" name="Oval 3"/>
          <p:cNvSpPr/>
          <p:nvPr/>
        </p:nvSpPr>
        <p:spPr>
          <a:xfrm>
            <a:off x="2317261" y="2915952"/>
            <a:ext cx="321602" cy="378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extBox 4"/>
          <p:cNvSpPr txBox="1"/>
          <p:nvPr/>
        </p:nvSpPr>
        <p:spPr>
          <a:xfrm>
            <a:off x="3735401" y="3513621"/>
            <a:ext cx="1888594" cy="507831"/>
          </a:xfrm>
          <a:prstGeom prst="rect">
            <a:avLst/>
          </a:prstGeom>
          <a:noFill/>
        </p:spPr>
        <p:txBody>
          <a:bodyPr wrap="none" rtlCol="0">
            <a:spAutoFit/>
          </a:bodyPr>
          <a:lstStyle/>
          <a:p>
            <a:pPr algn="ctr"/>
            <a:r>
              <a:rPr lang="en-GB" sz="2700" dirty="0"/>
              <a:t>“= “ : </a:t>
            </a:r>
            <a:r>
              <a:rPr lang="en-GB" sz="2400" dirty="0"/>
              <a:t>Parallel</a:t>
            </a:r>
          </a:p>
        </p:txBody>
      </p:sp>
      <p:sp>
        <p:nvSpPr>
          <p:cNvPr id="6" name="TextBox 5"/>
          <p:cNvSpPr txBox="1"/>
          <p:nvPr/>
        </p:nvSpPr>
        <p:spPr>
          <a:xfrm>
            <a:off x="1864280" y="4205226"/>
            <a:ext cx="5494068" cy="461665"/>
          </a:xfrm>
          <a:prstGeom prst="rect">
            <a:avLst/>
          </a:prstGeom>
          <a:noFill/>
        </p:spPr>
        <p:txBody>
          <a:bodyPr wrap="none" rtlCol="0">
            <a:spAutoFit/>
          </a:bodyPr>
          <a:lstStyle/>
          <a:p>
            <a:pPr algn="ctr"/>
            <a:r>
              <a:rPr lang="en-GB" sz="2400" dirty="0"/>
              <a:t>U2001_f : </a:t>
            </a:r>
            <a:r>
              <a:rPr lang="de-DE" sz="2400" dirty="0"/>
              <a:t>First Statement of Responsibility</a:t>
            </a:r>
            <a:endParaRPr lang="en-GB" sz="2400" dirty="0"/>
          </a:p>
        </p:txBody>
      </p:sp>
      <p:sp>
        <p:nvSpPr>
          <p:cNvPr id="7" name="TextBox 6"/>
          <p:cNvSpPr txBox="1"/>
          <p:nvPr/>
        </p:nvSpPr>
        <p:spPr>
          <a:xfrm>
            <a:off x="1761177" y="4959078"/>
            <a:ext cx="5837047" cy="461665"/>
          </a:xfrm>
          <a:prstGeom prst="rect">
            <a:avLst/>
          </a:prstGeom>
          <a:noFill/>
        </p:spPr>
        <p:txBody>
          <a:bodyPr wrap="none" rtlCol="0">
            <a:spAutoFit/>
          </a:bodyPr>
          <a:lstStyle/>
          <a:p>
            <a:pPr algn="ctr"/>
            <a:r>
              <a:rPr lang="en-GB" sz="2400" dirty="0"/>
              <a:t>??? : Parallel </a:t>
            </a:r>
            <a:r>
              <a:rPr lang="de-DE" sz="2400" dirty="0"/>
              <a:t>First Statement of Responsibility</a:t>
            </a:r>
            <a:endParaRPr lang="en-GB" sz="2400" dirty="0"/>
          </a:p>
        </p:txBody>
      </p:sp>
      <p:sp>
        <p:nvSpPr>
          <p:cNvPr id="8" name="Title 3"/>
          <p:cNvSpPr txBox="1">
            <a:spLocks/>
          </p:cNvSpPr>
          <p:nvPr/>
        </p:nvSpPr>
        <p:spPr>
          <a:xfrm>
            <a:off x="628650" y="1131096"/>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t>Exception! Semantic data embedded in content</a:t>
            </a:r>
          </a:p>
        </p:txBody>
      </p:sp>
      <p:sp>
        <p:nvSpPr>
          <p:cNvPr id="9" name="Footer Placeholder 8"/>
          <p:cNvSpPr>
            <a:spLocks noGrp="1"/>
          </p:cNvSpPr>
          <p:nvPr>
            <p:ph type="ftr" sz="quarter" idx="11"/>
          </p:nvPr>
        </p:nvSpPr>
        <p:spPr/>
        <p:txBody>
          <a:bodyPr/>
          <a:lstStyle/>
          <a:p>
            <a:r>
              <a:rPr lang="en-US"/>
              <a:t>UNIMARC in RDF: Workshop, Lisbon, 6 April 2016</a:t>
            </a:r>
            <a:endParaRPr lang="en-GB"/>
          </a:p>
        </p:txBody>
      </p:sp>
      <p:sp>
        <p:nvSpPr>
          <p:cNvPr id="10" name="Slide Number Placeholder 9"/>
          <p:cNvSpPr>
            <a:spLocks noGrp="1"/>
          </p:cNvSpPr>
          <p:nvPr>
            <p:ph type="sldNum" sz="quarter" idx="12"/>
          </p:nvPr>
        </p:nvSpPr>
        <p:spPr/>
        <p:txBody>
          <a:bodyPr/>
          <a:lstStyle/>
          <a:p>
            <a:fld id="{266123B3-9855-433B-B271-14F29370CAEE}" type="slidenum">
              <a:rPr lang="en-GB" smtClean="0"/>
              <a:pPr/>
              <a:t>14</a:t>
            </a:fld>
            <a:endParaRPr lang="en-GB"/>
          </a:p>
        </p:txBody>
      </p:sp>
    </p:spTree>
    <p:extLst>
      <p:ext uri="{BB962C8B-B14F-4D97-AF65-F5344CB8AC3E}">
        <p14:creationId xmlns:p14="http://schemas.microsoft.com/office/powerpoint/2010/main" val="38269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99"/>
                                          </p:stCondLst>
                                        </p:cTn>
                                        <p:tgtEl>
                                          <p:spTgt spid="4"/>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999"/>
                                          </p:stCondLst>
                                        </p:cTn>
                                        <p:tgtEl>
                                          <p:spTgt spid="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042"/>
            <a:ext cx="7886700" cy="701731"/>
          </a:xfrm>
        </p:spPr>
        <p:txBody>
          <a:bodyPr>
            <a:spAutoFit/>
          </a:bodyPr>
          <a:lstStyle/>
          <a:p>
            <a:r>
              <a:rPr lang="en-GB" dirty="0"/>
              <a:t>Translations</a:t>
            </a:r>
          </a:p>
        </p:txBody>
      </p:sp>
      <p:sp>
        <p:nvSpPr>
          <p:cNvPr id="3" name="Content Placeholder 2"/>
          <p:cNvSpPr>
            <a:spLocks noGrp="1"/>
          </p:cNvSpPr>
          <p:nvPr>
            <p:ph idx="1"/>
          </p:nvPr>
        </p:nvSpPr>
        <p:spPr/>
        <p:txBody>
          <a:bodyPr/>
          <a:lstStyle/>
          <a:p>
            <a:r>
              <a:rPr lang="en-GB" dirty="0"/>
              <a:t>The same identifier is used for translated elements (captions, definitions, etc.) and vocabularies (preferred terms, definitions, etc.)</a:t>
            </a:r>
          </a:p>
          <a:p>
            <a:r>
              <a:rPr lang="en-GB" dirty="0"/>
              <a:t>E.g. Frequency of continuing resources code.</a:t>
            </a:r>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15</a:t>
            </a:fld>
            <a:endParaRPr lang="en-GB"/>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236" y="4049424"/>
            <a:ext cx="7359114" cy="1556060"/>
          </a:xfrm>
          <a:prstGeom prst="rect">
            <a:avLst/>
          </a:prstGeom>
        </p:spPr>
      </p:pic>
    </p:spTree>
    <p:extLst>
      <p:ext uri="{BB962C8B-B14F-4D97-AF65-F5344CB8AC3E}">
        <p14:creationId xmlns:p14="http://schemas.microsoft.com/office/powerpoint/2010/main" val="9116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09" y="1488167"/>
            <a:ext cx="6518522" cy="464553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152" y="2200877"/>
            <a:ext cx="5520484" cy="3932826"/>
          </a:xfrm>
          <a:prstGeom prst="rect">
            <a:avLst/>
          </a:prstGeom>
        </p:spPr>
      </p:pic>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16</a:t>
            </a:fld>
            <a:endParaRPr lang="en-GB"/>
          </a:p>
        </p:txBody>
      </p:sp>
      <p:sp>
        <p:nvSpPr>
          <p:cNvPr id="9" name="Title 1"/>
          <p:cNvSpPr txBox="1">
            <a:spLocks/>
          </p:cNvSpPr>
          <p:nvPr/>
        </p:nvSpPr>
        <p:spPr>
          <a:xfrm>
            <a:off x="363474" y="374362"/>
            <a:ext cx="7886700" cy="817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IFLA linked data vocabularies</a:t>
            </a:r>
          </a:p>
        </p:txBody>
      </p:sp>
    </p:spTree>
    <p:extLst>
      <p:ext uri="{BB962C8B-B14F-4D97-AF65-F5344CB8AC3E}">
        <p14:creationId xmlns:p14="http://schemas.microsoft.com/office/powerpoint/2010/main" val="20424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57" y="354361"/>
            <a:ext cx="8141934" cy="5782435"/>
          </a:xfrm>
          <a:prstGeom prst="rect">
            <a:avLst/>
          </a:prstGeom>
        </p:spPr>
      </p:pic>
      <p:sp>
        <p:nvSpPr>
          <p:cNvPr id="4" name="Footer Placeholder 3"/>
          <p:cNvSpPr>
            <a:spLocks noGrp="1"/>
          </p:cNvSpPr>
          <p:nvPr>
            <p:ph type="ftr" sz="quarter" idx="11"/>
          </p:nvPr>
        </p:nvSpPr>
        <p:spPr/>
        <p:txBody>
          <a:bodyPr/>
          <a:lstStyle/>
          <a:p>
            <a:r>
              <a:rPr lang="en-US"/>
              <a:t>UNIMARC in RDF: Workshop, Lisbon, 6 April 2016</a:t>
            </a:r>
            <a:endParaRPr lang="en-GB"/>
          </a:p>
        </p:txBody>
      </p:sp>
      <p:sp>
        <p:nvSpPr>
          <p:cNvPr id="5" name="Slide Number Placeholder 4"/>
          <p:cNvSpPr>
            <a:spLocks noGrp="1"/>
          </p:cNvSpPr>
          <p:nvPr>
            <p:ph type="sldNum" sz="quarter" idx="12"/>
          </p:nvPr>
        </p:nvSpPr>
        <p:spPr/>
        <p:txBody>
          <a:bodyPr/>
          <a:lstStyle/>
          <a:p>
            <a:fld id="{266123B3-9855-433B-B271-14F29370CAEE}" type="slidenum">
              <a:rPr lang="en-GB" smtClean="0"/>
              <a:pPr/>
              <a:t>17</a:t>
            </a:fld>
            <a:endParaRPr lang="en-GB"/>
          </a:p>
        </p:txBody>
      </p:sp>
    </p:spTree>
    <p:extLst>
      <p:ext uri="{BB962C8B-B14F-4D97-AF65-F5344CB8AC3E}">
        <p14:creationId xmlns:p14="http://schemas.microsoft.com/office/powerpoint/2010/main" val="229602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UNIMARC vocabularies </a:t>
            </a:r>
            <a:endParaRPr lang="en-GB" dirty="0"/>
          </a:p>
        </p:txBody>
      </p:sp>
      <p:sp>
        <p:nvSpPr>
          <p:cNvPr id="10" name="Text Placeholder 9"/>
          <p:cNvSpPr>
            <a:spLocks noGrp="1"/>
          </p:cNvSpPr>
          <p:nvPr>
            <p:ph type="body" idx="1"/>
          </p:nvPr>
        </p:nvSpPr>
        <p:spPr/>
        <p:txBody>
          <a:bodyPr/>
          <a:lstStyle/>
          <a:p>
            <a:endParaRPr lang="en-GB"/>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18</a:t>
            </a:fld>
            <a:endParaRPr lang="en-GB"/>
          </a:p>
        </p:txBody>
      </p:sp>
    </p:spTree>
    <p:extLst>
      <p:ext uri="{BB962C8B-B14F-4D97-AF65-F5344CB8AC3E}">
        <p14:creationId xmlns:p14="http://schemas.microsoft.com/office/powerpoint/2010/main" val="367922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UNIMARC in RDF: Workshop, Lisbon, 6 Apr 2016</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19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5" y="184337"/>
            <a:ext cx="8373181" cy="5920902"/>
          </a:xfrm>
          <a:prstGeom prst="rect">
            <a:avLst/>
          </a:prstGeom>
        </p:spPr>
      </p:pic>
      <p:sp>
        <p:nvSpPr>
          <p:cNvPr id="5" name="TextBox 4"/>
          <p:cNvSpPr txBox="1"/>
          <p:nvPr/>
        </p:nvSpPr>
        <p:spPr>
          <a:xfrm>
            <a:off x="372195" y="5769472"/>
            <a:ext cx="585417" cy="769441"/>
          </a:xfrm>
          <a:prstGeom prst="rect">
            <a:avLst/>
          </a:prstGeom>
          <a:noFill/>
        </p:spPr>
        <p:txBody>
          <a:bodyPr wrap="none" rtlCol="0">
            <a:spAutoFit/>
          </a:bodyPr>
          <a:lstStyle/>
          <a:p>
            <a:r>
              <a:rPr lang="en-GB" sz="4400" b="1" dirty="0"/>
              <a:t>…</a:t>
            </a:r>
          </a:p>
        </p:txBody>
      </p:sp>
    </p:spTree>
    <p:extLst>
      <p:ext uri="{BB962C8B-B14F-4D97-AF65-F5344CB8AC3E}">
        <p14:creationId xmlns:p14="http://schemas.microsoft.com/office/powerpoint/2010/main" val="339088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77042"/>
            <a:ext cx="7886700" cy="701731"/>
          </a:xfrm>
        </p:spPr>
        <p:txBody>
          <a:bodyPr>
            <a:spAutoFit/>
          </a:bodyPr>
          <a:lstStyle/>
          <a:p>
            <a:r>
              <a:rPr lang="en-GB" dirty="0"/>
              <a:t>Overview</a:t>
            </a:r>
          </a:p>
        </p:txBody>
      </p:sp>
      <p:sp>
        <p:nvSpPr>
          <p:cNvPr id="5" name="Content Placeholder 4"/>
          <p:cNvSpPr>
            <a:spLocks noGrp="1"/>
          </p:cNvSpPr>
          <p:nvPr>
            <p:ph idx="1"/>
          </p:nvPr>
        </p:nvSpPr>
        <p:spPr/>
        <p:txBody>
          <a:bodyPr/>
          <a:lstStyle/>
          <a:p>
            <a:r>
              <a:rPr lang="en-GB"/>
              <a:t>Based on presentation to IFLA 2015</a:t>
            </a:r>
          </a:p>
          <a:p>
            <a:pPr lvl="1"/>
            <a:r>
              <a:rPr lang="en-GB"/>
              <a:t>With latest developments</a:t>
            </a:r>
          </a:p>
          <a:p>
            <a:r>
              <a:rPr lang="en-GB"/>
              <a:t>Introduction to linked data and UNIMARC</a:t>
            </a:r>
          </a:p>
          <a:p>
            <a:r>
              <a:rPr lang="en-GB"/>
              <a:t>UNIMARC vocabularies</a:t>
            </a:r>
          </a:p>
          <a:p>
            <a:r>
              <a:rPr lang="en-GB"/>
              <a:t>Future research and plans</a:t>
            </a:r>
          </a:p>
          <a:p>
            <a:endParaRPr lang="en-GB" dirty="0"/>
          </a:p>
        </p:txBody>
      </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2</a:t>
            </a:fld>
            <a:endParaRPr lang="en-GB"/>
          </a:p>
        </p:txBody>
      </p:sp>
    </p:spTree>
    <p:extLst>
      <p:ext uri="{BB962C8B-B14F-4D97-AF65-F5344CB8AC3E}">
        <p14:creationId xmlns:p14="http://schemas.microsoft.com/office/powerpoint/2010/main" val="52522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UNIMARC in RDF: Workshop, Lisbon, 6 Apr 2016</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20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71" y="369656"/>
            <a:ext cx="8284293" cy="5164361"/>
          </a:xfrm>
          <a:prstGeom prst="rect">
            <a:avLst/>
          </a:prstGeom>
        </p:spPr>
      </p:pic>
      <p:sp>
        <p:nvSpPr>
          <p:cNvPr id="5" name="TextBox 4"/>
          <p:cNvSpPr txBox="1"/>
          <p:nvPr/>
        </p:nvSpPr>
        <p:spPr>
          <a:xfrm>
            <a:off x="444071" y="5403272"/>
            <a:ext cx="585417" cy="769441"/>
          </a:xfrm>
          <a:prstGeom prst="rect">
            <a:avLst/>
          </a:prstGeom>
          <a:noFill/>
        </p:spPr>
        <p:txBody>
          <a:bodyPr wrap="none" rtlCol="0">
            <a:spAutoFit/>
          </a:bodyPr>
          <a:lstStyle/>
          <a:p>
            <a:r>
              <a:rPr lang="en-GB" sz="4400" b="1" dirty="0"/>
              <a:t>…</a:t>
            </a:r>
          </a:p>
        </p:txBody>
      </p:sp>
    </p:spTree>
    <p:extLst>
      <p:ext uri="{BB962C8B-B14F-4D97-AF65-F5344CB8AC3E}">
        <p14:creationId xmlns:p14="http://schemas.microsoft.com/office/powerpoint/2010/main" val="286973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042"/>
            <a:ext cx="7886700" cy="701731"/>
          </a:xfrm>
        </p:spPr>
        <p:txBody>
          <a:bodyPr>
            <a:spAutoFit/>
          </a:bodyPr>
          <a:lstStyle/>
          <a:p>
            <a:r>
              <a:rPr lang="en-GB" dirty="0"/>
              <a:t>Value vocabularies</a:t>
            </a:r>
          </a:p>
        </p:txBody>
      </p:sp>
      <p:sp>
        <p:nvSpPr>
          <p:cNvPr id="3" name="Content Placeholder 2"/>
          <p:cNvSpPr>
            <a:spLocks noGrp="1"/>
          </p:cNvSpPr>
          <p:nvPr>
            <p:ph idx="1"/>
          </p:nvPr>
        </p:nvSpPr>
        <p:spPr/>
        <p:txBody>
          <a:bodyPr/>
          <a:lstStyle/>
          <a:p>
            <a:r>
              <a:rPr lang="en-GB"/>
              <a:t>“thesauri, code lists, term lists, classification schemes, subject heading lists, …”</a:t>
            </a:r>
          </a:p>
          <a:p>
            <a:pPr lvl="1"/>
            <a:r>
              <a:rPr lang="en-GB"/>
              <a:t>W3C Library Linked Data Incubator Group</a:t>
            </a:r>
          </a:p>
          <a:p>
            <a:r>
              <a:rPr lang="en-GB"/>
              <a:t>Often represented in RDF using Simple Knowledge Organization System (SKOS)</a:t>
            </a:r>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21</a:t>
            </a:fld>
            <a:endParaRPr lang="en-GB"/>
          </a:p>
        </p:txBody>
      </p:sp>
    </p:spTree>
    <p:extLst>
      <p:ext uri="{BB962C8B-B14F-4D97-AF65-F5344CB8AC3E}">
        <p14:creationId xmlns:p14="http://schemas.microsoft.com/office/powerpoint/2010/main" val="187541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042"/>
            <a:ext cx="7886700" cy="701731"/>
          </a:xfrm>
        </p:spPr>
        <p:txBody>
          <a:bodyPr>
            <a:spAutoFit/>
          </a:bodyPr>
          <a:lstStyle/>
          <a:p>
            <a:r>
              <a:rPr lang="en-GB" dirty="0"/>
              <a:t>Value vocabularies</a:t>
            </a:r>
          </a:p>
        </p:txBody>
      </p:sp>
      <p:sp>
        <p:nvSpPr>
          <p:cNvPr id="3" name="Content Placeholder 2"/>
          <p:cNvSpPr>
            <a:spLocks noGrp="1"/>
          </p:cNvSpPr>
          <p:nvPr>
            <p:ph idx="1"/>
          </p:nvPr>
        </p:nvSpPr>
        <p:spPr/>
        <p:txBody>
          <a:bodyPr/>
          <a:lstStyle/>
          <a:p>
            <a:r>
              <a:rPr lang="en-GB" dirty="0"/>
              <a:t>Coded information stored in tag block 1xx</a:t>
            </a:r>
          </a:p>
          <a:p>
            <a:pPr lvl="1"/>
            <a:r>
              <a:rPr lang="en-GB" dirty="0"/>
              <a:t>Code lists specify notation, term, description, and scope</a:t>
            </a:r>
          </a:p>
          <a:p>
            <a:r>
              <a:rPr lang="en-GB" dirty="0"/>
              <a:t>Represented as RDF/SKOS vocabularies</a:t>
            </a:r>
          </a:p>
          <a:p>
            <a:pPr lvl="1"/>
            <a:r>
              <a:rPr lang="en-GB" dirty="0"/>
              <a:t>Italian and Portuguese translations – multilingual environment</a:t>
            </a:r>
          </a:p>
          <a:p>
            <a:pPr lvl="1"/>
            <a:r>
              <a:rPr lang="en-GB" dirty="0"/>
              <a:t>Interoperability with vocabularies of other schema</a:t>
            </a:r>
          </a:p>
          <a:p>
            <a:r>
              <a:rPr lang="en-GB" dirty="0"/>
              <a:t>50 published so far</a:t>
            </a:r>
          </a:p>
          <a:p>
            <a:pPr lvl="1"/>
            <a:r>
              <a:rPr lang="en-GB" dirty="0"/>
              <a:t>For example: Target audience</a:t>
            </a:r>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22</a:t>
            </a:fld>
            <a:endParaRPr lang="en-GB"/>
          </a:p>
        </p:txBody>
      </p:sp>
    </p:spTree>
    <p:extLst>
      <p:ext uri="{BB962C8B-B14F-4D97-AF65-F5344CB8AC3E}">
        <p14:creationId xmlns:p14="http://schemas.microsoft.com/office/powerpoint/2010/main" val="16617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52486"/>
            <a:ext cx="7988877" cy="4731985"/>
          </a:xfrm>
          <a:prstGeom prst="rect">
            <a:avLst/>
          </a:prstGeom>
        </p:spPr>
      </p:pic>
      <p:sp>
        <p:nvSpPr>
          <p:cNvPr id="3" name="TextBox 2"/>
          <p:cNvSpPr txBox="1"/>
          <p:nvPr/>
        </p:nvSpPr>
        <p:spPr>
          <a:xfrm>
            <a:off x="1104064" y="5385237"/>
            <a:ext cx="7056162" cy="400110"/>
          </a:xfrm>
          <a:prstGeom prst="rect">
            <a:avLst/>
          </a:prstGeom>
          <a:noFill/>
        </p:spPr>
        <p:txBody>
          <a:bodyPr wrap="none" rtlCol="0">
            <a:spAutoFit/>
          </a:bodyPr>
          <a:lstStyle/>
          <a:p>
            <a:r>
              <a:rPr lang="en-GB" sz="2000" dirty="0"/>
              <a:t>http:// metadataregistry.org/concept/list/</a:t>
            </a:r>
            <a:r>
              <a:rPr lang="en-GB" sz="2000" dirty="0" err="1"/>
              <a:t>vocabulary_id</a:t>
            </a:r>
            <a:r>
              <a:rPr lang="en-GB" sz="2000" dirty="0"/>
              <a:t>/322.html</a:t>
            </a:r>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23</a:t>
            </a:fld>
            <a:endParaRPr lang="en-GB"/>
          </a:p>
        </p:txBody>
      </p:sp>
    </p:spTree>
    <p:extLst>
      <p:ext uri="{BB962C8B-B14F-4D97-AF65-F5344CB8AC3E}">
        <p14:creationId xmlns:p14="http://schemas.microsoft.com/office/powerpoint/2010/main" val="4097368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747" y="681976"/>
            <a:ext cx="3165290" cy="507831"/>
          </a:xfrm>
          <a:prstGeom prst="rect">
            <a:avLst/>
          </a:prstGeom>
          <a:noFill/>
        </p:spPr>
        <p:txBody>
          <a:bodyPr wrap="none" rtlCol="0">
            <a:spAutoFit/>
          </a:bodyPr>
          <a:lstStyle/>
          <a:p>
            <a:r>
              <a:rPr lang="en-GB" sz="2700" dirty="0"/>
              <a:t>Target audience code</a:t>
            </a:r>
          </a:p>
        </p:txBody>
      </p:sp>
      <p:sp>
        <p:nvSpPr>
          <p:cNvPr id="5" name="TextBox 4"/>
          <p:cNvSpPr txBox="1"/>
          <p:nvPr/>
        </p:nvSpPr>
        <p:spPr>
          <a:xfrm>
            <a:off x="628650" y="1433491"/>
            <a:ext cx="3435364" cy="923330"/>
          </a:xfrm>
          <a:prstGeom prst="rect">
            <a:avLst/>
          </a:prstGeom>
          <a:noFill/>
        </p:spPr>
        <p:txBody>
          <a:bodyPr wrap="none" rtlCol="0">
            <a:spAutoFit/>
          </a:bodyPr>
          <a:lstStyle/>
          <a:p>
            <a:pPr algn="ctr"/>
            <a:r>
              <a:rPr lang="en-GB" dirty="0"/>
              <a:t>Subfield a,</a:t>
            </a:r>
          </a:p>
          <a:p>
            <a:pPr algn="ctr"/>
            <a:r>
              <a:rPr lang="en-GB" dirty="0"/>
              <a:t>character positions 17-19,</a:t>
            </a:r>
          </a:p>
          <a:p>
            <a:pPr algn="ctr"/>
            <a:r>
              <a:rPr lang="en-GB" dirty="0"/>
              <a:t>of tag 100 General processing data</a:t>
            </a:r>
          </a:p>
        </p:txBody>
      </p:sp>
      <p:sp>
        <p:nvSpPr>
          <p:cNvPr id="6" name="TextBox 5"/>
          <p:cNvSpPr txBox="1"/>
          <p:nvPr/>
        </p:nvSpPr>
        <p:spPr>
          <a:xfrm>
            <a:off x="756865" y="3412467"/>
            <a:ext cx="3421742" cy="646331"/>
          </a:xfrm>
          <a:prstGeom prst="rect">
            <a:avLst/>
          </a:prstGeom>
          <a:noFill/>
        </p:spPr>
        <p:txBody>
          <a:bodyPr wrap="square" rtlCol="0">
            <a:spAutoFit/>
          </a:bodyPr>
          <a:lstStyle/>
          <a:p>
            <a:r>
              <a:rPr lang="de-DE" dirty="0"/>
              <a:t>“applicable to records of materials in any media“</a:t>
            </a:r>
            <a:endParaRPr lang="en-GB" dirty="0"/>
          </a:p>
        </p:txBody>
      </p:sp>
      <p:sp>
        <p:nvSpPr>
          <p:cNvPr id="7" name="TextBox 6"/>
          <p:cNvSpPr txBox="1"/>
          <p:nvPr/>
        </p:nvSpPr>
        <p:spPr>
          <a:xfrm>
            <a:off x="1453677" y="2674600"/>
            <a:ext cx="2028119" cy="461665"/>
          </a:xfrm>
          <a:prstGeom prst="rect">
            <a:avLst/>
          </a:prstGeom>
          <a:noFill/>
        </p:spPr>
        <p:txBody>
          <a:bodyPr wrap="none" rtlCol="0">
            <a:spAutoFit/>
          </a:bodyPr>
          <a:lstStyle/>
          <a:p>
            <a:r>
              <a:rPr lang="en-GB" sz="2400" b="1" dirty="0"/>
              <a:t>U100__a17-19</a:t>
            </a:r>
          </a:p>
        </p:txBody>
      </p:sp>
      <p:sp>
        <p:nvSpPr>
          <p:cNvPr id="14" name="TextBox 13"/>
          <p:cNvSpPr txBox="1"/>
          <p:nvPr/>
        </p:nvSpPr>
        <p:spPr>
          <a:xfrm>
            <a:off x="5646669" y="2580588"/>
            <a:ext cx="1622560" cy="461665"/>
          </a:xfrm>
          <a:prstGeom prst="rect">
            <a:avLst/>
          </a:prstGeom>
          <a:noFill/>
        </p:spPr>
        <p:txBody>
          <a:bodyPr wrap="none" rtlCol="0">
            <a:spAutoFit/>
          </a:bodyPr>
          <a:lstStyle/>
          <a:p>
            <a:r>
              <a:rPr lang="en-GB" sz="2400" b="1" dirty="0"/>
              <a:t>U100__a17</a:t>
            </a:r>
          </a:p>
        </p:txBody>
      </p:sp>
      <p:sp>
        <p:nvSpPr>
          <p:cNvPr id="31" name="TextBox 30"/>
          <p:cNvSpPr txBox="1"/>
          <p:nvPr/>
        </p:nvSpPr>
        <p:spPr>
          <a:xfrm>
            <a:off x="1170585" y="4493673"/>
            <a:ext cx="2594301" cy="1061829"/>
          </a:xfrm>
          <a:prstGeom prst="rect">
            <a:avLst/>
          </a:prstGeom>
          <a:noFill/>
        </p:spPr>
        <p:txBody>
          <a:bodyPr wrap="none" rtlCol="0">
            <a:spAutoFit/>
          </a:bodyPr>
          <a:lstStyle/>
          <a:p>
            <a:pPr algn="ctr"/>
            <a:r>
              <a:rPr lang="de-DE" sz="2100" dirty="0"/>
              <a:t>Order of position</a:t>
            </a:r>
          </a:p>
          <a:p>
            <a:pPr algn="ctr"/>
            <a:r>
              <a:rPr lang="de-DE" sz="2100" dirty="0"/>
              <a:t>carries no significance</a:t>
            </a:r>
          </a:p>
          <a:p>
            <a:pPr algn="ctr"/>
            <a:r>
              <a:rPr lang="de-DE" sz="2100" dirty="0"/>
              <a:t>in UNIMARC format</a:t>
            </a:r>
            <a:endParaRPr lang="en-GB" sz="2100" dirty="0"/>
          </a:p>
        </p:txBody>
      </p:sp>
      <p:sp>
        <p:nvSpPr>
          <p:cNvPr id="32" name="TextBox 31"/>
          <p:cNvSpPr txBox="1"/>
          <p:nvPr/>
        </p:nvSpPr>
        <p:spPr>
          <a:xfrm>
            <a:off x="5103668" y="4655256"/>
            <a:ext cx="2708563" cy="738664"/>
          </a:xfrm>
          <a:prstGeom prst="rect">
            <a:avLst/>
          </a:prstGeom>
          <a:noFill/>
        </p:spPr>
        <p:txBody>
          <a:bodyPr wrap="none" rtlCol="0">
            <a:spAutoFit/>
          </a:bodyPr>
          <a:lstStyle/>
          <a:p>
            <a:pPr algn="ctr"/>
            <a:r>
              <a:rPr lang="de-DE" sz="2100" dirty="0"/>
              <a:t>But content rules</a:t>
            </a:r>
          </a:p>
          <a:p>
            <a:pPr algn="ctr"/>
            <a:r>
              <a:rPr lang="de-DE" sz="2100" dirty="0"/>
              <a:t>may assign significance</a:t>
            </a:r>
            <a:endParaRPr lang="en-GB" sz="2100" dirty="0"/>
          </a:p>
        </p:txBody>
      </p:sp>
      <p:sp>
        <p:nvSpPr>
          <p:cNvPr id="33" name="TextBox 32"/>
          <p:cNvSpPr txBox="1"/>
          <p:nvPr/>
        </p:nvSpPr>
        <p:spPr>
          <a:xfrm>
            <a:off x="4785120" y="1710490"/>
            <a:ext cx="3345659" cy="369332"/>
          </a:xfrm>
          <a:prstGeom prst="rect">
            <a:avLst/>
          </a:prstGeom>
          <a:noFill/>
        </p:spPr>
        <p:txBody>
          <a:bodyPr wrap="none" rtlCol="0">
            <a:spAutoFit/>
          </a:bodyPr>
          <a:lstStyle/>
          <a:p>
            <a:r>
              <a:rPr lang="de-DE" dirty="0"/>
              <a:t>3 instances of one-character code</a:t>
            </a:r>
            <a:endParaRPr lang="en-GB" dirty="0"/>
          </a:p>
        </p:txBody>
      </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12" name="Slide Number Placeholder 11"/>
          <p:cNvSpPr>
            <a:spLocks noGrp="1"/>
          </p:cNvSpPr>
          <p:nvPr>
            <p:ph type="sldNum" sz="quarter" idx="12"/>
          </p:nvPr>
        </p:nvSpPr>
        <p:spPr/>
        <p:txBody>
          <a:bodyPr/>
          <a:lstStyle/>
          <a:p>
            <a:fld id="{266123B3-9855-433B-B271-14F29370CAEE}" type="slidenum">
              <a:rPr lang="en-GB" smtClean="0"/>
              <a:pPr/>
              <a:t>24</a:t>
            </a:fld>
            <a:endParaRPr lang="en-GB"/>
          </a:p>
        </p:txBody>
      </p:sp>
      <p:sp>
        <p:nvSpPr>
          <p:cNvPr id="34" name="TextBox 33"/>
          <p:cNvSpPr txBox="1"/>
          <p:nvPr/>
        </p:nvSpPr>
        <p:spPr>
          <a:xfrm>
            <a:off x="5646669" y="3039162"/>
            <a:ext cx="1622560" cy="461665"/>
          </a:xfrm>
          <a:prstGeom prst="rect">
            <a:avLst/>
          </a:prstGeom>
          <a:noFill/>
        </p:spPr>
        <p:txBody>
          <a:bodyPr wrap="none" rtlCol="0">
            <a:spAutoFit/>
          </a:bodyPr>
          <a:lstStyle/>
          <a:p>
            <a:r>
              <a:rPr lang="en-GB" sz="2400" b="1" dirty="0"/>
              <a:t>U100__a18</a:t>
            </a:r>
          </a:p>
        </p:txBody>
      </p:sp>
      <p:sp>
        <p:nvSpPr>
          <p:cNvPr id="35" name="TextBox 34"/>
          <p:cNvSpPr txBox="1"/>
          <p:nvPr/>
        </p:nvSpPr>
        <p:spPr>
          <a:xfrm>
            <a:off x="5646669" y="3497735"/>
            <a:ext cx="1622560" cy="461665"/>
          </a:xfrm>
          <a:prstGeom prst="rect">
            <a:avLst/>
          </a:prstGeom>
          <a:noFill/>
        </p:spPr>
        <p:txBody>
          <a:bodyPr wrap="none" rtlCol="0">
            <a:spAutoFit/>
          </a:bodyPr>
          <a:lstStyle/>
          <a:p>
            <a:r>
              <a:rPr lang="en-GB" sz="2400" b="1" dirty="0"/>
              <a:t>U100__a19</a:t>
            </a:r>
          </a:p>
        </p:txBody>
      </p:sp>
    </p:spTree>
    <p:extLst>
      <p:ext uri="{BB962C8B-B14F-4D97-AF65-F5344CB8AC3E}">
        <p14:creationId xmlns:p14="http://schemas.microsoft.com/office/powerpoint/2010/main" val="30754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490036" y="1914240"/>
            <a:ext cx="1781357" cy="1021283"/>
            <a:chOff x="480657" y="4780707"/>
            <a:chExt cx="2375143" cy="1361711"/>
          </a:xfrm>
        </p:grpSpPr>
        <p:sp>
          <p:nvSpPr>
            <p:cNvPr id="40" name="TextBox 39"/>
            <p:cNvSpPr txBox="1"/>
            <p:nvPr/>
          </p:nvSpPr>
          <p:spPr>
            <a:xfrm>
              <a:off x="520264" y="5194822"/>
              <a:ext cx="2295930" cy="533480"/>
            </a:xfrm>
            <a:prstGeom prst="rect">
              <a:avLst/>
            </a:prstGeom>
            <a:noFill/>
          </p:spPr>
          <p:txBody>
            <a:bodyPr wrap="none" rtlCol="0">
              <a:spAutoFit/>
            </a:bodyPr>
            <a:lstStyle/>
            <a:p>
              <a:r>
                <a:rPr lang="en-GB" sz="2000" b="1" dirty="0"/>
                <a:t>U100__a17-19</a:t>
              </a:r>
            </a:p>
          </p:txBody>
        </p:sp>
        <p:sp>
          <p:nvSpPr>
            <p:cNvPr id="41" name="Oval 40"/>
            <p:cNvSpPr/>
            <p:nvPr/>
          </p:nvSpPr>
          <p:spPr>
            <a:xfrm>
              <a:off x="480657" y="4780707"/>
              <a:ext cx="2375143" cy="1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cxnSp>
        <p:nvCxnSpPr>
          <p:cNvPr id="46" name="Curved Connector 45"/>
          <p:cNvCxnSpPr>
            <a:stCxn id="35" idx="0"/>
            <a:endCxn id="41" idx="4"/>
          </p:cNvCxnSpPr>
          <p:nvPr/>
        </p:nvCxnSpPr>
        <p:spPr>
          <a:xfrm rot="16200000" flipV="1">
            <a:off x="4575554" y="2740685"/>
            <a:ext cx="1540297" cy="1929974"/>
          </a:xfrm>
          <a:prstGeom prst="curvedConnector3">
            <a:avLst>
              <a:gd name="adj1" fmla="val 50000"/>
            </a:avLst>
          </a:prstGeom>
          <a:ln w="28575">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2" idx="0"/>
            <a:endCxn id="41" idx="4"/>
          </p:cNvCxnSpPr>
          <p:nvPr/>
        </p:nvCxnSpPr>
        <p:spPr>
          <a:xfrm rot="16200000" flipV="1">
            <a:off x="3612075" y="3704164"/>
            <a:ext cx="1548221" cy="10939"/>
          </a:xfrm>
          <a:prstGeom prst="curvedConnector3">
            <a:avLst>
              <a:gd name="adj1" fmla="val 50000"/>
            </a:avLst>
          </a:prstGeom>
          <a:ln w="28575">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29" idx="0"/>
            <a:endCxn id="41" idx="4"/>
          </p:cNvCxnSpPr>
          <p:nvPr/>
        </p:nvCxnSpPr>
        <p:spPr>
          <a:xfrm rot="5400000" flipH="1" flipV="1">
            <a:off x="2642277" y="2760984"/>
            <a:ext cx="1563898" cy="1912977"/>
          </a:xfrm>
          <a:prstGeom prst="curvedConnector3">
            <a:avLst>
              <a:gd name="adj1" fmla="val 50000"/>
            </a:avLst>
          </a:prstGeom>
          <a:ln w="28575">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4" name="Slide Number Placeholder 3"/>
          <p:cNvSpPr>
            <a:spLocks noGrp="1"/>
          </p:cNvSpPr>
          <p:nvPr>
            <p:ph type="sldNum" sz="quarter" idx="12"/>
          </p:nvPr>
        </p:nvSpPr>
        <p:spPr/>
        <p:txBody>
          <a:bodyPr/>
          <a:lstStyle/>
          <a:p>
            <a:fld id="{266123B3-9855-433B-B271-14F29370CAEE}" type="slidenum">
              <a:rPr lang="en-GB" smtClean="0"/>
              <a:pPr/>
              <a:t>25</a:t>
            </a:fld>
            <a:endParaRPr lang="en-GB"/>
          </a:p>
        </p:txBody>
      </p:sp>
      <p:grpSp>
        <p:nvGrpSpPr>
          <p:cNvPr id="5" name="Group 4"/>
          <p:cNvGrpSpPr/>
          <p:nvPr/>
        </p:nvGrpSpPr>
        <p:grpSpPr>
          <a:xfrm>
            <a:off x="1775881" y="4499421"/>
            <a:ext cx="1383712" cy="587804"/>
            <a:chOff x="1505781" y="4699476"/>
            <a:chExt cx="1383712" cy="587804"/>
          </a:xfrm>
        </p:grpSpPr>
        <p:sp>
          <p:nvSpPr>
            <p:cNvPr id="29" name="Oval 28"/>
            <p:cNvSpPr/>
            <p:nvPr/>
          </p:nvSpPr>
          <p:spPr>
            <a:xfrm>
              <a:off x="1511838" y="4699476"/>
              <a:ext cx="1371599" cy="5878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TextBox 25"/>
            <p:cNvSpPr txBox="1"/>
            <p:nvPr/>
          </p:nvSpPr>
          <p:spPr>
            <a:xfrm>
              <a:off x="1505781" y="4793323"/>
              <a:ext cx="1383712" cy="400110"/>
            </a:xfrm>
            <a:prstGeom prst="rect">
              <a:avLst/>
            </a:prstGeom>
            <a:noFill/>
          </p:spPr>
          <p:txBody>
            <a:bodyPr wrap="none" rtlCol="0">
              <a:spAutoFit/>
            </a:bodyPr>
            <a:lstStyle/>
            <a:p>
              <a:r>
                <a:rPr lang="en-GB" sz="2000" b="1" dirty="0"/>
                <a:t>U100__a17</a:t>
              </a:r>
            </a:p>
          </p:txBody>
        </p:sp>
      </p:grpSp>
      <p:grpSp>
        <p:nvGrpSpPr>
          <p:cNvPr id="6" name="Group 5"/>
          <p:cNvGrpSpPr/>
          <p:nvPr/>
        </p:nvGrpSpPr>
        <p:grpSpPr>
          <a:xfrm>
            <a:off x="3699797" y="4483744"/>
            <a:ext cx="1383712" cy="587804"/>
            <a:chOff x="3280179" y="4699476"/>
            <a:chExt cx="1383712" cy="587804"/>
          </a:xfrm>
        </p:grpSpPr>
        <p:sp>
          <p:nvSpPr>
            <p:cNvPr id="32" name="Oval 31"/>
            <p:cNvSpPr/>
            <p:nvPr/>
          </p:nvSpPr>
          <p:spPr>
            <a:xfrm>
              <a:off x="3286236" y="4699476"/>
              <a:ext cx="1371599" cy="5878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TextBox 35"/>
            <p:cNvSpPr txBox="1"/>
            <p:nvPr/>
          </p:nvSpPr>
          <p:spPr>
            <a:xfrm>
              <a:off x="3280179" y="4793323"/>
              <a:ext cx="1383712" cy="400110"/>
            </a:xfrm>
            <a:prstGeom prst="rect">
              <a:avLst/>
            </a:prstGeom>
            <a:noFill/>
          </p:spPr>
          <p:txBody>
            <a:bodyPr wrap="none" rtlCol="0">
              <a:spAutoFit/>
            </a:bodyPr>
            <a:lstStyle/>
            <a:p>
              <a:r>
                <a:rPr lang="en-GB" sz="2000" b="1" dirty="0"/>
                <a:t>U100__a18</a:t>
              </a:r>
            </a:p>
          </p:txBody>
        </p:sp>
      </p:grpSp>
      <p:grpSp>
        <p:nvGrpSpPr>
          <p:cNvPr id="8" name="Group 7"/>
          <p:cNvGrpSpPr/>
          <p:nvPr/>
        </p:nvGrpSpPr>
        <p:grpSpPr>
          <a:xfrm>
            <a:off x="5618832" y="4475820"/>
            <a:ext cx="1383712" cy="587804"/>
            <a:chOff x="5600269" y="4499421"/>
            <a:chExt cx="1383712" cy="587804"/>
          </a:xfrm>
        </p:grpSpPr>
        <p:sp>
          <p:nvSpPr>
            <p:cNvPr id="35" name="Oval 34"/>
            <p:cNvSpPr/>
            <p:nvPr/>
          </p:nvSpPr>
          <p:spPr>
            <a:xfrm>
              <a:off x="5606326" y="4499421"/>
              <a:ext cx="1371599" cy="5878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TextBox 36"/>
            <p:cNvSpPr txBox="1"/>
            <p:nvPr/>
          </p:nvSpPr>
          <p:spPr>
            <a:xfrm>
              <a:off x="5600269" y="4593268"/>
              <a:ext cx="1383712" cy="400110"/>
            </a:xfrm>
            <a:prstGeom prst="rect">
              <a:avLst/>
            </a:prstGeom>
            <a:noFill/>
          </p:spPr>
          <p:txBody>
            <a:bodyPr wrap="none" rtlCol="0">
              <a:spAutoFit/>
            </a:bodyPr>
            <a:lstStyle/>
            <a:p>
              <a:r>
                <a:rPr lang="en-GB" sz="2000" b="1" dirty="0"/>
                <a:t>U100__a19</a:t>
              </a:r>
            </a:p>
          </p:txBody>
        </p:sp>
      </p:grpSp>
      <p:sp>
        <p:nvSpPr>
          <p:cNvPr id="9" name="TextBox 8"/>
          <p:cNvSpPr txBox="1"/>
          <p:nvPr/>
        </p:nvSpPr>
        <p:spPr>
          <a:xfrm>
            <a:off x="2597974" y="3011735"/>
            <a:ext cx="1652504" cy="369332"/>
          </a:xfrm>
          <a:prstGeom prst="rect">
            <a:avLst/>
          </a:prstGeom>
          <a:noFill/>
        </p:spPr>
        <p:txBody>
          <a:bodyPr wrap="none" rtlCol="0">
            <a:spAutoFit/>
          </a:bodyPr>
          <a:lstStyle/>
          <a:p>
            <a:r>
              <a:rPr lang="en-GB" dirty="0"/>
              <a:t>sub-property of</a:t>
            </a:r>
          </a:p>
        </p:txBody>
      </p:sp>
      <p:sp>
        <p:nvSpPr>
          <p:cNvPr id="38" name="Title 1"/>
          <p:cNvSpPr txBox="1">
            <a:spLocks/>
          </p:cNvSpPr>
          <p:nvPr/>
        </p:nvSpPr>
        <p:spPr>
          <a:xfrm>
            <a:off x="628650" y="365126"/>
            <a:ext cx="7886700" cy="7017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Maps within element sets</a:t>
            </a:r>
          </a:p>
        </p:txBody>
      </p:sp>
    </p:spTree>
    <p:extLst>
      <p:ext uri="{BB962C8B-B14F-4D97-AF65-F5344CB8AC3E}">
        <p14:creationId xmlns:p14="http://schemas.microsoft.com/office/powerpoint/2010/main" val="28720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733983" y="1284642"/>
            <a:ext cx="1326261" cy="553998"/>
          </a:xfrm>
          <a:prstGeom prst="rect">
            <a:avLst/>
          </a:prstGeom>
          <a:noFill/>
        </p:spPr>
        <p:txBody>
          <a:bodyPr wrap="none" rtlCol="0">
            <a:spAutoFit/>
          </a:bodyPr>
          <a:lstStyle/>
          <a:p>
            <a:r>
              <a:rPr lang="en-GB" sz="1500" dirty="0"/>
              <a:t>Unconstrained</a:t>
            </a:r>
          </a:p>
          <a:p>
            <a:r>
              <a:rPr lang="en-GB" sz="1500" dirty="0"/>
              <a:t>versions</a:t>
            </a:r>
          </a:p>
        </p:txBody>
      </p:sp>
      <p:sp>
        <p:nvSpPr>
          <p:cNvPr id="32" name="TextBox 31"/>
          <p:cNvSpPr txBox="1"/>
          <p:nvPr/>
        </p:nvSpPr>
        <p:spPr>
          <a:xfrm>
            <a:off x="6781337" y="264454"/>
            <a:ext cx="1587101" cy="830997"/>
          </a:xfrm>
          <a:prstGeom prst="rect">
            <a:avLst/>
          </a:prstGeom>
          <a:noFill/>
        </p:spPr>
        <p:txBody>
          <a:bodyPr wrap="none" rtlCol="0">
            <a:spAutoFit/>
          </a:bodyPr>
          <a:lstStyle/>
          <a:p>
            <a:pPr algn="r"/>
            <a:r>
              <a:rPr lang="en-GB" sz="2400" dirty="0">
                <a:solidFill>
                  <a:srgbClr val="002060"/>
                </a:solidFill>
              </a:rPr>
              <a:t>Map of</a:t>
            </a:r>
          </a:p>
          <a:p>
            <a:pPr algn="r"/>
            <a:r>
              <a:rPr lang="en-GB" sz="2400" dirty="0">
                <a:solidFill>
                  <a:srgbClr val="002060"/>
                </a:solidFill>
              </a:rPr>
              <a:t>“Audience”</a:t>
            </a:r>
          </a:p>
        </p:txBody>
      </p:sp>
      <p:cxnSp>
        <p:nvCxnSpPr>
          <p:cNvPr id="43" name="Straight Arrow Connector 42"/>
          <p:cNvCxnSpPr>
            <a:stCxn id="31" idx="1"/>
            <a:endCxn id="122" idx="5"/>
          </p:cNvCxnSpPr>
          <p:nvPr/>
        </p:nvCxnSpPr>
        <p:spPr>
          <a:xfrm flipH="1" flipV="1">
            <a:off x="3214667" y="1550628"/>
            <a:ext cx="519316" cy="11013"/>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116" idx="0"/>
          </p:cNvCxnSpPr>
          <p:nvPr/>
        </p:nvCxnSpPr>
        <p:spPr>
          <a:xfrm flipH="1">
            <a:off x="2154727" y="1561641"/>
            <a:ext cx="1579256" cy="95287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632386" y="4643864"/>
            <a:ext cx="702078" cy="683774"/>
            <a:chOff x="6012160" y="4101479"/>
            <a:chExt cx="936104" cy="911698"/>
          </a:xfrm>
        </p:grpSpPr>
        <p:sp>
          <p:nvSpPr>
            <p:cNvPr id="4" name="Oval 3"/>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extBox 4"/>
            <p:cNvSpPr txBox="1"/>
            <p:nvPr/>
          </p:nvSpPr>
          <p:spPr>
            <a:xfrm>
              <a:off x="6029661" y="4234163"/>
              <a:ext cx="901101" cy="677108"/>
            </a:xfrm>
            <a:prstGeom prst="rect">
              <a:avLst/>
            </a:prstGeom>
            <a:noFill/>
          </p:spPr>
          <p:txBody>
            <a:bodyPr wrap="none" rtlCol="0">
              <a:spAutoFit/>
            </a:bodyPr>
            <a:lstStyle/>
            <a:p>
              <a:pPr algn="ctr"/>
              <a:r>
                <a:rPr lang="en-GB" sz="1350" dirty="0" err="1"/>
                <a:t>umarc</a:t>
              </a:r>
              <a:r>
                <a:rPr lang="en-GB" sz="1350" dirty="0"/>
                <a:t>:</a:t>
              </a:r>
            </a:p>
            <a:p>
              <a:pPr algn="ctr"/>
              <a:r>
                <a:rPr lang="en-GB" sz="1350" dirty="0"/>
                <a:t>m</a:t>
              </a:r>
            </a:p>
          </p:txBody>
        </p:sp>
      </p:grpSp>
      <p:sp>
        <p:nvSpPr>
          <p:cNvPr id="7" name="TextBox 6"/>
          <p:cNvSpPr txBox="1"/>
          <p:nvPr/>
        </p:nvSpPr>
        <p:spPr>
          <a:xfrm>
            <a:off x="6564715" y="4847251"/>
            <a:ext cx="1295996" cy="300082"/>
          </a:xfrm>
          <a:prstGeom prst="rect">
            <a:avLst/>
          </a:prstGeom>
          <a:noFill/>
          <a:ln w="25400">
            <a:solidFill>
              <a:schemeClr val="accent1">
                <a:shade val="50000"/>
              </a:schemeClr>
            </a:solidFill>
          </a:ln>
        </p:spPr>
        <p:txBody>
          <a:bodyPr wrap="none" rtlCol="0">
            <a:spAutoFit/>
          </a:bodyPr>
          <a:lstStyle/>
          <a:p>
            <a:r>
              <a:rPr lang="en-GB" sz="1350" dirty="0"/>
              <a:t>“adult, general”</a:t>
            </a:r>
          </a:p>
        </p:txBody>
      </p:sp>
      <p:cxnSp>
        <p:nvCxnSpPr>
          <p:cNvPr id="9" name="Curved Connector 8"/>
          <p:cNvCxnSpPr>
            <a:stCxn id="4" idx="6"/>
            <a:endCxn id="7" idx="1"/>
          </p:cNvCxnSpPr>
          <p:nvPr/>
        </p:nvCxnSpPr>
        <p:spPr>
          <a:xfrm>
            <a:off x="6334464" y="4985751"/>
            <a:ext cx="230251" cy="1154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565514" y="5432858"/>
            <a:ext cx="1275286" cy="300082"/>
          </a:xfrm>
          <a:prstGeom prst="rect">
            <a:avLst/>
          </a:prstGeom>
          <a:noFill/>
          <a:ln w="25400">
            <a:solidFill>
              <a:schemeClr val="accent1">
                <a:shade val="50000"/>
              </a:schemeClr>
            </a:solidFill>
          </a:ln>
        </p:spPr>
        <p:txBody>
          <a:bodyPr wrap="none" rtlCol="0">
            <a:spAutoFit/>
          </a:bodyPr>
          <a:lstStyle/>
          <a:p>
            <a:r>
              <a:rPr lang="en-GB" sz="1350" dirty="0"/>
              <a:t>“adult, serious”</a:t>
            </a:r>
          </a:p>
        </p:txBody>
      </p:sp>
      <p:cxnSp>
        <p:nvCxnSpPr>
          <p:cNvPr id="54" name="Curved Connector 53"/>
          <p:cNvCxnSpPr>
            <a:stCxn id="72" idx="6"/>
            <a:endCxn id="52" idx="1"/>
          </p:cNvCxnSpPr>
          <p:nvPr/>
        </p:nvCxnSpPr>
        <p:spPr>
          <a:xfrm>
            <a:off x="5721279" y="5571358"/>
            <a:ext cx="844235" cy="1154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093361" y="3890212"/>
            <a:ext cx="722763" cy="683774"/>
            <a:chOff x="5998371" y="4101479"/>
            <a:chExt cx="963684" cy="911698"/>
          </a:xfrm>
        </p:grpSpPr>
        <p:sp>
          <p:nvSpPr>
            <p:cNvPr id="58" name="Oval 57"/>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TextBox 58"/>
            <p:cNvSpPr txBox="1"/>
            <p:nvPr/>
          </p:nvSpPr>
          <p:spPr>
            <a:xfrm>
              <a:off x="5998371" y="4234163"/>
              <a:ext cx="963684" cy="677108"/>
            </a:xfrm>
            <a:prstGeom prst="rect">
              <a:avLst/>
            </a:prstGeom>
            <a:noFill/>
          </p:spPr>
          <p:txBody>
            <a:bodyPr wrap="none" rtlCol="0">
              <a:spAutoFit/>
            </a:bodyPr>
            <a:lstStyle/>
            <a:p>
              <a:pPr algn="ctr"/>
              <a:r>
                <a:rPr lang="en-GB" sz="1350" dirty="0" err="1"/>
                <a:t>pbcore</a:t>
              </a:r>
              <a:r>
                <a:rPr lang="en-GB" sz="1350" dirty="0"/>
                <a:t>:</a:t>
              </a:r>
            </a:p>
            <a:p>
              <a:pPr algn="ctr"/>
              <a:r>
                <a:rPr lang="en-GB" sz="1350" dirty="0"/>
                <a:t>adult</a:t>
              </a:r>
            </a:p>
          </p:txBody>
        </p:sp>
      </p:grpSp>
      <p:sp>
        <p:nvSpPr>
          <p:cNvPr id="61" name="TextBox 60"/>
          <p:cNvSpPr txBox="1"/>
          <p:nvPr/>
        </p:nvSpPr>
        <p:spPr>
          <a:xfrm>
            <a:off x="7166447" y="4093600"/>
            <a:ext cx="694614" cy="300082"/>
          </a:xfrm>
          <a:prstGeom prst="rect">
            <a:avLst/>
          </a:prstGeom>
          <a:noFill/>
          <a:ln w="25400">
            <a:solidFill>
              <a:schemeClr val="accent1">
                <a:shade val="50000"/>
              </a:schemeClr>
            </a:solidFill>
          </a:ln>
        </p:spPr>
        <p:txBody>
          <a:bodyPr wrap="none" rtlCol="0">
            <a:spAutoFit/>
          </a:bodyPr>
          <a:lstStyle/>
          <a:p>
            <a:r>
              <a:rPr lang="en-GB" sz="1350" dirty="0"/>
              <a:t>“adult”</a:t>
            </a:r>
          </a:p>
        </p:txBody>
      </p:sp>
      <p:cxnSp>
        <p:nvCxnSpPr>
          <p:cNvPr id="62" name="Curved Connector 61"/>
          <p:cNvCxnSpPr>
            <a:stCxn id="58" idx="6"/>
            <a:endCxn id="61" idx="1"/>
          </p:cNvCxnSpPr>
          <p:nvPr/>
        </p:nvCxnSpPr>
        <p:spPr>
          <a:xfrm>
            <a:off x="6805781" y="4232099"/>
            <a:ext cx="360666" cy="1154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5508826" y="3129346"/>
            <a:ext cx="702078" cy="683774"/>
            <a:chOff x="6012160" y="4101479"/>
            <a:chExt cx="936104" cy="911698"/>
          </a:xfrm>
        </p:grpSpPr>
        <p:sp>
          <p:nvSpPr>
            <p:cNvPr id="87" name="Oval 86"/>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8" name="TextBox 87"/>
            <p:cNvSpPr txBox="1"/>
            <p:nvPr/>
          </p:nvSpPr>
          <p:spPr>
            <a:xfrm>
              <a:off x="6116653" y="4234163"/>
              <a:ext cx="727123" cy="677108"/>
            </a:xfrm>
            <a:prstGeom prst="rect">
              <a:avLst/>
            </a:prstGeom>
            <a:noFill/>
          </p:spPr>
          <p:txBody>
            <a:bodyPr wrap="none" rtlCol="0">
              <a:spAutoFit/>
            </a:bodyPr>
            <a:lstStyle/>
            <a:p>
              <a:pPr algn="ctr"/>
              <a:r>
                <a:rPr lang="en-GB" sz="1350" dirty="0"/>
                <a:t>m21:</a:t>
              </a:r>
            </a:p>
            <a:p>
              <a:pPr algn="ctr"/>
              <a:r>
                <a:rPr lang="en-GB" sz="1350" dirty="0"/>
                <a:t>e</a:t>
              </a:r>
            </a:p>
          </p:txBody>
        </p:sp>
      </p:grpSp>
      <p:sp>
        <p:nvSpPr>
          <p:cNvPr id="89" name="TextBox 88"/>
          <p:cNvSpPr txBox="1"/>
          <p:nvPr/>
        </p:nvSpPr>
        <p:spPr>
          <a:xfrm>
            <a:off x="6454740" y="3332734"/>
            <a:ext cx="694614" cy="300082"/>
          </a:xfrm>
          <a:prstGeom prst="rect">
            <a:avLst/>
          </a:prstGeom>
          <a:noFill/>
          <a:ln w="25400">
            <a:solidFill>
              <a:schemeClr val="accent1">
                <a:shade val="50000"/>
              </a:schemeClr>
            </a:solidFill>
          </a:ln>
        </p:spPr>
        <p:txBody>
          <a:bodyPr wrap="none" rtlCol="0">
            <a:spAutoFit/>
          </a:bodyPr>
          <a:lstStyle/>
          <a:p>
            <a:r>
              <a:rPr lang="en-GB" sz="1350" dirty="0"/>
              <a:t>“adult”</a:t>
            </a:r>
          </a:p>
        </p:txBody>
      </p:sp>
      <p:cxnSp>
        <p:nvCxnSpPr>
          <p:cNvPr id="90" name="Curved Connector 89"/>
          <p:cNvCxnSpPr>
            <a:stCxn id="87" idx="6"/>
            <a:endCxn id="89" idx="1"/>
          </p:cNvCxnSpPr>
          <p:nvPr/>
        </p:nvCxnSpPr>
        <p:spPr>
          <a:xfrm>
            <a:off x="6210904" y="3471233"/>
            <a:ext cx="243836" cy="1154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258038" y="3899737"/>
            <a:ext cx="702078" cy="683774"/>
            <a:chOff x="6012160" y="4101479"/>
            <a:chExt cx="936104" cy="911698"/>
          </a:xfrm>
        </p:grpSpPr>
        <p:sp>
          <p:nvSpPr>
            <p:cNvPr id="92" name="Oval 9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3" name="TextBox 92"/>
            <p:cNvSpPr txBox="1"/>
            <p:nvPr/>
          </p:nvSpPr>
          <p:spPr>
            <a:xfrm>
              <a:off x="6014060" y="4234163"/>
              <a:ext cx="932307" cy="677108"/>
            </a:xfrm>
            <a:prstGeom prst="rect">
              <a:avLst/>
            </a:prstGeom>
            <a:noFill/>
          </p:spPr>
          <p:txBody>
            <a:bodyPr wrap="none" rtlCol="0">
              <a:spAutoFit/>
            </a:bodyPr>
            <a:lstStyle/>
            <a:p>
              <a:pPr algn="ctr"/>
              <a:r>
                <a:rPr lang="en-GB" sz="1350" dirty="0"/>
                <a:t>MPAA:</a:t>
              </a:r>
            </a:p>
            <a:p>
              <a:pPr algn="ctr"/>
              <a:r>
                <a:rPr lang="en-GB" sz="1350" dirty="0"/>
                <a:t>NC-17?</a:t>
              </a:r>
            </a:p>
          </p:txBody>
        </p:sp>
      </p:grpSp>
      <p:grpSp>
        <p:nvGrpSpPr>
          <p:cNvPr id="94" name="Group 93"/>
          <p:cNvGrpSpPr/>
          <p:nvPr/>
        </p:nvGrpSpPr>
        <p:grpSpPr>
          <a:xfrm>
            <a:off x="7223849" y="3179982"/>
            <a:ext cx="702078" cy="683774"/>
            <a:chOff x="6012160" y="4101479"/>
            <a:chExt cx="936104" cy="911698"/>
          </a:xfrm>
        </p:grpSpPr>
        <p:sp>
          <p:nvSpPr>
            <p:cNvPr id="95" name="Oval 9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6" name="TextBox 95"/>
            <p:cNvSpPr txBox="1"/>
            <p:nvPr/>
          </p:nvSpPr>
          <p:spPr>
            <a:xfrm>
              <a:off x="6085619" y="4234163"/>
              <a:ext cx="789191" cy="677108"/>
            </a:xfrm>
            <a:prstGeom prst="rect">
              <a:avLst/>
            </a:prstGeom>
            <a:noFill/>
          </p:spPr>
          <p:txBody>
            <a:bodyPr wrap="none" rtlCol="0">
              <a:spAutoFit/>
            </a:bodyPr>
            <a:lstStyle/>
            <a:p>
              <a:pPr algn="ctr"/>
              <a:r>
                <a:rPr lang="en-GB" sz="1350" dirty="0"/>
                <a:t>BBFC:</a:t>
              </a:r>
            </a:p>
            <a:p>
              <a:pPr algn="ctr"/>
              <a:r>
                <a:rPr lang="en-GB" sz="1350" dirty="0"/>
                <a:t>18?</a:t>
              </a:r>
            </a:p>
          </p:txBody>
        </p:sp>
      </p:grpSp>
      <p:sp>
        <p:nvSpPr>
          <p:cNvPr id="98" name="TextBox 97"/>
          <p:cNvSpPr txBox="1"/>
          <p:nvPr/>
        </p:nvSpPr>
        <p:spPr>
          <a:xfrm>
            <a:off x="4105114" y="746918"/>
            <a:ext cx="2298899" cy="369332"/>
          </a:xfrm>
          <a:prstGeom prst="rect">
            <a:avLst/>
          </a:prstGeom>
          <a:noFill/>
        </p:spPr>
        <p:txBody>
          <a:bodyPr wrap="none" rtlCol="0">
            <a:spAutoFit/>
          </a:bodyPr>
          <a:lstStyle/>
          <a:p>
            <a:pPr algn="r"/>
            <a:r>
              <a:rPr lang="en-GB" dirty="0">
                <a:solidFill>
                  <a:srgbClr val="002060"/>
                </a:solidFill>
              </a:rPr>
              <a:t>Element sets (schema)</a:t>
            </a:r>
          </a:p>
        </p:txBody>
      </p:sp>
      <p:sp>
        <p:nvSpPr>
          <p:cNvPr id="99" name="TextBox 98"/>
          <p:cNvSpPr txBox="1"/>
          <p:nvPr/>
        </p:nvSpPr>
        <p:spPr>
          <a:xfrm>
            <a:off x="5317706" y="1888971"/>
            <a:ext cx="2494016" cy="369332"/>
          </a:xfrm>
          <a:prstGeom prst="rect">
            <a:avLst/>
          </a:prstGeom>
          <a:noFill/>
        </p:spPr>
        <p:txBody>
          <a:bodyPr wrap="none" rtlCol="0">
            <a:spAutoFit/>
          </a:bodyPr>
          <a:lstStyle/>
          <a:p>
            <a:pPr algn="ctr"/>
            <a:r>
              <a:rPr lang="en-GB" dirty="0">
                <a:solidFill>
                  <a:srgbClr val="002060"/>
                </a:solidFill>
              </a:rPr>
              <a:t>Value vocabularies (KOS)</a:t>
            </a:r>
          </a:p>
        </p:txBody>
      </p:sp>
      <p:sp>
        <p:nvSpPr>
          <p:cNvPr id="100" name="TextBox 99"/>
          <p:cNvSpPr txBox="1"/>
          <p:nvPr/>
        </p:nvSpPr>
        <p:spPr>
          <a:xfrm>
            <a:off x="5545229" y="2601017"/>
            <a:ext cx="2184188" cy="323165"/>
          </a:xfrm>
          <a:prstGeom prst="rect">
            <a:avLst/>
          </a:prstGeom>
          <a:noFill/>
        </p:spPr>
        <p:txBody>
          <a:bodyPr wrap="none" rtlCol="0">
            <a:spAutoFit/>
          </a:bodyPr>
          <a:lstStyle/>
          <a:p>
            <a:r>
              <a:rPr lang="en-GB" sz="1500" dirty="0"/>
              <a:t>Broader/narrower/same?</a:t>
            </a:r>
          </a:p>
        </p:txBody>
      </p:sp>
      <p:grpSp>
        <p:nvGrpSpPr>
          <p:cNvPr id="55" name="Group 54"/>
          <p:cNvGrpSpPr/>
          <p:nvPr/>
        </p:nvGrpSpPr>
        <p:grpSpPr>
          <a:xfrm>
            <a:off x="1725103" y="5178606"/>
            <a:ext cx="2386922" cy="648072"/>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2" name="TextBox 101"/>
            <p:cNvSpPr txBox="1"/>
            <p:nvPr/>
          </p:nvSpPr>
          <p:spPr>
            <a:xfrm>
              <a:off x="1843734" y="5860466"/>
              <a:ext cx="2152982" cy="615553"/>
            </a:xfrm>
            <a:prstGeom prst="rect">
              <a:avLst/>
            </a:prstGeom>
            <a:noFill/>
          </p:spPr>
          <p:txBody>
            <a:bodyPr wrap="none" rtlCol="0">
              <a:spAutoFit/>
            </a:bodyPr>
            <a:lstStyle/>
            <a:p>
              <a:pPr algn="ctr"/>
              <a:r>
                <a:rPr lang="en-GB" sz="1200" dirty="0"/>
                <a:t>m21:</a:t>
              </a:r>
            </a:p>
            <a:p>
              <a:pPr algn="ctr"/>
              <a:r>
                <a:rPr lang="en-GB" sz="1200" dirty="0"/>
                <a:t>“Target audience of …”</a:t>
              </a:r>
            </a:p>
          </p:txBody>
        </p:sp>
      </p:grpSp>
      <p:grpSp>
        <p:nvGrpSpPr>
          <p:cNvPr id="103" name="Group 102"/>
          <p:cNvGrpSpPr/>
          <p:nvPr/>
        </p:nvGrpSpPr>
        <p:grpSpPr>
          <a:xfrm>
            <a:off x="1433695" y="4275919"/>
            <a:ext cx="1391264" cy="611246"/>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5" name="TextBox 104"/>
            <p:cNvSpPr txBox="1"/>
            <p:nvPr/>
          </p:nvSpPr>
          <p:spPr>
            <a:xfrm>
              <a:off x="2345876" y="3400093"/>
              <a:ext cx="1746889" cy="615554"/>
            </a:xfrm>
            <a:prstGeom prst="rect">
              <a:avLst/>
            </a:prstGeom>
            <a:noFill/>
          </p:spPr>
          <p:txBody>
            <a:bodyPr wrap="none" rtlCol="0">
              <a:spAutoFit/>
            </a:bodyPr>
            <a:lstStyle/>
            <a:p>
              <a:pPr algn="ctr"/>
              <a:r>
                <a:rPr lang="en-GB" sz="1200" dirty="0"/>
                <a:t>m21:</a:t>
              </a:r>
            </a:p>
            <a:p>
              <a:pPr algn="ctr"/>
              <a:r>
                <a:rPr lang="en-GB" sz="1200" dirty="0"/>
                <a:t>“Target audience”</a:t>
              </a:r>
            </a:p>
          </p:txBody>
        </p:sp>
      </p:grpSp>
      <p:grpSp>
        <p:nvGrpSpPr>
          <p:cNvPr id="106" name="Group 105"/>
          <p:cNvGrpSpPr/>
          <p:nvPr/>
        </p:nvGrpSpPr>
        <p:grpSpPr>
          <a:xfrm>
            <a:off x="3171084" y="4413605"/>
            <a:ext cx="1868061" cy="618396"/>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8" name="TextBox 107"/>
            <p:cNvSpPr txBox="1"/>
            <p:nvPr/>
          </p:nvSpPr>
          <p:spPr>
            <a:xfrm>
              <a:off x="1881530" y="3404862"/>
              <a:ext cx="2300373" cy="615553"/>
            </a:xfrm>
            <a:prstGeom prst="rect">
              <a:avLst/>
            </a:prstGeom>
            <a:noFill/>
          </p:spPr>
          <p:txBody>
            <a:bodyPr wrap="none" rtlCol="0">
              <a:spAutoFit/>
            </a:bodyPr>
            <a:lstStyle/>
            <a:p>
              <a:pPr algn="ctr"/>
              <a:r>
                <a:rPr lang="en-GB" sz="1200" dirty="0" err="1"/>
                <a:t>frbrer</a:t>
              </a:r>
              <a:r>
                <a:rPr lang="en-GB" sz="1200" dirty="0"/>
                <a:t>:</a:t>
              </a:r>
            </a:p>
            <a:p>
              <a:pPr algn="ctr"/>
              <a:r>
                <a:rPr lang="en-GB" sz="1200" dirty="0"/>
                <a:t>“has intended audience”</a:t>
              </a:r>
            </a:p>
          </p:txBody>
        </p:sp>
      </p:grpSp>
      <p:grpSp>
        <p:nvGrpSpPr>
          <p:cNvPr id="109" name="Group 108"/>
          <p:cNvGrpSpPr/>
          <p:nvPr/>
        </p:nvGrpSpPr>
        <p:grpSpPr>
          <a:xfrm>
            <a:off x="4145395" y="3815095"/>
            <a:ext cx="914357" cy="57735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1" name="TextBox 110"/>
            <p:cNvSpPr txBox="1"/>
            <p:nvPr/>
          </p:nvSpPr>
          <p:spPr>
            <a:xfrm>
              <a:off x="2647576" y="3377499"/>
              <a:ext cx="1170918" cy="615553"/>
            </a:xfrm>
            <a:prstGeom prst="rect">
              <a:avLst/>
            </a:prstGeom>
            <a:noFill/>
          </p:spPr>
          <p:txBody>
            <a:bodyPr wrap="none" rtlCol="0">
              <a:spAutoFit/>
            </a:bodyPr>
            <a:lstStyle/>
            <a:p>
              <a:pPr algn="ctr"/>
              <a:r>
                <a:rPr lang="en-GB" sz="1200" dirty="0"/>
                <a:t>schema:</a:t>
              </a:r>
            </a:p>
            <a:p>
              <a:pPr algn="ctr"/>
              <a:r>
                <a:rPr lang="en-GB" sz="1200" dirty="0"/>
                <a:t>“audience”</a:t>
              </a:r>
            </a:p>
          </p:txBody>
        </p:sp>
      </p:grpSp>
      <p:grpSp>
        <p:nvGrpSpPr>
          <p:cNvPr id="112" name="Group 111"/>
          <p:cNvGrpSpPr/>
          <p:nvPr/>
        </p:nvGrpSpPr>
        <p:grpSpPr>
          <a:xfrm>
            <a:off x="3955285" y="3005102"/>
            <a:ext cx="878189" cy="659013"/>
            <a:chOff x="2672148" y="3284984"/>
            <a:chExt cx="1170919"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4" name="TextBox 113"/>
            <p:cNvSpPr txBox="1"/>
            <p:nvPr/>
          </p:nvSpPr>
          <p:spPr>
            <a:xfrm>
              <a:off x="2672148" y="3431939"/>
              <a:ext cx="1170919" cy="615553"/>
            </a:xfrm>
            <a:prstGeom prst="rect">
              <a:avLst/>
            </a:prstGeom>
            <a:noFill/>
          </p:spPr>
          <p:txBody>
            <a:bodyPr wrap="none" rtlCol="0">
              <a:spAutoFit/>
            </a:bodyPr>
            <a:lstStyle/>
            <a:p>
              <a:pPr algn="ctr"/>
              <a:r>
                <a:rPr lang="en-GB" sz="1200" dirty="0" err="1"/>
                <a:t>dct</a:t>
              </a:r>
              <a:r>
                <a:rPr lang="en-GB" sz="1200" dirty="0"/>
                <a:t>:</a:t>
              </a:r>
            </a:p>
            <a:p>
              <a:pPr algn="ctr"/>
              <a:r>
                <a:rPr lang="en-GB" sz="1200" dirty="0"/>
                <a:t>“audience”</a:t>
              </a:r>
            </a:p>
          </p:txBody>
        </p:sp>
      </p:grpSp>
      <p:grpSp>
        <p:nvGrpSpPr>
          <p:cNvPr id="115" name="Group 114"/>
          <p:cNvGrpSpPr/>
          <p:nvPr/>
        </p:nvGrpSpPr>
        <p:grpSpPr>
          <a:xfrm>
            <a:off x="1387721" y="2514517"/>
            <a:ext cx="1534011" cy="679100"/>
            <a:chOff x="2101482" y="3284984"/>
            <a:chExt cx="2045348" cy="1008112"/>
          </a:xfrm>
        </p:grpSpPr>
        <p:sp>
          <p:nvSpPr>
            <p:cNvPr id="116" name="Oval 115"/>
            <p:cNvSpPr/>
            <p:nvPr/>
          </p:nvSpPr>
          <p:spPr>
            <a:xfrm>
              <a:off x="2101482" y="3284984"/>
              <a:ext cx="204534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7" name="TextBox 116"/>
            <p:cNvSpPr txBox="1"/>
            <p:nvPr/>
          </p:nvSpPr>
          <p:spPr>
            <a:xfrm>
              <a:off x="2138546" y="3496652"/>
              <a:ext cx="1971224" cy="685334"/>
            </a:xfrm>
            <a:prstGeom prst="rect">
              <a:avLst/>
            </a:prstGeom>
            <a:noFill/>
          </p:spPr>
          <p:txBody>
            <a:bodyPr wrap="none" rtlCol="0">
              <a:spAutoFit/>
            </a:bodyPr>
            <a:lstStyle/>
            <a:p>
              <a:pPr algn="ctr"/>
              <a:r>
                <a:rPr lang="en-GB" sz="1200" dirty="0" err="1"/>
                <a:t>rdau</a:t>
              </a:r>
              <a:r>
                <a:rPr lang="en-GB" sz="1200" dirty="0"/>
                <a:t>:</a:t>
              </a:r>
            </a:p>
            <a:p>
              <a:pPr algn="ctr"/>
              <a:r>
                <a:rPr lang="en-GB" sz="1200" dirty="0"/>
                <a:t>“Intended audience”</a:t>
              </a:r>
            </a:p>
          </p:txBody>
        </p:sp>
      </p:grpSp>
      <p:grpSp>
        <p:nvGrpSpPr>
          <p:cNvPr id="118" name="Group 117"/>
          <p:cNvGrpSpPr/>
          <p:nvPr/>
        </p:nvGrpSpPr>
        <p:grpSpPr>
          <a:xfrm>
            <a:off x="2696259" y="1958593"/>
            <a:ext cx="2145772" cy="637586"/>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0" name="TextBox 119"/>
            <p:cNvSpPr txBox="1"/>
            <p:nvPr/>
          </p:nvSpPr>
          <p:spPr>
            <a:xfrm>
              <a:off x="1782292" y="3417653"/>
              <a:ext cx="2768194" cy="615554"/>
            </a:xfrm>
            <a:prstGeom prst="rect">
              <a:avLst/>
            </a:prstGeom>
            <a:noFill/>
          </p:spPr>
          <p:txBody>
            <a:bodyPr wrap="none" rtlCol="0">
              <a:spAutoFit/>
            </a:bodyPr>
            <a:lstStyle/>
            <a:p>
              <a:pPr algn="ctr"/>
              <a:r>
                <a:rPr lang="en-GB" sz="1200" dirty="0" err="1"/>
                <a:t>isbd</a:t>
              </a:r>
              <a:r>
                <a:rPr lang="en-GB" sz="1200" dirty="0"/>
                <a:t>:</a:t>
              </a:r>
            </a:p>
            <a:p>
              <a:pPr algn="ctr"/>
              <a:r>
                <a:rPr lang="en-GB" sz="1200" dirty="0"/>
                <a:t>“has note on use or audience”</a:t>
              </a:r>
            </a:p>
          </p:txBody>
        </p:sp>
      </p:grpSp>
      <p:grpSp>
        <p:nvGrpSpPr>
          <p:cNvPr id="121" name="Group 120"/>
          <p:cNvGrpSpPr/>
          <p:nvPr/>
        </p:nvGrpSpPr>
        <p:grpSpPr>
          <a:xfrm>
            <a:off x="1416883" y="990082"/>
            <a:ext cx="2106235" cy="656720"/>
            <a:chOff x="1751533" y="3284984"/>
            <a:chExt cx="2808313" cy="875626"/>
          </a:xfrm>
        </p:grpSpPr>
        <p:sp>
          <p:nvSpPr>
            <p:cNvPr id="122" name="Oval 121"/>
            <p:cNvSpPr/>
            <p:nvPr/>
          </p:nvSpPr>
          <p:spPr>
            <a:xfrm>
              <a:off x="1751533" y="3284984"/>
              <a:ext cx="2808313" cy="875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3" name="TextBox 122"/>
            <p:cNvSpPr txBox="1"/>
            <p:nvPr/>
          </p:nvSpPr>
          <p:spPr>
            <a:xfrm>
              <a:off x="1771592" y="3430411"/>
              <a:ext cx="2768194" cy="615553"/>
            </a:xfrm>
            <a:prstGeom prst="rect">
              <a:avLst/>
            </a:prstGeom>
            <a:noFill/>
          </p:spPr>
          <p:txBody>
            <a:bodyPr wrap="none" rtlCol="0">
              <a:spAutoFit/>
            </a:bodyPr>
            <a:lstStyle/>
            <a:p>
              <a:pPr algn="ctr"/>
              <a:r>
                <a:rPr lang="en-GB" sz="1200" dirty="0" err="1"/>
                <a:t>isbdu</a:t>
              </a:r>
              <a:r>
                <a:rPr lang="en-GB" sz="1200" dirty="0"/>
                <a:t>:</a:t>
              </a:r>
            </a:p>
            <a:p>
              <a:pPr algn="ctr"/>
              <a:r>
                <a:rPr lang="en-GB" sz="1200" dirty="0"/>
                <a:t>“has note on use or audience”</a:t>
              </a:r>
            </a:p>
          </p:txBody>
        </p:sp>
      </p:grpSp>
      <p:cxnSp>
        <p:nvCxnSpPr>
          <p:cNvPr id="124" name="Curved Connector 123"/>
          <p:cNvCxnSpPr>
            <a:stCxn id="119" idx="1"/>
            <a:endCxn id="122" idx="4"/>
          </p:cNvCxnSpPr>
          <p:nvPr/>
        </p:nvCxnSpPr>
        <p:spPr>
          <a:xfrm rot="16200000" flipV="1">
            <a:off x="2537673" y="1579134"/>
            <a:ext cx="405160" cy="5405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101" idx="0"/>
            <a:endCxn id="104" idx="4"/>
          </p:cNvCxnSpPr>
          <p:nvPr/>
        </p:nvCxnSpPr>
        <p:spPr>
          <a:xfrm rot="16200000" flipV="1">
            <a:off x="2220526" y="4795968"/>
            <a:ext cx="291443" cy="47383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104" idx="0"/>
            <a:endCxn id="116" idx="4"/>
          </p:cNvCxnSpPr>
          <p:nvPr/>
        </p:nvCxnSpPr>
        <p:spPr>
          <a:xfrm rot="5400000" flipH="1" flipV="1">
            <a:off x="1600878" y="3722068"/>
            <a:ext cx="1082302" cy="2539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33" idx="0"/>
            <a:endCxn id="116" idx="4"/>
          </p:cNvCxnSpPr>
          <p:nvPr/>
        </p:nvCxnSpPr>
        <p:spPr>
          <a:xfrm rot="16200000" flipV="1">
            <a:off x="2416743" y="2931599"/>
            <a:ext cx="429155" cy="95318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107" idx="0"/>
            <a:endCxn id="116" idx="4"/>
          </p:cNvCxnSpPr>
          <p:nvPr/>
        </p:nvCxnSpPr>
        <p:spPr>
          <a:xfrm rot="16200000" flipV="1">
            <a:off x="2519928" y="2828417"/>
            <a:ext cx="1219990" cy="195038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a:stCxn id="110" idx="1"/>
            <a:endCxn id="116" idx="4"/>
          </p:cNvCxnSpPr>
          <p:nvPr/>
        </p:nvCxnSpPr>
        <p:spPr>
          <a:xfrm rot="16200000" flipV="1">
            <a:off x="2863997" y="2484345"/>
            <a:ext cx="706032" cy="212457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13" idx="2"/>
            <a:endCxn id="116" idx="4"/>
          </p:cNvCxnSpPr>
          <p:nvPr/>
        </p:nvCxnSpPr>
        <p:spPr>
          <a:xfrm rot="10800000">
            <a:off x="2154725" y="3193618"/>
            <a:ext cx="1800903" cy="1409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16" idx="0"/>
            <a:endCxn id="122" idx="4"/>
          </p:cNvCxnSpPr>
          <p:nvPr/>
        </p:nvCxnSpPr>
        <p:spPr>
          <a:xfrm rot="5400000" flipH="1" flipV="1">
            <a:off x="1878505" y="1923024"/>
            <a:ext cx="867713" cy="31527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2325578" y="3622769"/>
            <a:ext cx="1564674" cy="596039"/>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4" name="TextBox 133"/>
            <p:cNvSpPr txBox="1"/>
            <p:nvPr/>
          </p:nvSpPr>
          <p:spPr>
            <a:xfrm>
              <a:off x="2118103" y="3389957"/>
              <a:ext cx="1971224" cy="615553"/>
            </a:xfrm>
            <a:prstGeom prst="rect">
              <a:avLst/>
            </a:prstGeom>
            <a:noFill/>
          </p:spPr>
          <p:txBody>
            <a:bodyPr wrap="none" rtlCol="0">
              <a:spAutoFit/>
            </a:bodyPr>
            <a:lstStyle/>
            <a:p>
              <a:pPr algn="ctr"/>
              <a:r>
                <a:rPr lang="en-GB" sz="1200" dirty="0" err="1"/>
                <a:t>rdaw</a:t>
              </a:r>
              <a:r>
                <a:rPr lang="en-GB" sz="1200" dirty="0"/>
                <a:t>:</a:t>
              </a:r>
            </a:p>
            <a:p>
              <a:pPr algn="ctr"/>
              <a:r>
                <a:rPr lang="en-GB" sz="1200" dirty="0"/>
                <a:t>“Intended audience”</a:t>
              </a:r>
            </a:p>
          </p:txBody>
        </p:sp>
      </p:grpSp>
      <p:sp>
        <p:nvSpPr>
          <p:cNvPr id="70" name="TextBox 69"/>
          <p:cNvSpPr txBox="1"/>
          <p:nvPr/>
        </p:nvSpPr>
        <p:spPr>
          <a:xfrm>
            <a:off x="3008921" y="2657102"/>
            <a:ext cx="1676806" cy="323165"/>
          </a:xfrm>
          <a:prstGeom prst="rect">
            <a:avLst/>
          </a:prstGeom>
          <a:noFill/>
        </p:spPr>
        <p:txBody>
          <a:bodyPr wrap="none" rtlCol="0">
            <a:spAutoFit/>
          </a:bodyPr>
          <a:lstStyle/>
          <a:p>
            <a:r>
              <a:rPr lang="en-GB" sz="1500" dirty="0" err="1"/>
              <a:t>rdfs:subPropertyOf</a:t>
            </a:r>
            <a:endParaRPr lang="en-GB" sz="1500" dirty="0"/>
          </a:p>
        </p:txBody>
      </p:sp>
      <p:grpSp>
        <p:nvGrpSpPr>
          <p:cNvPr id="71" name="Group 70"/>
          <p:cNvGrpSpPr/>
          <p:nvPr/>
        </p:nvGrpSpPr>
        <p:grpSpPr>
          <a:xfrm>
            <a:off x="5019201" y="5229471"/>
            <a:ext cx="702078" cy="683774"/>
            <a:chOff x="6012160" y="4101479"/>
            <a:chExt cx="936104" cy="911698"/>
          </a:xfrm>
        </p:grpSpPr>
        <p:sp>
          <p:nvSpPr>
            <p:cNvPr id="72" name="Oval 7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3" name="TextBox 72"/>
            <p:cNvSpPr txBox="1"/>
            <p:nvPr/>
          </p:nvSpPr>
          <p:spPr>
            <a:xfrm>
              <a:off x="6029661" y="4234163"/>
              <a:ext cx="901101" cy="677108"/>
            </a:xfrm>
            <a:prstGeom prst="rect">
              <a:avLst/>
            </a:prstGeom>
            <a:noFill/>
          </p:spPr>
          <p:txBody>
            <a:bodyPr wrap="none" rtlCol="0">
              <a:spAutoFit/>
            </a:bodyPr>
            <a:lstStyle/>
            <a:p>
              <a:pPr algn="ctr"/>
              <a:r>
                <a:rPr lang="en-GB" sz="1350" dirty="0" err="1"/>
                <a:t>umarc</a:t>
              </a:r>
              <a:r>
                <a:rPr lang="en-GB" sz="1350" dirty="0"/>
                <a:t>:</a:t>
              </a:r>
            </a:p>
            <a:p>
              <a:pPr algn="ctr"/>
              <a:r>
                <a:rPr lang="en-GB" sz="1350" dirty="0"/>
                <a:t>k</a:t>
              </a:r>
            </a:p>
          </p:txBody>
        </p:sp>
      </p:gr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8" name="Slide Number Placeholder 7"/>
          <p:cNvSpPr>
            <a:spLocks noGrp="1"/>
          </p:cNvSpPr>
          <p:nvPr>
            <p:ph type="sldNum" sz="quarter" idx="12"/>
          </p:nvPr>
        </p:nvSpPr>
        <p:spPr/>
        <p:txBody>
          <a:bodyPr/>
          <a:lstStyle/>
          <a:p>
            <a:fld id="{266123B3-9855-433B-B271-14F29370CAEE}" type="slidenum">
              <a:rPr lang="en-GB" smtClean="0"/>
              <a:pPr/>
              <a:t>26</a:t>
            </a:fld>
            <a:endParaRPr lang="en-GB"/>
          </a:p>
        </p:txBody>
      </p:sp>
      <p:sp>
        <p:nvSpPr>
          <p:cNvPr id="81" name="Title 1"/>
          <p:cNvSpPr txBox="1">
            <a:spLocks/>
          </p:cNvSpPr>
          <p:nvPr/>
        </p:nvSpPr>
        <p:spPr>
          <a:xfrm>
            <a:off x="481738" y="242711"/>
            <a:ext cx="5150648"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Maps between vocabularies</a:t>
            </a:r>
          </a:p>
        </p:txBody>
      </p:sp>
    </p:spTree>
    <p:extLst>
      <p:ext uri="{BB962C8B-B14F-4D97-AF65-F5344CB8AC3E}">
        <p14:creationId xmlns:p14="http://schemas.microsoft.com/office/powerpoint/2010/main" val="14019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1000"/>
                                        <p:tgtEl>
                                          <p:spTgt spid="132"/>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1000"/>
                                        <p:tgtEl>
                                          <p:spTgt spid="112"/>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10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1000"/>
                                        <p:tgtEl>
                                          <p:spTgt spid="121"/>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1000"/>
                                        <p:tgtEl>
                                          <p:spTgt spid="1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1000"/>
                                        <p:tgtEl>
                                          <p:spTgt spid="126"/>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1000"/>
                                        <p:tgtEl>
                                          <p:spTgt spid="128"/>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childTnLst>
                                </p:cTn>
                              </p:par>
                            </p:childTnLst>
                          </p:cTn>
                        </p:par>
                        <p:par>
                          <p:cTn id="75" fill="hold">
                            <p:stCondLst>
                              <p:cond delay="4000"/>
                            </p:stCondLst>
                            <p:childTnLst>
                              <p:par>
                                <p:cTn id="76" presetID="10" presetClass="entr" presetSubtype="0" fill="hold" nodeType="after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1000"/>
                                        <p:tgtEl>
                                          <p:spTgt spid="127"/>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Effect transition="in" filter="fade">
                                      <p:cBhvr>
                                        <p:cTn id="82" dur="1000"/>
                                        <p:tgtEl>
                                          <p:spTgt spid="130"/>
                                        </p:tgtEl>
                                      </p:cBhvr>
                                    </p:animEffect>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fade">
                                      <p:cBhvr>
                                        <p:cTn id="86" dur="1000"/>
                                        <p:tgtEl>
                                          <p:spTgt spid="131"/>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fade">
                                      <p:cBhvr>
                                        <p:cTn id="90" dur="1000"/>
                                        <p:tgtEl>
                                          <p:spTgt spid="124"/>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fade">
                                      <p:cBhvr>
                                        <p:cTn id="99" dur="1000"/>
                                        <p:tgtEl>
                                          <p:spTgt spid="99"/>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1000"/>
                                        <p:tgtEl>
                                          <p:spTgt spid="71"/>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1000"/>
                                        <p:tgtEl>
                                          <p:spTgt spid="54"/>
                                        </p:tgtEl>
                                      </p:cBhvr>
                                    </p:animEffect>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childTnLst>
                                </p:cTn>
                              </p:par>
                            </p:childTnLst>
                          </p:cTn>
                        </p:par>
                        <p:par>
                          <p:cTn id="112" fill="hold">
                            <p:stCondLst>
                              <p:cond delay="4000"/>
                            </p:stCondLst>
                            <p:childTnLst>
                              <p:par>
                                <p:cTn id="113" presetID="10" presetClass="entr" presetSubtype="0" fill="hold" nodeType="after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1000"/>
                                        <p:tgtEl>
                                          <p:spTgt spid="6"/>
                                        </p:tgtEl>
                                      </p:cBhvr>
                                    </p:animEffect>
                                  </p:childTnLst>
                                </p:cTn>
                              </p:par>
                            </p:childTnLst>
                          </p:cTn>
                        </p:par>
                        <p:par>
                          <p:cTn id="116" fill="hold">
                            <p:stCondLst>
                              <p:cond delay="5000"/>
                            </p:stCondLst>
                            <p:childTnLst>
                              <p:par>
                                <p:cTn id="117" presetID="10" presetClass="entr" presetSubtype="0" fill="hold" nodeType="after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1000"/>
                                        <p:tgtEl>
                                          <p:spTgt spid="9"/>
                                        </p:tgtEl>
                                      </p:cBhvr>
                                    </p:animEffect>
                                  </p:childTnLst>
                                </p:cTn>
                              </p:par>
                            </p:childTnLst>
                          </p:cTn>
                        </p:par>
                        <p:par>
                          <p:cTn id="120" fill="hold">
                            <p:stCondLst>
                              <p:cond delay="6000"/>
                            </p:stCondLst>
                            <p:childTnLst>
                              <p:par>
                                <p:cTn id="121" presetID="10" presetClass="entr" presetSubtype="0" fill="hold" grpId="0" nodeType="after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1000"/>
                                        <p:tgtEl>
                                          <p:spTgt spid="7"/>
                                        </p:tgtEl>
                                      </p:cBhvr>
                                    </p:animEffect>
                                  </p:childTnLst>
                                </p:cTn>
                              </p:par>
                            </p:childTnLst>
                          </p:cTn>
                        </p:par>
                        <p:par>
                          <p:cTn id="124" fill="hold">
                            <p:stCondLst>
                              <p:cond delay="7000"/>
                            </p:stCondLst>
                            <p:childTnLst>
                              <p:par>
                                <p:cTn id="125" presetID="10" presetClass="entr" presetSubtype="0"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childTnLst>
                                </p:cTn>
                              </p:par>
                            </p:childTnLst>
                          </p:cTn>
                        </p:par>
                        <p:par>
                          <p:cTn id="128" fill="hold">
                            <p:stCondLst>
                              <p:cond delay="8000"/>
                            </p:stCondLst>
                            <p:childTnLst>
                              <p:par>
                                <p:cTn id="129" presetID="10" presetClass="entr" presetSubtype="0" fill="hold"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fade">
                                      <p:cBhvr>
                                        <p:cTn id="131" dur="1000"/>
                                        <p:tgtEl>
                                          <p:spTgt spid="62"/>
                                        </p:tgtEl>
                                      </p:cBhvr>
                                    </p:animEffect>
                                  </p:childTnLst>
                                </p:cTn>
                              </p:par>
                            </p:childTnLst>
                          </p:cTn>
                        </p:par>
                        <p:par>
                          <p:cTn id="132" fill="hold">
                            <p:stCondLst>
                              <p:cond delay="9000"/>
                            </p:stCondLst>
                            <p:childTnLst>
                              <p:par>
                                <p:cTn id="133" presetID="10" presetClass="entr" presetSubtype="0"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1000"/>
                                        <p:tgtEl>
                                          <p:spTgt spid="61"/>
                                        </p:tgtEl>
                                      </p:cBhvr>
                                    </p:animEffect>
                                  </p:childTnLst>
                                </p:cTn>
                              </p:par>
                            </p:childTnLst>
                          </p:cTn>
                        </p:par>
                        <p:par>
                          <p:cTn id="136" fill="hold">
                            <p:stCondLst>
                              <p:cond delay="10000"/>
                            </p:stCondLst>
                            <p:childTnLst>
                              <p:par>
                                <p:cTn id="137" presetID="10" presetClass="entr" presetSubtype="0" fill="hold" nodeType="after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fade">
                                      <p:cBhvr>
                                        <p:cTn id="139" dur="1000"/>
                                        <p:tgtEl>
                                          <p:spTgt spid="86"/>
                                        </p:tgtEl>
                                      </p:cBhvr>
                                    </p:animEffect>
                                  </p:childTnLst>
                                </p:cTn>
                              </p:par>
                            </p:childTnLst>
                          </p:cTn>
                        </p:par>
                        <p:par>
                          <p:cTn id="140" fill="hold">
                            <p:stCondLst>
                              <p:cond delay="11000"/>
                            </p:stCondLst>
                            <p:childTnLst>
                              <p:par>
                                <p:cTn id="141" presetID="10" presetClass="entr" presetSubtype="0" fill="hold"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1000"/>
                                        <p:tgtEl>
                                          <p:spTgt spid="90"/>
                                        </p:tgtEl>
                                      </p:cBhvr>
                                    </p:animEffect>
                                  </p:childTnLst>
                                </p:cTn>
                              </p:par>
                            </p:childTnLst>
                          </p:cTn>
                        </p:par>
                        <p:par>
                          <p:cTn id="144" fill="hold">
                            <p:stCondLst>
                              <p:cond delay="12000"/>
                            </p:stCondLst>
                            <p:childTnLst>
                              <p:par>
                                <p:cTn id="145" presetID="10"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childTnLst>
                                </p:cTn>
                              </p:par>
                            </p:childTnLst>
                          </p:cTn>
                        </p:par>
                        <p:par>
                          <p:cTn id="148" fill="hold">
                            <p:stCondLst>
                              <p:cond delay="13000"/>
                            </p:stCondLst>
                            <p:childTnLst>
                              <p:par>
                                <p:cTn id="149" presetID="10" presetClass="entr" presetSubtype="0" fill="hold" nodeType="after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fade">
                                      <p:cBhvr>
                                        <p:cTn id="151" dur="1000"/>
                                        <p:tgtEl>
                                          <p:spTgt spid="91"/>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10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animBg="1"/>
      <p:bldP spid="52" grpId="0" animBg="1"/>
      <p:bldP spid="61" grpId="0" animBg="1"/>
      <p:bldP spid="89" grpId="0" animBg="1"/>
      <p:bldP spid="98" grpId="0"/>
      <p:bldP spid="99" grpId="0"/>
      <p:bldP spid="10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2457150"/>
              </p:ext>
            </p:extLst>
          </p:nvPr>
        </p:nvGraphicFramePr>
        <p:xfrm>
          <a:off x="1439652" y="2570721"/>
          <a:ext cx="6172200" cy="1841500"/>
        </p:xfrm>
        <a:graphic>
          <a:graphicData uri="http://schemas.openxmlformats.org/drawingml/2006/table">
            <a:tbl>
              <a:tblPr firstRow="1" firstCol="1" lastRow="1" lastCol="1" bandRow="1" bandCol="1">
                <a:tableStyleId>{5940675A-B579-460E-94D1-54222C63F5DA}</a:tableStyleId>
              </a:tblPr>
              <a:tblGrid>
                <a:gridCol w="1890210">
                  <a:extLst>
                    <a:ext uri="{9D8B030D-6E8A-4147-A177-3AD203B41FA5}">
                      <a16:colId xmlns:a16="http://schemas.microsoft.com/office/drawing/2014/main" val="20000"/>
                    </a:ext>
                  </a:extLst>
                </a:gridCol>
                <a:gridCol w="1566174">
                  <a:extLst>
                    <a:ext uri="{9D8B030D-6E8A-4147-A177-3AD203B41FA5}">
                      <a16:colId xmlns:a16="http://schemas.microsoft.com/office/drawing/2014/main" val="20001"/>
                    </a:ext>
                  </a:extLst>
                </a:gridCol>
                <a:gridCol w="1026114">
                  <a:extLst>
                    <a:ext uri="{9D8B030D-6E8A-4147-A177-3AD203B41FA5}">
                      <a16:colId xmlns:a16="http://schemas.microsoft.com/office/drawing/2014/main" val="20002"/>
                    </a:ext>
                  </a:extLst>
                </a:gridCol>
                <a:gridCol w="1689702">
                  <a:extLst>
                    <a:ext uri="{9D8B030D-6E8A-4147-A177-3AD203B41FA5}">
                      <a16:colId xmlns:a16="http://schemas.microsoft.com/office/drawing/2014/main" val="20003"/>
                    </a:ext>
                  </a:extLst>
                </a:gridCol>
              </a:tblGrid>
              <a:tr h="552450">
                <a:tc>
                  <a:txBody>
                    <a:bodyPr/>
                    <a:lstStyle/>
                    <a:p>
                      <a:pPr marL="108000" algn="l">
                        <a:lnSpc>
                          <a:spcPts val="2880"/>
                        </a:lnSpc>
                        <a:spcAft>
                          <a:spcPts val="0"/>
                        </a:spcAft>
                      </a:pPr>
                      <a:r>
                        <a:rPr lang="en-GB" sz="1800" b="1" dirty="0">
                          <a:effectLst/>
                        </a:rPr>
                        <a:t>Attribute</a:t>
                      </a:r>
                      <a:endParaRPr lang="en-GB" sz="1800" b="1" dirty="0">
                        <a:solidFill>
                          <a:schemeClr val="bg1"/>
                        </a:solidFill>
                        <a:effectLst/>
                        <a:latin typeface="+mn-lt"/>
                        <a:ea typeface="Times New Roman"/>
                      </a:endParaRPr>
                    </a:p>
                  </a:txBody>
                  <a:tcPr marL="0" marR="0" marT="0" marB="0"/>
                </a:tc>
                <a:tc>
                  <a:txBody>
                    <a:bodyPr/>
                    <a:lstStyle/>
                    <a:p>
                      <a:pPr marL="108000" algn="l">
                        <a:lnSpc>
                          <a:spcPts val="2880"/>
                        </a:lnSpc>
                        <a:spcAft>
                          <a:spcPts val="0"/>
                        </a:spcAft>
                      </a:pPr>
                      <a:r>
                        <a:rPr lang="en-GB" sz="1800" b="1">
                          <a:effectLst/>
                        </a:rPr>
                        <a:t>Character position</a:t>
                      </a:r>
                      <a:endParaRPr lang="en-GB" sz="1800" b="1">
                        <a:solidFill>
                          <a:schemeClr val="bg1"/>
                        </a:solidFill>
                        <a:effectLst/>
                        <a:latin typeface="+mn-lt"/>
                        <a:ea typeface="Times New Roman"/>
                      </a:endParaRPr>
                    </a:p>
                  </a:txBody>
                  <a:tcPr marL="0" marR="0" marT="0" marB="0"/>
                </a:tc>
                <a:tc>
                  <a:txBody>
                    <a:bodyPr/>
                    <a:lstStyle/>
                    <a:p>
                      <a:pPr marL="108000" algn="l">
                        <a:lnSpc>
                          <a:spcPts val="2880"/>
                        </a:lnSpc>
                        <a:spcAft>
                          <a:spcPts val="0"/>
                        </a:spcAft>
                      </a:pPr>
                      <a:r>
                        <a:rPr lang="en-GB" sz="1800" b="1">
                          <a:effectLst/>
                        </a:rPr>
                        <a:t>Value</a:t>
                      </a:r>
                      <a:endParaRPr lang="en-GB" sz="1800" b="1">
                        <a:solidFill>
                          <a:schemeClr val="bg1"/>
                        </a:solidFill>
                        <a:effectLst/>
                        <a:latin typeface="+mn-lt"/>
                        <a:ea typeface="Times New Roman"/>
                      </a:endParaRPr>
                    </a:p>
                  </a:txBody>
                  <a:tcPr marL="0" marR="0" marT="0" marB="0"/>
                </a:tc>
                <a:tc>
                  <a:txBody>
                    <a:bodyPr/>
                    <a:lstStyle/>
                    <a:p>
                      <a:pPr marL="108000" algn="l">
                        <a:lnSpc>
                          <a:spcPts val="2880"/>
                        </a:lnSpc>
                        <a:spcAft>
                          <a:spcPts val="0"/>
                        </a:spcAft>
                      </a:pPr>
                      <a:r>
                        <a:rPr lang="en-GB" sz="1800" b="1" dirty="0">
                          <a:effectLst/>
                        </a:rPr>
                        <a:t>Notes</a:t>
                      </a:r>
                      <a:endParaRPr lang="en-GB" sz="1800" b="1" dirty="0">
                        <a:solidFill>
                          <a:schemeClr val="bg1"/>
                        </a:solidFill>
                        <a:effectLst/>
                        <a:latin typeface="+mn-lt"/>
                        <a:ea typeface="Times New Roman"/>
                      </a:endParaRPr>
                    </a:p>
                  </a:txBody>
                  <a:tcPr marL="0" marR="0" marT="0" marB="0"/>
                </a:tc>
                <a:extLst>
                  <a:ext uri="{0D108BD9-81ED-4DB2-BD59-A6C34878D82A}">
                    <a16:rowId xmlns:a16="http://schemas.microsoft.com/office/drawing/2014/main" val="10000"/>
                  </a:ext>
                </a:extLst>
              </a:tr>
              <a:tr h="276225">
                <a:tc>
                  <a:txBody>
                    <a:bodyPr/>
                    <a:lstStyle/>
                    <a:p>
                      <a:pPr marL="108000" algn="l">
                        <a:lnSpc>
                          <a:spcPts val="2880"/>
                        </a:lnSpc>
                        <a:spcAft>
                          <a:spcPts val="0"/>
                        </a:spcAft>
                      </a:pPr>
                      <a:r>
                        <a:rPr lang="de-DE" sz="1800" kern="1200" dirty="0">
                          <a:effectLst/>
                        </a:rPr>
                        <a:t>Type designator</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0</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a:effectLst/>
                        </a:rPr>
                        <a:t>c</a:t>
                      </a:r>
                      <a:endParaRPr lang="en-GB" sz="1800" b="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newspaper</a:t>
                      </a:r>
                      <a:endParaRPr lang="en-GB" sz="1800" b="0" dirty="0">
                        <a:solidFill>
                          <a:schemeClr val="tx1"/>
                        </a:solidFill>
                        <a:effectLst/>
                        <a:latin typeface="+mn-lt"/>
                        <a:ea typeface="Times New Roman"/>
                      </a:endParaRPr>
                    </a:p>
                  </a:txBody>
                  <a:tcPr marL="0" marR="0" marT="0" marB="0"/>
                </a:tc>
                <a:extLst>
                  <a:ext uri="{0D108BD9-81ED-4DB2-BD59-A6C34878D82A}">
                    <a16:rowId xmlns:a16="http://schemas.microsoft.com/office/drawing/2014/main" val="10001"/>
                  </a:ext>
                </a:extLst>
              </a:tr>
              <a:tr h="276225">
                <a:tc>
                  <a:txBody>
                    <a:bodyPr/>
                    <a:lstStyle/>
                    <a:p>
                      <a:pPr marL="108000" algn="l">
                        <a:lnSpc>
                          <a:spcPts val="2880"/>
                        </a:lnSpc>
                        <a:spcAft>
                          <a:spcPts val="0"/>
                        </a:spcAft>
                      </a:pPr>
                      <a:r>
                        <a:rPr lang="de-DE" sz="1800" kern="1200" dirty="0">
                          <a:effectLst/>
                        </a:rPr>
                        <a:t>Frequency of issue</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l</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a:effectLst/>
                        </a:rPr>
                        <a:t>a</a:t>
                      </a:r>
                      <a:endParaRPr lang="en-GB" sz="1800" b="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daily</a:t>
                      </a:r>
                      <a:endParaRPr lang="en-GB" sz="1800" b="0" dirty="0">
                        <a:solidFill>
                          <a:schemeClr val="tx1"/>
                        </a:solidFill>
                        <a:effectLst/>
                        <a:latin typeface="+mn-lt"/>
                        <a:ea typeface="Times New Roman"/>
                      </a:endParaRPr>
                    </a:p>
                  </a:txBody>
                  <a:tcPr marL="0" marR="0" marT="0" marB="0"/>
                </a:tc>
                <a:extLst>
                  <a:ext uri="{0D108BD9-81ED-4DB2-BD59-A6C34878D82A}">
                    <a16:rowId xmlns:a16="http://schemas.microsoft.com/office/drawing/2014/main" val="10002"/>
                  </a:ext>
                </a:extLst>
              </a:tr>
              <a:tr h="276225">
                <a:tc>
                  <a:txBody>
                    <a:bodyPr/>
                    <a:lstStyle/>
                    <a:p>
                      <a:pPr marL="108000" algn="l">
                        <a:lnSpc>
                          <a:spcPts val="2880"/>
                        </a:lnSpc>
                        <a:spcAft>
                          <a:spcPts val="0"/>
                        </a:spcAft>
                      </a:pPr>
                      <a:r>
                        <a:rPr lang="de-DE" sz="1800" kern="1200" dirty="0">
                          <a:effectLst/>
                        </a:rPr>
                        <a:t>Regularity</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2</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a</a:t>
                      </a:r>
                      <a:endParaRPr lang="en-GB" sz="18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1800" dirty="0">
                          <a:effectLst/>
                        </a:rPr>
                        <a:t>regular</a:t>
                      </a:r>
                      <a:endParaRPr lang="en-GB" sz="1800" b="0" dirty="0">
                        <a:solidFill>
                          <a:schemeClr val="tx1"/>
                        </a:solidFill>
                        <a:effectLst/>
                        <a:latin typeface="+mn-lt"/>
                        <a:ea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3" name="TextBox 2"/>
          <p:cNvSpPr txBox="1"/>
          <p:nvPr/>
        </p:nvSpPr>
        <p:spPr>
          <a:xfrm>
            <a:off x="628650" y="1487164"/>
            <a:ext cx="5082325" cy="646331"/>
          </a:xfrm>
          <a:prstGeom prst="rect">
            <a:avLst/>
          </a:prstGeom>
          <a:noFill/>
        </p:spPr>
        <p:txBody>
          <a:bodyPr wrap="square" rtlCol="0">
            <a:spAutoFit/>
          </a:bodyPr>
          <a:lstStyle/>
          <a:p>
            <a:r>
              <a:rPr lang="en-GB" dirty="0"/>
              <a:t>110 (</a:t>
            </a:r>
            <a:r>
              <a:rPr lang="de-DE" dirty="0"/>
              <a:t>CODED DATA FIELD: CONTINUING RESOURCES)</a:t>
            </a:r>
          </a:p>
          <a:p>
            <a:r>
              <a:rPr lang="de-DE" dirty="0"/>
              <a:t>$a (Continuing Resource Coded Data)</a:t>
            </a:r>
            <a:endParaRPr lang="en-GB" dirty="0"/>
          </a:p>
        </p:txBody>
      </p:sp>
      <p:sp>
        <p:nvSpPr>
          <p:cNvPr id="13" name="Footer Placeholder 12"/>
          <p:cNvSpPr>
            <a:spLocks noGrp="1"/>
          </p:cNvSpPr>
          <p:nvPr>
            <p:ph type="ftr" sz="quarter" idx="11"/>
          </p:nvPr>
        </p:nvSpPr>
        <p:spPr/>
        <p:txBody>
          <a:bodyPr/>
          <a:lstStyle/>
          <a:p>
            <a:r>
              <a:rPr lang="en-US"/>
              <a:t>UNIMARC in RDF: Workshop, Lisbon, 6 April 2016</a:t>
            </a:r>
            <a:endParaRPr lang="en-GB"/>
          </a:p>
        </p:txBody>
      </p:sp>
      <p:sp>
        <p:nvSpPr>
          <p:cNvPr id="16" name="Slide Number Placeholder 15"/>
          <p:cNvSpPr>
            <a:spLocks noGrp="1"/>
          </p:cNvSpPr>
          <p:nvPr>
            <p:ph type="sldNum" sz="quarter" idx="12"/>
          </p:nvPr>
        </p:nvSpPr>
        <p:spPr/>
        <p:txBody>
          <a:bodyPr/>
          <a:lstStyle/>
          <a:p>
            <a:fld id="{266123B3-9855-433B-B271-14F29370CAEE}" type="slidenum">
              <a:rPr lang="en-GB" smtClean="0"/>
              <a:pPr/>
              <a:t>27</a:t>
            </a:fld>
            <a:endParaRPr lang="en-GB"/>
          </a:p>
        </p:txBody>
      </p:sp>
      <p:sp>
        <p:nvSpPr>
          <p:cNvPr id="19" name="TextBox 18"/>
          <p:cNvSpPr txBox="1"/>
          <p:nvPr/>
        </p:nvSpPr>
        <p:spPr>
          <a:xfrm>
            <a:off x="5001734" y="5053449"/>
            <a:ext cx="3176895" cy="646331"/>
          </a:xfrm>
          <a:prstGeom prst="rect">
            <a:avLst/>
          </a:prstGeom>
          <a:noFill/>
        </p:spPr>
        <p:txBody>
          <a:bodyPr wrap="none" rtlCol="0">
            <a:spAutoFit/>
          </a:bodyPr>
          <a:lstStyle/>
          <a:p>
            <a:r>
              <a:rPr lang="en-GB" sz="3600" dirty="0"/>
              <a:t>RDF linked data</a:t>
            </a:r>
          </a:p>
        </p:txBody>
      </p:sp>
      <p:sp>
        <p:nvSpPr>
          <p:cNvPr id="21" name="Title 1"/>
          <p:cNvSpPr txBox="1">
            <a:spLocks/>
          </p:cNvSpPr>
          <p:nvPr/>
        </p:nvSpPr>
        <p:spPr>
          <a:xfrm>
            <a:off x="628650" y="677042"/>
            <a:ext cx="7886700" cy="7017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Publishing UNIMARC data in RDF</a:t>
            </a:r>
          </a:p>
        </p:txBody>
      </p:sp>
      <p:sp>
        <p:nvSpPr>
          <p:cNvPr id="22" name="Right Arrow 21"/>
          <p:cNvSpPr/>
          <p:nvPr/>
        </p:nvSpPr>
        <p:spPr>
          <a:xfrm>
            <a:off x="4133232" y="5002541"/>
            <a:ext cx="630975" cy="74814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037870" y="5053449"/>
            <a:ext cx="2857834" cy="646331"/>
          </a:xfrm>
          <a:prstGeom prst="rect">
            <a:avLst/>
          </a:prstGeom>
          <a:noFill/>
        </p:spPr>
        <p:txBody>
          <a:bodyPr wrap="none" rtlCol="0">
            <a:spAutoFit/>
          </a:bodyPr>
          <a:lstStyle/>
          <a:p>
            <a:r>
              <a:rPr lang="en-GB" sz="3600" dirty="0"/>
              <a:t>110 ##$</a:t>
            </a:r>
            <a:r>
              <a:rPr lang="en-GB" sz="3600" dirty="0" err="1"/>
              <a:t>acaa</a:t>
            </a:r>
            <a:r>
              <a:rPr lang="en-GB" sz="3600" dirty="0"/>
              <a:t>…</a:t>
            </a:r>
          </a:p>
        </p:txBody>
      </p:sp>
    </p:spTree>
    <p:extLst>
      <p:ext uri="{BB962C8B-B14F-4D97-AF65-F5344CB8AC3E}">
        <p14:creationId xmlns:p14="http://schemas.microsoft.com/office/powerpoint/2010/main" val="38782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UNIMARC in RDF: Workshop, Lisbon, 6 Apr 2016</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28</a:t>
            </a:fld>
            <a:endParaRPr lang="en-US" dirty="0"/>
          </a:p>
        </p:txBody>
      </p:sp>
      <p:sp>
        <p:nvSpPr>
          <p:cNvPr id="4" name="Title 1"/>
          <p:cNvSpPr txBox="1">
            <a:spLocks/>
          </p:cNvSpPr>
          <p:nvPr/>
        </p:nvSpPr>
        <p:spPr>
          <a:xfrm>
            <a:off x="628650" y="677042"/>
            <a:ext cx="7886700" cy="7017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Syntactic parsing</a:t>
            </a:r>
          </a:p>
        </p:txBody>
      </p:sp>
      <p:sp>
        <p:nvSpPr>
          <p:cNvPr id="5" name="TextBox 4"/>
          <p:cNvSpPr txBox="1"/>
          <p:nvPr/>
        </p:nvSpPr>
        <p:spPr>
          <a:xfrm>
            <a:off x="1820140" y="3048171"/>
            <a:ext cx="2857834" cy="646331"/>
          </a:xfrm>
          <a:prstGeom prst="rect">
            <a:avLst/>
          </a:prstGeom>
          <a:noFill/>
        </p:spPr>
        <p:txBody>
          <a:bodyPr wrap="none" rtlCol="0">
            <a:spAutoFit/>
          </a:bodyPr>
          <a:lstStyle/>
          <a:p>
            <a:r>
              <a:rPr lang="en-GB" sz="3600" dirty="0"/>
              <a:t>110 ##$</a:t>
            </a:r>
            <a:r>
              <a:rPr lang="en-GB" sz="3600" dirty="0" err="1"/>
              <a:t>acaa</a:t>
            </a:r>
            <a:r>
              <a:rPr lang="en-GB" sz="3600" dirty="0"/>
              <a:t>…</a:t>
            </a:r>
          </a:p>
        </p:txBody>
      </p:sp>
      <p:sp>
        <p:nvSpPr>
          <p:cNvPr id="6" name="TextBox 5"/>
          <p:cNvSpPr txBox="1"/>
          <p:nvPr/>
        </p:nvSpPr>
        <p:spPr>
          <a:xfrm>
            <a:off x="4726945" y="3140503"/>
            <a:ext cx="912429" cy="461665"/>
          </a:xfrm>
          <a:prstGeom prst="rect">
            <a:avLst/>
          </a:prstGeom>
          <a:noFill/>
          <a:ln w="19050">
            <a:solidFill>
              <a:schemeClr val="tx1"/>
            </a:solidFill>
          </a:ln>
        </p:spPr>
        <p:txBody>
          <a:bodyPr wrap="none" rtlCol="0">
            <a:spAutoFit/>
          </a:bodyPr>
          <a:lstStyle/>
          <a:p>
            <a:r>
              <a:rPr lang="en-GB" sz="2400" dirty="0"/>
              <a:t>String</a:t>
            </a:r>
          </a:p>
        </p:txBody>
      </p:sp>
      <p:sp>
        <p:nvSpPr>
          <p:cNvPr id="7" name="TextBox 6"/>
          <p:cNvSpPr txBox="1"/>
          <p:nvPr/>
        </p:nvSpPr>
        <p:spPr>
          <a:xfrm>
            <a:off x="1874142" y="2185712"/>
            <a:ext cx="1614545" cy="461665"/>
          </a:xfrm>
          <a:prstGeom prst="rect">
            <a:avLst/>
          </a:prstGeom>
          <a:noFill/>
        </p:spPr>
        <p:txBody>
          <a:bodyPr wrap="none" rtlCol="0">
            <a:spAutoFit/>
          </a:bodyPr>
          <a:lstStyle/>
          <a:p>
            <a:r>
              <a:rPr lang="en-GB" sz="2400" dirty="0"/>
              <a:t>U110__a01</a:t>
            </a:r>
          </a:p>
        </p:txBody>
      </p:sp>
      <p:sp>
        <p:nvSpPr>
          <p:cNvPr id="8" name="TextBox 7"/>
          <p:cNvSpPr txBox="1"/>
          <p:nvPr/>
        </p:nvSpPr>
        <p:spPr>
          <a:xfrm>
            <a:off x="1636862" y="2586506"/>
            <a:ext cx="1614545" cy="461665"/>
          </a:xfrm>
          <a:prstGeom prst="rect">
            <a:avLst/>
          </a:prstGeom>
          <a:noFill/>
        </p:spPr>
        <p:txBody>
          <a:bodyPr wrap="none" rtlCol="0">
            <a:spAutoFit/>
          </a:bodyPr>
          <a:lstStyle/>
          <a:p>
            <a:r>
              <a:rPr lang="en-GB" sz="2400" dirty="0"/>
              <a:t>U110__a00</a:t>
            </a:r>
          </a:p>
        </p:txBody>
      </p:sp>
      <p:sp>
        <p:nvSpPr>
          <p:cNvPr id="9" name="TextBox 8"/>
          <p:cNvSpPr txBox="1"/>
          <p:nvPr/>
        </p:nvSpPr>
        <p:spPr>
          <a:xfrm>
            <a:off x="2016895" y="1781366"/>
            <a:ext cx="1614545" cy="461665"/>
          </a:xfrm>
          <a:prstGeom prst="rect">
            <a:avLst/>
          </a:prstGeom>
          <a:noFill/>
        </p:spPr>
        <p:txBody>
          <a:bodyPr wrap="none" rtlCol="0">
            <a:spAutoFit/>
          </a:bodyPr>
          <a:lstStyle/>
          <a:p>
            <a:r>
              <a:rPr lang="en-GB" sz="2400" dirty="0"/>
              <a:t>U110__a02</a:t>
            </a:r>
          </a:p>
        </p:txBody>
      </p:sp>
      <p:sp>
        <p:nvSpPr>
          <p:cNvPr id="10" name="Bent Arrow 9"/>
          <p:cNvSpPr/>
          <p:nvPr/>
        </p:nvSpPr>
        <p:spPr>
          <a:xfrm flipH="1">
            <a:off x="3279194" y="2704697"/>
            <a:ext cx="517777" cy="470820"/>
          </a:xfrm>
          <a:prstGeom prst="bentArrow">
            <a:avLst>
              <a:gd name="adj1" fmla="val 30458"/>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flipH="1">
            <a:off x="3470869" y="2315767"/>
            <a:ext cx="517776" cy="859751"/>
          </a:xfrm>
          <a:prstGeom prst="bentArrow">
            <a:avLst>
              <a:gd name="adj1" fmla="val 30458"/>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flipH="1">
            <a:off x="3662544" y="1929413"/>
            <a:ext cx="540870" cy="1247865"/>
          </a:xfrm>
          <a:prstGeom prst="bentArrow">
            <a:avLst>
              <a:gd name="adj1" fmla="val 30458"/>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4722901" y="2473864"/>
            <a:ext cx="2047227" cy="461665"/>
          </a:xfrm>
          <a:prstGeom prst="rect">
            <a:avLst/>
          </a:prstGeom>
          <a:noFill/>
          <a:ln w="19050">
            <a:solidFill>
              <a:schemeClr val="tx1"/>
            </a:solidFill>
          </a:ln>
        </p:spPr>
        <p:txBody>
          <a:bodyPr wrap="none" rtlCol="0">
            <a:spAutoFit/>
          </a:bodyPr>
          <a:lstStyle/>
          <a:p>
            <a:r>
              <a:rPr lang="en-GB" sz="2400" dirty="0"/>
              <a:t>RDF properties</a:t>
            </a:r>
          </a:p>
        </p:txBody>
      </p:sp>
      <p:sp>
        <p:nvSpPr>
          <p:cNvPr id="14" name="Bent Arrow 13"/>
          <p:cNvSpPr/>
          <p:nvPr/>
        </p:nvSpPr>
        <p:spPr>
          <a:xfrm flipH="1" flipV="1">
            <a:off x="3279193" y="3672511"/>
            <a:ext cx="517777" cy="470820"/>
          </a:xfrm>
          <a:prstGeom prst="bentArrow">
            <a:avLst>
              <a:gd name="adj1" fmla="val 30458"/>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Bent Arrow 14"/>
          <p:cNvSpPr/>
          <p:nvPr/>
        </p:nvSpPr>
        <p:spPr>
          <a:xfrm flipH="1" flipV="1">
            <a:off x="3488687" y="3685792"/>
            <a:ext cx="517776" cy="859751"/>
          </a:xfrm>
          <a:prstGeom prst="bentArrow">
            <a:avLst>
              <a:gd name="adj1" fmla="val 30458"/>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flipH="1" flipV="1">
            <a:off x="3675087" y="3684031"/>
            <a:ext cx="540870" cy="1247865"/>
          </a:xfrm>
          <a:prstGeom prst="bentArrow">
            <a:avLst>
              <a:gd name="adj1" fmla="val 30458"/>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1111452" y="4181633"/>
            <a:ext cx="2321598" cy="461665"/>
          </a:xfrm>
          <a:prstGeom prst="rect">
            <a:avLst/>
          </a:prstGeom>
          <a:noFill/>
        </p:spPr>
        <p:txBody>
          <a:bodyPr wrap="none" rtlCol="0">
            <a:spAutoFit/>
          </a:bodyPr>
          <a:lstStyle/>
          <a:p>
            <a:r>
              <a:rPr lang="en-GB" sz="2400" dirty="0" err="1"/>
              <a:t>continuingfreq#a</a:t>
            </a:r>
            <a:endParaRPr lang="en-GB" sz="2400" dirty="0"/>
          </a:p>
        </p:txBody>
      </p:sp>
      <p:sp>
        <p:nvSpPr>
          <p:cNvPr id="18" name="TextBox 17"/>
          <p:cNvSpPr txBox="1"/>
          <p:nvPr/>
        </p:nvSpPr>
        <p:spPr>
          <a:xfrm>
            <a:off x="916559" y="3766135"/>
            <a:ext cx="2343398" cy="461665"/>
          </a:xfrm>
          <a:prstGeom prst="rect">
            <a:avLst/>
          </a:prstGeom>
          <a:noFill/>
        </p:spPr>
        <p:txBody>
          <a:bodyPr wrap="none" rtlCol="0">
            <a:spAutoFit/>
          </a:bodyPr>
          <a:lstStyle/>
          <a:p>
            <a:r>
              <a:rPr lang="en-GB" sz="2400" dirty="0" err="1"/>
              <a:t>continuingtype#c</a:t>
            </a:r>
            <a:endParaRPr lang="en-GB" sz="2400" dirty="0"/>
          </a:p>
        </p:txBody>
      </p:sp>
      <p:sp>
        <p:nvSpPr>
          <p:cNvPr id="19" name="TextBox 18"/>
          <p:cNvSpPr txBox="1"/>
          <p:nvPr/>
        </p:nvSpPr>
        <p:spPr>
          <a:xfrm>
            <a:off x="1443101" y="4566224"/>
            <a:ext cx="2209387" cy="461665"/>
          </a:xfrm>
          <a:prstGeom prst="rect">
            <a:avLst/>
          </a:prstGeom>
          <a:noFill/>
        </p:spPr>
        <p:txBody>
          <a:bodyPr wrap="none" rtlCol="0">
            <a:spAutoFit/>
          </a:bodyPr>
          <a:lstStyle/>
          <a:p>
            <a:r>
              <a:rPr lang="en-GB" sz="2400" dirty="0" err="1"/>
              <a:t>continuingreg#a</a:t>
            </a:r>
            <a:endParaRPr lang="en-GB" sz="2400" dirty="0"/>
          </a:p>
        </p:txBody>
      </p:sp>
      <p:sp>
        <p:nvSpPr>
          <p:cNvPr id="20" name="TextBox 19"/>
          <p:cNvSpPr txBox="1"/>
          <p:nvPr/>
        </p:nvSpPr>
        <p:spPr>
          <a:xfrm>
            <a:off x="4726945" y="3807142"/>
            <a:ext cx="1654620" cy="461665"/>
          </a:xfrm>
          <a:prstGeom prst="rect">
            <a:avLst/>
          </a:prstGeom>
          <a:noFill/>
          <a:ln w="19050">
            <a:solidFill>
              <a:schemeClr val="tx1"/>
            </a:solidFill>
          </a:ln>
        </p:spPr>
        <p:txBody>
          <a:bodyPr wrap="none" rtlCol="0">
            <a:spAutoFit/>
          </a:bodyPr>
          <a:lstStyle/>
          <a:p>
            <a:r>
              <a:rPr lang="en-GB" sz="2400" dirty="0"/>
              <a:t>RDF objects</a:t>
            </a:r>
          </a:p>
        </p:txBody>
      </p:sp>
      <p:sp>
        <p:nvSpPr>
          <p:cNvPr id="22" name="TextBox 21"/>
          <p:cNvSpPr txBox="1"/>
          <p:nvPr/>
        </p:nvSpPr>
        <p:spPr>
          <a:xfrm>
            <a:off x="1318945" y="5073365"/>
            <a:ext cx="6718058" cy="1200329"/>
          </a:xfrm>
          <a:prstGeom prst="rect">
            <a:avLst/>
          </a:prstGeom>
          <a:noFill/>
        </p:spPr>
        <p:txBody>
          <a:bodyPr wrap="none" rtlCol="0">
            <a:spAutoFit/>
          </a:bodyPr>
          <a:lstStyle/>
          <a:p>
            <a:r>
              <a:rPr lang="en-GB" sz="2400" dirty="0"/>
              <a:t>…</a:t>
            </a:r>
          </a:p>
          <a:p>
            <a:r>
              <a:rPr lang="en-GB" sz="2400" dirty="0"/>
              <a:t>Myspace:Resource23 unimarcb:U110__a01 </a:t>
            </a:r>
            <a:r>
              <a:rPr lang="en-GB" sz="2400" dirty="0" err="1"/>
              <a:t>ufreq:a</a:t>
            </a:r>
            <a:r>
              <a:rPr lang="en-GB" sz="2400" dirty="0"/>
              <a:t> .</a:t>
            </a:r>
          </a:p>
          <a:p>
            <a:r>
              <a:rPr lang="en-GB" sz="2400" dirty="0"/>
              <a:t>…</a:t>
            </a:r>
          </a:p>
        </p:txBody>
      </p:sp>
      <p:sp>
        <p:nvSpPr>
          <p:cNvPr id="23" name="TextBox 22"/>
          <p:cNvSpPr txBox="1"/>
          <p:nvPr/>
        </p:nvSpPr>
        <p:spPr>
          <a:xfrm>
            <a:off x="4722901" y="4470231"/>
            <a:ext cx="2159309" cy="461665"/>
          </a:xfrm>
          <a:prstGeom prst="rect">
            <a:avLst/>
          </a:prstGeom>
          <a:noFill/>
          <a:ln w="19050">
            <a:solidFill>
              <a:schemeClr val="tx1"/>
            </a:solidFill>
          </a:ln>
        </p:spPr>
        <p:txBody>
          <a:bodyPr wrap="none" rtlCol="0">
            <a:spAutoFit/>
          </a:bodyPr>
          <a:lstStyle/>
          <a:p>
            <a:r>
              <a:rPr lang="en-GB" sz="2400" dirty="0"/>
              <a:t>RDF data triples</a:t>
            </a:r>
          </a:p>
        </p:txBody>
      </p:sp>
      <p:sp>
        <p:nvSpPr>
          <p:cNvPr id="24" name="Down Arrow 23"/>
          <p:cNvSpPr/>
          <p:nvPr/>
        </p:nvSpPr>
        <p:spPr>
          <a:xfrm>
            <a:off x="5400150" y="5073365"/>
            <a:ext cx="692727" cy="27377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78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animBg="1"/>
      <p:bldP spid="15" grpId="0" animBg="1"/>
      <p:bldP spid="16" grpId="0" animBg="1"/>
      <p:bldP spid="17" grpId="0"/>
      <p:bldP spid="18" grpId="0"/>
      <p:bldP spid="19" grpId="0"/>
      <p:bldP spid="20" grpId="0" animBg="1"/>
      <p:bldP spid="22" grpId="0"/>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1257302" y="8330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6" name="Curved Connector 135"/>
          <p:cNvSpPr>
            <a:spLocks noChangeShapeType="1"/>
          </p:cNvSpPr>
          <p:nvPr/>
        </p:nvSpPr>
        <p:spPr bwMode="auto">
          <a:xfrm>
            <a:off x="2806241" y="3003154"/>
            <a:ext cx="1637118" cy="34289"/>
          </a:xfrm>
          <a:prstGeom prst="curvedConnector3">
            <a:avLst>
              <a:gd name="adj1" fmla="val 49949"/>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9" name="Text Box 44"/>
          <p:cNvSpPr txBox="1">
            <a:spLocks noChangeArrowheads="1"/>
          </p:cNvSpPr>
          <p:nvPr/>
        </p:nvSpPr>
        <p:spPr bwMode="auto">
          <a:xfrm>
            <a:off x="2806241" y="2695900"/>
            <a:ext cx="1637117" cy="29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algn="ctr" fontAlgn="base">
              <a:spcBef>
                <a:spcPct val="0"/>
              </a:spcBef>
              <a:spcAft>
                <a:spcPct val="0"/>
              </a:spcAft>
            </a:pPr>
            <a:r>
              <a:rPr lang="en-US" sz="1350" dirty="0">
                <a:ea typeface="Calibri" pitchFamily="34" charset="0"/>
                <a:cs typeface="Arial" pitchFamily="34" charset="0"/>
              </a:rPr>
              <a:t>unimarcb:U110__a01</a:t>
            </a:r>
            <a:endParaRPr lang="en-US" sz="1350" dirty="0">
              <a:cs typeface="Arial" pitchFamily="34" charset="0"/>
            </a:endParaRPr>
          </a:p>
        </p:txBody>
      </p:sp>
      <p:sp>
        <p:nvSpPr>
          <p:cNvPr id="11" name="Text Box 13"/>
          <p:cNvSpPr>
            <a:spLocks noChangeArrowheads="1"/>
          </p:cNvSpPr>
          <p:nvPr/>
        </p:nvSpPr>
        <p:spPr bwMode="auto">
          <a:xfrm>
            <a:off x="1512497" y="2673799"/>
            <a:ext cx="1308682" cy="692993"/>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dirty="0">
                <a:ea typeface="Times New Roman" pitchFamily="18" charset="0"/>
                <a:cs typeface="Arial" pitchFamily="34" charset="0"/>
              </a:rPr>
              <a:t>resource:</a:t>
            </a:r>
          </a:p>
          <a:p>
            <a:pPr algn="ctr" eaLnBrk="0" fontAlgn="base" hangingPunct="0">
              <a:spcBef>
                <a:spcPct val="0"/>
              </a:spcBef>
              <a:spcAft>
                <a:spcPct val="0"/>
              </a:spcAft>
            </a:pPr>
            <a:r>
              <a:rPr lang="en-US" dirty="0">
                <a:ea typeface="Times New Roman" pitchFamily="18" charset="0"/>
                <a:cs typeface="Arial" pitchFamily="34" charset="0"/>
              </a:rPr>
              <a:t>123</a:t>
            </a:r>
            <a:endParaRPr lang="en-US" dirty="0">
              <a:cs typeface="Arial" pitchFamily="34" charset="0"/>
            </a:endParaRPr>
          </a:p>
        </p:txBody>
      </p:sp>
      <p:sp>
        <p:nvSpPr>
          <p:cNvPr id="12" name="Text Box 13"/>
          <p:cNvSpPr>
            <a:spLocks noChangeArrowheads="1"/>
          </p:cNvSpPr>
          <p:nvPr/>
        </p:nvSpPr>
        <p:spPr bwMode="auto">
          <a:xfrm>
            <a:off x="4443356" y="2688927"/>
            <a:ext cx="688695" cy="623753"/>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dirty="0" err="1">
                <a:ea typeface="Times New Roman" pitchFamily="18" charset="0"/>
                <a:cs typeface="Arial" pitchFamily="34" charset="0"/>
              </a:rPr>
              <a:t>freq</a:t>
            </a:r>
            <a:r>
              <a:rPr lang="en-US" dirty="0">
                <a:ea typeface="Times New Roman" pitchFamily="18" charset="0"/>
                <a:cs typeface="Arial" pitchFamily="34" charset="0"/>
              </a:rPr>
              <a:t>:</a:t>
            </a:r>
          </a:p>
          <a:p>
            <a:pPr algn="ctr" eaLnBrk="0" fontAlgn="base" hangingPunct="0">
              <a:spcBef>
                <a:spcPct val="0"/>
              </a:spcBef>
              <a:spcAft>
                <a:spcPct val="0"/>
              </a:spcAft>
            </a:pPr>
            <a:r>
              <a:rPr lang="en-US" dirty="0">
                <a:ea typeface="Times New Roman" pitchFamily="18" charset="0"/>
                <a:cs typeface="Arial" pitchFamily="34" charset="0"/>
              </a:rPr>
              <a:t>a</a:t>
            </a:r>
            <a:endParaRPr lang="en-US" dirty="0">
              <a:cs typeface="Arial" pitchFamily="34" charset="0"/>
            </a:endParaRPr>
          </a:p>
        </p:txBody>
      </p:sp>
      <p:sp>
        <p:nvSpPr>
          <p:cNvPr id="13" name="Text Box 13"/>
          <p:cNvSpPr>
            <a:spLocks noChangeArrowheads="1"/>
          </p:cNvSpPr>
          <p:nvPr/>
        </p:nvSpPr>
        <p:spPr bwMode="auto">
          <a:xfrm>
            <a:off x="3397320" y="1953433"/>
            <a:ext cx="931622" cy="561233"/>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dirty="0">
                <a:ea typeface="Times New Roman" pitchFamily="18" charset="0"/>
                <a:cs typeface="Arial" pitchFamily="34" charset="0"/>
              </a:rPr>
              <a:t>type:</a:t>
            </a:r>
          </a:p>
          <a:p>
            <a:pPr algn="ctr" eaLnBrk="0" fontAlgn="base" hangingPunct="0">
              <a:spcBef>
                <a:spcPct val="0"/>
              </a:spcBef>
              <a:spcAft>
                <a:spcPct val="0"/>
              </a:spcAft>
            </a:pPr>
            <a:r>
              <a:rPr lang="en-US" dirty="0">
                <a:ea typeface="Times New Roman" pitchFamily="18" charset="0"/>
                <a:cs typeface="Arial" pitchFamily="34" charset="0"/>
              </a:rPr>
              <a:t>c</a:t>
            </a:r>
            <a:endParaRPr lang="en-US" dirty="0">
              <a:cs typeface="Arial" pitchFamily="34" charset="0"/>
            </a:endParaRPr>
          </a:p>
        </p:txBody>
      </p:sp>
      <p:sp>
        <p:nvSpPr>
          <p:cNvPr id="14" name="Curved Connector 134"/>
          <p:cNvSpPr>
            <a:spLocks noChangeShapeType="1"/>
          </p:cNvSpPr>
          <p:nvPr/>
        </p:nvSpPr>
        <p:spPr bwMode="auto">
          <a:xfrm rot="16200000" flipH="1">
            <a:off x="2523580" y="3010054"/>
            <a:ext cx="516999" cy="1230485"/>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15" name="Curved Connector 138"/>
          <p:cNvSpPr>
            <a:spLocks noChangeShapeType="1"/>
          </p:cNvSpPr>
          <p:nvPr/>
        </p:nvSpPr>
        <p:spPr bwMode="auto">
          <a:xfrm rot="16200000">
            <a:off x="2560320" y="1836798"/>
            <a:ext cx="443519" cy="1230482"/>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16" name="Text Box 44"/>
          <p:cNvSpPr txBox="1">
            <a:spLocks noChangeArrowheads="1"/>
          </p:cNvSpPr>
          <p:nvPr/>
        </p:nvSpPr>
        <p:spPr bwMode="auto">
          <a:xfrm>
            <a:off x="1512497" y="1953434"/>
            <a:ext cx="1849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fontAlgn="base">
              <a:spcBef>
                <a:spcPct val="0"/>
              </a:spcBef>
              <a:spcAft>
                <a:spcPct val="0"/>
              </a:spcAft>
            </a:pPr>
            <a:r>
              <a:rPr lang="en-US" sz="1350" dirty="0">
                <a:ea typeface="Calibri" pitchFamily="34" charset="0"/>
                <a:cs typeface="Arial" pitchFamily="34" charset="0"/>
              </a:rPr>
              <a:t>unimarcb:U110__a00</a:t>
            </a:r>
            <a:endParaRPr lang="en-US" sz="1350" dirty="0">
              <a:cs typeface="Arial" pitchFamily="34" charset="0"/>
            </a:endParaRPr>
          </a:p>
        </p:txBody>
      </p:sp>
      <p:sp>
        <p:nvSpPr>
          <p:cNvPr id="17" name="Text Box 13"/>
          <p:cNvSpPr>
            <a:spLocks noChangeArrowheads="1"/>
          </p:cNvSpPr>
          <p:nvPr/>
        </p:nvSpPr>
        <p:spPr bwMode="auto">
          <a:xfrm>
            <a:off x="3397320" y="3569406"/>
            <a:ext cx="638744" cy="628772"/>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dirty="0" err="1">
                <a:ea typeface="Times New Roman" pitchFamily="18" charset="0"/>
                <a:cs typeface="Arial" pitchFamily="34" charset="0"/>
              </a:rPr>
              <a:t>reg</a:t>
            </a:r>
            <a:r>
              <a:rPr lang="en-US" dirty="0">
                <a:ea typeface="Times New Roman" pitchFamily="18" charset="0"/>
                <a:cs typeface="Arial" pitchFamily="34" charset="0"/>
              </a:rPr>
              <a:t>:</a:t>
            </a:r>
          </a:p>
          <a:p>
            <a:pPr algn="ctr" eaLnBrk="0" fontAlgn="base" hangingPunct="0">
              <a:spcBef>
                <a:spcPct val="0"/>
              </a:spcBef>
              <a:spcAft>
                <a:spcPct val="0"/>
              </a:spcAft>
            </a:pPr>
            <a:r>
              <a:rPr lang="en-US" dirty="0">
                <a:ea typeface="Times New Roman" pitchFamily="18" charset="0"/>
                <a:cs typeface="Arial" pitchFamily="34" charset="0"/>
              </a:rPr>
              <a:t>a</a:t>
            </a:r>
            <a:endParaRPr lang="en-US" dirty="0">
              <a:cs typeface="Arial" pitchFamily="34" charset="0"/>
            </a:endParaRPr>
          </a:p>
        </p:txBody>
      </p:sp>
      <p:sp>
        <p:nvSpPr>
          <p:cNvPr id="18" name="Text Box 44"/>
          <p:cNvSpPr txBox="1">
            <a:spLocks noChangeArrowheads="1"/>
          </p:cNvSpPr>
          <p:nvPr/>
        </p:nvSpPr>
        <p:spPr bwMode="auto">
          <a:xfrm>
            <a:off x="1512497" y="3921179"/>
            <a:ext cx="1849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fontAlgn="base">
              <a:spcBef>
                <a:spcPct val="0"/>
              </a:spcBef>
              <a:spcAft>
                <a:spcPct val="0"/>
              </a:spcAft>
            </a:pPr>
            <a:r>
              <a:rPr lang="en-US" sz="1350" dirty="0">
                <a:ea typeface="Calibri" pitchFamily="34" charset="0"/>
                <a:cs typeface="Arial" pitchFamily="34" charset="0"/>
              </a:rPr>
              <a:t>unimarcb:U110__a02</a:t>
            </a:r>
            <a:endParaRPr lang="en-US" sz="1350" dirty="0">
              <a:cs typeface="Arial" pitchFamily="34" charset="0"/>
            </a:endParaRPr>
          </a:p>
        </p:txBody>
      </p:sp>
      <p:sp>
        <p:nvSpPr>
          <p:cNvPr id="19" name="Text Box 44"/>
          <p:cNvSpPr txBox="1">
            <a:spLocks noChangeArrowheads="1"/>
          </p:cNvSpPr>
          <p:nvPr/>
        </p:nvSpPr>
        <p:spPr bwMode="auto">
          <a:xfrm>
            <a:off x="7047480" y="3440498"/>
            <a:ext cx="364474" cy="36959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27000" tIns="27000" rIns="27000" bIns="27000" numCol="1" anchor="t" anchorCtr="0" compatLnSpc="1">
            <a:prstTxWarp prst="textNoShape">
              <a:avLst/>
            </a:prstTxWarp>
          </a:bodyPr>
          <a:lstStyle/>
          <a:p>
            <a:pPr algn="ctr" fontAlgn="base">
              <a:spcBef>
                <a:spcPct val="0"/>
              </a:spcBef>
              <a:spcAft>
                <a:spcPct val="0"/>
              </a:spcAft>
            </a:pPr>
            <a:r>
              <a:rPr lang="en-US" dirty="0">
                <a:ea typeface="Calibri" pitchFamily="34" charset="0"/>
                <a:cs typeface="Times New Roman" pitchFamily="18" charset="0"/>
              </a:rPr>
              <a:t>“a”</a:t>
            </a:r>
            <a:endParaRPr lang="en-US" dirty="0">
              <a:cs typeface="Arial" pitchFamily="34" charset="0"/>
            </a:endParaRPr>
          </a:p>
        </p:txBody>
      </p:sp>
      <p:sp>
        <p:nvSpPr>
          <p:cNvPr id="24" name="Text Box 44"/>
          <p:cNvSpPr txBox="1">
            <a:spLocks noChangeArrowheads="1"/>
          </p:cNvSpPr>
          <p:nvPr/>
        </p:nvSpPr>
        <p:spPr bwMode="auto">
          <a:xfrm>
            <a:off x="5929741" y="3632269"/>
            <a:ext cx="1117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fontAlgn="base">
              <a:spcBef>
                <a:spcPct val="0"/>
              </a:spcBef>
              <a:spcAft>
                <a:spcPct val="0"/>
              </a:spcAft>
            </a:pPr>
            <a:r>
              <a:rPr lang="en-US" sz="1350" dirty="0" err="1">
                <a:ea typeface="Calibri" pitchFamily="34" charset="0"/>
                <a:cs typeface="Arial" pitchFamily="34" charset="0"/>
              </a:rPr>
              <a:t>skos:notation</a:t>
            </a:r>
            <a:endParaRPr lang="en-US" sz="1350" dirty="0">
              <a:cs typeface="Arial" pitchFamily="34" charset="0"/>
            </a:endParaRPr>
          </a:p>
        </p:txBody>
      </p:sp>
      <p:sp>
        <p:nvSpPr>
          <p:cNvPr id="25" name="Text Box 44"/>
          <p:cNvSpPr txBox="1">
            <a:spLocks noChangeArrowheads="1"/>
          </p:cNvSpPr>
          <p:nvPr/>
        </p:nvSpPr>
        <p:spPr bwMode="auto">
          <a:xfrm>
            <a:off x="5198021" y="2760442"/>
            <a:ext cx="1188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fontAlgn="base">
              <a:spcBef>
                <a:spcPct val="0"/>
              </a:spcBef>
              <a:spcAft>
                <a:spcPct val="0"/>
              </a:spcAft>
            </a:pPr>
            <a:r>
              <a:rPr lang="en-US" sz="1350" dirty="0" err="1">
                <a:ea typeface="Calibri" pitchFamily="34" charset="0"/>
                <a:cs typeface="Arial" pitchFamily="34" charset="0"/>
              </a:rPr>
              <a:t>skos:prefLabel</a:t>
            </a:r>
            <a:endParaRPr lang="en-US" sz="1350" dirty="0">
              <a:cs typeface="Arial" pitchFamily="34" charset="0"/>
            </a:endParaRPr>
          </a:p>
        </p:txBody>
      </p:sp>
      <p:sp>
        <p:nvSpPr>
          <p:cNvPr id="26" name="Curved Connector 138"/>
          <p:cNvSpPr>
            <a:spLocks noChangeShapeType="1"/>
          </p:cNvSpPr>
          <p:nvPr/>
        </p:nvSpPr>
        <p:spPr bwMode="auto">
          <a:xfrm rot="16200000">
            <a:off x="4671636" y="1729961"/>
            <a:ext cx="1070294" cy="803105"/>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28" name="TextBox 27"/>
          <p:cNvSpPr txBox="1"/>
          <p:nvPr/>
        </p:nvSpPr>
        <p:spPr>
          <a:xfrm>
            <a:off x="5608336" y="1866604"/>
            <a:ext cx="1963743" cy="415498"/>
          </a:xfrm>
          <a:prstGeom prst="rect">
            <a:avLst/>
          </a:prstGeom>
          <a:noFill/>
          <a:ln w="25400">
            <a:solidFill>
              <a:schemeClr val="tx1"/>
            </a:solidFill>
          </a:ln>
        </p:spPr>
        <p:txBody>
          <a:bodyPr wrap="none" rtlCol="0">
            <a:spAutoFit/>
          </a:bodyPr>
          <a:lstStyle/>
          <a:p>
            <a:r>
              <a:rPr lang="en-GB" sz="2100" dirty="0"/>
              <a:t>“</a:t>
            </a:r>
            <a:r>
              <a:rPr lang="en-GB" sz="2100" dirty="0" err="1"/>
              <a:t>giornaliera</a:t>
            </a:r>
            <a:r>
              <a:rPr lang="en-GB" sz="2100" dirty="0"/>
              <a:t>”@it</a:t>
            </a:r>
          </a:p>
        </p:txBody>
      </p:sp>
      <p:sp>
        <p:nvSpPr>
          <p:cNvPr id="29" name="TextBox 28"/>
          <p:cNvSpPr txBox="1"/>
          <p:nvPr/>
        </p:nvSpPr>
        <p:spPr>
          <a:xfrm>
            <a:off x="5608337" y="2333050"/>
            <a:ext cx="1484124" cy="415498"/>
          </a:xfrm>
          <a:prstGeom prst="rect">
            <a:avLst/>
          </a:prstGeom>
          <a:noFill/>
          <a:ln w="25400">
            <a:solidFill>
              <a:schemeClr val="tx1"/>
            </a:solidFill>
          </a:ln>
        </p:spPr>
        <p:txBody>
          <a:bodyPr wrap="none" rtlCol="0">
            <a:spAutoFit/>
          </a:bodyPr>
          <a:lstStyle/>
          <a:p>
            <a:r>
              <a:rPr lang="en-GB" sz="2100" dirty="0"/>
              <a:t>“</a:t>
            </a:r>
            <a:r>
              <a:rPr lang="en-US" sz="2100" dirty="0" err="1">
                <a:ea typeface="Calibri" pitchFamily="34" charset="0"/>
                <a:cs typeface="Times New Roman" pitchFamily="18" charset="0"/>
              </a:rPr>
              <a:t>di</a:t>
            </a:r>
            <a:r>
              <a:rPr lang="en-US" sz="2100" dirty="0" err="1">
                <a:ea typeface="Calibri" pitchFamily="34" charset="0"/>
                <a:cs typeface="Arial" pitchFamily="34" charset="0"/>
              </a:rPr>
              <a:t>á</a:t>
            </a:r>
            <a:r>
              <a:rPr lang="en-US" sz="2100" dirty="0" err="1">
                <a:ea typeface="Calibri" pitchFamily="34" charset="0"/>
                <a:cs typeface="Times New Roman" pitchFamily="18" charset="0"/>
              </a:rPr>
              <a:t>ria</a:t>
            </a:r>
            <a:r>
              <a:rPr lang="en-GB" sz="2100" dirty="0"/>
              <a:t>”@</a:t>
            </a:r>
            <a:r>
              <a:rPr lang="en-GB" sz="2100" dirty="0" err="1"/>
              <a:t>pt</a:t>
            </a:r>
            <a:endParaRPr lang="en-GB" sz="2100" dirty="0"/>
          </a:p>
        </p:txBody>
      </p:sp>
      <p:sp>
        <p:nvSpPr>
          <p:cNvPr id="31" name="TextBox 30"/>
          <p:cNvSpPr txBox="1"/>
          <p:nvPr/>
        </p:nvSpPr>
        <p:spPr>
          <a:xfrm>
            <a:off x="5608335" y="1400157"/>
            <a:ext cx="1437317" cy="415498"/>
          </a:xfrm>
          <a:prstGeom prst="rect">
            <a:avLst/>
          </a:prstGeom>
          <a:noFill/>
          <a:ln w="25400">
            <a:solidFill>
              <a:schemeClr val="tx1"/>
            </a:solidFill>
          </a:ln>
        </p:spPr>
        <p:txBody>
          <a:bodyPr wrap="none" rtlCol="0">
            <a:spAutoFit/>
          </a:bodyPr>
          <a:lstStyle/>
          <a:p>
            <a:r>
              <a:rPr lang="en-GB" sz="2100" dirty="0"/>
              <a:t>“</a:t>
            </a:r>
            <a:r>
              <a:rPr lang="en-GB" sz="2100" dirty="0" err="1"/>
              <a:t>daily”@en</a:t>
            </a:r>
            <a:endParaRPr lang="en-GB" sz="2100" dirty="0"/>
          </a:p>
        </p:txBody>
      </p:sp>
      <p:sp>
        <p:nvSpPr>
          <p:cNvPr id="32" name="Curved Connector 138"/>
          <p:cNvSpPr>
            <a:spLocks noChangeShapeType="1"/>
          </p:cNvSpPr>
          <p:nvPr/>
        </p:nvSpPr>
        <p:spPr bwMode="auto">
          <a:xfrm rot="16200000">
            <a:off x="4919419" y="1977743"/>
            <a:ext cx="574729" cy="803107"/>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33" name="Curved Connector 138"/>
          <p:cNvSpPr>
            <a:spLocks noChangeShapeType="1"/>
          </p:cNvSpPr>
          <p:nvPr/>
        </p:nvSpPr>
        <p:spPr bwMode="auto">
          <a:xfrm rot="16200000">
            <a:off x="5116166" y="2203729"/>
            <a:ext cx="181233" cy="803107"/>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34" name="Curved Connector 138"/>
          <p:cNvSpPr>
            <a:spLocks noChangeShapeType="1"/>
          </p:cNvSpPr>
          <p:nvPr/>
        </p:nvSpPr>
        <p:spPr bwMode="auto">
          <a:xfrm rot="16200000" flipH="1">
            <a:off x="5846609" y="2424423"/>
            <a:ext cx="412319" cy="1989426"/>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grpSp>
        <p:nvGrpSpPr>
          <p:cNvPr id="45" name="Group 44"/>
          <p:cNvGrpSpPr/>
          <p:nvPr/>
        </p:nvGrpSpPr>
        <p:grpSpPr>
          <a:xfrm>
            <a:off x="5198019" y="4176020"/>
            <a:ext cx="2572297" cy="1743805"/>
            <a:chOff x="5318734" y="5203978"/>
            <a:chExt cx="3429729" cy="2325073"/>
          </a:xfrm>
        </p:grpSpPr>
        <p:sp>
          <p:nvSpPr>
            <p:cNvPr id="35" name="TextBox 34"/>
            <p:cNvSpPr txBox="1"/>
            <p:nvPr/>
          </p:nvSpPr>
          <p:spPr>
            <a:xfrm>
              <a:off x="5437581" y="6574943"/>
              <a:ext cx="3192034" cy="954108"/>
            </a:xfrm>
            <a:prstGeom prst="rect">
              <a:avLst/>
            </a:prstGeom>
            <a:noFill/>
            <a:ln w="25400">
              <a:solidFill>
                <a:schemeClr val="tx1"/>
              </a:solidFill>
            </a:ln>
          </p:spPr>
          <p:txBody>
            <a:bodyPr wrap="square" rtlCol="0">
              <a:spAutoFit/>
            </a:bodyPr>
            <a:lstStyle/>
            <a:p>
              <a:pPr algn="ctr"/>
              <a:r>
                <a:rPr lang="en-GB" sz="1350" dirty="0"/>
                <a:t>Frequency map for</a:t>
              </a:r>
            </a:p>
            <a:p>
              <a:pPr algn="ctr"/>
              <a:r>
                <a:rPr lang="en-GB" sz="1350" dirty="0"/>
                <a:t>Dublin Core, MARC 21, and RDA</a:t>
              </a:r>
            </a:p>
          </p:txBody>
        </p:sp>
        <p:sp>
          <p:nvSpPr>
            <p:cNvPr id="36" name="Rectangle 35"/>
            <p:cNvSpPr/>
            <p:nvPr/>
          </p:nvSpPr>
          <p:spPr>
            <a:xfrm>
              <a:off x="5318734" y="5203978"/>
              <a:ext cx="3429729" cy="139337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Oval 36"/>
            <p:cNvSpPr/>
            <p:nvPr/>
          </p:nvSpPr>
          <p:spPr>
            <a:xfrm>
              <a:off x="5871127" y="5535482"/>
              <a:ext cx="494997"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Oval 37"/>
            <p:cNvSpPr/>
            <p:nvPr/>
          </p:nvSpPr>
          <p:spPr>
            <a:xfrm>
              <a:off x="7620623" y="5408597"/>
              <a:ext cx="494997"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Oval 38"/>
            <p:cNvSpPr/>
            <p:nvPr/>
          </p:nvSpPr>
          <p:spPr>
            <a:xfrm>
              <a:off x="6786099" y="5967530"/>
              <a:ext cx="494997"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Curved Connector 134"/>
            <p:cNvSpPr>
              <a:spLocks noChangeShapeType="1"/>
            </p:cNvSpPr>
            <p:nvPr/>
          </p:nvSpPr>
          <p:spPr bwMode="auto">
            <a:xfrm rot="16200000">
              <a:off x="6961652" y="5029094"/>
              <a:ext cx="63441" cy="1254498"/>
            </a:xfrm>
            <a:prstGeom prst="curvedConnector2">
              <a:avLst/>
            </a:prstGeom>
            <a:noFill/>
            <a:ln w="25400">
              <a:solidFill>
                <a:srgbClr val="000000"/>
              </a:solidFill>
              <a:round/>
              <a:headEnd type="triangle" w="lg" len="me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42" name="Curved Connector 134"/>
            <p:cNvSpPr>
              <a:spLocks noChangeShapeType="1"/>
            </p:cNvSpPr>
            <p:nvPr/>
          </p:nvSpPr>
          <p:spPr bwMode="auto">
            <a:xfrm rot="16200000" flipH="1">
              <a:off x="6344358" y="5821950"/>
              <a:ext cx="296160" cy="587320"/>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43" name="Curved Connector 134"/>
            <p:cNvSpPr>
              <a:spLocks noChangeShapeType="1"/>
            </p:cNvSpPr>
            <p:nvPr/>
          </p:nvSpPr>
          <p:spPr bwMode="auto">
            <a:xfrm rot="16200000" flipH="1" flipV="1">
              <a:off x="7365349" y="5756398"/>
              <a:ext cx="423042" cy="591544"/>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grpSp>
      <p:sp>
        <p:nvSpPr>
          <p:cNvPr id="44" name="Curved Connector 134"/>
          <p:cNvSpPr>
            <a:spLocks noChangeShapeType="1"/>
          </p:cNvSpPr>
          <p:nvPr/>
        </p:nvSpPr>
        <p:spPr bwMode="auto">
          <a:xfrm rot="16200000" flipH="1">
            <a:off x="4580004" y="3520384"/>
            <a:ext cx="1226401" cy="810997"/>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a:p>
        </p:txBody>
      </p:sp>
      <p:sp>
        <p:nvSpPr>
          <p:cNvPr id="4" name="Footer Placeholder 3"/>
          <p:cNvSpPr>
            <a:spLocks noGrp="1"/>
          </p:cNvSpPr>
          <p:nvPr>
            <p:ph type="ftr" sz="quarter" idx="11"/>
          </p:nvPr>
        </p:nvSpPr>
        <p:spPr/>
        <p:txBody>
          <a:bodyPr/>
          <a:lstStyle/>
          <a:p>
            <a:r>
              <a:rPr lang="en-US"/>
              <a:t>UNIMARC in RDF: Workshop, Lisbon, 6 April 2016</a:t>
            </a:r>
            <a:endParaRPr lang="en-GB"/>
          </a:p>
        </p:txBody>
      </p:sp>
      <p:sp>
        <p:nvSpPr>
          <p:cNvPr id="5" name="Slide Number Placeholder 4"/>
          <p:cNvSpPr>
            <a:spLocks noGrp="1"/>
          </p:cNvSpPr>
          <p:nvPr>
            <p:ph type="sldNum" sz="quarter" idx="12"/>
          </p:nvPr>
        </p:nvSpPr>
        <p:spPr/>
        <p:txBody>
          <a:bodyPr/>
          <a:lstStyle/>
          <a:p>
            <a:fld id="{266123B3-9855-433B-B271-14F29370CAEE}" type="slidenum">
              <a:rPr lang="en-GB" smtClean="0"/>
              <a:pPr/>
              <a:t>29</a:t>
            </a:fld>
            <a:endParaRPr lang="en-GB"/>
          </a:p>
        </p:txBody>
      </p:sp>
      <p:sp>
        <p:nvSpPr>
          <p:cNvPr id="40" name="Title 1"/>
          <p:cNvSpPr txBox="1">
            <a:spLocks/>
          </p:cNvSpPr>
          <p:nvPr/>
        </p:nvSpPr>
        <p:spPr>
          <a:xfrm>
            <a:off x="628650" y="554862"/>
            <a:ext cx="7886700" cy="7017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Semantic graph</a:t>
            </a:r>
          </a:p>
        </p:txBody>
      </p:sp>
    </p:spTree>
    <p:extLst>
      <p:ext uri="{BB962C8B-B14F-4D97-AF65-F5344CB8AC3E}">
        <p14:creationId xmlns:p14="http://schemas.microsoft.com/office/powerpoint/2010/main" val="1810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16"/>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999"/>
                                          </p:stCondLst>
                                        </p:cTn>
                                        <p:tgtEl>
                                          <p:spTgt spid="13"/>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999"/>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99"/>
                                          </p:stCondLst>
                                        </p:cTn>
                                        <p:tgtEl>
                                          <p:spTgt spid="9"/>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999"/>
                                          </p:stCondLst>
                                        </p:cTn>
                                        <p:tgtEl>
                                          <p:spTgt spid="12"/>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999"/>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99"/>
                                          </p:stCondLst>
                                        </p:cTn>
                                        <p:tgtEl>
                                          <p:spTgt spid="18"/>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0"/>
                                  </p:stCondLst>
                                  <p:childTnLst>
                                    <p:set>
                                      <p:cBhvr>
                                        <p:cTn id="27" dur="1" fill="hold">
                                          <p:stCondLst>
                                            <p:cond delay="999"/>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999"/>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999"/>
                                          </p:stCondLst>
                                        </p:cTn>
                                        <p:tgtEl>
                                          <p:spTgt spid="25"/>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32"/>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999"/>
                                          </p:stCondLst>
                                        </p:cTn>
                                        <p:tgtEl>
                                          <p:spTgt spid="44"/>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nodeType="afterEffect">
                                  <p:stCondLst>
                                    <p:cond delay="0"/>
                                  </p:stCondLst>
                                  <p:childTnLst>
                                    <p:set>
                                      <p:cBhvr>
                                        <p:cTn id="64" dur="1" fill="hold">
                                          <p:stCondLst>
                                            <p:cond delay="9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animBg="1"/>
      <p:bldP spid="13" grpId="0" animBg="1"/>
      <p:bldP spid="14" grpId="0" animBg="1"/>
      <p:bldP spid="15" grpId="0" animBg="1"/>
      <p:bldP spid="16" grpId="0"/>
      <p:bldP spid="17" grpId="0" animBg="1"/>
      <p:bldP spid="18" grpId="0"/>
      <p:bldP spid="19" grpId="0" animBg="1"/>
      <p:bldP spid="24" grpId="0"/>
      <p:bldP spid="25" grpId="0"/>
      <p:bldP spid="26" grpId="0" animBg="1"/>
      <p:bldP spid="28" grpId="0" animBg="1"/>
      <p:bldP spid="29" grpId="0" animBg="1"/>
      <p:bldP spid="31" grpId="0" animBg="1"/>
      <p:bldP spid="32" grpId="0" animBg="1"/>
      <p:bldP spid="33" grpId="0" animBg="1"/>
      <p:bldP spid="34"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Introduction to linked data and UNIMARC</a:t>
            </a:r>
            <a:endParaRPr lang="en-GB" dirty="0"/>
          </a:p>
        </p:txBody>
      </p:sp>
      <p:sp>
        <p:nvSpPr>
          <p:cNvPr id="10" name="Text Placeholder 9"/>
          <p:cNvSpPr>
            <a:spLocks noGrp="1"/>
          </p:cNvSpPr>
          <p:nvPr>
            <p:ph type="body" idx="1"/>
          </p:nvPr>
        </p:nvSpPr>
        <p:spPr/>
        <p:txBody>
          <a:bodyPr/>
          <a:lstStyle/>
          <a:p>
            <a:endParaRPr lang="en-GB"/>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3</a:t>
            </a:fld>
            <a:endParaRPr lang="en-GB"/>
          </a:p>
        </p:txBody>
      </p:sp>
    </p:spTree>
    <p:extLst>
      <p:ext uri="{BB962C8B-B14F-4D97-AF65-F5344CB8AC3E}">
        <p14:creationId xmlns:p14="http://schemas.microsoft.com/office/powerpoint/2010/main" val="4036489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Future research and plans</a:t>
            </a:r>
            <a:endParaRPr lang="en-GB" dirty="0"/>
          </a:p>
        </p:txBody>
      </p:sp>
      <p:sp>
        <p:nvSpPr>
          <p:cNvPr id="10" name="Text Placeholder 9"/>
          <p:cNvSpPr>
            <a:spLocks noGrp="1"/>
          </p:cNvSpPr>
          <p:nvPr>
            <p:ph type="body" idx="1"/>
          </p:nvPr>
        </p:nvSpPr>
        <p:spPr/>
        <p:txBody>
          <a:bodyPr/>
          <a:lstStyle/>
          <a:p>
            <a:endParaRPr lang="en-GB"/>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30</a:t>
            </a:fld>
            <a:endParaRPr lang="en-GB"/>
          </a:p>
        </p:txBody>
      </p:sp>
    </p:spTree>
    <p:extLst>
      <p:ext uri="{BB962C8B-B14F-4D97-AF65-F5344CB8AC3E}">
        <p14:creationId xmlns:p14="http://schemas.microsoft.com/office/powerpoint/2010/main" val="376780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Level 0: the finest level of granularity</a:t>
            </a:r>
            <a:endParaRPr lang="en-GB" dirty="0"/>
          </a:p>
        </p:txBody>
      </p:sp>
      <p:sp>
        <p:nvSpPr>
          <p:cNvPr id="3" name="Content Placeholder 2"/>
          <p:cNvSpPr>
            <a:spLocks noGrp="1"/>
          </p:cNvSpPr>
          <p:nvPr>
            <p:ph idx="1"/>
          </p:nvPr>
        </p:nvSpPr>
        <p:spPr/>
        <p:txBody>
          <a:bodyPr>
            <a:normAutofit fontScale="92500"/>
          </a:bodyPr>
          <a:lstStyle/>
          <a:p>
            <a:r>
              <a:rPr lang="en-GB"/>
              <a:t>Subfield qualified by indicators</a:t>
            </a:r>
          </a:p>
          <a:p>
            <a:r>
              <a:rPr lang="en-GB"/>
              <a:t>“A defined unit of information within a field. See also Data Element”</a:t>
            </a:r>
          </a:p>
          <a:p>
            <a:pPr lvl="1"/>
            <a:r>
              <a:rPr lang="en-GB"/>
              <a:t>“The smallest unit of information that is explicitly identified”</a:t>
            </a:r>
          </a:p>
          <a:p>
            <a:r>
              <a:rPr lang="en-GB"/>
              <a:t>Field: “A defined character string, identified by a tag, which contains one or more subfields”</a:t>
            </a:r>
          </a:p>
          <a:p>
            <a:r>
              <a:rPr lang="en-GB"/>
              <a:t>Coarser level of granularity (Level 1+) with structure of combinations of Level 0 elements</a:t>
            </a:r>
          </a:p>
          <a:p>
            <a:r>
              <a:rPr lang="en-GB"/>
              <a:t>Indicator qualification is at field level, and redundant for Level 0 elements that are not in scope.</a:t>
            </a:r>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31</a:t>
            </a:fld>
            <a:endParaRPr lang="en-GB"/>
          </a:p>
        </p:txBody>
      </p:sp>
    </p:spTree>
    <p:extLst>
      <p:ext uri="{BB962C8B-B14F-4D97-AF65-F5344CB8AC3E}">
        <p14:creationId xmlns:p14="http://schemas.microsoft.com/office/powerpoint/2010/main" val="3364188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93659" y="1052735"/>
          <a:ext cx="6210693" cy="3834428"/>
        </p:xfrm>
        <a:graphic>
          <a:graphicData uri="http://schemas.openxmlformats.org/drawingml/2006/table">
            <a:tbl>
              <a:tblPr>
                <a:tableStyleId>{5C22544A-7EE6-4342-B048-85BDC9FD1C3A}</a:tableStyleId>
              </a:tblPr>
              <a:tblGrid>
                <a:gridCol w="244127">
                  <a:extLst>
                    <a:ext uri="{9D8B030D-6E8A-4147-A177-3AD203B41FA5}">
                      <a16:colId xmlns:a16="http://schemas.microsoft.com/office/drawing/2014/main" val="20000"/>
                    </a:ext>
                  </a:extLst>
                </a:gridCol>
                <a:gridCol w="898037">
                  <a:extLst>
                    <a:ext uri="{9D8B030D-6E8A-4147-A177-3AD203B41FA5}">
                      <a16:colId xmlns:a16="http://schemas.microsoft.com/office/drawing/2014/main" val="20001"/>
                    </a:ext>
                  </a:extLst>
                </a:gridCol>
                <a:gridCol w="270283">
                  <a:extLst>
                    <a:ext uri="{9D8B030D-6E8A-4147-A177-3AD203B41FA5}">
                      <a16:colId xmlns:a16="http://schemas.microsoft.com/office/drawing/2014/main" val="20002"/>
                    </a:ext>
                  </a:extLst>
                </a:gridCol>
                <a:gridCol w="883505">
                  <a:extLst>
                    <a:ext uri="{9D8B030D-6E8A-4147-A177-3AD203B41FA5}">
                      <a16:colId xmlns:a16="http://schemas.microsoft.com/office/drawing/2014/main" val="20003"/>
                    </a:ext>
                  </a:extLst>
                </a:gridCol>
                <a:gridCol w="270283">
                  <a:extLst>
                    <a:ext uri="{9D8B030D-6E8A-4147-A177-3AD203B41FA5}">
                      <a16:colId xmlns:a16="http://schemas.microsoft.com/office/drawing/2014/main" val="20004"/>
                    </a:ext>
                  </a:extLst>
                </a:gridCol>
                <a:gridCol w="1116006">
                  <a:extLst>
                    <a:ext uri="{9D8B030D-6E8A-4147-A177-3AD203B41FA5}">
                      <a16:colId xmlns:a16="http://schemas.microsoft.com/office/drawing/2014/main" val="20005"/>
                    </a:ext>
                  </a:extLst>
                </a:gridCol>
                <a:gridCol w="244127">
                  <a:extLst>
                    <a:ext uri="{9D8B030D-6E8A-4147-A177-3AD203B41FA5}">
                      <a16:colId xmlns:a16="http://schemas.microsoft.com/office/drawing/2014/main" val="20006"/>
                    </a:ext>
                  </a:extLst>
                </a:gridCol>
                <a:gridCol w="758535">
                  <a:extLst>
                    <a:ext uri="{9D8B030D-6E8A-4147-A177-3AD203B41FA5}">
                      <a16:colId xmlns:a16="http://schemas.microsoft.com/office/drawing/2014/main" val="20007"/>
                    </a:ext>
                  </a:extLst>
                </a:gridCol>
                <a:gridCol w="1525790">
                  <a:extLst>
                    <a:ext uri="{9D8B030D-6E8A-4147-A177-3AD203B41FA5}">
                      <a16:colId xmlns:a16="http://schemas.microsoft.com/office/drawing/2014/main" val="20008"/>
                    </a:ext>
                  </a:extLst>
                </a:gridCol>
              </a:tblGrid>
              <a:tr h="155574">
                <a:tc>
                  <a:txBody>
                    <a:bodyPr/>
                    <a:lstStyle/>
                    <a:p>
                      <a:pPr algn="l" fontAlgn="t"/>
                      <a:r>
                        <a:rPr lang="en-GB" sz="900" b="1" u="none" strike="noStrike" dirty="0">
                          <a:effectLst/>
                        </a:rPr>
                        <a:t>tag</a:t>
                      </a:r>
                      <a:endParaRPr lang="en-GB" sz="900" b="1" i="0" u="none" strike="noStrike" dirty="0">
                        <a:solidFill>
                          <a:srgbClr val="000000"/>
                        </a:solidFill>
                        <a:effectLst/>
                        <a:latin typeface="Arial"/>
                      </a:endParaRPr>
                    </a:p>
                  </a:txBody>
                  <a:tcPr marL="7144" marR="7144" marT="7144" marB="0"/>
                </a:tc>
                <a:tc>
                  <a:txBody>
                    <a:bodyPr/>
                    <a:lstStyle/>
                    <a:p>
                      <a:pPr algn="l" fontAlgn="t"/>
                      <a:r>
                        <a:rPr lang="en-GB" sz="900" b="1" u="none" strike="noStrike">
                          <a:effectLst/>
                        </a:rPr>
                        <a:t>tagCap</a:t>
                      </a:r>
                      <a:endParaRPr lang="en-GB" sz="900" b="1" i="0" u="none" strike="noStrike">
                        <a:solidFill>
                          <a:srgbClr val="000000"/>
                        </a:solidFill>
                        <a:effectLst/>
                        <a:latin typeface="Arial"/>
                      </a:endParaRPr>
                    </a:p>
                  </a:txBody>
                  <a:tcPr marL="7144" marR="7144" marT="7144" marB="0"/>
                </a:tc>
                <a:tc>
                  <a:txBody>
                    <a:bodyPr/>
                    <a:lstStyle/>
                    <a:p>
                      <a:pPr algn="l" fontAlgn="t"/>
                      <a:r>
                        <a:rPr lang="en-GB" sz="900" b="1" u="none" strike="noStrike">
                          <a:effectLst/>
                        </a:rPr>
                        <a:t>ind1</a:t>
                      </a:r>
                      <a:endParaRPr lang="en-GB" sz="900" b="1" i="0" u="none" strike="noStrike">
                        <a:solidFill>
                          <a:srgbClr val="000000"/>
                        </a:solidFill>
                        <a:effectLst/>
                        <a:latin typeface="Arial"/>
                      </a:endParaRPr>
                    </a:p>
                  </a:txBody>
                  <a:tcPr marL="7144" marR="7144" marT="7144" marB="0"/>
                </a:tc>
                <a:tc>
                  <a:txBody>
                    <a:bodyPr/>
                    <a:lstStyle/>
                    <a:p>
                      <a:pPr algn="l" fontAlgn="t"/>
                      <a:r>
                        <a:rPr lang="en-GB" sz="900" b="1" u="none" strike="noStrike">
                          <a:effectLst/>
                        </a:rPr>
                        <a:t>ind1Cap</a:t>
                      </a:r>
                      <a:endParaRPr lang="en-GB" sz="900" b="1" i="0" u="none" strike="noStrike">
                        <a:solidFill>
                          <a:srgbClr val="000000"/>
                        </a:solidFill>
                        <a:effectLst/>
                        <a:latin typeface="Arial"/>
                      </a:endParaRPr>
                    </a:p>
                  </a:txBody>
                  <a:tcPr marL="7144" marR="7144" marT="7144" marB="0"/>
                </a:tc>
                <a:tc>
                  <a:txBody>
                    <a:bodyPr/>
                    <a:lstStyle/>
                    <a:p>
                      <a:pPr algn="l" fontAlgn="t"/>
                      <a:r>
                        <a:rPr lang="en-GB" sz="900" b="1" u="none" strike="noStrike">
                          <a:effectLst/>
                        </a:rPr>
                        <a:t>ind2</a:t>
                      </a:r>
                      <a:endParaRPr lang="en-GB" sz="900" b="1" i="0" u="none" strike="noStrike">
                        <a:solidFill>
                          <a:srgbClr val="000000"/>
                        </a:solidFill>
                        <a:effectLst/>
                        <a:latin typeface="Arial"/>
                      </a:endParaRPr>
                    </a:p>
                  </a:txBody>
                  <a:tcPr marL="7144" marR="7144" marT="7144" marB="0"/>
                </a:tc>
                <a:tc>
                  <a:txBody>
                    <a:bodyPr/>
                    <a:lstStyle/>
                    <a:p>
                      <a:pPr algn="l" fontAlgn="t"/>
                      <a:r>
                        <a:rPr lang="en-GB" sz="900" b="1" u="none" strike="noStrike">
                          <a:effectLst/>
                        </a:rPr>
                        <a:t>ind2Cap</a:t>
                      </a:r>
                      <a:endParaRPr lang="en-GB" sz="900" b="1" i="0" u="none" strike="noStrike">
                        <a:solidFill>
                          <a:srgbClr val="000000"/>
                        </a:solidFill>
                        <a:effectLst/>
                        <a:latin typeface="Arial"/>
                      </a:endParaRPr>
                    </a:p>
                  </a:txBody>
                  <a:tcPr marL="7144" marR="7144" marT="7144" marB="0"/>
                </a:tc>
                <a:tc>
                  <a:txBody>
                    <a:bodyPr/>
                    <a:lstStyle/>
                    <a:p>
                      <a:pPr algn="l" fontAlgn="t"/>
                      <a:r>
                        <a:rPr lang="en-GB" sz="900" b="1" u="none" strike="noStrike">
                          <a:effectLst/>
                        </a:rPr>
                        <a:t>sub</a:t>
                      </a:r>
                      <a:endParaRPr lang="en-GB" sz="900" b="1" i="0" u="none" strike="noStrike">
                        <a:solidFill>
                          <a:srgbClr val="000000"/>
                        </a:solidFill>
                        <a:effectLst/>
                        <a:latin typeface="Arial"/>
                      </a:endParaRPr>
                    </a:p>
                  </a:txBody>
                  <a:tcPr marL="7144" marR="7144" marT="7144" marB="0"/>
                </a:tc>
                <a:tc>
                  <a:txBody>
                    <a:bodyPr/>
                    <a:lstStyle/>
                    <a:p>
                      <a:pPr algn="l" fontAlgn="t"/>
                      <a:r>
                        <a:rPr lang="en-GB" sz="900" b="1" u="none" strike="noStrike" dirty="0" err="1">
                          <a:effectLst/>
                        </a:rPr>
                        <a:t>subCap</a:t>
                      </a:r>
                      <a:endParaRPr lang="en-GB" sz="900" b="1" i="0" u="none" strike="noStrike" dirty="0">
                        <a:solidFill>
                          <a:srgbClr val="000000"/>
                        </a:solidFill>
                        <a:effectLst/>
                        <a:latin typeface="Arial"/>
                      </a:endParaRPr>
                    </a:p>
                  </a:txBody>
                  <a:tcPr marL="7144" marR="7144" marT="7144" marB="0"/>
                </a:tc>
                <a:tc>
                  <a:txBody>
                    <a:bodyPr/>
                    <a:lstStyle/>
                    <a:p>
                      <a:pPr algn="l" fontAlgn="t"/>
                      <a:r>
                        <a:rPr lang="en-GB" sz="900" b="1" u="none" strike="noStrike" dirty="0">
                          <a:effectLst/>
                        </a:rPr>
                        <a:t>definition</a:t>
                      </a:r>
                      <a:endParaRPr lang="en-GB" sz="900" b="1" i="0" u="none" strike="noStrike" dirty="0">
                        <a:solidFill>
                          <a:srgbClr val="000000"/>
                        </a:solidFill>
                        <a:effectLst/>
                        <a:latin typeface="Arial"/>
                      </a:endParaRPr>
                    </a:p>
                  </a:txBody>
                  <a:tcPr marL="7144" marR="7144" marT="7144" marB="0"/>
                </a:tc>
                <a:extLst>
                  <a:ext uri="{0D108BD9-81ED-4DB2-BD59-A6C34878D82A}">
                    <a16:rowId xmlns:a16="http://schemas.microsoft.com/office/drawing/2014/main" val="10000"/>
                  </a:ext>
                </a:extLst>
              </a:tr>
              <a:tr h="622294">
                <a:tc>
                  <a:txBody>
                    <a:bodyPr/>
                    <a:lstStyle/>
                    <a:p>
                      <a:pPr algn="l" fontAlgn="t"/>
                      <a:r>
                        <a:rPr lang="en-GB" sz="900" u="none" strike="noStrike">
                          <a:effectLst/>
                        </a:rPr>
                        <a:t>210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a:effectLst/>
                        </a:rPr>
                        <a:t>Not applicable / Earliest available publisher</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Produced in multiple copies, usually published or publically distributed</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Place of 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The town or other locality where the item is published or distributed or, in the case of a manuscript, written.</a:t>
                      </a:r>
                      <a:endParaRPr lang="en-GB" sz="900" b="0" i="0" u="none" strike="noStrike">
                        <a:solidFill>
                          <a:srgbClr val="000000"/>
                        </a:solidFill>
                        <a:effectLst/>
                        <a:latin typeface="Arial"/>
                      </a:endParaRPr>
                    </a:p>
                  </a:txBody>
                  <a:tcPr marL="7144" marR="7144" marT="7144" marB="0"/>
                </a:tc>
                <a:extLst>
                  <a:ext uri="{0D108BD9-81ED-4DB2-BD59-A6C34878D82A}">
                    <a16:rowId xmlns:a16="http://schemas.microsoft.com/office/drawing/2014/main" val="10001"/>
                  </a:ext>
                </a:extLst>
              </a:tr>
              <a:tr h="622294">
                <a:tc>
                  <a:txBody>
                    <a:bodyPr/>
                    <a:lstStyle/>
                    <a:p>
                      <a:pPr algn="l" fontAlgn="t"/>
                      <a:r>
                        <a:rPr lang="en-GB" sz="900" u="none" strike="noStrike">
                          <a:effectLst/>
                        </a:rPr>
                        <a:t>210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Intervening publisher</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a:effectLst/>
                        </a:rPr>
                        <a:t>#</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Produced in multiple copies, usually published or publically distributed</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Place of 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The town or other locality where the item is published or distributed or, in the case of a manuscript, written.</a:t>
                      </a:r>
                      <a:endParaRPr lang="en-GB" sz="900" b="0" i="0" u="none" strike="noStrike">
                        <a:solidFill>
                          <a:srgbClr val="000000"/>
                        </a:solidFill>
                        <a:effectLst/>
                        <a:latin typeface="Arial"/>
                      </a:endParaRPr>
                    </a:p>
                  </a:txBody>
                  <a:tcPr marL="7144" marR="7144" marT="7144" marB="0"/>
                </a:tc>
                <a:extLst>
                  <a:ext uri="{0D108BD9-81ED-4DB2-BD59-A6C34878D82A}">
                    <a16:rowId xmlns:a16="http://schemas.microsoft.com/office/drawing/2014/main" val="10002"/>
                  </a:ext>
                </a:extLst>
              </a:tr>
              <a:tr h="622294">
                <a:tc>
                  <a:txBody>
                    <a:bodyPr/>
                    <a:lstStyle/>
                    <a:p>
                      <a:pPr algn="l" fontAlgn="t"/>
                      <a:r>
                        <a:rPr lang="en-GB" sz="900" u="none" strike="noStrike">
                          <a:effectLst/>
                        </a:rPr>
                        <a:t>210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1</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Current or latest publisher</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a:effectLst/>
                        </a:rPr>
                        <a:t>#</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Produced in multiple copies, usually published or publically distributed</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a:effectLst/>
                        </a:rPr>
                        <a:t>a</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Place of 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The town or other locality where the item is published or distributed or, in the case of a manuscript, written.</a:t>
                      </a:r>
                      <a:endParaRPr lang="en-GB" sz="900" b="0" i="0" u="none" strike="noStrike">
                        <a:solidFill>
                          <a:srgbClr val="000000"/>
                        </a:solidFill>
                        <a:effectLst/>
                        <a:latin typeface="Arial"/>
                      </a:endParaRPr>
                    </a:p>
                  </a:txBody>
                  <a:tcPr marL="7144" marR="7144" marT="7144" marB="0"/>
                </a:tc>
                <a:extLst>
                  <a:ext uri="{0D108BD9-81ED-4DB2-BD59-A6C34878D82A}">
                    <a16:rowId xmlns:a16="http://schemas.microsoft.com/office/drawing/2014/main" val="10003"/>
                  </a:ext>
                </a:extLst>
              </a:tr>
              <a:tr h="622294">
                <a:tc>
                  <a:txBody>
                    <a:bodyPr/>
                    <a:lstStyle/>
                    <a:p>
                      <a:pPr algn="l" fontAlgn="t"/>
                      <a:r>
                        <a:rPr lang="en-GB" sz="900" u="none" strike="noStrike">
                          <a:effectLst/>
                        </a:rPr>
                        <a:t>210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Not applicable / Earliest available publisher</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1</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Not published or publically distributed</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Place of 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The town or other locality where the item is published or distributed or, in the case of a manuscript, written.</a:t>
                      </a:r>
                      <a:endParaRPr lang="en-GB" sz="900" b="0" i="0" u="none" strike="noStrike">
                        <a:solidFill>
                          <a:srgbClr val="000000"/>
                        </a:solidFill>
                        <a:effectLst/>
                        <a:latin typeface="Arial"/>
                      </a:endParaRPr>
                    </a:p>
                  </a:txBody>
                  <a:tcPr marL="7144" marR="7144" marT="7144" marB="0"/>
                </a:tc>
                <a:extLst>
                  <a:ext uri="{0D108BD9-81ED-4DB2-BD59-A6C34878D82A}">
                    <a16:rowId xmlns:a16="http://schemas.microsoft.com/office/drawing/2014/main" val="10004"/>
                  </a:ext>
                </a:extLst>
              </a:tr>
              <a:tr h="594839">
                <a:tc>
                  <a:txBody>
                    <a:bodyPr/>
                    <a:lstStyle/>
                    <a:p>
                      <a:pPr algn="l" fontAlgn="t"/>
                      <a:r>
                        <a:rPr lang="en-GB" sz="900" u="none" strike="noStrike">
                          <a:effectLst/>
                        </a:rPr>
                        <a:t>210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0</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dirty="0">
                          <a:effectLst/>
                        </a:rPr>
                        <a:t>Intervening publisher</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a:effectLst/>
                        </a:rPr>
                        <a:t>1</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Not published or publically distributed</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Place of Publication, Distribution, etc.</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The town or other locality where the item is published or distributed or, in the case of a manuscript, written.</a:t>
                      </a:r>
                      <a:endParaRPr lang="en-GB" sz="900" b="0" i="0" u="none" strike="noStrike" dirty="0">
                        <a:solidFill>
                          <a:srgbClr val="000000"/>
                        </a:solidFill>
                        <a:effectLst/>
                        <a:latin typeface="Arial"/>
                      </a:endParaRPr>
                    </a:p>
                  </a:txBody>
                  <a:tcPr marL="7144" marR="7144" marT="7144" marB="0"/>
                </a:tc>
                <a:extLst>
                  <a:ext uri="{0D108BD9-81ED-4DB2-BD59-A6C34878D82A}">
                    <a16:rowId xmlns:a16="http://schemas.microsoft.com/office/drawing/2014/main" val="10005"/>
                  </a:ext>
                </a:extLst>
              </a:tr>
              <a:tr h="594839">
                <a:tc>
                  <a:txBody>
                    <a:bodyPr/>
                    <a:lstStyle/>
                    <a:p>
                      <a:pPr algn="l" fontAlgn="t"/>
                      <a:r>
                        <a:rPr lang="en-GB" sz="900" u="none" strike="noStrike">
                          <a:effectLst/>
                        </a:rPr>
                        <a:t>210</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PUBLICATION, DISTRIBUTION, ETC.</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dirty="0">
                          <a:effectLst/>
                        </a:rPr>
                        <a:t>1</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a:effectLst/>
                        </a:rPr>
                        <a:t>Current or latest publisher</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1</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Not published or publically distributed</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a:effectLst/>
                        </a:rPr>
                        <a:t>a</a:t>
                      </a:r>
                      <a:endParaRPr lang="en-GB" sz="900" b="0" i="0" u="none" strike="noStrike">
                        <a:solidFill>
                          <a:srgbClr val="000000"/>
                        </a:solidFill>
                        <a:effectLst/>
                        <a:latin typeface="Arial"/>
                      </a:endParaRPr>
                    </a:p>
                  </a:txBody>
                  <a:tcPr marL="7144" marR="7144" marT="7144" marB="0"/>
                </a:tc>
                <a:tc>
                  <a:txBody>
                    <a:bodyPr/>
                    <a:lstStyle/>
                    <a:p>
                      <a:pPr algn="l" fontAlgn="t"/>
                      <a:r>
                        <a:rPr lang="en-GB" sz="900" u="none" strike="noStrike" dirty="0">
                          <a:effectLst/>
                        </a:rPr>
                        <a:t>Place of Publication, Distribution, etc.</a:t>
                      </a:r>
                      <a:endParaRPr lang="en-GB" sz="900" b="0" i="0" u="none" strike="noStrike" dirty="0">
                        <a:solidFill>
                          <a:srgbClr val="000000"/>
                        </a:solidFill>
                        <a:effectLst/>
                        <a:latin typeface="Arial"/>
                      </a:endParaRPr>
                    </a:p>
                  </a:txBody>
                  <a:tcPr marL="7144" marR="7144" marT="7144" marB="0"/>
                </a:tc>
                <a:tc>
                  <a:txBody>
                    <a:bodyPr/>
                    <a:lstStyle/>
                    <a:p>
                      <a:pPr algn="l" fontAlgn="t"/>
                      <a:r>
                        <a:rPr lang="en-GB" sz="900" u="none" strike="noStrike" dirty="0">
                          <a:effectLst/>
                        </a:rPr>
                        <a:t>The town or other locality where the item is published or distributed or, in the case of a manuscript, written.</a:t>
                      </a:r>
                      <a:endParaRPr lang="en-GB" sz="900" b="0" i="0" u="none" strike="noStrike" dirty="0">
                        <a:solidFill>
                          <a:srgbClr val="000000"/>
                        </a:solidFill>
                        <a:effectLst/>
                        <a:latin typeface="Arial"/>
                      </a:endParaRPr>
                    </a:p>
                  </a:txBody>
                  <a:tcPr marL="7144" marR="7144" marT="7144" marB="0"/>
                </a:tc>
                <a:extLst>
                  <a:ext uri="{0D108BD9-81ED-4DB2-BD59-A6C34878D82A}">
                    <a16:rowId xmlns:a16="http://schemas.microsoft.com/office/drawing/2014/main" val="10006"/>
                  </a:ext>
                </a:extLst>
              </a:tr>
            </a:tbl>
          </a:graphicData>
        </a:graphic>
      </p:graphicFrame>
      <p:sp>
        <p:nvSpPr>
          <p:cNvPr id="5" name="TextBox 4"/>
          <p:cNvSpPr txBox="1"/>
          <p:nvPr/>
        </p:nvSpPr>
        <p:spPr>
          <a:xfrm>
            <a:off x="1547665" y="5189213"/>
            <a:ext cx="1167307" cy="415498"/>
          </a:xfrm>
          <a:prstGeom prst="rect">
            <a:avLst/>
          </a:prstGeom>
          <a:noFill/>
        </p:spPr>
        <p:txBody>
          <a:bodyPr wrap="none" rtlCol="0">
            <a:spAutoFit/>
          </a:bodyPr>
          <a:lstStyle/>
          <a:p>
            <a:r>
              <a:rPr lang="en-GB" sz="2100" dirty="0"/>
              <a:t>U21011a</a:t>
            </a:r>
          </a:p>
        </p:txBody>
      </p:sp>
      <p:sp>
        <p:nvSpPr>
          <p:cNvPr id="6" name="TextBox 5"/>
          <p:cNvSpPr txBox="1"/>
          <p:nvPr/>
        </p:nvSpPr>
        <p:spPr>
          <a:xfrm>
            <a:off x="2789802" y="5189216"/>
            <a:ext cx="4860540" cy="923330"/>
          </a:xfrm>
          <a:prstGeom prst="rect">
            <a:avLst/>
          </a:prstGeom>
          <a:noFill/>
        </p:spPr>
        <p:txBody>
          <a:bodyPr wrap="square" rtlCol="0">
            <a:spAutoFit/>
          </a:bodyPr>
          <a:lstStyle/>
          <a:p>
            <a:r>
              <a:rPr lang="en-GB" dirty="0"/>
              <a:t>Place of publication … in Publication, distribution, etc. (Current or latest publisher) (Not published …)</a:t>
            </a:r>
          </a:p>
        </p:txBody>
      </p:sp>
      <p:cxnSp>
        <p:nvCxnSpPr>
          <p:cNvPr id="8" name="Straight Arrow Connector 7"/>
          <p:cNvCxnSpPr>
            <a:stCxn id="38" idx="2"/>
            <a:endCxn id="5" idx="0"/>
          </p:cNvCxnSpPr>
          <p:nvPr/>
        </p:nvCxnSpPr>
        <p:spPr>
          <a:xfrm>
            <a:off x="1605574" y="4509120"/>
            <a:ext cx="525745" cy="68009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9" idx="2"/>
            <a:endCxn id="5" idx="0"/>
          </p:cNvCxnSpPr>
          <p:nvPr/>
        </p:nvCxnSpPr>
        <p:spPr>
          <a:xfrm flipH="1">
            <a:off x="2131319" y="4509120"/>
            <a:ext cx="3088753" cy="68009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6" idx="2"/>
            <a:endCxn id="5" idx="0"/>
          </p:cNvCxnSpPr>
          <p:nvPr/>
        </p:nvCxnSpPr>
        <p:spPr>
          <a:xfrm flipH="1">
            <a:off x="2131319" y="4509120"/>
            <a:ext cx="1681382" cy="68009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7" idx="2"/>
            <a:endCxn id="5" idx="0"/>
          </p:cNvCxnSpPr>
          <p:nvPr/>
        </p:nvCxnSpPr>
        <p:spPr>
          <a:xfrm flipH="1">
            <a:off x="2131319" y="4509120"/>
            <a:ext cx="541894" cy="68009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8" idx="2"/>
            <a:endCxn id="6" idx="0"/>
          </p:cNvCxnSpPr>
          <p:nvPr/>
        </p:nvCxnSpPr>
        <p:spPr>
          <a:xfrm flipH="1">
            <a:off x="5220072" y="4849167"/>
            <a:ext cx="533214" cy="34004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5" idx="2"/>
            <a:endCxn id="6" idx="0"/>
          </p:cNvCxnSpPr>
          <p:nvPr/>
        </p:nvCxnSpPr>
        <p:spPr>
          <a:xfrm>
            <a:off x="2079569" y="4758625"/>
            <a:ext cx="3140503" cy="4305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7" idx="2"/>
            <a:endCxn id="6" idx="0"/>
          </p:cNvCxnSpPr>
          <p:nvPr/>
        </p:nvCxnSpPr>
        <p:spPr>
          <a:xfrm>
            <a:off x="4598399" y="4758625"/>
            <a:ext cx="621673" cy="4305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6" idx="2"/>
            <a:endCxn id="6" idx="0"/>
          </p:cNvCxnSpPr>
          <p:nvPr/>
        </p:nvCxnSpPr>
        <p:spPr>
          <a:xfrm>
            <a:off x="3353046" y="4758625"/>
            <a:ext cx="1867026" cy="4305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664375" y="4169073"/>
            <a:ext cx="296652" cy="340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2524887" y="4169073"/>
            <a:ext cx="296652" cy="340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ectangle 37"/>
          <p:cNvSpPr/>
          <p:nvPr/>
        </p:nvSpPr>
        <p:spPr>
          <a:xfrm>
            <a:off x="1457248" y="4169073"/>
            <a:ext cx="296652" cy="340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Rectangle 38"/>
          <p:cNvSpPr/>
          <p:nvPr/>
        </p:nvSpPr>
        <p:spPr>
          <a:xfrm>
            <a:off x="5071746" y="4169073"/>
            <a:ext cx="296652" cy="340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Rectangle 44"/>
          <p:cNvSpPr/>
          <p:nvPr/>
        </p:nvSpPr>
        <p:spPr>
          <a:xfrm>
            <a:off x="1619912" y="4218565"/>
            <a:ext cx="919313" cy="540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 name="Rectangle 45"/>
          <p:cNvSpPr/>
          <p:nvPr/>
        </p:nvSpPr>
        <p:spPr>
          <a:xfrm>
            <a:off x="2893389" y="4218565"/>
            <a:ext cx="919313" cy="540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 name="Rectangle 46"/>
          <p:cNvSpPr/>
          <p:nvPr/>
        </p:nvSpPr>
        <p:spPr>
          <a:xfrm>
            <a:off x="3976724" y="4218565"/>
            <a:ext cx="1243349" cy="540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 name="Rectangle 47"/>
          <p:cNvSpPr/>
          <p:nvPr/>
        </p:nvSpPr>
        <p:spPr>
          <a:xfrm>
            <a:off x="5368398" y="4218565"/>
            <a:ext cx="769776" cy="6306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TextBox 53"/>
          <p:cNvSpPr txBox="1"/>
          <p:nvPr/>
        </p:nvSpPr>
        <p:spPr>
          <a:xfrm>
            <a:off x="1720942" y="2683777"/>
            <a:ext cx="778997" cy="553998"/>
          </a:xfrm>
          <a:prstGeom prst="rect">
            <a:avLst/>
          </a:prstGeom>
          <a:solidFill>
            <a:schemeClr val="bg1"/>
          </a:solidFill>
        </p:spPr>
        <p:txBody>
          <a:bodyPr wrap="square" rtlCol="0">
            <a:spAutoFit/>
          </a:bodyPr>
          <a:lstStyle/>
          <a:p>
            <a:pPr algn="ctr"/>
            <a:r>
              <a:rPr lang="en-GB" sz="3000" dirty="0"/>
              <a:t>URI</a:t>
            </a:r>
          </a:p>
        </p:txBody>
      </p:sp>
      <p:sp>
        <p:nvSpPr>
          <p:cNvPr id="55" name="TextBox 54"/>
          <p:cNvSpPr txBox="1"/>
          <p:nvPr/>
        </p:nvSpPr>
        <p:spPr>
          <a:xfrm>
            <a:off x="4603298" y="2683777"/>
            <a:ext cx="1233551" cy="553998"/>
          </a:xfrm>
          <a:prstGeom prst="rect">
            <a:avLst/>
          </a:prstGeom>
          <a:solidFill>
            <a:schemeClr val="bg1"/>
          </a:solidFill>
        </p:spPr>
        <p:txBody>
          <a:bodyPr wrap="square" rtlCol="0">
            <a:spAutoFit/>
          </a:bodyPr>
          <a:lstStyle/>
          <a:p>
            <a:pPr algn="ctr"/>
            <a:r>
              <a:rPr lang="en-GB" sz="3000" dirty="0"/>
              <a:t>Label</a:t>
            </a:r>
          </a:p>
        </p:txBody>
      </p:sp>
      <p:sp>
        <p:nvSpPr>
          <p:cNvPr id="56" name="Rectangle 55"/>
          <p:cNvSpPr/>
          <p:nvPr/>
        </p:nvSpPr>
        <p:spPr>
          <a:xfrm>
            <a:off x="6138174" y="4218565"/>
            <a:ext cx="1512168" cy="6306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p:cNvSpPr/>
          <p:nvPr/>
        </p:nvSpPr>
        <p:spPr>
          <a:xfrm>
            <a:off x="2515324" y="1727811"/>
            <a:ext cx="321602" cy="378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Oval 57"/>
          <p:cNvSpPr/>
          <p:nvPr/>
        </p:nvSpPr>
        <p:spPr>
          <a:xfrm>
            <a:off x="2515324" y="2317510"/>
            <a:ext cx="321602" cy="378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Oval 58"/>
          <p:cNvSpPr/>
          <p:nvPr/>
        </p:nvSpPr>
        <p:spPr>
          <a:xfrm>
            <a:off x="3680638" y="2949234"/>
            <a:ext cx="321602" cy="378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515324" y="1160748"/>
            <a:ext cx="321602" cy="378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3680638" y="1160748"/>
            <a:ext cx="321602" cy="378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7" name="Slide Number Placeholder 6"/>
          <p:cNvSpPr>
            <a:spLocks noGrp="1"/>
          </p:cNvSpPr>
          <p:nvPr>
            <p:ph type="sldNum" sz="quarter" idx="12"/>
          </p:nvPr>
        </p:nvSpPr>
        <p:spPr/>
        <p:txBody>
          <a:bodyPr/>
          <a:lstStyle/>
          <a:p>
            <a:fld id="{266123B3-9855-433B-B271-14F29370CAEE}" type="slidenum">
              <a:rPr lang="en-GB" smtClean="0"/>
              <a:pPr/>
              <a:t>32</a:t>
            </a:fld>
            <a:endParaRPr lang="en-GB"/>
          </a:p>
        </p:txBody>
      </p:sp>
    </p:spTree>
    <p:extLst>
      <p:ext uri="{BB962C8B-B14F-4D97-AF65-F5344CB8AC3E}">
        <p14:creationId xmlns:p14="http://schemas.microsoft.com/office/powerpoint/2010/main" val="12892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1000"/>
                                        <p:tgtEl>
                                          <p:spTgt spid="5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1000"/>
                                        <p:tgtEl>
                                          <p:spTgt spid="48"/>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childTnLst>
                                </p:cTn>
                              </p:par>
                            </p:childTnLst>
                          </p:cTn>
                        </p:par>
                        <p:par>
                          <p:cTn id="90" fill="hold">
                            <p:stCondLst>
                              <p:cond delay="4000"/>
                            </p:stCondLst>
                            <p:childTnLst>
                              <p:par>
                                <p:cTn id="91" presetID="10"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6" grpId="0" animBg="1"/>
      <p:bldP spid="37" grpId="0" animBg="1"/>
      <p:bldP spid="38" grpId="0" animBg="1"/>
      <p:bldP spid="39" grpId="0" animBg="1"/>
      <p:bldP spid="45" grpId="0" animBg="1"/>
      <p:bldP spid="46" grpId="0" animBg="1"/>
      <p:bldP spid="47" grpId="0" animBg="1"/>
      <p:bldP spid="48" grpId="0" animBg="1"/>
      <p:bldP spid="54" grpId="0" animBg="1"/>
      <p:bldP spid="55" grpId="0" animBg="1"/>
      <p:bldP spid="56" grpId="0" animBg="1"/>
      <p:bldP spid="57" grpId="0" animBg="1"/>
      <p:bldP spid="58" grpId="0" animBg="1"/>
      <p:bldP spid="59"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29663" y="1573858"/>
            <a:ext cx="6050498" cy="923330"/>
            <a:chOff x="2172882" y="955474"/>
            <a:chExt cx="8067331" cy="1231107"/>
          </a:xfrm>
        </p:grpSpPr>
        <p:sp>
          <p:nvSpPr>
            <p:cNvPr id="4" name="TextBox 3"/>
            <p:cNvSpPr txBox="1"/>
            <p:nvPr/>
          </p:nvSpPr>
          <p:spPr>
            <a:xfrm>
              <a:off x="2172882" y="955474"/>
              <a:ext cx="1556409" cy="553998"/>
            </a:xfrm>
            <a:prstGeom prst="rect">
              <a:avLst/>
            </a:prstGeom>
            <a:noFill/>
          </p:spPr>
          <p:txBody>
            <a:bodyPr wrap="none" rtlCol="0">
              <a:spAutoFit/>
            </a:bodyPr>
            <a:lstStyle/>
            <a:p>
              <a:r>
                <a:rPr lang="en-GB" sz="2100" dirty="0"/>
                <a:t>U21011a</a:t>
              </a:r>
            </a:p>
          </p:txBody>
        </p:sp>
        <p:sp>
          <p:nvSpPr>
            <p:cNvPr id="5" name="TextBox 4"/>
            <p:cNvSpPr txBox="1"/>
            <p:nvPr/>
          </p:nvSpPr>
          <p:spPr>
            <a:xfrm>
              <a:off x="3759493" y="955474"/>
              <a:ext cx="6480720" cy="1231107"/>
            </a:xfrm>
            <a:prstGeom prst="rect">
              <a:avLst/>
            </a:prstGeom>
            <a:noFill/>
          </p:spPr>
          <p:txBody>
            <a:bodyPr wrap="square" rtlCol="0">
              <a:spAutoFit/>
            </a:bodyPr>
            <a:lstStyle/>
            <a:p>
              <a:r>
                <a:rPr lang="en-GB" dirty="0"/>
                <a:t>Place of publication … in Publication, distribution, etc. (Current or latest publisher) (Not published …)</a:t>
              </a:r>
            </a:p>
          </p:txBody>
        </p:sp>
      </p:grpSp>
      <p:grpSp>
        <p:nvGrpSpPr>
          <p:cNvPr id="7" name="Group 6"/>
          <p:cNvGrpSpPr/>
          <p:nvPr/>
        </p:nvGrpSpPr>
        <p:grpSpPr>
          <a:xfrm>
            <a:off x="1629663" y="2562969"/>
            <a:ext cx="6050498" cy="646331"/>
            <a:chOff x="2172882" y="955474"/>
            <a:chExt cx="8067331" cy="861775"/>
          </a:xfrm>
        </p:grpSpPr>
        <p:sp>
          <p:nvSpPr>
            <p:cNvPr id="8" name="TextBox 7"/>
            <p:cNvSpPr txBox="1"/>
            <p:nvPr/>
          </p:nvSpPr>
          <p:spPr>
            <a:xfrm>
              <a:off x="2172882" y="955474"/>
              <a:ext cx="1554272" cy="553998"/>
            </a:xfrm>
            <a:prstGeom prst="rect">
              <a:avLst/>
            </a:prstGeom>
            <a:noFill/>
          </p:spPr>
          <p:txBody>
            <a:bodyPr wrap="none" rtlCol="0">
              <a:spAutoFit/>
            </a:bodyPr>
            <a:lstStyle/>
            <a:p>
              <a:r>
                <a:rPr lang="en-GB" sz="2100" dirty="0"/>
                <a:t>U210</a:t>
              </a:r>
              <a:r>
                <a:rPr lang="en-GB" sz="2100" b="1" dirty="0"/>
                <a:t>_</a:t>
              </a:r>
              <a:r>
                <a:rPr lang="en-GB" sz="2100" dirty="0"/>
                <a:t>1a</a:t>
              </a:r>
            </a:p>
          </p:txBody>
        </p:sp>
        <p:sp>
          <p:nvSpPr>
            <p:cNvPr id="9" name="TextBox 8"/>
            <p:cNvSpPr txBox="1"/>
            <p:nvPr/>
          </p:nvSpPr>
          <p:spPr>
            <a:xfrm>
              <a:off x="3759493" y="955474"/>
              <a:ext cx="6480720" cy="861775"/>
            </a:xfrm>
            <a:prstGeom prst="rect">
              <a:avLst/>
            </a:prstGeom>
            <a:noFill/>
          </p:spPr>
          <p:txBody>
            <a:bodyPr wrap="square" rtlCol="0">
              <a:spAutoFit/>
            </a:bodyPr>
            <a:lstStyle/>
            <a:p>
              <a:r>
                <a:rPr lang="en-GB" dirty="0"/>
                <a:t>Place of publication … in Publication, distribution, etc. (Not applicable …) (Not published …)</a:t>
              </a:r>
            </a:p>
          </p:txBody>
        </p:sp>
      </p:grpSp>
      <p:grpSp>
        <p:nvGrpSpPr>
          <p:cNvPr id="10" name="Group 9"/>
          <p:cNvGrpSpPr/>
          <p:nvPr/>
        </p:nvGrpSpPr>
        <p:grpSpPr>
          <a:xfrm>
            <a:off x="1629663" y="3552080"/>
            <a:ext cx="6050498" cy="646331"/>
            <a:chOff x="2172882" y="955474"/>
            <a:chExt cx="8067331" cy="861775"/>
          </a:xfrm>
        </p:grpSpPr>
        <p:sp>
          <p:nvSpPr>
            <p:cNvPr id="11" name="TextBox 10"/>
            <p:cNvSpPr txBox="1"/>
            <p:nvPr/>
          </p:nvSpPr>
          <p:spPr>
            <a:xfrm>
              <a:off x="2172882" y="955474"/>
              <a:ext cx="1556409" cy="553998"/>
            </a:xfrm>
            <a:prstGeom prst="rect">
              <a:avLst/>
            </a:prstGeom>
            <a:noFill/>
          </p:spPr>
          <p:txBody>
            <a:bodyPr wrap="none" rtlCol="0">
              <a:spAutoFit/>
            </a:bodyPr>
            <a:lstStyle/>
            <a:p>
              <a:r>
                <a:rPr lang="en-GB" sz="2100" dirty="0"/>
                <a:t>U210</a:t>
              </a:r>
              <a:r>
                <a:rPr lang="en-GB" sz="2100" b="1" dirty="0"/>
                <a:t>0</a:t>
              </a:r>
              <a:r>
                <a:rPr lang="en-GB" sz="2100" dirty="0"/>
                <a:t>1a</a:t>
              </a:r>
            </a:p>
          </p:txBody>
        </p:sp>
        <p:sp>
          <p:nvSpPr>
            <p:cNvPr id="12" name="TextBox 11"/>
            <p:cNvSpPr txBox="1"/>
            <p:nvPr/>
          </p:nvSpPr>
          <p:spPr>
            <a:xfrm>
              <a:off x="3759493" y="955474"/>
              <a:ext cx="6480720" cy="861775"/>
            </a:xfrm>
            <a:prstGeom prst="rect">
              <a:avLst/>
            </a:prstGeom>
            <a:noFill/>
          </p:spPr>
          <p:txBody>
            <a:bodyPr wrap="square" rtlCol="0">
              <a:spAutoFit/>
            </a:bodyPr>
            <a:lstStyle/>
            <a:p>
              <a:r>
                <a:rPr lang="en-GB" dirty="0"/>
                <a:t>Place of publication … in Publication, distribution, etc. (Intervening publisher) (Not published …)</a:t>
              </a:r>
            </a:p>
          </p:txBody>
        </p:sp>
      </p:grpSp>
      <p:grpSp>
        <p:nvGrpSpPr>
          <p:cNvPr id="13" name="Group 12"/>
          <p:cNvGrpSpPr/>
          <p:nvPr/>
        </p:nvGrpSpPr>
        <p:grpSpPr>
          <a:xfrm>
            <a:off x="1629663" y="4541191"/>
            <a:ext cx="6050498" cy="923330"/>
            <a:chOff x="2172882" y="955474"/>
            <a:chExt cx="8067331" cy="1231107"/>
          </a:xfrm>
        </p:grpSpPr>
        <p:sp>
          <p:nvSpPr>
            <p:cNvPr id="14" name="TextBox 13"/>
            <p:cNvSpPr txBox="1"/>
            <p:nvPr/>
          </p:nvSpPr>
          <p:spPr>
            <a:xfrm>
              <a:off x="2172882" y="955474"/>
              <a:ext cx="1554272" cy="553998"/>
            </a:xfrm>
            <a:prstGeom prst="rect">
              <a:avLst/>
            </a:prstGeom>
            <a:noFill/>
          </p:spPr>
          <p:txBody>
            <a:bodyPr wrap="none" rtlCol="0">
              <a:spAutoFit/>
            </a:bodyPr>
            <a:lstStyle/>
            <a:p>
              <a:r>
                <a:rPr lang="en-GB" sz="2100" dirty="0"/>
                <a:t>U2101</a:t>
              </a:r>
              <a:r>
                <a:rPr lang="en-GB" sz="2100" b="1" dirty="0"/>
                <a:t>_</a:t>
              </a:r>
              <a:r>
                <a:rPr lang="en-GB" sz="2100" dirty="0"/>
                <a:t>a</a:t>
              </a:r>
            </a:p>
          </p:txBody>
        </p:sp>
        <p:sp>
          <p:nvSpPr>
            <p:cNvPr id="15" name="TextBox 14"/>
            <p:cNvSpPr txBox="1"/>
            <p:nvPr/>
          </p:nvSpPr>
          <p:spPr>
            <a:xfrm>
              <a:off x="3759493" y="955474"/>
              <a:ext cx="6480720" cy="1231107"/>
            </a:xfrm>
            <a:prstGeom prst="rect">
              <a:avLst/>
            </a:prstGeom>
            <a:noFill/>
          </p:spPr>
          <p:txBody>
            <a:bodyPr wrap="square" rtlCol="0">
              <a:spAutoFit/>
            </a:bodyPr>
            <a:lstStyle/>
            <a:p>
              <a:r>
                <a:rPr lang="en-GB" dirty="0"/>
                <a:t>Place of publication … in Publication, distribution, etc. (Current or latest publisher) (Produced in multiple copies …)</a:t>
              </a:r>
            </a:p>
          </p:txBody>
        </p:sp>
      </p:gr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16" name="Slide Number Placeholder 15"/>
          <p:cNvSpPr>
            <a:spLocks noGrp="1"/>
          </p:cNvSpPr>
          <p:nvPr>
            <p:ph type="sldNum" sz="quarter" idx="12"/>
          </p:nvPr>
        </p:nvSpPr>
        <p:spPr/>
        <p:txBody>
          <a:bodyPr/>
          <a:lstStyle/>
          <a:p>
            <a:fld id="{266123B3-9855-433B-B271-14F29370CAEE}" type="slidenum">
              <a:rPr lang="en-GB" smtClean="0"/>
              <a:pPr/>
              <a:t>33</a:t>
            </a:fld>
            <a:endParaRPr lang="en-GB"/>
          </a:p>
        </p:txBody>
      </p:sp>
    </p:spTree>
    <p:extLst>
      <p:ext uri="{BB962C8B-B14F-4D97-AF65-F5344CB8AC3E}">
        <p14:creationId xmlns:p14="http://schemas.microsoft.com/office/powerpoint/2010/main" val="193410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1861911" y="3798243"/>
            <a:ext cx="2124749" cy="415498"/>
          </a:xfrm>
          <a:prstGeom prst="rect">
            <a:avLst/>
          </a:prstGeom>
          <a:noFill/>
        </p:spPr>
        <p:txBody>
          <a:bodyPr wrap="none" rtlCol="0">
            <a:spAutoFit/>
          </a:bodyPr>
          <a:lstStyle/>
          <a:p>
            <a:r>
              <a:rPr lang="en-GB" sz="2100" dirty="0"/>
              <a:t>is sub-property of</a:t>
            </a:r>
          </a:p>
        </p:txBody>
      </p:sp>
      <p:grpSp>
        <p:nvGrpSpPr>
          <p:cNvPr id="12" name="Group 11"/>
          <p:cNvGrpSpPr/>
          <p:nvPr/>
        </p:nvGrpSpPr>
        <p:grpSpPr>
          <a:xfrm>
            <a:off x="3069565" y="4629174"/>
            <a:ext cx="1371599" cy="894525"/>
            <a:chOff x="745435" y="4899988"/>
            <a:chExt cx="1828799" cy="1192700"/>
          </a:xfrm>
        </p:grpSpPr>
        <p:sp>
          <p:nvSpPr>
            <p:cNvPr id="13" name="TextBox 12"/>
            <p:cNvSpPr txBox="1"/>
            <p:nvPr/>
          </p:nvSpPr>
          <p:spPr>
            <a:xfrm>
              <a:off x="855983" y="5019285"/>
              <a:ext cx="1607706" cy="984885"/>
            </a:xfrm>
            <a:prstGeom prst="rect">
              <a:avLst/>
            </a:prstGeom>
            <a:noFill/>
          </p:spPr>
          <p:txBody>
            <a:bodyPr wrap="none" rtlCol="0">
              <a:spAutoFit/>
            </a:bodyPr>
            <a:lstStyle/>
            <a:p>
              <a:pPr algn="ctr"/>
              <a:r>
                <a:rPr lang="en-GB" sz="2100" dirty="0"/>
                <a:t>Place …</a:t>
              </a:r>
            </a:p>
            <a:p>
              <a:pPr algn="ctr"/>
              <a:r>
                <a:rPr lang="en-GB" sz="2100" dirty="0"/>
                <a:t>u:2100_a</a:t>
              </a:r>
            </a:p>
          </p:txBody>
        </p:sp>
        <p:sp>
          <p:nvSpPr>
            <p:cNvPr id="14" name="Oval 13"/>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5" name="Group 14"/>
          <p:cNvGrpSpPr/>
          <p:nvPr/>
        </p:nvGrpSpPr>
        <p:grpSpPr>
          <a:xfrm>
            <a:off x="4633351" y="4629174"/>
            <a:ext cx="1371599" cy="894525"/>
            <a:chOff x="745435" y="4899988"/>
            <a:chExt cx="1828799" cy="1192700"/>
          </a:xfrm>
        </p:grpSpPr>
        <p:sp>
          <p:nvSpPr>
            <p:cNvPr id="16" name="TextBox 15"/>
            <p:cNvSpPr txBox="1"/>
            <p:nvPr/>
          </p:nvSpPr>
          <p:spPr>
            <a:xfrm>
              <a:off x="855983" y="5019285"/>
              <a:ext cx="1607706" cy="984885"/>
            </a:xfrm>
            <a:prstGeom prst="rect">
              <a:avLst/>
            </a:prstGeom>
            <a:noFill/>
          </p:spPr>
          <p:txBody>
            <a:bodyPr wrap="none" rtlCol="0">
              <a:spAutoFit/>
            </a:bodyPr>
            <a:lstStyle/>
            <a:p>
              <a:pPr algn="ctr"/>
              <a:r>
                <a:rPr lang="en-GB" sz="2100" dirty="0"/>
                <a:t>Place …</a:t>
              </a:r>
            </a:p>
            <a:p>
              <a:pPr algn="ctr"/>
              <a:r>
                <a:rPr lang="en-GB" sz="2100" dirty="0"/>
                <a:t>u:2101_a</a:t>
              </a:r>
            </a:p>
          </p:txBody>
        </p:sp>
        <p:sp>
          <p:nvSpPr>
            <p:cNvPr id="17" name="Oval 16"/>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8" name="Group 17"/>
          <p:cNvGrpSpPr/>
          <p:nvPr/>
        </p:nvGrpSpPr>
        <p:grpSpPr>
          <a:xfrm>
            <a:off x="6197136" y="4629174"/>
            <a:ext cx="1371599" cy="894525"/>
            <a:chOff x="745435" y="4899988"/>
            <a:chExt cx="1828799" cy="1192700"/>
          </a:xfrm>
        </p:grpSpPr>
        <p:sp>
          <p:nvSpPr>
            <p:cNvPr id="19" name="TextBox 18"/>
            <p:cNvSpPr txBox="1"/>
            <p:nvPr/>
          </p:nvSpPr>
          <p:spPr>
            <a:xfrm>
              <a:off x="850636" y="5019285"/>
              <a:ext cx="1618392" cy="984885"/>
            </a:xfrm>
            <a:prstGeom prst="rect">
              <a:avLst/>
            </a:prstGeom>
            <a:noFill/>
          </p:spPr>
          <p:txBody>
            <a:bodyPr wrap="none" rtlCol="0">
              <a:spAutoFit/>
            </a:bodyPr>
            <a:lstStyle/>
            <a:p>
              <a:pPr algn="ctr"/>
              <a:r>
                <a:rPr lang="en-GB" sz="2100" dirty="0"/>
                <a:t>Place …</a:t>
              </a:r>
            </a:p>
            <a:p>
              <a:pPr algn="ctr"/>
              <a:r>
                <a:rPr lang="en-GB" sz="2100" dirty="0"/>
                <a:t>u:210XXa</a:t>
              </a:r>
            </a:p>
          </p:txBody>
        </p:sp>
        <p:sp>
          <p:nvSpPr>
            <p:cNvPr id="20" name="Oval 19"/>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7" name="Group 26"/>
          <p:cNvGrpSpPr/>
          <p:nvPr/>
        </p:nvGrpSpPr>
        <p:grpSpPr>
          <a:xfrm>
            <a:off x="1505781" y="4629174"/>
            <a:ext cx="1371599" cy="894525"/>
            <a:chOff x="745435" y="4899988"/>
            <a:chExt cx="1828799" cy="1192700"/>
          </a:xfrm>
        </p:grpSpPr>
        <p:sp>
          <p:nvSpPr>
            <p:cNvPr id="28" name="TextBox 27"/>
            <p:cNvSpPr txBox="1"/>
            <p:nvPr/>
          </p:nvSpPr>
          <p:spPr>
            <a:xfrm>
              <a:off x="857050" y="5019285"/>
              <a:ext cx="1605570" cy="984885"/>
            </a:xfrm>
            <a:prstGeom prst="rect">
              <a:avLst/>
            </a:prstGeom>
            <a:noFill/>
          </p:spPr>
          <p:txBody>
            <a:bodyPr wrap="none" rtlCol="0">
              <a:spAutoFit/>
            </a:bodyPr>
            <a:lstStyle/>
            <a:p>
              <a:pPr algn="ctr"/>
              <a:r>
                <a:rPr lang="en-GB" sz="2100" dirty="0"/>
                <a:t>Place …</a:t>
              </a:r>
            </a:p>
            <a:p>
              <a:pPr algn="ctr"/>
              <a:r>
                <a:rPr lang="en-GB" sz="2100" dirty="0"/>
                <a:t>u:210__a</a:t>
              </a:r>
            </a:p>
          </p:txBody>
        </p:sp>
        <p:sp>
          <p:nvSpPr>
            <p:cNvPr id="29" name="Oval 28"/>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6" name="Group 35"/>
          <p:cNvGrpSpPr/>
          <p:nvPr/>
        </p:nvGrpSpPr>
        <p:grpSpPr>
          <a:xfrm>
            <a:off x="3820826" y="3045081"/>
            <a:ext cx="1371599" cy="917609"/>
            <a:chOff x="745432" y="4780692"/>
            <a:chExt cx="1828799" cy="1223478"/>
          </a:xfrm>
        </p:grpSpPr>
        <p:sp>
          <p:nvSpPr>
            <p:cNvPr id="37" name="TextBox 36"/>
            <p:cNvSpPr txBox="1"/>
            <p:nvPr/>
          </p:nvSpPr>
          <p:spPr>
            <a:xfrm>
              <a:off x="986357" y="5019285"/>
              <a:ext cx="1346951" cy="984885"/>
            </a:xfrm>
            <a:prstGeom prst="rect">
              <a:avLst/>
            </a:prstGeom>
            <a:noFill/>
          </p:spPr>
          <p:txBody>
            <a:bodyPr wrap="none" rtlCol="0">
              <a:spAutoFit/>
            </a:bodyPr>
            <a:lstStyle/>
            <a:p>
              <a:pPr algn="ctr"/>
              <a:r>
                <a:rPr lang="en-GB" sz="2100" dirty="0"/>
                <a:t>Place …</a:t>
              </a:r>
            </a:p>
            <a:p>
              <a:pPr algn="ctr"/>
              <a:r>
                <a:rPr lang="en-GB" sz="2100" dirty="0"/>
                <a:t>u:210a</a:t>
              </a:r>
            </a:p>
          </p:txBody>
        </p:sp>
        <p:sp>
          <p:nvSpPr>
            <p:cNvPr id="38" name="Oval 37"/>
            <p:cNvSpPr/>
            <p:nvPr/>
          </p:nvSpPr>
          <p:spPr>
            <a:xfrm>
              <a:off x="745432" y="4780692"/>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9" name="Group 38"/>
          <p:cNvGrpSpPr/>
          <p:nvPr/>
        </p:nvGrpSpPr>
        <p:grpSpPr>
          <a:xfrm>
            <a:off x="3663099" y="1550467"/>
            <a:ext cx="1710122" cy="983985"/>
            <a:chOff x="480657" y="4780708"/>
            <a:chExt cx="2280163" cy="1311980"/>
          </a:xfrm>
        </p:grpSpPr>
        <p:sp>
          <p:nvSpPr>
            <p:cNvPr id="40" name="TextBox 39"/>
            <p:cNvSpPr txBox="1"/>
            <p:nvPr/>
          </p:nvSpPr>
          <p:spPr>
            <a:xfrm>
              <a:off x="558848" y="5019285"/>
              <a:ext cx="2201972" cy="984885"/>
            </a:xfrm>
            <a:prstGeom prst="rect">
              <a:avLst/>
            </a:prstGeom>
            <a:noFill/>
          </p:spPr>
          <p:txBody>
            <a:bodyPr wrap="none" rtlCol="0">
              <a:spAutoFit/>
            </a:bodyPr>
            <a:lstStyle/>
            <a:p>
              <a:pPr algn="ctr"/>
              <a:r>
                <a:rPr lang="en-GB" sz="2100" dirty="0"/>
                <a:t>Publication …</a:t>
              </a:r>
            </a:p>
            <a:p>
              <a:pPr algn="ctr"/>
              <a:r>
                <a:rPr lang="en-GB" sz="2100" dirty="0"/>
                <a:t>u:210</a:t>
              </a:r>
            </a:p>
          </p:txBody>
        </p:sp>
        <p:sp>
          <p:nvSpPr>
            <p:cNvPr id="41" name="Oval 40"/>
            <p:cNvSpPr/>
            <p:nvPr/>
          </p:nvSpPr>
          <p:spPr>
            <a:xfrm>
              <a:off x="480657" y="4780708"/>
              <a:ext cx="2249407" cy="13119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cxnSp>
        <p:nvCxnSpPr>
          <p:cNvPr id="43" name="Curved Connector 42"/>
          <p:cNvCxnSpPr>
            <a:stCxn id="20" idx="0"/>
            <a:endCxn id="38" idx="4"/>
          </p:cNvCxnSpPr>
          <p:nvPr/>
        </p:nvCxnSpPr>
        <p:spPr>
          <a:xfrm rot="16200000" flipV="1">
            <a:off x="5349997" y="3096235"/>
            <a:ext cx="689570" cy="2376310"/>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17" idx="0"/>
            <a:endCxn id="38" idx="4"/>
          </p:cNvCxnSpPr>
          <p:nvPr/>
        </p:nvCxnSpPr>
        <p:spPr>
          <a:xfrm rot="16200000" flipV="1">
            <a:off x="4568104" y="3878128"/>
            <a:ext cx="689570" cy="812525"/>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4" idx="0"/>
            <a:endCxn id="38" idx="4"/>
          </p:cNvCxnSpPr>
          <p:nvPr/>
        </p:nvCxnSpPr>
        <p:spPr>
          <a:xfrm rot="5400000" flipH="1" flipV="1">
            <a:off x="3786211" y="3908759"/>
            <a:ext cx="689570" cy="75126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29" idx="0"/>
            <a:endCxn id="38" idx="4"/>
          </p:cNvCxnSpPr>
          <p:nvPr/>
        </p:nvCxnSpPr>
        <p:spPr>
          <a:xfrm rot="5400000" flipH="1" flipV="1">
            <a:off x="3004318" y="3126869"/>
            <a:ext cx="689570" cy="2315045"/>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8" idx="0"/>
            <a:endCxn id="41" idx="4"/>
          </p:cNvCxnSpPr>
          <p:nvPr/>
        </p:nvCxnSpPr>
        <p:spPr>
          <a:xfrm rot="5400000" flipH="1" flipV="1">
            <a:off x="4251311" y="2789767"/>
            <a:ext cx="510627" cy="1"/>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633351" y="2550829"/>
            <a:ext cx="1956048" cy="415498"/>
          </a:xfrm>
          <a:prstGeom prst="rect">
            <a:avLst/>
          </a:prstGeom>
          <a:noFill/>
        </p:spPr>
        <p:txBody>
          <a:bodyPr wrap="none" rtlCol="0">
            <a:spAutoFit/>
          </a:bodyPr>
          <a:lstStyle/>
          <a:p>
            <a:r>
              <a:rPr lang="en-GB" sz="2100" dirty="0"/>
              <a:t>is aggregated by</a:t>
            </a:r>
          </a:p>
        </p:txBody>
      </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4" name="Slide Number Placeholder 3"/>
          <p:cNvSpPr>
            <a:spLocks noGrp="1"/>
          </p:cNvSpPr>
          <p:nvPr>
            <p:ph type="sldNum" sz="quarter" idx="12"/>
          </p:nvPr>
        </p:nvSpPr>
        <p:spPr/>
        <p:txBody>
          <a:bodyPr/>
          <a:lstStyle/>
          <a:p>
            <a:fld id="{266123B3-9855-433B-B271-14F29370CAEE}" type="slidenum">
              <a:rPr lang="en-GB" smtClean="0"/>
              <a:pPr/>
              <a:t>34</a:t>
            </a:fld>
            <a:endParaRPr lang="en-GB"/>
          </a:p>
        </p:txBody>
      </p:sp>
    </p:spTree>
    <p:extLst>
      <p:ext uri="{BB962C8B-B14F-4D97-AF65-F5344CB8AC3E}">
        <p14:creationId xmlns:p14="http://schemas.microsoft.com/office/powerpoint/2010/main" val="210966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05781" y="4699476"/>
            <a:ext cx="1371599" cy="587804"/>
            <a:chOff x="745435" y="4899988"/>
            <a:chExt cx="1828799" cy="783739"/>
          </a:xfrm>
        </p:grpSpPr>
        <p:sp>
          <p:nvSpPr>
            <p:cNvPr id="28" name="TextBox 27"/>
            <p:cNvSpPr txBox="1"/>
            <p:nvPr/>
          </p:nvSpPr>
          <p:spPr>
            <a:xfrm>
              <a:off x="1019487" y="5019285"/>
              <a:ext cx="1280694" cy="553998"/>
            </a:xfrm>
            <a:prstGeom prst="rect">
              <a:avLst/>
            </a:prstGeom>
            <a:noFill/>
          </p:spPr>
          <p:txBody>
            <a:bodyPr wrap="none" rtlCol="0">
              <a:spAutoFit/>
            </a:bodyPr>
            <a:lstStyle/>
            <a:p>
              <a:pPr algn="ctr"/>
              <a:r>
                <a:rPr lang="en-GB" sz="2100" dirty="0"/>
                <a:t>Place 1</a:t>
              </a:r>
            </a:p>
          </p:txBody>
        </p:sp>
        <p:sp>
          <p:nvSpPr>
            <p:cNvPr id="29" name="Oval 28"/>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9" name="Group 38"/>
          <p:cNvGrpSpPr/>
          <p:nvPr/>
        </p:nvGrpSpPr>
        <p:grpSpPr>
          <a:xfrm>
            <a:off x="2191580" y="1960421"/>
            <a:ext cx="1781357" cy="1021283"/>
            <a:chOff x="480657" y="4780707"/>
            <a:chExt cx="2375143" cy="1361711"/>
          </a:xfrm>
        </p:grpSpPr>
        <p:sp>
          <p:nvSpPr>
            <p:cNvPr id="40" name="TextBox 39"/>
            <p:cNvSpPr txBox="1"/>
            <p:nvPr/>
          </p:nvSpPr>
          <p:spPr>
            <a:xfrm>
              <a:off x="567240" y="5019284"/>
              <a:ext cx="2201972" cy="984886"/>
            </a:xfrm>
            <a:prstGeom prst="rect">
              <a:avLst/>
            </a:prstGeom>
            <a:noFill/>
          </p:spPr>
          <p:txBody>
            <a:bodyPr wrap="none" rtlCol="0">
              <a:spAutoFit/>
            </a:bodyPr>
            <a:lstStyle/>
            <a:p>
              <a:pPr algn="ctr"/>
              <a:r>
                <a:rPr lang="en-GB" sz="2100" dirty="0"/>
                <a:t>Publication …</a:t>
              </a:r>
            </a:p>
            <a:p>
              <a:pPr algn="ctr"/>
              <a:r>
                <a:rPr lang="en-GB" sz="2100" dirty="0"/>
                <a:t>Statement 1</a:t>
              </a:r>
            </a:p>
          </p:txBody>
        </p:sp>
        <p:sp>
          <p:nvSpPr>
            <p:cNvPr id="41" name="Oval 40"/>
            <p:cNvSpPr/>
            <p:nvPr/>
          </p:nvSpPr>
          <p:spPr>
            <a:xfrm>
              <a:off x="480657" y="4780707"/>
              <a:ext cx="2375143" cy="1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cxnSp>
        <p:nvCxnSpPr>
          <p:cNvPr id="43" name="Curved Connector 42"/>
          <p:cNvCxnSpPr>
            <a:stCxn id="45" idx="0"/>
            <a:endCxn id="50" idx="4"/>
          </p:cNvCxnSpPr>
          <p:nvPr/>
        </p:nvCxnSpPr>
        <p:spPr>
          <a:xfrm rot="16200000" flipV="1">
            <a:off x="6219502" y="3413285"/>
            <a:ext cx="1691690" cy="880691"/>
          </a:xfrm>
          <a:prstGeom prst="curvedConnector3">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5" idx="0"/>
            <a:endCxn id="50" idx="4"/>
          </p:cNvCxnSpPr>
          <p:nvPr/>
        </p:nvCxnSpPr>
        <p:spPr>
          <a:xfrm rot="5400000" flipH="1" flipV="1">
            <a:off x="5333815" y="3408292"/>
            <a:ext cx="1691690" cy="890678"/>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2" idx="0"/>
            <a:endCxn id="41" idx="4"/>
          </p:cNvCxnSpPr>
          <p:nvPr/>
        </p:nvCxnSpPr>
        <p:spPr>
          <a:xfrm rot="16200000" flipV="1">
            <a:off x="2663718" y="3400242"/>
            <a:ext cx="1717772" cy="880692"/>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29" idx="0"/>
            <a:endCxn id="41" idx="4"/>
          </p:cNvCxnSpPr>
          <p:nvPr/>
        </p:nvCxnSpPr>
        <p:spPr>
          <a:xfrm rot="5400000" flipH="1" flipV="1">
            <a:off x="1778032" y="3395251"/>
            <a:ext cx="1717772" cy="890678"/>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277151" y="4699476"/>
            <a:ext cx="1371599" cy="587804"/>
            <a:chOff x="745435" y="4899988"/>
            <a:chExt cx="1828799" cy="783739"/>
          </a:xfrm>
        </p:grpSpPr>
        <p:sp>
          <p:nvSpPr>
            <p:cNvPr id="31" name="TextBox 30"/>
            <p:cNvSpPr txBox="1"/>
            <p:nvPr/>
          </p:nvSpPr>
          <p:spPr>
            <a:xfrm>
              <a:off x="1019487" y="5019285"/>
              <a:ext cx="1280694" cy="553998"/>
            </a:xfrm>
            <a:prstGeom prst="rect">
              <a:avLst/>
            </a:prstGeom>
            <a:noFill/>
          </p:spPr>
          <p:txBody>
            <a:bodyPr wrap="none" rtlCol="0">
              <a:spAutoFit/>
            </a:bodyPr>
            <a:lstStyle/>
            <a:p>
              <a:pPr algn="ctr"/>
              <a:r>
                <a:rPr lang="en-GB" sz="2100" dirty="0"/>
                <a:t>Place 2</a:t>
              </a:r>
            </a:p>
          </p:txBody>
        </p:sp>
        <p:sp>
          <p:nvSpPr>
            <p:cNvPr id="32" name="Oval 31"/>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3" name="Group 32"/>
          <p:cNvGrpSpPr/>
          <p:nvPr/>
        </p:nvGrpSpPr>
        <p:grpSpPr>
          <a:xfrm>
            <a:off x="5048522" y="4699476"/>
            <a:ext cx="1371599" cy="587804"/>
            <a:chOff x="745435" y="4899988"/>
            <a:chExt cx="1828799" cy="783739"/>
          </a:xfrm>
        </p:grpSpPr>
        <p:sp>
          <p:nvSpPr>
            <p:cNvPr id="34" name="TextBox 33"/>
            <p:cNvSpPr txBox="1"/>
            <p:nvPr/>
          </p:nvSpPr>
          <p:spPr>
            <a:xfrm>
              <a:off x="1019487" y="5019285"/>
              <a:ext cx="1280694" cy="553998"/>
            </a:xfrm>
            <a:prstGeom prst="rect">
              <a:avLst/>
            </a:prstGeom>
            <a:noFill/>
          </p:spPr>
          <p:txBody>
            <a:bodyPr wrap="none" rtlCol="0">
              <a:spAutoFit/>
            </a:bodyPr>
            <a:lstStyle/>
            <a:p>
              <a:pPr algn="ctr"/>
              <a:r>
                <a:rPr lang="en-GB" sz="2100" dirty="0"/>
                <a:t>Place 3</a:t>
              </a:r>
            </a:p>
          </p:txBody>
        </p:sp>
        <p:sp>
          <p:nvSpPr>
            <p:cNvPr id="35" name="Oval 34"/>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42" name="Group 41"/>
          <p:cNvGrpSpPr/>
          <p:nvPr/>
        </p:nvGrpSpPr>
        <p:grpSpPr>
          <a:xfrm>
            <a:off x="6819891" y="4699476"/>
            <a:ext cx="1371599" cy="587804"/>
            <a:chOff x="745435" y="4899988"/>
            <a:chExt cx="1828799" cy="783739"/>
          </a:xfrm>
        </p:grpSpPr>
        <p:sp>
          <p:nvSpPr>
            <p:cNvPr id="44" name="TextBox 43"/>
            <p:cNvSpPr txBox="1"/>
            <p:nvPr/>
          </p:nvSpPr>
          <p:spPr>
            <a:xfrm>
              <a:off x="1019487" y="5019285"/>
              <a:ext cx="1280694" cy="553998"/>
            </a:xfrm>
            <a:prstGeom prst="rect">
              <a:avLst/>
            </a:prstGeom>
            <a:noFill/>
          </p:spPr>
          <p:txBody>
            <a:bodyPr wrap="none" rtlCol="0">
              <a:spAutoFit/>
            </a:bodyPr>
            <a:lstStyle/>
            <a:p>
              <a:pPr algn="ctr"/>
              <a:r>
                <a:rPr lang="en-GB" sz="2100" dirty="0"/>
                <a:t>Place 4</a:t>
              </a:r>
            </a:p>
          </p:txBody>
        </p:sp>
        <p:sp>
          <p:nvSpPr>
            <p:cNvPr id="45" name="Oval 44"/>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47" name="Group 46"/>
          <p:cNvGrpSpPr/>
          <p:nvPr/>
        </p:nvGrpSpPr>
        <p:grpSpPr>
          <a:xfrm>
            <a:off x="5734321" y="1986502"/>
            <a:ext cx="1781357" cy="1021283"/>
            <a:chOff x="480657" y="4780707"/>
            <a:chExt cx="2375143" cy="1361711"/>
          </a:xfrm>
        </p:grpSpPr>
        <p:sp>
          <p:nvSpPr>
            <p:cNvPr id="48" name="TextBox 47"/>
            <p:cNvSpPr txBox="1"/>
            <p:nvPr/>
          </p:nvSpPr>
          <p:spPr>
            <a:xfrm>
              <a:off x="567240" y="5019284"/>
              <a:ext cx="2201972" cy="984886"/>
            </a:xfrm>
            <a:prstGeom prst="rect">
              <a:avLst/>
            </a:prstGeom>
            <a:noFill/>
          </p:spPr>
          <p:txBody>
            <a:bodyPr wrap="none" rtlCol="0">
              <a:spAutoFit/>
            </a:bodyPr>
            <a:lstStyle/>
            <a:p>
              <a:pPr algn="ctr"/>
              <a:r>
                <a:rPr lang="en-GB" sz="2100" dirty="0"/>
                <a:t>Publication …</a:t>
              </a:r>
            </a:p>
            <a:p>
              <a:pPr algn="ctr"/>
              <a:r>
                <a:rPr lang="en-GB" sz="2100" dirty="0"/>
                <a:t>Statement 2</a:t>
              </a:r>
            </a:p>
          </p:txBody>
        </p:sp>
        <p:sp>
          <p:nvSpPr>
            <p:cNvPr id="50" name="Oval 49"/>
            <p:cNvSpPr/>
            <p:nvPr/>
          </p:nvSpPr>
          <p:spPr>
            <a:xfrm>
              <a:off x="480657" y="4780707"/>
              <a:ext cx="2375143" cy="1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 name="Footer Placeholder 2"/>
          <p:cNvSpPr>
            <a:spLocks noGrp="1"/>
          </p:cNvSpPr>
          <p:nvPr>
            <p:ph type="ftr" sz="quarter" idx="11"/>
          </p:nvPr>
        </p:nvSpPr>
        <p:spPr/>
        <p:txBody>
          <a:bodyPr/>
          <a:lstStyle/>
          <a:p>
            <a:r>
              <a:rPr lang="en-US"/>
              <a:t>UNIMARC in RDF: Workshop, Lisbon, 6 April 2016</a:t>
            </a:r>
            <a:endParaRPr lang="en-GB"/>
          </a:p>
        </p:txBody>
      </p:sp>
      <p:sp>
        <p:nvSpPr>
          <p:cNvPr id="4" name="Slide Number Placeholder 3"/>
          <p:cNvSpPr>
            <a:spLocks noGrp="1"/>
          </p:cNvSpPr>
          <p:nvPr>
            <p:ph type="sldNum" sz="quarter" idx="12"/>
          </p:nvPr>
        </p:nvSpPr>
        <p:spPr/>
        <p:txBody>
          <a:bodyPr/>
          <a:lstStyle/>
          <a:p>
            <a:fld id="{266123B3-9855-433B-B271-14F29370CAEE}" type="slidenum">
              <a:rPr lang="en-GB" smtClean="0"/>
              <a:pPr/>
              <a:t>35</a:t>
            </a:fld>
            <a:endParaRPr lang="en-GB"/>
          </a:p>
        </p:txBody>
      </p:sp>
    </p:spTree>
    <p:extLst>
      <p:ext uri="{BB962C8B-B14F-4D97-AF65-F5344CB8AC3E}">
        <p14:creationId xmlns:p14="http://schemas.microsoft.com/office/powerpoint/2010/main" val="472608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R</a:t>
            </a:r>
            <a:r>
              <a:rPr lang="en-US"/>
              <a:t>epresenting UNIMARC authorities in RDF</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861"/>
          <a:stretch/>
        </p:blipFill>
        <p:spPr>
          <a:xfrm>
            <a:off x="407265" y="1884606"/>
            <a:ext cx="8379077" cy="3712630"/>
          </a:xfrm>
        </p:spPr>
      </p:pic>
      <p:sp>
        <p:nvSpPr>
          <p:cNvPr id="5" name="Footer Placeholder 4"/>
          <p:cNvSpPr>
            <a:spLocks noGrp="1"/>
          </p:cNvSpPr>
          <p:nvPr>
            <p:ph type="ftr" sz="quarter" idx="11"/>
          </p:nvPr>
        </p:nvSpPr>
        <p:spPr/>
        <p:txBody>
          <a:bodyPr/>
          <a:lstStyle/>
          <a:p>
            <a:r>
              <a:rPr lang="en-US"/>
              <a:t>UNIMARC in RDF: Workshop, Lisbon, 6 April 2016</a:t>
            </a:r>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pPr/>
              <a:t>36</a:t>
            </a:fld>
            <a:endParaRPr lang="hr-HR"/>
          </a:p>
        </p:txBody>
      </p:sp>
    </p:spTree>
    <p:extLst>
      <p:ext uri="{BB962C8B-B14F-4D97-AF65-F5344CB8AC3E}">
        <p14:creationId xmlns:p14="http://schemas.microsoft.com/office/powerpoint/2010/main" val="288804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a:t>R</a:t>
            </a:r>
            <a:r>
              <a:rPr lang="en-US"/>
              <a:t>epresenting UNIMARC authorities in RDF</a:t>
            </a:r>
            <a:r>
              <a:rPr lang="hr-HR"/>
              <a:t>: use </a:t>
            </a:r>
            <a:r>
              <a:rPr lang="en-GB"/>
              <a:t>of parallel vocabularies</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896" r="1039" b="5363"/>
          <a:stretch/>
        </p:blipFill>
        <p:spPr>
          <a:xfrm>
            <a:off x="628650" y="2456533"/>
            <a:ext cx="7886700" cy="3089521"/>
          </a:xfrm>
        </p:spPr>
      </p:pic>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37</a:t>
            </a:fld>
            <a:endParaRPr lang="en-GB"/>
          </a:p>
        </p:txBody>
      </p:sp>
    </p:spTree>
    <p:extLst>
      <p:ext uri="{BB962C8B-B14F-4D97-AF65-F5344CB8AC3E}">
        <p14:creationId xmlns:p14="http://schemas.microsoft.com/office/powerpoint/2010/main" val="3697038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a:t>R</a:t>
            </a:r>
            <a:r>
              <a:rPr lang="en-US"/>
              <a:t>epresenting UNIMARC authorities in RDF</a:t>
            </a:r>
            <a:r>
              <a:rPr lang="hr-HR"/>
              <a:t>: </a:t>
            </a:r>
            <a:r>
              <a:rPr lang="en-GB"/>
              <a:t>authorised and variant forms of a name</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434" r="12094" b="5363"/>
          <a:stretch/>
        </p:blipFill>
        <p:spPr>
          <a:xfrm>
            <a:off x="628650" y="2275128"/>
            <a:ext cx="7886700" cy="3452332"/>
          </a:xfrm>
        </p:spPr>
      </p:pic>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38</a:t>
            </a:fld>
            <a:endParaRPr lang="en-GB"/>
          </a:p>
        </p:txBody>
      </p:sp>
    </p:spTree>
    <p:extLst>
      <p:ext uri="{BB962C8B-B14F-4D97-AF65-F5344CB8AC3E}">
        <p14:creationId xmlns:p14="http://schemas.microsoft.com/office/powerpoint/2010/main" val="2248318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Mappings</a:t>
            </a:r>
            <a:endParaRPr lang="en-GB" dirty="0"/>
          </a:p>
        </p:txBody>
      </p:sp>
      <p:sp>
        <p:nvSpPr>
          <p:cNvPr id="3" name="Content Placeholder 2"/>
          <p:cNvSpPr>
            <a:spLocks noGrp="1"/>
          </p:cNvSpPr>
          <p:nvPr>
            <p:ph idx="1"/>
          </p:nvPr>
        </p:nvSpPr>
        <p:spPr/>
        <p:txBody>
          <a:bodyPr/>
          <a:lstStyle/>
          <a:p>
            <a:r>
              <a:rPr lang="en-GB"/>
              <a:t>UNIMARC tags and subfields have corresponding ISBD “elements”</a:t>
            </a:r>
          </a:p>
          <a:p>
            <a:pPr lvl="1"/>
            <a:r>
              <a:rPr lang="en-GB"/>
              <a:t>Now out-of-date after publication of ISBD consolidated edition</a:t>
            </a:r>
          </a:p>
          <a:p>
            <a:pPr lvl="1"/>
            <a:r>
              <a:rPr lang="en-GB"/>
              <a:t>Category of alignment relationship to be determined</a:t>
            </a:r>
          </a:p>
          <a:p>
            <a:pPr lvl="2"/>
            <a:r>
              <a:rPr lang="en-GB"/>
              <a:t>Equivalent or broader/narrower</a:t>
            </a:r>
          </a:p>
          <a:p>
            <a:pPr lvl="1"/>
            <a:r>
              <a:rPr lang="en-GB"/>
              <a:t>To be used as basis for sub-property mappings</a:t>
            </a:r>
          </a:p>
          <a:p>
            <a:r>
              <a:rPr lang="en-GB"/>
              <a:t>Mappings from UNIMARC to other vocabularies being developed</a:t>
            </a:r>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39</a:t>
            </a:fld>
            <a:endParaRPr lang="en-GB"/>
          </a:p>
        </p:txBody>
      </p:sp>
    </p:spTree>
    <p:extLst>
      <p:ext uri="{BB962C8B-B14F-4D97-AF65-F5344CB8AC3E}">
        <p14:creationId xmlns:p14="http://schemas.microsoft.com/office/powerpoint/2010/main" val="138234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042"/>
            <a:ext cx="7886700" cy="701731"/>
          </a:xfrm>
        </p:spPr>
        <p:txBody>
          <a:bodyPr>
            <a:spAutoFit/>
          </a:bodyPr>
          <a:lstStyle/>
          <a:p>
            <a:r>
              <a:rPr lang="en-GB" dirty="0"/>
              <a:t>Background</a:t>
            </a:r>
          </a:p>
        </p:txBody>
      </p:sp>
      <p:sp>
        <p:nvSpPr>
          <p:cNvPr id="3" name="Content Placeholder 2"/>
          <p:cNvSpPr>
            <a:spLocks noGrp="1"/>
          </p:cNvSpPr>
          <p:nvPr>
            <p:ph idx="1"/>
          </p:nvPr>
        </p:nvSpPr>
        <p:spPr/>
        <p:txBody>
          <a:bodyPr>
            <a:normAutofit lnSpcReduction="10000"/>
          </a:bodyPr>
          <a:lstStyle/>
          <a:p>
            <a:r>
              <a:rPr lang="en-GB"/>
              <a:t>Representation of IFLA standards for use in the Semantic Web</a:t>
            </a:r>
          </a:p>
          <a:p>
            <a:pPr lvl="1"/>
            <a:r>
              <a:rPr lang="en-GB"/>
              <a:t>Work of the FRBR Namespaces project and IFLA Namespaces Task Group</a:t>
            </a:r>
          </a:p>
          <a:p>
            <a:pPr lvl="1"/>
            <a:r>
              <a:rPr lang="en-GB"/>
              <a:t>Work of the ISBD/XML Study Group</a:t>
            </a:r>
          </a:p>
          <a:p>
            <a:pPr lvl="2"/>
            <a:r>
              <a:rPr lang="en-GB"/>
              <a:t>Included a feasibility study of representation of UNIMARC</a:t>
            </a:r>
          </a:p>
          <a:p>
            <a:r>
              <a:rPr lang="en-GB"/>
              <a:t>Representations allow legacy catalogue records to be published as linked data using RDF</a:t>
            </a:r>
          </a:p>
          <a:p>
            <a:r>
              <a:rPr lang="hr-HR"/>
              <a:t>Branding IFLA standards</a:t>
            </a:r>
            <a:r>
              <a:rPr lang="en-GB"/>
              <a:t> for</a:t>
            </a:r>
            <a:r>
              <a:rPr lang="hr-HR"/>
              <a:t> authority &amp; trust</a:t>
            </a:r>
          </a:p>
          <a:p>
            <a:pPr lvl="1"/>
            <a:r>
              <a:rPr lang="hr-HR"/>
              <a:t>Semantic Web lets </a:t>
            </a:r>
            <a:r>
              <a:rPr lang="en-GB"/>
              <a:t>“Anyone say Anything about Any resource”</a:t>
            </a:r>
            <a:endParaRPr lang="hr-HR"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4</a:t>
            </a:fld>
            <a:endParaRPr lang="en-GB"/>
          </a:p>
        </p:txBody>
      </p:sp>
    </p:spTree>
    <p:extLst>
      <p:ext uri="{BB962C8B-B14F-4D97-AF65-F5344CB8AC3E}">
        <p14:creationId xmlns:p14="http://schemas.microsoft.com/office/powerpoint/2010/main" val="12763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UNIMARC and ISBD properties</a:t>
            </a:r>
            <a:endParaRPr lang="en-GB" dirty="0"/>
          </a:p>
        </p:txBody>
      </p:sp>
      <p:sp>
        <p:nvSpPr>
          <p:cNvPr id="3" name="Content Placeholder 2"/>
          <p:cNvSpPr>
            <a:spLocks noGrp="1"/>
          </p:cNvSpPr>
          <p:nvPr>
            <p:ph idx="1"/>
          </p:nvPr>
        </p:nvSpPr>
        <p:spPr/>
        <p:txBody>
          <a:bodyPr/>
          <a:lstStyle/>
          <a:p>
            <a:r>
              <a:rPr lang="en-GB" dirty="0"/>
              <a:t>Element identifier/URI: unimarcb:U205__b</a:t>
            </a:r>
          </a:p>
          <a:p>
            <a:pPr lvl="1"/>
            <a:r>
              <a:rPr lang="en-GB" dirty="0"/>
              <a:t>Label (English): (has) issue statement</a:t>
            </a:r>
          </a:p>
          <a:p>
            <a:r>
              <a:rPr lang="en-GB" dirty="0"/>
              <a:t>Equivalent ISBD URI: isbd:P1011</a:t>
            </a:r>
          </a:p>
          <a:p>
            <a:pPr lvl="1"/>
            <a:r>
              <a:rPr lang="en-GB" dirty="0"/>
              <a:t>Label (English): has additional edition statement</a:t>
            </a:r>
          </a:p>
          <a:p>
            <a:r>
              <a:rPr lang="en-GB" dirty="0"/>
              <a:t>The meaning is the same, but the identifiers and labels are different</a:t>
            </a:r>
          </a:p>
          <a:p>
            <a:r>
              <a:rPr lang="en-GB" dirty="0"/>
              <a:t>unimarcb:U205__b same as isbd:P1011 (in RDF)</a:t>
            </a:r>
          </a:p>
          <a:p>
            <a:pPr lvl="1"/>
            <a:r>
              <a:rPr lang="en-GB" dirty="0"/>
              <a:t>Or use isbd:P1011 instead of unimarcb:U205__b</a:t>
            </a:r>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40</a:t>
            </a:fld>
            <a:endParaRPr lang="en-GB"/>
          </a:p>
        </p:txBody>
      </p:sp>
    </p:spTree>
    <p:extLst>
      <p:ext uri="{BB962C8B-B14F-4D97-AF65-F5344CB8AC3E}">
        <p14:creationId xmlns:p14="http://schemas.microsoft.com/office/powerpoint/2010/main" val="4118905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55676" y="1916835"/>
          <a:ext cx="5886654" cy="2602936"/>
        </p:xfrm>
        <a:graphic>
          <a:graphicData uri="http://schemas.openxmlformats.org/drawingml/2006/table">
            <a:tbl>
              <a:tblPr firstRow="1" firstCol="1" bandRow="1"/>
              <a:tblGrid>
                <a:gridCol w="972108">
                  <a:extLst>
                    <a:ext uri="{9D8B030D-6E8A-4147-A177-3AD203B41FA5}">
                      <a16:colId xmlns:a16="http://schemas.microsoft.com/office/drawing/2014/main" val="20000"/>
                    </a:ext>
                  </a:extLst>
                </a:gridCol>
                <a:gridCol w="1687737">
                  <a:extLst>
                    <a:ext uri="{9D8B030D-6E8A-4147-A177-3AD203B41FA5}">
                      <a16:colId xmlns:a16="http://schemas.microsoft.com/office/drawing/2014/main" val="20001"/>
                    </a:ext>
                  </a:extLst>
                </a:gridCol>
                <a:gridCol w="488430">
                  <a:extLst>
                    <a:ext uri="{9D8B030D-6E8A-4147-A177-3AD203B41FA5}">
                      <a16:colId xmlns:a16="http://schemas.microsoft.com/office/drawing/2014/main" val="20002"/>
                    </a:ext>
                  </a:extLst>
                </a:gridCol>
                <a:gridCol w="902175">
                  <a:extLst>
                    <a:ext uri="{9D8B030D-6E8A-4147-A177-3AD203B41FA5}">
                      <a16:colId xmlns:a16="http://schemas.microsoft.com/office/drawing/2014/main" val="20003"/>
                    </a:ext>
                  </a:extLst>
                </a:gridCol>
                <a:gridCol w="1836204">
                  <a:extLst>
                    <a:ext uri="{9D8B030D-6E8A-4147-A177-3AD203B41FA5}">
                      <a16:colId xmlns:a16="http://schemas.microsoft.com/office/drawing/2014/main" val="20004"/>
                    </a:ext>
                  </a:extLst>
                </a:gridCol>
              </a:tblGrid>
              <a:tr h="307834">
                <a:tc gridSpan="2">
                  <a:txBody>
                    <a:bodyPr/>
                    <a:lstStyle/>
                    <a:p>
                      <a:pPr algn="l">
                        <a:spcAft>
                          <a:spcPts val="0"/>
                        </a:spcAft>
                      </a:pPr>
                      <a:r>
                        <a:rPr lang="en-GB" sz="1800" b="1" dirty="0">
                          <a:effectLst/>
                        </a:rPr>
                        <a:t>UNIMARC</a:t>
                      </a:r>
                      <a:endParaRPr lang="en-GB" sz="1800" b="1" dirty="0">
                        <a:effectLst/>
                        <a:latin typeface="Times New Roman"/>
                        <a:ea typeface="PMingLiU"/>
                      </a:endParaRPr>
                    </a:p>
                  </a:txBody>
                  <a:tcPr marL="18749" marR="18749" marT="0" marB="0"/>
                </a:tc>
                <a:tc hMerge="1">
                  <a:txBody>
                    <a:bodyPr/>
                    <a:lstStyle/>
                    <a:p>
                      <a:endParaRPr lang="en-GB"/>
                    </a:p>
                  </a:txBody>
                  <a:tcPr/>
                </a:tc>
                <a:tc>
                  <a:txBody>
                    <a:bodyPr/>
                    <a:lstStyle/>
                    <a:p>
                      <a:pPr algn="ctr">
                        <a:spcAft>
                          <a:spcPts val="0"/>
                        </a:spcAft>
                      </a:pPr>
                      <a:r>
                        <a:rPr lang="en-GB" sz="1800" b="1">
                          <a:effectLst/>
                        </a:rPr>
                        <a:t> </a:t>
                      </a:r>
                      <a:endParaRPr lang="en-GB" sz="1800" b="1">
                        <a:effectLst/>
                        <a:latin typeface="Times New Roman"/>
                        <a:ea typeface="PMingLiU"/>
                      </a:endParaRPr>
                    </a:p>
                  </a:txBody>
                  <a:tcPr marL="18749" marR="18749" marT="0" marB="0"/>
                </a:tc>
                <a:tc gridSpan="2">
                  <a:txBody>
                    <a:bodyPr/>
                    <a:lstStyle/>
                    <a:p>
                      <a:pPr algn="l">
                        <a:spcAft>
                          <a:spcPts val="0"/>
                        </a:spcAft>
                      </a:pPr>
                      <a:r>
                        <a:rPr lang="en-GB" sz="1800" b="1" dirty="0">
                          <a:effectLst/>
                        </a:rPr>
                        <a:t>ISBD</a:t>
                      </a:r>
                      <a:endParaRPr lang="en-GB" sz="1800" b="1" dirty="0">
                        <a:effectLst/>
                        <a:latin typeface="Times New Roman"/>
                        <a:ea typeface="PMingLiU"/>
                      </a:endParaRPr>
                    </a:p>
                  </a:txBody>
                  <a:tcPr marL="18749" marR="18749" marT="0" marB="0"/>
                </a:tc>
                <a:tc hMerge="1">
                  <a:txBody>
                    <a:bodyPr/>
                    <a:lstStyle/>
                    <a:p>
                      <a:endParaRPr lang="en-GB"/>
                    </a:p>
                  </a:txBody>
                  <a:tcPr/>
                </a:tc>
                <a:extLst>
                  <a:ext uri="{0D108BD9-81ED-4DB2-BD59-A6C34878D82A}">
                    <a16:rowId xmlns:a16="http://schemas.microsoft.com/office/drawing/2014/main" val="10000"/>
                  </a:ext>
                </a:extLst>
              </a:tr>
              <a:tr h="307834">
                <a:tc>
                  <a:txBody>
                    <a:bodyPr/>
                    <a:lstStyle/>
                    <a:p>
                      <a:pPr algn="l">
                        <a:spcAft>
                          <a:spcPts val="0"/>
                        </a:spcAft>
                      </a:pPr>
                      <a:r>
                        <a:rPr lang="en-GB" sz="1800" b="1" i="1">
                          <a:effectLst/>
                        </a:rPr>
                        <a:t>Property</a:t>
                      </a:r>
                      <a:endParaRPr lang="en-GB" sz="1800" b="1" i="1">
                        <a:effectLst/>
                        <a:latin typeface="Times New Roman"/>
                        <a:ea typeface="PMingLiU"/>
                      </a:endParaRPr>
                    </a:p>
                  </a:txBody>
                  <a:tcPr marL="18749" marR="18749" marT="0" marB="0"/>
                </a:tc>
                <a:tc>
                  <a:txBody>
                    <a:bodyPr/>
                    <a:lstStyle/>
                    <a:p>
                      <a:pPr algn="l">
                        <a:spcAft>
                          <a:spcPts val="0"/>
                        </a:spcAft>
                      </a:pPr>
                      <a:r>
                        <a:rPr lang="en-GB" sz="1800" b="1" i="1">
                          <a:effectLst/>
                        </a:rPr>
                        <a:t>Label</a:t>
                      </a:r>
                      <a:endParaRPr lang="en-GB" sz="1800" b="1" i="1">
                        <a:effectLst/>
                        <a:latin typeface="Times New Roman"/>
                        <a:ea typeface="PMingLiU"/>
                      </a:endParaRPr>
                    </a:p>
                  </a:txBody>
                  <a:tcPr marL="18749" marR="18749" marT="0" marB="0"/>
                </a:tc>
                <a:tc>
                  <a:txBody>
                    <a:bodyPr/>
                    <a:lstStyle/>
                    <a:p>
                      <a:pPr algn="ctr">
                        <a:spcAft>
                          <a:spcPts val="0"/>
                        </a:spcAft>
                      </a:pPr>
                      <a:r>
                        <a:rPr lang="en-GB" sz="1800" b="1" i="1">
                          <a:effectLst/>
                        </a:rPr>
                        <a:t>A</a:t>
                      </a:r>
                      <a:endParaRPr lang="en-GB" sz="1800" b="1" i="1">
                        <a:effectLst/>
                        <a:latin typeface="Times New Roman"/>
                        <a:ea typeface="PMingLiU"/>
                      </a:endParaRPr>
                    </a:p>
                  </a:txBody>
                  <a:tcPr marL="18749" marR="18749" marT="0" marB="0"/>
                </a:tc>
                <a:tc>
                  <a:txBody>
                    <a:bodyPr/>
                    <a:lstStyle/>
                    <a:p>
                      <a:pPr algn="l">
                        <a:spcAft>
                          <a:spcPts val="0"/>
                        </a:spcAft>
                      </a:pPr>
                      <a:r>
                        <a:rPr lang="en-GB" sz="1800" b="1" i="1">
                          <a:effectLst/>
                        </a:rPr>
                        <a:t>Property</a:t>
                      </a:r>
                      <a:endParaRPr lang="en-GB" sz="1800" b="1" i="1">
                        <a:effectLst/>
                        <a:latin typeface="Times New Roman"/>
                        <a:ea typeface="PMingLiU"/>
                      </a:endParaRPr>
                    </a:p>
                  </a:txBody>
                  <a:tcPr marL="18749" marR="18749" marT="0" marB="0"/>
                </a:tc>
                <a:tc>
                  <a:txBody>
                    <a:bodyPr/>
                    <a:lstStyle/>
                    <a:p>
                      <a:pPr algn="l">
                        <a:spcAft>
                          <a:spcPts val="0"/>
                        </a:spcAft>
                      </a:pPr>
                      <a:r>
                        <a:rPr lang="en-GB" sz="1800" b="1" i="1" dirty="0">
                          <a:effectLst/>
                        </a:rPr>
                        <a:t>Label</a:t>
                      </a:r>
                      <a:endParaRPr lang="en-GB" sz="1800" b="1" i="1" dirty="0">
                        <a:effectLst/>
                        <a:latin typeface="Times New Roman"/>
                        <a:ea typeface="PMingLiU"/>
                      </a:endParaRPr>
                    </a:p>
                  </a:txBody>
                  <a:tcPr marL="18749" marR="18749" marT="0" marB="0"/>
                </a:tc>
                <a:extLst>
                  <a:ext uri="{0D108BD9-81ED-4DB2-BD59-A6C34878D82A}">
                    <a16:rowId xmlns:a16="http://schemas.microsoft.com/office/drawing/2014/main" val="10001"/>
                  </a:ext>
                </a:extLst>
              </a:tr>
              <a:tr h="615668">
                <a:tc>
                  <a:txBody>
                    <a:bodyPr/>
                    <a:lstStyle/>
                    <a:p>
                      <a:pPr algn="l">
                        <a:spcAft>
                          <a:spcPts val="0"/>
                        </a:spcAft>
                      </a:pPr>
                      <a:r>
                        <a:rPr lang="en-GB" sz="1800" dirty="0">
                          <a:effectLst/>
                        </a:rPr>
                        <a:t>U200__a</a:t>
                      </a:r>
                      <a:endParaRPr lang="en-GB" sz="1800" b="0" dirty="0">
                        <a:effectLst/>
                        <a:latin typeface="Times New Roman"/>
                        <a:ea typeface="PMingLiU"/>
                      </a:endParaRPr>
                    </a:p>
                  </a:txBody>
                  <a:tcPr marL="18749" marR="18749" marT="0" marB="0"/>
                </a:tc>
                <a:tc>
                  <a:txBody>
                    <a:bodyPr/>
                    <a:lstStyle/>
                    <a:p>
                      <a:pPr algn="l">
                        <a:spcAft>
                          <a:spcPts val="0"/>
                        </a:spcAft>
                      </a:pPr>
                      <a:r>
                        <a:rPr lang="en-GB" sz="1800" dirty="0">
                          <a:effectLst/>
                        </a:rPr>
                        <a:t>Title proper</a:t>
                      </a:r>
                      <a:endParaRPr lang="en-GB" sz="1800" dirty="0">
                        <a:effectLst/>
                        <a:latin typeface="Times New Roman"/>
                        <a:ea typeface="PMingLiU"/>
                      </a:endParaRPr>
                    </a:p>
                  </a:txBody>
                  <a:tcPr marL="18749" marR="18749" marT="0" marB="0"/>
                </a:tc>
                <a:tc>
                  <a:txBody>
                    <a:bodyPr/>
                    <a:lstStyle/>
                    <a:p>
                      <a:pPr algn="ctr">
                        <a:spcAft>
                          <a:spcPts val="0"/>
                        </a:spcAft>
                      </a:pPr>
                      <a:r>
                        <a:rPr lang="en-GB" sz="1800">
                          <a:effectLst/>
                        </a:rPr>
                        <a:t>=</a:t>
                      </a:r>
                    </a:p>
                    <a:p>
                      <a:pPr algn="ctr">
                        <a:spcAft>
                          <a:spcPts val="0"/>
                        </a:spcAft>
                      </a:pPr>
                      <a:r>
                        <a:rPr lang="en-GB" sz="1800">
                          <a:effectLst/>
                        </a:rPr>
                        <a:t>&lt;&gt; </a:t>
                      </a:r>
                      <a:endParaRPr lang="en-GB" sz="1800">
                        <a:effectLst/>
                        <a:latin typeface="Times New Roman"/>
                        <a:ea typeface="PMingLiU"/>
                      </a:endParaRPr>
                    </a:p>
                  </a:txBody>
                  <a:tcPr marL="18749" marR="18749" marT="0" marB="0"/>
                </a:tc>
                <a:tc>
                  <a:txBody>
                    <a:bodyPr/>
                    <a:lstStyle/>
                    <a:p>
                      <a:pPr algn="l">
                        <a:spcAft>
                          <a:spcPts val="0"/>
                        </a:spcAft>
                      </a:pPr>
                      <a:r>
                        <a:rPr lang="en-GB" sz="1800">
                          <a:effectLst/>
                        </a:rPr>
                        <a:t>P1004</a:t>
                      </a:r>
                      <a:endParaRPr lang="en-GB" sz="1800">
                        <a:effectLst/>
                        <a:latin typeface="Times New Roman"/>
                        <a:ea typeface="PMingLiU"/>
                      </a:endParaRPr>
                    </a:p>
                  </a:txBody>
                  <a:tcPr marL="18749" marR="18749" marT="0" marB="0"/>
                </a:tc>
                <a:tc>
                  <a:txBody>
                    <a:bodyPr/>
                    <a:lstStyle/>
                    <a:p>
                      <a:pPr algn="l">
                        <a:spcAft>
                          <a:spcPts val="0"/>
                        </a:spcAft>
                      </a:pPr>
                      <a:r>
                        <a:rPr lang="en-GB" sz="1800" dirty="0">
                          <a:effectLst/>
                        </a:rPr>
                        <a:t>has title proper</a:t>
                      </a:r>
                      <a:endParaRPr lang="en-GB" sz="1800" dirty="0">
                        <a:effectLst/>
                        <a:latin typeface="Times New Roman"/>
                        <a:ea typeface="PMingLiU"/>
                      </a:endParaRPr>
                    </a:p>
                  </a:txBody>
                  <a:tcPr marL="18749" marR="18749" marT="0" marB="0"/>
                </a:tc>
                <a:extLst>
                  <a:ext uri="{0D108BD9-81ED-4DB2-BD59-A6C34878D82A}">
                    <a16:rowId xmlns:a16="http://schemas.microsoft.com/office/drawing/2014/main" val="10002"/>
                  </a:ext>
                </a:extLst>
              </a:tr>
              <a:tr h="822960">
                <a:tc>
                  <a:txBody>
                    <a:bodyPr/>
                    <a:lstStyle/>
                    <a:p>
                      <a:pPr algn="l">
                        <a:spcAft>
                          <a:spcPts val="0"/>
                        </a:spcAft>
                      </a:pPr>
                      <a:r>
                        <a:rPr lang="en-GB" sz="1800">
                          <a:effectLst/>
                        </a:rPr>
                        <a:t> </a:t>
                      </a:r>
                      <a:endParaRPr lang="en-GB" sz="1800" b="0">
                        <a:effectLst/>
                        <a:latin typeface="Times New Roman"/>
                        <a:ea typeface="PMingLiU"/>
                      </a:endParaRPr>
                    </a:p>
                  </a:txBody>
                  <a:tcPr marL="18749" marR="18749" marT="0" marB="0"/>
                </a:tc>
                <a:tc>
                  <a:txBody>
                    <a:bodyPr/>
                    <a:lstStyle/>
                    <a:p>
                      <a:pPr algn="l">
                        <a:spcAft>
                          <a:spcPts val="0"/>
                        </a:spcAft>
                      </a:pPr>
                      <a:r>
                        <a:rPr lang="en-GB" sz="1800" dirty="0">
                          <a:effectLst/>
                        </a:rPr>
                        <a:t> </a:t>
                      </a:r>
                      <a:endParaRPr lang="en-GB" sz="1800" dirty="0">
                        <a:effectLst/>
                        <a:latin typeface="Times New Roman"/>
                        <a:ea typeface="PMingLiU"/>
                      </a:endParaRPr>
                    </a:p>
                  </a:txBody>
                  <a:tcPr marL="18749" marR="18749" marT="0" marB="0"/>
                </a:tc>
                <a:tc>
                  <a:txBody>
                    <a:bodyPr/>
                    <a:lstStyle/>
                    <a:p>
                      <a:pPr algn="ctr">
                        <a:spcAft>
                          <a:spcPts val="0"/>
                        </a:spcAft>
                      </a:pPr>
                      <a:r>
                        <a:rPr lang="en-GB" sz="1800">
                          <a:effectLst/>
                        </a:rPr>
                        <a:t> </a:t>
                      </a:r>
                      <a:endParaRPr lang="en-GB" sz="1800">
                        <a:effectLst/>
                        <a:latin typeface="Times New Roman"/>
                        <a:ea typeface="PMingLiU"/>
                      </a:endParaRPr>
                    </a:p>
                  </a:txBody>
                  <a:tcPr marL="18749" marR="18749" marT="0" marB="0"/>
                </a:tc>
                <a:tc>
                  <a:txBody>
                    <a:bodyPr/>
                    <a:lstStyle/>
                    <a:p>
                      <a:pPr algn="l">
                        <a:spcAft>
                          <a:spcPts val="0"/>
                        </a:spcAft>
                      </a:pPr>
                      <a:r>
                        <a:rPr lang="en-GB" sz="1800">
                          <a:effectLst/>
                        </a:rPr>
                        <a:t>P1117</a:t>
                      </a:r>
                      <a:endParaRPr lang="en-GB" sz="1800">
                        <a:effectLst/>
                        <a:latin typeface="Times New Roman"/>
                        <a:ea typeface="PMingLiU"/>
                      </a:endParaRPr>
                    </a:p>
                  </a:txBody>
                  <a:tcPr marL="18749" marR="18749" marT="0" marB="0"/>
                </a:tc>
                <a:tc>
                  <a:txBody>
                    <a:bodyPr/>
                    <a:lstStyle/>
                    <a:p>
                      <a:pPr algn="l">
                        <a:spcAft>
                          <a:spcPts val="0"/>
                        </a:spcAft>
                      </a:pPr>
                      <a:r>
                        <a:rPr lang="en-GB" sz="1800" dirty="0">
                          <a:effectLst/>
                        </a:rPr>
                        <a:t>has title of individual work by same author</a:t>
                      </a:r>
                      <a:endParaRPr lang="en-GB" sz="1800" dirty="0">
                        <a:effectLst/>
                        <a:latin typeface="Times New Roman"/>
                        <a:ea typeface="PMingLiU"/>
                      </a:endParaRPr>
                    </a:p>
                  </a:txBody>
                  <a:tcPr marL="18749" marR="18749" marT="0" marB="0"/>
                </a:tc>
                <a:extLst>
                  <a:ext uri="{0D108BD9-81ED-4DB2-BD59-A6C34878D82A}">
                    <a16:rowId xmlns:a16="http://schemas.microsoft.com/office/drawing/2014/main" val="10003"/>
                  </a:ext>
                </a:extLst>
              </a:tr>
              <a:tr h="548640">
                <a:tc>
                  <a:txBody>
                    <a:bodyPr/>
                    <a:lstStyle/>
                    <a:p>
                      <a:pPr algn="l">
                        <a:spcAft>
                          <a:spcPts val="0"/>
                        </a:spcAft>
                      </a:pPr>
                      <a:r>
                        <a:rPr lang="en-GB" sz="1800" dirty="0">
                          <a:effectLst/>
                        </a:rPr>
                        <a:t> </a:t>
                      </a:r>
                      <a:endParaRPr lang="en-GB" sz="1800" b="0" dirty="0">
                        <a:effectLst/>
                        <a:latin typeface="Times New Roman"/>
                        <a:ea typeface="PMingLiU"/>
                      </a:endParaRPr>
                    </a:p>
                  </a:txBody>
                  <a:tcPr marL="18749" marR="18749" marT="0" marB="0"/>
                </a:tc>
                <a:tc>
                  <a:txBody>
                    <a:bodyPr/>
                    <a:lstStyle/>
                    <a:p>
                      <a:pPr algn="l">
                        <a:spcAft>
                          <a:spcPts val="0"/>
                        </a:spcAft>
                      </a:pPr>
                      <a:r>
                        <a:rPr lang="en-GB" sz="1800">
                          <a:effectLst/>
                        </a:rPr>
                        <a:t> </a:t>
                      </a:r>
                      <a:endParaRPr lang="en-GB" sz="1800">
                        <a:effectLst/>
                        <a:latin typeface="Times New Roman"/>
                        <a:ea typeface="PMingLiU"/>
                      </a:endParaRPr>
                    </a:p>
                  </a:txBody>
                  <a:tcPr marL="18749" marR="18749" marT="0" marB="0"/>
                </a:tc>
                <a:tc>
                  <a:txBody>
                    <a:bodyPr/>
                    <a:lstStyle/>
                    <a:p>
                      <a:pPr algn="ctr">
                        <a:spcAft>
                          <a:spcPts val="0"/>
                        </a:spcAft>
                      </a:pPr>
                      <a:r>
                        <a:rPr lang="en-GB" sz="1800" dirty="0">
                          <a:effectLst/>
                        </a:rPr>
                        <a:t> </a:t>
                      </a:r>
                      <a:endParaRPr lang="en-GB" sz="1800" dirty="0">
                        <a:effectLst/>
                        <a:latin typeface="Times New Roman"/>
                        <a:ea typeface="PMingLiU"/>
                      </a:endParaRPr>
                    </a:p>
                  </a:txBody>
                  <a:tcPr marL="18749" marR="18749" marT="0" marB="0"/>
                </a:tc>
                <a:tc>
                  <a:txBody>
                    <a:bodyPr/>
                    <a:lstStyle/>
                    <a:p>
                      <a:pPr algn="l">
                        <a:spcAft>
                          <a:spcPts val="0"/>
                        </a:spcAft>
                      </a:pPr>
                      <a:r>
                        <a:rPr lang="en-GB" sz="1800">
                          <a:effectLst/>
                        </a:rPr>
                        <a:t>P1137</a:t>
                      </a:r>
                      <a:endParaRPr lang="en-GB" sz="1800">
                        <a:effectLst/>
                        <a:latin typeface="Times New Roman"/>
                        <a:ea typeface="PMingLiU"/>
                      </a:endParaRPr>
                    </a:p>
                  </a:txBody>
                  <a:tcPr marL="18749" marR="18749" marT="0" marB="0"/>
                </a:tc>
                <a:tc>
                  <a:txBody>
                    <a:bodyPr/>
                    <a:lstStyle/>
                    <a:p>
                      <a:pPr algn="l">
                        <a:spcAft>
                          <a:spcPts val="0"/>
                        </a:spcAft>
                      </a:pPr>
                      <a:r>
                        <a:rPr lang="en-GB" sz="1800" dirty="0">
                          <a:effectLst/>
                        </a:rPr>
                        <a:t>has common title of title proper </a:t>
                      </a:r>
                      <a:endParaRPr lang="en-GB" sz="1800" dirty="0">
                        <a:effectLst/>
                        <a:latin typeface="Times New Roman"/>
                        <a:ea typeface="PMingLiU"/>
                      </a:endParaRPr>
                    </a:p>
                  </a:txBody>
                  <a:tcPr marL="18749" marR="18749"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1655678" y="1106745"/>
            <a:ext cx="4535409" cy="507831"/>
          </a:xfrm>
          <a:prstGeom prst="rect">
            <a:avLst/>
          </a:prstGeom>
          <a:noFill/>
        </p:spPr>
        <p:txBody>
          <a:bodyPr wrap="none" rtlCol="0">
            <a:spAutoFit/>
          </a:bodyPr>
          <a:lstStyle/>
          <a:p>
            <a:r>
              <a:rPr lang="en-GB" sz="2700" dirty="0"/>
              <a:t>UNIMARC Alignment with ISBD</a:t>
            </a:r>
          </a:p>
        </p:txBody>
      </p:sp>
      <p:sp>
        <p:nvSpPr>
          <p:cNvPr id="4" name="TextBox 3"/>
          <p:cNvSpPr txBox="1"/>
          <p:nvPr/>
        </p:nvSpPr>
        <p:spPr>
          <a:xfrm>
            <a:off x="1542522" y="5049008"/>
            <a:ext cx="6226000" cy="507831"/>
          </a:xfrm>
          <a:prstGeom prst="rect">
            <a:avLst/>
          </a:prstGeom>
          <a:noFill/>
        </p:spPr>
        <p:txBody>
          <a:bodyPr wrap="none" rtlCol="0">
            <a:spAutoFit/>
          </a:bodyPr>
          <a:lstStyle/>
          <a:p>
            <a:pPr algn="ctr"/>
            <a:r>
              <a:rPr lang="en-GB" sz="2700" b="1" dirty="0"/>
              <a:t>A</a:t>
            </a:r>
            <a:r>
              <a:rPr lang="en-GB" sz="2700" dirty="0"/>
              <a:t>lignment is equal, broader, and narrower!</a:t>
            </a:r>
          </a:p>
        </p:txBody>
      </p:sp>
      <p:sp>
        <p:nvSpPr>
          <p:cNvPr id="5" name="Oval 4"/>
          <p:cNvSpPr/>
          <p:nvPr/>
        </p:nvSpPr>
        <p:spPr>
          <a:xfrm>
            <a:off x="4333920" y="2510898"/>
            <a:ext cx="400098" cy="702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Footer Placeholder 6"/>
          <p:cNvSpPr>
            <a:spLocks noGrp="1"/>
          </p:cNvSpPr>
          <p:nvPr>
            <p:ph type="ftr" sz="quarter" idx="11"/>
          </p:nvPr>
        </p:nvSpPr>
        <p:spPr/>
        <p:txBody>
          <a:bodyPr/>
          <a:lstStyle/>
          <a:p>
            <a:r>
              <a:rPr lang="en-US"/>
              <a:t>UNIMARC in RDF: Workshop, Lisbon, 6 April 2016</a:t>
            </a:r>
            <a:endParaRPr lang="en-GB"/>
          </a:p>
        </p:txBody>
      </p:sp>
      <p:sp>
        <p:nvSpPr>
          <p:cNvPr id="8" name="Slide Number Placeholder 7"/>
          <p:cNvSpPr>
            <a:spLocks noGrp="1"/>
          </p:cNvSpPr>
          <p:nvPr>
            <p:ph type="sldNum" sz="quarter" idx="12"/>
          </p:nvPr>
        </p:nvSpPr>
        <p:spPr/>
        <p:txBody>
          <a:bodyPr/>
          <a:lstStyle/>
          <a:p>
            <a:fld id="{266123B3-9855-433B-B271-14F29370CAEE}" type="slidenum">
              <a:rPr lang="en-GB" smtClean="0"/>
              <a:pPr/>
              <a:t>41</a:t>
            </a:fld>
            <a:endParaRPr lang="en-GB"/>
          </a:p>
        </p:txBody>
      </p:sp>
    </p:spTree>
    <p:extLst>
      <p:ext uri="{BB962C8B-B14F-4D97-AF65-F5344CB8AC3E}">
        <p14:creationId xmlns:p14="http://schemas.microsoft.com/office/powerpoint/2010/main" val="4137851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UNIMARC and MARC21 (BIBFRAME)</a:t>
            </a:r>
            <a:endParaRPr lang="en-GB" dirty="0"/>
          </a:p>
        </p:txBody>
      </p:sp>
      <p:sp>
        <p:nvSpPr>
          <p:cNvPr id="3" name="Content Placeholder 2"/>
          <p:cNvSpPr>
            <a:spLocks noGrp="1"/>
          </p:cNvSpPr>
          <p:nvPr>
            <p:ph idx="1"/>
          </p:nvPr>
        </p:nvSpPr>
        <p:spPr/>
        <p:txBody>
          <a:bodyPr>
            <a:normAutofit fontScale="92500" lnSpcReduction="10000"/>
          </a:bodyPr>
          <a:lstStyle/>
          <a:p>
            <a:r>
              <a:rPr lang="en-GB"/>
              <a:t>UNIMARC Level 0 approach is based on publication of MARC21 element sets in the Open Metadata Registry</a:t>
            </a:r>
          </a:p>
          <a:p>
            <a:r>
              <a:rPr lang="en-GB"/>
              <a:t>BIBFRAME has a coarser granularity, but is extensible</a:t>
            </a:r>
          </a:p>
          <a:p>
            <a:pPr lvl="1"/>
            <a:r>
              <a:rPr lang="en-GB"/>
              <a:t>Sub-properties and sub-classes can be added to refine the semantics</a:t>
            </a:r>
          </a:p>
          <a:p>
            <a:pPr lvl="1"/>
            <a:r>
              <a:rPr lang="en-GB"/>
              <a:t>BF is lossy at current levels of granularity</a:t>
            </a:r>
          </a:p>
          <a:p>
            <a:r>
              <a:rPr lang="en-GB"/>
              <a:t>UNIMARC separates content (values) from structure (encoding) in most cases</a:t>
            </a:r>
          </a:p>
          <a:p>
            <a:pPr lvl="1"/>
            <a:r>
              <a:rPr lang="en-GB"/>
              <a:t>= Parallel is an exception</a:t>
            </a:r>
          </a:p>
          <a:p>
            <a:r>
              <a:rPr lang="en-GB"/>
              <a:t>BF model is based on data in legacy records</a:t>
            </a:r>
          </a:p>
          <a:p>
            <a:pPr lvl="1"/>
            <a:r>
              <a:rPr lang="en-GB"/>
              <a:t>Extensive “archaeology” required to trace semantics and syntax.</a:t>
            </a:r>
          </a:p>
          <a:p>
            <a:pPr lvl="1"/>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42</a:t>
            </a:fld>
            <a:endParaRPr lang="en-GB"/>
          </a:p>
        </p:txBody>
      </p:sp>
    </p:spTree>
    <p:extLst>
      <p:ext uri="{BB962C8B-B14F-4D97-AF65-F5344CB8AC3E}">
        <p14:creationId xmlns:p14="http://schemas.microsoft.com/office/powerpoint/2010/main" val="1602078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Granularity</a:t>
            </a:r>
            <a:endParaRPr lang="en-GB" dirty="0"/>
          </a:p>
        </p:txBody>
      </p:sp>
      <p:sp>
        <p:nvSpPr>
          <p:cNvPr id="3" name="Content Placeholder 2"/>
          <p:cNvSpPr>
            <a:spLocks noGrp="1"/>
          </p:cNvSpPr>
          <p:nvPr>
            <p:ph idx="1"/>
          </p:nvPr>
        </p:nvSpPr>
        <p:spPr/>
        <p:txBody>
          <a:bodyPr/>
          <a:lstStyle/>
          <a:p>
            <a:r>
              <a:rPr lang="en-GB"/>
              <a:t>Intellectual value of UNIMARC is preserved by a finest-grained semantic representation</a:t>
            </a:r>
          </a:p>
          <a:p>
            <a:r>
              <a:rPr lang="en-GB"/>
              <a:t>Data can always be dumbed-down to the level of coarseness required by applications</a:t>
            </a:r>
          </a:p>
          <a:p>
            <a:pPr lvl="1"/>
            <a:r>
              <a:rPr lang="en-GB"/>
              <a:t>Processed with shared open maps</a:t>
            </a:r>
          </a:p>
          <a:p>
            <a:pPr lvl="1"/>
            <a:r>
              <a:rPr lang="en-GB"/>
              <a:t>Including schema.org and dct!</a:t>
            </a:r>
          </a:p>
          <a:p>
            <a:pPr lvl="2"/>
            <a:r>
              <a:rPr lang="en-GB"/>
              <a:t>And BIBFRAME too …</a:t>
            </a:r>
          </a:p>
          <a:p>
            <a:r>
              <a:rPr lang="en-GB"/>
              <a:t>Data should be published without loss</a:t>
            </a:r>
          </a:p>
          <a:p>
            <a:pPr lvl="1"/>
            <a:r>
              <a:rPr lang="en-GB"/>
              <a:t>For semantically rich applications</a:t>
            </a:r>
          </a:p>
          <a:p>
            <a:r>
              <a:rPr lang="en-GB"/>
              <a:t>Universal Bibliographic Control ~ Semantic Web</a:t>
            </a:r>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43</a:t>
            </a:fld>
            <a:endParaRPr lang="en-GB"/>
          </a:p>
        </p:txBody>
      </p:sp>
    </p:spTree>
    <p:extLst>
      <p:ext uri="{BB962C8B-B14F-4D97-AF65-F5344CB8AC3E}">
        <p14:creationId xmlns:p14="http://schemas.microsoft.com/office/powerpoint/2010/main" val="2164334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Thank you!</a:t>
            </a:r>
            <a:endParaRPr lang="en-GB" dirty="0"/>
          </a:p>
        </p:txBody>
      </p:sp>
      <p:sp>
        <p:nvSpPr>
          <p:cNvPr id="10" name="Content Placeholder 9"/>
          <p:cNvSpPr>
            <a:spLocks noGrp="1"/>
          </p:cNvSpPr>
          <p:nvPr>
            <p:ph idx="1"/>
          </p:nvPr>
        </p:nvSpPr>
        <p:spPr/>
        <p:txBody>
          <a:bodyPr/>
          <a:lstStyle/>
          <a:p>
            <a:endParaRPr lang="en-GB"/>
          </a:p>
        </p:txBody>
      </p:sp>
      <p:sp>
        <p:nvSpPr>
          <p:cNvPr id="5" name="Footer Placeholder 4"/>
          <p:cNvSpPr>
            <a:spLocks noGrp="1"/>
          </p:cNvSpPr>
          <p:nvPr>
            <p:ph type="ftr" sz="quarter" idx="11"/>
          </p:nvPr>
        </p:nvSpPr>
        <p:spPr/>
        <p:txBody>
          <a:bodyPr/>
          <a:lstStyle/>
          <a:p>
            <a:r>
              <a:rPr lang="en-US"/>
              <a:t>UNIMARC in RDF: Workshop, Lisbon, 6 April 2016</a:t>
            </a:r>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pPr/>
              <a:t>44</a:t>
            </a:fld>
            <a:endParaRPr lang="hr-HR"/>
          </a:p>
        </p:txBody>
      </p:sp>
    </p:spTree>
    <p:extLst>
      <p:ext uri="{BB962C8B-B14F-4D97-AF65-F5344CB8AC3E}">
        <p14:creationId xmlns:p14="http://schemas.microsoft.com/office/powerpoint/2010/main" val="3027066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References</a:t>
            </a:r>
            <a:endParaRPr lang="en-GB" dirty="0"/>
          </a:p>
        </p:txBody>
      </p:sp>
      <p:sp>
        <p:nvSpPr>
          <p:cNvPr id="3" name="Content Placeholder 2"/>
          <p:cNvSpPr>
            <a:spLocks noGrp="1"/>
          </p:cNvSpPr>
          <p:nvPr>
            <p:ph idx="1"/>
          </p:nvPr>
        </p:nvSpPr>
        <p:spPr/>
        <p:txBody>
          <a:bodyPr>
            <a:normAutofit fontScale="77500" lnSpcReduction="20000"/>
          </a:bodyPr>
          <a:lstStyle/>
          <a:p>
            <a:endParaRPr lang="hr-HR"/>
          </a:p>
          <a:p>
            <a:r>
              <a:rPr lang="en-US"/>
              <a:t>Dunsire, Gordon; Mirna Willer. UNIMARC and Linked Data. // IFLA Journal 37, 4(December 2011), 314-326, </a:t>
            </a:r>
            <a:r>
              <a:rPr lang="en-US">
                <a:hlinkClick r:id="rId2"/>
              </a:rPr>
              <a:t>http://www.ifla.org/files/hq/publications/ifla-journal/ifla-journal-37-4_2011.pdf</a:t>
            </a:r>
            <a:r>
              <a:rPr lang="hr-HR"/>
              <a:t> </a:t>
            </a:r>
          </a:p>
          <a:p>
            <a:r>
              <a:rPr lang="en-GB"/>
              <a:t>Dunsire, G. Using the sub-property ladder, [blog] 2012, </a:t>
            </a:r>
            <a:r>
              <a:rPr lang="en-GB">
                <a:hlinkClick r:id="rId3"/>
              </a:rPr>
              <a:t>http://managemetadata.com/blog/2012/05/12/using-the-sub-property-ladder/</a:t>
            </a:r>
            <a:r>
              <a:rPr lang="en-GB"/>
              <a:t>      </a:t>
            </a:r>
            <a:endParaRPr lang="en-US"/>
          </a:p>
          <a:p>
            <a:r>
              <a:rPr lang="en-GB"/>
              <a:t>Hillmann, D., G. Dunsire, J. Phipps. Maps and Gaps: Strategies for Vocabulary Design and Development. In Proc. Int’l Conf. on Dublin Core and Metadata Applications 2013, 82-89, </a:t>
            </a:r>
            <a:r>
              <a:rPr lang="en-GB">
                <a:hlinkClick r:id="rId4"/>
              </a:rPr>
              <a:t>http://dcevents.dublincore.org/IntConf/dc-2013/paper/view/185/80</a:t>
            </a:r>
            <a:r>
              <a:rPr lang="en-GB"/>
              <a:t>;</a:t>
            </a:r>
            <a:endParaRPr lang="hr-HR"/>
          </a:p>
          <a:p>
            <a:r>
              <a:rPr lang="en-GB"/>
              <a:t>Willer, M., G. Dunsire. Bibliographic information organization in the Semantic Web. Oxford: Chandos, 2013.</a:t>
            </a:r>
            <a:endParaRPr lang="en-US" dirty="0"/>
          </a:p>
        </p:txBody>
      </p:sp>
      <p:sp>
        <p:nvSpPr>
          <p:cNvPr id="5" name="Footer Placeholder 4"/>
          <p:cNvSpPr>
            <a:spLocks noGrp="1"/>
          </p:cNvSpPr>
          <p:nvPr>
            <p:ph type="ftr" sz="quarter" idx="11"/>
          </p:nvPr>
        </p:nvSpPr>
        <p:spPr/>
        <p:txBody>
          <a:bodyPr/>
          <a:lstStyle/>
          <a:p>
            <a:r>
              <a:rPr lang="en-US"/>
              <a:t>UNIMARC in RDF: Workshop, Lisbon, 6 April 2016</a:t>
            </a:r>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pPr/>
              <a:t>45</a:t>
            </a:fld>
            <a:endParaRPr lang="hr-HR"/>
          </a:p>
        </p:txBody>
      </p:sp>
    </p:spTree>
    <p:extLst>
      <p:ext uri="{BB962C8B-B14F-4D97-AF65-F5344CB8AC3E}">
        <p14:creationId xmlns:p14="http://schemas.microsoft.com/office/powerpoint/2010/main" val="1817369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Note</a:t>
            </a:r>
          </a:p>
        </p:txBody>
      </p:sp>
      <p:sp>
        <p:nvSpPr>
          <p:cNvPr id="3" name="Content Placeholder 2"/>
          <p:cNvSpPr>
            <a:spLocks noGrp="1"/>
          </p:cNvSpPr>
          <p:nvPr>
            <p:ph idx="1"/>
          </p:nvPr>
        </p:nvSpPr>
        <p:spPr/>
        <p:txBody>
          <a:bodyPr/>
          <a:lstStyle/>
          <a:p>
            <a:endParaRPr lang="hr-HR" dirty="0"/>
          </a:p>
          <a:p>
            <a:r>
              <a:rPr lang="en-GB" dirty="0"/>
              <a:t>This presentation is an updated version of the workshop held at IFLA 2015, Cape Town, Session 105 under the title “UNIMARC in RDF:  Representation of UNIMARC Bibliographic Format in Resource Description Framework for Linked Data”.</a:t>
            </a:r>
            <a:endParaRPr lang="en-US" dirty="0"/>
          </a:p>
        </p:txBody>
      </p:sp>
      <p:sp>
        <p:nvSpPr>
          <p:cNvPr id="5" name="Footer Placeholder 4"/>
          <p:cNvSpPr>
            <a:spLocks noGrp="1"/>
          </p:cNvSpPr>
          <p:nvPr>
            <p:ph type="ftr" sz="quarter" idx="11"/>
          </p:nvPr>
        </p:nvSpPr>
        <p:spPr/>
        <p:txBody>
          <a:bodyPr/>
          <a:lstStyle/>
          <a:p>
            <a:r>
              <a:rPr lang="en-US"/>
              <a:t>UNIMARC in RDF: Workshop, Lisbon, 6 April 2016</a:t>
            </a:r>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pPr/>
              <a:t>46</a:t>
            </a:fld>
            <a:endParaRPr lang="hr-HR"/>
          </a:p>
        </p:txBody>
      </p:sp>
    </p:spTree>
    <p:extLst>
      <p:ext uri="{BB962C8B-B14F-4D97-AF65-F5344CB8AC3E}">
        <p14:creationId xmlns:p14="http://schemas.microsoft.com/office/powerpoint/2010/main" val="111818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8650" y="677042"/>
            <a:ext cx="7886700" cy="701731"/>
          </a:xfrm>
        </p:spPr>
        <p:txBody>
          <a:bodyPr>
            <a:spAutoFit/>
          </a:bodyPr>
          <a:lstStyle/>
          <a:p>
            <a:r>
              <a:rPr lang="en-GB" dirty="0"/>
              <a:t>Linked data and RDF</a:t>
            </a:r>
          </a:p>
        </p:txBody>
      </p:sp>
      <p:sp>
        <p:nvSpPr>
          <p:cNvPr id="3" name="Content Placeholder 2"/>
          <p:cNvSpPr>
            <a:spLocks noGrp="1"/>
          </p:cNvSpPr>
          <p:nvPr>
            <p:ph idx="1"/>
          </p:nvPr>
        </p:nvSpPr>
        <p:spPr/>
        <p:txBody>
          <a:bodyPr/>
          <a:lstStyle/>
          <a:p>
            <a:r>
              <a:rPr lang="en-GB"/>
              <a:t>Resource Description Framework (RDF)</a:t>
            </a:r>
          </a:p>
          <a:p>
            <a:r>
              <a:rPr lang="en-GB"/>
              <a:t>Designed for machine-processing of metadata at global scale (Semantic Web)</a:t>
            </a:r>
          </a:p>
          <a:p>
            <a:pPr lvl="1"/>
            <a:r>
              <a:rPr lang="en-GB"/>
              <a:t>24/7/365</a:t>
            </a:r>
          </a:p>
          <a:p>
            <a:pPr lvl="1"/>
            <a:r>
              <a:rPr lang="en-GB"/>
              <a:t>Trillions of operations per second</a:t>
            </a:r>
          </a:p>
          <a:p>
            <a:r>
              <a:rPr lang="en-GB"/>
              <a:t>Everything must be dis-ambiguated</a:t>
            </a:r>
          </a:p>
          <a:p>
            <a:pPr lvl="1"/>
            <a:r>
              <a:rPr lang="en-GB"/>
              <a:t>Machines are dumb</a:t>
            </a:r>
          </a:p>
          <a:p>
            <a:pPr lvl="2"/>
            <a:r>
              <a:rPr lang="en-GB"/>
              <a:t>A simple approach helps!</a:t>
            </a:r>
          </a:p>
          <a:p>
            <a:pPr lvl="1"/>
            <a:r>
              <a:rPr lang="en-GB"/>
              <a:t>Machine-readable identifiers</a:t>
            </a:r>
            <a:endParaRPr lang="en-GB" dirty="0"/>
          </a:p>
        </p:txBody>
      </p:sp>
      <p:sp>
        <p:nvSpPr>
          <p:cNvPr id="4" name="Footer Placeholder 3"/>
          <p:cNvSpPr>
            <a:spLocks noGrp="1"/>
          </p:cNvSpPr>
          <p:nvPr>
            <p:ph type="ftr" sz="quarter" idx="11"/>
          </p:nvPr>
        </p:nvSpPr>
        <p:spPr/>
        <p:txBody>
          <a:bodyPr/>
          <a:lstStyle/>
          <a:p>
            <a:r>
              <a:rPr lang="en-US"/>
              <a:t>UNIMARC in RDF: Workshop, Lisbon, 6 April 2016</a:t>
            </a:r>
            <a:endParaRPr lang="en-GB"/>
          </a:p>
        </p:txBody>
      </p:sp>
      <p:sp>
        <p:nvSpPr>
          <p:cNvPr id="5" name="Slide Number Placeholder 4"/>
          <p:cNvSpPr>
            <a:spLocks noGrp="1"/>
          </p:cNvSpPr>
          <p:nvPr>
            <p:ph type="sldNum" sz="quarter" idx="12"/>
          </p:nvPr>
        </p:nvSpPr>
        <p:spPr/>
        <p:txBody>
          <a:bodyPr/>
          <a:lstStyle/>
          <a:p>
            <a:fld id="{266123B3-9855-433B-B271-14F29370CAEE}" type="slidenum">
              <a:rPr lang="en-GB" smtClean="0"/>
              <a:pPr/>
              <a:t>5</a:t>
            </a:fld>
            <a:endParaRPr lang="en-GB"/>
          </a:p>
        </p:txBody>
      </p:sp>
    </p:spTree>
    <p:extLst>
      <p:ext uri="{BB962C8B-B14F-4D97-AF65-F5344CB8AC3E}">
        <p14:creationId xmlns:p14="http://schemas.microsoft.com/office/powerpoint/2010/main" val="238730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8650" y="677042"/>
            <a:ext cx="7886700" cy="701731"/>
          </a:xfrm>
        </p:spPr>
        <p:txBody>
          <a:bodyPr>
            <a:spAutoFit/>
          </a:bodyPr>
          <a:lstStyle/>
          <a:p>
            <a:r>
              <a:rPr lang="en-GB"/>
              <a:t>RDF triple</a:t>
            </a:r>
          </a:p>
        </p:txBody>
      </p:sp>
      <p:sp>
        <p:nvSpPr>
          <p:cNvPr id="3" name="Content Placeholder 2"/>
          <p:cNvSpPr>
            <a:spLocks noGrp="1"/>
          </p:cNvSpPr>
          <p:nvPr>
            <p:ph idx="1"/>
          </p:nvPr>
        </p:nvSpPr>
        <p:spPr/>
        <p:txBody>
          <a:bodyPr>
            <a:normAutofit lnSpcReduction="10000"/>
          </a:bodyPr>
          <a:lstStyle/>
          <a:p>
            <a:r>
              <a:rPr lang="en-GB"/>
              <a:t>Metadata expressed as “atomic” statements</a:t>
            </a:r>
          </a:p>
          <a:p>
            <a:pPr lvl="1"/>
            <a:r>
              <a:rPr lang="en-GB"/>
              <a:t>A simple, single, irreducible statement</a:t>
            </a:r>
          </a:p>
          <a:p>
            <a:pPr lvl="2"/>
            <a:r>
              <a:rPr lang="en-GB"/>
              <a:t>The title of this book is “Cataloguing is fun!”</a:t>
            </a:r>
          </a:p>
          <a:p>
            <a:r>
              <a:rPr lang="en-GB"/>
              <a:t>Constructed in 3 parts</a:t>
            </a:r>
          </a:p>
          <a:p>
            <a:pPr lvl="1"/>
            <a:r>
              <a:rPr lang="en-GB"/>
              <a:t>“Triple”</a:t>
            </a:r>
          </a:p>
          <a:p>
            <a:r>
              <a:rPr lang="en-GB"/>
              <a:t>The title of this book is “Cataloguing is fun!”</a:t>
            </a:r>
          </a:p>
          <a:p>
            <a:pPr lvl="1"/>
            <a:r>
              <a:rPr lang="en-GB"/>
              <a:t>Subject of the statement = Subject: This book</a:t>
            </a:r>
          </a:p>
          <a:p>
            <a:pPr lvl="1"/>
            <a:r>
              <a:rPr lang="en-GB"/>
              <a:t>Nature of the statement = Predicate: has title</a:t>
            </a:r>
          </a:p>
          <a:p>
            <a:pPr lvl="1"/>
            <a:r>
              <a:rPr lang="en-GB"/>
              <a:t>Value of the statement = Object: “Cataloguing is fun!”</a:t>
            </a:r>
          </a:p>
          <a:p>
            <a:r>
              <a:rPr lang="en-GB"/>
              <a:t>This book – has title – “Cataloguing is fun!”</a:t>
            </a:r>
          </a:p>
          <a:p>
            <a:pPr lvl="1"/>
            <a:r>
              <a:rPr lang="en-GB"/>
              <a:t>subject – predicate - object</a:t>
            </a:r>
          </a:p>
          <a:p>
            <a:endParaRPr lang="en-GB" dirty="0"/>
          </a:p>
        </p:txBody>
      </p:sp>
      <p:sp>
        <p:nvSpPr>
          <p:cNvPr id="4" name="Footer Placeholder 3"/>
          <p:cNvSpPr>
            <a:spLocks noGrp="1"/>
          </p:cNvSpPr>
          <p:nvPr>
            <p:ph type="ftr" sz="quarter" idx="11"/>
          </p:nvPr>
        </p:nvSpPr>
        <p:spPr/>
        <p:txBody>
          <a:bodyPr/>
          <a:lstStyle/>
          <a:p>
            <a:r>
              <a:rPr lang="en-US"/>
              <a:t>UNIMARC in RDF: Workshop, Lisbon, 6 April 2016</a:t>
            </a:r>
            <a:endParaRPr lang="en-GB"/>
          </a:p>
        </p:txBody>
      </p:sp>
      <p:sp>
        <p:nvSpPr>
          <p:cNvPr id="5" name="Slide Number Placeholder 4"/>
          <p:cNvSpPr>
            <a:spLocks noGrp="1"/>
          </p:cNvSpPr>
          <p:nvPr>
            <p:ph type="sldNum" sz="quarter" idx="12"/>
          </p:nvPr>
        </p:nvSpPr>
        <p:spPr/>
        <p:txBody>
          <a:bodyPr/>
          <a:lstStyle/>
          <a:p>
            <a:fld id="{266123B3-9855-433B-B271-14F29370CAEE}" type="slidenum">
              <a:rPr lang="en-GB" smtClean="0"/>
              <a:pPr/>
              <a:t>6</a:t>
            </a:fld>
            <a:endParaRPr lang="en-GB"/>
          </a:p>
        </p:txBody>
      </p:sp>
    </p:spTree>
    <p:extLst>
      <p:ext uri="{BB962C8B-B14F-4D97-AF65-F5344CB8AC3E}">
        <p14:creationId xmlns:p14="http://schemas.microsoft.com/office/powerpoint/2010/main" val="344008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28650" y="677042"/>
            <a:ext cx="7886700" cy="701731"/>
          </a:xfrm>
        </p:spPr>
        <p:txBody>
          <a:bodyPr>
            <a:spAutoFit/>
          </a:bodyPr>
          <a:lstStyle/>
          <a:p>
            <a:r>
              <a:rPr lang="en-GB" dirty="0"/>
              <a:t>Machine-readable identifiers</a:t>
            </a:r>
          </a:p>
        </p:txBody>
      </p:sp>
      <p:sp>
        <p:nvSpPr>
          <p:cNvPr id="3" name="Content Placeholder 2"/>
          <p:cNvSpPr>
            <a:spLocks noGrp="1"/>
          </p:cNvSpPr>
          <p:nvPr>
            <p:ph idx="1"/>
          </p:nvPr>
        </p:nvSpPr>
        <p:spPr/>
        <p:txBody>
          <a:bodyPr/>
          <a:lstStyle/>
          <a:p>
            <a:r>
              <a:rPr lang="en-GB"/>
              <a:t>Uniform Resource Identifier (URI)</a:t>
            </a:r>
          </a:p>
          <a:p>
            <a:pPr lvl="1"/>
            <a:r>
              <a:rPr lang="en-GB"/>
              <a:t>Can be any unique combination of numbers and letters</a:t>
            </a:r>
          </a:p>
          <a:p>
            <a:pPr lvl="2"/>
            <a:r>
              <a:rPr lang="en-GB"/>
              <a:t>No intrinsic meaning; it’s just an identifier</a:t>
            </a:r>
          </a:p>
          <a:p>
            <a:r>
              <a:rPr lang="en-GB"/>
              <a:t>RDF requires the subject and predicate of triple to be URIs</a:t>
            </a:r>
          </a:p>
          <a:p>
            <a:pPr lvl="1"/>
            <a:r>
              <a:rPr lang="en-GB"/>
              <a:t>Object can be a URI, or a literal string (“Cataloguing is fun!”)</a:t>
            </a:r>
          </a:p>
          <a:p>
            <a:r>
              <a:rPr lang="en-GB"/>
              <a:t>URIs can be matched by machine to link triples together</a:t>
            </a:r>
          </a:p>
          <a:p>
            <a:endParaRPr lang="en-GB" dirty="0"/>
          </a:p>
        </p:txBody>
      </p:sp>
      <p:sp>
        <p:nvSpPr>
          <p:cNvPr id="4" name="Footer Placeholder 3"/>
          <p:cNvSpPr>
            <a:spLocks noGrp="1"/>
          </p:cNvSpPr>
          <p:nvPr>
            <p:ph type="ftr" sz="quarter" idx="11"/>
          </p:nvPr>
        </p:nvSpPr>
        <p:spPr/>
        <p:txBody>
          <a:bodyPr/>
          <a:lstStyle/>
          <a:p>
            <a:r>
              <a:rPr lang="en-US"/>
              <a:t>UNIMARC in RDF: Workshop, Lisbon, 6 April 2016</a:t>
            </a:r>
            <a:endParaRPr lang="en-GB"/>
          </a:p>
        </p:txBody>
      </p:sp>
      <p:sp>
        <p:nvSpPr>
          <p:cNvPr id="5" name="Slide Number Placeholder 4"/>
          <p:cNvSpPr>
            <a:spLocks noGrp="1"/>
          </p:cNvSpPr>
          <p:nvPr>
            <p:ph type="sldNum" sz="quarter" idx="12"/>
          </p:nvPr>
        </p:nvSpPr>
        <p:spPr/>
        <p:txBody>
          <a:bodyPr/>
          <a:lstStyle/>
          <a:p>
            <a:fld id="{266123B3-9855-433B-B271-14F29370CAEE}" type="slidenum">
              <a:rPr lang="en-GB" smtClean="0"/>
              <a:pPr/>
              <a:t>7</a:t>
            </a:fld>
            <a:endParaRPr lang="en-GB"/>
          </a:p>
        </p:txBody>
      </p:sp>
    </p:spTree>
    <p:extLst>
      <p:ext uri="{BB962C8B-B14F-4D97-AF65-F5344CB8AC3E}">
        <p14:creationId xmlns:p14="http://schemas.microsoft.com/office/powerpoint/2010/main" val="267388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Vocabularies, values and element sets</a:t>
            </a:r>
          </a:p>
        </p:txBody>
      </p:sp>
      <p:sp>
        <p:nvSpPr>
          <p:cNvPr id="3" name="Content Placeholder 2"/>
          <p:cNvSpPr>
            <a:spLocks noGrp="1"/>
          </p:cNvSpPr>
          <p:nvPr>
            <p:ph idx="1"/>
          </p:nvPr>
        </p:nvSpPr>
        <p:spPr/>
        <p:txBody>
          <a:bodyPr/>
          <a:lstStyle/>
          <a:p>
            <a:r>
              <a:rPr lang="en-GB"/>
              <a:t>Controlled terminology represented as RDF “value” vocabulary</a:t>
            </a:r>
          </a:p>
          <a:p>
            <a:r>
              <a:rPr lang="en-GB"/>
              <a:t>Entities, attributes, and relationships represented as RDF “element set” vocabulary</a:t>
            </a:r>
          </a:p>
          <a:p>
            <a:r>
              <a:rPr lang="en-GB"/>
              <a:t>Attributes and relationships represented as RDF properties (“predicates”)</a:t>
            </a:r>
          </a:p>
          <a:p>
            <a:r>
              <a:rPr lang="en-GB"/>
              <a:t>Entities represented in RDF as classes</a:t>
            </a:r>
          </a:p>
          <a:p>
            <a:pPr lvl="1"/>
            <a:r>
              <a:rPr lang="en-GB"/>
              <a:t>UNIMARC-B has only 1 entity: Resource</a:t>
            </a:r>
          </a:p>
          <a:p>
            <a:pPr lvl="1"/>
            <a:r>
              <a:rPr lang="en-GB"/>
              <a:t>ISBD already has an equivalent class for Resource</a:t>
            </a:r>
          </a:p>
          <a:p>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8</a:t>
            </a:fld>
            <a:endParaRPr lang="en-GB"/>
          </a:p>
        </p:txBody>
      </p:sp>
    </p:spTree>
    <p:extLst>
      <p:ext uri="{BB962C8B-B14F-4D97-AF65-F5344CB8AC3E}">
        <p14:creationId xmlns:p14="http://schemas.microsoft.com/office/powerpoint/2010/main" val="15535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042"/>
            <a:ext cx="7886700" cy="701731"/>
          </a:xfrm>
        </p:spPr>
        <p:txBody>
          <a:bodyPr>
            <a:spAutoFit/>
          </a:bodyPr>
          <a:lstStyle/>
          <a:p>
            <a:r>
              <a:rPr lang="en-GB" dirty="0"/>
              <a:t>Element sets</a:t>
            </a:r>
          </a:p>
        </p:txBody>
      </p:sp>
      <p:sp>
        <p:nvSpPr>
          <p:cNvPr id="3" name="Content Placeholder 2"/>
          <p:cNvSpPr>
            <a:spLocks noGrp="1"/>
          </p:cNvSpPr>
          <p:nvPr>
            <p:ph idx="1"/>
          </p:nvPr>
        </p:nvSpPr>
        <p:spPr/>
        <p:txBody>
          <a:bodyPr>
            <a:normAutofit lnSpcReduction="10000"/>
          </a:bodyPr>
          <a:lstStyle/>
          <a:p>
            <a:r>
              <a:rPr lang="en-GB"/>
              <a:t>“Bibliographic” format has same focus as International Standard Bibliographic Description (ISBD)</a:t>
            </a:r>
          </a:p>
          <a:p>
            <a:pPr lvl="1"/>
            <a:r>
              <a:rPr lang="en-GB"/>
              <a:t>The entity [bibliographic] Resource ~ FRBR Manifestation</a:t>
            </a:r>
          </a:p>
          <a:p>
            <a:r>
              <a:rPr lang="en-GB"/>
              <a:t>Attributes =&gt; RDF properties</a:t>
            </a:r>
          </a:p>
          <a:p>
            <a:r>
              <a:rPr lang="en-GB"/>
              <a:t>RDF properties require URIs</a:t>
            </a:r>
          </a:p>
          <a:p>
            <a:pPr lvl="1"/>
            <a:r>
              <a:rPr lang="en-GB"/>
              <a:t>IFLA/UNIMARC URL domain + local unique UNIMARC part</a:t>
            </a:r>
          </a:p>
          <a:p>
            <a:r>
              <a:rPr lang="en-GB"/>
              <a:t>Lossless data requires finest level of granularity</a:t>
            </a:r>
          </a:p>
          <a:p>
            <a:pPr lvl="1"/>
            <a:r>
              <a:rPr lang="en-GB"/>
              <a:t>Important for UNIMARC qualified coded subfield</a:t>
            </a:r>
          </a:p>
          <a:p>
            <a:endParaRPr lang="en-GB" dirty="0"/>
          </a:p>
        </p:txBody>
      </p:sp>
      <p:sp>
        <p:nvSpPr>
          <p:cNvPr id="5" name="Footer Placeholder 4"/>
          <p:cNvSpPr>
            <a:spLocks noGrp="1"/>
          </p:cNvSpPr>
          <p:nvPr>
            <p:ph type="ftr" sz="quarter" idx="11"/>
          </p:nvPr>
        </p:nvSpPr>
        <p:spPr/>
        <p:txBody>
          <a:bodyPr/>
          <a:lstStyle/>
          <a:p>
            <a:r>
              <a:rPr lang="en-US"/>
              <a:t>UNIMARC in RDF: Workshop, Lisbon, 6 April 2016</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pPr/>
              <a:t>9</a:t>
            </a:fld>
            <a:endParaRPr lang="en-GB"/>
          </a:p>
        </p:txBody>
      </p:sp>
      <p:sp>
        <p:nvSpPr>
          <p:cNvPr id="11" name="Footer Placeholder 4"/>
          <p:cNvSpPr txBox="1">
            <a:spLocks/>
          </p:cNvSpPr>
          <p:nvPr/>
        </p:nvSpPr>
        <p:spPr>
          <a:xfrm>
            <a:off x="781050" y="6508752"/>
            <a:ext cx="3358134" cy="39382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UNIMARC in RDF: Workshop, Lisbon, 6 Apr 2016</a:t>
            </a:r>
            <a:endParaRPr lang="en-US" dirty="0"/>
          </a:p>
        </p:txBody>
      </p:sp>
      <p:sp>
        <p:nvSpPr>
          <p:cNvPr id="12" name="Slide Number Placeholder 5"/>
          <p:cNvSpPr txBox="1">
            <a:spLocks/>
          </p:cNvSpPr>
          <p:nvPr/>
        </p:nvSpPr>
        <p:spPr>
          <a:xfrm>
            <a:off x="6610350" y="6508751"/>
            <a:ext cx="20574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13463217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TotalTime>
  <Words>3374</Words>
  <Application>Microsoft Office PowerPoint</Application>
  <PresentationFormat>On-screen Show (4:3)</PresentationFormat>
  <Paragraphs>561</Paragraphs>
  <Slides>46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PMingLiU</vt:lpstr>
      <vt:lpstr>Times New Roman</vt:lpstr>
      <vt:lpstr>Office Theme</vt:lpstr>
      <vt:lpstr>Unleashing UNIMARC to the Semantic Web: UNIMARC in RDF</vt:lpstr>
      <vt:lpstr>Overview</vt:lpstr>
      <vt:lpstr>Introduction to linked data and UNIMARC</vt:lpstr>
      <vt:lpstr>Background</vt:lpstr>
      <vt:lpstr>Linked data and RDF</vt:lpstr>
      <vt:lpstr>RDF triple</vt:lpstr>
      <vt:lpstr>Machine-readable identifiers</vt:lpstr>
      <vt:lpstr>Vocabularies, values and element sets</vt:lpstr>
      <vt:lpstr>Element sets</vt:lpstr>
      <vt:lpstr>UNIMARC element and concept identifiers</vt:lpstr>
      <vt:lpstr>PowerPoint Presentation</vt:lpstr>
      <vt:lpstr>UNIMARC element and concept identifiers</vt:lpstr>
      <vt:lpstr>PowerPoint Presentation</vt:lpstr>
      <vt:lpstr>PowerPoint Presentation</vt:lpstr>
      <vt:lpstr>Translations</vt:lpstr>
      <vt:lpstr>PowerPoint Presentation</vt:lpstr>
      <vt:lpstr>PowerPoint Presentation</vt:lpstr>
      <vt:lpstr>UNIMARC vocabularies </vt:lpstr>
      <vt:lpstr>PowerPoint Presentation</vt:lpstr>
      <vt:lpstr>PowerPoint Presentation</vt:lpstr>
      <vt:lpstr>Value vocabularies</vt:lpstr>
      <vt:lpstr>Value vocabularies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research and plans</vt:lpstr>
      <vt:lpstr>Level 0: the finest level of granularity</vt:lpstr>
      <vt:lpstr>PowerPoint Presentation</vt:lpstr>
      <vt:lpstr>PowerPoint Presentation</vt:lpstr>
      <vt:lpstr>PowerPoint Presentation</vt:lpstr>
      <vt:lpstr>PowerPoint Presentation</vt:lpstr>
      <vt:lpstr>Representing UNIMARC authorities in RDF</vt:lpstr>
      <vt:lpstr>Representing UNIMARC authorities in RDF: use of parallel vocabularies</vt:lpstr>
      <vt:lpstr>Representing UNIMARC authorities in RDF: authorised and variant forms of a name</vt:lpstr>
      <vt:lpstr>Mappings</vt:lpstr>
      <vt:lpstr>UNIMARC and ISBD properties</vt:lpstr>
      <vt:lpstr>PowerPoint Presentation</vt:lpstr>
      <vt:lpstr>UNIMARC and MARC21 (BIBFRAME)</vt:lpstr>
      <vt:lpstr>Granularity</vt:lpstr>
      <vt:lpstr>Thank you!</vt:lpstr>
      <vt:lpstr>References</vt:lpstr>
      <vt:lpstr>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UNIMARC in RDF</dc:title>
  <dc:creator>Gordon Dunsire</dc:creator>
  <cp:lastModifiedBy>Gordon Dunsire</cp:lastModifiedBy>
  <cp:revision>82</cp:revision>
  <dcterms:created xsi:type="dcterms:W3CDTF">2015-08-04T12:36:07Z</dcterms:created>
  <dcterms:modified xsi:type="dcterms:W3CDTF">2016-04-08T13:06:31Z</dcterms:modified>
</cp:coreProperties>
</file>