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64" r:id="rId3"/>
    <p:sldId id="260" r:id="rId4"/>
    <p:sldId id="257" r:id="rId5"/>
    <p:sldId id="262" r:id="rId6"/>
    <p:sldId id="263" r:id="rId7"/>
    <p:sldId id="261" r:id="rId8"/>
    <p:sldId id="258" r:id="rId9"/>
    <p:sldId id="259"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828" y="-102"/>
      </p:cViewPr>
      <p:guideLst>
        <p:guide orient="horz" pos="2160"/>
        <p:guide pos="2880"/>
      </p:guideLst>
    </p:cSldViewPr>
  </p:slideViewPr>
  <p:notesTextViewPr>
    <p:cViewPr>
      <p:scale>
        <a:sx n="1" d="1"/>
        <a:sy n="1" d="1"/>
      </p:scale>
      <p:origin x="0" y="0"/>
    </p:cViewPr>
  </p:notesTextViewPr>
  <p:notesViewPr>
    <p:cSldViewPr>
      <p:cViewPr>
        <p:scale>
          <a:sx n="100" d="100"/>
          <a:sy n="100" d="100"/>
        </p:scale>
        <p:origin x="-1890" y="238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A8CEDB4-38C7-4D2B-A348-DE547CE80FAB}" type="datetimeFigureOut">
              <a:rPr lang="en-GB" smtClean="0"/>
              <a:t>21/08/2013</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9FABF21-AD42-4CF8-B2A0-F6D8343FC52E}" type="slidenum">
              <a:rPr lang="en-GB" smtClean="0"/>
              <a:t>‹#›</a:t>
            </a:fld>
            <a:endParaRPr lang="en-GB"/>
          </a:p>
        </p:txBody>
      </p:sp>
    </p:spTree>
    <p:extLst>
      <p:ext uri="{BB962C8B-B14F-4D97-AF65-F5344CB8AC3E}">
        <p14:creationId xmlns:p14="http://schemas.microsoft.com/office/powerpoint/2010/main" val="40136257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9FABF21-AD42-4CF8-B2A0-F6D8343FC52E}" type="slidenum">
              <a:rPr lang="en-GB" smtClean="0"/>
              <a:t>1</a:t>
            </a:fld>
            <a:endParaRPr lang="en-GB"/>
          </a:p>
        </p:txBody>
      </p:sp>
    </p:spTree>
    <p:extLst>
      <p:ext uri="{BB962C8B-B14F-4D97-AF65-F5344CB8AC3E}">
        <p14:creationId xmlns:p14="http://schemas.microsoft.com/office/powerpoint/2010/main" val="36700631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UNIMARC in RDF project aims to develop a representation of the UNIMARC format, including structures and code lists of controlled terminologies, in Resource Description Framework (RDF), the basis of the Semantic Web.</a:t>
            </a:r>
          </a:p>
          <a:p>
            <a:endParaRPr lang="en-GB" dirty="0"/>
          </a:p>
          <a:p>
            <a:r>
              <a:rPr lang="en-GB" dirty="0" smtClean="0"/>
              <a:t>It is funded for the first year by the Permanent UNIMARC Committee (PUC) which maintains the UNIMARC formats.</a:t>
            </a:r>
          </a:p>
          <a:p>
            <a:endParaRPr lang="en-GB" dirty="0"/>
          </a:p>
          <a:p>
            <a:r>
              <a:rPr lang="en-GB" dirty="0" smtClean="0"/>
              <a:t>The current focus is the UNIMARC Bibliographic format for descriptive records.</a:t>
            </a:r>
          </a:p>
          <a:p>
            <a:endParaRPr lang="en-GB" dirty="0"/>
          </a:p>
          <a:p>
            <a:r>
              <a:rPr lang="en-GB" dirty="0" smtClean="0"/>
              <a:t>The project will take more than one year to complete. Additional tasks include mapping the UNIMARC elements to reflect internal semantics and interoperate with other bibliographic formats.</a:t>
            </a:r>
            <a:endParaRPr lang="en-GB" dirty="0"/>
          </a:p>
        </p:txBody>
      </p:sp>
      <p:sp>
        <p:nvSpPr>
          <p:cNvPr id="4" name="Slide Number Placeholder 3"/>
          <p:cNvSpPr>
            <a:spLocks noGrp="1"/>
          </p:cNvSpPr>
          <p:nvPr>
            <p:ph type="sldNum" sz="quarter" idx="10"/>
          </p:nvPr>
        </p:nvSpPr>
        <p:spPr/>
        <p:txBody>
          <a:bodyPr/>
          <a:lstStyle/>
          <a:p>
            <a:fld id="{E9FABF21-AD42-4CF8-B2A0-F6D8343FC52E}" type="slidenum">
              <a:rPr lang="en-GB" smtClean="0"/>
              <a:t>2</a:t>
            </a:fld>
            <a:endParaRPr lang="en-GB"/>
          </a:p>
        </p:txBody>
      </p:sp>
    </p:spTree>
    <p:extLst>
      <p:ext uri="{BB962C8B-B14F-4D97-AF65-F5344CB8AC3E}">
        <p14:creationId xmlns:p14="http://schemas.microsoft.com/office/powerpoint/2010/main" val="23503023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classes or types of entity of interest to UNIMARC, together with their attributes, are represented as a set of RDF classes and properties collectively known as an element set.</a:t>
            </a:r>
          </a:p>
          <a:p>
            <a:endParaRPr lang="en-GB" dirty="0"/>
          </a:p>
          <a:p>
            <a:r>
              <a:rPr lang="en-GB" dirty="0" smtClean="0"/>
              <a:t>The element set will be stored and managed using the Open Metadata Registry (OMR) which is also used for other IFLA bibliographic standards such as FRBR and ISBD.</a:t>
            </a:r>
          </a:p>
          <a:p>
            <a:endParaRPr lang="en-GB" dirty="0"/>
          </a:p>
          <a:p>
            <a:r>
              <a:rPr lang="en-GB" dirty="0" smtClean="0"/>
              <a:t>The data will be prepared offline using spread-sheets; the text of the UNIMARC format is not structured enough to allow direct import. The spread-sheets will then be uploaded into the OMR.</a:t>
            </a:r>
          </a:p>
          <a:p>
            <a:endParaRPr lang="en-GB" dirty="0"/>
          </a:p>
          <a:p>
            <a:r>
              <a:rPr lang="en-GB" dirty="0" smtClean="0"/>
              <a:t>UNIMARC elements are represented at the finest level of granularity so that all data in a UNIMARC record can be represented as linked data without any loss of content or contextual information.</a:t>
            </a:r>
            <a:endParaRPr lang="en-GB" dirty="0"/>
          </a:p>
        </p:txBody>
      </p:sp>
      <p:sp>
        <p:nvSpPr>
          <p:cNvPr id="4" name="Slide Number Placeholder 3"/>
          <p:cNvSpPr>
            <a:spLocks noGrp="1"/>
          </p:cNvSpPr>
          <p:nvPr>
            <p:ph type="sldNum" sz="quarter" idx="10"/>
          </p:nvPr>
        </p:nvSpPr>
        <p:spPr/>
        <p:txBody>
          <a:bodyPr/>
          <a:lstStyle/>
          <a:p>
            <a:fld id="{E9FABF21-AD42-4CF8-B2A0-F6D8343FC52E}" type="slidenum">
              <a:rPr lang="en-GB" smtClean="0"/>
              <a:t>3</a:t>
            </a:fld>
            <a:endParaRPr lang="en-GB"/>
          </a:p>
        </p:txBody>
      </p:sp>
    </p:spTree>
    <p:extLst>
      <p:ext uri="{BB962C8B-B14F-4D97-AF65-F5344CB8AC3E}">
        <p14:creationId xmlns:p14="http://schemas.microsoft.com/office/powerpoint/2010/main" val="15335052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One advantage of using a spread-sheet is that repetitive data can be easily copied. The finest level of granularity corresponds to the unique combination of UNIMARC tag, first and second indicators, and subfield. This requires a lot of data to be repeated while a single component varies.</a:t>
            </a:r>
          </a:p>
          <a:p>
            <a:endParaRPr lang="en-GB" dirty="0"/>
          </a:p>
          <a:p>
            <a:r>
              <a:rPr lang="en-GB" dirty="0" smtClean="0"/>
              <a:t>In this example there are 3 different first indicators and two different second indicators, resulting in 6 unique combinations.</a:t>
            </a:r>
          </a:p>
          <a:p>
            <a:endParaRPr lang="en-GB" dirty="0"/>
          </a:p>
          <a:p>
            <a:r>
              <a:rPr lang="en-GB" dirty="0" smtClean="0"/>
              <a:t>The URI of each combination is derived directly from the tag, indicators, and subfield.</a:t>
            </a:r>
          </a:p>
          <a:p>
            <a:endParaRPr lang="en-GB" dirty="0"/>
          </a:p>
          <a:p>
            <a:r>
              <a:rPr lang="en-GB" dirty="0" smtClean="0"/>
              <a:t>The label of each combination is derived from the subfield, tag, and indicator captions.</a:t>
            </a:r>
          </a:p>
          <a:p>
            <a:endParaRPr lang="en-GB" dirty="0"/>
          </a:p>
          <a:p>
            <a:r>
              <a:rPr lang="en-GB" dirty="0" smtClean="0"/>
              <a:t>The derivations are automated using spread-sheet formulas.</a:t>
            </a:r>
          </a:p>
          <a:p>
            <a:endParaRPr lang="en-GB" dirty="0"/>
          </a:p>
          <a:p>
            <a:r>
              <a:rPr lang="en-GB" dirty="0" smtClean="0"/>
              <a:t>However, the definition and scope note for each subfield has to be extracted manually from the UNIMARC text, which conflates definitions, scope notes, and usage notes. This requires significant </a:t>
            </a:r>
            <a:r>
              <a:rPr lang="en-GB" smtClean="0"/>
              <a:t>intellectual intervention.</a:t>
            </a:r>
            <a:endParaRPr lang="en-GB"/>
          </a:p>
        </p:txBody>
      </p:sp>
      <p:sp>
        <p:nvSpPr>
          <p:cNvPr id="4" name="Slide Number Placeholder 3"/>
          <p:cNvSpPr>
            <a:spLocks noGrp="1"/>
          </p:cNvSpPr>
          <p:nvPr>
            <p:ph type="sldNum" sz="quarter" idx="10"/>
          </p:nvPr>
        </p:nvSpPr>
        <p:spPr/>
        <p:txBody>
          <a:bodyPr/>
          <a:lstStyle/>
          <a:p>
            <a:fld id="{E9FABF21-AD42-4CF8-B2A0-F6D8343FC52E}" type="slidenum">
              <a:rPr lang="en-GB" smtClean="0"/>
              <a:t>4</a:t>
            </a:fld>
            <a:endParaRPr lang="en-GB"/>
          </a:p>
        </p:txBody>
      </p:sp>
    </p:spTree>
    <p:extLst>
      <p:ext uri="{BB962C8B-B14F-4D97-AF65-F5344CB8AC3E}">
        <p14:creationId xmlns:p14="http://schemas.microsoft.com/office/powerpoint/2010/main" val="550684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Another complication with the element set is that some UNIMARC semantic information is extended beyond the usual MARC structure and is effectively embedded in the content of subfields.</a:t>
            </a:r>
          </a:p>
          <a:p>
            <a:endParaRPr lang="en-GB" dirty="0"/>
          </a:p>
          <a:p>
            <a:r>
              <a:rPr lang="en-GB" dirty="0" smtClean="0"/>
              <a:t>In this example, the first subfield $f is represented with the URI U2001_f (reflecting the  indicator values), and is the first statement of responsibility. But there is a second subfield f, which is not and cannot be a second “first” statement of responsibility. In fact, the equals (=) sign preceding the content is a generic indication that the subfield contains parallel information; in this case, a parallel first statement of responsibility.</a:t>
            </a:r>
          </a:p>
          <a:p>
            <a:endParaRPr lang="en-GB" dirty="0"/>
          </a:p>
          <a:p>
            <a:r>
              <a:rPr lang="en-GB" dirty="0" smtClean="0"/>
              <a:t>The project is investigating ways of representing this semantic information in the element set.</a:t>
            </a:r>
            <a:endParaRPr lang="en-GB" dirty="0"/>
          </a:p>
        </p:txBody>
      </p:sp>
      <p:sp>
        <p:nvSpPr>
          <p:cNvPr id="4" name="Slide Number Placeholder 3"/>
          <p:cNvSpPr>
            <a:spLocks noGrp="1"/>
          </p:cNvSpPr>
          <p:nvPr>
            <p:ph type="sldNum" sz="quarter" idx="10"/>
          </p:nvPr>
        </p:nvSpPr>
        <p:spPr/>
        <p:txBody>
          <a:bodyPr/>
          <a:lstStyle/>
          <a:p>
            <a:fld id="{E9FABF21-AD42-4CF8-B2A0-F6D8343FC52E}" type="slidenum">
              <a:rPr lang="en-GB" smtClean="0"/>
              <a:t>5</a:t>
            </a:fld>
            <a:endParaRPr lang="en-GB"/>
          </a:p>
        </p:txBody>
      </p:sp>
    </p:spTree>
    <p:extLst>
      <p:ext uri="{BB962C8B-B14F-4D97-AF65-F5344CB8AC3E}">
        <p14:creationId xmlns:p14="http://schemas.microsoft.com/office/powerpoint/2010/main" val="3657093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UNIMARC is aligned with ISBD, and a lot of alignment information is present in the text of UNIMARC. This information can be used to create RDF maps between the UNIMARC element set and the ISBD element set to support semantic interoperability between data from both sources.</a:t>
            </a:r>
          </a:p>
          <a:p>
            <a:endParaRPr lang="en-GB" dirty="0"/>
          </a:p>
          <a:p>
            <a:r>
              <a:rPr lang="en-GB" dirty="0" smtClean="0"/>
              <a:t>General alignments can indicate that the UNIMARC and ISBD elements are equivalent, or that one is broader in semantic scope than the other.</a:t>
            </a:r>
          </a:p>
          <a:p>
            <a:endParaRPr lang="en-GB" dirty="0"/>
          </a:p>
          <a:p>
            <a:r>
              <a:rPr lang="en-GB" dirty="0" smtClean="0"/>
              <a:t>Preliminary examination of the UNIMARC alignments with ISBD discloses cases where all three types of alignment seem to exist between the same pairs of elements, as shown in this example. This arises because the different semantics of some UNIMARC subfields are dependent on the presence of other subfields within the same tag. Again, the project will investigate how best to represent these cases in RDF.</a:t>
            </a:r>
            <a:endParaRPr lang="en-GB" dirty="0"/>
          </a:p>
        </p:txBody>
      </p:sp>
      <p:sp>
        <p:nvSpPr>
          <p:cNvPr id="4" name="Slide Number Placeholder 3"/>
          <p:cNvSpPr>
            <a:spLocks noGrp="1"/>
          </p:cNvSpPr>
          <p:nvPr>
            <p:ph type="sldNum" sz="quarter" idx="10"/>
          </p:nvPr>
        </p:nvSpPr>
        <p:spPr/>
        <p:txBody>
          <a:bodyPr/>
          <a:lstStyle/>
          <a:p>
            <a:fld id="{E9FABF21-AD42-4CF8-B2A0-F6D8343FC52E}" type="slidenum">
              <a:rPr lang="en-GB" smtClean="0"/>
              <a:t>6</a:t>
            </a:fld>
            <a:endParaRPr lang="en-GB"/>
          </a:p>
        </p:txBody>
      </p:sp>
    </p:spTree>
    <p:extLst>
      <p:ext uri="{BB962C8B-B14F-4D97-AF65-F5344CB8AC3E}">
        <p14:creationId xmlns:p14="http://schemas.microsoft.com/office/powerpoint/2010/main" val="25707082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UNIMARC Bibliographic format also specifies a large set of code lists to be used in coded information subfields. Such code lists can be represented as RDF value vocabularies, where each code in the list is assigned a URI. The attributes of the codes are then represented using properties from the Simple Knowledge Organization System (SKOS).</a:t>
            </a:r>
            <a:endParaRPr lang="en-GB" dirty="0"/>
          </a:p>
        </p:txBody>
      </p:sp>
      <p:sp>
        <p:nvSpPr>
          <p:cNvPr id="4" name="Slide Number Placeholder 3"/>
          <p:cNvSpPr>
            <a:spLocks noGrp="1"/>
          </p:cNvSpPr>
          <p:nvPr>
            <p:ph type="sldNum" sz="quarter" idx="10"/>
          </p:nvPr>
        </p:nvSpPr>
        <p:spPr/>
        <p:txBody>
          <a:bodyPr/>
          <a:lstStyle/>
          <a:p>
            <a:fld id="{E9FABF21-AD42-4CF8-B2A0-F6D8343FC52E}" type="slidenum">
              <a:rPr lang="en-GB" smtClean="0"/>
              <a:t>7</a:t>
            </a:fld>
            <a:endParaRPr lang="en-GB"/>
          </a:p>
        </p:txBody>
      </p:sp>
    </p:spTree>
    <p:extLst>
      <p:ext uri="{BB962C8B-B14F-4D97-AF65-F5344CB8AC3E}">
        <p14:creationId xmlns:p14="http://schemas.microsoft.com/office/powerpoint/2010/main" val="23938672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method for assigning URIs to coded information subfields is an extension of the method for normal subfields. Coded subfields assign different types of code to different character positions with the subfield, so the character position, conventionally starting at 0, is added to the subfield URI to obtain a separate URI for each type of code.</a:t>
            </a:r>
            <a:endParaRPr lang="en-GB" dirty="0"/>
          </a:p>
        </p:txBody>
      </p:sp>
      <p:sp>
        <p:nvSpPr>
          <p:cNvPr id="4" name="Slide Number Placeholder 3"/>
          <p:cNvSpPr>
            <a:spLocks noGrp="1"/>
          </p:cNvSpPr>
          <p:nvPr>
            <p:ph type="sldNum" sz="quarter" idx="10"/>
          </p:nvPr>
        </p:nvSpPr>
        <p:spPr/>
        <p:txBody>
          <a:bodyPr/>
          <a:lstStyle/>
          <a:p>
            <a:fld id="{E9FABF21-AD42-4CF8-B2A0-F6D8343FC52E}" type="slidenum">
              <a:rPr lang="en-GB" smtClean="0"/>
              <a:t>8</a:t>
            </a:fld>
            <a:endParaRPr lang="en-GB"/>
          </a:p>
        </p:txBody>
      </p:sp>
    </p:spTree>
    <p:extLst>
      <p:ext uri="{BB962C8B-B14F-4D97-AF65-F5344CB8AC3E}">
        <p14:creationId xmlns:p14="http://schemas.microsoft.com/office/powerpoint/2010/main" val="15441979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This example shows how a coded information subfield is related or linked to its corresponding value vocabulary.</a:t>
            </a:r>
          </a:p>
          <a:p>
            <a:endParaRPr lang="en-GB" dirty="0"/>
          </a:p>
          <a:p>
            <a:r>
              <a:rPr lang="en-GB" dirty="0" smtClean="0"/>
              <a:t>The example is based on the daily newspaper example from the previous slide. The newspaper’s URI is 123, and is the subject of a set of data triples which use the RDF properties for the different types of code. The object of each triple is the URI of the particular code used.</a:t>
            </a:r>
          </a:p>
          <a:p>
            <a:endParaRPr lang="en-GB" dirty="0"/>
          </a:p>
          <a:p>
            <a:r>
              <a:rPr lang="en-GB" dirty="0" smtClean="0"/>
              <a:t>The code URI can then link internally to its attributes in the value vocabulary, which include the code as notation, and the preferred labels of the code in multiple languages. The frequency value vocabulary has been published by the project, together with translations of the term in Italian and Portuguese.</a:t>
            </a:r>
          </a:p>
          <a:p>
            <a:endParaRPr lang="en-GB" dirty="0"/>
          </a:p>
          <a:p>
            <a:r>
              <a:rPr lang="en-GB" dirty="0" smtClean="0"/>
              <a:t>The code URI can also link to external maps using alignments between specific codes or terms used in other value vocabularies, in this example taken from Dublin Core, MARC 21, and RDA: resource description and access. The data from the UNIMARC record can interoperate with data based on these other sources.</a:t>
            </a:r>
            <a:endParaRPr lang="en-GB" dirty="0"/>
          </a:p>
        </p:txBody>
      </p:sp>
      <p:sp>
        <p:nvSpPr>
          <p:cNvPr id="4" name="Slide Number Placeholder 3"/>
          <p:cNvSpPr>
            <a:spLocks noGrp="1"/>
          </p:cNvSpPr>
          <p:nvPr>
            <p:ph type="sldNum" sz="quarter" idx="10"/>
          </p:nvPr>
        </p:nvSpPr>
        <p:spPr/>
        <p:txBody>
          <a:bodyPr/>
          <a:lstStyle/>
          <a:p>
            <a:fld id="{E9FABF21-AD42-4CF8-B2A0-F6D8343FC52E}" type="slidenum">
              <a:rPr lang="en-GB" smtClean="0"/>
              <a:t>9</a:t>
            </a:fld>
            <a:endParaRPr lang="en-GB"/>
          </a:p>
        </p:txBody>
      </p:sp>
    </p:spTree>
    <p:extLst>
      <p:ext uri="{BB962C8B-B14F-4D97-AF65-F5344CB8AC3E}">
        <p14:creationId xmlns:p14="http://schemas.microsoft.com/office/powerpoint/2010/main" val="25740491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EEF70F3-61FA-479E-AFD5-A3D2609DEB3B}" type="datetimeFigureOut">
              <a:rPr lang="en-GB" smtClean="0"/>
              <a:t>21/08/2013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3686A9F-997B-4198-9746-44DD5934C82F}" type="slidenum">
              <a:rPr lang="en-GB" smtClean="0"/>
              <a:t>‹#›</a:t>
            </a:fld>
            <a:endParaRPr lang="en-GB"/>
          </a:p>
        </p:txBody>
      </p:sp>
    </p:spTree>
    <p:extLst>
      <p:ext uri="{BB962C8B-B14F-4D97-AF65-F5344CB8AC3E}">
        <p14:creationId xmlns:p14="http://schemas.microsoft.com/office/powerpoint/2010/main" val="28538650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EEF70F3-61FA-479E-AFD5-A3D2609DEB3B}" type="datetimeFigureOut">
              <a:rPr lang="en-GB" smtClean="0"/>
              <a:t>21/08/2013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3686A9F-997B-4198-9746-44DD5934C82F}" type="slidenum">
              <a:rPr lang="en-GB" smtClean="0"/>
              <a:t>‹#›</a:t>
            </a:fld>
            <a:endParaRPr lang="en-GB"/>
          </a:p>
        </p:txBody>
      </p:sp>
    </p:spTree>
    <p:extLst>
      <p:ext uri="{BB962C8B-B14F-4D97-AF65-F5344CB8AC3E}">
        <p14:creationId xmlns:p14="http://schemas.microsoft.com/office/powerpoint/2010/main" val="23609262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EEF70F3-61FA-479E-AFD5-A3D2609DEB3B}" type="datetimeFigureOut">
              <a:rPr lang="en-GB" smtClean="0"/>
              <a:t>21/08/2013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3686A9F-997B-4198-9746-44DD5934C82F}" type="slidenum">
              <a:rPr lang="en-GB" smtClean="0"/>
              <a:t>‹#›</a:t>
            </a:fld>
            <a:endParaRPr lang="en-GB"/>
          </a:p>
        </p:txBody>
      </p:sp>
    </p:spTree>
    <p:extLst>
      <p:ext uri="{BB962C8B-B14F-4D97-AF65-F5344CB8AC3E}">
        <p14:creationId xmlns:p14="http://schemas.microsoft.com/office/powerpoint/2010/main" val="5349258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EEF70F3-61FA-479E-AFD5-A3D2609DEB3B}" type="datetimeFigureOut">
              <a:rPr lang="en-GB" smtClean="0"/>
              <a:t>21/08/2013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3686A9F-997B-4198-9746-44DD5934C82F}" type="slidenum">
              <a:rPr lang="en-GB" smtClean="0"/>
              <a:t>‹#›</a:t>
            </a:fld>
            <a:endParaRPr lang="en-GB"/>
          </a:p>
        </p:txBody>
      </p:sp>
    </p:spTree>
    <p:extLst>
      <p:ext uri="{BB962C8B-B14F-4D97-AF65-F5344CB8AC3E}">
        <p14:creationId xmlns:p14="http://schemas.microsoft.com/office/powerpoint/2010/main" val="19808740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EEF70F3-61FA-479E-AFD5-A3D2609DEB3B}" type="datetimeFigureOut">
              <a:rPr lang="en-GB" smtClean="0"/>
              <a:t>21/08/2013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3686A9F-997B-4198-9746-44DD5934C82F}" type="slidenum">
              <a:rPr lang="en-GB" smtClean="0"/>
              <a:t>‹#›</a:t>
            </a:fld>
            <a:endParaRPr lang="en-GB"/>
          </a:p>
        </p:txBody>
      </p:sp>
    </p:spTree>
    <p:extLst>
      <p:ext uri="{BB962C8B-B14F-4D97-AF65-F5344CB8AC3E}">
        <p14:creationId xmlns:p14="http://schemas.microsoft.com/office/powerpoint/2010/main" val="19770380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EEF70F3-61FA-479E-AFD5-A3D2609DEB3B}" type="datetimeFigureOut">
              <a:rPr lang="en-GB" smtClean="0"/>
              <a:t>21/08/2013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3686A9F-997B-4198-9746-44DD5934C82F}" type="slidenum">
              <a:rPr lang="en-GB" smtClean="0"/>
              <a:t>‹#›</a:t>
            </a:fld>
            <a:endParaRPr lang="en-GB"/>
          </a:p>
        </p:txBody>
      </p:sp>
    </p:spTree>
    <p:extLst>
      <p:ext uri="{BB962C8B-B14F-4D97-AF65-F5344CB8AC3E}">
        <p14:creationId xmlns:p14="http://schemas.microsoft.com/office/powerpoint/2010/main" val="28951462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EEF70F3-61FA-479E-AFD5-A3D2609DEB3B}" type="datetimeFigureOut">
              <a:rPr lang="en-GB" smtClean="0"/>
              <a:t>21/08/2013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3686A9F-997B-4198-9746-44DD5934C82F}" type="slidenum">
              <a:rPr lang="en-GB" smtClean="0"/>
              <a:t>‹#›</a:t>
            </a:fld>
            <a:endParaRPr lang="en-GB"/>
          </a:p>
        </p:txBody>
      </p:sp>
    </p:spTree>
    <p:extLst>
      <p:ext uri="{BB962C8B-B14F-4D97-AF65-F5344CB8AC3E}">
        <p14:creationId xmlns:p14="http://schemas.microsoft.com/office/powerpoint/2010/main" val="1730754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EEF70F3-61FA-479E-AFD5-A3D2609DEB3B}" type="datetimeFigureOut">
              <a:rPr lang="en-GB" smtClean="0"/>
              <a:t>21/08/2013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3686A9F-997B-4198-9746-44DD5934C82F}" type="slidenum">
              <a:rPr lang="en-GB" smtClean="0"/>
              <a:t>‹#›</a:t>
            </a:fld>
            <a:endParaRPr lang="en-GB"/>
          </a:p>
        </p:txBody>
      </p:sp>
    </p:spTree>
    <p:extLst>
      <p:ext uri="{BB962C8B-B14F-4D97-AF65-F5344CB8AC3E}">
        <p14:creationId xmlns:p14="http://schemas.microsoft.com/office/powerpoint/2010/main" val="26203115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EF70F3-61FA-479E-AFD5-A3D2609DEB3B}" type="datetimeFigureOut">
              <a:rPr lang="en-GB" smtClean="0"/>
              <a:t>21/08/2013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3686A9F-997B-4198-9746-44DD5934C82F}" type="slidenum">
              <a:rPr lang="en-GB" smtClean="0"/>
              <a:t>‹#›</a:t>
            </a:fld>
            <a:endParaRPr lang="en-GB"/>
          </a:p>
        </p:txBody>
      </p:sp>
    </p:spTree>
    <p:extLst>
      <p:ext uri="{BB962C8B-B14F-4D97-AF65-F5344CB8AC3E}">
        <p14:creationId xmlns:p14="http://schemas.microsoft.com/office/powerpoint/2010/main" val="22647364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EF70F3-61FA-479E-AFD5-A3D2609DEB3B}" type="datetimeFigureOut">
              <a:rPr lang="en-GB" smtClean="0"/>
              <a:t>21/08/2013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3686A9F-997B-4198-9746-44DD5934C82F}" type="slidenum">
              <a:rPr lang="en-GB" smtClean="0"/>
              <a:t>‹#›</a:t>
            </a:fld>
            <a:endParaRPr lang="en-GB"/>
          </a:p>
        </p:txBody>
      </p:sp>
    </p:spTree>
    <p:extLst>
      <p:ext uri="{BB962C8B-B14F-4D97-AF65-F5344CB8AC3E}">
        <p14:creationId xmlns:p14="http://schemas.microsoft.com/office/powerpoint/2010/main" val="36141665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EF70F3-61FA-479E-AFD5-A3D2609DEB3B}" type="datetimeFigureOut">
              <a:rPr lang="en-GB" smtClean="0"/>
              <a:t>21/08/2013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3686A9F-997B-4198-9746-44DD5934C82F}" type="slidenum">
              <a:rPr lang="en-GB" smtClean="0"/>
              <a:t>‹#›</a:t>
            </a:fld>
            <a:endParaRPr lang="en-GB"/>
          </a:p>
        </p:txBody>
      </p:sp>
    </p:spTree>
    <p:extLst>
      <p:ext uri="{BB962C8B-B14F-4D97-AF65-F5344CB8AC3E}">
        <p14:creationId xmlns:p14="http://schemas.microsoft.com/office/powerpoint/2010/main" val="32064383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EF70F3-61FA-479E-AFD5-A3D2609DEB3B}" type="datetimeFigureOut">
              <a:rPr lang="en-GB" smtClean="0"/>
              <a:t>21/08/2013</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686A9F-997B-4198-9746-44DD5934C82F}" type="slidenum">
              <a:rPr lang="en-GB" smtClean="0"/>
              <a:t>‹#›</a:t>
            </a:fld>
            <a:endParaRPr lang="en-GB"/>
          </a:p>
        </p:txBody>
      </p:sp>
    </p:spTree>
    <p:extLst>
      <p:ext uri="{BB962C8B-B14F-4D97-AF65-F5344CB8AC3E}">
        <p14:creationId xmlns:p14="http://schemas.microsoft.com/office/powerpoint/2010/main" val="26969232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The UNIMARC in RDF project: namespaces and linked data</a:t>
            </a:r>
            <a:endParaRPr lang="en-GB" dirty="0"/>
          </a:p>
        </p:txBody>
      </p:sp>
      <p:sp>
        <p:nvSpPr>
          <p:cNvPr id="3" name="Subtitle 2"/>
          <p:cNvSpPr>
            <a:spLocks noGrp="1"/>
          </p:cNvSpPr>
          <p:nvPr>
            <p:ph type="subTitle" idx="1"/>
          </p:nvPr>
        </p:nvSpPr>
        <p:spPr/>
        <p:txBody>
          <a:bodyPr>
            <a:normAutofit fontScale="92500" lnSpcReduction="20000"/>
          </a:bodyPr>
          <a:lstStyle/>
          <a:p>
            <a:r>
              <a:rPr lang="en-GB" dirty="0" smtClean="0"/>
              <a:t>Mirna Willer, Gordon Dunsire, Predrag </a:t>
            </a:r>
            <a:r>
              <a:rPr lang="en-GB" dirty="0" err="1" smtClean="0"/>
              <a:t>Perožić</a:t>
            </a:r>
            <a:endParaRPr lang="en-GB" dirty="0" smtClean="0"/>
          </a:p>
          <a:p>
            <a:r>
              <a:rPr lang="en-GB" dirty="0" smtClean="0"/>
              <a:t>Presented at Session 222, IFLA WLIC 2013, </a:t>
            </a:r>
            <a:r>
              <a:rPr lang="en-GB" smtClean="0"/>
              <a:t>22 August 2013, Singapore</a:t>
            </a:r>
            <a:endParaRPr lang="en-GB" dirty="0" smtClean="0"/>
          </a:p>
        </p:txBody>
      </p:sp>
    </p:spTree>
    <p:extLst>
      <p:ext uri="{BB962C8B-B14F-4D97-AF65-F5344CB8AC3E}">
        <p14:creationId xmlns:p14="http://schemas.microsoft.com/office/powerpoint/2010/main" val="15662700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69850" y="2875002"/>
            <a:ext cx="4004301" cy="1107996"/>
          </a:xfrm>
          <a:prstGeom prst="rect">
            <a:avLst/>
          </a:prstGeom>
          <a:noFill/>
        </p:spPr>
        <p:txBody>
          <a:bodyPr wrap="none" rtlCol="0">
            <a:spAutoFit/>
          </a:bodyPr>
          <a:lstStyle/>
          <a:p>
            <a:r>
              <a:rPr lang="en-GB" sz="6600" dirty="0" smtClean="0"/>
              <a:t>Thank you!</a:t>
            </a:r>
            <a:endParaRPr lang="en-GB" sz="6600" dirty="0"/>
          </a:p>
        </p:txBody>
      </p:sp>
    </p:spTree>
    <p:extLst>
      <p:ext uri="{BB962C8B-B14F-4D97-AF65-F5344CB8AC3E}">
        <p14:creationId xmlns:p14="http://schemas.microsoft.com/office/powerpoint/2010/main" val="3589192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project</a:t>
            </a:r>
            <a:endParaRPr lang="en-GB" dirty="0"/>
          </a:p>
        </p:txBody>
      </p:sp>
      <p:sp>
        <p:nvSpPr>
          <p:cNvPr id="3" name="Content Placeholder 2"/>
          <p:cNvSpPr>
            <a:spLocks noGrp="1"/>
          </p:cNvSpPr>
          <p:nvPr>
            <p:ph idx="1"/>
          </p:nvPr>
        </p:nvSpPr>
        <p:spPr/>
        <p:txBody>
          <a:bodyPr/>
          <a:lstStyle/>
          <a:p>
            <a:r>
              <a:rPr lang="en-GB" dirty="0" smtClean="0"/>
              <a:t>Representation of UNIMARC structure and code lists in RDF (Resource Description Framework)</a:t>
            </a:r>
          </a:p>
          <a:p>
            <a:r>
              <a:rPr lang="en-GB" dirty="0" smtClean="0"/>
              <a:t>Funded for first year by Permanent UNIMARC Committee</a:t>
            </a:r>
          </a:p>
          <a:p>
            <a:pPr lvl="1"/>
            <a:r>
              <a:rPr lang="en-GB" dirty="0" smtClean="0"/>
              <a:t>Focus on UNIMARC Bibliographic format</a:t>
            </a:r>
          </a:p>
          <a:p>
            <a:r>
              <a:rPr lang="en-GB" dirty="0" smtClean="0"/>
              <a:t>Will take more than 1 year …</a:t>
            </a:r>
          </a:p>
          <a:p>
            <a:pPr lvl="1"/>
            <a:r>
              <a:rPr lang="en-GB" dirty="0" smtClean="0"/>
              <a:t>Further funding required …</a:t>
            </a:r>
            <a:endParaRPr lang="en-GB" dirty="0"/>
          </a:p>
        </p:txBody>
      </p:sp>
    </p:spTree>
    <p:extLst>
      <p:ext uri="{BB962C8B-B14F-4D97-AF65-F5344CB8AC3E}">
        <p14:creationId xmlns:p14="http://schemas.microsoft.com/office/powerpoint/2010/main" val="1185941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10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 presetClass="entr" presetSubtype="8" fill="hold" nodeType="after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additive="base">
                                        <p:cTn id="12"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3"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8" fill="hold"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 calcmode="lin" valueType="num">
                                      <p:cBhvr additive="base">
                                        <p:cTn id="18" dur="10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19" dur="10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par>
                          <p:cTn id="20" fill="hold">
                            <p:stCondLst>
                              <p:cond delay="1000"/>
                            </p:stCondLst>
                            <p:childTnLst>
                              <p:par>
                                <p:cTn id="21" presetID="2" presetClass="entr" presetSubtype="8" fill="hold"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1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4" dur="1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Constructing the element set</a:t>
            </a:r>
            <a:endParaRPr lang="en-GB" dirty="0"/>
          </a:p>
        </p:txBody>
      </p:sp>
      <p:sp>
        <p:nvSpPr>
          <p:cNvPr id="3" name="Content Placeholder 2"/>
          <p:cNvSpPr>
            <a:spLocks noGrp="1"/>
          </p:cNvSpPr>
          <p:nvPr>
            <p:ph idx="1"/>
          </p:nvPr>
        </p:nvSpPr>
        <p:spPr/>
        <p:txBody>
          <a:bodyPr>
            <a:normAutofit/>
          </a:bodyPr>
          <a:lstStyle/>
          <a:p>
            <a:r>
              <a:rPr lang="en-GB" dirty="0" smtClean="0"/>
              <a:t>“</a:t>
            </a:r>
            <a:r>
              <a:rPr lang="en-GB" dirty="0"/>
              <a:t>classes and attributes used to describe entities of interest</a:t>
            </a:r>
            <a:r>
              <a:rPr lang="en-GB" dirty="0" smtClean="0"/>
              <a:t>”</a:t>
            </a:r>
          </a:p>
          <a:p>
            <a:pPr lvl="1"/>
            <a:r>
              <a:rPr lang="en-GB" dirty="0" smtClean="0"/>
              <a:t>W3C Library Linked Data Incubator Group</a:t>
            </a:r>
          </a:p>
          <a:p>
            <a:r>
              <a:rPr lang="en-GB" dirty="0" smtClean="0"/>
              <a:t>Represented as RDF classes and properties</a:t>
            </a:r>
          </a:p>
          <a:p>
            <a:pPr lvl="1"/>
            <a:r>
              <a:rPr lang="en-GB" dirty="0" smtClean="0"/>
              <a:t>In the Open Metadata Registry (OMR)</a:t>
            </a:r>
          </a:p>
          <a:p>
            <a:pPr lvl="1"/>
            <a:r>
              <a:rPr lang="en-GB" dirty="0" smtClean="0"/>
              <a:t>Uploaded from spread-sheets</a:t>
            </a:r>
          </a:p>
          <a:p>
            <a:r>
              <a:rPr lang="en-GB" dirty="0" smtClean="0"/>
              <a:t>Representation at finest level of granularity to avoid loss of information</a:t>
            </a:r>
            <a:endParaRPr lang="en-GB" dirty="0"/>
          </a:p>
        </p:txBody>
      </p:sp>
    </p:spTree>
    <p:extLst>
      <p:ext uri="{BB962C8B-B14F-4D97-AF65-F5344CB8AC3E}">
        <p14:creationId xmlns:p14="http://schemas.microsoft.com/office/powerpoint/2010/main" val="2217995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nodeType="after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8"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9"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8"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calcmode="lin" valueType="num">
                                      <p:cBhvr additive="base">
                                        <p:cTn id="24"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3">
                                            <p:txEl>
                                              <p:pRg st="3" end="3"/>
                                            </p:txEl>
                                          </p:spTgt>
                                        </p:tgtEl>
                                        <p:attrNameLst>
                                          <p:attrName>ppt_y</p:attrName>
                                        </p:attrNameLst>
                                      </p:cBhvr>
                                      <p:tavLst>
                                        <p:tav tm="0">
                                          <p:val>
                                            <p:strVal val="#ppt_y"/>
                                          </p:val>
                                        </p:tav>
                                        <p:tav tm="100000">
                                          <p:val>
                                            <p:strVal val="#ppt_y"/>
                                          </p:val>
                                        </p:tav>
                                      </p:tavLst>
                                    </p:anim>
                                  </p:childTnLst>
                                </p:cTn>
                              </p:par>
                              <p:par>
                                <p:cTn id="26" presetID="2" presetClass="entr" presetSubtype="8" fill="hold" nodeType="with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additive="base">
                                        <p:cTn id="28"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9"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8" fill="hold" nodeType="click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 calcmode="lin" valueType="num">
                                      <p:cBhvr additive="base">
                                        <p:cTn id="34"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35"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655624545"/>
              </p:ext>
            </p:extLst>
          </p:nvPr>
        </p:nvGraphicFramePr>
        <p:xfrm>
          <a:off x="467542" y="260647"/>
          <a:ext cx="8280921" cy="5112570"/>
        </p:xfrm>
        <a:graphic>
          <a:graphicData uri="http://schemas.openxmlformats.org/drawingml/2006/table">
            <a:tbl>
              <a:tblPr>
                <a:tableStyleId>{5C22544A-7EE6-4342-B048-85BDC9FD1C3A}</a:tableStyleId>
              </a:tblPr>
              <a:tblGrid>
                <a:gridCol w="325502"/>
                <a:gridCol w="1197382"/>
                <a:gridCol w="360377"/>
                <a:gridCol w="1178007"/>
                <a:gridCol w="360377"/>
                <a:gridCol w="1488008"/>
                <a:gridCol w="325502"/>
                <a:gridCol w="1011380"/>
                <a:gridCol w="2034386"/>
              </a:tblGrid>
              <a:tr h="207432">
                <a:tc>
                  <a:txBody>
                    <a:bodyPr/>
                    <a:lstStyle/>
                    <a:p>
                      <a:pPr algn="l" fontAlgn="t"/>
                      <a:r>
                        <a:rPr lang="en-GB" sz="1200" b="1" u="none" strike="noStrike" dirty="0">
                          <a:effectLst/>
                        </a:rPr>
                        <a:t>tag</a:t>
                      </a:r>
                      <a:endParaRPr lang="en-GB" sz="1200" b="1" i="0" u="none" strike="noStrike" dirty="0">
                        <a:solidFill>
                          <a:srgbClr val="000000"/>
                        </a:solidFill>
                        <a:effectLst/>
                        <a:latin typeface="Arial"/>
                      </a:endParaRPr>
                    </a:p>
                  </a:txBody>
                  <a:tcPr marL="9525" marR="9525" marT="9525" marB="0"/>
                </a:tc>
                <a:tc>
                  <a:txBody>
                    <a:bodyPr/>
                    <a:lstStyle/>
                    <a:p>
                      <a:pPr algn="l" fontAlgn="t"/>
                      <a:r>
                        <a:rPr lang="en-GB" sz="1200" b="1" u="none" strike="noStrike">
                          <a:effectLst/>
                        </a:rPr>
                        <a:t>tagCap</a:t>
                      </a:r>
                      <a:endParaRPr lang="en-GB" sz="1200" b="1" i="0" u="none" strike="noStrike">
                        <a:solidFill>
                          <a:srgbClr val="000000"/>
                        </a:solidFill>
                        <a:effectLst/>
                        <a:latin typeface="Arial"/>
                      </a:endParaRPr>
                    </a:p>
                  </a:txBody>
                  <a:tcPr marL="9525" marR="9525" marT="9525" marB="0"/>
                </a:tc>
                <a:tc>
                  <a:txBody>
                    <a:bodyPr/>
                    <a:lstStyle/>
                    <a:p>
                      <a:pPr algn="l" fontAlgn="t"/>
                      <a:r>
                        <a:rPr lang="en-GB" sz="1200" b="1" u="none" strike="noStrike">
                          <a:effectLst/>
                        </a:rPr>
                        <a:t>ind1</a:t>
                      </a:r>
                      <a:endParaRPr lang="en-GB" sz="1200" b="1" i="0" u="none" strike="noStrike">
                        <a:solidFill>
                          <a:srgbClr val="000000"/>
                        </a:solidFill>
                        <a:effectLst/>
                        <a:latin typeface="Arial"/>
                      </a:endParaRPr>
                    </a:p>
                  </a:txBody>
                  <a:tcPr marL="9525" marR="9525" marT="9525" marB="0"/>
                </a:tc>
                <a:tc>
                  <a:txBody>
                    <a:bodyPr/>
                    <a:lstStyle/>
                    <a:p>
                      <a:pPr algn="l" fontAlgn="t"/>
                      <a:r>
                        <a:rPr lang="en-GB" sz="1200" b="1" u="none" strike="noStrike">
                          <a:effectLst/>
                        </a:rPr>
                        <a:t>ind1Cap</a:t>
                      </a:r>
                      <a:endParaRPr lang="en-GB" sz="1200" b="1" i="0" u="none" strike="noStrike">
                        <a:solidFill>
                          <a:srgbClr val="000000"/>
                        </a:solidFill>
                        <a:effectLst/>
                        <a:latin typeface="Arial"/>
                      </a:endParaRPr>
                    </a:p>
                  </a:txBody>
                  <a:tcPr marL="9525" marR="9525" marT="9525" marB="0"/>
                </a:tc>
                <a:tc>
                  <a:txBody>
                    <a:bodyPr/>
                    <a:lstStyle/>
                    <a:p>
                      <a:pPr algn="l" fontAlgn="t"/>
                      <a:r>
                        <a:rPr lang="en-GB" sz="1200" b="1" u="none" strike="noStrike">
                          <a:effectLst/>
                        </a:rPr>
                        <a:t>ind2</a:t>
                      </a:r>
                      <a:endParaRPr lang="en-GB" sz="1200" b="1" i="0" u="none" strike="noStrike">
                        <a:solidFill>
                          <a:srgbClr val="000000"/>
                        </a:solidFill>
                        <a:effectLst/>
                        <a:latin typeface="Arial"/>
                      </a:endParaRPr>
                    </a:p>
                  </a:txBody>
                  <a:tcPr marL="9525" marR="9525" marT="9525" marB="0"/>
                </a:tc>
                <a:tc>
                  <a:txBody>
                    <a:bodyPr/>
                    <a:lstStyle/>
                    <a:p>
                      <a:pPr algn="l" fontAlgn="t"/>
                      <a:r>
                        <a:rPr lang="en-GB" sz="1200" b="1" u="none" strike="noStrike">
                          <a:effectLst/>
                        </a:rPr>
                        <a:t>ind2Cap</a:t>
                      </a:r>
                      <a:endParaRPr lang="en-GB" sz="1200" b="1" i="0" u="none" strike="noStrike">
                        <a:solidFill>
                          <a:srgbClr val="000000"/>
                        </a:solidFill>
                        <a:effectLst/>
                        <a:latin typeface="Arial"/>
                      </a:endParaRPr>
                    </a:p>
                  </a:txBody>
                  <a:tcPr marL="9525" marR="9525" marT="9525" marB="0"/>
                </a:tc>
                <a:tc>
                  <a:txBody>
                    <a:bodyPr/>
                    <a:lstStyle/>
                    <a:p>
                      <a:pPr algn="l" fontAlgn="t"/>
                      <a:r>
                        <a:rPr lang="en-GB" sz="1200" b="1" u="none" strike="noStrike">
                          <a:effectLst/>
                        </a:rPr>
                        <a:t>sub</a:t>
                      </a:r>
                      <a:endParaRPr lang="en-GB" sz="1200" b="1" i="0" u="none" strike="noStrike">
                        <a:solidFill>
                          <a:srgbClr val="000000"/>
                        </a:solidFill>
                        <a:effectLst/>
                        <a:latin typeface="Arial"/>
                      </a:endParaRPr>
                    </a:p>
                  </a:txBody>
                  <a:tcPr marL="9525" marR="9525" marT="9525" marB="0"/>
                </a:tc>
                <a:tc>
                  <a:txBody>
                    <a:bodyPr/>
                    <a:lstStyle/>
                    <a:p>
                      <a:pPr algn="l" fontAlgn="t"/>
                      <a:r>
                        <a:rPr lang="en-GB" sz="1200" b="1" u="none" strike="noStrike">
                          <a:effectLst/>
                        </a:rPr>
                        <a:t>subCap</a:t>
                      </a:r>
                      <a:endParaRPr lang="en-GB" sz="1200" b="1" i="0" u="none" strike="noStrike">
                        <a:solidFill>
                          <a:srgbClr val="000000"/>
                        </a:solidFill>
                        <a:effectLst/>
                        <a:latin typeface="Arial"/>
                      </a:endParaRPr>
                    </a:p>
                  </a:txBody>
                  <a:tcPr marL="9525" marR="9525" marT="9525" marB="0"/>
                </a:tc>
                <a:tc>
                  <a:txBody>
                    <a:bodyPr/>
                    <a:lstStyle/>
                    <a:p>
                      <a:pPr algn="l" fontAlgn="t"/>
                      <a:r>
                        <a:rPr lang="en-GB" sz="1200" b="1" u="none" strike="noStrike" dirty="0">
                          <a:effectLst/>
                        </a:rPr>
                        <a:t>definition</a:t>
                      </a:r>
                      <a:endParaRPr lang="en-GB" sz="1200" b="1" i="0" u="none" strike="noStrike" dirty="0">
                        <a:solidFill>
                          <a:srgbClr val="000000"/>
                        </a:solidFill>
                        <a:effectLst/>
                        <a:latin typeface="Arial"/>
                      </a:endParaRPr>
                    </a:p>
                  </a:txBody>
                  <a:tcPr marL="9525" marR="9525" marT="9525" marB="0"/>
                </a:tc>
              </a:tr>
              <a:tr h="829725">
                <a:tc>
                  <a:txBody>
                    <a:bodyPr/>
                    <a:lstStyle/>
                    <a:p>
                      <a:pPr algn="l" fontAlgn="t"/>
                      <a:r>
                        <a:rPr lang="en-GB" sz="1200" u="none" strike="noStrike">
                          <a:effectLst/>
                        </a:rPr>
                        <a:t>210</a:t>
                      </a:r>
                      <a:endParaRPr lang="en-GB" sz="1200" b="0" i="0" u="none" strike="noStrike">
                        <a:solidFill>
                          <a:srgbClr val="000000"/>
                        </a:solidFill>
                        <a:effectLst/>
                        <a:latin typeface="Arial"/>
                      </a:endParaRPr>
                    </a:p>
                  </a:txBody>
                  <a:tcPr marL="9525" marR="9525" marT="9525" marB="0"/>
                </a:tc>
                <a:tc>
                  <a:txBody>
                    <a:bodyPr/>
                    <a:lstStyle/>
                    <a:p>
                      <a:pPr algn="l" fontAlgn="t"/>
                      <a:r>
                        <a:rPr lang="en-GB" sz="1200" u="none" strike="noStrike">
                          <a:effectLst/>
                        </a:rPr>
                        <a:t>PUBLICATION, DISTRIBUTION, ETC.</a:t>
                      </a:r>
                      <a:endParaRPr lang="en-GB" sz="1200" b="0" i="0" u="none" strike="noStrike">
                        <a:solidFill>
                          <a:srgbClr val="000000"/>
                        </a:solidFill>
                        <a:effectLst/>
                        <a:latin typeface="Arial"/>
                      </a:endParaRPr>
                    </a:p>
                  </a:txBody>
                  <a:tcPr marL="9525" marR="9525" marT="9525" marB="0"/>
                </a:tc>
                <a:tc>
                  <a:txBody>
                    <a:bodyPr/>
                    <a:lstStyle/>
                    <a:p>
                      <a:pPr algn="l" fontAlgn="t"/>
                      <a:r>
                        <a:rPr lang="en-GB" sz="1200" u="none" strike="noStrike" dirty="0">
                          <a:effectLst/>
                        </a:rPr>
                        <a:t>#</a:t>
                      </a:r>
                      <a:endParaRPr lang="en-GB" sz="1200" b="0" i="0" u="none" strike="noStrike" dirty="0">
                        <a:solidFill>
                          <a:srgbClr val="000000"/>
                        </a:solidFill>
                        <a:effectLst/>
                        <a:latin typeface="Arial"/>
                      </a:endParaRPr>
                    </a:p>
                  </a:txBody>
                  <a:tcPr marL="9525" marR="9525" marT="9525" marB="0"/>
                </a:tc>
                <a:tc>
                  <a:txBody>
                    <a:bodyPr/>
                    <a:lstStyle/>
                    <a:p>
                      <a:pPr algn="l" fontAlgn="t"/>
                      <a:r>
                        <a:rPr lang="en-GB" sz="1200" u="none" strike="noStrike">
                          <a:effectLst/>
                        </a:rPr>
                        <a:t>Not applicable / Earliest available publisher</a:t>
                      </a:r>
                      <a:endParaRPr lang="en-GB" sz="1200" b="0" i="0" u="none" strike="noStrike">
                        <a:solidFill>
                          <a:srgbClr val="000000"/>
                        </a:solidFill>
                        <a:effectLst/>
                        <a:latin typeface="Arial"/>
                      </a:endParaRPr>
                    </a:p>
                  </a:txBody>
                  <a:tcPr marL="9525" marR="9525" marT="9525" marB="0"/>
                </a:tc>
                <a:tc>
                  <a:txBody>
                    <a:bodyPr/>
                    <a:lstStyle/>
                    <a:p>
                      <a:pPr algn="l" fontAlgn="t"/>
                      <a:r>
                        <a:rPr lang="en-GB" sz="1200" u="none" strike="noStrike">
                          <a:effectLst/>
                        </a:rPr>
                        <a:t>#</a:t>
                      </a:r>
                      <a:endParaRPr lang="en-GB" sz="1200" b="0" i="0" u="none" strike="noStrike">
                        <a:solidFill>
                          <a:srgbClr val="000000"/>
                        </a:solidFill>
                        <a:effectLst/>
                        <a:latin typeface="Arial"/>
                      </a:endParaRPr>
                    </a:p>
                  </a:txBody>
                  <a:tcPr marL="9525" marR="9525" marT="9525" marB="0"/>
                </a:tc>
                <a:tc>
                  <a:txBody>
                    <a:bodyPr/>
                    <a:lstStyle/>
                    <a:p>
                      <a:pPr algn="l" fontAlgn="t"/>
                      <a:r>
                        <a:rPr lang="en-GB" sz="1200" u="none" strike="noStrike">
                          <a:effectLst/>
                        </a:rPr>
                        <a:t>Produced in multiple copies, usually published or publically distributed</a:t>
                      </a:r>
                      <a:endParaRPr lang="en-GB" sz="1200" b="0" i="0" u="none" strike="noStrike">
                        <a:solidFill>
                          <a:srgbClr val="000000"/>
                        </a:solidFill>
                        <a:effectLst/>
                        <a:latin typeface="Arial"/>
                      </a:endParaRPr>
                    </a:p>
                  </a:txBody>
                  <a:tcPr marL="9525" marR="9525" marT="9525" marB="0"/>
                </a:tc>
                <a:tc>
                  <a:txBody>
                    <a:bodyPr/>
                    <a:lstStyle/>
                    <a:p>
                      <a:pPr algn="l" fontAlgn="t"/>
                      <a:r>
                        <a:rPr lang="en-GB" sz="1200" u="none" strike="noStrike">
                          <a:effectLst/>
                        </a:rPr>
                        <a:t>a</a:t>
                      </a:r>
                      <a:endParaRPr lang="en-GB" sz="1200" b="0" i="0" u="none" strike="noStrike">
                        <a:solidFill>
                          <a:srgbClr val="000000"/>
                        </a:solidFill>
                        <a:effectLst/>
                        <a:latin typeface="Arial"/>
                      </a:endParaRPr>
                    </a:p>
                  </a:txBody>
                  <a:tcPr marL="9525" marR="9525" marT="9525" marB="0"/>
                </a:tc>
                <a:tc>
                  <a:txBody>
                    <a:bodyPr/>
                    <a:lstStyle/>
                    <a:p>
                      <a:pPr algn="l" fontAlgn="t"/>
                      <a:r>
                        <a:rPr lang="en-GB" sz="1200" u="none" strike="noStrike">
                          <a:effectLst/>
                        </a:rPr>
                        <a:t>Place of Publication, Distribution, etc.</a:t>
                      </a:r>
                      <a:endParaRPr lang="en-GB" sz="1200" b="0" i="0" u="none" strike="noStrike">
                        <a:solidFill>
                          <a:srgbClr val="000000"/>
                        </a:solidFill>
                        <a:effectLst/>
                        <a:latin typeface="Arial"/>
                      </a:endParaRPr>
                    </a:p>
                  </a:txBody>
                  <a:tcPr marL="9525" marR="9525" marT="9525" marB="0"/>
                </a:tc>
                <a:tc>
                  <a:txBody>
                    <a:bodyPr/>
                    <a:lstStyle/>
                    <a:p>
                      <a:pPr algn="l" fontAlgn="t"/>
                      <a:r>
                        <a:rPr lang="en-GB" sz="1200" u="none" strike="noStrike">
                          <a:effectLst/>
                        </a:rPr>
                        <a:t>The town or other locality where the item is published or distributed or, in the case of a manuscript, written.</a:t>
                      </a:r>
                      <a:endParaRPr lang="en-GB" sz="1200" b="0" i="0" u="none" strike="noStrike">
                        <a:solidFill>
                          <a:srgbClr val="000000"/>
                        </a:solidFill>
                        <a:effectLst/>
                        <a:latin typeface="Arial"/>
                      </a:endParaRPr>
                    </a:p>
                  </a:txBody>
                  <a:tcPr marL="9525" marR="9525" marT="9525" marB="0"/>
                </a:tc>
              </a:tr>
              <a:tr h="829725">
                <a:tc>
                  <a:txBody>
                    <a:bodyPr/>
                    <a:lstStyle/>
                    <a:p>
                      <a:pPr algn="l" fontAlgn="t"/>
                      <a:r>
                        <a:rPr lang="en-GB" sz="1200" u="none" strike="noStrike">
                          <a:effectLst/>
                        </a:rPr>
                        <a:t>210</a:t>
                      </a:r>
                      <a:endParaRPr lang="en-GB" sz="1200" b="0" i="0" u="none" strike="noStrike">
                        <a:solidFill>
                          <a:srgbClr val="000000"/>
                        </a:solidFill>
                        <a:effectLst/>
                        <a:latin typeface="Arial"/>
                      </a:endParaRPr>
                    </a:p>
                  </a:txBody>
                  <a:tcPr marL="9525" marR="9525" marT="9525" marB="0"/>
                </a:tc>
                <a:tc>
                  <a:txBody>
                    <a:bodyPr/>
                    <a:lstStyle/>
                    <a:p>
                      <a:pPr algn="l" fontAlgn="t"/>
                      <a:r>
                        <a:rPr lang="en-GB" sz="1200" u="none" strike="noStrike">
                          <a:effectLst/>
                        </a:rPr>
                        <a:t>PUBLICATION, DISTRIBUTION, ETC.</a:t>
                      </a:r>
                      <a:endParaRPr lang="en-GB" sz="1200" b="0" i="0" u="none" strike="noStrike">
                        <a:solidFill>
                          <a:srgbClr val="000000"/>
                        </a:solidFill>
                        <a:effectLst/>
                        <a:latin typeface="Arial"/>
                      </a:endParaRPr>
                    </a:p>
                  </a:txBody>
                  <a:tcPr marL="9525" marR="9525" marT="9525" marB="0"/>
                </a:tc>
                <a:tc>
                  <a:txBody>
                    <a:bodyPr/>
                    <a:lstStyle/>
                    <a:p>
                      <a:pPr algn="l" fontAlgn="t"/>
                      <a:r>
                        <a:rPr lang="en-GB" sz="1200" u="none" strike="noStrike">
                          <a:effectLst/>
                        </a:rPr>
                        <a:t>0</a:t>
                      </a:r>
                      <a:endParaRPr lang="en-GB" sz="1200" b="0" i="0" u="none" strike="noStrike">
                        <a:solidFill>
                          <a:srgbClr val="000000"/>
                        </a:solidFill>
                        <a:effectLst/>
                        <a:latin typeface="Arial"/>
                      </a:endParaRPr>
                    </a:p>
                  </a:txBody>
                  <a:tcPr marL="9525" marR="9525" marT="9525" marB="0"/>
                </a:tc>
                <a:tc>
                  <a:txBody>
                    <a:bodyPr/>
                    <a:lstStyle/>
                    <a:p>
                      <a:pPr algn="l" fontAlgn="t"/>
                      <a:r>
                        <a:rPr lang="en-GB" sz="1200" u="none" strike="noStrike" dirty="0">
                          <a:effectLst/>
                        </a:rPr>
                        <a:t>Intervening publisher</a:t>
                      </a:r>
                      <a:endParaRPr lang="en-GB" sz="1200" b="0" i="0" u="none" strike="noStrike" dirty="0">
                        <a:solidFill>
                          <a:srgbClr val="000000"/>
                        </a:solidFill>
                        <a:effectLst/>
                        <a:latin typeface="Arial"/>
                      </a:endParaRPr>
                    </a:p>
                  </a:txBody>
                  <a:tcPr marL="9525" marR="9525" marT="9525" marB="0"/>
                </a:tc>
                <a:tc>
                  <a:txBody>
                    <a:bodyPr/>
                    <a:lstStyle/>
                    <a:p>
                      <a:pPr algn="l" fontAlgn="t"/>
                      <a:r>
                        <a:rPr lang="en-GB" sz="1200" u="none" strike="noStrike">
                          <a:effectLst/>
                        </a:rPr>
                        <a:t>#</a:t>
                      </a:r>
                      <a:endParaRPr lang="en-GB" sz="1200" b="0" i="0" u="none" strike="noStrike">
                        <a:solidFill>
                          <a:srgbClr val="000000"/>
                        </a:solidFill>
                        <a:effectLst/>
                        <a:latin typeface="Arial"/>
                      </a:endParaRPr>
                    </a:p>
                  </a:txBody>
                  <a:tcPr marL="9525" marR="9525" marT="9525" marB="0"/>
                </a:tc>
                <a:tc>
                  <a:txBody>
                    <a:bodyPr/>
                    <a:lstStyle/>
                    <a:p>
                      <a:pPr algn="l" fontAlgn="t"/>
                      <a:r>
                        <a:rPr lang="en-GB" sz="1200" u="none" strike="noStrike">
                          <a:effectLst/>
                        </a:rPr>
                        <a:t>Produced in multiple copies, usually published or publically distributed</a:t>
                      </a:r>
                      <a:endParaRPr lang="en-GB" sz="1200" b="0" i="0" u="none" strike="noStrike">
                        <a:solidFill>
                          <a:srgbClr val="000000"/>
                        </a:solidFill>
                        <a:effectLst/>
                        <a:latin typeface="Arial"/>
                      </a:endParaRPr>
                    </a:p>
                  </a:txBody>
                  <a:tcPr marL="9525" marR="9525" marT="9525" marB="0"/>
                </a:tc>
                <a:tc>
                  <a:txBody>
                    <a:bodyPr/>
                    <a:lstStyle/>
                    <a:p>
                      <a:pPr algn="l" fontAlgn="t"/>
                      <a:r>
                        <a:rPr lang="en-GB" sz="1200" u="none" strike="noStrike">
                          <a:effectLst/>
                        </a:rPr>
                        <a:t>a</a:t>
                      </a:r>
                      <a:endParaRPr lang="en-GB" sz="1200" b="0" i="0" u="none" strike="noStrike">
                        <a:solidFill>
                          <a:srgbClr val="000000"/>
                        </a:solidFill>
                        <a:effectLst/>
                        <a:latin typeface="Arial"/>
                      </a:endParaRPr>
                    </a:p>
                  </a:txBody>
                  <a:tcPr marL="9525" marR="9525" marT="9525" marB="0"/>
                </a:tc>
                <a:tc>
                  <a:txBody>
                    <a:bodyPr/>
                    <a:lstStyle/>
                    <a:p>
                      <a:pPr algn="l" fontAlgn="t"/>
                      <a:r>
                        <a:rPr lang="en-GB" sz="1200" u="none" strike="noStrike">
                          <a:effectLst/>
                        </a:rPr>
                        <a:t>Place of Publication, Distribution, etc.</a:t>
                      </a:r>
                      <a:endParaRPr lang="en-GB" sz="1200" b="0" i="0" u="none" strike="noStrike">
                        <a:solidFill>
                          <a:srgbClr val="000000"/>
                        </a:solidFill>
                        <a:effectLst/>
                        <a:latin typeface="Arial"/>
                      </a:endParaRPr>
                    </a:p>
                  </a:txBody>
                  <a:tcPr marL="9525" marR="9525" marT="9525" marB="0"/>
                </a:tc>
                <a:tc>
                  <a:txBody>
                    <a:bodyPr/>
                    <a:lstStyle/>
                    <a:p>
                      <a:pPr algn="l" fontAlgn="t"/>
                      <a:r>
                        <a:rPr lang="en-GB" sz="1200" u="none" strike="noStrike">
                          <a:effectLst/>
                        </a:rPr>
                        <a:t>The town or other locality where the item is published or distributed or, in the case of a manuscript, written.</a:t>
                      </a:r>
                      <a:endParaRPr lang="en-GB" sz="1200" b="0" i="0" u="none" strike="noStrike">
                        <a:solidFill>
                          <a:srgbClr val="000000"/>
                        </a:solidFill>
                        <a:effectLst/>
                        <a:latin typeface="Arial"/>
                      </a:endParaRPr>
                    </a:p>
                  </a:txBody>
                  <a:tcPr marL="9525" marR="9525" marT="9525" marB="0"/>
                </a:tc>
              </a:tr>
              <a:tr h="829725">
                <a:tc>
                  <a:txBody>
                    <a:bodyPr/>
                    <a:lstStyle/>
                    <a:p>
                      <a:pPr algn="l" fontAlgn="t"/>
                      <a:r>
                        <a:rPr lang="en-GB" sz="1200" u="none" strike="noStrike">
                          <a:effectLst/>
                        </a:rPr>
                        <a:t>210</a:t>
                      </a:r>
                      <a:endParaRPr lang="en-GB" sz="1200" b="0" i="0" u="none" strike="noStrike">
                        <a:solidFill>
                          <a:srgbClr val="000000"/>
                        </a:solidFill>
                        <a:effectLst/>
                        <a:latin typeface="Arial"/>
                      </a:endParaRPr>
                    </a:p>
                  </a:txBody>
                  <a:tcPr marL="9525" marR="9525" marT="9525" marB="0"/>
                </a:tc>
                <a:tc>
                  <a:txBody>
                    <a:bodyPr/>
                    <a:lstStyle/>
                    <a:p>
                      <a:pPr algn="l" fontAlgn="t"/>
                      <a:r>
                        <a:rPr lang="en-GB" sz="1200" u="none" strike="noStrike">
                          <a:effectLst/>
                        </a:rPr>
                        <a:t>PUBLICATION, DISTRIBUTION, ETC.</a:t>
                      </a:r>
                      <a:endParaRPr lang="en-GB" sz="1200" b="0" i="0" u="none" strike="noStrike">
                        <a:solidFill>
                          <a:srgbClr val="000000"/>
                        </a:solidFill>
                        <a:effectLst/>
                        <a:latin typeface="Arial"/>
                      </a:endParaRPr>
                    </a:p>
                  </a:txBody>
                  <a:tcPr marL="9525" marR="9525" marT="9525" marB="0"/>
                </a:tc>
                <a:tc>
                  <a:txBody>
                    <a:bodyPr/>
                    <a:lstStyle/>
                    <a:p>
                      <a:pPr algn="l" fontAlgn="t"/>
                      <a:r>
                        <a:rPr lang="en-GB" sz="1200" u="none" strike="noStrike">
                          <a:effectLst/>
                        </a:rPr>
                        <a:t>1</a:t>
                      </a:r>
                      <a:endParaRPr lang="en-GB" sz="1200" b="0" i="0" u="none" strike="noStrike">
                        <a:solidFill>
                          <a:srgbClr val="000000"/>
                        </a:solidFill>
                        <a:effectLst/>
                        <a:latin typeface="Arial"/>
                      </a:endParaRPr>
                    </a:p>
                  </a:txBody>
                  <a:tcPr marL="9525" marR="9525" marT="9525" marB="0"/>
                </a:tc>
                <a:tc>
                  <a:txBody>
                    <a:bodyPr/>
                    <a:lstStyle/>
                    <a:p>
                      <a:pPr algn="l" fontAlgn="t"/>
                      <a:r>
                        <a:rPr lang="en-GB" sz="1200" u="none" strike="noStrike" dirty="0">
                          <a:effectLst/>
                        </a:rPr>
                        <a:t>Current or latest publisher</a:t>
                      </a:r>
                      <a:endParaRPr lang="en-GB" sz="1200" b="0" i="0" u="none" strike="noStrike" dirty="0">
                        <a:solidFill>
                          <a:srgbClr val="000000"/>
                        </a:solidFill>
                        <a:effectLst/>
                        <a:latin typeface="Arial"/>
                      </a:endParaRPr>
                    </a:p>
                  </a:txBody>
                  <a:tcPr marL="9525" marR="9525" marT="9525" marB="0"/>
                </a:tc>
                <a:tc>
                  <a:txBody>
                    <a:bodyPr/>
                    <a:lstStyle/>
                    <a:p>
                      <a:pPr algn="l" fontAlgn="t"/>
                      <a:r>
                        <a:rPr lang="en-GB" sz="1200" u="none" strike="noStrike">
                          <a:effectLst/>
                        </a:rPr>
                        <a:t>#</a:t>
                      </a:r>
                      <a:endParaRPr lang="en-GB" sz="1200" b="0" i="0" u="none" strike="noStrike">
                        <a:solidFill>
                          <a:srgbClr val="000000"/>
                        </a:solidFill>
                        <a:effectLst/>
                        <a:latin typeface="Arial"/>
                      </a:endParaRPr>
                    </a:p>
                  </a:txBody>
                  <a:tcPr marL="9525" marR="9525" marT="9525" marB="0"/>
                </a:tc>
                <a:tc>
                  <a:txBody>
                    <a:bodyPr/>
                    <a:lstStyle/>
                    <a:p>
                      <a:pPr algn="l" fontAlgn="t"/>
                      <a:r>
                        <a:rPr lang="en-GB" sz="1200" u="none" strike="noStrike" dirty="0">
                          <a:effectLst/>
                        </a:rPr>
                        <a:t>Produced in multiple copies, usually published or publically distributed</a:t>
                      </a:r>
                      <a:endParaRPr lang="en-GB" sz="1200" b="0" i="0" u="none" strike="noStrike" dirty="0">
                        <a:solidFill>
                          <a:srgbClr val="000000"/>
                        </a:solidFill>
                        <a:effectLst/>
                        <a:latin typeface="Arial"/>
                      </a:endParaRPr>
                    </a:p>
                  </a:txBody>
                  <a:tcPr marL="9525" marR="9525" marT="9525" marB="0"/>
                </a:tc>
                <a:tc>
                  <a:txBody>
                    <a:bodyPr/>
                    <a:lstStyle/>
                    <a:p>
                      <a:pPr algn="l" fontAlgn="t"/>
                      <a:r>
                        <a:rPr lang="en-GB" sz="1200" u="none" strike="noStrike">
                          <a:effectLst/>
                        </a:rPr>
                        <a:t>a</a:t>
                      </a:r>
                      <a:endParaRPr lang="en-GB" sz="1200" b="0" i="0" u="none" strike="noStrike">
                        <a:solidFill>
                          <a:srgbClr val="000000"/>
                        </a:solidFill>
                        <a:effectLst/>
                        <a:latin typeface="Arial"/>
                      </a:endParaRPr>
                    </a:p>
                  </a:txBody>
                  <a:tcPr marL="9525" marR="9525" marT="9525" marB="0"/>
                </a:tc>
                <a:tc>
                  <a:txBody>
                    <a:bodyPr/>
                    <a:lstStyle/>
                    <a:p>
                      <a:pPr algn="l" fontAlgn="t"/>
                      <a:r>
                        <a:rPr lang="en-GB" sz="1200" u="none" strike="noStrike">
                          <a:effectLst/>
                        </a:rPr>
                        <a:t>Place of Publication, Distribution, etc.</a:t>
                      </a:r>
                      <a:endParaRPr lang="en-GB" sz="1200" b="0" i="0" u="none" strike="noStrike">
                        <a:solidFill>
                          <a:srgbClr val="000000"/>
                        </a:solidFill>
                        <a:effectLst/>
                        <a:latin typeface="Arial"/>
                      </a:endParaRPr>
                    </a:p>
                  </a:txBody>
                  <a:tcPr marL="9525" marR="9525" marT="9525" marB="0"/>
                </a:tc>
                <a:tc>
                  <a:txBody>
                    <a:bodyPr/>
                    <a:lstStyle/>
                    <a:p>
                      <a:pPr algn="l" fontAlgn="t"/>
                      <a:r>
                        <a:rPr lang="en-GB" sz="1200" u="none" strike="noStrike">
                          <a:effectLst/>
                        </a:rPr>
                        <a:t>The town or other locality where the item is published or distributed or, in the case of a manuscript, written.</a:t>
                      </a:r>
                      <a:endParaRPr lang="en-GB" sz="1200" b="0" i="0" u="none" strike="noStrike">
                        <a:solidFill>
                          <a:srgbClr val="000000"/>
                        </a:solidFill>
                        <a:effectLst/>
                        <a:latin typeface="Arial"/>
                      </a:endParaRPr>
                    </a:p>
                  </a:txBody>
                  <a:tcPr marL="9525" marR="9525" marT="9525" marB="0"/>
                </a:tc>
              </a:tr>
              <a:tr h="829725">
                <a:tc>
                  <a:txBody>
                    <a:bodyPr/>
                    <a:lstStyle/>
                    <a:p>
                      <a:pPr algn="l" fontAlgn="t"/>
                      <a:r>
                        <a:rPr lang="en-GB" sz="1200" u="none" strike="noStrike">
                          <a:effectLst/>
                        </a:rPr>
                        <a:t>210</a:t>
                      </a:r>
                      <a:endParaRPr lang="en-GB" sz="1200" b="0" i="0" u="none" strike="noStrike">
                        <a:solidFill>
                          <a:srgbClr val="000000"/>
                        </a:solidFill>
                        <a:effectLst/>
                        <a:latin typeface="Arial"/>
                      </a:endParaRPr>
                    </a:p>
                  </a:txBody>
                  <a:tcPr marL="9525" marR="9525" marT="9525" marB="0"/>
                </a:tc>
                <a:tc>
                  <a:txBody>
                    <a:bodyPr/>
                    <a:lstStyle/>
                    <a:p>
                      <a:pPr algn="l" fontAlgn="t"/>
                      <a:r>
                        <a:rPr lang="en-GB" sz="1200" u="none" strike="noStrike">
                          <a:effectLst/>
                        </a:rPr>
                        <a:t>PUBLICATION, DISTRIBUTION, ETC.</a:t>
                      </a:r>
                      <a:endParaRPr lang="en-GB" sz="1200" b="0" i="0" u="none" strike="noStrike">
                        <a:solidFill>
                          <a:srgbClr val="000000"/>
                        </a:solidFill>
                        <a:effectLst/>
                        <a:latin typeface="Arial"/>
                      </a:endParaRPr>
                    </a:p>
                  </a:txBody>
                  <a:tcPr marL="9525" marR="9525" marT="9525" marB="0"/>
                </a:tc>
                <a:tc>
                  <a:txBody>
                    <a:bodyPr/>
                    <a:lstStyle/>
                    <a:p>
                      <a:pPr algn="l" fontAlgn="t"/>
                      <a:r>
                        <a:rPr lang="en-GB" sz="1200" u="none" strike="noStrike">
                          <a:effectLst/>
                        </a:rPr>
                        <a:t>#</a:t>
                      </a:r>
                      <a:endParaRPr lang="en-GB" sz="1200" b="0" i="0" u="none" strike="noStrike">
                        <a:solidFill>
                          <a:srgbClr val="000000"/>
                        </a:solidFill>
                        <a:effectLst/>
                        <a:latin typeface="Arial"/>
                      </a:endParaRPr>
                    </a:p>
                  </a:txBody>
                  <a:tcPr marL="9525" marR="9525" marT="9525" marB="0"/>
                </a:tc>
                <a:tc>
                  <a:txBody>
                    <a:bodyPr/>
                    <a:lstStyle/>
                    <a:p>
                      <a:pPr algn="l" fontAlgn="t"/>
                      <a:r>
                        <a:rPr lang="en-GB" sz="1200" u="none" strike="noStrike">
                          <a:effectLst/>
                        </a:rPr>
                        <a:t>Not applicable / Earliest available publisher</a:t>
                      </a:r>
                      <a:endParaRPr lang="en-GB" sz="1200" b="0" i="0" u="none" strike="noStrike">
                        <a:solidFill>
                          <a:srgbClr val="000000"/>
                        </a:solidFill>
                        <a:effectLst/>
                        <a:latin typeface="Arial"/>
                      </a:endParaRPr>
                    </a:p>
                  </a:txBody>
                  <a:tcPr marL="9525" marR="9525" marT="9525" marB="0"/>
                </a:tc>
                <a:tc>
                  <a:txBody>
                    <a:bodyPr/>
                    <a:lstStyle/>
                    <a:p>
                      <a:pPr algn="l" fontAlgn="t"/>
                      <a:r>
                        <a:rPr lang="en-GB" sz="1200" u="none" strike="noStrike">
                          <a:effectLst/>
                        </a:rPr>
                        <a:t>1</a:t>
                      </a:r>
                      <a:endParaRPr lang="en-GB" sz="1200" b="0" i="0" u="none" strike="noStrike">
                        <a:solidFill>
                          <a:srgbClr val="000000"/>
                        </a:solidFill>
                        <a:effectLst/>
                        <a:latin typeface="Arial"/>
                      </a:endParaRPr>
                    </a:p>
                  </a:txBody>
                  <a:tcPr marL="9525" marR="9525" marT="9525" marB="0"/>
                </a:tc>
                <a:tc>
                  <a:txBody>
                    <a:bodyPr/>
                    <a:lstStyle/>
                    <a:p>
                      <a:pPr algn="l" fontAlgn="t"/>
                      <a:r>
                        <a:rPr lang="en-GB" sz="1200" u="none" strike="noStrike">
                          <a:effectLst/>
                        </a:rPr>
                        <a:t>Not published or publically distributed</a:t>
                      </a:r>
                      <a:endParaRPr lang="en-GB" sz="1200" b="0" i="0" u="none" strike="noStrike">
                        <a:solidFill>
                          <a:srgbClr val="000000"/>
                        </a:solidFill>
                        <a:effectLst/>
                        <a:latin typeface="Arial"/>
                      </a:endParaRPr>
                    </a:p>
                  </a:txBody>
                  <a:tcPr marL="9525" marR="9525" marT="9525" marB="0"/>
                </a:tc>
                <a:tc>
                  <a:txBody>
                    <a:bodyPr/>
                    <a:lstStyle/>
                    <a:p>
                      <a:pPr algn="l" fontAlgn="t"/>
                      <a:r>
                        <a:rPr lang="en-GB" sz="1200" u="none" strike="noStrike">
                          <a:effectLst/>
                        </a:rPr>
                        <a:t>a</a:t>
                      </a:r>
                      <a:endParaRPr lang="en-GB" sz="1200" b="0" i="0" u="none" strike="noStrike">
                        <a:solidFill>
                          <a:srgbClr val="000000"/>
                        </a:solidFill>
                        <a:effectLst/>
                        <a:latin typeface="Arial"/>
                      </a:endParaRPr>
                    </a:p>
                  </a:txBody>
                  <a:tcPr marL="9525" marR="9525" marT="9525" marB="0"/>
                </a:tc>
                <a:tc>
                  <a:txBody>
                    <a:bodyPr/>
                    <a:lstStyle/>
                    <a:p>
                      <a:pPr algn="l" fontAlgn="t"/>
                      <a:r>
                        <a:rPr lang="en-GB" sz="1200" u="none" strike="noStrike">
                          <a:effectLst/>
                        </a:rPr>
                        <a:t>Place of Publication, Distribution, etc.</a:t>
                      </a:r>
                      <a:endParaRPr lang="en-GB" sz="1200" b="0" i="0" u="none" strike="noStrike">
                        <a:solidFill>
                          <a:srgbClr val="000000"/>
                        </a:solidFill>
                        <a:effectLst/>
                        <a:latin typeface="Arial"/>
                      </a:endParaRPr>
                    </a:p>
                  </a:txBody>
                  <a:tcPr marL="9525" marR="9525" marT="9525" marB="0"/>
                </a:tc>
                <a:tc>
                  <a:txBody>
                    <a:bodyPr/>
                    <a:lstStyle/>
                    <a:p>
                      <a:pPr algn="l" fontAlgn="t"/>
                      <a:r>
                        <a:rPr lang="en-GB" sz="1200" u="none" strike="noStrike">
                          <a:effectLst/>
                        </a:rPr>
                        <a:t>The town or other locality where the item is published or distributed or, in the case of a manuscript, written.</a:t>
                      </a:r>
                      <a:endParaRPr lang="en-GB" sz="1200" b="0" i="0" u="none" strike="noStrike">
                        <a:solidFill>
                          <a:srgbClr val="000000"/>
                        </a:solidFill>
                        <a:effectLst/>
                        <a:latin typeface="Arial"/>
                      </a:endParaRPr>
                    </a:p>
                  </a:txBody>
                  <a:tcPr marL="9525" marR="9525" marT="9525" marB="0"/>
                </a:tc>
              </a:tr>
              <a:tr h="793119">
                <a:tc>
                  <a:txBody>
                    <a:bodyPr/>
                    <a:lstStyle/>
                    <a:p>
                      <a:pPr algn="l" fontAlgn="t"/>
                      <a:r>
                        <a:rPr lang="en-GB" sz="1200" u="none" strike="noStrike">
                          <a:effectLst/>
                        </a:rPr>
                        <a:t>210</a:t>
                      </a:r>
                      <a:endParaRPr lang="en-GB" sz="1200" b="0" i="0" u="none" strike="noStrike">
                        <a:solidFill>
                          <a:srgbClr val="000000"/>
                        </a:solidFill>
                        <a:effectLst/>
                        <a:latin typeface="Arial"/>
                      </a:endParaRPr>
                    </a:p>
                  </a:txBody>
                  <a:tcPr marL="9525" marR="9525" marT="9525" marB="0"/>
                </a:tc>
                <a:tc>
                  <a:txBody>
                    <a:bodyPr/>
                    <a:lstStyle/>
                    <a:p>
                      <a:pPr algn="l" fontAlgn="t"/>
                      <a:r>
                        <a:rPr lang="en-GB" sz="1200" u="none" strike="noStrike">
                          <a:effectLst/>
                        </a:rPr>
                        <a:t>PUBLICATION, DISTRIBUTION, ETC.</a:t>
                      </a:r>
                      <a:endParaRPr lang="en-GB" sz="1200" b="0" i="0" u="none" strike="noStrike">
                        <a:solidFill>
                          <a:srgbClr val="000000"/>
                        </a:solidFill>
                        <a:effectLst/>
                        <a:latin typeface="Arial"/>
                      </a:endParaRPr>
                    </a:p>
                  </a:txBody>
                  <a:tcPr marL="9525" marR="9525" marT="9525" marB="0"/>
                </a:tc>
                <a:tc>
                  <a:txBody>
                    <a:bodyPr/>
                    <a:lstStyle/>
                    <a:p>
                      <a:pPr algn="l" fontAlgn="t"/>
                      <a:r>
                        <a:rPr lang="en-GB" sz="1200" u="none" strike="noStrike" dirty="0">
                          <a:effectLst/>
                        </a:rPr>
                        <a:t>0</a:t>
                      </a:r>
                      <a:endParaRPr lang="en-GB" sz="1200" b="0" i="0" u="none" strike="noStrike" dirty="0">
                        <a:solidFill>
                          <a:srgbClr val="000000"/>
                        </a:solidFill>
                        <a:effectLst/>
                        <a:latin typeface="Arial"/>
                      </a:endParaRPr>
                    </a:p>
                  </a:txBody>
                  <a:tcPr marL="9525" marR="9525" marT="9525" marB="0"/>
                </a:tc>
                <a:tc>
                  <a:txBody>
                    <a:bodyPr/>
                    <a:lstStyle/>
                    <a:p>
                      <a:pPr algn="l" fontAlgn="t"/>
                      <a:r>
                        <a:rPr lang="en-GB" sz="1200" u="none" strike="noStrike" dirty="0">
                          <a:effectLst/>
                        </a:rPr>
                        <a:t>Intervening publisher</a:t>
                      </a:r>
                      <a:endParaRPr lang="en-GB" sz="1200" b="0" i="0" u="none" strike="noStrike" dirty="0">
                        <a:solidFill>
                          <a:srgbClr val="000000"/>
                        </a:solidFill>
                        <a:effectLst/>
                        <a:latin typeface="Arial"/>
                      </a:endParaRPr>
                    </a:p>
                  </a:txBody>
                  <a:tcPr marL="9525" marR="9525" marT="9525" marB="0"/>
                </a:tc>
                <a:tc>
                  <a:txBody>
                    <a:bodyPr/>
                    <a:lstStyle/>
                    <a:p>
                      <a:pPr algn="l" fontAlgn="t"/>
                      <a:r>
                        <a:rPr lang="en-GB" sz="1200" u="none" strike="noStrike">
                          <a:effectLst/>
                        </a:rPr>
                        <a:t>1</a:t>
                      </a:r>
                      <a:endParaRPr lang="en-GB" sz="1200" b="0" i="0" u="none" strike="noStrike">
                        <a:solidFill>
                          <a:srgbClr val="000000"/>
                        </a:solidFill>
                        <a:effectLst/>
                        <a:latin typeface="Arial"/>
                      </a:endParaRPr>
                    </a:p>
                  </a:txBody>
                  <a:tcPr marL="9525" marR="9525" marT="9525" marB="0"/>
                </a:tc>
                <a:tc>
                  <a:txBody>
                    <a:bodyPr/>
                    <a:lstStyle/>
                    <a:p>
                      <a:pPr algn="l" fontAlgn="t"/>
                      <a:r>
                        <a:rPr lang="en-GB" sz="1200" u="none" strike="noStrike">
                          <a:effectLst/>
                        </a:rPr>
                        <a:t>Not published or publically distributed</a:t>
                      </a:r>
                      <a:endParaRPr lang="en-GB" sz="1200" b="0" i="0" u="none" strike="noStrike">
                        <a:solidFill>
                          <a:srgbClr val="000000"/>
                        </a:solidFill>
                        <a:effectLst/>
                        <a:latin typeface="Arial"/>
                      </a:endParaRPr>
                    </a:p>
                  </a:txBody>
                  <a:tcPr marL="9525" marR="9525" marT="9525" marB="0"/>
                </a:tc>
                <a:tc>
                  <a:txBody>
                    <a:bodyPr/>
                    <a:lstStyle/>
                    <a:p>
                      <a:pPr algn="l" fontAlgn="t"/>
                      <a:r>
                        <a:rPr lang="en-GB" sz="1200" u="none" strike="noStrike">
                          <a:effectLst/>
                        </a:rPr>
                        <a:t>a</a:t>
                      </a:r>
                      <a:endParaRPr lang="en-GB" sz="1200" b="0" i="0" u="none" strike="noStrike">
                        <a:solidFill>
                          <a:srgbClr val="000000"/>
                        </a:solidFill>
                        <a:effectLst/>
                        <a:latin typeface="Arial"/>
                      </a:endParaRPr>
                    </a:p>
                  </a:txBody>
                  <a:tcPr marL="9525" marR="9525" marT="9525" marB="0"/>
                </a:tc>
                <a:tc>
                  <a:txBody>
                    <a:bodyPr/>
                    <a:lstStyle/>
                    <a:p>
                      <a:pPr algn="l" fontAlgn="t"/>
                      <a:r>
                        <a:rPr lang="en-GB" sz="1200" u="none" strike="noStrike">
                          <a:effectLst/>
                        </a:rPr>
                        <a:t>Place of Publication, Distribution, etc.</a:t>
                      </a:r>
                      <a:endParaRPr lang="en-GB" sz="1200" b="0" i="0" u="none" strike="noStrike">
                        <a:solidFill>
                          <a:srgbClr val="000000"/>
                        </a:solidFill>
                        <a:effectLst/>
                        <a:latin typeface="Arial"/>
                      </a:endParaRPr>
                    </a:p>
                  </a:txBody>
                  <a:tcPr marL="9525" marR="9525" marT="9525" marB="0"/>
                </a:tc>
                <a:tc>
                  <a:txBody>
                    <a:bodyPr/>
                    <a:lstStyle/>
                    <a:p>
                      <a:pPr algn="l" fontAlgn="t"/>
                      <a:r>
                        <a:rPr lang="en-GB" sz="1200" u="none" strike="noStrike" dirty="0">
                          <a:effectLst/>
                        </a:rPr>
                        <a:t>The town or other locality where the item is published or distributed or, in the case of a manuscript, written.</a:t>
                      </a:r>
                      <a:endParaRPr lang="en-GB" sz="1200" b="0" i="0" u="none" strike="noStrike" dirty="0">
                        <a:solidFill>
                          <a:srgbClr val="000000"/>
                        </a:solidFill>
                        <a:effectLst/>
                        <a:latin typeface="Arial"/>
                      </a:endParaRPr>
                    </a:p>
                  </a:txBody>
                  <a:tcPr marL="9525" marR="9525" marT="9525" marB="0"/>
                </a:tc>
              </a:tr>
              <a:tr h="793119">
                <a:tc>
                  <a:txBody>
                    <a:bodyPr/>
                    <a:lstStyle/>
                    <a:p>
                      <a:pPr algn="l" fontAlgn="t"/>
                      <a:r>
                        <a:rPr lang="en-GB" sz="1200" u="none" strike="noStrike">
                          <a:effectLst/>
                        </a:rPr>
                        <a:t>210</a:t>
                      </a:r>
                      <a:endParaRPr lang="en-GB" sz="1200" b="0" i="0" u="none" strike="noStrike">
                        <a:solidFill>
                          <a:srgbClr val="000000"/>
                        </a:solidFill>
                        <a:effectLst/>
                        <a:latin typeface="Arial"/>
                      </a:endParaRPr>
                    </a:p>
                  </a:txBody>
                  <a:tcPr marL="9525" marR="9525" marT="9525" marB="0"/>
                </a:tc>
                <a:tc>
                  <a:txBody>
                    <a:bodyPr/>
                    <a:lstStyle/>
                    <a:p>
                      <a:pPr algn="l" fontAlgn="t"/>
                      <a:r>
                        <a:rPr lang="en-GB" sz="1200" u="none" strike="noStrike">
                          <a:effectLst/>
                        </a:rPr>
                        <a:t>PUBLICATION, DISTRIBUTION, ETC.</a:t>
                      </a:r>
                      <a:endParaRPr lang="en-GB" sz="1200" b="0" i="0" u="none" strike="noStrike">
                        <a:solidFill>
                          <a:srgbClr val="000000"/>
                        </a:solidFill>
                        <a:effectLst/>
                        <a:latin typeface="Arial"/>
                      </a:endParaRPr>
                    </a:p>
                  </a:txBody>
                  <a:tcPr marL="9525" marR="9525" marT="9525" marB="0"/>
                </a:tc>
                <a:tc>
                  <a:txBody>
                    <a:bodyPr/>
                    <a:lstStyle/>
                    <a:p>
                      <a:pPr algn="l" fontAlgn="t"/>
                      <a:r>
                        <a:rPr lang="en-GB" sz="1200" u="none" strike="noStrike" dirty="0">
                          <a:effectLst/>
                        </a:rPr>
                        <a:t>1</a:t>
                      </a:r>
                      <a:endParaRPr lang="en-GB" sz="1200" b="0" i="0" u="none" strike="noStrike" dirty="0">
                        <a:solidFill>
                          <a:srgbClr val="000000"/>
                        </a:solidFill>
                        <a:effectLst/>
                        <a:latin typeface="Arial"/>
                      </a:endParaRPr>
                    </a:p>
                  </a:txBody>
                  <a:tcPr marL="9525" marR="9525" marT="9525" marB="0"/>
                </a:tc>
                <a:tc>
                  <a:txBody>
                    <a:bodyPr/>
                    <a:lstStyle/>
                    <a:p>
                      <a:pPr algn="l" fontAlgn="t"/>
                      <a:r>
                        <a:rPr lang="en-GB" sz="1200" u="none" strike="noStrike">
                          <a:effectLst/>
                        </a:rPr>
                        <a:t>Current or latest publisher</a:t>
                      </a:r>
                      <a:endParaRPr lang="en-GB" sz="1200" b="0" i="0" u="none" strike="noStrike">
                        <a:solidFill>
                          <a:srgbClr val="000000"/>
                        </a:solidFill>
                        <a:effectLst/>
                        <a:latin typeface="Arial"/>
                      </a:endParaRPr>
                    </a:p>
                  </a:txBody>
                  <a:tcPr marL="9525" marR="9525" marT="9525" marB="0"/>
                </a:tc>
                <a:tc>
                  <a:txBody>
                    <a:bodyPr/>
                    <a:lstStyle/>
                    <a:p>
                      <a:pPr algn="l" fontAlgn="t"/>
                      <a:r>
                        <a:rPr lang="en-GB" sz="1200" u="none" strike="noStrike">
                          <a:effectLst/>
                        </a:rPr>
                        <a:t>1</a:t>
                      </a:r>
                      <a:endParaRPr lang="en-GB" sz="1200" b="0" i="0" u="none" strike="noStrike">
                        <a:solidFill>
                          <a:srgbClr val="000000"/>
                        </a:solidFill>
                        <a:effectLst/>
                        <a:latin typeface="Arial"/>
                      </a:endParaRPr>
                    </a:p>
                  </a:txBody>
                  <a:tcPr marL="9525" marR="9525" marT="9525" marB="0"/>
                </a:tc>
                <a:tc>
                  <a:txBody>
                    <a:bodyPr/>
                    <a:lstStyle/>
                    <a:p>
                      <a:pPr algn="l" fontAlgn="t"/>
                      <a:r>
                        <a:rPr lang="en-GB" sz="1200" u="none" strike="noStrike">
                          <a:effectLst/>
                        </a:rPr>
                        <a:t>Not published or publically distributed</a:t>
                      </a:r>
                      <a:endParaRPr lang="en-GB" sz="1200" b="0" i="0" u="none" strike="noStrike">
                        <a:solidFill>
                          <a:srgbClr val="000000"/>
                        </a:solidFill>
                        <a:effectLst/>
                        <a:latin typeface="Arial"/>
                      </a:endParaRPr>
                    </a:p>
                  </a:txBody>
                  <a:tcPr marL="9525" marR="9525" marT="9525" marB="0"/>
                </a:tc>
                <a:tc>
                  <a:txBody>
                    <a:bodyPr/>
                    <a:lstStyle/>
                    <a:p>
                      <a:pPr algn="l" fontAlgn="t"/>
                      <a:r>
                        <a:rPr lang="en-GB" sz="1200" u="none" strike="noStrike">
                          <a:effectLst/>
                        </a:rPr>
                        <a:t>a</a:t>
                      </a:r>
                      <a:endParaRPr lang="en-GB" sz="1200" b="0" i="0" u="none" strike="noStrike">
                        <a:solidFill>
                          <a:srgbClr val="000000"/>
                        </a:solidFill>
                        <a:effectLst/>
                        <a:latin typeface="Arial"/>
                      </a:endParaRPr>
                    </a:p>
                  </a:txBody>
                  <a:tcPr marL="9525" marR="9525" marT="9525" marB="0"/>
                </a:tc>
                <a:tc>
                  <a:txBody>
                    <a:bodyPr/>
                    <a:lstStyle/>
                    <a:p>
                      <a:pPr algn="l" fontAlgn="t"/>
                      <a:r>
                        <a:rPr lang="en-GB" sz="1200" u="none" strike="noStrike" dirty="0">
                          <a:effectLst/>
                        </a:rPr>
                        <a:t>Place of Publication, Distribution, etc.</a:t>
                      </a:r>
                      <a:endParaRPr lang="en-GB" sz="1200" b="0" i="0" u="none" strike="noStrike" dirty="0">
                        <a:solidFill>
                          <a:srgbClr val="000000"/>
                        </a:solidFill>
                        <a:effectLst/>
                        <a:latin typeface="Arial"/>
                      </a:endParaRPr>
                    </a:p>
                  </a:txBody>
                  <a:tcPr marL="9525" marR="9525" marT="9525" marB="0"/>
                </a:tc>
                <a:tc>
                  <a:txBody>
                    <a:bodyPr/>
                    <a:lstStyle/>
                    <a:p>
                      <a:pPr algn="l" fontAlgn="t"/>
                      <a:r>
                        <a:rPr lang="en-GB" sz="1200" u="none" strike="noStrike" dirty="0">
                          <a:effectLst/>
                        </a:rPr>
                        <a:t>The town or other locality where the item is published or distributed or, in the case of a manuscript, written.</a:t>
                      </a:r>
                      <a:endParaRPr lang="en-GB" sz="1200" b="0" i="0" u="none" strike="noStrike" dirty="0">
                        <a:solidFill>
                          <a:srgbClr val="000000"/>
                        </a:solidFill>
                        <a:effectLst/>
                        <a:latin typeface="Arial"/>
                      </a:endParaRPr>
                    </a:p>
                  </a:txBody>
                  <a:tcPr marL="9525" marR="9525" marT="9525" marB="0"/>
                </a:tc>
              </a:tr>
            </a:tbl>
          </a:graphicData>
        </a:graphic>
      </p:graphicFrame>
      <p:sp>
        <p:nvSpPr>
          <p:cNvPr id="5" name="TextBox 4"/>
          <p:cNvSpPr txBox="1"/>
          <p:nvPr/>
        </p:nvSpPr>
        <p:spPr>
          <a:xfrm>
            <a:off x="539552" y="5775951"/>
            <a:ext cx="1500732" cy="523220"/>
          </a:xfrm>
          <a:prstGeom prst="rect">
            <a:avLst/>
          </a:prstGeom>
          <a:noFill/>
        </p:spPr>
        <p:txBody>
          <a:bodyPr wrap="none" rtlCol="0">
            <a:spAutoFit/>
          </a:bodyPr>
          <a:lstStyle/>
          <a:p>
            <a:r>
              <a:rPr lang="en-GB" sz="2800" dirty="0" smtClean="0"/>
              <a:t>U21011a</a:t>
            </a:r>
            <a:endParaRPr lang="en-GB" sz="2800" dirty="0"/>
          </a:p>
        </p:txBody>
      </p:sp>
      <p:sp>
        <p:nvSpPr>
          <p:cNvPr id="6" name="TextBox 5"/>
          <p:cNvSpPr txBox="1"/>
          <p:nvPr/>
        </p:nvSpPr>
        <p:spPr>
          <a:xfrm>
            <a:off x="2195736" y="5775951"/>
            <a:ext cx="6480720" cy="830997"/>
          </a:xfrm>
          <a:prstGeom prst="rect">
            <a:avLst/>
          </a:prstGeom>
          <a:noFill/>
        </p:spPr>
        <p:txBody>
          <a:bodyPr wrap="square" rtlCol="0">
            <a:spAutoFit/>
          </a:bodyPr>
          <a:lstStyle/>
          <a:p>
            <a:r>
              <a:rPr lang="en-GB" sz="2400" dirty="0" smtClean="0"/>
              <a:t>Place of publication … in Publication, distribution, etc. (Current or latest publisher) (Not published …)</a:t>
            </a:r>
            <a:endParaRPr lang="en-GB" sz="2400" dirty="0"/>
          </a:p>
        </p:txBody>
      </p:sp>
      <p:cxnSp>
        <p:nvCxnSpPr>
          <p:cNvPr id="8" name="Straight Arrow Connector 7"/>
          <p:cNvCxnSpPr>
            <a:stCxn id="38" idx="2"/>
            <a:endCxn id="5" idx="0"/>
          </p:cNvCxnSpPr>
          <p:nvPr/>
        </p:nvCxnSpPr>
        <p:spPr>
          <a:xfrm>
            <a:off x="616765" y="4869160"/>
            <a:ext cx="673153" cy="906791"/>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a:stCxn id="39" idx="2"/>
            <a:endCxn id="5" idx="0"/>
          </p:cNvCxnSpPr>
          <p:nvPr/>
        </p:nvCxnSpPr>
        <p:spPr>
          <a:xfrm flipH="1">
            <a:off x="1289918" y="4869160"/>
            <a:ext cx="4146178" cy="906791"/>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stCxn id="36" idx="2"/>
            <a:endCxn id="5" idx="0"/>
          </p:cNvCxnSpPr>
          <p:nvPr/>
        </p:nvCxnSpPr>
        <p:spPr>
          <a:xfrm flipH="1">
            <a:off x="1289918" y="4869160"/>
            <a:ext cx="2269683" cy="906791"/>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stCxn id="37" idx="2"/>
            <a:endCxn id="5" idx="0"/>
          </p:cNvCxnSpPr>
          <p:nvPr/>
        </p:nvCxnSpPr>
        <p:spPr>
          <a:xfrm flipH="1">
            <a:off x="1289918" y="4869160"/>
            <a:ext cx="750366" cy="906791"/>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stCxn id="48" idx="2"/>
            <a:endCxn id="6" idx="0"/>
          </p:cNvCxnSpPr>
          <p:nvPr/>
        </p:nvCxnSpPr>
        <p:spPr>
          <a:xfrm flipH="1">
            <a:off x="5436096" y="5322555"/>
            <a:ext cx="710952" cy="453396"/>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stCxn id="45" idx="2"/>
            <a:endCxn id="6" idx="0"/>
          </p:cNvCxnSpPr>
          <p:nvPr/>
        </p:nvCxnSpPr>
        <p:spPr>
          <a:xfrm>
            <a:off x="1248756" y="5201833"/>
            <a:ext cx="4187340" cy="574118"/>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a:stCxn id="47" idx="2"/>
            <a:endCxn id="6" idx="0"/>
          </p:cNvCxnSpPr>
          <p:nvPr/>
        </p:nvCxnSpPr>
        <p:spPr>
          <a:xfrm>
            <a:off x="4607197" y="5201833"/>
            <a:ext cx="828899" cy="574118"/>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a:stCxn id="46" idx="2"/>
            <a:endCxn id="6" idx="0"/>
          </p:cNvCxnSpPr>
          <p:nvPr/>
        </p:nvCxnSpPr>
        <p:spPr>
          <a:xfrm>
            <a:off x="2946726" y="5201833"/>
            <a:ext cx="2489370" cy="574118"/>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sp>
        <p:nvSpPr>
          <p:cNvPr id="36" name="Rectangle 35"/>
          <p:cNvSpPr/>
          <p:nvPr/>
        </p:nvSpPr>
        <p:spPr>
          <a:xfrm>
            <a:off x="3361833" y="4415764"/>
            <a:ext cx="395536" cy="45339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Rectangle 36"/>
          <p:cNvSpPr/>
          <p:nvPr/>
        </p:nvSpPr>
        <p:spPr>
          <a:xfrm>
            <a:off x="1842516" y="4415764"/>
            <a:ext cx="395536" cy="45339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Rectangle 37"/>
          <p:cNvSpPr/>
          <p:nvPr/>
        </p:nvSpPr>
        <p:spPr>
          <a:xfrm>
            <a:off x="418997" y="4415764"/>
            <a:ext cx="395536" cy="45339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Rectangle 38"/>
          <p:cNvSpPr/>
          <p:nvPr/>
        </p:nvSpPr>
        <p:spPr>
          <a:xfrm>
            <a:off x="5238328" y="4415764"/>
            <a:ext cx="395536" cy="45339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Rectangle 44"/>
          <p:cNvSpPr/>
          <p:nvPr/>
        </p:nvSpPr>
        <p:spPr>
          <a:xfrm>
            <a:off x="635881" y="4481753"/>
            <a:ext cx="1225750" cy="72008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Rectangle 45"/>
          <p:cNvSpPr/>
          <p:nvPr/>
        </p:nvSpPr>
        <p:spPr>
          <a:xfrm>
            <a:off x="2333851" y="4481753"/>
            <a:ext cx="1225750" cy="72008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Rectangle 46"/>
          <p:cNvSpPr/>
          <p:nvPr/>
        </p:nvSpPr>
        <p:spPr>
          <a:xfrm>
            <a:off x="3778298" y="4481753"/>
            <a:ext cx="1657798" cy="72008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Rectangle 47"/>
          <p:cNvSpPr/>
          <p:nvPr/>
        </p:nvSpPr>
        <p:spPr>
          <a:xfrm>
            <a:off x="5633864" y="4481753"/>
            <a:ext cx="1026368" cy="84080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4" name="TextBox 53"/>
          <p:cNvSpPr txBox="1"/>
          <p:nvPr/>
        </p:nvSpPr>
        <p:spPr>
          <a:xfrm>
            <a:off x="770586" y="2435369"/>
            <a:ext cx="1038663" cy="707886"/>
          </a:xfrm>
          <a:prstGeom prst="rect">
            <a:avLst/>
          </a:prstGeom>
          <a:solidFill>
            <a:schemeClr val="bg1"/>
          </a:solidFill>
        </p:spPr>
        <p:txBody>
          <a:bodyPr wrap="square" rtlCol="0">
            <a:spAutoFit/>
          </a:bodyPr>
          <a:lstStyle/>
          <a:p>
            <a:pPr algn="ctr"/>
            <a:r>
              <a:rPr lang="en-GB" sz="4000" dirty="0" smtClean="0"/>
              <a:t>URI</a:t>
            </a:r>
            <a:endParaRPr lang="en-GB" sz="4000" dirty="0"/>
          </a:p>
        </p:txBody>
      </p:sp>
      <p:sp>
        <p:nvSpPr>
          <p:cNvPr id="55" name="TextBox 54"/>
          <p:cNvSpPr txBox="1"/>
          <p:nvPr/>
        </p:nvSpPr>
        <p:spPr>
          <a:xfrm>
            <a:off x="4613729" y="2435369"/>
            <a:ext cx="1644734" cy="707886"/>
          </a:xfrm>
          <a:prstGeom prst="rect">
            <a:avLst/>
          </a:prstGeom>
          <a:solidFill>
            <a:schemeClr val="bg1"/>
          </a:solidFill>
        </p:spPr>
        <p:txBody>
          <a:bodyPr wrap="square" rtlCol="0">
            <a:spAutoFit/>
          </a:bodyPr>
          <a:lstStyle/>
          <a:p>
            <a:pPr algn="ctr"/>
            <a:r>
              <a:rPr lang="en-GB" sz="4000" dirty="0" smtClean="0"/>
              <a:t>Label</a:t>
            </a:r>
            <a:endParaRPr lang="en-GB" sz="4000" dirty="0"/>
          </a:p>
        </p:txBody>
      </p:sp>
      <p:sp>
        <p:nvSpPr>
          <p:cNvPr id="56" name="Rectangle 55"/>
          <p:cNvSpPr/>
          <p:nvPr/>
        </p:nvSpPr>
        <p:spPr>
          <a:xfrm>
            <a:off x="6660232" y="4481753"/>
            <a:ext cx="2016224" cy="84080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7" name="Oval 56"/>
          <p:cNvSpPr/>
          <p:nvPr/>
        </p:nvSpPr>
        <p:spPr>
          <a:xfrm>
            <a:off x="1829763" y="1160748"/>
            <a:ext cx="428803" cy="50405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8" name="Oval 57"/>
          <p:cNvSpPr/>
          <p:nvPr/>
        </p:nvSpPr>
        <p:spPr>
          <a:xfrm>
            <a:off x="1829763" y="1947013"/>
            <a:ext cx="428803" cy="50405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 name="Oval 58"/>
          <p:cNvSpPr/>
          <p:nvPr/>
        </p:nvSpPr>
        <p:spPr>
          <a:xfrm>
            <a:off x="3383515" y="2789312"/>
            <a:ext cx="428803" cy="50405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Oval 26"/>
          <p:cNvSpPr/>
          <p:nvPr/>
        </p:nvSpPr>
        <p:spPr>
          <a:xfrm>
            <a:off x="1829763" y="404664"/>
            <a:ext cx="428803" cy="50405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Oval 27"/>
          <p:cNvSpPr/>
          <p:nvPr/>
        </p:nvSpPr>
        <p:spPr>
          <a:xfrm>
            <a:off x="3383515" y="404664"/>
            <a:ext cx="428803" cy="50405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088849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999"/>
                                          </p:stCondLst>
                                        </p:cTn>
                                        <p:tgtEl>
                                          <p:spTgt spid="27"/>
                                        </p:tgtEl>
                                        <p:attrNameLst>
                                          <p:attrName>style.visibility</p:attrName>
                                        </p:attrNameLst>
                                      </p:cBhvr>
                                      <p:to>
                                        <p:strVal val="visible"/>
                                      </p:to>
                                    </p:set>
                                  </p:childTnLst>
                                </p:cTn>
                              </p:par>
                            </p:childTnLst>
                          </p:cTn>
                        </p:par>
                        <p:par>
                          <p:cTn id="7" fill="hold">
                            <p:stCondLst>
                              <p:cond delay="1000"/>
                            </p:stCondLst>
                            <p:childTnLst>
                              <p:par>
                                <p:cTn id="8" presetID="1" presetClass="entr" presetSubtype="0" fill="hold" grpId="0" nodeType="afterEffect">
                                  <p:stCondLst>
                                    <p:cond delay="0"/>
                                  </p:stCondLst>
                                  <p:childTnLst>
                                    <p:set>
                                      <p:cBhvr>
                                        <p:cTn id="9" dur="1" fill="hold">
                                          <p:stCondLst>
                                            <p:cond delay="999"/>
                                          </p:stCondLst>
                                        </p:cTn>
                                        <p:tgtEl>
                                          <p:spTgt spid="57"/>
                                        </p:tgtEl>
                                        <p:attrNameLst>
                                          <p:attrName>style.visibility</p:attrName>
                                        </p:attrNameLst>
                                      </p:cBhvr>
                                      <p:to>
                                        <p:strVal val="visible"/>
                                      </p:to>
                                    </p:set>
                                  </p:childTnLst>
                                </p:cTn>
                              </p:par>
                            </p:childTnLst>
                          </p:cTn>
                        </p:par>
                        <p:par>
                          <p:cTn id="10" fill="hold">
                            <p:stCondLst>
                              <p:cond delay="2000"/>
                            </p:stCondLst>
                            <p:childTnLst>
                              <p:par>
                                <p:cTn id="11" presetID="1" presetClass="entr" presetSubtype="0" fill="hold" grpId="0" nodeType="afterEffect">
                                  <p:stCondLst>
                                    <p:cond delay="0"/>
                                  </p:stCondLst>
                                  <p:childTnLst>
                                    <p:set>
                                      <p:cBhvr>
                                        <p:cTn id="12" dur="1" fill="hold">
                                          <p:stCondLst>
                                            <p:cond delay="999"/>
                                          </p:stCondLst>
                                        </p:cTn>
                                        <p:tgtEl>
                                          <p:spTgt spid="58"/>
                                        </p:tgtEl>
                                        <p:attrNameLst>
                                          <p:attrName>style.visibility</p:attrName>
                                        </p:attrNameLst>
                                      </p:cBhvr>
                                      <p:to>
                                        <p:strVal val="visible"/>
                                      </p:to>
                                    </p:set>
                                  </p:childTnLst>
                                </p:cTn>
                              </p:par>
                            </p:childTnLst>
                          </p:cTn>
                        </p:par>
                        <p:par>
                          <p:cTn id="13" fill="hold">
                            <p:stCondLst>
                              <p:cond delay="3000"/>
                            </p:stCondLst>
                            <p:childTnLst>
                              <p:par>
                                <p:cTn id="14" presetID="1" presetClass="entr" presetSubtype="0" fill="hold" grpId="0" nodeType="afterEffect">
                                  <p:stCondLst>
                                    <p:cond delay="0"/>
                                  </p:stCondLst>
                                  <p:childTnLst>
                                    <p:set>
                                      <p:cBhvr>
                                        <p:cTn id="15" dur="1" fill="hold">
                                          <p:stCondLst>
                                            <p:cond delay="999"/>
                                          </p:stCondLst>
                                        </p:cTn>
                                        <p:tgtEl>
                                          <p:spTgt spid="28"/>
                                        </p:tgtEl>
                                        <p:attrNameLst>
                                          <p:attrName>style.visibility</p:attrName>
                                        </p:attrNameLst>
                                      </p:cBhvr>
                                      <p:to>
                                        <p:strVal val="visible"/>
                                      </p:to>
                                    </p:set>
                                  </p:childTnLst>
                                </p:cTn>
                              </p:par>
                            </p:childTnLst>
                          </p:cTn>
                        </p:par>
                        <p:par>
                          <p:cTn id="16" fill="hold">
                            <p:stCondLst>
                              <p:cond delay="4000"/>
                            </p:stCondLst>
                            <p:childTnLst>
                              <p:par>
                                <p:cTn id="17" presetID="1" presetClass="entr" presetSubtype="0" fill="hold" grpId="0" nodeType="afterEffect">
                                  <p:stCondLst>
                                    <p:cond delay="0"/>
                                  </p:stCondLst>
                                  <p:childTnLst>
                                    <p:set>
                                      <p:cBhvr>
                                        <p:cTn id="18" dur="1" fill="hold">
                                          <p:stCondLst>
                                            <p:cond delay="999"/>
                                          </p:stCondLst>
                                        </p:cTn>
                                        <p:tgtEl>
                                          <p:spTgt spid="5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grpId="1" nodeType="clickEffect">
                                  <p:stCondLst>
                                    <p:cond delay="0"/>
                                  </p:stCondLst>
                                  <p:childTnLst>
                                    <p:set>
                                      <p:cBhvr>
                                        <p:cTn id="22" dur="1" fill="hold">
                                          <p:stCondLst>
                                            <p:cond delay="999"/>
                                          </p:stCondLst>
                                        </p:cTn>
                                        <p:tgtEl>
                                          <p:spTgt spid="27"/>
                                        </p:tgtEl>
                                        <p:attrNameLst>
                                          <p:attrName>style.visibility</p:attrName>
                                        </p:attrNameLst>
                                      </p:cBhvr>
                                      <p:to>
                                        <p:strVal val="hidden"/>
                                      </p:to>
                                    </p:set>
                                  </p:childTnLst>
                                </p:cTn>
                              </p:par>
                              <p:par>
                                <p:cTn id="23" presetID="1" presetClass="exit" presetSubtype="0" fill="hold" grpId="1" nodeType="withEffect">
                                  <p:stCondLst>
                                    <p:cond delay="0"/>
                                  </p:stCondLst>
                                  <p:childTnLst>
                                    <p:set>
                                      <p:cBhvr>
                                        <p:cTn id="24" dur="1" fill="hold">
                                          <p:stCondLst>
                                            <p:cond delay="999"/>
                                          </p:stCondLst>
                                        </p:cTn>
                                        <p:tgtEl>
                                          <p:spTgt spid="57"/>
                                        </p:tgtEl>
                                        <p:attrNameLst>
                                          <p:attrName>style.visibility</p:attrName>
                                        </p:attrNameLst>
                                      </p:cBhvr>
                                      <p:to>
                                        <p:strVal val="hidden"/>
                                      </p:to>
                                    </p:set>
                                  </p:childTnLst>
                                </p:cTn>
                              </p:par>
                              <p:par>
                                <p:cTn id="25" presetID="1" presetClass="exit" presetSubtype="0" fill="hold" grpId="1" nodeType="withEffect">
                                  <p:stCondLst>
                                    <p:cond delay="0"/>
                                  </p:stCondLst>
                                  <p:childTnLst>
                                    <p:set>
                                      <p:cBhvr>
                                        <p:cTn id="26" dur="1" fill="hold">
                                          <p:stCondLst>
                                            <p:cond delay="999"/>
                                          </p:stCondLst>
                                        </p:cTn>
                                        <p:tgtEl>
                                          <p:spTgt spid="58"/>
                                        </p:tgtEl>
                                        <p:attrNameLst>
                                          <p:attrName>style.visibility</p:attrName>
                                        </p:attrNameLst>
                                      </p:cBhvr>
                                      <p:to>
                                        <p:strVal val="hidden"/>
                                      </p:to>
                                    </p:set>
                                  </p:childTnLst>
                                </p:cTn>
                              </p:par>
                              <p:par>
                                <p:cTn id="27" presetID="1" presetClass="exit" presetSubtype="0" fill="hold" grpId="1" nodeType="withEffect">
                                  <p:stCondLst>
                                    <p:cond delay="0"/>
                                  </p:stCondLst>
                                  <p:childTnLst>
                                    <p:set>
                                      <p:cBhvr>
                                        <p:cTn id="28" dur="1" fill="hold">
                                          <p:stCondLst>
                                            <p:cond delay="999"/>
                                          </p:stCondLst>
                                        </p:cTn>
                                        <p:tgtEl>
                                          <p:spTgt spid="28"/>
                                        </p:tgtEl>
                                        <p:attrNameLst>
                                          <p:attrName>style.visibility</p:attrName>
                                        </p:attrNameLst>
                                      </p:cBhvr>
                                      <p:to>
                                        <p:strVal val="hidden"/>
                                      </p:to>
                                    </p:set>
                                  </p:childTnLst>
                                </p:cTn>
                              </p:par>
                              <p:par>
                                <p:cTn id="29" presetID="1" presetClass="exit" presetSubtype="0" fill="hold" grpId="1" nodeType="withEffect">
                                  <p:stCondLst>
                                    <p:cond delay="0"/>
                                  </p:stCondLst>
                                  <p:childTnLst>
                                    <p:set>
                                      <p:cBhvr>
                                        <p:cTn id="30" dur="1" fill="hold">
                                          <p:stCondLst>
                                            <p:cond delay="999"/>
                                          </p:stCondLst>
                                        </p:cTn>
                                        <p:tgtEl>
                                          <p:spTgt spid="59"/>
                                        </p:tgtEl>
                                        <p:attrNameLst>
                                          <p:attrName>style.visibility</p:attrName>
                                        </p:attrNameLst>
                                      </p:cBhvr>
                                      <p:to>
                                        <p:strVal val="hidden"/>
                                      </p:to>
                                    </p:set>
                                  </p:childTnLst>
                                </p:cTn>
                              </p:par>
                              <p:par>
                                <p:cTn id="31" presetID="1" presetClass="entr" presetSubtype="0" fill="hold" grpId="0" nodeType="withEffect">
                                  <p:stCondLst>
                                    <p:cond delay="0"/>
                                  </p:stCondLst>
                                  <p:childTnLst>
                                    <p:set>
                                      <p:cBhvr>
                                        <p:cTn id="32" dur="1" fill="hold">
                                          <p:stCondLst>
                                            <p:cond delay="999"/>
                                          </p:stCondLst>
                                        </p:cTn>
                                        <p:tgtEl>
                                          <p:spTgt spid="54"/>
                                        </p:tgtEl>
                                        <p:attrNameLst>
                                          <p:attrName>style.visibility</p:attrName>
                                        </p:attrNameLst>
                                      </p:cBhvr>
                                      <p:to>
                                        <p:strVal val="visible"/>
                                      </p:to>
                                    </p:set>
                                  </p:childTnLst>
                                </p:cTn>
                              </p:par>
                            </p:childTnLst>
                          </p:cTn>
                        </p:par>
                        <p:par>
                          <p:cTn id="33" fill="hold">
                            <p:stCondLst>
                              <p:cond delay="1000"/>
                            </p:stCondLst>
                            <p:childTnLst>
                              <p:par>
                                <p:cTn id="34" presetID="1" presetClass="entr" presetSubtype="0" fill="hold" grpId="0" nodeType="afterEffect">
                                  <p:stCondLst>
                                    <p:cond delay="0"/>
                                  </p:stCondLst>
                                  <p:childTnLst>
                                    <p:set>
                                      <p:cBhvr>
                                        <p:cTn id="35" dur="1" fill="hold">
                                          <p:stCondLst>
                                            <p:cond delay="999"/>
                                          </p:stCondLst>
                                        </p:cTn>
                                        <p:tgtEl>
                                          <p:spTgt spid="5"/>
                                        </p:tgtEl>
                                        <p:attrNameLst>
                                          <p:attrName>style.visibility</p:attrName>
                                        </p:attrNameLst>
                                      </p:cBhvr>
                                      <p:to>
                                        <p:strVal val="visible"/>
                                      </p:to>
                                    </p:set>
                                  </p:childTnLst>
                                </p:cTn>
                              </p:par>
                            </p:childTnLst>
                          </p:cTn>
                        </p:par>
                        <p:par>
                          <p:cTn id="36" fill="hold">
                            <p:stCondLst>
                              <p:cond delay="2000"/>
                            </p:stCondLst>
                            <p:childTnLst>
                              <p:par>
                                <p:cTn id="37" presetID="1" presetClass="entr" presetSubtype="0" fill="hold" grpId="0" nodeType="afterEffect">
                                  <p:stCondLst>
                                    <p:cond delay="0"/>
                                  </p:stCondLst>
                                  <p:childTnLst>
                                    <p:set>
                                      <p:cBhvr>
                                        <p:cTn id="38" dur="1" fill="hold">
                                          <p:stCondLst>
                                            <p:cond delay="999"/>
                                          </p:stCondLst>
                                        </p:cTn>
                                        <p:tgtEl>
                                          <p:spTgt spid="38"/>
                                        </p:tgtEl>
                                        <p:attrNameLst>
                                          <p:attrName>style.visibility</p:attrName>
                                        </p:attrNameLst>
                                      </p:cBhvr>
                                      <p:to>
                                        <p:strVal val="visible"/>
                                      </p:to>
                                    </p:set>
                                  </p:childTnLst>
                                </p:cTn>
                              </p:par>
                            </p:childTnLst>
                          </p:cTn>
                        </p:par>
                        <p:par>
                          <p:cTn id="39" fill="hold">
                            <p:stCondLst>
                              <p:cond delay="3000"/>
                            </p:stCondLst>
                            <p:childTnLst>
                              <p:par>
                                <p:cTn id="40" presetID="1" presetClass="entr" presetSubtype="0" fill="hold" nodeType="afterEffect">
                                  <p:stCondLst>
                                    <p:cond delay="0"/>
                                  </p:stCondLst>
                                  <p:childTnLst>
                                    <p:set>
                                      <p:cBhvr>
                                        <p:cTn id="41" dur="1" fill="hold">
                                          <p:stCondLst>
                                            <p:cond delay="999"/>
                                          </p:stCondLst>
                                        </p:cTn>
                                        <p:tgtEl>
                                          <p:spTgt spid="8"/>
                                        </p:tgtEl>
                                        <p:attrNameLst>
                                          <p:attrName>style.visibility</p:attrName>
                                        </p:attrNameLst>
                                      </p:cBhvr>
                                      <p:to>
                                        <p:strVal val="visible"/>
                                      </p:to>
                                    </p:set>
                                  </p:childTnLst>
                                </p:cTn>
                              </p:par>
                            </p:childTnLst>
                          </p:cTn>
                        </p:par>
                        <p:par>
                          <p:cTn id="42" fill="hold">
                            <p:stCondLst>
                              <p:cond delay="4000"/>
                            </p:stCondLst>
                            <p:childTnLst>
                              <p:par>
                                <p:cTn id="43" presetID="1" presetClass="exit" presetSubtype="0" fill="hold" grpId="1" nodeType="afterEffect">
                                  <p:stCondLst>
                                    <p:cond delay="0"/>
                                  </p:stCondLst>
                                  <p:childTnLst>
                                    <p:set>
                                      <p:cBhvr>
                                        <p:cTn id="44" dur="1" fill="hold">
                                          <p:stCondLst>
                                            <p:cond delay="999"/>
                                          </p:stCondLst>
                                        </p:cTn>
                                        <p:tgtEl>
                                          <p:spTgt spid="38"/>
                                        </p:tgtEl>
                                        <p:attrNameLst>
                                          <p:attrName>style.visibility</p:attrName>
                                        </p:attrNameLst>
                                      </p:cBhvr>
                                      <p:to>
                                        <p:strVal val="hidden"/>
                                      </p:to>
                                    </p:set>
                                  </p:childTnLst>
                                </p:cTn>
                              </p:par>
                              <p:par>
                                <p:cTn id="45" presetID="1" presetClass="exit" presetSubtype="0" fill="hold" nodeType="withEffect">
                                  <p:stCondLst>
                                    <p:cond delay="0"/>
                                  </p:stCondLst>
                                  <p:childTnLst>
                                    <p:set>
                                      <p:cBhvr>
                                        <p:cTn id="46" dur="1" fill="hold">
                                          <p:stCondLst>
                                            <p:cond delay="999"/>
                                          </p:stCondLst>
                                        </p:cTn>
                                        <p:tgtEl>
                                          <p:spTgt spid="8"/>
                                        </p:tgtEl>
                                        <p:attrNameLst>
                                          <p:attrName>style.visibility</p:attrName>
                                        </p:attrNameLst>
                                      </p:cBhvr>
                                      <p:to>
                                        <p:strVal val="hidden"/>
                                      </p:to>
                                    </p:set>
                                  </p:childTnLst>
                                </p:cTn>
                              </p:par>
                              <p:par>
                                <p:cTn id="47" presetID="1" presetClass="entr" presetSubtype="0" fill="hold" grpId="0" nodeType="withEffect">
                                  <p:stCondLst>
                                    <p:cond delay="0"/>
                                  </p:stCondLst>
                                  <p:childTnLst>
                                    <p:set>
                                      <p:cBhvr>
                                        <p:cTn id="48" dur="1" fill="hold">
                                          <p:stCondLst>
                                            <p:cond delay="999"/>
                                          </p:stCondLst>
                                        </p:cTn>
                                        <p:tgtEl>
                                          <p:spTgt spid="37"/>
                                        </p:tgtEl>
                                        <p:attrNameLst>
                                          <p:attrName>style.visibility</p:attrName>
                                        </p:attrNameLst>
                                      </p:cBhvr>
                                      <p:to>
                                        <p:strVal val="visible"/>
                                      </p:to>
                                    </p:set>
                                  </p:childTnLst>
                                </p:cTn>
                              </p:par>
                            </p:childTnLst>
                          </p:cTn>
                        </p:par>
                        <p:par>
                          <p:cTn id="49" fill="hold">
                            <p:stCondLst>
                              <p:cond delay="5000"/>
                            </p:stCondLst>
                            <p:childTnLst>
                              <p:par>
                                <p:cTn id="50" presetID="1" presetClass="entr" presetSubtype="0" fill="hold" nodeType="afterEffect">
                                  <p:stCondLst>
                                    <p:cond delay="0"/>
                                  </p:stCondLst>
                                  <p:childTnLst>
                                    <p:set>
                                      <p:cBhvr>
                                        <p:cTn id="51" dur="1" fill="hold">
                                          <p:stCondLst>
                                            <p:cond delay="999"/>
                                          </p:stCondLst>
                                        </p:cTn>
                                        <p:tgtEl>
                                          <p:spTgt spid="13"/>
                                        </p:tgtEl>
                                        <p:attrNameLst>
                                          <p:attrName>style.visibility</p:attrName>
                                        </p:attrNameLst>
                                      </p:cBhvr>
                                      <p:to>
                                        <p:strVal val="visible"/>
                                      </p:to>
                                    </p:set>
                                  </p:childTnLst>
                                </p:cTn>
                              </p:par>
                            </p:childTnLst>
                          </p:cTn>
                        </p:par>
                        <p:par>
                          <p:cTn id="52" fill="hold">
                            <p:stCondLst>
                              <p:cond delay="6000"/>
                            </p:stCondLst>
                            <p:childTnLst>
                              <p:par>
                                <p:cTn id="53" presetID="1" presetClass="exit" presetSubtype="0" fill="hold" grpId="1" nodeType="afterEffect">
                                  <p:stCondLst>
                                    <p:cond delay="0"/>
                                  </p:stCondLst>
                                  <p:childTnLst>
                                    <p:set>
                                      <p:cBhvr>
                                        <p:cTn id="54" dur="1" fill="hold">
                                          <p:stCondLst>
                                            <p:cond delay="999"/>
                                          </p:stCondLst>
                                        </p:cTn>
                                        <p:tgtEl>
                                          <p:spTgt spid="37"/>
                                        </p:tgtEl>
                                        <p:attrNameLst>
                                          <p:attrName>style.visibility</p:attrName>
                                        </p:attrNameLst>
                                      </p:cBhvr>
                                      <p:to>
                                        <p:strVal val="hidden"/>
                                      </p:to>
                                    </p:set>
                                  </p:childTnLst>
                                </p:cTn>
                              </p:par>
                              <p:par>
                                <p:cTn id="55" presetID="1" presetClass="exit" presetSubtype="0" fill="hold" nodeType="withEffect">
                                  <p:stCondLst>
                                    <p:cond delay="0"/>
                                  </p:stCondLst>
                                  <p:childTnLst>
                                    <p:set>
                                      <p:cBhvr>
                                        <p:cTn id="56" dur="1" fill="hold">
                                          <p:stCondLst>
                                            <p:cond delay="999"/>
                                          </p:stCondLst>
                                        </p:cTn>
                                        <p:tgtEl>
                                          <p:spTgt spid="13"/>
                                        </p:tgtEl>
                                        <p:attrNameLst>
                                          <p:attrName>style.visibility</p:attrName>
                                        </p:attrNameLst>
                                      </p:cBhvr>
                                      <p:to>
                                        <p:strVal val="hidden"/>
                                      </p:to>
                                    </p:set>
                                  </p:childTnLst>
                                </p:cTn>
                              </p:par>
                              <p:par>
                                <p:cTn id="57" presetID="1" presetClass="entr" presetSubtype="0" fill="hold" grpId="0" nodeType="withEffect">
                                  <p:stCondLst>
                                    <p:cond delay="0"/>
                                  </p:stCondLst>
                                  <p:childTnLst>
                                    <p:set>
                                      <p:cBhvr>
                                        <p:cTn id="58" dur="1" fill="hold">
                                          <p:stCondLst>
                                            <p:cond delay="999"/>
                                          </p:stCondLst>
                                        </p:cTn>
                                        <p:tgtEl>
                                          <p:spTgt spid="36"/>
                                        </p:tgtEl>
                                        <p:attrNameLst>
                                          <p:attrName>style.visibility</p:attrName>
                                        </p:attrNameLst>
                                      </p:cBhvr>
                                      <p:to>
                                        <p:strVal val="visible"/>
                                      </p:to>
                                    </p:set>
                                  </p:childTnLst>
                                </p:cTn>
                              </p:par>
                            </p:childTnLst>
                          </p:cTn>
                        </p:par>
                        <p:par>
                          <p:cTn id="59" fill="hold">
                            <p:stCondLst>
                              <p:cond delay="7000"/>
                            </p:stCondLst>
                            <p:childTnLst>
                              <p:par>
                                <p:cTn id="60" presetID="1" presetClass="entr" presetSubtype="0" fill="hold" nodeType="afterEffect">
                                  <p:stCondLst>
                                    <p:cond delay="0"/>
                                  </p:stCondLst>
                                  <p:childTnLst>
                                    <p:set>
                                      <p:cBhvr>
                                        <p:cTn id="61" dur="1" fill="hold">
                                          <p:stCondLst>
                                            <p:cond delay="999"/>
                                          </p:stCondLst>
                                        </p:cTn>
                                        <p:tgtEl>
                                          <p:spTgt spid="12"/>
                                        </p:tgtEl>
                                        <p:attrNameLst>
                                          <p:attrName>style.visibility</p:attrName>
                                        </p:attrNameLst>
                                      </p:cBhvr>
                                      <p:to>
                                        <p:strVal val="visible"/>
                                      </p:to>
                                    </p:set>
                                  </p:childTnLst>
                                </p:cTn>
                              </p:par>
                            </p:childTnLst>
                          </p:cTn>
                        </p:par>
                        <p:par>
                          <p:cTn id="62" fill="hold">
                            <p:stCondLst>
                              <p:cond delay="8000"/>
                            </p:stCondLst>
                            <p:childTnLst>
                              <p:par>
                                <p:cTn id="63" presetID="1" presetClass="exit" presetSubtype="0" fill="hold" grpId="1" nodeType="afterEffect">
                                  <p:stCondLst>
                                    <p:cond delay="0"/>
                                  </p:stCondLst>
                                  <p:childTnLst>
                                    <p:set>
                                      <p:cBhvr>
                                        <p:cTn id="64" dur="1" fill="hold">
                                          <p:stCondLst>
                                            <p:cond delay="999"/>
                                          </p:stCondLst>
                                        </p:cTn>
                                        <p:tgtEl>
                                          <p:spTgt spid="36"/>
                                        </p:tgtEl>
                                        <p:attrNameLst>
                                          <p:attrName>style.visibility</p:attrName>
                                        </p:attrNameLst>
                                      </p:cBhvr>
                                      <p:to>
                                        <p:strVal val="hidden"/>
                                      </p:to>
                                    </p:set>
                                  </p:childTnLst>
                                </p:cTn>
                              </p:par>
                              <p:par>
                                <p:cTn id="65" presetID="1" presetClass="exit" presetSubtype="0" fill="hold" nodeType="withEffect">
                                  <p:stCondLst>
                                    <p:cond delay="0"/>
                                  </p:stCondLst>
                                  <p:childTnLst>
                                    <p:set>
                                      <p:cBhvr>
                                        <p:cTn id="66" dur="1" fill="hold">
                                          <p:stCondLst>
                                            <p:cond delay="999"/>
                                          </p:stCondLst>
                                        </p:cTn>
                                        <p:tgtEl>
                                          <p:spTgt spid="12"/>
                                        </p:tgtEl>
                                        <p:attrNameLst>
                                          <p:attrName>style.visibility</p:attrName>
                                        </p:attrNameLst>
                                      </p:cBhvr>
                                      <p:to>
                                        <p:strVal val="hidden"/>
                                      </p:to>
                                    </p:set>
                                  </p:childTnLst>
                                </p:cTn>
                              </p:par>
                              <p:par>
                                <p:cTn id="67" presetID="1" presetClass="entr" presetSubtype="0" fill="hold" grpId="0" nodeType="withEffect">
                                  <p:stCondLst>
                                    <p:cond delay="0"/>
                                  </p:stCondLst>
                                  <p:childTnLst>
                                    <p:set>
                                      <p:cBhvr>
                                        <p:cTn id="68" dur="1" fill="hold">
                                          <p:stCondLst>
                                            <p:cond delay="999"/>
                                          </p:stCondLst>
                                        </p:cTn>
                                        <p:tgtEl>
                                          <p:spTgt spid="39"/>
                                        </p:tgtEl>
                                        <p:attrNameLst>
                                          <p:attrName>style.visibility</p:attrName>
                                        </p:attrNameLst>
                                      </p:cBhvr>
                                      <p:to>
                                        <p:strVal val="visible"/>
                                      </p:to>
                                    </p:set>
                                  </p:childTnLst>
                                </p:cTn>
                              </p:par>
                            </p:childTnLst>
                          </p:cTn>
                        </p:par>
                        <p:par>
                          <p:cTn id="69" fill="hold">
                            <p:stCondLst>
                              <p:cond delay="9000"/>
                            </p:stCondLst>
                            <p:childTnLst>
                              <p:par>
                                <p:cTn id="70" presetID="1" presetClass="entr" presetSubtype="0" fill="hold" nodeType="afterEffect">
                                  <p:stCondLst>
                                    <p:cond delay="0"/>
                                  </p:stCondLst>
                                  <p:childTnLst>
                                    <p:set>
                                      <p:cBhvr>
                                        <p:cTn id="71" dur="1" fill="hold">
                                          <p:stCondLst>
                                            <p:cond delay="999"/>
                                          </p:stCondLst>
                                        </p:cTn>
                                        <p:tgtEl>
                                          <p:spTgt spid="11"/>
                                        </p:tgtEl>
                                        <p:attrNameLst>
                                          <p:attrName>style.visibility</p:attrName>
                                        </p:attrNameLst>
                                      </p:cBhvr>
                                      <p:to>
                                        <p:strVal val="visible"/>
                                      </p:to>
                                    </p:set>
                                  </p:childTnLst>
                                </p:cTn>
                              </p:par>
                            </p:childTnLst>
                          </p:cTn>
                        </p:par>
                        <p:par>
                          <p:cTn id="72" fill="hold">
                            <p:stCondLst>
                              <p:cond delay="10000"/>
                            </p:stCondLst>
                            <p:childTnLst>
                              <p:par>
                                <p:cTn id="73" presetID="1" presetClass="exit" presetSubtype="0" fill="hold" grpId="1" nodeType="afterEffect">
                                  <p:stCondLst>
                                    <p:cond delay="0"/>
                                  </p:stCondLst>
                                  <p:childTnLst>
                                    <p:set>
                                      <p:cBhvr>
                                        <p:cTn id="74" dur="1" fill="hold">
                                          <p:stCondLst>
                                            <p:cond delay="999"/>
                                          </p:stCondLst>
                                        </p:cTn>
                                        <p:tgtEl>
                                          <p:spTgt spid="39"/>
                                        </p:tgtEl>
                                        <p:attrNameLst>
                                          <p:attrName>style.visibility</p:attrName>
                                        </p:attrNameLst>
                                      </p:cBhvr>
                                      <p:to>
                                        <p:strVal val="hidden"/>
                                      </p:to>
                                    </p:set>
                                  </p:childTnLst>
                                </p:cTn>
                              </p:par>
                              <p:par>
                                <p:cTn id="75" presetID="1" presetClass="exit" presetSubtype="0" fill="hold" nodeType="withEffect">
                                  <p:stCondLst>
                                    <p:cond delay="0"/>
                                  </p:stCondLst>
                                  <p:childTnLst>
                                    <p:set>
                                      <p:cBhvr>
                                        <p:cTn id="76" dur="1" fill="hold">
                                          <p:stCondLst>
                                            <p:cond delay="999"/>
                                          </p:stCondLst>
                                        </p:cTn>
                                        <p:tgtEl>
                                          <p:spTgt spid="11"/>
                                        </p:tgtEl>
                                        <p:attrNameLst>
                                          <p:attrName>style.visibility</p:attrName>
                                        </p:attrNameLst>
                                      </p:cBhvr>
                                      <p:to>
                                        <p:strVal val="hidden"/>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grpId="0" nodeType="clickEffect">
                                  <p:stCondLst>
                                    <p:cond delay="0"/>
                                  </p:stCondLst>
                                  <p:childTnLst>
                                    <p:set>
                                      <p:cBhvr>
                                        <p:cTn id="80" dur="1" fill="hold">
                                          <p:stCondLst>
                                            <p:cond delay="999"/>
                                          </p:stCondLst>
                                        </p:cTn>
                                        <p:tgtEl>
                                          <p:spTgt spid="55"/>
                                        </p:tgtEl>
                                        <p:attrNameLst>
                                          <p:attrName>style.visibility</p:attrName>
                                        </p:attrNameLst>
                                      </p:cBhvr>
                                      <p:to>
                                        <p:strVal val="visible"/>
                                      </p:to>
                                    </p:set>
                                  </p:childTnLst>
                                </p:cTn>
                              </p:par>
                            </p:childTnLst>
                          </p:cTn>
                        </p:par>
                        <p:par>
                          <p:cTn id="81" fill="hold">
                            <p:stCondLst>
                              <p:cond delay="1000"/>
                            </p:stCondLst>
                            <p:childTnLst>
                              <p:par>
                                <p:cTn id="82" presetID="1" presetClass="entr" presetSubtype="0" fill="hold" grpId="0" nodeType="afterEffect">
                                  <p:stCondLst>
                                    <p:cond delay="0"/>
                                  </p:stCondLst>
                                  <p:childTnLst>
                                    <p:set>
                                      <p:cBhvr>
                                        <p:cTn id="83" dur="1" fill="hold">
                                          <p:stCondLst>
                                            <p:cond delay="999"/>
                                          </p:stCondLst>
                                        </p:cTn>
                                        <p:tgtEl>
                                          <p:spTgt spid="6"/>
                                        </p:tgtEl>
                                        <p:attrNameLst>
                                          <p:attrName>style.visibility</p:attrName>
                                        </p:attrNameLst>
                                      </p:cBhvr>
                                      <p:to>
                                        <p:strVal val="visible"/>
                                      </p:to>
                                    </p:set>
                                  </p:childTnLst>
                                </p:cTn>
                              </p:par>
                            </p:childTnLst>
                          </p:cTn>
                        </p:par>
                        <p:par>
                          <p:cTn id="84" fill="hold">
                            <p:stCondLst>
                              <p:cond delay="2000"/>
                            </p:stCondLst>
                            <p:childTnLst>
                              <p:par>
                                <p:cTn id="85" presetID="1" presetClass="entr" presetSubtype="0" fill="hold" grpId="0" nodeType="afterEffect">
                                  <p:stCondLst>
                                    <p:cond delay="0"/>
                                  </p:stCondLst>
                                  <p:childTnLst>
                                    <p:set>
                                      <p:cBhvr>
                                        <p:cTn id="86" dur="1" fill="hold">
                                          <p:stCondLst>
                                            <p:cond delay="999"/>
                                          </p:stCondLst>
                                        </p:cTn>
                                        <p:tgtEl>
                                          <p:spTgt spid="48"/>
                                        </p:tgtEl>
                                        <p:attrNameLst>
                                          <p:attrName>style.visibility</p:attrName>
                                        </p:attrNameLst>
                                      </p:cBhvr>
                                      <p:to>
                                        <p:strVal val="visible"/>
                                      </p:to>
                                    </p:set>
                                  </p:childTnLst>
                                </p:cTn>
                              </p:par>
                            </p:childTnLst>
                          </p:cTn>
                        </p:par>
                        <p:par>
                          <p:cTn id="87" fill="hold">
                            <p:stCondLst>
                              <p:cond delay="3000"/>
                            </p:stCondLst>
                            <p:childTnLst>
                              <p:par>
                                <p:cTn id="88" presetID="1" presetClass="entr" presetSubtype="0" fill="hold" nodeType="afterEffect">
                                  <p:stCondLst>
                                    <p:cond delay="0"/>
                                  </p:stCondLst>
                                  <p:childTnLst>
                                    <p:set>
                                      <p:cBhvr>
                                        <p:cTn id="89" dur="1" fill="hold">
                                          <p:stCondLst>
                                            <p:cond delay="999"/>
                                          </p:stCondLst>
                                        </p:cTn>
                                        <p:tgtEl>
                                          <p:spTgt spid="21"/>
                                        </p:tgtEl>
                                        <p:attrNameLst>
                                          <p:attrName>style.visibility</p:attrName>
                                        </p:attrNameLst>
                                      </p:cBhvr>
                                      <p:to>
                                        <p:strVal val="visible"/>
                                      </p:to>
                                    </p:set>
                                  </p:childTnLst>
                                </p:cTn>
                              </p:par>
                            </p:childTnLst>
                          </p:cTn>
                        </p:par>
                        <p:par>
                          <p:cTn id="90" fill="hold">
                            <p:stCondLst>
                              <p:cond delay="4000"/>
                            </p:stCondLst>
                            <p:childTnLst>
                              <p:par>
                                <p:cTn id="91" presetID="1" presetClass="exit" presetSubtype="0" fill="hold" grpId="1" nodeType="afterEffect">
                                  <p:stCondLst>
                                    <p:cond delay="0"/>
                                  </p:stCondLst>
                                  <p:childTnLst>
                                    <p:set>
                                      <p:cBhvr>
                                        <p:cTn id="92" dur="1" fill="hold">
                                          <p:stCondLst>
                                            <p:cond delay="999"/>
                                          </p:stCondLst>
                                        </p:cTn>
                                        <p:tgtEl>
                                          <p:spTgt spid="48"/>
                                        </p:tgtEl>
                                        <p:attrNameLst>
                                          <p:attrName>style.visibility</p:attrName>
                                        </p:attrNameLst>
                                      </p:cBhvr>
                                      <p:to>
                                        <p:strVal val="hidden"/>
                                      </p:to>
                                    </p:set>
                                  </p:childTnLst>
                                </p:cTn>
                              </p:par>
                              <p:par>
                                <p:cTn id="93" presetID="1" presetClass="exit" presetSubtype="0" fill="hold" nodeType="withEffect">
                                  <p:stCondLst>
                                    <p:cond delay="0"/>
                                  </p:stCondLst>
                                  <p:childTnLst>
                                    <p:set>
                                      <p:cBhvr>
                                        <p:cTn id="94" dur="1" fill="hold">
                                          <p:stCondLst>
                                            <p:cond delay="999"/>
                                          </p:stCondLst>
                                        </p:cTn>
                                        <p:tgtEl>
                                          <p:spTgt spid="21"/>
                                        </p:tgtEl>
                                        <p:attrNameLst>
                                          <p:attrName>style.visibility</p:attrName>
                                        </p:attrNameLst>
                                      </p:cBhvr>
                                      <p:to>
                                        <p:strVal val="hidden"/>
                                      </p:to>
                                    </p:set>
                                  </p:childTnLst>
                                </p:cTn>
                              </p:par>
                            </p:childTnLst>
                          </p:cTn>
                        </p:par>
                        <p:par>
                          <p:cTn id="95" fill="hold">
                            <p:stCondLst>
                              <p:cond delay="5000"/>
                            </p:stCondLst>
                            <p:childTnLst>
                              <p:par>
                                <p:cTn id="96" presetID="1" presetClass="entr" presetSubtype="0" fill="hold" grpId="0" nodeType="afterEffect">
                                  <p:stCondLst>
                                    <p:cond delay="0"/>
                                  </p:stCondLst>
                                  <p:childTnLst>
                                    <p:set>
                                      <p:cBhvr>
                                        <p:cTn id="97" dur="1" fill="hold">
                                          <p:stCondLst>
                                            <p:cond delay="999"/>
                                          </p:stCondLst>
                                        </p:cTn>
                                        <p:tgtEl>
                                          <p:spTgt spid="45"/>
                                        </p:tgtEl>
                                        <p:attrNameLst>
                                          <p:attrName>style.visibility</p:attrName>
                                        </p:attrNameLst>
                                      </p:cBhvr>
                                      <p:to>
                                        <p:strVal val="visible"/>
                                      </p:to>
                                    </p:set>
                                  </p:childTnLst>
                                </p:cTn>
                              </p:par>
                            </p:childTnLst>
                          </p:cTn>
                        </p:par>
                        <p:par>
                          <p:cTn id="98" fill="hold">
                            <p:stCondLst>
                              <p:cond delay="6000"/>
                            </p:stCondLst>
                            <p:childTnLst>
                              <p:par>
                                <p:cTn id="99" presetID="1" presetClass="entr" presetSubtype="0" fill="hold" nodeType="afterEffect">
                                  <p:stCondLst>
                                    <p:cond delay="0"/>
                                  </p:stCondLst>
                                  <p:childTnLst>
                                    <p:set>
                                      <p:cBhvr>
                                        <p:cTn id="100" dur="1" fill="hold">
                                          <p:stCondLst>
                                            <p:cond delay="999"/>
                                          </p:stCondLst>
                                        </p:cTn>
                                        <p:tgtEl>
                                          <p:spTgt spid="24"/>
                                        </p:tgtEl>
                                        <p:attrNameLst>
                                          <p:attrName>style.visibility</p:attrName>
                                        </p:attrNameLst>
                                      </p:cBhvr>
                                      <p:to>
                                        <p:strVal val="visible"/>
                                      </p:to>
                                    </p:set>
                                  </p:childTnLst>
                                </p:cTn>
                              </p:par>
                            </p:childTnLst>
                          </p:cTn>
                        </p:par>
                        <p:par>
                          <p:cTn id="101" fill="hold">
                            <p:stCondLst>
                              <p:cond delay="7000"/>
                            </p:stCondLst>
                            <p:childTnLst>
                              <p:par>
                                <p:cTn id="102" presetID="1" presetClass="exit" presetSubtype="0" fill="hold" grpId="1" nodeType="afterEffect">
                                  <p:stCondLst>
                                    <p:cond delay="0"/>
                                  </p:stCondLst>
                                  <p:childTnLst>
                                    <p:set>
                                      <p:cBhvr>
                                        <p:cTn id="103" dur="1" fill="hold">
                                          <p:stCondLst>
                                            <p:cond delay="999"/>
                                          </p:stCondLst>
                                        </p:cTn>
                                        <p:tgtEl>
                                          <p:spTgt spid="45"/>
                                        </p:tgtEl>
                                        <p:attrNameLst>
                                          <p:attrName>style.visibility</p:attrName>
                                        </p:attrNameLst>
                                      </p:cBhvr>
                                      <p:to>
                                        <p:strVal val="hidden"/>
                                      </p:to>
                                    </p:set>
                                  </p:childTnLst>
                                </p:cTn>
                              </p:par>
                              <p:par>
                                <p:cTn id="104" presetID="1" presetClass="exit" presetSubtype="0" fill="hold" nodeType="withEffect">
                                  <p:stCondLst>
                                    <p:cond delay="0"/>
                                  </p:stCondLst>
                                  <p:childTnLst>
                                    <p:set>
                                      <p:cBhvr>
                                        <p:cTn id="105" dur="1" fill="hold">
                                          <p:stCondLst>
                                            <p:cond delay="999"/>
                                          </p:stCondLst>
                                        </p:cTn>
                                        <p:tgtEl>
                                          <p:spTgt spid="24"/>
                                        </p:tgtEl>
                                        <p:attrNameLst>
                                          <p:attrName>style.visibility</p:attrName>
                                        </p:attrNameLst>
                                      </p:cBhvr>
                                      <p:to>
                                        <p:strVal val="hidden"/>
                                      </p:to>
                                    </p:set>
                                  </p:childTnLst>
                                </p:cTn>
                              </p:par>
                            </p:childTnLst>
                          </p:cTn>
                        </p:par>
                        <p:par>
                          <p:cTn id="106" fill="hold">
                            <p:stCondLst>
                              <p:cond delay="8000"/>
                            </p:stCondLst>
                            <p:childTnLst>
                              <p:par>
                                <p:cTn id="107" presetID="1" presetClass="entr" presetSubtype="0" fill="hold" grpId="0" nodeType="afterEffect">
                                  <p:stCondLst>
                                    <p:cond delay="0"/>
                                  </p:stCondLst>
                                  <p:childTnLst>
                                    <p:set>
                                      <p:cBhvr>
                                        <p:cTn id="108" dur="1" fill="hold">
                                          <p:stCondLst>
                                            <p:cond delay="999"/>
                                          </p:stCondLst>
                                        </p:cTn>
                                        <p:tgtEl>
                                          <p:spTgt spid="46"/>
                                        </p:tgtEl>
                                        <p:attrNameLst>
                                          <p:attrName>style.visibility</p:attrName>
                                        </p:attrNameLst>
                                      </p:cBhvr>
                                      <p:to>
                                        <p:strVal val="visible"/>
                                      </p:to>
                                    </p:set>
                                  </p:childTnLst>
                                </p:cTn>
                              </p:par>
                            </p:childTnLst>
                          </p:cTn>
                        </p:par>
                        <p:par>
                          <p:cTn id="109" fill="hold">
                            <p:stCondLst>
                              <p:cond delay="9000"/>
                            </p:stCondLst>
                            <p:childTnLst>
                              <p:par>
                                <p:cTn id="110" presetID="1" presetClass="entr" presetSubtype="0" fill="hold" nodeType="afterEffect">
                                  <p:stCondLst>
                                    <p:cond delay="0"/>
                                  </p:stCondLst>
                                  <p:childTnLst>
                                    <p:set>
                                      <p:cBhvr>
                                        <p:cTn id="111" dur="1" fill="hold">
                                          <p:stCondLst>
                                            <p:cond delay="999"/>
                                          </p:stCondLst>
                                        </p:cTn>
                                        <p:tgtEl>
                                          <p:spTgt spid="33"/>
                                        </p:tgtEl>
                                        <p:attrNameLst>
                                          <p:attrName>style.visibility</p:attrName>
                                        </p:attrNameLst>
                                      </p:cBhvr>
                                      <p:to>
                                        <p:strVal val="visible"/>
                                      </p:to>
                                    </p:set>
                                  </p:childTnLst>
                                </p:cTn>
                              </p:par>
                            </p:childTnLst>
                          </p:cTn>
                        </p:par>
                        <p:par>
                          <p:cTn id="112" fill="hold">
                            <p:stCondLst>
                              <p:cond delay="10000"/>
                            </p:stCondLst>
                            <p:childTnLst>
                              <p:par>
                                <p:cTn id="113" presetID="1" presetClass="exit" presetSubtype="0" fill="hold" grpId="1" nodeType="afterEffect">
                                  <p:stCondLst>
                                    <p:cond delay="0"/>
                                  </p:stCondLst>
                                  <p:childTnLst>
                                    <p:set>
                                      <p:cBhvr>
                                        <p:cTn id="114" dur="1" fill="hold">
                                          <p:stCondLst>
                                            <p:cond delay="999"/>
                                          </p:stCondLst>
                                        </p:cTn>
                                        <p:tgtEl>
                                          <p:spTgt spid="46"/>
                                        </p:tgtEl>
                                        <p:attrNameLst>
                                          <p:attrName>style.visibility</p:attrName>
                                        </p:attrNameLst>
                                      </p:cBhvr>
                                      <p:to>
                                        <p:strVal val="hidden"/>
                                      </p:to>
                                    </p:set>
                                  </p:childTnLst>
                                </p:cTn>
                              </p:par>
                              <p:par>
                                <p:cTn id="115" presetID="1" presetClass="exit" presetSubtype="0" fill="hold" nodeType="withEffect">
                                  <p:stCondLst>
                                    <p:cond delay="0"/>
                                  </p:stCondLst>
                                  <p:childTnLst>
                                    <p:set>
                                      <p:cBhvr>
                                        <p:cTn id="116" dur="1" fill="hold">
                                          <p:stCondLst>
                                            <p:cond delay="999"/>
                                          </p:stCondLst>
                                        </p:cTn>
                                        <p:tgtEl>
                                          <p:spTgt spid="33"/>
                                        </p:tgtEl>
                                        <p:attrNameLst>
                                          <p:attrName>style.visibility</p:attrName>
                                        </p:attrNameLst>
                                      </p:cBhvr>
                                      <p:to>
                                        <p:strVal val="hidden"/>
                                      </p:to>
                                    </p:set>
                                  </p:childTnLst>
                                </p:cTn>
                              </p:par>
                            </p:childTnLst>
                          </p:cTn>
                        </p:par>
                        <p:par>
                          <p:cTn id="117" fill="hold">
                            <p:stCondLst>
                              <p:cond delay="11000"/>
                            </p:stCondLst>
                            <p:childTnLst>
                              <p:par>
                                <p:cTn id="118" presetID="1" presetClass="entr" presetSubtype="0" fill="hold" grpId="0" nodeType="afterEffect">
                                  <p:stCondLst>
                                    <p:cond delay="0"/>
                                  </p:stCondLst>
                                  <p:childTnLst>
                                    <p:set>
                                      <p:cBhvr>
                                        <p:cTn id="119" dur="1" fill="hold">
                                          <p:stCondLst>
                                            <p:cond delay="999"/>
                                          </p:stCondLst>
                                        </p:cTn>
                                        <p:tgtEl>
                                          <p:spTgt spid="47"/>
                                        </p:tgtEl>
                                        <p:attrNameLst>
                                          <p:attrName>style.visibility</p:attrName>
                                        </p:attrNameLst>
                                      </p:cBhvr>
                                      <p:to>
                                        <p:strVal val="visible"/>
                                      </p:to>
                                    </p:set>
                                  </p:childTnLst>
                                </p:cTn>
                              </p:par>
                            </p:childTnLst>
                          </p:cTn>
                        </p:par>
                        <p:par>
                          <p:cTn id="120" fill="hold">
                            <p:stCondLst>
                              <p:cond delay="12000"/>
                            </p:stCondLst>
                            <p:childTnLst>
                              <p:par>
                                <p:cTn id="121" presetID="1" presetClass="entr" presetSubtype="0" fill="hold" nodeType="afterEffect">
                                  <p:stCondLst>
                                    <p:cond delay="0"/>
                                  </p:stCondLst>
                                  <p:childTnLst>
                                    <p:set>
                                      <p:cBhvr>
                                        <p:cTn id="122" dur="1" fill="hold">
                                          <p:stCondLst>
                                            <p:cond delay="999"/>
                                          </p:stCondLst>
                                        </p:cTn>
                                        <p:tgtEl>
                                          <p:spTgt spid="30"/>
                                        </p:tgtEl>
                                        <p:attrNameLst>
                                          <p:attrName>style.visibility</p:attrName>
                                        </p:attrNameLst>
                                      </p:cBhvr>
                                      <p:to>
                                        <p:strVal val="visible"/>
                                      </p:to>
                                    </p:set>
                                  </p:childTnLst>
                                </p:cTn>
                              </p:par>
                            </p:childTnLst>
                          </p:cTn>
                        </p:par>
                        <p:par>
                          <p:cTn id="123" fill="hold">
                            <p:stCondLst>
                              <p:cond delay="13000"/>
                            </p:stCondLst>
                            <p:childTnLst>
                              <p:par>
                                <p:cTn id="124" presetID="1" presetClass="exit" presetSubtype="0" fill="hold" grpId="1" nodeType="afterEffect">
                                  <p:stCondLst>
                                    <p:cond delay="0"/>
                                  </p:stCondLst>
                                  <p:childTnLst>
                                    <p:set>
                                      <p:cBhvr>
                                        <p:cTn id="125" dur="1" fill="hold">
                                          <p:stCondLst>
                                            <p:cond delay="999"/>
                                          </p:stCondLst>
                                        </p:cTn>
                                        <p:tgtEl>
                                          <p:spTgt spid="47"/>
                                        </p:tgtEl>
                                        <p:attrNameLst>
                                          <p:attrName>style.visibility</p:attrName>
                                        </p:attrNameLst>
                                      </p:cBhvr>
                                      <p:to>
                                        <p:strVal val="hidden"/>
                                      </p:to>
                                    </p:set>
                                  </p:childTnLst>
                                </p:cTn>
                              </p:par>
                              <p:par>
                                <p:cTn id="126" presetID="1" presetClass="exit" presetSubtype="0" fill="hold" nodeType="withEffect">
                                  <p:stCondLst>
                                    <p:cond delay="0"/>
                                  </p:stCondLst>
                                  <p:childTnLst>
                                    <p:set>
                                      <p:cBhvr>
                                        <p:cTn id="127" dur="1" fill="hold">
                                          <p:stCondLst>
                                            <p:cond delay="999"/>
                                          </p:stCondLst>
                                        </p:cTn>
                                        <p:tgtEl>
                                          <p:spTgt spid="30"/>
                                        </p:tgtEl>
                                        <p:attrNameLst>
                                          <p:attrName>style.visibility</p:attrName>
                                        </p:attrNameLst>
                                      </p:cBhvr>
                                      <p:to>
                                        <p:strVal val="hidden"/>
                                      </p:to>
                                    </p:set>
                                  </p:childTnLst>
                                </p:cTn>
                              </p:par>
                            </p:childTnLst>
                          </p:cTn>
                        </p:par>
                      </p:childTnLst>
                    </p:cTn>
                  </p:par>
                  <p:par>
                    <p:cTn id="128" fill="hold">
                      <p:stCondLst>
                        <p:cond delay="indefinite"/>
                      </p:stCondLst>
                      <p:childTnLst>
                        <p:par>
                          <p:cTn id="129" fill="hold">
                            <p:stCondLst>
                              <p:cond delay="0"/>
                            </p:stCondLst>
                            <p:childTnLst>
                              <p:par>
                                <p:cTn id="130" presetID="1" presetClass="entr" presetSubtype="0" fill="hold" grpId="0" nodeType="clickEffect">
                                  <p:stCondLst>
                                    <p:cond delay="0"/>
                                  </p:stCondLst>
                                  <p:childTnLst>
                                    <p:set>
                                      <p:cBhvr>
                                        <p:cTn id="131" dur="1" fill="hold">
                                          <p:stCondLst>
                                            <p:cond delay="999"/>
                                          </p:stCondLst>
                                        </p:cTn>
                                        <p:tgtEl>
                                          <p:spTgt spid="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36" grpId="0" animBg="1"/>
      <p:bldP spid="36" grpId="1" animBg="1"/>
      <p:bldP spid="37" grpId="0" animBg="1"/>
      <p:bldP spid="37" grpId="1" animBg="1"/>
      <p:bldP spid="38" grpId="0" animBg="1"/>
      <p:bldP spid="38" grpId="1" animBg="1"/>
      <p:bldP spid="39" grpId="0" animBg="1"/>
      <p:bldP spid="39" grpId="1" animBg="1"/>
      <p:bldP spid="45" grpId="0" animBg="1"/>
      <p:bldP spid="45" grpId="1" animBg="1"/>
      <p:bldP spid="46" grpId="0" animBg="1"/>
      <p:bldP spid="46" grpId="1" animBg="1"/>
      <p:bldP spid="47" grpId="0" animBg="1"/>
      <p:bldP spid="47" grpId="1" animBg="1"/>
      <p:bldP spid="48" grpId="0" animBg="1"/>
      <p:bldP spid="48" grpId="1" animBg="1"/>
      <p:bldP spid="54" grpId="0" animBg="1"/>
      <p:bldP spid="55" grpId="0" animBg="1"/>
      <p:bldP spid="56" grpId="0" animBg="1"/>
      <p:bldP spid="57" grpId="0" animBg="1"/>
      <p:bldP spid="57" grpId="1" animBg="1"/>
      <p:bldP spid="58" grpId="0" animBg="1"/>
      <p:bldP spid="58" grpId="1" animBg="1"/>
      <p:bldP spid="59" grpId="0" animBg="1"/>
      <p:bldP spid="59" grpId="1" animBg="1"/>
      <p:bldP spid="27" grpId="0" animBg="1"/>
      <p:bldP spid="27" grpId="1" animBg="1"/>
      <p:bldP spid="28" grpId="0" animBg="1"/>
      <p:bldP spid="28"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64884" y="1417653"/>
            <a:ext cx="7101431" cy="1569660"/>
          </a:xfrm>
          <a:prstGeom prst="rect">
            <a:avLst/>
          </a:prstGeom>
          <a:noFill/>
        </p:spPr>
        <p:txBody>
          <a:bodyPr wrap="none" rtlCol="0">
            <a:spAutoFit/>
          </a:bodyPr>
          <a:lstStyle/>
          <a:p>
            <a:pPr algn="ctr"/>
            <a:r>
              <a:rPr lang="fr-FR" sz="3200" dirty="0"/>
              <a:t>200 1#$</a:t>
            </a:r>
            <a:r>
              <a:rPr lang="fr-FR" sz="3200" dirty="0" err="1"/>
              <a:t>aBibliographica</a:t>
            </a:r>
            <a:r>
              <a:rPr lang="fr-FR" sz="3200" dirty="0"/>
              <a:t> </a:t>
            </a:r>
            <a:r>
              <a:rPr lang="fr-FR" sz="3200" dirty="0" err="1" smtClean="0"/>
              <a:t>belgica</a:t>
            </a:r>
            <a:endParaRPr lang="fr-FR" sz="3200" dirty="0" smtClean="0"/>
          </a:p>
          <a:p>
            <a:pPr algn="ctr"/>
            <a:r>
              <a:rPr lang="fr-FR" sz="3200" dirty="0" smtClean="0"/>
              <a:t>$</a:t>
            </a:r>
            <a:r>
              <a:rPr lang="fr-FR" sz="3200" dirty="0" err="1"/>
              <a:t>fCommission</a:t>
            </a:r>
            <a:r>
              <a:rPr lang="fr-FR" sz="3200" dirty="0"/>
              <a:t> belge de </a:t>
            </a:r>
            <a:r>
              <a:rPr lang="fr-FR" sz="3200" dirty="0" smtClean="0"/>
              <a:t>bibliographie</a:t>
            </a:r>
          </a:p>
          <a:p>
            <a:pPr algn="ctr"/>
            <a:r>
              <a:rPr lang="fr-FR" sz="3200" dirty="0" smtClean="0"/>
              <a:t>$</a:t>
            </a:r>
            <a:r>
              <a:rPr lang="fr-FR" sz="3200" dirty="0"/>
              <a:t>f= </a:t>
            </a:r>
            <a:r>
              <a:rPr lang="fr-FR" sz="3200" dirty="0" err="1"/>
              <a:t>Belgische</a:t>
            </a:r>
            <a:r>
              <a:rPr lang="fr-FR" sz="3200" dirty="0"/>
              <a:t> </a:t>
            </a:r>
            <a:r>
              <a:rPr lang="fr-FR" sz="3200" dirty="0" err="1"/>
              <a:t>Commissie</a:t>
            </a:r>
            <a:r>
              <a:rPr lang="fr-FR" sz="3200" dirty="0"/>
              <a:t> </a:t>
            </a:r>
            <a:r>
              <a:rPr lang="fr-FR" sz="3200" dirty="0" err="1"/>
              <a:t>voor</a:t>
            </a:r>
            <a:r>
              <a:rPr lang="fr-FR" sz="3200" dirty="0"/>
              <a:t> </a:t>
            </a:r>
            <a:r>
              <a:rPr lang="fr-FR" sz="3200" dirty="0" err="1" smtClean="0"/>
              <a:t>bibliografie</a:t>
            </a:r>
            <a:endParaRPr lang="en-GB" sz="3200" dirty="0"/>
          </a:p>
        </p:txBody>
      </p:sp>
      <p:sp>
        <p:nvSpPr>
          <p:cNvPr id="3" name="TextBox 2"/>
          <p:cNvSpPr txBox="1"/>
          <p:nvPr/>
        </p:nvSpPr>
        <p:spPr>
          <a:xfrm>
            <a:off x="539552" y="332656"/>
            <a:ext cx="8352095" cy="646331"/>
          </a:xfrm>
          <a:prstGeom prst="rect">
            <a:avLst/>
          </a:prstGeom>
          <a:noFill/>
        </p:spPr>
        <p:txBody>
          <a:bodyPr wrap="none" rtlCol="0">
            <a:spAutoFit/>
          </a:bodyPr>
          <a:lstStyle/>
          <a:p>
            <a:pPr algn="ctr"/>
            <a:r>
              <a:rPr lang="en-GB" sz="3600" dirty="0" smtClean="0"/>
              <a:t>Semantic information embedded in content</a:t>
            </a:r>
            <a:endParaRPr lang="en-GB" sz="3600" dirty="0"/>
          </a:p>
        </p:txBody>
      </p:sp>
      <p:sp>
        <p:nvSpPr>
          <p:cNvPr id="4" name="Oval 3"/>
          <p:cNvSpPr/>
          <p:nvPr/>
        </p:nvSpPr>
        <p:spPr>
          <a:xfrm>
            <a:off x="1565680" y="2483257"/>
            <a:ext cx="428803" cy="50405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p:cNvSpPr txBox="1"/>
          <p:nvPr/>
        </p:nvSpPr>
        <p:spPr>
          <a:xfrm>
            <a:off x="3487346" y="4449420"/>
            <a:ext cx="2456506" cy="646331"/>
          </a:xfrm>
          <a:prstGeom prst="rect">
            <a:avLst/>
          </a:prstGeom>
          <a:noFill/>
        </p:spPr>
        <p:txBody>
          <a:bodyPr wrap="none" rtlCol="0">
            <a:spAutoFit/>
          </a:bodyPr>
          <a:lstStyle/>
          <a:p>
            <a:pPr algn="ctr"/>
            <a:r>
              <a:rPr lang="en-GB" sz="3600" dirty="0" smtClean="0"/>
              <a:t>“= “ : </a:t>
            </a:r>
            <a:r>
              <a:rPr lang="en-GB" sz="3200" dirty="0" smtClean="0"/>
              <a:t>Parallel</a:t>
            </a:r>
            <a:endParaRPr lang="en-GB" sz="3200" dirty="0"/>
          </a:p>
        </p:txBody>
      </p:sp>
      <p:sp>
        <p:nvSpPr>
          <p:cNvPr id="6" name="TextBox 5"/>
          <p:cNvSpPr txBox="1"/>
          <p:nvPr/>
        </p:nvSpPr>
        <p:spPr>
          <a:xfrm>
            <a:off x="1073705" y="3425979"/>
            <a:ext cx="7283789" cy="584775"/>
          </a:xfrm>
          <a:prstGeom prst="rect">
            <a:avLst/>
          </a:prstGeom>
          <a:noFill/>
        </p:spPr>
        <p:txBody>
          <a:bodyPr wrap="none" rtlCol="0">
            <a:spAutoFit/>
          </a:bodyPr>
          <a:lstStyle/>
          <a:p>
            <a:pPr algn="ctr"/>
            <a:r>
              <a:rPr lang="en-GB" sz="3200" dirty="0" smtClean="0"/>
              <a:t>U2001_f : </a:t>
            </a:r>
            <a:r>
              <a:rPr lang="de-DE" sz="3200" dirty="0"/>
              <a:t>First Statement of Responsibility</a:t>
            </a:r>
            <a:endParaRPr lang="en-GB" sz="3200" dirty="0"/>
          </a:p>
        </p:txBody>
      </p:sp>
      <p:sp>
        <p:nvSpPr>
          <p:cNvPr id="7" name="TextBox 6"/>
          <p:cNvSpPr txBox="1"/>
          <p:nvPr/>
        </p:nvSpPr>
        <p:spPr>
          <a:xfrm>
            <a:off x="845084" y="5534416"/>
            <a:ext cx="7741030" cy="584775"/>
          </a:xfrm>
          <a:prstGeom prst="rect">
            <a:avLst/>
          </a:prstGeom>
          <a:noFill/>
        </p:spPr>
        <p:txBody>
          <a:bodyPr wrap="none" rtlCol="0">
            <a:spAutoFit/>
          </a:bodyPr>
          <a:lstStyle/>
          <a:p>
            <a:pPr algn="ctr"/>
            <a:r>
              <a:rPr lang="en-GB" sz="3200" dirty="0" smtClean="0"/>
              <a:t>??? : Parallel </a:t>
            </a:r>
            <a:r>
              <a:rPr lang="de-DE" sz="3200" dirty="0" smtClean="0"/>
              <a:t>First </a:t>
            </a:r>
            <a:r>
              <a:rPr lang="de-DE" sz="3200" dirty="0"/>
              <a:t>Statement of Responsibility</a:t>
            </a:r>
            <a:endParaRPr lang="en-GB" sz="3200" dirty="0"/>
          </a:p>
        </p:txBody>
      </p:sp>
    </p:spTree>
    <p:extLst>
      <p:ext uri="{BB962C8B-B14F-4D97-AF65-F5344CB8AC3E}">
        <p14:creationId xmlns:p14="http://schemas.microsoft.com/office/powerpoint/2010/main" val="30279938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999"/>
                                          </p:stCondLst>
                                        </p:cTn>
                                        <p:tgtEl>
                                          <p:spTgt spid="4"/>
                                        </p:tgtEl>
                                        <p:attrNameLst>
                                          <p:attrName>style.visibility</p:attrName>
                                        </p:attrNameLst>
                                      </p:cBhvr>
                                      <p:to>
                                        <p:strVal val="visible"/>
                                      </p:to>
                                    </p:set>
                                  </p:childTnLst>
                                </p:cTn>
                              </p:par>
                            </p:childTnLst>
                          </p:cTn>
                        </p:par>
                        <p:par>
                          <p:cTn id="17" fill="hold">
                            <p:stCondLst>
                              <p:cond delay="1000"/>
                            </p:stCondLst>
                            <p:childTnLst>
                              <p:par>
                                <p:cTn id="18" presetID="10" presetClass="entr" presetSubtype="0" fill="hold" grpId="0" nodeType="after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fade">
                                      <p:cBhvr>
                                        <p:cTn id="20" dur="1000"/>
                                        <p:tgtEl>
                                          <p:spTgt spid="5"/>
                                        </p:tgtEl>
                                      </p:cBhvr>
                                    </p:animEffect>
                                  </p:childTnLst>
                                </p:cTn>
                              </p:par>
                            </p:childTnLst>
                          </p:cTn>
                        </p:par>
                      </p:childTnLst>
                    </p:cTn>
                  </p:par>
                  <p:par>
                    <p:cTn id="21" fill="hold">
                      <p:stCondLst>
                        <p:cond delay="indefinite"/>
                      </p:stCondLst>
                      <p:childTnLst>
                        <p:par>
                          <p:cTn id="22" fill="hold">
                            <p:stCondLst>
                              <p:cond delay="0"/>
                            </p:stCondLst>
                            <p:childTnLst>
                              <p:par>
                                <p:cTn id="23" presetID="1" presetClass="exit" presetSubtype="0" fill="hold" grpId="1" nodeType="clickEffect">
                                  <p:stCondLst>
                                    <p:cond delay="0"/>
                                  </p:stCondLst>
                                  <p:childTnLst>
                                    <p:set>
                                      <p:cBhvr>
                                        <p:cTn id="24" dur="1" fill="hold">
                                          <p:stCondLst>
                                            <p:cond delay="999"/>
                                          </p:stCondLst>
                                        </p:cTn>
                                        <p:tgtEl>
                                          <p:spTgt spid="4"/>
                                        </p:tgtEl>
                                        <p:attrNameLst>
                                          <p:attrName>style.visibility</p:attrName>
                                        </p:attrNameLst>
                                      </p:cBhvr>
                                      <p:to>
                                        <p:strVal val="hidden"/>
                                      </p:to>
                                    </p:set>
                                  </p:childTnLst>
                                </p:cTn>
                              </p:par>
                              <p:par>
                                <p:cTn id="25" presetID="10" presetClass="entr" presetSubtype="0" fill="hold" grpId="0" nodeType="with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fade">
                                      <p:cBhvr>
                                        <p:cTn id="27"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4" grpId="1" animBg="1"/>
      <p:bldP spid="5" grpId="0"/>
      <p:bldP spid="6" grpId="0"/>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536133585"/>
              </p:ext>
            </p:extLst>
          </p:nvPr>
        </p:nvGraphicFramePr>
        <p:xfrm>
          <a:off x="683568" y="1412776"/>
          <a:ext cx="7848872" cy="3470581"/>
        </p:xfrm>
        <a:graphic>
          <a:graphicData uri="http://schemas.openxmlformats.org/drawingml/2006/table">
            <a:tbl>
              <a:tblPr firstRow="1" firstCol="1" bandRow="1"/>
              <a:tblGrid>
                <a:gridCol w="1296144"/>
                <a:gridCol w="2250316"/>
                <a:gridCol w="651240"/>
                <a:gridCol w="1202900"/>
                <a:gridCol w="2448272"/>
              </a:tblGrid>
              <a:tr h="410445">
                <a:tc gridSpan="2">
                  <a:txBody>
                    <a:bodyPr/>
                    <a:lstStyle/>
                    <a:p>
                      <a:pPr algn="l">
                        <a:spcAft>
                          <a:spcPts val="0"/>
                        </a:spcAft>
                      </a:pPr>
                      <a:r>
                        <a:rPr lang="en-GB" sz="2400" b="1" dirty="0">
                          <a:effectLst/>
                        </a:rPr>
                        <a:t>UNIMARC</a:t>
                      </a:r>
                      <a:endParaRPr lang="en-GB" sz="2400" b="1" dirty="0">
                        <a:effectLst/>
                        <a:latin typeface="Times New Roman"/>
                        <a:ea typeface="PMingLiU"/>
                      </a:endParaRPr>
                    </a:p>
                  </a:txBody>
                  <a:tcPr marL="24998" marR="24998" marT="0" marB="0"/>
                </a:tc>
                <a:tc hMerge="1">
                  <a:txBody>
                    <a:bodyPr/>
                    <a:lstStyle/>
                    <a:p>
                      <a:endParaRPr lang="en-GB"/>
                    </a:p>
                  </a:txBody>
                  <a:tcPr/>
                </a:tc>
                <a:tc>
                  <a:txBody>
                    <a:bodyPr/>
                    <a:lstStyle/>
                    <a:p>
                      <a:pPr algn="ctr">
                        <a:spcAft>
                          <a:spcPts val="0"/>
                        </a:spcAft>
                      </a:pPr>
                      <a:r>
                        <a:rPr lang="en-GB" sz="2400" b="1">
                          <a:effectLst/>
                        </a:rPr>
                        <a:t> </a:t>
                      </a:r>
                      <a:endParaRPr lang="en-GB" sz="2400" b="1">
                        <a:effectLst/>
                        <a:latin typeface="Times New Roman"/>
                        <a:ea typeface="PMingLiU"/>
                      </a:endParaRPr>
                    </a:p>
                  </a:txBody>
                  <a:tcPr marL="24998" marR="24998" marT="0" marB="0"/>
                </a:tc>
                <a:tc gridSpan="2">
                  <a:txBody>
                    <a:bodyPr/>
                    <a:lstStyle/>
                    <a:p>
                      <a:pPr algn="l">
                        <a:spcAft>
                          <a:spcPts val="0"/>
                        </a:spcAft>
                      </a:pPr>
                      <a:r>
                        <a:rPr lang="en-GB" sz="2400" b="1" dirty="0">
                          <a:effectLst/>
                        </a:rPr>
                        <a:t>ISBD</a:t>
                      </a:r>
                      <a:endParaRPr lang="en-GB" sz="2400" b="1" dirty="0">
                        <a:effectLst/>
                        <a:latin typeface="Times New Roman"/>
                        <a:ea typeface="PMingLiU"/>
                      </a:endParaRPr>
                    </a:p>
                  </a:txBody>
                  <a:tcPr marL="24998" marR="24998" marT="0" marB="0"/>
                </a:tc>
                <a:tc hMerge="1">
                  <a:txBody>
                    <a:bodyPr/>
                    <a:lstStyle/>
                    <a:p>
                      <a:endParaRPr lang="en-GB"/>
                    </a:p>
                  </a:txBody>
                  <a:tcPr/>
                </a:tc>
              </a:tr>
              <a:tr h="410445">
                <a:tc>
                  <a:txBody>
                    <a:bodyPr/>
                    <a:lstStyle/>
                    <a:p>
                      <a:pPr algn="l">
                        <a:spcAft>
                          <a:spcPts val="0"/>
                        </a:spcAft>
                      </a:pPr>
                      <a:r>
                        <a:rPr lang="en-GB" sz="2400" b="1" i="1">
                          <a:effectLst/>
                        </a:rPr>
                        <a:t>Property</a:t>
                      </a:r>
                      <a:endParaRPr lang="en-GB" sz="2400" b="1" i="1">
                        <a:effectLst/>
                        <a:latin typeface="Times New Roman"/>
                        <a:ea typeface="PMingLiU"/>
                      </a:endParaRPr>
                    </a:p>
                  </a:txBody>
                  <a:tcPr marL="24998" marR="24998" marT="0" marB="0"/>
                </a:tc>
                <a:tc>
                  <a:txBody>
                    <a:bodyPr/>
                    <a:lstStyle/>
                    <a:p>
                      <a:pPr algn="l">
                        <a:spcAft>
                          <a:spcPts val="0"/>
                        </a:spcAft>
                      </a:pPr>
                      <a:r>
                        <a:rPr lang="en-GB" sz="2400" b="1" i="1">
                          <a:effectLst/>
                        </a:rPr>
                        <a:t>Label</a:t>
                      </a:r>
                      <a:endParaRPr lang="en-GB" sz="2400" b="1" i="1">
                        <a:effectLst/>
                        <a:latin typeface="Times New Roman"/>
                        <a:ea typeface="PMingLiU"/>
                      </a:endParaRPr>
                    </a:p>
                  </a:txBody>
                  <a:tcPr marL="24998" marR="24998" marT="0" marB="0"/>
                </a:tc>
                <a:tc>
                  <a:txBody>
                    <a:bodyPr/>
                    <a:lstStyle/>
                    <a:p>
                      <a:pPr algn="ctr">
                        <a:spcAft>
                          <a:spcPts val="0"/>
                        </a:spcAft>
                      </a:pPr>
                      <a:r>
                        <a:rPr lang="en-GB" sz="2400" b="1" i="1">
                          <a:effectLst/>
                        </a:rPr>
                        <a:t>A</a:t>
                      </a:r>
                      <a:endParaRPr lang="en-GB" sz="2400" b="1" i="1">
                        <a:effectLst/>
                        <a:latin typeface="Times New Roman"/>
                        <a:ea typeface="PMingLiU"/>
                      </a:endParaRPr>
                    </a:p>
                  </a:txBody>
                  <a:tcPr marL="24998" marR="24998" marT="0" marB="0"/>
                </a:tc>
                <a:tc>
                  <a:txBody>
                    <a:bodyPr/>
                    <a:lstStyle/>
                    <a:p>
                      <a:pPr algn="l">
                        <a:spcAft>
                          <a:spcPts val="0"/>
                        </a:spcAft>
                      </a:pPr>
                      <a:r>
                        <a:rPr lang="en-GB" sz="2400" b="1" i="1">
                          <a:effectLst/>
                        </a:rPr>
                        <a:t>Property</a:t>
                      </a:r>
                      <a:endParaRPr lang="en-GB" sz="2400" b="1" i="1">
                        <a:effectLst/>
                        <a:latin typeface="Times New Roman"/>
                        <a:ea typeface="PMingLiU"/>
                      </a:endParaRPr>
                    </a:p>
                  </a:txBody>
                  <a:tcPr marL="24998" marR="24998" marT="0" marB="0"/>
                </a:tc>
                <a:tc>
                  <a:txBody>
                    <a:bodyPr/>
                    <a:lstStyle/>
                    <a:p>
                      <a:pPr algn="l">
                        <a:spcAft>
                          <a:spcPts val="0"/>
                        </a:spcAft>
                      </a:pPr>
                      <a:r>
                        <a:rPr lang="en-GB" sz="2400" b="1" i="1" dirty="0">
                          <a:effectLst/>
                        </a:rPr>
                        <a:t>Label</a:t>
                      </a:r>
                      <a:endParaRPr lang="en-GB" sz="2400" b="1" i="1" dirty="0">
                        <a:effectLst/>
                        <a:latin typeface="Times New Roman"/>
                        <a:ea typeface="PMingLiU"/>
                      </a:endParaRPr>
                    </a:p>
                  </a:txBody>
                  <a:tcPr marL="24998" marR="24998" marT="0" marB="0"/>
                </a:tc>
              </a:tr>
              <a:tr h="820891">
                <a:tc>
                  <a:txBody>
                    <a:bodyPr/>
                    <a:lstStyle/>
                    <a:p>
                      <a:pPr algn="l">
                        <a:spcAft>
                          <a:spcPts val="0"/>
                        </a:spcAft>
                      </a:pPr>
                      <a:r>
                        <a:rPr lang="en-GB" sz="2400" dirty="0" smtClean="0">
                          <a:effectLst/>
                        </a:rPr>
                        <a:t>U200</a:t>
                      </a:r>
                      <a:r>
                        <a:rPr lang="en-GB" sz="2400" dirty="0">
                          <a:effectLst/>
                        </a:rPr>
                        <a:t>__a</a:t>
                      </a:r>
                      <a:endParaRPr lang="en-GB" sz="2400" b="0" dirty="0">
                        <a:effectLst/>
                        <a:latin typeface="Times New Roman"/>
                        <a:ea typeface="PMingLiU"/>
                      </a:endParaRPr>
                    </a:p>
                  </a:txBody>
                  <a:tcPr marL="24998" marR="24998" marT="0" marB="0"/>
                </a:tc>
                <a:tc>
                  <a:txBody>
                    <a:bodyPr/>
                    <a:lstStyle/>
                    <a:p>
                      <a:pPr algn="l">
                        <a:spcAft>
                          <a:spcPts val="0"/>
                        </a:spcAft>
                      </a:pPr>
                      <a:r>
                        <a:rPr lang="en-GB" sz="2400" dirty="0">
                          <a:effectLst/>
                        </a:rPr>
                        <a:t>Title proper</a:t>
                      </a:r>
                      <a:endParaRPr lang="en-GB" sz="2400" dirty="0">
                        <a:effectLst/>
                        <a:latin typeface="Times New Roman"/>
                        <a:ea typeface="PMingLiU"/>
                      </a:endParaRPr>
                    </a:p>
                  </a:txBody>
                  <a:tcPr marL="24998" marR="24998" marT="0" marB="0"/>
                </a:tc>
                <a:tc>
                  <a:txBody>
                    <a:bodyPr/>
                    <a:lstStyle/>
                    <a:p>
                      <a:pPr algn="ctr">
                        <a:spcAft>
                          <a:spcPts val="0"/>
                        </a:spcAft>
                      </a:pPr>
                      <a:r>
                        <a:rPr lang="en-GB" sz="2400">
                          <a:effectLst/>
                        </a:rPr>
                        <a:t>=</a:t>
                      </a:r>
                    </a:p>
                    <a:p>
                      <a:pPr algn="ctr">
                        <a:spcAft>
                          <a:spcPts val="0"/>
                        </a:spcAft>
                      </a:pPr>
                      <a:r>
                        <a:rPr lang="en-GB" sz="2400">
                          <a:effectLst/>
                        </a:rPr>
                        <a:t>&lt;&gt; </a:t>
                      </a:r>
                      <a:endParaRPr lang="en-GB" sz="2400">
                        <a:effectLst/>
                        <a:latin typeface="Times New Roman"/>
                        <a:ea typeface="PMingLiU"/>
                      </a:endParaRPr>
                    </a:p>
                  </a:txBody>
                  <a:tcPr marL="24998" marR="24998" marT="0" marB="0"/>
                </a:tc>
                <a:tc>
                  <a:txBody>
                    <a:bodyPr/>
                    <a:lstStyle/>
                    <a:p>
                      <a:pPr algn="l">
                        <a:spcAft>
                          <a:spcPts val="0"/>
                        </a:spcAft>
                      </a:pPr>
                      <a:r>
                        <a:rPr lang="en-GB" sz="2400">
                          <a:effectLst/>
                        </a:rPr>
                        <a:t>P1004</a:t>
                      </a:r>
                      <a:endParaRPr lang="en-GB" sz="2400">
                        <a:effectLst/>
                        <a:latin typeface="Times New Roman"/>
                        <a:ea typeface="PMingLiU"/>
                      </a:endParaRPr>
                    </a:p>
                  </a:txBody>
                  <a:tcPr marL="24998" marR="24998" marT="0" marB="0"/>
                </a:tc>
                <a:tc>
                  <a:txBody>
                    <a:bodyPr/>
                    <a:lstStyle/>
                    <a:p>
                      <a:pPr algn="l">
                        <a:spcAft>
                          <a:spcPts val="0"/>
                        </a:spcAft>
                      </a:pPr>
                      <a:r>
                        <a:rPr lang="en-GB" sz="2400" dirty="0">
                          <a:effectLst/>
                        </a:rPr>
                        <a:t>has title proper</a:t>
                      </a:r>
                      <a:endParaRPr lang="en-GB" sz="2400" dirty="0">
                        <a:effectLst/>
                        <a:latin typeface="Times New Roman"/>
                        <a:ea typeface="PMingLiU"/>
                      </a:endParaRPr>
                    </a:p>
                  </a:txBody>
                  <a:tcPr marL="24998" marR="24998" marT="0" marB="0"/>
                </a:tc>
              </a:tr>
              <a:tr h="820891">
                <a:tc>
                  <a:txBody>
                    <a:bodyPr/>
                    <a:lstStyle/>
                    <a:p>
                      <a:pPr algn="l">
                        <a:spcAft>
                          <a:spcPts val="0"/>
                        </a:spcAft>
                      </a:pPr>
                      <a:r>
                        <a:rPr lang="en-GB" sz="2400">
                          <a:effectLst/>
                        </a:rPr>
                        <a:t> </a:t>
                      </a:r>
                      <a:endParaRPr lang="en-GB" sz="2400" b="0">
                        <a:effectLst/>
                        <a:latin typeface="Times New Roman"/>
                        <a:ea typeface="PMingLiU"/>
                      </a:endParaRPr>
                    </a:p>
                  </a:txBody>
                  <a:tcPr marL="24998" marR="24998" marT="0" marB="0"/>
                </a:tc>
                <a:tc>
                  <a:txBody>
                    <a:bodyPr/>
                    <a:lstStyle/>
                    <a:p>
                      <a:pPr algn="l">
                        <a:spcAft>
                          <a:spcPts val="0"/>
                        </a:spcAft>
                      </a:pPr>
                      <a:r>
                        <a:rPr lang="en-GB" sz="2400" dirty="0">
                          <a:effectLst/>
                        </a:rPr>
                        <a:t> </a:t>
                      </a:r>
                      <a:endParaRPr lang="en-GB" sz="2400" dirty="0">
                        <a:effectLst/>
                        <a:latin typeface="Times New Roman"/>
                        <a:ea typeface="PMingLiU"/>
                      </a:endParaRPr>
                    </a:p>
                  </a:txBody>
                  <a:tcPr marL="24998" marR="24998" marT="0" marB="0"/>
                </a:tc>
                <a:tc>
                  <a:txBody>
                    <a:bodyPr/>
                    <a:lstStyle/>
                    <a:p>
                      <a:pPr algn="ctr">
                        <a:spcAft>
                          <a:spcPts val="0"/>
                        </a:spcAft>
                      </a:pPr>
                      <a:r>
                        <a:rPr lang="en-GB" sz="2400">
                          <a:effectLst/>
                        </a:rPr>
                        <a:t> </a:t>
                      </a:r>
                      <a:endParaRPr lang="en-GB" sz="2400">
                        <a:effectLst/>
                        <a:latin typeface="Times New Roman"/>
                        <a:ea typeface="PMingLiU"/>
                      </a:endParaRPr>
                    </a:p>
                  </a:txBody>
                  <a:tcPr marL="24998" marR="24998" marT="0" marB="0"/>
                </a:tc>
                <a:tc>
                  <a:txBody>
                    <a:bodyPr/>
                    <a:lstStyle/>
                    <a:p>
                      <a:pPr algn="l">
                        <a:spcAft>
                          <a:spcPts val="0"/>
                        </a:spcAft>
                      </a:pPr>
                      <a:r>
                        <a:rPr lang="en-GB" sz="2400">
                          <a:effectLst/>
                        </a:rPr>
                        <a:t>P1117</a:t>
                      </a:r>
                      <a:endParaRPr lang="en-GB" sz="2400">
                        <a:effectLst/>
                        <a:latin typeface="Times New Roman"/>
                        <a:ea typeface="PMingLiU"/>
                      </a:endParaRPr>
                    </a:p>
                  </a:txBody>
                  <a:tcPr marL="24998" marR="24998" marT="0" marB="0"/>
                </a:tc>
                <a:tc>
                  <a:txBody>
                    <a:bodyPr/>
                    <a:lstStyle/>
                    <a:p>
                      <a:pPr algn="l">
                        <a:spcAft>
                          <a:spcPts val="0"/>
                        </a:spcAft>
                      </a:pPr>
                      <a:r>
                        <a:rPr lang="en-GB" sz="2400" dirty="0">
                          <a:effectLst/>
                        </a:rPr>
                        <a:t>has title of individual work by same author</a:t>
                      </a:r>
                      <a:endParaRPr lang="en-GB" sz="2400" dirty="0">
                        <a:effectLst/>
                        <a:latin typeface="Times New Roman"/>
                        <a:ea typeface="PMingLiU"/>
                      </a:endParaRPr>
                    </a:p>
                  </a:txBody>
                  <a:tcPr marL="24998" marR="24998" marT="0" marB="0"/>
                </a:tc>
              </a:tr>
              <a:tr h="410445">
                <a:tc>
                  <a:txBody>
                    <a:bodyPr/>
                    <a:lstStyle/>
                    <a:p>
                      <a:pPr algn="l">
                        <a:spcAft>
                          <a:spcPts val="0"/>
                        </a:spcAft>
                      </a:pPr>
                      <a:r>
                        <a:rPr lang="en-GB" sz="2400" dirty="0">
                          <a:effectLst/>
                        </a:rPr>
                        <a:t> </a:t>
                      </a:r>
                      <a:endParaRPr lang="en-GB" sz="2400" b="0" dirty="0">
                        <a:effectLst/>
                        <a:latin typeface="Times New Roman"/>
                        <a:ea typeface="PMingLiU"/>
                      </a:endParaRPr>
                    </a:p>
                  </a:txBody>
                  <a:tcPr marL="24998" marR="24998" marT="0" marB="0"/>
                </a:tc>
                <a:tc>
                  <a:txBody>
                    <a:bodyPr/>
                    <a:lstStyle/>
                    <a:p>
                      <a:pPr algn="l">
                        <a:spcAft>
                          <a:spcPts val="0"/>
                        </a:spcAft>
                      </a:pPr>
                      <a:r>
                        <a:rPr lang="en-GB" sz="2400">
                          <a:effectLst/>
                        </a:rPr>
                        <a:t> </a:t>
                      </a:r>
                      <a:endParaRPr lang="en-GB" sz="2400">
                        <a:effectLst/>
                        <a:latin typeface="Times New Roman"/>
                        <a:ea typeface="PMingLiU"/>
                      </a:endParaRPr>
                    </a:p>
                  </a:txBody>
                  <a:tcPr marL="24998" marR="24998" marT="0" marB="0"/>
                </a:tc>
                <a:tc>
                  <a:txBody>
                    <a:bodyPr/>
                    <a:lstStyle/>
                    <a:p>
                      <a:pPr algn="ctr">
                        <a:spcAft>
                          <a:spcPts val="0"/>
                        </a:spcAft>
                      </a:pPr>
                      <a:r>
                        <a:rPr lang="en-GB" sz="2400" dirty="0">
                          <a:effectLst/>
                        </a:rPr>
                        <a:t> </a:t>
                      </a:r>
                      <a:endParaRPr lang="en-GB" sz="2400" dirty="0">
                        <a:effectLst/>
                        <a:latin typeface="Times New Roman"/>
                        <a:ea typeface="PMingLiU"/>
                      </a:endParaRPr>
                    </a:p>
                  </a:txBody>
                  <a:tcPr marL="24998" marR="24998" marT="0" marB="0"/>
                </a:tc>
                <a:tc>
                  <a:txBody>
                    <a:bodyPr/>
                    <a:lstStyle/>
                    <a:p>
                      <a:pPr algn="l">
                        <a:spcAft>
                          <a:spcPts val="0"/>
                        </a:spcAft>
                      </a:pPr>
                      <a:r>
                        <a:rPr lang="en-GB" sz="2400">
                          <a:effectLst/>
                        </a:rPr>
                        <a:t>P1137</a:t>
                      </a:r>
                      <a:endParaRPr lang="en-GB" sz="2400">
                        <a:effectLst/>
                        <a:latin typeface="Times New Roman"/>
                        <a:ea typeface="PMingLiU"/>
                      </a:endParaRPr>
                    </a:p>
                  </a:txBody>
                  <a:tcPr marL="24998" marR="24998" marT="0" marB="0"/>
                </a:tc>
                <a:tc>
                  <a:txBody>
                    <a:bodyPr/>
                    <a:lstStyle/>
                    <a:p>
                      <a:pPr algn="l">
                        <a:spcAft>
                          <a:spcPts val="0"/>
                        </a:spcAft>
                      </a:pPr>
                      <a:r>
                        <a:rPr lang="en-GB" sz="2400" dirty="0">
                          <a:effectLst/>
                        </a:rPr>
                        <a:t>has common title of title proper </a:t>
                      </a:r>
                      <a:endParaRPr lang="en-GB" sz="2400" dirty="0">
                        <a:effectLst/>
                        <a:latin typeface="Times New Roman"/>
                        <a:ea typeface="PMingLiU"/>
                      </a:endParaRPr>
                    </a:p>
                  </a:txBody>
                  <a:tcPr marL="24998" marR="24998" marT="0" marB="0"/>
                </a:tc>
              </a:tr>
            </a:tbl>
          </a:graphicData>
        </a:graphic>
      </p:graphicFrame>
      <p:sp>
        <p:nvSpPr>
          <p:cNvPr id="3" name="TextBox 2"/>
          <p:cNvSpPr txBox="1"/>
          <p:nvPr/>
        </p:nvSpPr>
        <p:spPr>
          <a:xfrm>
            <a:off x="683568" y="332656"/>
            <a:ext cx="5988819" cy="646331"/>
          </a:xfrm>
          <a:prstGeom prst="rect">
            <a:avLst/>
          </a:prstGeom>
          <a:noFill/>
        </p:spPr>
        <p:txBody>
          <a:bodyPr wrap="none" rtlCol="0">
            <a:spAutoFit/>
          </a:bodyPr>
          <a:lstStyle/>
          <a:p>
            <a:r>
              <a:rPr lang="en-GB" sz="3600" dirty="0" smtClean="0"/>
              <a:t>UNIMARC Alignment with ISBD</a:t>
            </a:r>
            <a:endParaRPr lang="en-GB" sz="3600" dirty="0"/>
          </a:p>
        </p:txBody>
      </p:sp>
      <p:sp>
        <p:nvSpPr>
          <p:cNvPr id="4" name="TextBox 3"/>
          <p:cNvSpPr txBox="1"/>
          <p:nvPr/>
        </p:nvSpPr>
        <p:spPr>
          <a:xfrm>
            <a:off x="566178" y="5589007"/>
            <a:ext cx="8234370" cy="646331"/>
          </a:xfrm>
          <a:prstGeom prst="rect">
            <a:avLst/>
          </a:prstGeom>
          <a:noFill/>
        </p:spPr>
        <p:txBody>
          <a:bodyPr wrap="none" rtlCol="0">
            <a:spAutoFit/>
          </a:bodyPr>
          <a:lstStyle/>
          <a:p>
            <a:pPr algn="ctr"/>
            <a:r>
              <a:rPr lang="en-GB" sz="3600" b="1" dirty="0" smtClean="0"/>
              <a:t>A</a:t>
            </a:r>
            <a:r>
              <a:rPr lang="en-GB" sz="3600" dirty="0" smtClean="0"/>
              <a:t>lignment is equal, broader, and narrower!</a:t>
            </a:r>
            <a:endParaRPr lang="en-GB" sz="3600" dirty="0"/>
          </a:p>
        </p:txBody>
      </p:sp>
      <p:sp>
        <p:nvSpPr>
          <p:cNvPr id="5" name="Oval 4"/>
          <p:cNvSpPr/>
          <p:nvPr/>
        </p:nvSpPr>
        <p:spPr>
          <a:xfrm>
            <a:off x="4254560" y="2204864"/>
            <a:ext cx="533464" cy="93610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9743314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999"/>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1000"/>
                                        <p:tgtEl>
                                          <p:spTgt spid="4"/>
                                        </p:tgtEl>
                                      </p:cBhvr>
                                    </p:animEffect>
                                  </p:childTnLst>
                                </p:cTn>
                              </p:par>
                            </p:childTnLst>
                          </p:cTn>
                        </p:par>
                        <p:par>
                          <p:cTn id="12" fill="hold">
                            <p:stCondLst>
                              <p:cond delay="1000"/>
                            </p:stCondLst>
                            <p:childTnLst>
                              <p:par>
                                <p:cTn id="13" presetID="1" presetClass="exit" presetSubtype="0" fill="hold" grpId="1" nodeType="afterEffect">
                                  <p:stCondLst>
                                    <p:cond delay="0"/>
                                  </p:stCondLst>
                                  <p:childTnLst>
                                    <p:set>
                                      <p:cBhvr>
                                        <p:cTn id="14" dur="1" fill="hold">
                                          <p:stCondLst>
                                            <p:cond delay="9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P spid="5"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Value vocabularies</a:t>
            </a:r>
            <a:endParaRPr lang="en-GB" dirty="0"/>
          </a:p>
        </p:txBody>
      </p:sp>
      <p:sp>
        <p:nvSpPr>
          <p:cNvPr id="3" name="Content Placeholder 2"/>
          <p:cNvSpPr>
            <a:spLocks noGrp="1"/>
          </p:cNvSpPr>
          <p:nvPr>
            <p:ph idx="1"/>
          </p:nvPr>
        </p:nvSpPr>
        <p:spPr/>
        <p:txBody>
          <a:bodyPr/>
          <a:lstStyle/>
          <a:p>
            <a:r>
              <a:rPr lang="en-GB" dirty="0" smtClean="0"/>
              <a:t>“</a:t>
            </a:r>
            <a:r>
              <a:rPr lang="en-GB" dirty="0"/>
              <a:t>thesauri, code lists, term lists, classification schemes, subject heading lists, </a:t>
            </a:r>
            <a:r>
              <a:rPr lang="en-GB" dirty="0" smtClean="0"/>
              <a:t>…”</a:t>
            </a:r>
          </a:p>
          <a:p>
            <a:pPr lvl="1"/>
            <a:r>
              <a:rPr lang="en-GB" dirty="0" smtClean="0"/>
              <a:t>W3C Library Linked Data Incubator Group</a:t>
            </a:r>
          </a:p>
          <a:p>
            <a:r>
              <a:rPr lang="en-GB" dirty="0" smtClean="0"/>
              <a:t>Often represented in RDF using Simple Knowledge Organization System (SKOS)</a:t>
            </a:r>
            <a:endParaRPr lang="en-GB" dirty="0"/>
          </a:p>
        </p:txBody>
      </p:sp>
    </p:spTree>
    <p:extLst>
      <p:ext uri="{BB962C8B-B14F-4D97-AF65-F5344CB8AC3E}">
        <p14:creationId xmlns:p14="http://schemas.microsoft.com/office/powerpoint/2010/main" val="33674346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843355981"/>
              </p:ext>
            </p:extLst>
          </p:nvPr>
        </p:nvGraphicFramePr>
        <p:xfrm>
          <a:off x="395536" y="1196752"/>
          <a:ext cx="8229600" cy="1841500"/>
        </p:xfrm>
        <a:graphic>
          <a:graphicData uri="http://schemas.openxmlformats.org/drawingml/2006/table">
            <a:tbl>
              <a:tblPr firstRow="1" firstCol="1" lastRow="1" lastCol="1" bandRow="1" bandCol="1">
                <a:tableStyleId>{5940675A-B579-460E-94D1-54222C63F5DA}</a:tableStyleId>
              </a:tblPr>
              <a:tblGrid>
                <a:gridCol w="2520280"/>
                <a:gridCol w="2088232"/>
                <a:gridCol w="1368152"/>
                <a:gridCol w="2252936"/>
              </a:tblGrid>
              <a:tr h="0">
                <a:tc>
                  <a:txBody>
                    <a:bodyPr/>
                    <a:lstStyle/>
                    <a:p>
                      <a:pPr marL="108000" algn="l">
                        <a:lnSpc>
                          <a:spcPts val="2880"/>
                        </a:lnSpc>
                        <a:spcAft>
                          <a:spcPts val="0"/>
                        </a:spcAft>
                      </a:pPr>
                      <a:r>
                        <a:rPr lang="en-GB" sz="2400" b="1" dirty="0" smtClean="0">
                          <a:effectLst/>
                        </a:rPr>
                        <a:t>Attribute</a:t>
                      </a:r>
                      <a:endParaRPr lang="en-GB" sz="2400" b="1" dirty="0">
                        <a:solidFill>
                          <a:schemeClr val="bg1"/>
                        </a:solidFill>
                        <a:effectLst/>
                        <a:latin typeface="+mn-lt"/>
                        <a:ea typeface="Times New Roman"/>
                      </a:endParaRPr>
                    </a:p>
                  </a:txBody>
                  <a:tcPr marL="0" marR="0" marT="0" marB="0"/>
                </a:tc>
                <a:tc>
                  <a:txBody>
                    <a:bodyPr/>
                    <a:lstStyle/>
                    <a:p>
                      <a:pPr marL="108000" algn="l">
                        <a:lnSpc>
                          <a:spcPts val="2880"/>
                        </a:lnSpc>
                        <a:spcAft>
                          <a:spcPts val="0"/>
                        </a:spcAft>
                      </a:pPr>
                      <a:r>
                        <a:rPr lang="en-GB" sz="2400" b="1">
                          <a:effectLst/>
                        </a:rPr>
                        <a:t>Character position</a:t>
                      </a:r>
                      <a:endParaRPr lang="en-GB" sz="2400" b="1">
                        <a:solidFill>
                          <a:schemeClr val="bg1"/>
                        </a:solidFill>
                        <a:effectLst/>
                        <a:latin typeface="+mn-lt"/>
                        <a:ea typeface="Times New Roman"/>
                      </a:endParaRPr>
                    </a:p>
                  </a:txBody>
                  <a:tcPr marL="0" marR="0" marT="0" marB="0"/>
                </a:tc>
                <a:tc>
                  <a:txBody>
                    <a:bodyPr/>
                    <a:lstStyle/>
                    <a:p>
                      <a:pPr marL="108000" algn="l">
                        <a:lnSpc>
                          <a:spcPts val="2880"/>
                        </a:lnSpc>
                        <a:spcAft>
                          <a:spcPts val="0"/>
                        </a:spcAft>
                      </a:pPr>
                      <a:r>
                        <a:rPr lang="en-GB" sz="2400" b="1">
                          <a:effectLst/>
                        </a:rPr>
                        <a:t>Value</a:t>
                      </a:r>
                      <a:endParaRPr lang="en-GB" sz="2400" b="1">
                        <a:solidFill>
                          <a:schemeClr val="bg1"/>
                        </a:solidFill>
                        <a:effectLst/>
                        <a:latin typeface="+mn-lt"/>
                        <a:ea typeface="Times New Roman"/>
                      </a:endParaRPr>
                    </a:p>
                  </a:txBody>
                  <a:tcPr marL="0" marR="0" marT="0" marB="0"/>
                </a:tc>
                <a:tc>
                  <a:txBody>
                    <a:bodyPr/>
                    <a:lstStyle/>
                    <a:p>
                      <a:pPr marL="108000" algn="l">
                        <a:lnSpc>
                          <a:spcPts val="2880"/>
                        </a:lnSpc>
                        <a:spcAft>
                          <a:spcPts val="0"/>
                        </a:spcAft>
                      </a:pPr>
                      <a:r>
                        <a:rPr lang="en-GB" sz="2400" b="1" dirty="0">
                          <a:effectLst/>
                        </a:rPr>
                        <a:t>Notes</a:t>
                      </a:r>
                      <a:endParaRPr lang="en-GB" sz="2400" b="1" dirty="0">
                        <a:solidFill>
                          <a:schemeClr val="bg1"/>
                        </a:solidFill>
                        <a:effectLst/>
                        <a:latin typeface="+mn-lt"/>
                        <a:ea typeface="Times New Roman"/>
                      </a:endParaRPr>
                    </a:p>
                  </a:txBody>
                  <a:tcPr marL="0" marR="0" marT="0" marB="0"/>
                </a:tc>
              </a:tr>
              <a:tr h="0">
                <a:tc>
                  <a:txBody>
                    <a:bodyPr/>
                    <a:lstStyle/>
                    <a:p>
                      <a:pPr marL="108000" algn="l">
                        <a:lnSpc>
                          <a:spcPts val="2880"/>
                        </a:lnSpc>
                        <a:spcAft>
                          <a:spcPts val="0"/>
                        </a:spcAft>
                      </a:pPr>
                      <a:r>
                        <a:rPr lang="de-DE" sz="2400" kern="1200" dirty="0" smtClean="0">
                          <a:effectLst/>
                        </a:rPr>
                        <a:t>Type designator</a:t>
                      </a:r>
                      <a:endParaRPr lang="en-GB" sz="2400" b="0" dirty="0">
                        <a:solidFill>
                          <a:schemeClr val="tx1"/>
                        </a:solidFill>
                        <a:effectLst/>
                        <a:latin typeface="+mn-lt"/>
                        <a:ea typeface="Times New Roman"/>
                      </a:endParaRPr>
                    </a:p>
                  </a:txBody>
                  <a:tcPr marL="0" marR="0" marT="0" marB="0"/>
                </a:tc>
                <a:tc>
                  <a:txBody>
                    <a:bodyPr/>
                    <a:lstStyle/>
                    <a:p>
                      <a:pPr marL="108000" algn="l">
                        <a:lnSpc>
                          <a:spcPts val="2880"/>
                        </a:lnSpc>
                        <a:spcAft>
                          <a:spcPts val="0"/>
                        </a:spcAft>
                      </a:pPr>
                      <a:r>
                        <a:rPr lang="en-GB" sz="2400" dirty="0">
                          <a:effectLst/>
                        </a:rPr>
                        <a:t>0</a:t>
                      </a:r>
                      <a:endParaRPr lang="en-GB" sz="2400" b="0" dirty="0">
                        <a:solidFill>
                          <a:schemeClr val="tx1"/>
                        </a:solidFill>
                        <a:effectLst/>
                        <a:latin typeface="+mn-lt"/>
                        <a:ea typeface="Times New Roman"/>
                      </a:endParaRPr>
                    </a:p>
                  </a:txBody>
                  <a:tcPr marL="0" marR="0" marT="0" marB="0"/>
                </a:tc>
                <a:tc>
                  <a:txBody>
                    <a:bodyPr/>
                    <a:lstStyle/>
                    <a:p>
                      <a:pPr marL="108000" algn="l">
                        <a:lnSpc>
                          <a:spcPts val="2880"/>
                        </a:lnSpc>
                        <a:spcAft>
                          <a:spcPts val="0"/>
                        </a:spcAft>
                      </a:pPr>
                      <a:r>
                        <a:rPr lang="en-GB" sz="2400">
                          <a:effectLst/>
                        </a:rPr>
                        <a:t>c</a:t>
                      </a:r>
                      <a:endParaRPr lang="en-GB" sz="2400" b="0">
                        <a:solidFill>
                          <a:schemeClr val="tx1"/>
                        </a:solidFill>
                        <a:effectLst/>
                        <a:latin typeface="+mn-lt"/>
                        <a:ea typeface="Times New Roman"/>
                      </a:endParaRPr>
                    </a:p>
                  </a:txBody>
                  <a:tcPr marL="0" marR="0" marT="0" marB="0"/>
                </a:tc>
                <a:tc>
                  <a:txBody>
                    <a:bodyPr/>
                    <a:lstStyle/>
                    <a:p>
                      <a:pPr marL="108000" algn="l">
                        <a:lnSpc>
                          <a:spcPts val="2880"/>
                        </a:lnSpc>
                        <a:spcAft>
                          <a:spcPts val="0"/>
                        </a:spcAft>
                      </a:pPr>
                      <a:r>
                        <a:rPr lang="en-GB" sz="2400" dirty="0">
                          <a:effectLst/>
                        </a:rPr>
                        <a:t>newspaper</a:t>
                      </a:r>
                      <a:endParaRPr lang="en-GB" sz="2400" b="0" dirty="0">
                        <a:solidFill>
                          <a:schemeClr val="tx1"/>
                        </a:solidFill>
                        <a:effectLst/>
                        <a:latin typeface="+mn-lt"/>
                        <a:ea typeface="Times New Roman"/>
                      </a:endParaRPr>
                    </a:p>
                  </a:txBody>
                  <a:tcPr marL="0" marR="0" marT="0" marB="0"/>
                </a:tc>
              </a:tr>
              <a:tr h="0">
                <a:tc>
                  <a:txBody>
                    <a:bodyPr/>
                    <a:lstStyle/>
                    <a:p>
                      <a:pPr marL="108000" algn="l">
                        <a:lnSpc>
                          <a:spcPts val="2880"/>
                        </a:lnSpc>
                        <a:spcAft>
                          <a:spcPts val="0"/>
                        </a:spcAft>
                      </a:pPr>
                      <a:r>
                        <a:rPr lang="de-DE" sz="2400" kern="1200" dirty="0" smtClean="0">
                          <a:effectLst/>
                        </a:rPr>
                        <a:t>Frequency of issue</a:t>
                      </a:r>
                      <a:endParaRPr lang="en-GB" sz="2400" b="0" dirty="0">
                        <a:solidFill>
                          <a:schemeClr val="tx1"/>
                        </a:solidFill>
                        <a:effectLst/>
                        <a:latin typeface="+mn-lt"/>
                        <a:ea typeface="Times New Roman"/>
                      </a:endParaRPr>
                    </a:p>
                  </a:txBody>
                  <a:tcPr marL="0" marR="0" marT="0" marB="0"/>
                </a:tc>
                <a:tc>
                  <a:txBody>
                    <a:bodyPr/>
                    <a:lstStyle/>
                    <a:p>
                      <a:pPr marL="108000" algn="l">
                        <a:lnSpc>
                          <a:spcPts val="2880"/>
                        </a:lnSpc>
                        <a:spcAft>
                          <a:spcPts val="0"/>
                        </a:spcAft>
                      </a:pPr>
                      <a:r>
                        <a:rPr lang="en-GB" sz="2400" dirty="0">
                          <a:effectLst/>
                        </a:rPr>
                        <a:t>l</a:t>
                      </a:r>
                      <a:endParaRPr lang="en-GB" sz="2400" b="0" dirty="0">
                        <a:solidFill>
                          <a:schemeClr val="tx1"/>
                        </a:solidFill>
                        <a:effectLst/>
                        <a:latin typeface="+mn-lt"/>
                        <a:ea typeface="Times New Roman"/>
                      </a:endParaRPr>
                    </a:p>
                  </a:txBody>
                  <a:tcPr marL="0" marR="0" marT="0" marB="0"/>
                </a:tc>
                <a:tc>
                  <a:txBody>
                    <a:bodyPr/>
                    <a:lstStyle/>
                    <a:p>
                      <a:pPr marL="108000" algn="l">
                        <a:lnSpc>
                          <a:spcPts val="2880"/>
                        </a:lnSpc>
                        <a:spcAft>
                          <a:spcPts val="0"/>
                        </a:spcAft>
                      </a:pPr>
                      <a:r>
                        <a:rPr lang="en-GB" sz="2400">
                          <a:effectLst/>
                        </a:rPr>
                        <a:t>a</a:t>
                      </a:r>
                      <a:endParaRPr lang="en-GB" sz="2400" b="0">
                        <a:solidFill>
                          <a:schemeClr val="tx1"/>
                        </a:solidFill>
                        <a:effectLst/>
                        <a:latin typeface="+mn-lt"/>
                        <a:ea typeface="Times New Roman"/>
                      </a:endParaRPr>
                    </a:p>
                  </a:txBody>
                  <a:tcPr marL="0" marR="0" marT="0" marB="0"/>
                </a:tc>
                <a:tc>
                  <a:txBody>
                    <a:bodyPr/>
                    <a:lstStyle/>
                    <a:p>
                      <a:pPr marL="108000" algn="l">
                        <a:lnSpc>
                          <a:spcPts val="2880"/>
                        </a:lnSpc>
                        <a:spcAft>
                          <a:spcPts val="0"/>
                        </a:spcAft>
                      </a:pPr>
                      <a:r>
                        <a:rPr lang="en-GB" sz="2400" dirty="0">
                          <a:effectLst/>
                        </a:rPr>
                        <a:t>daily</a:t>
                      </a:r>
                      <a:endParaRPr lang="en-GB" sz="2400" b="0" dirty="0">
                        <a:solidFill>
                          <a:schemeClr val="tx1"/>
                        </a:solidFill>
                        <a:effectLst/>
                        <a:latin typeface="+mn-lt"/>
                        <a:ea typeface="Times New Roman"/>
                      </a:endParaRPr>
                    </a:p>
                  </a:txBody>
                  <a:tcPr marL="0" marR="0" marT="0" marB="0"/>
                </a:tc>
              </a:tr>
              <a:tr h="0">
                <a:tc>
                  <a:txBody>
                    <a:bodyPr/>
                    <a:lstStyle/>
                    <a:p>
                      <a:pPr marL="108000" algn="l">
                        <a:lnSpc>
                          <a:spcPts val="2880"/>
                        </a:lnSpc>
                        <a:spcAft>
                          <a:spcPts val="0"/>
                        </a:spcAft>
                      </a:pPr>
                      <a:r>
                        <a:rPr lang="de-DE" sz="2400" kern="1200" dirty="0" smtClean="0">
                          <a:effectLst/>
                        </a:rPr>
                        <a:t>Regularity</a:t>
                      </a:r>
                      <a:endParaRPr lang="en-GB" sz="2400" b="0" dirty="0">
                        <a:solidFill>
                          <a:schemeClr val="tx1"/>
                        </a:solidFill>
                        <a:effectLst/>
                        <a:latin typeface="+mn-lt"/>
                        <a:ea typeface="Times New Roman"/>
                      </a:endParaRPr>
                    </a:p>
                  </a:txBody>
                  <a:tcPr marL="0" marR="0" marT="0" marB="0"/>
                </a:tc>
                <a:tc>
                  <a:txBody>
                    <a:bodyPr/>
                    <a:lstStyle/>
                    <a:p>
                      <a:pPr marL="108000" algn="l">
                        <a:lnSpc>
                          <a:spcPts val="2880"/>
                        </a:lnSpc>
                        <a:spcAft>
                          <a:spcPts val="0"/>
                        </a:spcAft>
                      </a:pPr>
                      <a:r>
                        <a:rPr lang="en-GB" sz="2400" dirty="0">
                          <a:effectLst/>
                        </a:rPr>
                        <a:t>2</a:t>
                      </a:r>
                      <a:endParaRPr lang="en-GB" sz="2400" b="0" dirty="0">
                        <a:solidFill>
                          <a:schemeClr val="tx1"/>
                        </a:solidFill>
                        <a:effectLst/>
                        <a:latin typeface="+mn-lt"/>
                        <a:ea typeface="Times New Roman"/>
                      </a:endParaRPr>
                    </a:p>
                  </a:txBody>
                  <a:tcPr marL="0" marR="0" marT="0" marB="0"/>
                </a:tc>
                <a:tc>
                  <a:txBody>
                    <a:bodyPr/>
                    <a:lstStyle/>
                    <a:p>
                      <a:pPr marL="108000" algn="l">
                        <a:lnSpc>
                          <a:spcPts val="2880"/>
                        </a:lnSpc>
                        <a:spcAft>
                          <a:spcPts val="0"/>
                        </a:spcAft>
                      </a:pPr>
                      <a:r>
                        <a:rPr lang="en-GB" sz="2400" dirty="0">
                          <a:effectLst/>
                        </a:rPr>
                        <a:t>a</a:t>
                      </a:r>
                      <a:endParaRPr lang="en-GB" sz="2400" b="0" dirty="0">
                        <a:solidFill>
                          <a:schemeClr val="tx1"/>
                        </a:solidFill>
                        <a:effectLst/>
                        <a:latin typeface="+mn-lt"/>
                        <a:ea typeface="Times New Roman"/>
                      </a:endParaRPr>
                    </a:p>
                  </a:txBody>
                  <a:tcPr marL="0" marR="0" marT="0" marB="0"/>
                </a:tc>
                <a:tc>
                  <a:txBody>
                    <a:bodyPr/>
                    <a:lstStyle/>
                    <a:p>
                      <a:pPr marL="108000" algn="l">
                        <a:lnSpc>
                          <a:spcPts val="2880"/>
                        </a:lnSpc>
                        <a:spcAft>
                          <a:spcPts val="0"/>
                        </a:spcAft>
                      </a:pPr>
                      <a:r>
                        <a:rPr lang="en-GB" sz="2400" dirty="0">
                          <a:effectLst/>
                        </a:rPr>
                        <a:t>regular</a:t>
                      </a:r>
                      <a:endParaRPr lang="en-GB" sz="2400" b="0" dirty="0">
                        <a:solidFill>
                          <a:schemeClr val="tx1"/>
                        </a:solidFill>
                        <a:effectLst/>
                        <a:latin typeface="+mn-lt"/>
                        <a:ea typeface="Times New Roman"/>
                      </a:endParaRPr>
                    </a:p>
                  </a:txBody>
                  <a:tcPr marL="0" marR="0" marT="0" marB="0"/>
                </a:tc>
              </a:tr>
            </a:tbl>
          </a:graphicData>
        </a:graphic>
      </p:graphicFrame>
      <p:sp>
        <p:nvSpPr>
          <p:cNvPr id="3" name="TextBox 2"/>
          <p:cNvSpPr txBox="1"/>
          <p:nvPr/>
        </p:nvSpPr>
        <p:spPr>
          <a:xfrm>
            <a:off x="251520" y="260648"/>
            <a:ext cx="5112568" cy="646331"/>
          </a:xfrm>
          <a:prstGeom prst="rect">
            <a:avLst/>
          </a:prstGeom>
          <a:noFill/>
        </p:spPr>
        <p:txBody>
          <a:bodyPr wrap="square" rtlCol="0">
            <a:spAutoFit/>
          </a:bodyPr>
          <a:lstStyle/>
          <a:p>
            <a:r>
              <a:rPr lang="en-GB" dirty="0" smtClean="0"/>
              <a:t>110 (</a:t>
            </a:r>
            <a:r>
              <a:rPr lang="de-DE" dirty="0" smtClean="0"/>
              <a:t>CODED </a:t>
            </a:r>
            <a:r>
              <a:rPr lang="de-DE" dirty="0"/>
              <a:t>DATA FIELD: CONTINUING </a:t>
            </a:r>
            <a:r>
              <a:rPr lang="de-DE" dirty="0" smtClean="0"/>
              <a:t>RESOURCES)</a:t>
            </a:r>
          </a:p>
          <a:p>
            <a:r>
              <a:rPr lang="de-DE" dirty="0" smtClean="0"/>
              <a:t>$a (Continuing </a:t>
            </a:r>
            <a:r>
              <a:rPr lang="de-DE" dirty="0"/>
              <a:t>Resource Coded </a:t>
            </a:r>
            <a:r>
              <a:rPr lang="de-DE" dirty="0" smtClean="0"/>
              <a:t>Data)</a:t>
            </a:r>
            <a:endParaRPr lang="en-GB" dirty="0"/>
          </a:p>
        </p:txBody>
      </p:sp>
      <p:sp>
        <p:nvSpPr>
          <p:cNvPr id="4" name="TextBox 3"/>
          <p:cNvSpPr txBox="1"/>
          <p:nvPr/>
        </p:nvSpPr>
        <p:spPr>
          <a:xfrm>
            <a:off x="1367673" y="4221088"/>
            <a:ext cx="6182013" cy="461665"/>
          </a:xfrm>
          <a:prstGeom prst="rect">
            <a:avLst/>
          </a:prstGeom>
          <a:noFill/>
        </p:spPr>
        <p:txBody>
          <a:bodyPr wrap="none" rtlCol="0">
            <a:spAutoFit/>
          </a:bodyPr>
          <a:lstStyle/>
          <a:p>
            <a:r>
              <a:rPr lang="en-GB" sz="2400" dirty="0" smtClean="0"/>
              <a:t>Property URI = Subfield URI + Character position</a:t>
            </a:r>
            <a:endParaRPr lang="en-GB" sz="2400" dirty="0"/>
          </a:p>
        </p:txBody>
      </p:sp>
      <p:sp>
        <p:nvSpPr>
          <p:cNvPr id="5" name="TextBox 4"/>
          <p:cNvSpPr txBox="1"/>
          <p:nvPr/>
        </p:nvSpPr>
        <p:spPr>
          <a:xfrm>
            <a:off x="1335822" y="3575973"/>
            <a:ext cx="1459054" cy="461665"/>
          </a:xfrm>
          <a:prstGeom prst="rect">
            <a:avLst/>
          </a:prstGeom>
          <a:noFill/>
        </p:spPr>
        <p:txBody>
          <a:bodyPr wrap="none" rtlCol="0">
            <a:spAutoFit/>
          </a:bodyPr>
          <a:lstStyle/>
          <a:p>
            <a:r>
              <a:rPr lang="en-GB" sz="2400" dirty="0" smtClean="0"/>
              <a:t>U110__a0</a:t>
            </a:r>
            <a:endParaRPr lang="en-GB" sz="2400" dirty="0"/>
          </a:p>
        </p:txBody>
      </p:sp>
      <p:sp>
        <p:nvSpPr>
          <p:cNvPr id="6" name="TextBox 5"/>
          <p:cNvSpPr txBox="1"/>
          <p:nvPr/>
        </p:nvSpPr>
        <p:spPr>
          <a:xfrm>
            <a:off x="3713227" y="3575973"/>
            <a:ext cx="1459054" cy="461665"/>
          </a:xfrm>
          <a:prstGeom prst="rect">
            <a:avLst/>
          </a:prstGeom>
          <a:noFill/>
        </p:spPr>
        <p:txBody>
          <a:bodyPr wrap="none" rtlCol="0">
            <a:spAutoFit/>
          </a:bodyPr>
          <a:lstStyle/>
          <a:p>
            <a:r>
              <a:rPr lang="en-GB" sz="2400" dirty="0" smtClean="0"/>
              <a:t>U110__a1</a:t>
            </a:r>
            <a:endParaRPr lang="en-GB" sz="2400" dirty="0"/>
          </a:p>
        </p:txBody>
      </p:sp>
      <p:sp>
        <p:nvSpPr>
          <p:cNvPr id="7" name="TextBox 6"/>
          <p:cNvSpPr txBox="1"/>
          <p:nvPr/>
        </p:nvSpPr>
        <p:spPr>
          <a:xfrm>
            <a:off x="6090632" y="3575973"/>
            <a:ext cx="1459054" cy="461665"/>
          </a:xfrm>
          <a:prstGeom prst="rect">
            <a:avLst/>
          </a:prstGeom>
          <a:noFill/>
        </p:spPr>
        <p:txBody>
          <a:bodyPr wrap="none" rtlCol="0">
            <a:spAutoFit/>
          </a:bodyPr>
          <a:lstStyle/>
          <a:p>
            <a:r>
              <a:rPr lang="en-GB" sz="2400" dirty="0" smtClean="0"/>
              <a:t>U110__a2</a:t>
            </a:r>
            <a:endParaRPr lang="en-GB" sz="2400" dirty="0"/>
          </a:p>
        </p:txBody>
      </p:sp>
      <p:cxnSp>
        <p:nvCxnSpPr>
          <p:cNvPr id="8" name="Straight Arrow Connector 7"/>
          <p:cNvCxnSpPr>
            <a:stCxn id="9" idx="2"/>
            <a:endCxn id="5" idx="0"/>
          </p:cNvCxnSpPr>
          <p:nvPr/>
        </p:nvCxnSpPr>
        <p:spPr>
          <a:xfrm flipH="1">
            <a:off x="2065349" y="2276872"/>
            <a:ext cx="1048235" cy="1299101"/>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2915816" y="1916832"/>
            <a:ext cx="395536" cy="36004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1" name="Straight Arrow Connector 10"/>
          <p:cNvCxnSpPr>
            <a:stCxn id="12" idx="2"/>
            <a:endCxn id="6" idx="0"/>
          </p:cNvCxnSpPr>
          <p:nvPr/>
        </p:nvCxnSpPr>
        <p:spPr>
          <a:xfrm>
            <a:off x="3113584" y="2636912"/>
            <a:ext cx="1329170" cy="939061"/>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2915816" y="2298057"/>
            <a:ext cx="395536" cy="33885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4" name="Straight Arrow Connector 13"/>
          <p:cNvCxnSpPr>
            <a:stCxn id="15" idx="2"/>
            <a:endCxn id="7" idx="0"/>
          </p:cNvCxnSpPr>
          <p:nvPr/>
        </p:nvCxnSpPr>
        <p:spPr>
          <a:xfrm>
            <a:off x="3104738" y="3043630"/>
            <a:ext cx="3715421" cy="532343"/>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2915816" y="2636912"/>
            <a:ext cx="377844" cy="40671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6144306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999"/>
                                          </p:stCondLst>
                                        </p:cTn>
                                        <p:tgtEl>
                                          <p:spTgt spid="4"/>
                                        </p:tgtEl>
                                        <p:attrNameLst>
                                          <p:attrName>style.visibility</p:attrName>
                                        </p:attrNameLst>
                                      </p:cBhvr>
                                      <p:to>
                                        <p:strVal val="visible"/>
                                      </p:to>
                                    </p:set>
                                  </p:childTnLst>
                                </p:cTn>
                              </p:par>
                            </p:childTnLst>
                          </p:cTn>
                        </p:par>
                        <p:par>
                          <p:cTn id="7" fill="hold">
                            <p:stCondLst>
                              <p:cond delay="1000"/>
                            </p:stCondLst>
                            <p:childTnLst>
                              <p:par>
                                <p:cTn id="8" presetID="1" presetClass="entr" presetSubtype="0" fill="hold" grpId="0" nodeType="afterEffect">
                                  <p:stCondLst>
                                    <p:cond delay="0"/>
                                  </p:stCondLst>
                                  <p:childTnLst>
                                    <p:set>
                                      <p:cBhvr>
                                        <p:cTn id="9" dur="1" fill="hold">
                                          <p:stCondLst>
                                            <p:cond delay="999"/>
                                          </p:stCondLst>
                                        </p:cTn>
                                        <p:tgtEl>
                                          <p:spTgt spid="9"/>
                                        </p:tgtEl>
                                        <p:attrNameLst>
                                          <p:attrName>style.visibility</p:attrName>
                                        </p:attrNameLst>
                                      </p:cBhvr>
                                      <p:to>
                                        <p:strVal val="visible"/>
                                      </p:to>
                                    </p:set>
                                  </p:childTnLst>
                                </p:cTn>
                              </p:par>
                            </p:childTnLst>
                          </p:cTn>
                        </p:par>
                        <p:par>
                          <p:cTn id="10" fill="hold">
                            <p:stCondLst>
                              <p:cond delay="2000"/>
                            </p:stCondLst>
                            <p:childTnLst>
                              <p:par>
                                <p:cTn id="11" presetID="1" presetClass="entr" presetSubtype="0" fill="hold" nodeType="afterEffect">
                                  <p:stCondLst>
                                    <p:cond delay="0"/>
                                  </p:stCondLst>
                                  <p:childTnLst>
                                    <p:set>
                                      <p:cBhvr>
                                        <p:cTn id="12" dur="1" fill="hold">
                                          <p:stCondLst>
                                            <p:cond delay="999"/>
                                          </p:stCondLst>
                                        </p:cTn>
                                        <p:tgtEl>
                                          <p:spTgt spid="8"/>
                                        </p:tgtEl>
                                        <p:attrNameLst>
                                          <p:attrName>style.visibility</p:attrName>
                                        </p:attrNameLst>
                                      </p:cBhvr>
                                      <p:to>
                                        <p:strVal val="visible"/>
                                      </p:to>
                                    </p:set>
                                  </p:childTnLst>
                                </p:cTn>
                              </p:par>
                            </p:childTnLst>
                          </p:cTn>
                        </p:par>
                        <p:par>
                          <p:cTn id="13" fill="hold">
                            <p:stCondLst>
                              <p:cond delay="3000"/>
                            </p:stCondLst>
                            <p:childTnLst>
                              <p:par>
                                <p:cTn id="14" presetID="1" presetClass="entr" presetSubtype="0" fill="hold" grpId="0" nodeType="afterEffect">
                                  <p:stCondLst>
                                    <p:cond delay="0"/>
                                  </p:stCondLst>
                                  <p:childTnLst>
                                    <p:set>
                                      <p:cBhvr>
                                        <p:cTn id="15" dur="1" fill="hold">
                                          <p:stCondLst>
                                            <p:cond delay="999"/>
                                          </p:stCondLst>
                                        </p:cTn>
                                        <p:tgtEl>
                                          <p:spTgt spid="5"/>
                                        </p:tgtEl>
                                        <p:attrNameLst>
                                          <p:attrName>style.visibility</p:attrName>
                                        </p:attrNameLst>
                                      </p:cBhvr>
                                      <p:to>
                                        <p:strVal val="visible"/>
                                      </p:to>
                                    </p:set>
                                  </p:childTnLst>
                                </p:cTn>
                              </p:par>
                            </p:childTnLst>
                          </p:cTn>
                        </p:par>
                        <p:par>
                          <p:cTn id="16" fill="hold">
                            <p:stCondLst>
                              <p:cond delay="4000"/>
                            </p:stCondLst>
                            <p:childTnLst>
                              <p:par>
                                <p:cTn id="17" presetID="1" presetClass="exit" presetSubtype="0" fill="hold" grpId="1" nodeType="afterEffect">
                                  <p:stCondLst>
                                    <p:cond delay="0"/>
                                  </p:stCondLst>
                                  <p:childTnLst>
                                    <p:set>
                                      <p:cBhvr>
                                        <p:cTn id="18" dur="1" fill="hold">
                                          <p:stCondLst>
                                            <p:cond delay="999"/>
                                          </p:stCondLst>
                                        </p:cTn>
                                        <p:tgtEl>
                                          <p:spTgt spid="9"/>
                                        </p:tgtEl>
                                        <p:attrNameLst>
                                          <p:attrName>style.visibility</p:attrName>
                                        </p:attrNameLst>
                                      </p:cBhvr>
                                      <p:to>
                                        <p:strVal val="hidden"/>
                                      </p:to>
                                    </p:set>
                                  </p:childTnLst>
                                </p:cTn>
                              </p:par>
                              <p:par>
                                <p:cTn id="19" presetID="1" presetClass="exit" presetSubtype="0" fill="hold" nodeType="withEffect">
                                  <p:stCondLst>
                                    <p:cond delay="0"/>
                                  </p:stCondLst>
                                  <p:childTnLst>
                                    <p:set>
                                      <p:cBhvr>
                                        <p:cTn id="20" dur="1" fill="hold">
                                          <p:stCondLst>
                                            <p:cond delay="999"/>
                                          </p:stCondLst>
                                        </p:cTn>
                                        <p:tgtEl>
                                          <p:spTgt spid="8"/>
                                        </p:tgtEl>
                                        <p:attrNameLst>
                                          <p:attrName>style.visibility</p:attrName>
                                        </p:attrNameLst>
                                      </p:cBhvr>
                                      <p:to>
                                        <p:strVal val="hidden"/>
                                      </p:to>
                                    </p:set>
                                  </p:childTnLst>
                                </p:cTn>
                              </p:par>
                            </p:childTnLst>
                          </p:cTn>
                        </p:par>
                        <p:par>
                          <p:cTn id="21" fill="hold">
                            <p:stCondLst>
                              <p:cond delay="5000"/>
                            </p:stCondLst>
                            <p:childTnLst>
                              <p:par>
                                <p:cTn id="22" presetID="1" presetClass="entr" presetSubtype="0" fill="hold" grpId="0" nodeType="afterEffect">
                                  <p:stCondLst>
                                    <p:cond delay="0"/>
                                  </p:stCondLst>
                                  <p:childTnLst>
                                    <p:set>
                                      <p:cBhvr>
                                        <p:cTn id="23" dur="1" fill="hold">
                                          <p:stCondLst>
                                            <p:cond delay="999"/>
                                          </p:stCondLst>
                                        </p:cTn>
                                        <p:tgtEl>
                                          <p:spTgt spid="12"/>
                                        </p:tgtEl>
                                        <p:attrNameLst>
                                          <p:attrName>style.visibility</p:attrName>
                                        </p:attrNameLst>
                                      </p:cBhvr>
                                      <p:to>
                                        <p:strVal val="visible"/>
                                      </p:to>
                                    </p:set>
                                  </p:childTnLst>
                                </p:cTn>
                              </p:par>
                            </p:childTnLst>
                          </p:cTn>
                        </p:par>
                        <p:par>
                          <p:cTn id="24" fill="hold">
                            <p:stCondLst>
                              <p:cond delay="6000"/>
                            </p:stCondLst>
                            <p:childTnLst>
                              <p:par>
                                <p:cTn id="25" presetID="1" presetClass="entr" presetSubtype="0" fill="hold" nodeType="afterEffect">
                                  <p:stCondLst>
                                    <p:cond delay="0"/>
                                  </p:stCondLst>
                                  <p:childTnLst>
                                    <p:set>
                                      <p:cBhvr>
                                        <p:cTn id="26" dur="1" fill="hold">
                                          <p:stCondLst>
                                            <p:cond delay="999"/>
                                          </p:stCondLst>
                                        </p:cTn>
                                        <p:tgtEl>
                                          <p:spTgt spid="11"/>
                                        </p:tgtEl>
                                        <p:attrNameLst>
                                          <p:attrName>style.visibility</p:attrName>
                                        </p:attrNameLst>
                                      </p:cBhvr>
                                      <p:to>
                                        <p:strVal val="visible"/>
                                      </p:to>
                                    </p:set>
                                  </p:childTnLst>
                                </p:cTn>
                              </p:par>
                            </p:childTnLst>
                          </p:cTn>
                        </p:par>
                        <p:par>
                          <p:cTn id="27" fill="hold">
                            <p:stCondLst>
                              <p:cond delay="7000"/>
                            </p:stCondLst>
                            <p:childTnLst>
                              <p:par>
                                <p:cTn id="28" presetID="1" presetClass="entr" presetSubtype="0" fill="hold" grpId="0" nodeType="afterEffect">
                                  <p:stCondLst>
                                    <p:cond delay="0"/>
                                  </p:stCondLst>
                                  <p:childTnLst>
                                    <p:set>
                                      <p:cBhvr>
                                        <p:cTn id="29" dur="1" fill="hold">
                                          <p:stCondLst>
                                            <p:cond delay="999"/>
                                          </p:stCondLst>
                                        </p:cTn>
                                        <p:tgtEl>
                                          <p:spTgt spid="6"/>
                                        </p:tgtEl>
                                        <p:attrNameLst>
                                          <p:attrName>style.visibility</p:attrName>
                                        </p:attrNameLst>
                                      </p:cBhvr>
                                      <p:to>
                                        <p:strVal val="visible"/>
                                      </p:to>
                                    </p:set>
                                  </p:childTnLst>
                                </p:cTn>
                              </p:par>
                            </p:childTnLst>
                          </p:cTn>
                        </p:par>
                        <p:par>
                          <p:cTn id="30" fill="hold">
                            <p:stCondLst>
                              <p:cond delay="8000"/>
                            </p:stCondLst>
                            <p:childTnLst>
                              <p:par>
                                <p:cTn id="31" presetID="1" presetClass="exit" presetSubtype="0" fill="hold" grpId="1" nodeType="afterEffect">
                                  <p:stCondLst>
                                    <p:cond delay="0"/>
                                  </p:stCondLst>
                                  <p:childTnLst>
                                    <p:set>
                                      <p:cBhvr>
                                        <p:cTn id="32" dur="1" fill="hold">
                                          <p:stCondLst>
                                            <p:cond delay="999"/>
                                          </p:stCondLst>
                                        </p:cTn>
                                        <p:tgtEl>
                                          <p:spTgt spid="12"/>
                                        </p:tgtEl>
                                        <p:attrNameLst>
                                          <p:attrName>style.visibility</p:attrName>
                                        </p:attrNameLst>
                                      </p:cBhvr>
                                      <p:to>
                                        <p:strVal val="hidden"/>
                                      </p:to>
                                    </p:set>
                                  </p:childTnLst>
                                </p:cTn>
                              </p:par>
                              <p:par>
                                <p:cTn id="33" presetID="1" presetClass="exit" presetSubtype="0" fill="hold" nodeType="withEffect">
                                  <p:stCondLst>
                                    <p:cond delay="0"/>
                                  </p:stCondLst>
                                  <p:childTnLst>
                                    <p:set>
                                      <p:cBhvr>
                                        <p:cTn id="34" dur="1" fill="hold">
                                          <p:stCondLst>
                                            <p:cond delay="999"/>
                                          </p:stCondLst>
                                        </p:cTn>
                                        <p:tgtEl>
                                          <p:spTgt spid="11"/>
                                        </p:tgtEl>
                                        <p:attrNameLst>
                                          <p:attrName>style.visibility</p:attrName>
                                        </p:attrNameLst>
                                      </p:cBhvr>
                                      <p:to>
                                        <p:strVal val="hidden"/>
                                      </p:to>
                                    </p:set>
                                  </p:childTnLst>
                                </p:cTn>
                              </p:par>
                            </p:childTnLst>
                          </p:cTn>
                        </p:par>
                        <p:par>
                          <p:cTn id="35" fill="hold">
                            <p:stCondLst>
                              <p:cond delay="9000"/>
                            </p:stCondLst>
                            <p:childTnLst>
                              <p:par>
                                <p:cTn id="36" presetID="1" presetClass="entr" presetSubtype="0" fill="hold" grpId="0" nodeType="afterEffect">
                                  <p:stCondLst>
                                    <p:cond delay="0"/>
                                  </p:stCondLst>
                                  <p:childTnLst>
                                    <p:set>
                                      <p:cBhvr>
                                        <p:cTn id="37" dur="1" fill="hold">
                                          <p:stCondLst>
                                            <p:cond delay="999"/>
                                          </p:stCondLst>
                                        </p:cTn>
                                        <p:tgtEl>
                                          <p:spTgt spid="15"/>
                                        </p:tgtEl>
                                        <p:attrNameLst>
                                          <p:attrName>style.visibility</p:attrName>
                                        </p:attrNameLst>
                                      </p:cBhvr>
                                      <p:to>
                                        <p:strVal val="visible"/>
                                      </p:to>
                                    </p:set>
                                  </p:childTnLst>
                                </p:cTn>
                              </p:par>
                            </p:childTnLst>
                          </p:cTn>
                        </p:par>
                        <p:par>
                          <p:cTn id="38" fill="hold">
                            <p:stCondLst>
                              <p:cond delay="10000"/>
                            </p:stCondLst>
                            <p:childTnLst>
                              <p:par>
                                <p:cTn id="39" presetID="1" presetClass="entr" presetSubtype="0" fill="hold" nodeType="afterEffect">
                                  <p:stCondLst>
                                    <p:cond delay="0"/>
                                  </p:stCondLst>
                                  <p:childTnLst>
                                    <p:set>
                                      <p:cBhvr>
                                        <p:cTn id="40" dur="1" fill="hold">
                                          <p:stCondLst>
                                            <p:cond delay="999"/>
                                          </p:stCondLst>
                                        </p:cTn>
                                        <p:tgtEl>
                                          <p:spTgt spid="14"/>
                                        </p:tgtEl>
                                        <p:attrNameLst>
                                          <p:attrName>style.visibility</p:attrName>
                                        </p:attrNameLst>
                                      </p:cBhvr>
                                      <p:to>
                                        <p:strVal val="visible"/>
                                      </p:to>
                                    </p:set>
                                  </p:childTnLst>
                                </p:cTn>
                              </p:par>
                            </p:childTnLst>
                          </p:cTn>
                        </p:par>
                        <p:par>
                          <p:cTn id="41" fill="hold">
                            <p:stCondLst>
                              <p:cond delay="11000"/>
                            </p:stCondLst>
                            <p:childTnLst>
                              <p:par>
                                <p:cTn id="42" presetID="1" presetClass="entr" presetSubtype="0" fill="hold" grpId="0" nodeType="afterEffect">
                                  <p:stCondLst>
                                    <p:cond delay="0"/>
                                  </p:stCondLst>
                                  <p:childTnLst>
                                    <p:set>
                                      <p:cBhvr>
                                        <p:cTn id="43" dur="1" fill="hold">
                                          <p:stCondLst>
                                            <p:cond delay="999"/>
                                          </p:stCondLst>
                                        </p:cTn>
                                        <p:tgtEl>
                                          <p:spTgt spid="7"/>
                                        </p:tgtEl>
                                        <p:attrNameLst>
                                          <p:attrName>style.visibility</p:attrName>
                                        </p:attrNameLst>
                                      </p:cBhvr>
                                      <p:to>
                                        <p:strVal val="visible"/>
                                      </p:to>
                                    </p:set>
                                  </p:childTnLst>
                                </p:cTn>
                              </p:par>
                            </p:childTnLst>
                          </p:cTn>
                        </p:par>
                        <p:par>
                          <p:cTn id="44" fill="hold">
                            <p:stCondLst>
                              <p:cond delay="12000"/>
                            </p:stCondLst>
                            <p:childTnLst>
                              <p:par>
                                <p:cTn id="45" presetID="1" presetClass="exit" presetSubtype="0" fill="hold" grpId="1" nodeType="afterEffect">
                                  <p:stCondLst>
                                    <p:cond delay="0"/>
                                  </p:stCondLst>
                                  <p:childTnLst>
                                    <p:set>
                                      <p:cBhvr>
                                        <p:cTn id="46" dur="1" fill="hold">
                                          <p:stCondLst>
                                            <p:cond delay="999"/>
                                          </p:stCondLst>
                                        </p:cTn>
                                        <p:tgtEl>
                                          <p:spTgt spid="15"/>
                                        </p:tgtEl>
                                        <p:attrNameLst>
                                          <p:attrName>style.visibility</p:attrName>
                                        </p:attrNameLst>
                                      </p:cBhvr>
                                      <p:to>
                                        <p:strVal val="hidden"/>
                                      </p:to>
                                    </p:set>
                                  </p:childTnLst>
                                </p:cTn>
                              </p:par>
                              <p:par>
                                <p:cTn id="47" presetID="1" presetClass="exit" presetSubtype="0" fill="hold" nodeType="withEffect">
                                  <p:stCondLst>
                                    <p:cond delay="0"/>
                                  </p:stCondLst>
                                  <p:childTnLst>
                                    <p:set>
                                      <p:cBhvr>
                                        <p:cTn id="48" dur="1" fill="hold">
                                          <p:stCondLst>
                                            <p:cond delay="999"/>
                                          </p:stCondLst>
                                        </p:cTn>
                                        <p:tgtEl>
                                          <p:spTgt spid="14"/>
                                        </p:tgtEl>
                                        <p:attrNameLst>
                                          <p:attrName>style.visibility</p:attrName>
                                        </p:attrNameLst>
                                      </p:cBhvr>
                                      <p:to>
                                        <p:strVal val="hidden"/>
                                      </p:to>
                                    </p:set>
                                  </p:childTnLst>
                                </p:cTn>
                              </p:par>
                            </p:childTnLst>
                          </p:cTn>
                        </p:par>
                        <p:par>
                          <p:cTn id="49" fill="hold">
                            <p:stCondLst>
                              <p:cond delay="13000"/>
                            </p:stCondLst>
                            <p:childTnLst>
                              <p:par>
                                <p:cTn id="50" presetID="1" presetClass="exit" presetSubtype="0" fill="hold" grpId="1" nodeType="afterEffect">
                                  <p:stCondLst>
                                    <p:cond delay="0"/>
                                  </p:stCondLst>
                                  <p:childTnLst>
                                    <p:set>
                                      <p:cBhvr>
                                        <p:cTn id="51" dur="1" fill="hold">
                                          <p:stCondLst>
                                            <p:cond delay="0"/>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5" grpId="0"/>
      <p:bldP spid="6" grpId="0"/>
      <p:bldP spid="7" grpId="0"/>
      <p:bldP spid="9" grpId="0" animBg="1"/>
      <p:bldP spid="9" grpId="1" animBg="1"/>
      <p:bldP spid="12" grpId="0" animBg="1"/>
      <p:bldP spid="12" grpId="1" animBg="1"/>
      <p:bldP spid="15" grpId="0" animBg="1"/>
      <p:bldP spid="15"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4"/>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6" name="Curved Connector 135"/>
          <p:cNvSpPr>
            <a:spLocks noChangeShapeType="1"/>
          </p:cNvSpPr>
          <p:nvPr/>
        </p:nvSpPr>
        <p:spPr bwMode="auto">
          <a:xfrm>
            <a:off x="2272050" y="2861202"/>
            <a:ext cx="2128425" cy="45719"/>
          </a:xfrm>
          <a:prstGeom prst="curvedConnector3">
            <a:avLst>
              <a:gd name="adj1" fmla="val 49949"/>
            </a:avLst>
          </a:prstGeom>
          <a:noFill/>
          <a:ln w="25400">
            <a:solidFill>
              <a:srgbClr val="000000"/>
            </a:solidFill>
            <a:round/>
            <a:headEnd/>
            <a:tailEnd type="triangle" w="lg"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sz="2400"/>
          </a:p>
        </p:txBody>
      </p:sp>
      <p:sp>
        <p:nvSpPr>
          <p:cNvPr id="9" name="Text Box 44"/>
          <p:cNvSpPr txBox="1">
            <a:spLocks noChangeArrowheads="1"/>
          </p:cNvSpPr>
          <p:nvPr/>
        </p:nvSpPr>
        <p:spPr bwMode="auto">
          <a:xfrm>
            <a:off x="2217652" y="2451534"/>
            <a:ext cx="2182823" cy="3898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non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ea typeface="Calibri" pitchFamily="34" charset="0"/>
                <a:cs typeface="Arial" pitchFamily="34" charset="0"/>
              </a:rPr>
              <a:t>unimarcb:U110__a1</a:t>
            </a:r>
            <a:endParaRPr kumimoji="0" lang="en-US" b="0" i="0" u="none" strike="noStrike" cap="none" normalizeH="0" baseline="0" dirty="0" smtClean="0">
              <a:ln>
                <a:noFill/>
              </a:ln>
              <a:solidFill>
                <a:schemeClr val="tx1"/>
              </a:solidFill>
              <a:effectLst/>
              <a:cs typeface="Arial" pitchFamily="34" charset="0"/>
            </a:endParaRPr>
          </a:p>
        </p:txBody>
      </p:sp>
      <p:sp>
        <p:nvSpPr>
          <p:cNvPr id="11" name="Text Box 13"/>
          <p:cNvSpPr>
            <a:spLocks noChangeArrowheads="1"/>
          </p:cNvSpPr>
          <p:nvPr/>
        </p:nvSpPr>
        <p:spPr bwMode="auto">
          <a:xfrm>
            <a:off x="492660" y="2422066"/>
            <a:ext cx="1744909" cy="923990"/>
          </a:xfrm>
          <a:prstGeom prst="ellipse">
            <a:avLst/>
          </a:prstGeom>
          <a:solidFill>
            <a:srgbClr val="FFFFFF"/>
          </a:solidFill>
          <a:ln w="25400">
            <a:solidFill>
              <a:srgbClr val="000000"/>
            </a:solidFill>
            <a:round/>
            <a:headEnd/>
            <a:tailEnd/>
          </a:ln>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ea typeface="Times New Roman" pitchFamily="18" charset="0"/>
                <a:cs typeface="Arial" pitchFamily="34" charset="0"/>
              </a:rPr>
              <a:t>resource:</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ea typeface="Times New Roman" pitchFamily="18" charset="0"/>
                <a:cs typeface="Arial" pitchFamily="34" charset="0"/>
              </a:rPr>
              <a:t>123</a:t>
            </a:r>
            <a:endParaRPr kumimoji="0" lang="en-US" sz="2400" b="0" i="0" u="none" strike="noStrike" cap="none" normalizeH="0" baseline="0" dirty="0" smtClean="0">
              <a:ln>
                <a:noFill/>
              </a:ln>
              <a:solidFill>
                <a:schemeClr val="tx1"/>
              </a:solidFill>
              <a:effectLst/>
              <a:cs typeface="Arial" pitchFamily="34" charset="0"/>
            </a:endParaRPr>
          </a:p>
        </p:txBody>
      </p:sp>
      <p:sp>
        <p:nvSpPr>
          <p:cNvPr id="12" name="Text Box 13"/>
          <p:cNvSpPr>
            <a:spLocks noChangeArrowheads="1"/>
          </p:cNvSpPr>
          <p:nvPr/>
        </p:nvSpPr>
        <p:spPr bwMode="auto">
          <a:xfrm>
            <a:off x="4400475" y="2494215"/>
            <a:ext cx="918260" cy="779692"/>
          </a:xfrm>
          <a:prstGeom prst="ellipse">
            <a:avLst/>
          </a:prstGeom>
          <a:solidFill>
            <a:srgbClr val="FFFFFF"/>
          </a:solidFill>
          <a:ln w="25400">
            <a:solidFill>
              <a:srgbClr val="000000"/>
            </a:solidFill>
            <a:round/>
            <a:headEnd/>
            <a:tailEnd/>
          </a:ln>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err="1" smtClean="0">
                <a:ln>
                  <a:noFill/>
                </a:ln>
                <a:solidFill>
                  <a:schemeClr val="tx1"/>
                </a:solidFill>
                <a:effectLst/>
                <a:ea typeface="Times New Roman" pitchFamily="18" charset="0"/>
                <a:cs typeface="Arial" pitchFamily="34" charset="0"/>
              </a:rPr>
              <a:t>freq</a:t>
            </a:r>
            <a:r>
              <a:rPr kumimoji="0" lang="en-US" sz="2400" b="0" i="0" u="none" strike="noStrike" cap="none" normalizeH="0" baseline="0" dirty="0" smtClean="0">
                <a:ln>
                  <a:noFill/>
                </a:ln>
                <a:solidFill>
                  <a:schemeClr val="tx1"/>
                </a:solidFill>
                <a:effectLst/>
                <a:ea typeface="Times New Roman" pitchFamily="18" charset="0"/>
                <a:cs typeface="Arial" pitchFamily="34" charset="0"/>
              </a:rPr>
              <a:t>:</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ea typeface="Times New Roman" pitchFamily="18" charset="0"/>
                <a:cs typeface="Arial" pitchFamily="34" charset="0"/>
              </a:rPr>
              <a:t>a</a:t>
            </a:r>
            <a:endParaRPr kumimoji="0" lang="en-US" sz="2400" b="0" i="0" u="none" strike="noStrike" cap="none" normalizeH="0" baseline="0" dirty="0" smtClean="0">
              <a:ln>
                <a:noFill/>
              </a:ln>
              <a:solidFill>
                <a:schemeClr val="tx1"/>
              </a:solidFill>
              <a:effectLst/>
              <a:cs typeface="Arial" pitchFamily="34" charset="0"/>
            </a:endParaRPr>
          </a:p>
        </p:txBody>
      </p:sp>
      <p:sp>
        <p:nvSpPr>
          <p:cNvPr id="13" name="Text Box 13"/>
          <p:cNvSpPr>
            <a:spLocks noChangeArrowheads="1"/>
          </p:cNvSpPr>
          <p:nvPr/>
        </p:nvSpPr>
        <p:spPr bwMode="auto">
          <a:xfrm>
            <a:off x="3005757" y="1461578"/>
            <a:ext cx="1242163" cy="748310"/>
          </a:xfrm>
          <a:prstGeom prst="ellipse">
            <a:avLst/>
          </a:prstGeom>
          <a:solidFill>
            <a:srgbClr val="FFFFFF"/>
          </a:solidFill>
          <a:ln w="25400">
            <a:solidFill>
              <a:srgbClr val="000000"/>
            </a:solidFill>
            <a:round/>
            <a:headEnd/>
            <a:tailEnd/>
          </a:ln>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err="1" smtClean="0">
                <a:ln>
                  <a:noFill/>
                </a:ln>
                <a:solidFill>
                  <a:schemeClr val="tx1"/>
                </a:solidFill>
                <a:effectLst/>
                <a:ea typeface="Times New Roman" pitchFamily="18" charset="0"/>
                <a:cs typeface="Arial" pitchFamily="34" charset="0"/>
              </a:rPr>
              <a:t>crtype</a:t>
            </a:r>
            <a:r>
              <a:rPr kumimoji="0" lang="en-US" sz="2400" b="0" i="0" u="none" strike="noStrike" cap="none" normalizeH="0" baseline="0" dirty="0" smtClean="0">
                <a:ln>
                  <a:noFill/>
                </a:ln>
                <a:solidFill>
                  <a:schemeClr val="tx1"/>
                </a:solidFill>
                <a:effectLst/>
                <a:ea typeface="Times New Roman" pitchFamily="18" charset="0"/>
                <a:cs typeface="Arial" pitchFamily="34" charset="0"/>
              </a:rPr>
              <a:t>:</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ea typeface="Times New Roman" pitchFamily="18" charset="0"/>
                <a:cs typeface="Arial" pitchFamily="34" charset="0"/>
              </a:rPr>
              <a:t>c</a:t>
            </a:r>
            <a:endParaRPr kumimoji="0" lang="en-US" sz="2400" b="0" i="0" u="none" strike="noStrike" cap="none" normalizeH="0" baseline="0" dirty="0" smtClean="0">
              <a:ln>
                <a:noFill/>
              </a:ln>
              <a:solidFill>
                <a:schemeClr val="tx1"/>
              </a:solidFill>
              <a:effectLst/>
              <a:cs typeface="Arial" pitchFamily="34" charset="0"/>
            </a:endParaRPr>
          </a:p>
        </p:txBody>
      </p:sp>
      <p:sp>
        <p:nvSpPr>
          <p:cNvPr id="14" name="Curved Connector 134"/>
          <p:cNvSpPr>
            <a:spLocks noChangeShapeType="1"/>
          </p:cNvSpPr>
          <p:nvPr/>
        </p:nvSpPr>
        <p:spPr bwMode="auto">
          <a:xfrm rot="16200000" flipH="1">
            <a:off x="1840773" y="2870403"/>
            <a:ext cx="689332" cy="1640646"/>
          </a:xfrm>
          <a:prstGeom prst="curvedConnector2">
            <a:avLst/>
          </a:prstGeom>
          <a:noFill/>
          <a:ln w="25400">
            <a:solidFill>
              <a:srgbClr val="000000"/>
            </a:solidFill>
            <a:round/>
            <a:headEnd/>
            <a:tailEnd type="triangle" w="lg"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sz="2400"/>
          </a:p>
        </p:txBody>
      </p:sp>
      <p:sp>
        <p:nvSpPr>
          <p:cNvPr id="15" name="Curved Connector 138"/>
          <p:cNvSpPr>
            <a:spLocks noChangeShapeType="1"/>
          </p:cNvSpPr>
          <p:nvPr/>
        </p:nvSpPr>
        <p:spPr bwMode="auto">
          <a:xfrm rot="16200000">
            <a:off x="1889760" y="1306063"/>
            <a:ext cx="591358" cy="1640642"/>
          </a:xfrm>
          <a:prstGeom prst="curvedConnector2">
            <a:avLst/>
          </a:prstGeom>
          <a:noFill/>
          <a:ln w="25400">
            <a:solidFill>
              <a:srgbClr val="000000"/>
            </a:solidFill>
            <a:round/>
            <a:headEnd/>
            <a:tailEnd type="triangle" w="lg"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sz="2400"/>
          </a:p>
        </p:txBody>
      </p:sp>
      <p:sp>
        <p:nvSpPr>
          <p:cNvPr id="16" name="Text Box 44"/>
          <p:cNvSpPr txBox="1">
            <a:spLocks noChangeArrowheads="1"/>
          </p:cNvSpPr>
          <p:nvPr/>
        </p:nvSpPr>
        <p:spPr bwMode="auto">
          <a:xfrm>
            <a:off x="798192" y="1461578"/>
            <a:ext cx="216024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ea typeface="Calibri" pitchFamily="34" charset="0"/>
                <a:cs typeface="Arial" pitchFamily="34" charset="0"/>
              </a:rPr>
              <a:t>unimarcb:U110__a0</a:t>
            </a:r>
            <a:endParaRPr kumimoji="0" lang="en-US" b="0" i="0" u="none" strike="noStrike" cap="none" normalizeH="0" baseline="0" dirty="0" smtClean="0">
              <a:ln>
                <a:noFill/>
              </a:ln>
              <a:solidFill>
                <a:schemeClr val="tx1"/>
              </a:solidFill>
              <a:effectLst/>
              <a:cs typeface="Arial" pitchFamily="34" charset="0"/>
            </a:endParaRPr>
          </a:p>
        </p:txBody>
      </p:sp>
      <p:sp>
        <p:nvSpPr>
          <p:cNvPr id="17" name="Text Box 13"/>
          <p:cNvSpPr>
            <a:spLocks noChangeArrowheads="1"/>
          </p:cNvSpPr>
          <p:nvPr/>
        </p:nvSpPr>
        <p:spPr bwMode="auto">
          <a:xfrm>
            <a:off x="3005757" y="3616208"/>
            <a:ext cx="851659" cy="838362"/>
          </a:xfrm>
          <a:prstGeom prst="ellipse">
            <a:avLst/>
          </a:prstGeom>
          <a:solidFill>
            <a:srgbClr val="FFFFFF"/>
          </a:solidFill>
          <a:ln w="25400">
            <a:solidFill>
              <a:srgbClr val="000000"/>
            </a:solidFill>
            <a:round/>
            <a:headEnd/>
            <a:tailEnd/>
          </a:ln>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err="1" smtClean="0">
                <a:ln>
                  <a:noFill/>
                </a:ln>
                <a:solidFill>
                  <a:schemeClr val="tx1"/>
                </a:solidFill>
                <a:effectLst/>
                <a:ea typeface="Times New Roman" pitchFamily="18" charset="0"/>
                <a:cs typeface="Arial" pitchFamily="34" charset="0"/>
              </a:rPr>
              <a:t>reg</a:t>
            </a:r>
            <a:r>
              <a:rPr kumimoji="0" lang="en-US" sz="2400" b="0" i="0" u="none" strike="noStrike" cap="none" normalizeH="0" baseline="0" dirty="0" smtClean="0">
                <a:ln>
                  <a:noFill/>
                </a:ln>
                <a:solidFill>
                  <a:schemeClr val="tx1"/>
                </a:solidFill>
                <a:effectLst/>
                <a:ea typeface="Times New Roman" pitchFamily="18" charset="0"/>
                <a:cs typeface="Arial" pitchFamily="34" charset="0"/>
              </a:rPr>
              <a:t>:</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ea typeface="Times New Roman" pitchFamily="18" charset="0"/>
                <a:cs typeface="Arial" pitchFamily="34" charset="0"/>
              </a:rPr>
              <a:t>a</a:t>
            </a:r>
            <a:endParaRPr kumimoji="0" lang="en-US" sz="2400" b="0" i="0" u="none" strike="noStrike" cap="none" normalizeH="0" baseline="0" dirty="0" smtClean="0">
              <a:ln>
                <a:noFill/>
              </a:ln>
              <a:solidFill>
                <a:schemeClr val="tx1"/>
              </a:solidFill>
              <a:effectLst/>
              <a:cs typeface="Arial" pitchFamily="34" charset="0"/>
            </a:endParaRPr>
          </a:p>
        </p:txBody>
      </p:sp>
      <p:sp>
        <p:nvSpPr>
          <p:cNvPr id="18" name="Text Box 44"/>
          <p:cNvSpPr txBox="1">
            <a:spLocks noChangeArrowheads="1"/>
          </p:cNvSpPr>
          <p:nvPr/>
        </p:nvSpPr>
        <p:spPr bwMode="auto">
          <a:xfrm>
            <a:off x="781665" y="4085238"/>
            <a:ext cx="217676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ea typeface="Calibri" pitchFamily="34" charset="0"/>
                <a:cs typeface="Arial" pitchFamily="34" charset="0"/>
              </a:rPr>
              <a:t>unimarcb:U110__a2</a:t>
            </a:r>
            <a:endParaRPr kumimoji="0" lang="en-US" b="0" i="0" u="none" strike="noStrike" cap="none" normalizeH="0" baseline="0" dirty="0" smtClean="0">
              <a:ln>
                <a:noFill/>
              </a:ln>
              <a:solidFill>
                <a:schemeClr val="tx1"/>
              </a:solidFill>
              <a:effectLst/>
              <a:cs typeface="Arial" pitchFamily="34" charset="0"/>
            </a:endParaRPr>
          </a:p>
        </p:txBody>
      </p:sp>
      <p:sp>
        <p:nvSpPr>
          <p:cNvPr id="19" name="Text Box 44"/>
          <p:cNvSpPr txBox="1">
            <a:spLocks noChangeArrowheads="1"/>
          </p:cNvSpPr>
          <p:nvPr/>
        </p:nvSpPr>
        <p:spPr bwMode="auto">
          <a:xfrm>
            <a:off x="7872638" y="3444327"/>
            <a:ext cx="485965" cy="492795"/>
          </a:xfrm>
          <a:prstGeom prst="rect">
            <a:avLst/>
          </a:prstGeom>
          <a:noFill/>
          <a:ln w="254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none" lIns="36000" tIns="36000" rIns="36000" bIns="3600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ea typeface="Calibri" pitchFamily="34" charset="0"/>
                <a:cs typeface="Times New Roman" pitchFamily="18" charset="0"/>
              </a:rPr>
              <a:t>“a”</a:t>
            </a:r>
            <a:endParaRPr kumimoji="0" lang="en-US" sz="2400" b="0" i="0" u="none" strike="noStrike" cap="none" normalizeH="0" baseline="0" dirty="0" smtClean="0">
              <a:ln>
                <a:noFill/>
              </a:ln>
              <a:solidFill>
                <a:schemeClr val="tx1"/>
              </a:solidFill>
              <a:effectLst/>
              <a:cs typeface="Arial" pitchFamily="34" charset="0"/>
            </a:endParaRPr>
          </a:p>
        </p:txBody>
      </p:sp>
      <p:sp>
        <p:nvSpPr>
          <p:cNvPr id="24" name="Text Box 44"/>
          <p:cNvSpPr txBox="1">
            <a:spLocks noChangeArrowheads="1"/>
          </p:cNvSpPr>
          <p:nvPr/>
        </p:nvSpPr>
        <p:spPr bwMode="auto">
          <a:xfrm>
            <a:off x="6382320" y="3700025"/>
            <a:ext cx="149031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err="1" smtClean="0">
                <a:ln>
                  <a:noFill/>
                </a:ln>
                <a:solidFill>
                  <a:schemeClr val="tx1"/>
                </a:solidFill>
                <a:effectLst/>
                <a:ea typeface="Calibri" pitchFamily="34" charset="0"/>
                <a:cs typeface="Arial" pitchFamily="34" charset="0"/>
              </a:rPr>
              <a:t>skos:notation</a:t>
            </a:r>
            <a:endParaRPr kumimoji="0" lang="en-US" b="0" i="0" u="none" strike="noStrike" cap="none" normalizeH="0" baseline="0" dirty="0" smtClean="0">
              <a:ln>
                <a:noFill/>
              </a:ln>
              <a:solidFill>
                <a:schemeClr val="tx1"/>
              </a:solidFill>
              <a:effectLst/>
              <a:cs typeface="Arial" pitchFamily="34" charset="0"/>
            </a:endParaRPr>
          </a:p>
        </p:txBody>
      </p:sp>
      <p:sp>
        <p:nvSpPr>
          <p:cNvPr id="25" name="Text Box 44"/>
          <p:cNvSpPr txBox="1">
            <a:spLocks noChangeArrowheads="1"/>
          </p:cNvSpPr>
          <p:nvPr/>
        </p:nvSpPr>
        <p:spPr bwMode="auto">
          <a:xfrm>
            <a:off x="5406692" y="2537589"/>
            <a:ext cx="158417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err="1" smtClean="0">
                <a:ln>
                  <a:noFill/>
                </a:ln>
                <a:solidFill>
                  <a:schemeClr val="tx1"/>
                </a:solidFill>
                <a:effectLst/>
                <a:ea typeface="Calibri" pitchFamily="34" charset="0"/>
                <a:cs typeface="Arial" pitchFamily="34" charset="0"/>
              </a:rPr>
              <a:t>skos:prefLabel</a:t>
            </a:r>
            <a:endParaRPr kumimoji="0" lang="en-US" b="0" i="0" u="none" strike="noStrike" cap="none" normalizeH="0" baseline="0" dirty="0" smtClean="0">
              <a:ln>
                <a:noFill/>
              </a:ln>
              <a:solidFill>
                <a:schemeClr val="tx1"/>
              </a:solidFill>
              <a:effectLst/>
              <a:cs typeface="Arial" pitchFamily="34" charset="0"/>
            </a:endParaRPr>
          </a:p>
        </p:txBody>
      </p:sp>
      <p:sp>
        <p:nvSpPr>
          <p:cNvPr id="26" name="Curved Connector 138"/>
          <p:cNvSpPr>
            <a:spLocks noChangeShapeType="1"/>
          </p:cNvSpPr>
          <p:nvPr/>
        </p:nvSpPr>
        <p:spPr bwMode="auto">
          <a:xfrm rot="16200000">
            <a:off x="4652328" y="1192764"/>
            <a:ext cx="1508728" cy="1094174"/>
          </a:xfrm>
          <a:prstGeom prst="curvedConnector2">
            <a:avLst/>
          </a:prstGeom>
          <a:noFill/>
          <a:ln w="25400">
            <a:solidFill>
              <a:srgbClr val="000000"/>
            </a:solidFill>
            <a:round/>
            <a:headEnd/>
            <a:tailEnd type="triangle" w="lg"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sz="2400"/>
          </a:p>
        </p:txBody>
      </p:sp>
      <p:sp>
        <p:nvSpPr>
          <p:cNvPr id="28" name="TextBox 27"/>
          <p:cNvSpPr txBox="1"/>
          <p:nvPr/>
        </p:nvSpPr>
        <p:spPr>
          <a:xfrm>
            <a:off x="5953779" y="1345805"/>
            <a:ext cx="2549801" cy="523220"/>
          </a:xfrm>
          <a:prstGeom prst="rect">
            <a:avLst/>
          </a:prstGeom>
          <a:noFill/>
          <a:ln w="25400">
            <a:solidFill>
              <a:schemeClr val="tx1"/>
            </a:solidFill>
          </a:ln>
        </p:spPr>
        <p:txBody>
          <a:bodyPr wrap="none" rtlCol="0">
            <a:spAutoFit/>
          </a:bodyPr>
          <a:lstStyle/>
          <a:p>
            <a:r>
              <a:rPr lang="en-GB" sz="2800" dirty="0"/>
              <a:t>“</a:t>
            </a:r>
            <a:r>
              <a:rPr lang="en-GB" sz="2800" dirty="0" err="1"/>
              <a:t>giornaliera</a:t>
            </a:r>
            <a:r>
              <a:rPr lang="en-GB" sz="2800" dirty="0" smtClean="0"/>
              <a:t>”@it</a:t>
            </a:r>
            <a:endParaRPr lang="en-GB" sz="2800" dirty="0"/>
          </a:p>
        </p:txBody>
      </p:sp>
      <p:sp>
        <p:nvSpPr>
          <p:cNvPr id="29" name="TextBox 28"/>
          <p:cNvSpPr txBox="1"/>
          <p:nvPr/>
        </p:nvSpPr>
        <p:spPr>
          <a:xfrm>
            <a:off x="5953779" y="1967734"/>
            <a:ext cx="1918859" cy="523220"/>
          </a:xfrm>
          <a:prstGeom prst="rect">
            <a:avLst/>
          </a:prstGeom>
          <a:noFill/>
          <a:ln w="25400">
            <a:solidFill>
              <a:schemeClr val="tx1"/>
            </a:solidFill>
          </a:ln>
        </p:spPr>
        <p:txBody>
          <a:bodyPr wrap="none" rtlCol="0">
            <a:spAutoFit/>
          </a:bodyPr>
          <a:lstStyle/>
          <a:p>
            <a:r>
              <a:rPr lang="en-GB" sz="2800" dirty="0" smtClean="0"/>
              <a:t>“</a:t>
            </a:r>
            <a:r>
              <a:rPr lang="en-US" sz="2800" dirty="0" err="1">
                <a:ea typeface="Calibri" pitchFamily="34" charset="0"/>
                <a:cs typeface="Times New Roman" pitchFamily="18" charset="0"/>
              </a:rPr>
              <a:t>di</a:t>
            </a:r>
            <a:r>
              <a:rPr lang="en-US" sz="2800" dirty="0" err="1">
                <a:ea typeface="Calibri" pitchFamily="34" charset="0"/>
                <a:cs typeface="Arial" pitchFamily="34" charset="0"/>
              </a:rPr>
              <a:t>á</a:t>
            </a:r>
            <a:r>
              <a:rPr lang="en-US" sz="2800" dirty="0" err="1">
                <a:ea typeface="Calibri" pitchFamily="34" charset="0"/>
                <a:cs typeface="Times New Roman" pitchFamily="18" charset="0"/>
              </a:rPr>
              <a:t>ria</a:t>
            </a:r>
            <a:r>
              <a:rPr lang="en-GB" sz="2800" dirty="0" smtClean="0"/>
              <a:t>”@</a:t>
            </a:r>
            <a:r>
              <a:rPr lang="en-GB" sz="2800" dirty="0" err="1" smtClean="0"/>
              <a:t>pt</a:t>
            </a:r>
            <a:endParaRPr lang="en-GB" sz="2800" dirty="0"/>
          </a:p>
        </p:txBody>
      </p:sp>
      <p:sp>
        <p:nvSpPr>
          <p:cNvPr id="31" name="TextBox 30"/>
          <p:cNvSpPr txBox="1"/>
          <p:nvPr/>
        </p:nvSpPr>
        <p:spPr>
          <a:xfrm>
            <a:off x="5953779" y="723876"/>
            <a:ext cx="1854418" cy="523220"/>
          </a:xfrm>
          <a:prstGeom prst="rect">
            <a:avLst/>
          </a:prstGeom>
          <a:noFill/>
          <a:ln w="25400">
            <a:solidFill>
              <a:schemeClr val="tx1"/>
            </a:solidFill>
          </a:ln>
        </p:spPr>
        <p:txBody>
          <a:bodyPr wrap="none" rtlCol="0">
            <a:spAutoFit/>
          </a:bodyPr>
          <a:lstStyle/>
          <a:p>
            <a:r>
              <a:rPr lang="en-GB" sz="2800" dirty="0" smtClean="0"/>
              <a:t>“</a:t>
            </a:r>
            <a:r>
              <a:rPr lang="en-GB" sz="2800" dirty="0" err="1" smtClean="0"/>
              <a:t>daily”@en</a:t>
            </a:r>
            <a:endParaRPr lang="en-GB" sz="2800" dirty="0"/>
          </a:p>
        </p:txBody>
      </p:sp>
      <p:sp>
        <p:nvSpPr>
          <p:cNvPr id="32" name="Curved Connector 138"/>
          <p:cNvSpPr>
            <a:spLocks noChangeShapeType="1"/>
          </p:cNvSpPr>
          <p:nvPr/>
        </p:nvSpPr>
        <p:spPr bwMode="auto">
          <a:xfrm rot="16200000">
            <a:off x="4984339" y="1521511"/>
            <a:ext cx="844710" cy="1094176"/>
          </a:xfrm>
          <a:prstGeom prst="curvedConnector2">
            <a:avLst/>
          </a:prstGeom>
          <a:noFill/>
          <a:ln w="25400">
            <a:solidFill>
              <a:srgbClr val="000000"/>
            </a:solidFill>
            <a:round/>
            <a:headEnd/>
            <a:tailEnd type="triangle" w="lg"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sz="2400"/>
          </a:p>
        </p:txBody>
      </p:sp>
      <p:sp>
        <p:nvSpPr>
          <p:cNvPr id="33" name="Curved Connector 138"/>
          <p:cNvSpPr>
            <a:spLocks noChangeShapeType="1"/>
          </p:cNvSpPr>
          <p:nvPr/>
        </p:nvSpPr>
        <p:spPr bwMode="auto">
          <a:xfrm rot="16200000">
            <a:off x="5266161" y="1803333"/>
            <a:ext cx="281066" cy="1094176"/>
          </a:xfrm>
          <a:prstGeom prst="curvedConnector2">
            <a:avLst/>
          </a:prstGeom>
          <a:noFill/>
          <a:ln w="25400">
            <a:solidFill>
              <a:srgbClr val="000000"/>
            </a:solidFill>
            <a:round/>
            <a:headEnd/>
            <a:tailEnd type="triangle" w="lg"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sz="2400"/>
          </a:p>
        </p:txBody>
      </p:sp>
      <p:sp>
        <p:nvSpPr>
          <p:cNvPr id="34" name="Curved Connector 138"/>
          <p:cNvSpPr>
            <a:spLocks noChangeShapeType="1"/>
          </p:cNvSpPr>
          <p:nvPr/>
        </p:nvSpPr>
        <p:spPr bwMode="auto">
          <a:xfrm rot="16200000" flipH="1">
            <a:off x="6271476" y="2089564"/>
            <a:ext cx="549759" cy="2652568"/>
          </a:xfrm>
          <a:prstGeom prst="curvedConnector2">
            <a:avLst/>
          </a:prstGeom>
          <a:noFill/>
          <a:ln w="25400">
            <a:solidFill>
              <a:srgbClr val="000000"/>
            </a:solidFill>
            <a:round/>
            <a:headEnd/>
            <a:tailEnd type="triangle" w="lg"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sz="2400"/>
          </a:p>
        </p:txBody>
      </p:sp>
      <p:grpSp>
        <p:nvGrpSpPr>
          <p:cNvPr id="45" name="Group 44"/>
          <p:cNvGrpSpPr/>
          <p:nvPr/>
        </p:nvGrpSpPr>
        <p:grpSpPr>
          <a:xfrm>
            <a:off x="5318734" y="4499368"/>
            <a:ext cx="3429729" cy="2097984"/>
            <a:chOff x="5318734" y="4499368"/>
            <a:chExt cx="3429729" cy="2097984"/>
          </a:xfrm>
        </p:grpSpPr>
        <p:sp>
          <p:nvSpPr>
            <p:cNvPr id="35" name="TextBox 34"/>
            <p:cNvSpPr txBox="1"/>
            <p:nvPr/>
          </p:nvSpPr>
          <p:spPr>
            <a:xfrm>
              <a:off x="5437581" y="4652385"/>
              <a:ext cx="3192035" cy="646331"/>
            </a:xfrm>
            <a:prstGeom prst="rect">
              <a:avLst/>
            </a:prstGeom>
            <a:noFill/>
            <a:ln w="25400">
              <a:solidFill>
                <a:schemeClr val="tx1"/>
              </a:solidFill>
            </a:ln>
          </p:spPr>
          <p:txBody>
            <a:bodyPr wrap="square" rtlCol="0">
              <a:spAutoFit/>
            </a:bodyPr>
            <a:lstStyle/>
            <a:p>
              <a:pPr algn="ctr"/>
              <a:r>
                <a:rPr lang="en-GB" dirty="0" smtClean="0"/>
                <a:t>Frequency map for</a:t>
              </a:r>
            </a:p>
            <a:p>
              <a:pPr algn="ctr"/>
              <a:r>
                <a:rPr lang="en-GB" dirty="0" smtClean="0"/>
                <a:t>Dublin Core, MARC 21, and RDA</a:t>
              </a:r>
              <a:endParaRPr lang="en-GB" dirty="0"/>
            </a:p>
          </p:txBody>
        </p:sp>
        <p:sp>
          <p:nvSpPr>
            <p:cNvPr id="36" name="Rectangle 35"/>
            <p:cNvSpPr/>
            <p:nvPr/>
          </p:nvSpPr>
          <p:spPr>
            <a:xfrm>
              <a:off x="5318734" y="4499368"/>
              <a:ext cx="3429729" cy="2097984"/>
            </a:xfrm>
            <a:prstGeom prst="rect">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Oval 36"/>
            <p:cNvSpPr/>
            <p:nvPr/>
          </p:nvSpPr>
          <p:spPr>
            <a:xfrm>
              <a:off x="5871127" y="5535482"/>
              <a:ext cx="494997" cy="43204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Oval 37"/>
            <p:cNvSpPr/>
            <p:nvPr/>
          </p:nvSpPr>
          <p:spPr>
            <a:xfrm>
              <a:off x="7620623" y="5408597"/>
              <a:ext cx="494997" cy="43204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Oval 38"/>
            <p:cNvSpPr/>
            <p:nvPr/>
          </p:nvSpPr>
          <p:spPr>
            <a:xfrm>
              <a:off x="6786099" y="5967530"/>
              <a:ext cx="494997" cy="43204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Curved Connector 134"/>
            <p:cNvSpPr>
              <a:spLocks noChangeShapeType="1"/>
            </p:cNvSpPr>
            <p:nvPr/>
          </p:nvSpPr>
          <p:spPr bwMode="auto">
            <a:xfrm rot="16200000">
              <a:off x="6961652" y="5029094"/>
              <a:ext cx="63441" cy="1254498"/>
            </a:xfrm>
            <a:prstGeom prst="curvedConnector2">
              <a:avLst/>
            </a:prstGeom>
            <a:noFill/>
            <a:ln w="25400">
              <a:solidFill>
                <a:srgbClr val="000000"/>
              </a:solidFill>
              <a:round/>
              <a:headEnd type="triangle" w="lg" len="med"/>
              <a:tailEnd type="triangle" w="lg"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sz="2400"/>
            </a:p>
          </p:txBody>
        </p:sp>
        <p:sp>
          <p:nvSpPr>
            <p:cNvPr id="42" name="Curved Connector 134"/>
            <p:cNvSpPr>
              <a:spLocks noChangeShapeType="1"/>
            </p:cNvSpPr>
            <p:nvPr/>
          </p:nvSpPr>
          <p:spPr bwMode="auto">
            <a:xfrm rot="16200000" flipH="1">
              <a:off x="6344358" y="5821950"/>
              <a:ext cx="296160" cy="587320"/>
            </a:xfrm>
            <a:prstGeom prst="curvedConnector2">
              <a:avLst/>
            </a:prstGeom>
            <a:noFill/>
            <a:ln w="25400">
              <a:solidFill>
                <a:srgbClr val="000000"/>
              </a:solidFill>
              <a:round/>
              <a:headEnd/>
              <a:tailEnd type="triangle" w="lg"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sz="2400"/>
            </a:p>
          </p:txBody>
        </p:sp>
        <p:sp>
          <p:nvSpPr>
            <p:cNvPr id="43" name="Curved Connector 134"/>
            <p:cNvSpPr>
              <a:spLocks noChangeShapeType="1"/>
            </p:cNvSpPr>
            <p:nvPr/>
          </p:nvSpPr>
          <p:spPr bwMode="auto">
            <a:xfrm rot="16200000" flipH="1" flipV="1">
              <a:off x="7365349" y="5756398"/>
              <a:ext cx="423042" cy="591544"/>
            </a:xfrm>
            <a:prstGeom prst="curvedConnector2">
              <a:avLst/>
            </a:prstGeom>
            <a:noFill/>
            <a:ln w="25400">
              <a:solidFill>
                <a:srgbClr val="000000"/>
              </a:solidFill>
              <a:round/>
              <a:headEnd/>
              <a:tailEnd type="triangle" w="lg"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sz="2400"/>
            </a:p>
          </p:txBody>
        </p:sp>
      </p:grpSp>
      <p:sp>
        <p:nvSpPr>
          <p:cNvPr id="44" name="Curved Connector 134"/>
          <p:cNvSpPr>
            <a:spLocks noChangeShapeType="1"/>
          </p:cNvSpPr>
          <p:nvPr/>
        </p:nvSpPr>
        <p:spPr bwMode="auto">
          <a:xfrm rot="16200000" flipH="1">
            <a:off x="4126567" y="4006948"/>
            <a:ext cx="2477597" cy="1011520"/>
          </a:xfrm>
          <a:prstGeom prst="curvedConnector2">
            <a:avLst/>
          </a:prstGeom>
          <a:noFill/>
          <a:ln w="25400">
            <a:solidFill>
              <a:srgbClr val="000000"/>
            </a:solidFill>
            <a:round/>
            <a:headEnd/>
            <a:tailEnd type="triangle" w="lg"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sz="2400"/>
          </a:p>
        </p:txBody>
      </p:sp>
    </p:spTree>
    <p:extLst>
      <p:ext uri="{BB962C8B-B14F-4D97-AF65-F5344CB8AC3E}">
        <p14:creationId xmlns:p14="http://schemas.microsoft.com/office/powerpoint/2010/main" val="31853761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999"/>
                                          </p:stCondLst>
                                        </p:cTn>
                                        <p:tgtEl>
                                          <p:spTgt spid="1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999"/>
                                          </p:stCondLst>
                                        </p:cTn>
                                        <p:tgtEl>
                                          <p:spTgt spid="16"/>
                                        </p:tgtEl>
                                        <p:attrNameLst>
                                          <p:attrName>style.visibility</p:attrName>
                                        </p:attrNameLst>
                                      </p:cBhvr>
                                      <p:to>
                                        <p:strVal val="visible"/>
                                      </p:to>
                                    </p:set>
                                  </p:childTnLst>
                                </p:cTn>
                              </p:par>
                            </p:childTnLst>
                          </p:cTn>
                        </p:par>
                        <p:par>
                          <p:cTn id="9" fill="hold">
                            <p:stCondLst>
                              <p:cond delay="1000"/>
                            </p:stCondLst>
                            <p:childTnLst>
                              <p:par>
                                <p:cTn id="10" presetID="1" presetClass="entr" presetSubtype="0" fill="hold" grpId="0" nodeType="afterEffect">
                                  <p:stCondLst>
                                    <p:cond delay="0"/>
                                  </p:stCondLst>
                                  <p:childTnLst>
                                    <p:set>
                                      <p:cBhvr>
                                        <p:cTn id="11" dur="1" fill="hold">
                                          <p:stCondLst>
                                            <p:cond delay="999"/>
                                          </p:stCondLst>
                                        </p:cTn>
                                        <p:tgtEl>
                                          <p:spTgt spid="13"/>
                                        </p:tgtEl>
                                        <p:attrNameLst>
                                          <p:attrName>style.visibility</p:attrName>
                                        </p:attrNameLst>
                                      </p:cBhvr>
                                      <p:to>
                                        <p:strVal val="visible"/>
                                      </p:to>
                                    </p:set>
                                  </p:childTnLst>
                                </p:cTn>
                              </p:par>
                            </p:childTnLst>
                          </p:cTn>
                        </p:par>
                        <p:par>
                          <p:cTn id="12" fill="hold">
                            <p:stCondLst>
                              <p:cond delay="2000"/>
                            </p:stCondLst>
                            <p:childTnLst>
                              <p:par>
                                <p:cTn id="13" presetID="1" presetClass="entr" presetSubtype="0" fill="hold" grpId="0" nodeType="afterEffect">
                                  <p:stCondLst>
                                    <p:cond delay="0"/>
                                  </p:stCondLst>
                                  <p:childTnLst>
                                    <p:set>
                                      <p:cBhvr>
                                        <p:cTn id="14" dur="1" fill="hold">
                                          <p:stCondLst>
                                            <p:cond delay="999"/>
                                          </p:stCondLst>
                                        </p:cTn>
                                        <p:tgtEl>
                                          <p:spTgt spid="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999"/>
                                          </p:stCondLst>
                                        </p:cTn>
                                        <p:tgtEl>
                                          <p:spTgt spid="9"/>
                                        </p:tgtEl>
                                        <p:attrNameLst>
                                          <p:attrName>style.visibility</p:attrName>
                                        </p:attrNameLst>
                                      </p:cBhvr>
                                      <p:to>
                                        <p:strVal val="visible"/>
                                      </p:to>
                                    </p:set>
                                  </p:childTnLst>
                                </p:cTn>
                              </p:par>
                            </p:childTnLst>
                          </p:cTn>
                        </p:par>
                        <p:par>
                          <p:cTn id="17" fill="hold">
                            <p:stCondLst>
                              <p:cond delay="3000"/>
                            </p:stCondLst>
                            <p:childTnLst>
                              <p:par>
                                <p:cTn id="18" presetID="1" presetClass="entr" presetSubtype="0" fill="hold" grpId="0" nodeType="afterEffect">
                                  <p:stCondLst>
                                    <p:cond delay="0"/>
                                  </p:stCondLst>
                                  <p:childTnLst>
                                    <p:set>
                                      <p:cBhvr>
                                        <p:cTn id="19" dur="1" fill="hold">
                                          <p:stCondLst>
                                            <p:cond delay="999"/>
                                          </p:stCondLst>
                                        </p:cTn>
                                        <p:tgtEl>
                                          <p:spTgt spid="12"/>
                                        </p:tgtEl>
                                        <p:attrNameLst>
                                          <p:attrName>style.visibility</p:attrName>
                                        </p:attrNameLst>
                                      </p:cBhvr>
                                      <p:to>
                                        <p:strVal val="visible"/>
                                      </p:to>
                                    </p:set>
                                  </p:childTnLst>
                                </p:cTn>
                              </p:par>
                            </p:childTnLst>
                          </p:cTn>
                        </p:par>
                        <p:par>
                          <p:cTn id="20" fill="hold">
                            <p:stCondLst>
                              <p:cond delay="4000"/>
                            </p:stCondLst>
                            <p:childTnLst>
                              <p:par>
                                <p:cTn id="21" presetID="1" presetClass="entr" presetSubtype="0" fill="hold" grpId="0" nodeType="afterEffect">
                                  <p:stCondLst>
                                    <p:cond delay="0"/>
                                  </p:stCondLst>
                                  <p:childTnLst>
                                    <p:set>
                                      <p:cBhvr>
                                        <p:cTn id="22" dur="1" fill="hold">
                                          <p:stCondLst>
                                            <p:cond delay="999"/>
                                          </p:stCondLst>
                                        </p:cTn>
                                        <p:tgtEl>
                                          <p:spTgt spid="1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999"/>
                                          </p:stCondLst>
                                        </p:cTn>
                                        <p:tgtEl>
                                          <p:spTgt spid="18"/>
                                        </p:tgtEl>
                                        <p:attrNameLst>
                                          <p:attrName>style.visibility</p:attrName>
                                        </p:attrNameLst>
                                      </p:cBhvr>
                                      <p:to>
                                        <p:strVal val="visible"/>
                                      </p:to>
                                    </p:set>
                                  </p:childTnLst>
                                </p:cTn>
                              </p:par>
                            </p:childTnLst>
                          </p:cTn>
                        </p:par>
                        <p:par>
                          <p:cTn id="25" fill="hold">
                            <p:stCondLst>
                              <p:cond delay="5000"/>
                            </p:stCondLst>
                            <p:childTnLst>
                              <p:par>
                                <p:cTn id="26" presetID="1" presetClass="entr" presetSubtype="0" fill="hold" grpId="0" nodeType="afterEffect">
                                  <p:stCondLst>
                                    <p:cond delay="0"/>
                                  </p:stCondLst>
                                  <p:childTnLst>
                                    <p:set>
                                      <p:cBhvr>
                                        <p:cTn id="27" dur="1" fill="hold">
                                          <p:stCondLst>
                                            <p:cond delay="999"/>
                                          </p:stCondLst>
                                        </p:cTn>
                                        <p:tgtEl>
                                          <p:spTgt spid="17"/>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999"/>
                                          </p:stCondLst>
                                        </p:cTn>
                                        <p:tgtEl>
                                          <p:spTgt spid="34"/>
                                        </p:tgtEl>
                                        <p:attrNameLst>
                                          <p:attrName>style.visibility</p:attrName>
                                        </p:attrNameLst>
                                      </p:cBhvr>
                                      <p:to>
                                        <p:strVal val="visible"/>
                                      </p:to>
                                    </p:set>
                                  </p:childTnLst>
                                </p:cTn>
                              </p:par>
                              <p:par>
                                <p:cTn id="32" presetID="1" presetClass="entr" presetSubtype="0" fill="hold" grpId="0" nodeType="withEffect">
                                  <p:stCondLst>
                                    <p:cond delay="0"/>
                                  </p:stCondLst>
                                  <p:childTnLst>
                                    <p:set>
                                      <p:cBhvr>
                                        <p:cTn id="33" dur="1" fill="hold">
                                          <p:stCondLst>
                                            <p:cond delay="999"/>
                                          </p:stCondLst>
                                        </p:cTn>
                                        <p:tgtEl>
                                          <p:spTgt spid="24"/>
                                        </p:tgtEl>
                                        <p:attrNameLst>
                                          <p:attrName>style.visibility</p:attrName>
                                        </p:attrNameLst>
                                      </p:cBhvr>
                                      <p:to>
                                        <p:strVal val="visible"/>
                                      </p:to>
                                    </p:set>
                                  </p:childTnLst>
                                </p:cTn>
                              </p:par>
                            </p:childTnLst>
                          </p:cTn>
                        </p:par>
                        <p:par>
                          <p:cTn id="34" fill="hold">
                            <p:stCondLst>
                              <p:cond delay="1000"/>
                            </p:stCondLst>
                            <p:childTnLst>
                              <p:par>
                                <p:cTn id="35" presetID="1" presetClass="entr" presetSubtype="0" fill="hold" grpId="0" nodeType="afterEffect">
                                  <p:stCondLst>
                                    <p:cond delay="0"/>
                                  </p:stCondLst>
                                  <p:childTnLst>
                                    <p:set>
                                      <p:cBhvr>
                                        <p:cTn id="36" dur="1" fill="hold">
                                          <p:stCondLst>
                                            <p:cond delay="999"/>
                                          </p:stCondLst>
                                        </p:cTn>
                                        <p:tgtEl>
                                          <p:spTgt spid="19"/>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999"/>
                                          </p:stCondLst>
                                        </p:cTn>
                                        <p:tgtEl>
                                          <p:spTgt spid="33"/>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999"/>
                                          </p:stCondLst>
                                        </p:cTn>
                                        <p:tgtEl>
                                          <p:spTgt spid="25"/>
                                        </p:tgtEl>
                                        <p:attrNameLst>
                                          <p:attrName>style.visibility</p:attrName>
                                        </p:attrNameLst>
                                      </p:cBhvr>
                                      <p:to>
                                        <p:strVal val="visible"/>
                                      </p:to>
                                    </p:set>
                                  </p:childTnLst>
                                </p:cTn>
                              </p:par>
                            </p:childTnLst>
                          </p:cTn>
                        </p:par>
                        <p:par>
                          <p:cTn id="43" fill="hold">
                            <p:stCondLst>
                              <p:cond delay="1000"/>
                            </p:stCondLst>
                            <p:childTnLst>
                              <p:par>
                                <p:cTn id="44" presetID="1" presetClass="entr" presetSubtype="0" fill="hold" grpId="0" nodeType="afterEffect">
                                  <p:stCondLst>
                                    <p:cond delay="0"/>
                                  </p:stCondLst>
                                  <p:childTnLst>
                                    <p:set>
                                      <p:cBhvr>
                                        <p:cTn id="45" dur="1" fill="hold">
                                          <p:stCondLst>
                                            <p:cond delay="999"/>
                                          </p:stCondLst>
                                        </p:cTn>
                                        <p:tgtEl>
                                          <p:spTgt spid="29"/>
                                        </p:tgtEl>
                                        <p:attrNameLst>
                                          <p:attrName>style.visibility</p:attrName>
                                        </p:attrNameLst>
                                      </p:cBhvr>
                                      <p:to>
                                        <p:strVal val="visible"/>
                                      </p:to>
                                    </p:set>
                                  </p:childTnLst>
                                </p:cTn>
                              </p:par>
                            </p:childTnLst>
                          </p:cTn>
                        </p:par>
                        <p:par>
                          <p:cTn id="46" fill="hold">
                            <p:stCondLst>
                              <p:cond delay="2000"/>
                            </p:stCondLst>
                            <p:childTnLst>
                              <p:par>
                                <p:cTn id="47" presetID="1" presetClass="entr" presetSubtype="0" fill="hold" grpId="0" nodeType="afterEffect">
                                  <p:stCondLst>
                                    <p:cond delay="0"/>
                                  </p:stCondLst>
                                  <p:childTnLst>
                                    <p:set>
                                      <p:cBhvr>
                                        <p:cTn id="48" dur="1" fill="hold">
                                          <p:stCondLst>
                                            <p:cond delay="999"/>
                                          </p:stCondLst>
                                        </p:cTn>
                                        <p:tgtEl>
                                          <p:spTgt spid="32"/>
                                        </p:tgtEl>
                                        <p:attrNameLst>
                                          <p:attrName>style.visibility</p:attrName>
                                        </p:attrNameLst>
                                      </p:cBhvr>
                                      <p:to>
                                        <p:strVal val="visible"/>
                                      </p:to>
                                    </p:set>
                                  </p:childTnLst>
                                </p:cTn>
                              </p:par>
                            </p:childTnLst>
                          </p:cTn>
                        </p:par>
                        <p:par>
                          <p:cTn id="49" fill="hold">
                            <p:stCondLst>
                              <p:cond delay="3000"/>
                            </p:stCondLst>
                            <p:childTnLst>
                              <p:par>
                                <p:cTn id="50" presetID="1" presetClass="entr" presetSubtype="0" fill="hold" grpId="0" nodeType="afterEffect">
                                  <p:stCondLst>
                                    <p:cond delay="0"/>
                                  </p:stCondLst>
                                  <p:childTnLst>
                                    <p:set>
                                      <p:cBhvr>
                                        <p:cTn id="51" dur="1" fill="hold">
                                          <p:stCondLst>
                                            <p:cond delay="999"/>
                                          </p:stCondLst>
                                        </p:cTn>
                                        <p:tgtEl>
                                          <p:spTgt spid="28"/>
                                        </p:tgtEl>
                                        <p:attrNameLst>
                                          <p:attrName>style.visibility</p:attrName>
                                        </p:attrNameLst>
                                      </p:cBhvr>
                                      <p:to>
                                        <p:strVal val="visible"/>
                                      </p:to>
                                    </p:set>
                                  </p:childTnLst>
                                </p:cTn>
                              </p:par>
                            </p:childTnLst>
                          </p:cTn>
                        </p:par>
                        <p:par>
                          <p:cTn id="52" fill="hold">
                            <p:stCondLst>
                              <p:cond delay="4000"/>
                            </p:stCondLst>
                            <p:childTnLst>
                              <p:par>
                                <p:cTn id="53" presetID="1" presetClass="entr" presetSubtype="0" fill="hold" grpId="0" nodeType="afterEffect">
                                  <p:stCondLst>
                                    <p:cond delay="0"/>
                                  </p:stCondLst>
                                  <p:childTnLst>
                                    <p:set>
                                      <p:cBhvr>
                                        <p:cTn id="54" dur="1" fill="hold">
                                          <p:stCondLst>
                                            <p:cond delay="999"/>
                                          </p:stCondLst>
                                        </p:cTn>
                                        <p:tgtEl>
                                          <p:spTgt spid="26"/>
                                        </p:tgtEl>
                                        <p:attrNameLst>
                                          <p:attrName>style.visibility</p:attrName>
                                        </p:attrNameLst>
                                      </p:cBhvr>
                                      <p:to>
                                        <p:strVal val="visible"/>
                                      </p:to>
                                    </p:set>
                                  </p:childTnLst>
                                </p:cTn>
                              </p:par>
                            </p:childTnLst>
                          </p:cTn>
                        </p:par>
                        <p:par>
                          <p:cTn id="55" fill="hold">
                            <p:stCondLst>
                              <p:cond delay="5000"/>
                            </p:stCondLst>
                            <p:childTnLst>
                              <p:par>
                                <p:cTn id="56" presetID="1" presetClass="entr" presetSubtype="0" fill="hold" grpId="0" nodeType="afterEffect">
                                  <p:stCondLst>
                                    <p:cond delay="0"/>
                                  </p:stCondLst>
                                  <p:childTnLst>
                                    <p:set>
                                      <p:cBhvr>
                                        <p:cTn id="57" dur="1" fill="hold">
                                          <p:stCondLst>
                                            <p:cond delay="999"/>
                                          </p:stCondLst>
                                        </p:cTn>
                                        <p:tgtEl>
                                          <p:spTgt spid="31"/>
                                        </p:tgtEl>
                                        <p:attrNameLst>
                                          <p:attrName>style.visibility</p:attrName>
                                        </p:attrNameLst>
                                      </p:cBhvr>
                                      <p:to>
                                        <p:strVal val="visible"/>
                                      </p:to>
                                    </p:set>
                                  </p:childTnLst>
                                </p:cTn>
                              </p:par>
                            </p:childTnLst>
                          </p:cTn>
                        </p:par>
                      </p:childTnLst>
                    </p:cTn>
                  </p:par>
                  <p:par>
                    <p:cTn id="58" fill="hold">
                      <p:stCondLst>
                        <p:cond delay="indefinite"/>
                      </p:stCondLst>
                      <p:childTnLst>
                        <p:par>
                          <p:cTn id="59" fill="hold">
                            <p:stCondLst>
                              <p:cond delay="0"/>
                            </p:stCondLst>
                            <p:childTnLst>
                              <p:par>
                                <p:cTn id="60" presetID="1" presetClass="entr" presetSubtype="0" fill="hold" grpId="0" nodeType="clickEffect">
                                  <p:stCondLst>
                                    <p:cond delay="0"/>
                                  </p:stCondLst>
                                  <p:childTnLst>
                                    <p:set>
                                      <p:cBhvr>
                                        <p:cTn id="61" dur="1" fill="hold">
                                          <p:stCondLst>
                                            <p:cond delay="999"/>
                                          </p:stCondLst>
                                        </p:cTn>
                                        <p:tgtEl>
                                          <p:spTgt spid="44"/>
                                        </p:tgtEl>
                                        <p:attrNameLst>
                                          <p:attrName>style.visibility</p:attrName>
                                        </p:attrNameLst>
                                      </p:cBhvr>
                                      <p:to>
                                        <p:strVal val="visible"/>
                                      </p:to>
                                    </p:set>
                                  </p:childTnLst>
                                </p:cTn>
                              </p:par>
                            </p:childTnLst>
                          </p:cTn>
                        </p:par>
                        <p:par>
                          <p:cTn id="62" fill="hold">
                            <p:stCondLst>
                              <p:cond delay="1000"/>
                            </p:stCondLst>
                            <p:childTnLst>
                              <p:par>
                                <p:cTn id="63" presetID="1" presetClass="entr" presetSubtype="0" fill="hold" nodeType="afterEffect">
                                  <p:stCondLst>
                                    <p:cond delay="0"/>
                                  </p:stCondLst>
                                  <p:childTnLst>
                                    <p:set>
                                      <p:cBhvr>
                                        <p:cTn id="64" dur="1" fill="hold">
                                          <p:stCondLst>
                                            <p:cond delay="999"/>
                                          </p:stCondLst>
                                        </p:cTn>
                                        <p:tgtEl>
                                          <p:spTgt spid="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p:bldP spid="12" grpId="0" animBg="1"/>
      <p:bldP spid="13" grpId="0" animBg="1"/>
      <p:bldP spid="14" grpId="0" animBg="1"/>
      <p:bldP spid="15" grpId="0" animBg="1"/>
      <p:bldP spid="16" grpId="0"/>
      <p:bldP spid="17" grpId="0" animBg="1"/>
      <p:bldP spid="18" grpId="0"/>
      <p:bldP spid="19" grpId="0" animBg="1"/>
      <p:bldP spid="24" grpId="0"/>
      <p:bldP spid="25" grpId="0"/>
      <p:bldP spid="26" grpId="0" animBg="1"/>
      <p:bldP spid="28" grpId="0" animBg="1"/>
      <p:bldP spid="29" grpId="0" animBg="1"/>
      <p:bldP spid="31" grpId="0" animBg="1"/>
      <p:bldP spid="32" grpId="0" animBg="1"/>
      <p:bldP spid="33" grpId="0" animBg="1"/>
      <p:bldP spid="34" grpId="0" animBg="1"/>
      <p:bldP spid="44"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263</TotalTime>
  <Words>1670</Words>
  <Application>Microsoft Office PowerPoint</Application>
  <PresentationFormat>On-screen Show (4:3)</PresentationFormat>
  <Paragraphs>215</Paragraphs>
  <Slides>10</Slides>
  <Notes>9</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The UNIMARC in RDF project: namespaces and linked data</vt:lpstr>
      <vt:lpstr>The project</vt:lpstr>
      <vt:lpstr>Constructing the element set</vt:lpstr>
      <vt:lpstr>PowerPoint Presentation</vt:lpstr>
      <vt:lpstr>PowerPoint Presentation</vt:lpstr>
      <vt:lpstr>PowerPoint Presentation</vt:lpstr>
      <vt:lpstr>Value vocabularies</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UNIMARC in RDF project: namespaces and linked data</dc:title>
  <dc:creator>Gordon Dunsire</dc:creator>
  <cp:lastModifiedBy>Gordon Dunsire</cp:lastModifiedBy>
  <cp:revision>32</cp:revision>
  <dcterms:created xsi:type="dcterms:W3CDTF">2013-08-12T11:11:50Z</dcterms:created>
  <dcterms:modified xsi:type="dcterms:W3CDTF">2013-08-21T06:39:36Z</dcterms:modified>
</cp:coreProperties>
</file>