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45"/>
  </p:notesMasterIdLst>
  <p:sldIdLst>
    <p:sldId id="256" r:id="rId4"/>
    <p:sldId id="263" r:id="rId5"/>
    <p:sldId id="257" r:id="rId6"/>
    <p:sldId id="264" r:id="rId7"/>
    <p:sldId id="265" r:id="rId8"/>
    <p:sldId id="266" r:id="rId9"/>
    <p:sldId id="267" r:id="rId10"/>
    <p:sldId id="292" r:id="rId11"/>
    <p:sldId id="289" r:id="rId12"/>
    <p:sldId id="268" r:id="rId13"/>
    <p:sldId id="282" r:id="rId14"/>
    <p:sldId id="283" r:id="rId15"/>
    <p:sldId id="271" r:id="rId16"/>
    <p:sldId id="272" r:id="rId17"/>
    <p:sldId id="293" r:id="rId18"/>
    <p:sldId id="294" r:id="rId19"/>
    <p:sldId id="258" r:id="rId20"/>
    <p:sldId id="288" r:id="rId21"/>
    <p:sldId id="274" r:id="rId22"/>
    <p:sldId id="275" r:id="rId23"/>
    <p:sldId id="276" r:id="rId24"/>
    <p:sldId id="277" r:id="rId25"/>
    <p:sldId id="290" r:id="rId26"/>
    <p:sldId id="286" r:id="rId27"/>
    <p:sldId id="287" r:id="rId28"/>
    <p:sldId id="259" r:id="rId29"/>
    <p:sldId id="296" r:id="rId30"/>
    <p:sldId id="297" r:id="rId31"/>
    <p:sldId id="299" r:id="rId32"/>
    <p:sldId id="300" r:id="rId33"/>
    <p:sldId id="307" r:id="rId34"/>
    <p:sldId id="302" r:id="rId35"/>
    <p:sldId id="305" r:id="rId36"/>
    <p:sldId id="279" r:id="rId37"/>
    <p:sldId id="278" r:id="rId38"/>
    <p:sldId id="284" r:id="rId39"/>
    <p:sldId id="301" r:id="rId40"/>
    <p:sldId id="295" r:id="rId41"/>
    <p:sldId id="281" r:id="rId42"/>
    <p:sldId id="304" r:id="rId43"/>
    <p:sldId id="30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8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EBCED-94BB-4822-B08B-4BE4EAACC6C4}" type="datetimeFigureOut">
              <a:rPr lang="en-GB" smtClean="0"/>
              <a:t>17/08/2015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7D83F-C806-4395-9CE6-7DF8DAC349FA}" type="slidenum">
              <a:rPr lang="en-GB" smtClean="0"/>
              <a:t>‹#›</a:t>
            </a:fld>
            <a:endParaRPr lang="en-GB"/>
          </a:p>
        </p:txBody>
      </p:sp>
    </p:spTree>
    <p:extLst>
      <p:ext uri="{BB962C8B-B14F-4D97-AF65-F5344CB8AC3E}">
        <p14:creationId xmlns:p14="http://schemas.microsoft.com/office/powerpoint/2010/main" val="217526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4</a:t>
            </a:fld>
            <a:endParaRPr lang="en-GB"/>
          </a:p>
        </p:txBody>
      </p:sp>
    </p:spTree>
    <p:extLst>
      <p:ext uri="{BB962C8B-B14F-4D97-AF65-F5344CB8AC3E}">
        <p14:creationId xmlns:p14="http://schemas.microsoft.com/office/powerpoint/2010/main" val="52539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The UNIMARC Bibliographic format also specifies a large set of code lists to be used in coded information subfields. Such code lists can be represented as RDF value vocabularies, where each code in the list is assigned a URI. The attributes of the codes are then represented using properties from the Simple Knowledge Organization System (SKOS).</a:t>
            </a:r>
            <a:endParaRPr lang="en-GB" dirty="0"/>
          </a:p>
        </p:txBody>
      </p:sp>
      <p:sp>
        <p:nvSpPr>
          <p:cNvPr id="4" name="Slide Number Placeholder 3"/>
          <p:cNvSpPr>
            <a:spLocks noGrp="1"/>
          </p:cNvSpPr>
          <p:nvPr>
            <p:ph type="sldNum" sz="quarter" idx="10"/>
          </p:nvPr>
        </p:nvSpPr>
        <p:spPr/>
        <p:txBody>
          <a:bodyPr/>
          <a:lstStyle/>
          <a:p>
            <a:fld id="{E9FABF21-AD42-4CF8-B2A0-F6D8343FC52E}" type="slidenum">
              <a:rPr lang="en-GB" smtClean="0"/>
              <a:t>18</a:t>
            </a:fld>
            <a:endParaRPr lang="en-GB"/>
          </a:p>
        </p:txBody>
      </p:sp>
    </p:spTree>
    <p:extLst>
      <p:ext uri="{BB962C8B-B14F-4D97-AF65-F5344CB8AC3E}">
        <p14:creationId xmlns:p14="http://schemas.microsoft.com/office/powerpoint/2010/main" val="223632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The method for assigning URIs to coded information subfields is an extension of the method for normal subfields. Coded subfields assign different types of code to different character positions with the subfield, so the character position, conventionally starting at 0, is added to the subfield URI to obtain a separate URI for each type of code.</a:t>
            </a:r>
            <a:endParaRPr lang="en-GB" dirty="0"/>
          </a:p>
        </p:txBody>
      </p:sp>
      <p:sp>
        <p:nvSpPr>
          <p:cNvPr id="4" name="Slide Number Placeholder 3"/>
          <p:cNvSpPr>
            <a:spLocks noGrp="1"/>
          </p:cNvSpPr>
          <p:nvPr>
            <p:ph type="sldNum" sz="quarter" idx="10"/>
          </p:nvPr>
        </p:nvSpPr>
        <p:spPr/>
        <p:txBody>
          <a:bodyPr/>
          <a:lstStyle/>
          <a:p>
            <a:fld id="{E9FABF21-AD42-4CF8-B2A0-F6D8343FC52E}" type="slidenum">
              <a:rPr lang="en-GB" smtClean="0"/>
              <a:t>24</a:t>
            </a:fld>
            <a:endParaRPr lang="en-GB"/>
          </a:p>
        </p:txBody>
      </p:sp>
    </p:spTree>
    <p:extLst>
      <p:ext uri="{BB962C8B-B14F-4D97-AF65-F5344CB8AC3E}">
        <p14:creationId xmlns:p14="http://schemas.microsoft.com/office/powerpoint/2010/main" val="141170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This example shows how a coded information subfield is related or linked to its corresponding value vocabulary.</a:t>
            </a:r>
          </a:p>
          <a:p>
            <a:endParaRPr lang="en-GB" dirty="0"/>
          </a:p>
          <a:p>
            <a:r>
              <a:rPr lang="en-GB" dirty="0" smtClean="0"/>
              <a:t>The example is based on the daily newspaper example from the previous slide. The newspaper’s URI is 123, and is the subject of a set of data triples which use the RDF properties for the different types of code. The object of each triple is the URI of the particular code used.</a:t>
            </a:r>
          </a:p>
          <a:p>
            <a:endParaRPr lang="en-GB" dirty="0"/>
          </a:p>
          <a:p>
            <a:r>
              <a:rPr lang="en-GB" dirty="0" smtClean="0"/>
              <a:t>The code URI can then link internally to its attributes in the value vocabulary, which include the code as notation, and the preferred labels of the code in multiple languages. The frequency value vocabulary has been published by the project, together with translations of the term in Italian and Portuguese.</a:t>
            </a:r>
          </a:p>
          <a:p>
            <a:endParaRPr lang="en-GB" dirty="0"/>
          </a:p>
          <a:p>
            <a:r>
              <a:rPr lang="en-GB" dirty="0" smtClean="0"/>
              <a:t>The code URI can also link to external maps using alignments between specific codes or terms used in other value vocabularies, in this example taken from Dublin Core, MARC 21, and RDA: resource description and access. The data from the UNIMARC record can interoperate with data based on these other sources.</a:t>
            </a:r>
            <a:endParaRPr lang="en-GB" dirty="0"/>
          </a:p>
        </p:txBody>
      </p:sp>
      <p:sp>
        <p:nvSpPr>
          <p:cNvPr id="4" name="Slide Number Placeholder 3"/>
          <p:cNvSpPr>
            <a:spLocks noGrp="1"/>
          </p:cNvSpPr>
          <p:nvPr>
            <p:ph type="sldNum" sz="quarter" idx="10"/>
          </p:nvPr>
        </p:nvSpPr>
        <p:spPr/>
        <p:txBody>
          <a:bodyPr/>
          <a:lstStyle/>
          <a:p>
            <a:fld id="{E9FABF21-AD42-4CF8-B2A0-F6D8343FC52E}" type="slidenum">
              <a:rPr lang="en-GB" smtClean="0"/>
              <a:t>25</a:t>
            </a:fld>
            <a:endParaRPr lang="en-GB"/>
          </a:p>
        </p:txBody>
      </p:sp>
    </p:spTree>
    <p:extLst>
      <p:ext uri="{BB962C8B-B14F-4D97-AF65-F5344CB8AC3E}">
        <p14:creationId xmlns:p14="http://schemas.microsoft.com/office/powerpoint/2010/main" val="1370698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25422-F861-454B-8606-7F5CA2247033}" type="slidenum">
              <a:rPr lang="en-GB" smtClean="0"/>
              <a:t>34</a:t>
            </a:fld>
            <a:endParaRPr lang="en-GB"/>
          </a:p>
        </p:txBody>
      </p:sp>
    </p:spTree>
    <p:extLst>
      <p:ext uri="{BB962C8B-B14F-4D97-AF65-F5344CB8AC3E}">
        <p14:creationId xmlns:p14="http://schemas.microsoft.com/office/powerpoint/2010/main" val="91410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35</a:t>
            </a:fld>
            <a:endParaRPr lang="en-GB"/>
          </a:p>
        </p:txBody>
      </p:sp>
    </p:spTree>
    <p:extLst>
      <p:ext uri="{BB962C8B-B14F-4D97-AF65-F5344CB8AC3E}">
        <p14:creationId xmlns:p14="http://schemas.microsoft.com/office/powerpoint/2010/main" val="30786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UNIMARC is aligned with ISBD, and a lot of alignment information is present in the text of UNIMARC. This information can be used to create RDF maps between the UNIMARC element set and the ISBD element set to support semantic interoperability between data from both sources.</a:t>
            </a:r>
          </a:p>
          <a:p>
            <a:endParaRPr lang="en-GB" dirty="0"/>
          </a:p>
          <a:p>
            <a:r>
              <a:rPr lang="en-GB" dirty="0" smtClean="0"/>
              <a:t>General alignments can indicate that the UNIMARC and ISBD elements are equivalent, or that one is broader in semantic scope than the other.</a:t>
            </a:r>
          </a:p>
          <a:p>
            <a:endParaRPr lang="en-GB" dirty="0"/>
          </a:p>
          <a:p>
            <a:r>
              <a:rPr lang="en-GB" dirty="0" smtClean="0"/>
              <a:t>Preliminary examination of the UNIMARC alignments with ISBD discloses cases where all three types of alignment seem to exist between the same pairs of elements, as shown in this example. This arises because the different semantics of some UNIMARC subfields are dependent on the presence of other subfields within the same tag. Again, the project will investigate how best to represent these cases in RDF.</a:t>
            </a:r>
            <a:endParaRPr lang="en-GB" dirty="0"/>
          </a:p>
        </p:txBody>
      </p:sp>
      <p:sp>
        <p:nvSpPr>
          <p:cNvPr id="4" name="Slide Number Placeholder 3"/>
          <p:cNvSpPr>
            <a:spLocks noGrp="1"/>
          </p:cNvSpPr>
          <p:nvPr>
            <p:ph type="sldNum" sz="quarter" idx="10"/>
          </p:nvPr>
        </p:nvSpPr>
        <p:spPr/>
        <p:txBody>
          <a:bodyPr/>
          <a:lstStyle/>
          <a:p>
            <a:fld id="{E9FABF21-AD42-4CF8-B2A0-F6D8343FC52E}" type="slidenum">
              <a:rPr lang="en-GB" smtClean="0"/>
              <a:t>36</a:t>
            </a:fld>
            <a:endParaRPr lang="en-GB"/>
          </a:p>
        </p:txBody>
      </p:sp>
    </p:spTree>
    <p:extLst>
      <p:ext uri="{BB962C8B-B14F-4D97-AF65-F5344CB8AC3E}">
        <p14:creationId xmlns:p14="http://schemas.microsoft.com/office/powerpoint/2010/main" val="162351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70740-773B-44B4-BDEE-84BE59C4874C}" type="slidenum">
              <a:rPr lang="en-GB"/>
              <a:pPr fontAlgn="base">
                <a:spcBef>
                  <a:spcPct val="0"/>
                </a:spcBef>
                <a:spcAft>
                  <a:spcPct val="0"/>
                </a:spcAft>
              </a:pPr>
              <a:t>5</a:t>
            </a:fld>
            <a:endParaRPr lang="en-GB"/>
          </a:p>
        </p:txBody>
      </p:sp>
    </p:spTree>
    <p:extLst>
      <p:ext uri="{BB962C8B-B14F-4D97-AF65-F5344CB8AC3E}">
        <p14:creationId xmlns:p14="http://schemas.microsoft.com/office/powerpoint/2010/main" val="410096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4A98B-A452-4724-B3A8-6797FD934B49}" type="slidenum">
              <a:rPr lang="en-GB"/>
              <a:pPr fontAlgn="base">
                <a:spcBef>
                  <a:spcPct val="0"/>
                </a:spcBef>
                <a:spcAft>
                  <a:spcPct val="0"/>
                </a:spcAft>
              </a:pPr>
              <a:t>6</a:t>
            </a:fld>
            <a:endParaRPr lang="en-GB"/>
          </a:p>
        </p:txBody>
      </p:sp>
    </p:spTree>
    <p:extLst>
      <p:ext uri="{BB962C8B-B14F-4D97-AF65-F5344CB8AC3E}">
        <p14:creationId xmlns:p14="http://schemas.microsoft.com/office/powerpoint/2010/main" val="52159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05E015-005B-465B-BC00-4A980FD20E8F}" type="slidenum">
              <a:rPr lang="en-GB"/>
              <a:pPr fontAlgn="base">
                <a:spcBef>
                  <a:spcPct val="0"/>
                </a:spcBef>
                <a:spcAft>
                  <a:spcPct val="0"/>
                </a:spcAft>
              </a:pPr>
              <a:t>7</a:t>
            </a:fld>
            <a:endParaRPr lang="en-GB"/>
          </a:p>
        </p:txBody>
      </p:sp>
    </p:spTree>
    <p:extLst>
      <p:ext uri="{BB962C8B-B14F-4D97-AF65-F5344CB8AC3E}">
        <p14:creationId xmlns:p14="http://schemas.microsoft.com/office/powerpoint/2010/main" val="93487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10</a:t>
            </a:fld>
            <a:endParaRPr lang="en-GB"/>
          </a:p>
        </p:txBody>
      </p:sp>
    </p:spTree>
    <p:extLst>
      <p:ext uri="{BB962C8B-B14F-4D97-AF65-F5344CB8AC3E}">
        <p14:creationId xmlns:p14="http://schemas.microsoft.com/office/powerpoint/2010/main" val="363624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One advantage of using a spread-sheet is that repetitive data can be easily copied. The finest level of granularity corresponds to the unique combination of UNIMARC tag, first and second indicators, and subfield. This requires a lot of data to be repeated while a single component varies.</a:t>
            </a:r>
          </a:p>
          <a:p>
            <a:endParaRPr lang="en-GB" dirty="0"/>
          </a:p>
          <a:p>
            <a:r>
              <a:rPr lang="en-GB" dirty="0" smtClean="0"/>
              <a:t>In this example there are 3 different first indicators and two different second indicators, resulting in 6 unique combinations.</a:t>
            </a:r>
          </a:p>
          <a:p>
            <a:endParaRPr lang="en-GB" dirty="0"/>
          </a:p>
          <a:p>
            <a:r>
              <a:rPr lang="en-GB" dirty="0" smtClean="0"/>
              <a:t>The URI of each combination is derived directly from the tag, indicators, and subfield.</a:t>
            </a:r>
          </a:p>
          <a:p>
            <a:endParaRPr lang="en-GB" dirty="0"/>
          </a:p>
          <a:p>
            <a:r>
              <a:rPr lang="en-GB" dirty="0" smtClean="0"/>
              <a:t>The label of each combination is derived from the subfield, tag, and indicator captions.</a:t>
            </a:r>
          </a:p>
          <a:p>
            <a:endParaRPr lang="en-GB" dirty="0"/>
          </a:p>
          <a:p>
            <a:r>
              <a:rPr lang="en-GB" dirty="0" smtClean="0"/>
              <a:t>The derivations are automated using spread-sheet formulas.</a:t>
            </a:r>
          </a:p>
          <a:p>
            <a:endParaRPr lang="en-GB" dirty="0"/>
          </a:p>
          <a:p>
            <a:r>
              <a:rPr lang="en-GB" dirty="0" smtClean="0"/>
              <a:t>However, the definition and scope note for each subfield has to be extracted manually from the UNIMARC text, which conflates definitions, scope notes, and usage notes. This requires significant </a:t>
            </a:r>
            <a:r>
              <a:rPr lang="en-GB" smtClean="0"/>
              <a:t>intellectual intervention.</a:t>
            </a:r>
            <a:endParaRPr lang="en-GB"/>
          </a:p>
        </p:txBody>
      </p:sp>
      <p:sp>
        <p:nvSpPr>
          <p:cNvPr id="4" name="Slide Number Placeholder 3"/>
          <p:cNvSpPr>
            <a:spLocks noGrp="1"/>
          </p:cNvSpPr>
          <p:nvPr>
            <p:ph type="sldNum" sz="quarter" idx="10"/>
          </p:nvPr>
        </p:nvSpPr>
        <p:spPr/>
        <p:txBody>
          <a:bodyPr/>
          <a:lstStyle/>
          <a:p>
            <a:fld id="{E9FABF21-AD42-4CF8-B2A0-F6D8343FC52E}" type="slidenum">
              <a:rPr lang="en-GB" smtClean="0"/>
              <a:t>11</a:t>
            </a:fld>
            <a:endParaRPr lang="en-GB"/>
          </a:p>
        </p:txBody>
      </p:sp>
    </p:spTree>
    <p:extLst>
      <p:ext uri="{BB962C8B-B14F-4D97-AF65-F5344CB8AC3E}">
        <p14:creationId xmlns:p14="http://schemas.microsoft.com/office/powerpoint/2010/main" val="219039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Another complication with the element set is that some UNIMARC semantic information is extended beyond the usual MARC structure and is effectively embedded in the content of subfields.</a:t>
            </a:r>
          </a:p>
          <a:p>
            <a:endParaRPr lang="en-GB" dirty="0"/>
          </a:p>
          <a:p>
            <a:r>
              <a:rPr lang="en-GB" dirty="0" smtClean="0"/>
              <a:t>In this example, the first subfield $f is represented with the URI U2001_f (reflecting the  indicator values), and is the first statement of responsibility. But there is a second subfield f, which is not and cannot be a second “first” statement of responsibility. In fact, the equals (=) sign preceding the content is a generic indication that the subfield contains parallel information; in this case, a parallel first statement of responsibility.</a:t>
            </a:r>
          </a:p>
          <a:p>
            <a:endParaRPr lang="en-GB" dirty="0"/>
          </a:p>
          <a:p>
            <a:r>
              <a:rPr lang="en-GB" dirty="0" smtClean="0"/>
              <a:t>The project is investigating ways of representing this semantic information in the element set.</a:t>
            </a:r>
            <a:endParaRPr lang="en-GB" dirty="0"/>
          </a:p>
        </p:txBody>
      </p:sp>
      <p:sp>
        <p:nvSpPr>
          <p:cNvPr id="4" name="Slide Number Placeholder 3"/>
          <p:cNvSpPr>
            <a:spLocks noGrp="1"/>
          </p:cNvSpPr>
          <p:nvPr>
            <p:ph type="sldNum" sz="quarter" idx="10"/>
          </p:nvPr>
        </p:nvSpPr>
        <p:spPr/>
        <p:txBody>
          <a:bodyPr/>
          <a:lstStyle/>
          <a:p>
            <a:fld id="{E9FABF21-AD42-4CF8-B2A0-F6D8343FC52E}" type="slidenum">
              <a:rPr lang="en-GB" smtClean="0"/>
              <a:t>12</a:t>
            </a:fld>
            <a:endParaRPr lang="en-GB"/>
          </a:p>
        </p:txBody>
      </p:sp>
    </p:spTree>
    <p:extLst>
      <p:ext uri="{BB962C8B-B14F-4D97-AF65-F5344CB8AC3E}">
        <p14:creationId xmlns:p14="http://schemas.microsoft.com/office/powerpoint/2010/main" val="204973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13</a:t>
            </a:fld>
            <a:endParaRPr lang="en-GB"/>
          </a:p>
        </p:txBody>
      </p:sp>
    </p:spTree>
    <p:extLst>
      <p:ext uri="{BB962C8B-B14F-4D97-AF65-F5344CB8AC3E}">
        <p14:creationId xmlns:p14="http://schemas.microsoft.com/office/powerpoint/2010/main" val="345834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67F781-FE73-40E0-8045-79AE8EBC8A0C}" type="slidenum">
              <a:rPr lang="en-GB" smtClean="0"/>
              <a:pPr/>
              <a:t>14</a:t>
            </a:fld>
            <a:endParaRPr lang="en-GB"/>
          </a:p>
        </p:txBody>
      </p:sp>
    </p:spTree>
    <p:extLst>
      <p:ext uri="{BB962C8B-B14F-4D97-AF65-F5344CB8AC3E}">
        <p14:creationId xmlns:p14="http://schemas.microsoft.com/office/powerpoint/2010/main" val="151151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8"/>
            <a:ext cx="103632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a:xfrm>
            <a:off x="609600" y="6356353"/>
            <a:ext cx="2844800" cy="365125"/>
          </a:xfrm>
          <a:prstGeom prst="rect">
            <a:avLst/>
          </a:prstGeom>
        </p:spPr>
        <p:txBody>
          <a:bodyPr/>
          <a:lstStyle/>
          <a:p>
            <a:fld id="{CDC5EBED-876B-4361-9BE4-0C11081A5ECE}"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21266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a:xfrm>
            <a:off x="609600" y="6356353"/>
            <a:ext cx="2844800" cy="365125"/>
          </a:xfrm>
          <a:prstGeom prst="rect">
            <a:avLst/>
          </a:prstGeom>
        </p:spPr>
        <p:txBody>
          <a:bodyPr/>
          <a:lstStyle/>
          <a:p>
            <a:fld id="{44EB6F49-2034-4E85-B261-338BFF049228}"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91039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839200" y="274641"/>
            <a:ext cx="27432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609600" y="274641"/>
            <a:ext cx="80264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a:xfrm>
            <a:off x="609600" y="6356353"/>
            <a:ext cx="2844800" cy="365125"/>
          </a:xfrm>
          <a:prstGeom prst="rect">
            <a:avLst/>
          </a:prstGeom>
        </p:spPr>
        <p:txBody>
          <a:bodyPr/>
          <a:lstStyle/>
          <a:p>
            <a:fld id="{1B9E9FE0-93E7-45DF-ABF2-B2E6537CA0AB}"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80540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6"/>
            <a:ext cx="103632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D8723A94-7053-4F27-80D1-FA08D36A2FBC}"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01155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E309426-03EC-4F40-9AC7-4B48167D3D01}"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91594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1"/>
            <a:ext cx="103632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50A0B968-55FB-400F-B56C-DE74BDB1A8E2}"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83174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646DCF69-28D7-4A3E-9B33-C3D0B61C9912}" type="datetime1">
              <a:rPr lang="en-GB" smtClean="0">
                <a:solidFill>
                  <a:prstClr val="black">
                    <a:tint val="75000"/>
                  </a:prstClr>
                </a:solidFill>
              </a:rPr>
              <a:t>17/08/2015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489915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709469B5-DC4A-45AD-BE42-2848D43C0E20}" type="datetime1">
              <a:rPr lang="en-GB" smtClean="0">
                <a:solidFill>
                  <a:prstClr val="black">
                    <a:tint val="75000"/>
                  </a:prstClr>
                </a:solidFill>
              </a:rPr>
              <a:t>17/08/2015</a:t>
            </a:fld>
            <a:endParaRPr lang="hr-HR">
              <a:solidFill>
                <a:prstClr val="black">
                  <a:tint val="75000"/>
                </a:prstClr>
              </a:solidFill>
            </a:endParaRPr>
          </a:p>
        </p:txBody>
      </p:sp>
      <p:sp>
        <p:nvSpPr>
          <p:cNvPr id="8" name="Rezervirano mjesto podnožja 7"/>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9" name="Rezervirano mjesto broja slajda 8"/>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889302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7AFC0871-E7C6-4457-A716-1D0CC7DA7C05}" type="datetime1">
              <a:rPr lang="en-GB" smtClean="0">
                <a:solidFill>
                  <a:prstClr val="black">
                    <a:tint val="75000"/>
                  </a:prstClr>
                </a:solidFill>
              </a:rPr>
              <a:t>17/08/2015</a:t>
            </a:fld>
            <a:endParaRPr lang="hr-HR">
              <a:solidFill>
                <a:prstClr val="black">
                  <a:tint val="75000"/>
                </a:prstClr>
              </a:solidFill>
            </a:endParaRPr>
          </a:p>
        </p:txBody>
      </p:sp>
      <p:sp>
        <p:nvSpPr>
          <p:cNvPr id="4" name="Rezervirano mjesto podnožja 3"/>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5" name="Rezervirano mjesto broja slajda 4"/>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74319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FB0F82B-32B3-4B7F-90BD-3894815ED800}" type="datetime1">
              <a:rPr lang="en-GB" smtClean="0">
                <a:solidFill>
                  <a:prstClr val="black">
                    <a:tint val="75000"/>
                  </a:prstClr>
                </a:solidFill>
              </a:rPr>
              <a:t>17/08/2015</a:t>
            </a:fld>
            <a:endParaRPr lang="hr-HR">
              <a:solidFill>
                <a:prstClr val="black">
                  <a:tint val="75000"/>
                </a:prstClr>
              </a:solidFill>
            </a:endParaRPr>
          </a:p>
        </p:txBody>
      </p:sp>
      <p:sp>
        <p:nvSpPr>
          <p:cNvPr id="3" name="Rezervirano mjesto podnožja 2"/>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4" name="Rezervirano mjesto broja slajda 3"/>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060735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09601" y="273050"/>
            <a:ext cx="4011084"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2DE9E1A5-300E-4539-85BF-7D1F31FA9287}" type="datetime1">
              <a:rPr lang="en-GB" smtClean="0">
                <a:solidFill>
                  <a:prstClr val="black">
                    <a:tint val="75000"/>
                  </a:prstClr>
                </a:solidFill>
              </a:rPr>
              <a:t>17/08/2015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75612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a:xfrm>
            <a:off x="609600" y="6356353"/>
            <a:ext cx="2844800" cy="365125"/>
          </a:xfrm>
          <a:prstGeom prst="rect">
            <a:avLst/>
          </a:prstGeom>
        </p:spPr>
        <p:txBody>
          <a:bodyPr/>
          <a:lstStyle/>
          <a:p>
            <a:fld id="{F1DCF948-E4A7-4371-AF37-A6BA225ADAE8}"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4703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DA882919-36CE-469E-B3C4-B36D8248D470}" type="datetime1">
              <a:rPr lang="en-GB" smtClean="0">
                <a:solidFill>
                  <a:prstClr val="black">
                    <a:tint val="75000"/>
                  </a:prstClr>
                </a:solidFill>
              </a:rPr>
              <a:t>17/08/2015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9920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92F0D25-EBCA-4D66-9931-8B975AF76696}"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88950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839200" y="274639"/>
            <a:ext cx="27432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609600" y="274639"/>
            <a:ext cx="80264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92314E6-524A-4305-86C2-4AE551C6F875}"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622201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3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1076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1713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007217-8714-4145-8D50-095FBD9A2B85}" type="datetime1">
              <a:rPr lang="en-GB" smtClean="0"/>
              <a:t>17/08/2015</a:t>
            </a:fld>
            <a:endParaRPr lang="en-GB"/>
          </a:p>
        </p:txBody>
      </p:sp>
      <p:sp>
        <p:nvSpPr>
          <p:cNvPr id="6" name="Footer Placeholder 5"/>
          <p:cNvSpPr>
            <a:spLocks noGrp="1"/>
          </p:cNvSpPr>
          <p:nvPr>
            <p:ph type="ftr" sz="quarter" idx="11"/>
          </p:nvPr>
        </p:nvSpPr>
        <p:spPr/>
        <p:txBody>
          <a:bodyPr/>
          <a:lstStyle/>
          <a:p>
            <a:r>
              <a:rPr lang="en-US" smtClean="0"/>
              <a:t>UNIMARC in RDF: Workshop, IFLA 2015, Cape Town</a:t>
            </a:r>
            <a:endParaRPr lang="en-GB"/>
          </a:p>
        </p:txBody>
      </p:sp>
      <p:sp>
        <p:nvSpPr>
          <p:cNvPr id="7" name="Slide Number Placeholder 6"/>
          <p:cNvSpPr>
            <a:spLocks noGrp="1"/>
          </p:cNvSpPr>
          <p:nvPr>
            <p:ph type="sldNum" sz="quarter" idx="12"/>
          </p:nvPr>
        </p:nvSpPr>
        <p:spPr/>
        <p:txBody>
          <a:bodyPr/>
          <a:lstStyle/>
          <a:p>
            <a:fld id="{266123B3-9855-433B-B271-14F29370CAEE}" type="slidenum">
              <a:rPr lang="en-GB" smtClean="0"/>
              <a:t>‹#›</a:t>
            </a:fld>
            <a:endParaRPr lang="en-GB"/>
          </a:p>
        </p:txBody>
      </p:sp>
    </p:spTree>
    <p:extLst>
      <p:ext uri="{BB962C8B-B14F-4D97-AF65-F5344CB8AC3E}">
        <p14:creationId xmlns:p14="http://schemas.microsoft.com/office/powerpoint/2010/main" val="317563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DCCFDD-6098-46C6-8A88-0AAE6D97FC16}" type="datetime1">
              <a:rPr lang="en-GB" smtClean="0"/>
              <a:t>17/08/2015</a:t>
            </a:fld>
            <a:endParaRPr lang="en-GB"/>
          </a:p>
        </p:txBody>
      </p:sp>
      <p:sp>
        <p:nvSpPr>
          <p:cNvPr id="8" name="Footer Placeholder 7"/>
          <p:cNvSpPr>
            <a:spLocks noGrp="1"/>
          </p:cNvSpPr>
          <p:nvPr>
            <p:ph type="ftr" sz="quarter" idx="11"/>
          </p:nvPr>
        </p:nvSpPr>
        <p:spPr/>
        <p:txBody>
          <a:bodyPr/>
          <a:lstStyle/>
          <a:p>
            <a:r>
              <a:rPr lang="en-US" smtClean="0"/>
              <a:t>UNIMARC in RDF: Workshop, IFLA 2015, Cape Town</a:t>
            </a:r>
            <a:endParaRPr lang="en-GB"/>
          </a:p>
        </p:txBody>
      </p:sp>
      <p:sp>
        <p:nvSpPr>
          <p:cNvPr id="9" name="Slide Number Placeholder 8"/>
          <p:cNvSpPr>
            <a:spLocks noGrp="1"/>
          </p:cNvSpPr>
          <p:nvPr>
            <p:ph type="sldNum" sz="quarter" idx="12"/>
          </p:nvPr>
        </p:nvSpPr>
        <p:spPr/>
        <p:txBody>
          <a:bodyPr/>
          <a:lstStyle/>
          <a:p>
            <a:fld id="{266123B3-9855-433B-B271-14F29370CAEE}" type="slidenum">
              <a:rPr lang="en-GB" smtClean="0"/>
              <a:t>‹#›</a:t>
            </a:fld>
            <a:endParaRPr lang="en-GB"/>
          </a:p>
        </p:txBody>
      </p:sp>
    </p:spTree>
    <p:extLst>
      <p:ext uri="{BB962C8B-B14F-4D97-AF65-F5344CB8AC3E}">
        <p14:creationId xmlns:p14="http://schemas.microsoft.com/office/powerpoint/2010/main" val="3179640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3128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394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3"/>
            <a:ext cx="103632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a:xfrm>
            <a:off x="609600" y="6356353"/>
            <a:ext cx="2844800" cy="365125"/>
          </a:xfrm>
          <a:prstGeom prst="rect">
            <a:avLst/>
          </a:prstGeom>
        </p:spPr>
        <p:txBody>
          <a:bodyPr/>
          <a:lstStyle/>
          <a:p>
            <a:fld id="{E4301A68-AA51-4EC9-8A78-A5E64F62D3F5}"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63081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AD6C0-6352-4265-AC75-0C6F54CA4763}" type="datetime1">
              <a:rPr lang="en-GB" smtClean="0"/>
              <a:t>17/08/2015</a:t>
            </a:fld>
            <a:endParaRPr lang="en-GB"/>
          </a:p>
        </p:txBody>
      </p:sp>
      <p:sp>
        <p:nvSpPr>
          <p:cNvPr id="6" name="Footer Placeholder 5"/>
          <p:cNvSpPr>
            <a:spLocks noGrp="1"/>
          </p:cNvSpPr>
          <p:nvPr>
            <p:ph type="ftr" sz="quarter" idx="11"/>
          </p:nvPr>
        </p:nvSpPr>
        <p:spPr/>
        <p:txBody>
          <a:bodyPr/>
          <a:lstStyle/>
          <a:p>
            <a:r>
              <a:rPr lang="en-US" smtClean="0"/>
              <a:t>UNIMARC in RDF: Workshop, IFLA 2015, Cape Town</a:t>
            </a:r>
            <a:endParaRPr lang="en-GB"/>
          </a:p>
        </p:txBody>
      </p:sp>
      <p:sp>
        <p:nvSpPr>
          <p:cNvPr id="7" name="Slide Number Placeholder 6"/>
          <p:cNvSpPr>
            <a:spLocks noGrp="1"/>
          </p:cNvSpPr>
          <p:nvPr>
            <p:ph type="sldNum" sz="quarter" idx="12"/>
          </p:nvPr>
        </p:nvSpPr>
        <p:spPr/>
        <p:txBody>
          <a:bodyPr/>
          <a:lstStyle/>
          <a:p>
            <a:fld id="{266123B3-9855-433B-B271-14F29370CAEE}" type="slidenum">
              <a:rPr lang="en-GB" smtClean="0"/>
              <a:t>‹#›</a:t>
            </a:fld>
            <a:endParaRPr lang="en-GB"/>
          </a:p>
        </p:txBody>
      </p:sp>
    </p:spTree>
    <p:extLst>
      <p:ext uri="{BB962C8B-B14F-4D97-AF65-F5344CB8AC3E}">
        <p14:creationId xmlns:p14="http://schemas.microsoft.com/office/powerpoint/2010/main" val="3157007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9EF52-1BA2-4F33-8EA2-8F2B83E6E2FD}" type="datetime1">
              <a:rPr lang="en-GB" smtClean="0"/>
              <a:t>17/08/2015</a:t>
            </a:fld>
            <a:endParaRPr lang="en-GB"/>
          </a:p>
        </p:txBody>
      </p:sp>
      <p:sp>
        <p:nvSpPr>
          <p:cNvPr id="6" name="Footer Placeholder 5"/>
          <p:cNvSpPr>
            <a:spLocks noGrp="1"/>
          </p:cNvSpPr>
          <p:nvPr>
            <p:ph type="ftr" sz="quarter" idx="11"/>
          </p:nvPr>
        </p:nvSpPr>
        <p:spPr/>
        <p:txBody>
          <a:bodyPr/>
          <a:lstStyle/>
          <a:p>
            <a:r>
              <a:rPr lang="en-US" smtClean="0"/>
              <a:t>UNIMARC in RDF: Workshop, IFLA 2015, Cape Town</a:t>
            </a:r>
            <a:endParaRPr lang="en-GB"/>
          </a:p>
        </p:txBody>
      </p:sp>
      <p:sp>
        <p:nvSpPr>
          <p:cNvPr id="7" name="Slide Number Placeholder 6"/>
          <p:cNvSpPr>
            <a:spLocks noGrp="1"/>
          </p:cNvSpPr>
          <p:nvPr>
            <p:ph type="sldNum" sz="quarter" idx="12"/>
          </p:nvPr>
        </p:nvSpPr>
        <p:spPr/>
        <p:txBody>
          <a:bodyPr/>
          <a:lstStyle/>
          <a:p>
            <a:fld id="{266123B3-9855-433B-B271-14F29370CAEE}" type="slidenum">
              <a:rPr lang="en-GB" smtClean="0"/>
              <a:t>‹#›</a:t>
            </a:fld>
            <a:endParaRPr lang="en-GB"/>
          </a:p>
        </p:txBody>
      </p:sp>
    </p:spTree>
    <p:extLst>
      <p:ext uri="{BB962C8B-B14F-4D97-AF65-F5344CB8AC3E}">
        <p14:creationId xmlns:p14="http://schemas.microsoft.com/office/powerpoint/2010/main" val="1802414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8CA13D-EC62-4F02-A57B-08EEB30D4BE6}" type="datetime1">
              <a:rPr lang="en-GB" smtClean="0"/>
              <a:t>17/08/2015</a:t>
            </a:fld>
            <a:endParaRPr lang="en-GB"/>
          </a:p>
        </p:txBody>
      </p:sp>
      <p:sp>
        <p:nvSpPr>
          <p:cNvPr id="5" name="Footer Placeholder 4"/>
          <p:cNvSpPr>
            <a:spLocks noGrp="1"/>
          </p:cNvSpPr>
          <p:nvPr>
            <p:ph type="ftr" sz="quarter" idx="11"/>
          </p:nvPr>
        </p:nvSpPr>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t>‹#›</a:t>
            </a:fld>
            <a:endParaRPr lang="en-GB"/>
          </a:p>
        </p:txBody>
      </p:sp>
    </p:spTree>
    <p:extLst>
      <p:ext uri="{BB962C8B-B14F-4D97-AF65-F5344CB8AC3E}">
        <p14:creationId xmlns:p14="http://schemas.microsoft.com/office/powerpoint/2010/main" val="420016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0987E-0573-41C6-939F-9104CD8E392A}" type="datetime1">
              <a:rPr lang="en-GB" smtClean="0"/>
              <a:t>17/08/2015</a:t>
            </a:fld>
            <a:endParaRPr lang="en-GB"/>
          </a:p>
        </p:txBody>
      </p:sp>
      <p:sp>
        <p:nvSpPr>
          <p:cNvPr id="5" name="Footer Placeholder 4"/>
          <p:cNvSpPr>
            <a:spLocks noGrp="1"/>
          </p:cNvSpPr>
          <p:nvPr>
            <p:ph type="ftr" sz="quarter" idx="11"/>
          </p:nvPr>
        </p:nvSpPr>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p:txBody>
          <a:bodyPr/>
          <a:lstStyle/>
          <a:p>
            <a:fld id="{266123B3-9855-433B-B271-14F29370CAEE}" type="slidenum">
              <a:rPr lang="en-GB" smtClean="0"/>
              <a:t>‹#›</a:t>
            </a:fld>
            <a:endParaRPr lang="en-GB"/>
          </a:p>
        </p:txBody>
      </p:sp>
    </p:spTree>
    <p:extLst>
      <p:ext uri="{BB962C8B-B14F-4D97-AF65-F5344CB8AC3E}">
        <p14:creationId xmlns:p14="http://schemas.microsoft.com/office/powerpoint/2010/main" val="298164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a:xfrm>
            <a:off x="609600" y="6356353"/>
            <a:ext cx="2844800" cy="365125"/>
          </a:xfrm>
          <a:prstGeom prst="rect">
            <a:avLst/>
          </a:prstGeom>
        </p:spPr>
        <p:txBody>
          <a:bodyPr/>
          <a:lstStyle/>
          <a:p>
            <a:fld id="{22A75B29-B148-4E84-9B66-9BF02DFEB4A9}" type="datetime1">
              <a:rPr lang="en-GB" smtClean="0">
                <a:solidFill>
                  <a:prstClr val="black">
                    <a:tint val="75000"/>
                  </a:prstClr>
                </a:solidFill>
              </a:rPr>
              <a:t>17/08/2015</a:t>
            </a:fld>
            <a:endParaRPr lang="hr-HR">
              <a:solidFill>
                <a:prstClr val="black">
                  <a:tint val="75000"/>
                </a:prstClr>
              </a:solidFill>
            </a:endParaRPr>
          </a:p>
        </p:txBody>
      </p:sp>
      <p:sp>
        <p:nvSpPr>
          <p:cNvPr id="6" name="Rezervirano mjesto podnožja 5"/>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7" name="Rezervirano mjesto broja slajda 6"/>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3597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a:xfrm>
            <a:off x="609600" y="6356353"/>
            <a:ext cx="2844800" cy="365125"/>
          </a:xfrm>
          <a:prstGeom prst="rect">
            <a:avLst/>
          </a:prstGeom>
        </p:spPr>
        <p:txBody>
          <a:bodyPr/>
          <a:lstStyle/>
          <a:p>
            <a:fld id="{E16A4044-E4A7-48D3-A9B5-2DE6413CD767}" type="datetime1">
              <a:rPr lang="en-GB" smtClean="0">
                <a:solidFill>
                  <a:prstClr val="black">
                    <a:tint val="75000"/>
                  </a:prstClr>
                </a:solidFill>
              </a:rPr>
              <a:t>17/08/2015</a:t>
            </a:fld>
            <a:endParaRPr lang="hr-HR">
              <a:solidFill>
                <a:prstClr val="black">
                  <a:tint val="75000"/>
                </a:prstClr>
              </a:solidFill>
            </a:endParaRPr>
          </a:p>
        </p:txBody>
      </p:sp>
      <p:sp>
        <p:nvSpPr>
          <p:cNvPr id="8" name="Rezervirano mjesto podnožja 7"/>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9" name="Rezervirano mjesto broja slajda 8"/>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58837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a:xfrm>
            <a:off x="609600" y="6356353"/>
            <a:ext cx="2844800" cy="365125"/>
          </a:xfrm>
          <a:prstGeom prst="rect">
            <a:avLst/>
          </a:prstGeom>
        </p:spPr>
        <p:txBody>
          <a:bodyPr/>
          <a:lstStyle/>
          <a:p>
            <a:fld id="{C7C8A0DE-670D-4B6B-8BE0-75AB7B20DD00}" type="datetime1">
              <a:rPr lang="en-GB" smtClean="0">
                <a:solidFill>
                  <a:prstClr val="black">
                    <a:tint val="75000"/>
                  </a:prstClr>
                </a:solidFill>
              </a:rPr>
              <a:t>17/08/2015</a:t>
            </a:fld>
            <a:endParaRPr lang="hr-HR">
              <a:solidFill>
                <a:prstClr val="black">
                  <a:tint val="75000"/>
                </a:prstClr>
              </a:solidFill>
            </a:endParaRPr>
          </a:p>
        </p:txBody>
      </p:sp>
      <p:sp>
        <p:nvSpPr>
          <p:cNvPr id="4" name="Rezervirano mjesto podnožja 3"/>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5" name="Rezervirano mjesto broja slajda 4"/>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7508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a:xfrm>
            <a:off x="609600" y="6356353"/>
            <a:ext cx="2844800" cy="365125"/>
          </a:xfrm>
          <a:prstGeom prst="rect">
            <a:avLst/>
          </a:prstGeom>
        </p:spPr>
        <p:txBody>
          <a:bodyPr/>
          <a:lstStyle/>
          <a:p>
            <a:fld id="{A02CBB85-FCFD-46F2-A1F8-AE2A9AA1A191}" type="datetime1">
              <a:rPr lang="en-GB" smtClean="0">
                <a:solidFill>
                  <a:prstClr val="black">
                    <a:tint val="75000"/>
                  </a:prstClr>
                </a:solidFill>
              </a:rPr>
              <a:t>17/08/2015</a:t>
            </a:fld>
            <a:endParaRPr lang="hr-HR">
              <a:solidFill>
                <a:prstClr val="black">
                  <a:tint val="75000"/>
                </a:prstClr>
              </a:solidFill>
            </a:endParaRPr>
          </a:p>
        </p:txBody>
      </p:sp>
      <p:sp>
        <p:nvSpPr>
          <p:cNvPr id="3" name="Rezervirano mjesto podnožja 2"/>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4" name="Rezervirano mjesto broja slajda 3"/>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9866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09602" y="273050"/>
            <a:ext cx="4011084"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a:xfrm>
            <a:off x="609600" y="6356353"/>
            <a:ext cx="2844800" cy="365125"/>
          </a:xfrm>
          <a:prstGeom prst="rect">
            <a:avLst/>
          </a:prstGeom>
        </p:spPr>
        <p:txBody>
          <a:bodyPr/>
          <a:lstStyle/>
          <a:p>
            <a:fld id="{A0A9A862-6A63-44D7-AE75-BA5DBB3F5C3A}" type="datetime1">
              <a:rPr lang="en-GB" smtClean="0">
                <a:solidFill>
                  <a:prstClr val="black">
                    <a:tint val="75000"/>
                  </a:prstClr>
                </a:solidFill>
              </a:rPr>
              <a:t>17/08/2015</a:t>
            </a:fld>
            <a:endParaRPr lang="hr-HR">
              <a:solidFill>
                <a:prstClr val="black">
                  <a:tint val="75000"/>
                </a:prstClr>
              </a:solidFill>
            </a:endParaRPr>
          </a:p>
        </p:txBody>
      </p:sp>
      <p:sp>
        <p:nvSpPr>
          <p:cNvPr id="6" name="Rezervirano mjesto podnožja 5"/>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7" name="Rezervirano mjesto broja slajda 6"/>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51503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a:xfrm>
            <a:off x="609600" y="6356353"/>
            <a:ext cx="2844800" cy="365125"/>
          </a:xfrm>
          <a:prstGeom prst="rect">
            <a:avLst/>
          </a:prstGeom>
        </p:spPr>
        <p:txBody>
          <a:bodyPr/>
          <a:lstStyle/>
          <a:p>
            <a:fld id="{89812E54-74D1-448A-80C5-864261E3738C}" type="datetime1">
              <a:rPr lang="en-GB" smtClean="0">
                <a:solidFill>
                  <a:prstClr val="black">
                    <a:tint val="75000"/>
                  </a:prstClr>
                </a:solidFill>
              </a:rPr>
              <a:t>17/08/2015</a:t>
            </a:fld>
            <a:endParaRPr lang="hr-HR">
              <a:solidFill>
                <a:prstClr val="black">
                  <a:tint val="75000"/>
                </a:prstClr>
              </a:solidFill>
            </a:endParaRPr>
          </a:p>
        </p:txBody>
      </p:sp>
      <p:sp>
        <p:nvSpPr>
          <p:cNvPr id="6" name="Rezervirano mjesto podnožja 5"/>
          <p:cNvSpPr>
            <a:spLocks noGrp="1"/>
          </p:cNvSpPr>
          <p:nvPr>
            <p:ph type="ftr" sz="quarter" idx="11"/>
          </p:nvPr>
        </p:nvSpPr>
        <p:spPr>
          <a:xfrm>
            <a:off x="4165600" y="6356353"/>
            <a:ext cx="3860800" cy="365125"/>
          </a:xfrm>
          <a:prstGeom prst="rect">
            <a:avLst/>
          </a:prstGeom>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7" name="Rezervirano mjesto broja slajda 6"/>
          <p:cNvSpPr>
            <a:spLocks noGrp="1"/>
          </p:cNvSpPr>
          <p:nvPr>
            <p:ph type="sldNum" sz="quarter" idx="12"/>
          </p:nvPr>
        </p:nvSpPr>
        <p:spPr>
          <a:xfrm>
            <a:off x="8737600" y="6356353"/>
            <a:ext cx="2844800" cy="365125"/>
          </a:xfrm>
          <a:prstGeom prst="rect">
            <a:avLst/>
          </a:prstGeom>
        </p:spPr>
        <p:txBody>
          <a:body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8992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Tree>
    <p:extLst>
      <p:ext uri="{BB962C8B-B14F-4D97-AF65-F5344CB8AC3E}">
        <p14:creationId xmlns:p14="http://schemas.microsoft.com/office/powerpoint/2010/main" val="41083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6891-FC1E-4091-91F3-DBF432F834E5}" type="datetime1">
              <a:rPr lang="en-GB" smtClean="0">
                <a:solidFill>
                  <a:prstClr val="black">
                    <a:tint val="75000"/>
                  </a:prstClr>
                </a:solidFill>
              </a:rPr>
              <a:t>17/08/2015</a:t>
            </a:fld>
            <a:endParaRPr lang="hr-HR">
              <a:solidFill>
                <a:prstClr val="black">
                  <a:tint val="75000"/>
                </a:prstClr>
              </a:solidFill>
            </a:endParaRPr>
          </a:p>
        </p:txBody>
      </p:sp>
      <p:sp>
        <p:nvSpPr>
          <p:cNvPr id="5" name="Rezervirano mjesto podnožj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Rezervirano mjesto broja slajd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03A18-1BE2-487D-92D8-585057AF460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874478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8/17/2015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377653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http://managemetadata.com/blog/2012/05/12/using-the-sub-property-ladder/" TargetMode="External"/><Relationship Id="rId2" Type="http://schemas.openxmlformats.org/officeDocument/2006/relationships/hyperlink" Target="http://www.ifla.org/files/hq/publications/ifla-journal/ifla-journal-37-4_2011.pdf" TargetMode="External"/><Relationship Id="rId1" Type="http://schemas.openxmlformats.org/officeDocument/2006/relationships/slideLayout" Target="../slideLayouts/slideLayout2.xml"/><Relationship Id="rId4" Type="http://schemas.openxmlformats.org/officeDocument/2006/relationships/hyperlink" Target="http://dcevents.dublincore.org/IntConf/dc-2013/paper/view/185/8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400" dirty="0" smtClean="0"/>
              <a:t>UNIMARC in RDF</a:t>
            </a:r>
            <a:r>
              <a:rPr lang="hr-HR" sz="4400" dirty="0" smtClean="0"/>
              <a:t>:</a:t>
            </a:r>
            <a:br>
              <a:rPr lang="hr-HR" sz="4400" dirty="0" smtClean="0"/>
            </a:br>
            <a:r>
              <a:rPr lang="en-GB" sz="4400" dirty="0" smtClean="0"/>
              <a:t>Representation </a:t>
            </a:r>
            <a:r>
              <a:rPr lang="en-GB" sz="4400" dirty="0"/>
              <a:t>of UNIMARC Bibliographic Format in Resource Description Framework for Linked </a:t>
            </a:r>
            <a:r>
              <a:rPr lang="en-GB" sz="4400" dirty="0" smtClean="0"/>
              <a:t>Data</a:t>
            </a:r>
            <a:endParaRPr lang="en-GB" sz="4400" dirty="0"/>
          </a:p>
        </p:txBody>
      </p:sp>
      <p:sp>
        <p:nvSpPr>
          <p:cNvPr id="3" name="Subtitle 2"/>
          <p:cNvSpPr>
            <a:spLocks noGrp="1"/>
          </p:cNvSpPr>
          <p:nvPr>
            <p:ph type="subTitle" idx="1"/>
          </p:nvPr>
        </p:nvSpPr>
        <p:spPr>
          <a:xfrm>
            <a:off x="1524000" y="3602039"/>
            <a:ext cx="9144000" cy="2611193"/>
          </a:xfrm>
        </p:spPr>
        <p:txBody>
          <a:bodyPr>
            <a:normAutofit fontScale="92500" lnSpcReduction="10000"/>
          </a:bodyPr>
          <a:lstStyle/>
          <a:p>
            <a:endParaRPr lang="hr-HR" dirty="0" smtClean="0"/>
          </a:p>
          <a:p>
            <a:r>
              <a:rPr lang="en-GB" dirty="0" smtClean="0"/>
              <a:t>Gordon </a:t>
            </a:r>
            <a:r>
              <a:rPr lang="en-GB" dirty="0" err="1" smtClean="0"/>
              <a:t>Dunsire</a:t>
            </a:r>
            <a:r>
              <a:rPr lang="hr-HR" dirty="0" smtClean="0"/>
              <a:t>, UK</a:t>
            </a:r>
            <a:r>
              <a:rPr lang="en-GB" dirty="0" smtClean="0"/>
              <a:t> </a:t>
            </a:r>
            <a:r>
              <a:rPr lang="en-GB" dirty="0"/>
              <a:t>&amp; </a:t>
            </a:r>
            <a:r>
              <a:rPr lang="en-GB" dirty="0" err="1"/>
              <a:t>Mirna</a:t>
            </a:r>
            <a:r>
              <a:rPr lang="en-GB" dirty="0"/>
              <a:t> </a:t>
            </a:r>
            <a:r>
              <a:rPr lang="en-GB" dirty="0" err="1" smtClean="0"/>
              <a:t>Willer</a:t>
            </a:r>
            <a:r>
              <a:rPr lang="hr-HR" dirty="0" smtClean="0"/>
              <a:t>, Croatia</a:t>
            </a:r>
          </a:p>
          <a:p>
            <a:endParaRPr lang="hr-HR" dirty="0" smtClean="0"/>
          </a:p>
          <a:p>
            <a:r>
              <a:rPr lang="en-GB" dirty="0" smtClean="0"/>
              <a:t>IFLA World Library and Information Congress, 81st IFLA General Conference and Assembly</a:t>
            </a:r>
            <a:r>
              <a:rPr lang="hr-HR" dirty="0" smtClean="0"/>
              <a:t>, Cape Town, 15 – 21 august 2015 </a:t>
            </a:r>
          </a:p>
          <a:p>
            <a:r>
              <a:rPr lang="en-GB" dirty="0" smtClean="0"/>
              <a:t>Session 105 UNIMARC in RDF</a:t>
            </a:r>
            <a:r>
              <a:rPr lang="hr-HR" dirty="0" smtClean="0"/>
              <a:t> </a:t>
            </a:r>
          </a:p>
          <a:p>
            <a:r>
              <a:rPr lang="hr-HR" dirty="0" smtClean="0"/>
              <a:t>WORKSHOP</a:t>
            </a:r>
            <a:endParaRPr lang="en-GB" dirty="0"/>
          </a:p>
        </p:txBody>
      </p:sp>
    </p:spTree>
    <p:extLst>
      <p:ext uri="{BB962C8B-B14F-4D97-AF65-F5344CB8AC3E}">
        <p14:creationId xmlns:p14="http://schemas.microsoft.com/office/powerpoint/2010/main" val="190749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UNIMARC element and concept identifiers</a:t>
            </a:r>
            <a:endParaRPr lang="en-GB" dirty="0"/>
          </a:p>
        </p:txBody>
      </p:sp>
      <p:sp>
        <p:nvSpPr>
          <p:cNvPr id="2" name="Date Placeholder 1"/>
          <p:cNvSpPr>
            <a:spLocks noGrp="1"/>
          </p:cNvSpPr>
          <p:nvPr>
            <p:ph type="dt" sz="half" idx="10"/>
          </p:nvPr>
        </p:nvSpPr>
        <p:spPr>
          <a:xfrm>
            <a:off x="838200" y="6356352"/>
            <a:ext cx="2743200" cy="365125"/>
          </a:xfrm>
          <a:prstGeom prst="rect">
            <a:avLst/>
          </a:prstGeom>
        </p:spPr>
        <p:txBody>
          <a:bodyPr/>
          <a:lstStyle/>
          <a:p>
            <a:fld id="{B1DD8E08-A52C-40ED-B36D-B62FC0079210}" type="datetime1">
              <a:rPr lang="en-GB" smtClean="0"/>
              <a:t>17/08/2015</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15" name="Slide Number Placeholder 14"/>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10</a:t>
            </a:fld>
            <a:endParaRPr lang="en-GB"/>
          </a:p>
        </p:txBody>
      </p:sp>
      <p:sp>
        <p:nvSpPr>
          <p:cNvPr id="6" name="TextBox 5"/>
          <p:cNvSpPr txBox="1"/>
          <p:nvPr/>
        </p:nvSpPr>
        <p:spPr>
          <a:xfrm>
            <a:off x="2135562" y="2204867"/>
            <a:ext cx="854721" cy="584775"/>
          </a:xfrm>
          <a:prstGeom prst="rect">
            <a:avLst/>
          </a:prstGeom>
          <a:noFill/>
        </p:spPr>
        <p:txBody>
          <a:bodyPr wrap="none" rtlCol="0">
            <a:spAutoFit/>
          </a:bodyPr>
          <a:lstStyle/>
          <a:p>
            <a:r>
              <a:rPr lang="en-GB" sz="3200" dirty="0"/>
              <a:t>Tag:</a:t>
            </a:r>
          </a:p>
        </p:txBody>
      </p:sp>
      <p:sp>
        <p:nvSpPr>
          <p:cNvPr id="10" name="TextBox 9"/>
          <p:cNvSpPr txBox="1"/>
          <p:nvPr/>
        </p:nvSpPr>
        <p:spPr>
          <a:xfrm>
            <a:off x="2999658" y="2204867"/>
            <a:ext cx="809837" cy="584775"/>
          </a:xfrm>
          <a:prstGeom prst="rect">
            <a:avLst/>
          </a:prstGeom>
          <a:noFill/>
        </p:spPr>
        <p:txBody>
          <a:bodyPr wrap="none" rtlCol="0">
            <a:spAutoFit/>
          </a:bodyPr>
          <a:lstStyle/>
          <a:p>
            <a:r>
              <a:rPr lang="en-GB" sz="3200" dirty="0">
                <a:solidFill>
                  <a:srgbClr val="0070C0"/>
                </a:solidFill>
              </a:rPr>
              <a:t>010</a:t>
            </a:r>
          </a:p>
        </p:txBody>
      </p:sp>
      <p:sp>
        <p:nvSpPr>
          <p:cNvPr id="9" name="TextBox 8"/>
          <p:cNvSpPr txBox="1"/>
          <p:nvPr/>
        </p:nvSpPr>
        <p:spPr>
          <a:xfrm>
            <a:off x="8112226" y="2204867"/>
            <a:ext cx="1648015" cy="584775"/>
          </a:xfrm>
          <a:prstGeom prst="rect">
            <a:avLst/>
          </a:prstGeom>
          <a:noFill/>
        </p:spPr>
        <p:txBody>
          <a:bodyPr wrap="none" rtlCol="0">
            <a:spAutoFit/>
          </a:bodyPr>
          <a:lstStyle/>
          <a:p>
            <a:r>
              <a:rPr lang="en-GB" sz="3200" dirty="0"/>
              <a:t>Subfield:</a:t>
            </a:r>
          </a:p>
        </p:txBody>
      </p:sp>
      <p:sp>
        <p:nvSpPr>
          <p:cNvPr id="11" name="TextBox 10"/>
          <p:cNvSpPr txBox="1"/>
          <p:nvPr/>
        </p:nvSpPr>
        <p:spPr>
          <a:xfrm>
            <a:off x="9768408" y="2204867"/>
            <a:ext cx="381836" cy="584775"/>
          </a:xfrm>
          <a:prstGeom prst="rect">
            <a:avLst/>
          </a:prstGeom>
          <a:noFill/>
        </p:spPr>
        <p:txBody>
          <a:bodyPr wrap="none" rtlCol="0">
            <a:spAutoFit/>
          </a:bodyPr>
          <a:lstStyle/>
          <a:p>
            <a:r>
              <a:rPr lang="en-GB" sz="3200" dirty="0">
                <a:solidFill>
                  <a:srgbClr val="0070C0"/>
                </a:solidFill>
              </a:rPr>
              <a:t>a</a:t>
            </a:r>
          </a:p>
        </p:txBody>
      </p:sp>
      <p:sp>
        <p:nvSpPr>
          <p:cNvPr id="7" name="TextBox 6"/>
          <p:cNvSpPr txBox="1"/>
          <p:nvPr/>
        </p:nvSpPr>
        <p:spPr>
          <a:xfrm>
            <a:off x="4007768" y="2204867"/>
            <a:ext cx="1423916" cy="584775"/>
          </a:xfrm>
          <a:prstGeom prst="rect">
            <a:avLst/>
          </a:prstGeom>
          <a:noFill/>
        </p:spPr>
        <p:txBody>
          <a:bodyPr wrap="none" rtlCol="0">
            <a:spAutoFit/>
          </a:bodyPr>
          <a:lstStyle/>
          <a:p>
            <a:r>
              <a:rPr lang="en-GB" sz="3200" dirty="0"/>
              <a:t>1</a:t>
            </a:r>
            <a:r>
              <a:rPr lang="en-GB" sz="3200" baseline="30000" dirty="0"/>
              <a:t>st</a:t>
            </a:r>
            <a:r>
              <a:rPr lang="en-GB" sz="3200" dirty="0"/>
              <a:t> </a:t>
            </a:r>
            <a:r>
              <a:rPr lang="en-GB" sz="3200" dirty="0" err="1"/>
              <a:t>ind</a:t>
            </a:r>
            <a:r>
              <a:rPr lang="en-GB" sz="3200" dirty="0"/>
              <a:t>.:</a:t>
            </a:r>
          </a:p>
        </p:txBody>
      </p:sp>
      <p:sp>
        <p:nvSpPr>
          <p:cNvPr id="12" name="TextBox 11"/>
          <p:cNvSpPr txBox="1"/>
          <p:nvPr/>
        </p:nvSpPr>
        <p:spPr>
          <a:xfrm>
            <a:off x="5447928" y="2204867"/>
            <a:ext cx="401072" cy="584775"/>
          </a:xfrm>
          <a:prstGeom prst="rect">
            <a:avLst/>
          </a:prstGeom>
          <a:noFill/>
        </p:spPr>
        <p:txBody>
          <a:bodyPr wrap="none" rtlCol="0">
            <a:spAutoFit/>
          </a:bodyPr>
          <a:lstStyle/>
          <a:p>
            <a:r>
              <a:rPr lang="en-GB" sz="3200" dirty="0">
                <a:solidFill>
                  <a:srgbClr val="0070C0"/>
                </a:solidFill>
              </a:rPr>
              <a:t>b</a:t>
            </a:r>
          </a:p>
        </p:txBody>
      </p:sp>
      <p:sp>
        <p:nvSpPr>
          <p:cNvPr id="8" name="TextBox 7"/>
          <p:cNvSpPr txBox="1"/>
          <p:nvPr/>
        </p:nvSpPr>
        <p:spPr>
          <a:xfrm>
            <a:off x="6023992" y="2204867"/>
            <a:ext cx="1516762" cy="584775"/>
          </a:xfrm>
          <a:prstGeom prst="rect">
            <a:avLst/>
          </a:prstGeom>
          <a:noFill/>
        </p:spPr>
        <p:txBody>
          <a:bodyPr wrap="none" rtlCol="0">
            <a:spAutoFit/>
          </a:bodyPr>
          <a:lstStyle/>
          <a:p>
            <a:r>
              <a:rPr lang="en-GB" sz="3200" dirty="0"/>
              <a:t>2</a:t>
            </a:r>
            <a:r>
              <a:rPr lang="en-GB" sz="3200" baseline="30000" dirty="0"/>
              <a:t>nd</a:t>
            </a:r>
            <a:r>
              <a:rPr lang="en-GB" sz="3200" dirty="0"/>
              <a:t> </a:t>
            </a:r>
            <a:r>
              <a:rPr lang="en-GB" sz="3200" dirty="0" err="1"/>
              <a:t>ind</a:t>
            </a:r>
            <a:r>
              <a:rPr lang="en-GB" sz="3200" dirty="0"/>
              <a:t>.:</a:t>
            </a:r>
          </a:p>
        </p:txBody>
      </p:sp>
      <p:sp>
        <p:nvSpPr>
          <p:cNvPr id="13" name="TextBox 12"/>
          <p:cNvSpPr txBox="1"/>
          <p:nvPr/>
        </p:nvSpPr>
        <p:spPr>
          <a:xfrm>
            <a:off x="7536160" y="2204867"/>
            <a:ext cx="401072" cy="584775"/>
          </a:xfrm>
          <a:prstGeom prst="rect">
            <a:avLst/>
          </a:prstGeom>
          <a:noFill/>
        </p:spPr>
        <p:txBody>
          <a:bodyPr wrap="none" rtlCol="0">
            <a:spAutoFit/>
          </a:bodyPr>
          <a:lstStyle/>
          <a:p>
            <a:r>
              <a:rPr lang="en-GB" sz="3200" dirty="0">
                <a:solidFill>
                  <a:srgbClr val="0070C0"/>
                </a:solidFill>
              </a:rPr>
              <a:t>b</a:t>
            </a:r>
          </a:p>
        </p:txBody>
      </p:sp>
      <p:grpSp>
        <p:nvGrpSpPr>
          <p:cNvPr id="19" name="Group 18"/>
          <p:cNvGrpSpPr/>
          <p:nvPr/>
        </p:nvGrpSpPr>
        <p:grpSpPr>
          <a:xfrm>
            <a:off x="3863752" y="1484786"/>
            <a:ext cx="4463236" cy="584775"/>
            <a:chOff x="611560" y="1556792"/>
            <a:chExt cx="4463236" cy="584775"/>
          </a:xfrm>
        </p:grpSpPr>
        <p:sp>
          <p:nvSpPr>
            <p:cNvPr id="5" name="TextBox 4"/>
            <p:cNvSpPr txBox="1"/>
            <p:nvPr/>
          </p:nvSpPr>
          <p:spPr>
            <a:xfrm>
              <a:off x="2339752" y="1556792"/>
              <a:ext cx="2735044" cy="584775"/>
            </a:xfrm>
            <a:prstGeom prst="rect">
              <a:avLst/>
            </a:prstGeom>
            <a:noFill/>
          </p:spPr>
          <p:txBody>
            <a:bodyPr wrap="none" rtlCol="0">
              <a:spAutoFit/>
            </a:bodyPr>
            <a:lstStyle/>
            <a:p>
              <a:r>
                <a:rPr lang="en-GB" sz="3200" b="1" dirty="0"/>
                <a:t>Number (ISBN)</a:t>
              </a:r>
            </a:p>
          </p:txBody>
        </p:sp>
        <p:sp>
          <p:nvSpPr>
            <p:cNvPr id="14" name="TextBox 13"/>
            <p:cNvSpPr txBox="1"/>
            <p:nvPr/>
          </p:nvSpPr>
          <p:spPr>
            <a:xfrm>
              <a:off x="611560" y="1556792"/>
              <a:ext cx="1676485" cy="584775"/>
            </a:xfrm>
            <a:prstGeom prst="rect">
              <a:avLst/>
            </a:prstGeom>
            <a:noFill/>
          </p:spPr>
          <p:txBody>
            <a:bodyPr wrap="none" rtlCol="0">
              <a:spAutoFit/>
            </a:bodyPr>
            <a:lstStyle/>
            <a:p>
              <a:r>
                <a:rPr lang="en-GB" sz="3200" dirty="0"/>
                <a:t>Element:</a:t>
              </a:r>
            </a:p>
          </p:txBody>
        </p:sp>
      </p:grpSp>
      <p:grpSp>
        <p:nvGrpSpPr>
          <p:cNvPr id="24" name="Group 23"/>
          <p:cNvGrpSpPr/>
          <p:nvPr/>
        </p:nvGrpSpPr>
        <p:grpSpPr>
          <a:xfrm>
            <a:off x="1991546" y="3140971"/>
            <a:ext cx="8250917" cy="584775"/>
            <a:chOff x="539552" y="3140968"/>
            <a:chExt cx="8250917" cy="584775"/>
          </a:xfrm>
        </p:grpSpPr>
        <p:sp>
          <p:nvSpPr>
            <p:cNvPr id="22" name="TextBox 21"/>
            <p:cNvSpPr txBox="1"/>
            <p:nvPr/>
          </p:nvSpPr>
          <p:spPr>
            <a:xfrm>
              <a:off x="5004048" y="3140968"/>
              <a:ext cx="3786421" cy="584775"/>
            </a:xfrm>
            <a:prstGeom prst="rect">
              <a:avLst/>
            </a:prstGeom>
            <a:noFill/>
          </p:spPr>
          <p:txBody>
            <a:bodyPr wrap="none" rtlCol="0">
              <a:spAutoFit/>
            </a:bodyPr>
            <a:lstStyle/>
            <a:p>
              <a:r>
                <a:rPr lang="en-GB" sz="3200" b="1" dirty="0"/>
                <a:t>Target audience code</a:t>
              </a:r>
            </a:p>
          </p:txBody>
        </p:sp>
        <p:sp>
          <p:nvSpPr>
            <p:cNvPr id="23" name="TextBox 22"/>
            <p:cNvSpPr txBox="1"/>
            <p:nvPr/>
          </p:nvSpPr>
          <p:spPr>
            <a:xfrm>
              <a:off x="539552" y="3140968"/>
              <a:ext cx="4427430" cy="584775"/>
            </a:xfrm>
            <a:prstGeom prst="rect">
              <a:avLst/>
            </a:prstGeom>
            <a:noFill/>
          </p:spPr>
          <p:txBody>
            <a:bodyPr wrap="none" rtlCol="0">
              <a:spAutoFit/>
            </a:bodyPr>
            <a:lstStyle/>
            <a:p>
              <a:r>
                <a:rPr lang="en-GB" sz="3200" dirty="0"/>
                <a:t>Coded Information Block:</a:t>
              </a:r>
            </a:p>
          </p:txBody>
        </p:sp>
      </p:grpSp>
      <p:sp>
        <p:nvSpPr>
          <p:cNvPr id="25" name="TextBox 24"/>
          <p:cNvSpPr txBox="1"/>
          <p:nvPr/>
        </p:nvSpPr>
        <p:spPr>
          <a:xfrm>
            <a:off x="5591944" y="3897055"/>
            <a:ext cx="3358612" cy="584775"/>
          </a:xfrm>
          <a:prstGeom prst="rect">
            <a:avLst/>
          </a:prstGeom>
          <a:noFill/>
        </p:spPr>
        <p:txBody>
          <a:bodyPr wrap="none" rtlCol="0">
            <a:spAutoFit/>
          </a:bodyPr>
          <a:lstStyle/>
          <a:p>
            <a:r>
              <a:rPr lang="en-GB" sz="3200" dirty="0"/>
              <a:t>Character position:</a:t>
            </a:r>
          </a:p>
        </p:txBody>
      </p:sp>
      <p:sp>
        <p:nvSpPr>
          <p:cNvPr id="26" name="TextBox 25"/>
          <p:cNvSpPr txBox="1"/>
          <p:nvPr/>
        </p:nvSpPr>
        <p:spPr>
          <a:xfrm>
            <a:off x="8976320" y="3897055"/>
            <a:ext cx="1143262" cy="584775"/>
          </a:xfrm>
          <a:prstGeom prst="rect">
            <a:avLst/>
          </a:prstGeom>
          <a:noFill/>
        </p:spPr>
        <p:txBody>
          <a:bodyPr wrap="none" rtlCol="0">
            <a:spAutoFit/>
          </a:bodyPr>
          <a:lstStyle/>
          <a:p>
            <a:r>
              <a:rPr lang="en-GB" sz="3200" dirty="0">
                <a:solidFill>
                  <a:srgbClr val="0070C0"/>
                </a:solidFill>
              </a:rPr>
              <a:t>17-19</a:t>
            </a:r>
          </a:p>
        </p:txBody>
      </p:sp>
      <p:sp>
        <p:nvSpPr>
          <p:cNvPr id="27" name="TextBox 26"/>
          <p:cNvSpPr txBox="1"/>
          <p:nvPr/>
        </p:nvSpPr>
        <p:spPr>
          <a:xfrm>
            <a:off x="3287688" y="3897055"/>
            <a:ext cx="1439818" cy="584775"/>
          </a:xfrm>
          <a:prstGeom prst="rect">
            <a:avLst/>
          </a:prstGeom>
          <a:noFill/>
        </p:spPr>
        <p:txBody>
          <a:bodyPr wrap="none" rtlCol="0">
            <a:spAutoFit/>
          </a:bodyPr>
          <a:lstStyle/>
          <a:p>
            <a:r>
              <a:rPr lang="en-GB" sz="3200" dirty="0">
                <a:solidFill>
                  <a:srgbClr val="0070C0"/>
                </a:solidFill>
              </a:rPr>
              <a:t>100bba</a:t>
            </a:r>
          </a:p>
        </p:txBody>
      </p:sp>
      <p:grpSp>
        <p:nvGrpSpPr>
          <p:cNvPr id="29" name="Group 28"/>
          <p:cNvGrpSpPr/>
          <p:nvPr/>
        </p:nvGrpSpPr>
        <p:grpSpPr>
          <a:xfrm>
            <a:off x="1991545" y="4797154"/>
            <a:ext cx="8265351" cy="584775"/>
            <a:chOff x="539552" y="3140968"/>
            <a:chExt cx="7363715" cy="584775"/>
          </a:xfrm>
        </p:grpSpPr>
        <p:sp>
          <p:nvSpPr>
            <p:cNvPr id="30" name="TextBox 29"/>
            <p:cNvSpPr txBox="1"/>
            <p:nvPr/>
          </p:nvSpPr>
          <p:spPr>
            <a:xfrm>
              <a:off x="4901951" y="3140968"/>
              <a:ext cx="3001316" cy="584775"/>
            </a:xfrm>
            <a:prstGeom prst="rect">
              <a:avLst/>
            </a:prstGeom>
            <a:noFill/>
          </p:spPr>
          <p:txBody>
            <a:bodyPr wrap="none" rtlCol="0">
              <a:spAutoFit/>
            </a:bodyPr>
            <a:lstStyle/>
            <a:p>
              <a:r>
                <a:rPr lang="de-DE" sz="3200" b="1" dirty="0"/>
                <a:t>children, ages 9-14</a:t>
              </a:r>
              <a:endParaRPr lang="en-GB" sz="3200" b="1" dirty="0"/>
            </a:p>
          </p:txBody>
        </p:sp>
        <p:sp>
          <p:nvSpPr>
            <p:cNvPr id="31" name="TextBox 30"/>
            <p:cNvSpPr txBox="1"/>
            <p:nvPr/>
          </p:nvSpPr>
          <p:spPr>
            <a:xfrm>
              <a:off x="539552" y="3140968"/>
              <a:ext cx="4298246" cy="584775"/>
            </a:xfrm>
            <a:prstGeom prst="rect">
              <a:avLst/>
            </a:prstGeom>
            <a:noFill/>
          </p:spPr>
          <p:txBody>
            <a:bodyPr wrap="square" rtlCol="0">
              <a:spAutoFit/>
            </a:bodyPr>
            <a:lstStyle/>
            <a:p>
              <a:r>
                <a:rPr lang="en-GB" sz="3200" dirty="0"/>
                <a:t>Target audience vocabulary:</a:t>
              </a:r>
            </a:p>
          </p:txBody>
        </p:sp>
      </p:grpSp>
      <p:sp>
        <p:nvSpPr>
          <p:cNvPr id="32" name="TextBox 31"/>
          <p:cNvSpPr txBox="1"/>
          <p:nvPr/>
        </p:nvSpPr>
        <p:spPr>
          <a:xfrm>
            <a:off x="4367808" y="5661250"/>
            <a:ext cx="1152128" cy="584775"/>
          </a:xfrm>
          <a:prstGeom prst="rect">
            <a:avLst/>
          </a:prstGeom>
          <a:noFill/>
        </p:spPr>
        <p:txBody>
          <a:bodyPr wrap="square" rtlCol="0">
            <a:spAutoFit/>
          </a:bodyPr>
          <a:lstStyle/>
          <a:p>
            <a:r>
              <a:rPr lang="en-GB" sz="3200" dirty="0"/>
              <a:t>Code:</a:t>
            </a:r>
          </a:p>
        </p:txBody>
      </p:sp>
      <p:sp>
        <p:nvSpPr>
          <p:cNvPr id="33" name="TextBox 32"/>
          <p:cNvSpPr txBox="1"/>
          <p:nvPr/>
        </p:nvSpPr>
        <p:spPr>
          <a:xfrm>
            <a:off x="5591944" y="5661251"/>
            <a:ext cx="401072" cy="584775"/>
          </a:xfrm>
          <a:prstGeom prst="rect">
            <a:avLst/>
          </a:prstGeom>
          <a:noFill/>
        </p:spPr>
        <p:txBody>
          <a:bodyPr wrap="none" rtlCol="0">
            <a:spAutoFit/>
          </a:bodyPr>
          <a:lstStyle/>
          <a:p>
            <a:r>
              <a:rPr lang="en-GB" sz="3200" dirty="0">
                <a:solidFill>
                  <a:srgbClr val="0070C0"/>
                </a:solidFill>
              </a:rPr>
              <a:t>d</a:t>
            </a:r>
          </a:p>
        </p:txBody>
      </p:sp>
      <p:sp>
        <p:nvSpPr>
          <p:cNvPr id="34" name="TextBox 33"/>
          <p:cNvSpPr txBox="1"/>
          <p:nvPr/>
        </p:nvSpPr>
        <p:spPr>
          <a:xfrm>
            <a:off x="9974895" y="5661251"/>
            <a:ext cx="1773498" cy="954107"/>
          </a:xfrm>
          <a:prstGeom prst="rect">
            <a:avLst/>
          </a:prstGeom>
          <a:noFill/>
        </p:spPr>
        <p:txBody>
          <a:bodyPr wrap="none" rtlCol="0">
            <a:spAutoFit/>
          </a:bodyPr>
          <a:lstStyle/>
          <a:p>
            <a:pPr algn="ctr"/>
            <a:r>
              <a:rPr lang="en-GB" sz="2800" dirty="0" smtClean="0"/>
              <a:t>Unique in</a:t>
            </a:r>
          </a:p>
          <a:p>
            <a:pPr algn="ctr"/>
            <a:r>
              <a:rPr lang="en-GB" sz="2800" dirty="0" smtClean="0"/>
              <a:t>vocabulary</a:t>
            </a:r>
            <a:endParaRPr lang="en-GB" sz="2800" dirty="0"/>
          </a:p>
        </p:txBody>
      </p:sp>
      <p:sp>
        <p:nvSpPr>
          <p:cNvPr id="35" name="TextBox 34"/>
          <p:cNvSpPr txBox="1"/>
          <p:nvPr/>
        </p:nvSpPr>
        <p:spPr>
          <a:xfrm>
            <a:off x="9905514" y="3897055"/>
            <a:ext cx="1912254" cy="954107"/>
          </a:xfrm>
          <a:prstGeom prst="rect">
            <a:avLst/>
          </a:prstGeom>
          <a:noFill/>
        </p:spPr>
        <p:txBody>
          <a:bodyPr wrap="none" rtlCol="0">
            <a:spAutoFit/>
          </a:bodyPr>
          <a:lstStyle/>
          <a:p>
            <a:pPr algn="ctr"/>
            <a:r>
              <a:rPr lang="en-GB" sz="2800" dirty="0" smtClean="0"/>
              <a:t>Unique in</a:t>
            </a:r>
          </a:p>
          <a:p>
            <a:pPr algn="ctr"/>
            <a:r>
              <a:rPr lang="en-GB" sz="2800" dirty="0" smtClean="0"/>
              <a:t>element set</a:t>
            </a:r>
            <a:endParaRPr lang="en-GB" sz="2800" dirty="0"/>
          </a:p>
        </p:txBody>
      </p:sp>
      <p:sp>
        <p:nvSpPr>
          <p:cNvPr id="36" name="TextBox 35"/>
          <p:cNvSpPr txBox="1"/>
          <p:nvPr/>
        </p:nvSpPr>
        <p:spPr>
          <a:xfrm>
            <a:off x="9905514" y="2204867"/>
            <a:ext cx="1912254" cy="954107"/>
          </a:xfrm>
          <a:prstGeom prst="rect">
            <a:avLst/>
          </a:prstGeom>
          <a:noFill/>
        </p:spPr>
        <p:txBody>
          <a:bodyPr wrap="none" rtlCol="0">
            <a:spAutoFit/>
          </a:bodyPr>
          <a:lstStyle/>
          <a:p>
            <a:pPr algn="ctr"/>
            <a:r>
              <a:rPr lang="en-GB" sz="2800" dirty="0" smtClean="0"/>
              <a:t>Unique </a:t>
            </a:r>
            <a:r>
              <a:rPr lang="en-GB" sz="2800" dirty="0"/>
              <a:t>in </a:t>
            </a:r>
            <a:endParaRPr lang="en-GB" sz="2800" dirty="0" smtClean="0"/>
          </a:p>
          <a:p>
            <a:pPr algn="ctr"/>
            <a:r>
              <a:rPr lang="en-GB" sz="2800" dirty="0" smtClean="0"/>
              <a:t>element set</a:t>
            </a:r>
            <a:endParaRPr lang="en-GB" sz="2800" dirty="0"/>
          </a:p>
        </p:txBody>
      </p:sp>
    </p:spTree>
    <p:extLst>
      <p:ext uri="{BB962C8B-B14F-4D97-AF65-F5344CB8AC3E}">
        <p14:creationId xmlns:p14="http://schemas.microsoft.com/office/powerpoint/2010/main" val="24775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10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10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1000"/>
                                        <p:tgtEl>
                                          <p:spTgt spid="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1000"/>
                                        <p:tgtEl>
                                          <p:spTgt spid="7"/>
                                        </p:tgtEl>
                                      </p:cBhvr>
                                    </p:animEffect>
                                    <p:set>
                                      <p:cBhvr>
                                        <p:cTn id="36" dur="1" fill="hold">
                                          <p:stCondLst>
                                            <p:cond delay="999"/>
                                          </p:stCondLst>
                                        </p:cTn>
                                        <p:tgtEl>
                                          <p:spTgt spid="7"/>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1000"/>
                                        <p:tgtEl>
                                          <p:spTgt spid="9"/>
                                        </p:tgtEl>
                                      </p:cBhvr>
                                    </p:animEffect>
                                    <p:set>
                                      <p:cBhvr>
                                        <p:cTn id="42" dur="1" fill="hold">
                                          <p:stCondLst>
                                            <p:cond delay="9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1000"/>
                                        <p:tgtEl>
                                          <p:spTgt spid="2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dissolve">
                                      <p:cBhvr>
                                        <p:cTn id="55" dur="1000"/>
                                        <p:tgtEl>
                                          <p:spTgt spid="2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10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1000"/>
                                        <p:tgtEl>
                                          <p:spTgt spid="25"/>
                                        </p:tgtEl>
                                      </p:cBhvr>
                                    </p:animEffect>
                                    <p:set>
                                      <p:cBhvr>
                                        <p:cTn id="63" dur="1" fill="hold">
                                          <p:stCondLst>
                                            <p:cond delay="999"/>
                                          </p:stCondLst>
                                        </p:cTn>
                                        <p:tgtEl>
                                          <p:spTgt spid="2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dissolve">
                                      <p:cBhvr>
                                        <p:cTn id="68" dur="10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dissolve">
                                      <p:cBhvr>
                                        <p:cTn id="73" dur="1000"/>
                                        <p:tgtEl>
                                          <p:spTgt spid="32"/>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dissolve">
                                      <p:cBhvr>
                                        <p:cTn id="76" dur="10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xit" presetSubtype="0" fill="hold" grpId="1" nodeType="clickEffect">
                                  <p:stCondLst>
                                    <p:cond delay="0"/>
                                  </p:stCondLst>
                                  <p:childTnLst>
                                    <p:animEffect transition="out" filter="dissolve">
                                      <p:cBhvr>
                                        <p:cTn id="80" dur="1000"/>
                                        <p:tgtEl>
                                          <p:spTgt spid="32"/>
                                        </p:tgtEl>
                                      </p:cBhvr>
                                    </p:animEffect>
                                    <p:set>
                                      <p:cBhvr>
                                        <p:cTn id="81" dur="1" fill="hold">
                                          <p:stCondLst>
                                            <p:cond delay="999"/>
                                          </p:stCondLst>
                                        </p:cTn>
                                        <p:tgtEl>
                                          <p:spTgt spid="3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dissolve">
                                      <p:cBhvr>
                                        <p:cTn id="86" dur="1000"/>
                                        <p:tgtEl>
                                          <p:spTgt spid="34"/>
                                        </p:tgtEl>
                                      </p:cBhvr>
                                    </p:animEffect>
                                  </p:childTnLst>
                                </p:cTn>
                              </p:par>
                            </p:childTnLst>
                          </p:cTn>
                        </p:par>
                        <p:par>
                          <p:cTn id="87" fill="hold">
                            <p:stCondLst>
                              <p:cond delay="1000"/>
                            </p:stCondLst>
                            <p:childTnLst>
                              <p:par>
                                <p:cTn id="88" presetID="9" presetClass="entr" presetSubtype="0"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dissolve">
                                      <p:cBhvr>
                                        <p:cTn id="90" dur="1000"/>
                                        <p:tgtEl>
                                          <p:spTgt spid="35"/>
                                        </p:tgtEl>
                                      </p:cBhvr>
                                    </p:animEffect>
                                  </p:childTnLst>
                                </p:cTn>
                              </p:par>
                            </p:childTnLst>
                          </p:cTn>
                        </p:par>
                        <p:par>
                          <p:cTn id="91" fill="hold">
                            <p:stCondLst>
                              <p:cond delay="2000"/>
                            </p:stCondLst>
                            <p:childTnLst>
                              <p:par>
                                <p:cTn id="92" presetID="9" presetClass="entr" presetSubtype="0"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dissolve">
                                      <p:cBhvr>
                                        <p:cTn id="9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9" grpId="0"/>
      <p:bldP spid="9" grpId="1"/>
      <p:bldP spid="11" grpId="0"/>
      <p:bldP spid="7" grpId="0"/>
      <p:bldP spid="7" grpId="1"/>
      <p:bldP spid="12" grpId="0"/>
      <p:bldP spid="8" grpId="0"/>
      <p:bldP spid="8" grpId="1"/>
      <p:bldP spid="13" grpId="0"/>
      <p:bldP spid="25" grpId="0"/>
      <p:bldP spid="25" grpId="1"/>
      <p:bldP spid="26" grpId="0"/>
      <p:bldP spid="27" grpId="0"/>
      <p:bldP spid="32" grpId="0"/>
      <p:bldP spid="32" grpId="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991545" y="260647"/>
          <a:ext cx="8280925" cy="5112570"/>
        </p:xfrm>
        <a:graphic>
          <a:graphicData uri="http://schemas.openxmlformats.org/drawingml/2006/table">
            <a:tbl>
              <a:tblPr>
                <a:tableStyleId>{5C22544A-7EE6-4342-B048-85BDC9FD1C3A}</a:tableStyleId>
              </a:tblPr>
              <a:tblGrid>
                <a:gridCol w="325503"/>
                <a:gridCol w="1197383"/>
                <a:gridCol w="360377"/>
                <a:gridCol w="1178007"/>
                <a:gridCol w="360377"/>
                <a:gridCol w="1488008"/>
                <a:gridCol w="325503"/>
                <a:gridCol w="1011380"/>
                <a:gridCol w="2034387"/>
              </a:tblGrid>
              <a:tr h="207432">
                <a:tc>
                  <a:txBody>
                    <a:bodyPr/>
                    <a:lstStyle/>
                    <a:p>
                      <a:pPr algn="l" fontAlgn="t"/>
                      <a:r>
                        <a:rPr lang="en-GB" sz="1200" b="1" u="none" strike="noStrike" dirty="0">
                          <a:effectLst/>
                        </a:rPr>
                        <a:t>tag</a:t>
                      </a:r>
                      <a:endParaRPr lang="en-GB" sz="1200" b="1" i="0" u="none" strike="noStrike" dirty="0">
                        <a:solidFill>
                          <a:srgbClr val="000000"/>
                        </a:solidFill>
                        <a:effectLst/>
                        <a:latin typeface="Arial"/>
                      </a:endParaRPr>
                    </a:p>
                  </a:txBody>
                  <a:tcPr marL="9525" marR="9525" marT="9525" marB="0"/>
                </a:tc>
                <a:tc>
                  <a:txBody>
                    <a:bodyPr/>
                    <a:lstStyle/>
                    <a:p>
                      <a:pPr algn="l" fontAlgn="t"/>
                      <a:r>
                        <a:rPr lang="en-GB" sz="1200" b="1" u="none" strike="noStrike">
                          <a:effectLst/>
                        </a:rPr>
                        <a:t>tagCap</a:t>
                      </a:r>
                      <a:endParaRPr lang="en-GB" sz="1200" b="1" i="0" u="none" strike="noStrike">
                        <a:solidFill>
                          <a:srgbClr val="000000"/>
                        </a:solidFill>
                        <a:effectLst/>
                        <a:latin typeface="Arial"/>
                      </a:endParaRPr>
                    </a:p>
                  </a:txBody>
                  <a:tcPr marL="9525" marR="9525" marT="9525" marB="0"/>
                </a:tc>
                <a:tc>
                  <a:txBody>
                    <a:bodyPr/>
                    <a:lstStyle/>
                    <a:p>
                      <a:pPr algn="l" fontAlgn="t"/>
                      <a:r>
                        <a:rPr lang="en-GB" sz="1200" b="1" u="none" strike="noStrike">
                          <a:effectLst/>
                        </a:rPr>
                        <a:t>ind1</a:t>
                      </a:r>
                      <a:endParaRPr lang="en-GB" sz="1200" b="1" i="0" u="none" strike="noStrike">
                        <a:solidFill>
                          <a:srgbClr val="000000"/>
                        </a:solidFill>
                        <a:effectLst/>
                        <a:latin typeface="Arial"/>
                      </a:endParaRPr>
                    </a:p>
                  </a:txBody>
                  <a:tcPr marL="9525" marR="9525" marT="9525" marB="0"/>
                </a:tc>
                <a:tc>
                  <a:txBody>
                    <a:bodyPr/>
                    <a:lstStyle/>
                    <a:p>
                      <a:pPr algn="l" fontAlgn="t"/>
                      <a:r>
                        <a:rPr lang="en-GB" sz="1200" b="1" u="none" strike="noStrike">
                          <a:effectLst/>
                        </a:rPr>
                        <a:t>ind1Cap</a:t>
                      </a:r>
                      <a:endParaRPr lang="en-GB" sz="1200" b="1" i="0" u="none" strike="noStrike">
                        <a:solidFill>
                          <a:srgbClr val="000000"/>
                        </a:solidFill>
                        <a:effectLst/>
                        <a:latin typeface="Arial"/>
                      </a:endParaRPr>
                    </a:p>
                  </a:txBody>
                  <a:tcPr marL="9525" marR="9525" marT="9525" marB="0"/>
                </a:tc>
                <a:tc>
                  <a:txBody>
                    <a:bodyPr/>
                    <a:lstStyle/>
                    <a:p>
                      <a:pPr algn="l" fontAlgn="t"/>
                      <a:r>
                        <a:rPr lang="en-GB" sz="1200" b="1" u="none" strike="noStrike">
                          <a:effectLst/>
                        </a:rPr>
                        <a:t>ind2</a:t>
                      </a:r>
                      <a:endParaRPr lang="en-GB" sz="1200" b="1" i="0" u="none" strike="noStrike">
                        <a:solidFill>
                          <a:srgbClr val="000000"/>
                        </a:solidFill>
                        <a:effectLst/>
                        <a:latin typeface="Arial"/>
                      </a:endParaRPr>
                    </a:p>
                  </a:txBody>
                  <a:tcPr marL="9525" marR="9525" marT="9525" marB="0"/>
                </a:tc>
                <a:tc>
                  <a:txBody>
                    <a:bodyPr/>
                    <a:lstStyle/>
                    <a:p>
                      <a:pPr algn="l" fontAlgn="t"/>
                      <a:r>
                        <a:rPr lang="en-GB" sz="1200" b="1" u="none" strike="noStrike">
                          <a:effectLst/>
                        </a:rPr>
                        <a:t>ind2Cap</a:t>
                      </a:r>
                      <a:endParaRPr lang="en-GB" sz="1200" b="1" i="0" u="none" strike="noStrike">
                        <a:solidFill>
                          <a:srgbClr val="000000"/>
                        </a:solidFill>
                        <a:effectLst/>
                        <a:latin typeface="Arial"/>
                      </a:endParaRPr>
                    </a:p>
                  </a:txBody>
                  <a:tcPr marL="9525" marR="9525" marT="9525" marB="0"/>
                </a:tc>
                <a:tc>
                  <a:txBody>
                    <a:bodyPr/>
                    <a:lstStyle/>
                    <a:p>
                      <a:pPr algn="l" fontAlgn="t"/>
                      <a:r>
                        <a:rPr lang="en-GB" sz="1200" b="1" u="none" strike="noStrike">
                          <a:effectLst/>
                        </a:rPr>
                        <a:t>sub</a:t>
                      </a:r>
                      <a:endParaRPr lang="en-GB" sz="1200" b="1" i="0" u="none" strike="noStrike">
                        <a:solidFill>
                          <a:srgbClr val="000000"/>
                        </a:solidFill>
                        <a:effectLst/>
                        <a:latin typeface="Arial"/>
                      </a:endParaRPr>
                    </a:p>
                  </a:txBody>
                  <a:tcPr marL="9525" marR="9525" marT="9525" marB="0"/>
                </a:tc>
                <a:tc>
                  <a:txBody>
                    <a:bodyPr/>
                    <a:lstStyle/>
                    <a:p>
                      <a:pPr algn="l" fontAlgn="t"/>
                      <a:r>
                        <a:rPr lang="en-GB" sz="1200" b="1" u="none" strike="noStrike">
                          <a:effectLst/>
                        </a:rPr>
                        <a:t>subCap</a:t>
                      </a:r>
                      <a:endParaRPr lang="en-GB" sz="1200" b="1" i="0" u="none" strike="noStrike">
                        <a:solidFill>
                          <a:srgbClr val="000000"/>
                        </a:solidFill>
                        <a:effectLst/>
                        <a:latin typeface="Arial"/>
                      </a:endParaRPr>
                    </a:p>
                  </a:txBody>
                  <a:tcPr marL="9525" marR="9525" marT="9525" marB="0"/>
                </a:tc>
                <a:tc>
                  <a:txBody>
                    <a:bodyPr/>
                    <a:lstStyle/>
                    <a:p>
                      <a:pPr algn="l" fontAlgn="t"/>
                      <a:r>
                        <a:rPr lang="en-GB" sz="1200" b="1" u="none" strike="noStrike" dirty="0">
                          <a:effectLst/>
                        </a:rPr>
                        <a:t>definition</a:t>
                      </a:r>
                      <a:endParaRPr lang="en-GB" sz="1200" b="1" i="0" u="none" strike="noStrike" dirty="0">
                        <a:solidFill>
                          <a:srgbClr val="000000"/>
                        </a:solidFill>
                        <a:effectLst/>
                        <a:latin typeface="Arial"/>
                      </a:endParaRPr>
                    </a:p>
                  </a:txBody>
                  <a:tcPr marL="9525" marR="9525" marT="9525" marB="0"/>
                </a:tc>
              </a:tr>
              <a:tr h="829725">
                <a:tc>
                  <a:txBody>
                    <a:bodyPr/>
                    <a:lstStyle/>
                    <a:p>
                      <a:pPr algn="l" fontAlgn="t"/>
                      <a:r>
                        <a:rPr lang="en-GB" sz="1200" u="none" strike="noStrike">
                          <a:effectLst/>
                        </a:rPr>
                        <a:t>210</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dirty="0">
                          <a:effectLst/>
                        </a:rPr>
                        <a:t>#</a:t>
                      </a:r>
                      <a:endParaRPr lang="en-GB" sz="1200" b="0" i="0" u="none" strike="noStrike" dirty="0">
                        <a:solidFill>
                          <a:srgbClr val="000000"/>
                        </a:solidFill>
                        <a:effectLst/>
                        <a:latin typeface="Arial"/>
                      </a:endParaRPr>
                    </a:p>
                  </a:txBody>
                  <a:tcPr marL="9525" marR="9525" marT="9525" marB="0"/>
                </a:tc>
                <a:tc>
                  <a:txBody>
                    <a:bodyPr/>
                    <a:lstStyle/>
                    <a:p>
                      <a:pPr algn="l" fontAlgn="t"/>
                      <a:r>
                        <a:rPr lang="en-GB" sz="1200" u="none" strike="noStrike">
                          <a:effectLst/>
                        </a:rPr>
                        <a:t>Not applicable / Earliest available publisher</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Produced in multiple copies, usually published or publically distributed</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a</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Place of 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The town or other locality where the item is published or distributed or, in the case of a manuscript, written.</a:t>
                      </a:r>
                      <a:endParaRPr lang="en-GB" sz="1200" b="0" i="0" u="none" strike="noStrike">
                        <a:solidFill>
                          <a:srgbClr val="000000"/>
                        </a:solidFill>
                        <a:effectLst/>
                        <a:latin typeface="Arial"/>
                      </a:endParaRPr>
                    </a:p>
                  </a:txBody>
                  <a:tcPr marL="9525" marR="9525" marT="9525" marB="0"/>
                </a:tc>
              </a:tr>
              <a:tr h="829725">
                <a:tc>
                  <a:txBody>
                    <a:bodyPr/>
                    <a:lstStyle/>
                    <a:p>
                      <a:pPr algn="l" fontAlgn="t"/>
                      <a:r>
                        <a:rPr lang="en-GB" sz="1200" u="none" strike="noStrike">
                          <a:effectLst/>
                        </a:rPr>
                        <a:t>210</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0</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dirty="0">
                          <a:effectLst/>
                        </a:rPr>
                        <a:t>Intervening publisher</a:t>
                      </a:r>
                      <a:endParaRPr lang="en-GB" sz="1200" b="0" i="0" u="none" strike="noStrike" dirty="0">
                        <a:solidFill>
                          <a:srgbClr val="000000"/>
                        </a:solidFill>
                        <a:effectLst/>
                        <a:latin typeface="Arial"/>
                      </a:endParaRPr>
                    </a:p>
                  </a:txBody>
                  <a:tcPr marL="9525" marR="9525" marT="9525" marB="0"/>
                </a:tc>
                <a:tc>
                  <a:txBody>
                    <a:bodyPr/>
                    <a:lstStyle/>
                    <a:p>
                      <a:pPr algn="l" fontAlgn="t"/>
                      <a:r>
                        <a:rPr lang="en-GB" sz="1200" u="none" strike="noStrike">
                          <a:effectLst/>
                        </a:rPr>
                        <a:t>#</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Produced in multiple copies, usually published or publically distributed</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a</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Place of 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The town or other locality where the item is published or distributed or, in the case of a manuscript, written.</a:t>
                      </a:r>
                      <a:endParaRPr lang="en-GB" sz="1200" b="0" i="0" u="none" strike="noStrike">
                        <a:solidFill>
                          <a:srgbClr val="000000"/>
                        </a:solidFill>
                        <a:effectLst/>
                        <a:latin typeface="Arial"/>
                      </a:endParaRPr>
                    </a:p>
                  </a:txBody>
                  <a:tcPr marL="9525" marR="9525" marT="9525" marB="0"/>
                </a:tc>
              </a:tr>
              <a:tr h="829725">
                <a:tc>
                  <a:txBody>
                    <a:bodyPr/>
                    <a:lstStyle/>
                    <a:p>
                      <a:pPr algn="l" fontAlgn="t"/>
                      <a:r>
                        <a:rPr lang="en-GB" sz="1200" u="none" strike="noStrike">
                          <a:effectLst/>
                        </a:rPr>
                        <a:t>210</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1</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dirty="0">
                          <a:effectLst/>
                        </a:rPr>
                        <a:t>Current or latest publisher</a:t>
                      </a:r>
                      <a:endParaRPr lang="en-GB" sz="1200" b="0" i="0" u="none" strike="noStrike" dirty="0">
                        <a:solidFill>
                          <a:srgbClr val="000000"/>
                        </a:solidFill>
                        <a:effectLst/>
                        <a:latin typeface="Arial"/>
                      </a:endParaRPr>
                    </a:p>
                  </a:txBody>
                  <a:tcPr marL="9525" marR="9525" marT="9525" marB="0"/>
                </a:tc>
                <a:tc>
                  <a:txBody>
                    <a:bodyPr/>
                    <a:lstStyle/>
                    <a:p>
                      <a:pPr algn="l" fontAlgn="t"/>
                      <a:r>
                        <a:rPr lang="en-GB" sz="1200" u="none" strike="noStrike">
                          <a:effectLst/>
                        </a:rPr>
                        <a:t>#</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dirty="0">
                          <a:effectLst/>
                        </a:rPr>
                        <a:t>Produced in multiple copies, usually published or publically distributed</a:t>
                      </a:r>
                      <a:endParaRPr lang="en-GB" sz="1200" b="0" i="0" u="none" strike="noStrike" dirty="0">
                        <a:solidFill>
                          <a:srgbClr val="000000"/>
                        </a:solidFill>
                        <a:effectLst/>
                        <a:latin typeface="Arial"/>
                      </a:endParaRPr>
                    </a:p>
                  </a:txBody>
                  <a:tcPr marL="9525" marR="9525" marT="9525" marB="0"/>
                </a:tc>
                <a:tc>
                  <a:txBody>
                    <a:bodyPr/>
                    <a:lstStyle/>
                    <a:p>
                      <a:pPr algn="l" fontAlgn="t"/>
                      <a:r>
                        <a:rPr lang="en-GB" sz="1200" u="none" strike="noStrike">
                          <a:effectLst/>
                        </a:rPr>
                        <a:t>a</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Place of 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The town or other locality where the item is published or distributed or, in the case of a manuscript, written.</a:t>
                      </a:r>
                      <a:endParaRPr lang="en-GB" sz="1200" b="0" i="0" u="none" strike="noStrike">
                        <a:solidFill>
                          <a:srgbClr val="000000"/>
                        </a:solidFill>
                        <a:effectLst/>
                        <a:latin typeface="Arial"/>
                      </a:endParaRPr>
                    </a:p>
                  </a:txBody>
                  <a:tcPr marL="9525" marR="9525" marT="9525" marB="0"/>
                </a:tc>
              </a:tr>
              <a:tr h="829725">
                <a:tc>
                  <a:txBody>
                    <a:bodyPr/>
                    <a:lstStyle/>
                    <a:p>
                      <a:pPr algn="l" fontAlgn="t"/>
                      <a:r>
                        <a:rPr lang="en-GB" sz="1200" u="none" strike="noStrike">
                          <a:effectLst/>
                        </a:rPr>
                        <a:t>210</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Not applicable / Earliest available publisher</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1</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Not published or publically distributed</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a</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Place of 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The town or other locality where the item is published or distributed or, in the case of a manuscript, written.</a:t>
                      </a:r>
                      <a:endParaRPr lang="en-GB" sz="1200" b="0" i="0" u="none" strike="noStrike">
                        <a:solidFill>
                          <a:srgbClr val="000000"/>
                        </a:solidFill>
                        <a:effectLst/>
                        <a:latin typeface="Arial"/>
                      </a:endParaRPr>
                    </a:p>
                  </a:txBody>
                  <a:tcPr marL="9525" marR="9525" marT="9525" marB="0"/>
                </a:tc>
              </a:tr>
              <a:tr h="793119">
                <a:tc>
                  <a:txBody>
                    <a:bodyPr/>
                    <a:lstStyle/>
                    <a:p>
                      <a:pPr algn="l" fontAlgn="t"/>
                      <a:r>
                        <a:rPr lang="en-GB" sz="1200" u="none" strike="noStrike">
                          <a:effectLst/>
                        </a:rPr>
                        <a:t>210</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dirty="0">
                          <a:effectLst/>
                        </a:rPr>
                        <a:t>0</a:t>
                      </a:r>
                      <a:endParaRPr lang="en-GB" sz="1200" b="0" i="0" u="none" strike="noStrike" dirty="0">
                        <a:solidFill>
                          <a:srgbClr val="000000"/>
                        </a:solidFill>
                        <a:effectLst/>
                        <a:latin typeface="Arial"/>
                      </a:endParaRPr>
                    </a:p>
                  </a:txBody>
                  <a:tcPr marL="9525" marR="9525" marT="9525" marB="0"/>
                </a:tc>
                <a:tc>
                  <a:txBody>
                    <a:bodyPr/>
                    <a:lstStyle/>
                    <a:p>
                      <a:pPr algn="l" fontAlgn="t"/>
                      <a:r>
                        <a:rPr lang="en-GB" sz="1200" u="none" strike="noStrike" dirty="0">
                          <a:effectLst/>
                        </a:rPr>
                        <a:t>Intervening publisher</a:t>
                      </a:r>
                      <a:endParaRPr lang="en-GB" sz="1200" b="0" i="0" u="none" strike="noStrike" dirty="0">
                        <a:solidFill>
                          <a:srgbClr val="000000"/>
                        </a:solidFill>
                        <a:effectLst/>
                        <a:latin typeface="Arial"/>
                      </a:endParaRPr>
                    </a:p>
                  </a:txBody>
                  <a:tcPr marL="9525" marR="9525" marT="9525" marB="0"/>
                </a:tc>
                <a:tc>
                  <a:txBody>
                    <a:bodyPr/>
                    <a:lstStyle/>
                    <a:p>
                      <a:pPr algn="l" fontAlgn="t"/>
                      <a:r>
                        <a:rPr lang="en-GB" sz="1200" u="none" strike="noStrike">
                          <a:effectLst/>
                        </a:rPr>
                        <a:t>1</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Not published or publically distributed</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a</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Place of 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dirty="0">
                          <a:effectLst/>
                        </a:rPr>
                        <a:t>The town or other locality where the item is published or distributed or, in the case of a manuscript, written.</a:t>
                      </a:r>
                      <a:endParaRPr lang="en-GB" sz="1200" b="0" i="0" u="none" strike="noStrike" dirty="0">
                        <a:solidFill>
                          <a:srgbClr val="000000"/>
                        </a:solidFill>
                        <a:effectLst/>
                        <a:latin typeface="Arial"/>
                      </a:endParaRPr>
                    </a:p>
                  </a:txBody>
                  <a:tcPr marL="9525" marR="9525" marT="9525" marB="0"/>
                </a:tc>
              </a:tr>
              <a:tr h="793119">
                <a:tc>
                  <a:txBody>
                    <a:bodyPr/>
                    <a:lstStyle/>
                    <a:p>
                      <a:pPr algn="l" fontAlgn="t"/>
                      <a:r>
                        <a:rPr lang="en-GB" sz="1200" u="none" strike="noStrike">
                          <a:effectLst/>
                        </a:rPr>
                        <a:t>210</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PUBLICATION, DISTRIBUTION, ETC.</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dirty="0">
                          <a:effectLst/>
                        </a:rPr>
                        <a:t>1</a:t>
                      </a:r>
                      <a:endParaRPr lang="en-GB" sz="1200" b="0" i="0" u="none" strike="noStrike" dirty="0">
                        <a:solidFill>
                          <a:srgbClr val="000000"/>
                        </a:solidFill>
                        <a:effectLst/>
                        <a:latin typeface="Arial"/>
                      </a:endParaRPr>
                    </a:p>
                  </a:txBody>
                  <a:tcPr marL="9525" marR="9525" marT="9525" marB="0"/>
                </a:tc>
                <a:tc>
                  <a:txBody>
                    <a:bodyPr/>
                    <a:lstStyle/>
                    <a:p>
                      <a:pPr algn="l" fontAlgn="t"/>
                      <a:r>
                        <a:rPr lang="en-GB" sz="1200" u="none" strike="noStrike">
                          <a:effectLst/>
                        </a:rPr>
                        <a:t>Current or latest publisher</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1</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Not published or publically distributed</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a:effectLst/>
                        </a:rPr>
                        <a:t>a</a:t>
                      </a:r>
                      <a:endParaRPr lang="en-GB" sz="1200" b="0" i="0" u="none" strike="noStrike">
                        <a:solidFill>
                          <a:srgbClr val="000000"/>
                        </a:solidFill>
                        <a:effectLst/>
                        <a:latin typeface="Arial"/>
                      </a:endParaRPr>
                    </a:p>
                  </a:txBody>
                  <a:tcPr marL="9525" marR="9525" marT="9525" marB="0"/>
                </a:tc>
                <a:tc>
                  <a:txBody>
                    <a:bodyPr/>
                    <a:lstStyle/>
                    <a:p>
                      <a:pPr algn="l" fontAlgn="t"/>
                      <a:r>
                        <a:rPr lang="en-GB" sz="1200" u="none" strike="noStrike" dirty="0">
                          <a:effectLst/>
                        </a:rPr>
                        <a:t>Place of Publication, Distribution, etc.</a:t>
                      </a:r>
                      <a:endParaRPr lang="en-GB" sz="1200" b="0" i="0" u="none" strike="noStrike" dirty="0">
                        <a:solidFill>
                          <a:srgbClr val="000000"/>
                        </a:solidFill>
                        <a:effectLst/>
                        <a:latin typeface="Arial"/>
                      </a:endParaRPr>
                    </a:p>
                  </a:txBody>
                  <a:tcPr marL="9525" marR="9525" marT="9525" marB="0"/>
                </a:tc>
                <a:tc>
                  <a:txBody>
                    <a:bodyPr/>
                    <a:lstStyle/>
                    <a:p>
                      <a:pPr algn="l" fontAlgn="t"/>
                      <a:r>
                        <a:rPr lang="en-GB" sz="1200" u="none" strike="noStrike" dirty="0">
                          <a:effectLst/>
                        </a:rPr>
                        <a:t>The town or other locality where the item is published or distributed or, in the case of a manuscript, written.</a:t>
                      </a:r>
                      <a:endParaRPr lang="en-GB" sz="1200" b="0" i="0" u="none" strike="noStrike" dirty="0">
                        <a:solidFill>
                          <a:srgbClr val="000000"/>
                        </a:solidFill>
                        <a:effectLst/>
                        <a:latin typeface="Arial"/>
                      </a:endParaRPr>
                    </a:p>
                  </a:txBody>
                  <a:tcPr marL="9525" marR="9525" marT="9525" marB="0"/>
                </a:tc>
              </a:tr>
            </a:tbl>
          </a:graphicData>
        </a:graphic>
      </p:graphicFrame>
      <p:sp>
        <p:nvSpPr>
          <p:cNvPr id="5" name="TextBox 4"/>
          <p:cNvSpPr txBox="1"/>
          <p:nvPr/>
        </p:nvSpPr>
        <p:spPr>
          <a:xfrm>
            <a:off x="2063552" y="5775951"/>
            <a:ext cx="1500732" cy="523220"/>
          </a:xfrm>
          <a:prstGeom prst="rect">
            <a:avLst/>
          </a:prstGeom>
          <a:noFill/>
        </p:spPr>
        <p:txBody>
          <a:bodyPr wrap="none" rtlCol="0">
            <a:spAutoFit/>
          </a:bodyPr>
          <a:lstStyle/>
          <a:p>
            <a:r>
              <a:rPr lang="en-GB" sz="2800" dirty="0"/>
              <a:t>U21011a</a:t>
            </a:r>
          </a:p>
        </p:txBody>
      </p:sp>
      <p:sp>
        <p:nvSpPr>
          <p:cNvPr id="6" name="TextBox 5"/>
          <p:cNvSpPr txBox="1"/>
          <p:nvPr/>
        </p:nvSpPr>
        <p:spPr>
          <a:xfrm>
            <a:off x="3719736" y="5775954"/>
            <a:ext cx="6480720" cy="830997"/>
          </a:xfrm>
          <a:prstGeom prst="rect">
            <a:avLst/>
          </a:prstGeom>
          <a:noFill/>
        </p:spPr>
        <p:txBody>
          <a:bodyPr wrap="square" rtlCol="0">
            <a:spAutoFit/>
          </a:bodyPr>
          <a:lstStyle/>
          <a:p>
            <a:r>
              <a:rPr lang="en-GB" sz="2400" dirty="0"/>
              <a:t>Place of publication … in Publication, distribution, etc. (Current or latest publisher) (Not published …)</a:t>
            </a:r>
          </a:p>
        </p:txBody>
      </p:sp>
      <p:cxnSp>
        <p:nvCxnSpPr>
          <p:cNvPr id="8" name="Straight Arrow Connector 7"/>
          <p:cNvCxnSpPr>
            <a:stCxn id="38" idx="2"/>
            <a:endCxn id="5" idx="0"/>
          </p:cNvCxnSpPr>
          <p:nvPr/>
        </p:nvCxnSpPr>
        <p:spPr>
          <a:xfrm>
            <a:off x="2140765" y="4869160"/>
            <a:ext cx="673153" cy="90679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9" idx="2"/>
            <a:endCxn id="5" idx="0"/>
          </p:cNvCxnSpPr>
          <p:nvPr/>
        </p:nvCxnSpPr>
        <p:spPr>
          <a:xfrm flipH="1">
            <a:off x="2813918" y="4869160"/>
            <a:ext cx="4146178" cy="90679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6" idx="2"/>
            <a:endCxn id="5" idx="0"/>
          </p:cNvCxnSpPr>
          <p:nvPr/>
        </p:nvCxnSpPr>
        <p:spPr>
          <a:xfrm flipH="1">
            <a:off x="2813918" y="4869160"/>
            <a:ext cx="2269683" cy="90679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7" idx="2"/>
            <a:endCxn id="5" idx="0"/>
          </p:cNvCxnSpPr>
          <p:nvPr/>
        </p:nvCxnSpPr>
        <p:spPr>
          <a:xfrm flipH="1">
            <a:off x="2813918" y="4869160"/>
            <a:ext cx="750366" cy="90679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8" idx="2"/>
            <a:endCxn id="6" idx="0"/>
          </p:cNvCxnSpPr>
          <p:nvPr/>
        </p:nvCxnSpPr>
        <p:spPr>
          <a:xfrm flipH="1">
            <a:off x="6960096" y="5322555"/>
            <a:ext cx="710952" cy="45339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5" idx="2"/>
            <a:endCxn id="6" idx="0"/>
          </p:cNvCxnSpPr>
          <p:nvPr/>
        </p:nvCxnSpPr>
        <p:spPr>
          <a:xfrm>
            <a:off x="2772758" y="5201833"/>
            <a:ext cx="4187338" cy="57412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7" idx="2"/>
            <a:endCxn id="6" idx="0"/>
          </p:cNvCxnSpPr>
          <p:nvPr/>
        </p:nvCxnSpPr>
        <p:spPr>
          <a:xfrm>
            <a:off x="6131198" y="5201833"/>
            <a:ext cx="828898" cy="57412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6" idx="2"/>
            <a:endCxn id="6" idx="0"/>
          </p:cNvCxnSpPr>
          <p:nvPr/>
        </p:nvCxnSpPr>
        <p:spPr>
          <a:xfrm>
            <a:off x="4470727" y="5201833"/>
            <a:ext cx="2489369" cy="57412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885833" y="4415764"/>
            <a:ext cx="395536" cy="453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3366516" y="4415764"/>
            <a:ext cx="395536" cy="453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942997" y="4415764"/>
            <a:ext cx="395536" cy="453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6762328" y="4415764"/>
            <a:ext cx="395536" cy="453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159882" y="4481753"/>
            <a:ext cx="1225751"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857851" y="4481753"/>
            <a:ext cx="1225751"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5302298" y="4481753"/>
            <a:ext cx="1657799"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7157864" y="4481753"/>
            <a:ext cx="1026368" cy="8408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2294589" y="2435370"/>
            <a:ext cx="1038663" cy="707886"/>
          </a:xfrm>
          <a:prstGeom prst="rect">
            <a:avLst/>
          </a:prstGeom>
          <a:solidFill>
            <a:schemeClr val="bg1"/>
          </a:solidFill>
        </p:spPr>
        <p:txBody>
          <a:bodyPr wrap="square" rtlCol="0">
            <a:spAutoFit/>
          </a:bodyPr>
          <a:lstStyle/>
          <a:p>
            <a:pPr algn="ctr"/>
            <a:r>
              <a:rPr lang="en-GB" sz="4000" dirty="0"/>
              <a:t>URI</a:t>
            </a:r>
          </a:p>
        </p:txBody>
      </p:sp>
      <p:sp>
        <p:nvSpPr>
          <p:cNvPr id="55" name="TextBox 54"/>
          <p:cNvSpPr txBox="1"/>
          <p:nvPr/>
        </p:nvSpPr>
        <p:spPr>
          <a:xfrm>
            <a:off x="6137730" y="2435370"/>
            <a:ext cx="1644735" cy="707886"/>
          </a:xfrm>
          <a:prstGeom prst="rect">
            <a:avLst/>
          </a:prstGeom>
          <a:solidFill>
            <a:schemeClr val="bg1"/>
          </a:solidFill>
        </p:spPr>
        <p:txBody>
          <a:bodyPr wrap="square" rtlCol="0">
            <a:spAutoFit/>
          </a:bodyPr>
          <a:lstStyle/>
          <a:p>
            <a:pPr algn="ctr"/>
            <a:r>
              <a:rPr lang="en-GB" sz="4000" dirty="0"/>
              <a:t>Label</a:t>
            </a:r>
          </a:p>
        </p:txBody>
      </p:sp>
      <p:sp>
        <p:nvSpPr>
          <p:cNvPr id="56" name="Rectangle 55"/>
          <p:cNvSpPr/>
          <p:nvPr/>
        </p:nvSpPr>
        <p:spPr>
          <a:xfrm>
            <a:off x="8184232" y="4481753"/>
            <a:ext cx="2016224" cy="8408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3353765" y="1160748"/>
            <a:ext cx="428803"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3353765" y="1947013"/>
            <a:ext cx="428803"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907517" y="2789312"/>
            <a:ext cx="428803"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353765" y="404664"/>
            <a:ext cx="428803"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907517" y="404664"/>
            <a:ext cx="428803"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a:xfrm>
            <a:off x="838200" y="6356352"/>
            <a:ext cx="2743200" cy="365125"/>
          </a:xfrm>
          <a:prstGeom prst="rect">
            <a:avLst/>
          </a:prstGeom>
        </p:spPr>
        <p:txBody>
          <a:bodyPr/>
          <a:lstStyle/>
          <a:p>
            <a:fld id="{7A6B363A-CCB2-47AE-9916-E735EE06617A}" type="datetime1">
              <a:rPr lang="en-GB" smtClean="0"/>
              <a:t>17/08/2015</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11</a:t>
            </a:fld>
            <a:endParaRPr lang="en-GB"/>
          </a:p>
        </p:txBody>
      </p:sp>
    </p:spTree>
    <p:extLst>
      <p:ext uri="{BB962C8B-B14F-4D97-AF65-F5344CB8AC3E}">
        <p14:creationId xmlns:p14="http://schemas.microsoft.com/office/powerpoint/2010/main" val="5878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5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58"/>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2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999"/>
                                          </p:stCondLst>
                                        </p:cTn>
                                        <p:tgtEl>
                                          <p:spTgt spid="2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999"/>
                                          </p:stCondLst>
                                        </p:cTn>
                                        <p:tgtEl>
                                          <p:spTgt spid="5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999"/>
                                          </p:stCondLst>
                                        </p:cTn>
                                        <p:tgtEl>
                                          <p:spTgt spid="5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999"/>
                                          </p:stCondLst>
                                        </p:cTn>
                                        <p:tgtEl>
                                          <p:spTgt spid="2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999"/>
                                          </p:stCondLst>
                                        </p:cTn>
                                        <p:tgtEl>
                                          <p:spTgt spid="5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999"/>
                                          </p:stCondLst>
                                        </p:cTn>
                                        <p:tgtEl>
                                          <p:spTgt spid="54"/>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999"/>
                                          </p:stCondLst>
                                        </p:cTn>
                                        <p:tgtEl>
                                          <p:spTgt spid="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999"/>
                                          </p:stCondLst>
                                        </p:cTn>
                                        <p:tgtEl>
                                          <p:spTgt spid="38"/>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0"/>
                                  </p:stCondLst>
                                  <p:childTnLst>
                                    <p:set>
                                      <p:cBhvr>
                                        <p:cTn id="41" dur="1" fill="hold">
                                          <p:stCondLst>
                                            <p:cond delay="999"/>
                                          </p:stCondLst>
                                        </p:cTn>
                                        <p:tgtEl>
                                          <p:spTgt spid="8"/>
                                        </p:tgtEl>
                                        <p:attrNameLst>
                                          <p:attrName>style.visibility</p:attrName>
                                        </p:attrNameLst>
                                      </p:cBhvr>
                                      <p:to>
                                        <p:strVal val="visible"/>
                                      </p:to>
                                    </p:set>
                                  </p:childTnLst>
                                </p:cTn>
                              </p:par>
                            </p:childTnLst>
                          </p:cTn>
                        </p:par>
                        <p:par>
                          <p:cTn id="42" fill="hold">
                            <p:stCondLst>
                              <p:cond delay="4000"/>
                            </p:stCondLst>
                            <p:childTnLst>
                              <p:par>
                                <p:cTn id="43" presetID="1" presetClass="exit" presetSubtype="0" fill="hold" grpId="1" nodeType="afterEffect">
                                  <p:stCondLst>
                                    <p:cond delay="0"/>
                                  </p:stCondLst>
                                  <p:childTnLst>
                                    <p:set>
                                      <p:cBhvr>
                                        <p:cTn id="44" dur="1" fill="hold">
                                          <p:stCondLst>
                                            <p:cond delay="999"/>
                                          </p:stCondLst>
                                        </p:cTn>
                                        <p:tgtEl>
                                          <p:spTgt spid="3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999"/>
                                          </p:stCondLst>
                                        </p:cTn>
                                        <p:tgtEl>
                                          <p:spTgt spid="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999"/>
                                          </p:stCondLst>
                                        </p:cTn>
                                        <p:tgtEl>
                                          <p:spTgt spid="37"/>
                                        </p:tgtEl>
                                        <p:attrNameLst>
                                          <p:attrName>style.visibility</p:attrName>
                                        </p:attrNameLst>
                                      </p:cBhvr>
                                      <p:to>
                                        <p:strVal val="visible"/>
                                      </p:to>
                                    </p:set>
                                  </p:childTnLst>
                                </p:cTn>
                              </p:par>
                            </p:childTnLst>
                          </p:cTn>
                        </p:par>
                        <p:par>
                          <p:cTn id="49" fill="hold">
                            <p:stCondLst>
                              <p:cond delay="5000"/>
                            </p:stCondLst>
                            <p:childTnLst>
                              <p:par>
                                <p:cTn id="50" presetID="1" presetClass="entr" presetSubtype="0" fill="hold" nodeType="afterEffect">
                                  <p:stCondLst>
                                    <p:cond delay="0"/>
                                  </p:stCondLst>
                                  <p:childTnLst>
                                    <p:set>
                                      <p:cBhvr>
                                        <p:cTn id="51" dur="1" fill="hold">
                                          <p:stCondLst>
                                            <p:cond delay="999"/>
                                          </p:stCondLst>
                                        </p:cTn>
                                        <p:tgtEl>
                                          <p:spTgt spid="13"/>
                                        </p:tgtEl>
                                        <p:attrNameLst>
                                          <p:attrName>style.visibility</p:attrName>
                                        </p:attrNameLst>
                                      </p:cBhvr>
                                      <p:to>
                                        <p:strVal val="visible"/>
                                      </p:to>
                                    </p:set>
                                  </p:childTnLst>
                                </p:cTn>
                              </p:par>
                            </p:childTnLst>
                          </p:cTn>
                        </p:par>
                        <p:par>
                          <p:cTn id="52" fill="hold">
                            <p:stCondLst>
                              <p:cond delay="6000"/>
                            </p:stCondLst>
                            <p:childTnLst>
                              <p:par>
                                <p:cTn id="53" presetID="1" presetClass="exit" presetSubtype="0" fill="hold" grpId="1" nodeType="afterEffect">
                                  <p:stCondLst>
                                    <p:cond delay="0"/>
                                  </p:stCondLst>
                                  <p:childTnLst>
                                    <p:set>
                                      <p:cBhvr>
                                        <p:cTn id="54" dur="1" fill="hold">
                                          <p:stCondLst>
                                            <p:cond delay="999"/>
                                          </p:stCondLst>
                                        </p:cTn>
                                        <p:tgtEl>
                                          <p:spTgt spid="3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999"/>
                                          </p:stCondLst>
                                        </p:cTn>
                                        <p:tgtEl>
                                          <p:spTgt spid="13"/>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999"/>
                                          </p:stCondLst>
                                        </p:cTn>
                                        <p:tgtEl>
                                          <p:spTgt spid="36"/>
                                        </p:tgtEl>
                                        <p:attrNameLst>
                                          <p:attrName>style.visibility</p:attrName>
                                        </p:attrNameLst>
                                      </p:cBhvr>
                                      <p:to>
                                        <p:strVal val="visible"/>
                                      </p:to>
                                    </p:set>
                                  </p:childTnLst>
                                </p:cTn>
                              </p:par>
                            </p:childTnLst>
                          </p:cTn>
                        </p:par>
                        <p:par>
                          <p:cTn id="59" fill="hold">
                            <p:stCondLst>
                              <p:cond delay="7000"/>
                            </p:stCondLst>
                            <p:childTnLst>
                              <p:par>
                                <p:cTn id="60" presetID="1" presetClass="entr" presetSubtype="0" fill="hold" nodeType="afterEffect">
                                  <p:stCondLst>
                                    <p:cond delay="0"/>
                                  </p:stCondLst>
                                  <p:childTnLst>
                                    <p:set>
                                      <p:cBhvr>
                                        <p:cTn id="61" dur="1" fill="hold">
                                          <p:stCondLst>
                                            <p:cond delay="999"/>
                                          </p:stCondLst>
                                        </p:cTn>
                                        <p:tgtEl>
                                          <p:spTgt spid="12"/>
                                        </p:tgtEl>
                                        <p:attrNameLst>
                                          <p:attrName>style.visibility</p:attrName>
                                        </p:attrNameLst>
                                      </p:cBhvr>
                                      <p:to>
                                        <p:strVal val="visible"/>
                                      </p:to>
                                    </p:set>
                                  </p:childTnLst>
                                </p:cTn>
                              </p:par>
                            </p:childTnLst>
                          </p:cTn>
                        </p:par>
                        <p:par>
                          <p:cTn id="62" fill="hold">
                            <p:stCondLst>
                              <p:cond delay="8000"/>
                            </p:stCondLst>
                            <p:childTnLst>
                              <p:par>
                                <p:cTn id="63" presetID="1" presetClass="exit" presetSubtype="0" fill="hold" grpId="1" nodeType="afterEffect">
                                  <p:stCondLst>
                                    <p:cond delay="0"/>
                                  </p:stCondLst>
                                  <p:childTnLst>
                                    <p:set>
                                      <p:cBhvr>
                                        <p:cTn id="64" dur="1" fill="hold">
                                          <p:stCondLst>
                                            <p:cond delay="999"/>
                                          </p:stCondLst>
                                        </p:cTn>
                                        <p:tgtEl>
                                          <p:spTgt spid="3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999"/>
                                          </p:stCondLst>
                                        </p:cTn>
                                        <p:tgtEl>
                                          <p:spTgt spid="12"/>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999"/>
                                          </p:stCondLst>
                                        </p:cTn>
                                        <p:tgtEl>
                                          <p:spTgt spid="39"/>
                                        </p:tgtEl>
                                        <p:attrNameLst>
                                          <p:attrName>style.visibility</p:attrName>
                                        </p:attrNameLst>
                                      </p:cBhvr>
                                      <p:to>
                                        <p:strVal val="visible"/>
                                      </p:to>
                                    </p:set>
                                  </p:childTnLst>
                                </p:cTn>
                              </p:par>
                            </p:childTnLst>
                          </p:cTn>
                        </p:par>
                        <p:par>
                          <p:cTn id="69" fill="hold">
                            <p:stCondLst>
                              <p:cond delay="9000"/>
                            </p:stCondLst>
                            <p:childTnLst>
                              <p:par>
                                <p:cTn id="70" presetID="1" presetClass="entr" presetSubtype="0" fill="hold" nodeType="afterEffect">
                                  <p:stCondLst>
                                    <p:cond delay="0"/>
                                  </p:stCondLst>
                                  <p:childTnLst>
                                    <p:set>
                                      <p:cBhvr>
                                        <p:cTn id="71" dur="1" fill="hold">
                                          <p:stCondLst>
                                            <p:cond delay="999"/>
                                          </p:stCondLst>
                                        </p:cTn>
                                        <p:tgtEl>
                                          <p:spTgt spid="11"/>
                                        </p:tgtEl>
                                        <p:attrNameLst>
                                          <p:attrName>style.visibility</p:attrName>
                                        </p:attrNameLst>
                                      </p:cBhvr>
                                      <p:to>
                                        <p:strVal val="visible"/>
                                      </p:to>
                                    </p:set>
                                  </p:childTnLst>
                                </p:cTn>
                              </p:par>
                            </p:childTnLst>
                          </p:cTn>
                        </p:par>
                        <p:par>
                          <p:cTn id="72" fill="hold">
                            <p:stCondLst>
                              <p:cond delay="10000"/>
                            </p:stCondLst>
                            <p:childTnLst>
                              <p:par>
                                <p:cTn id="73" presetID="1" presetClass="exit" presetSubtype="0" fill="hold" grpId="1" nodeType="afterEffect">
                                  <p:stCondLst>
                                    <p:cond delay="0"/>
                                  </p:stCondLst>
                                  <p:childTnLst>
                                    <p:set>
                                      <p:cBhvr>
                                        <p:cTn id="74" dur="1" fill="hold">
                                          <p:stCondLst>
                                            <p:cond delay="999"/>
                                          </p:stCondLst>
                                        </p:cTn>
                                        <p:tgtEl>
                                          <p:spTgt spid="3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999"/>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999"/>
                                          </p:stCondLst>
                                        </p:cTn>
                                        <p:tgtEl>
                                          <p:spTgt spid="55"/>
                                        </p:tgtEl>
                                        <p:attrNameLst>
                                          <p:attrName>style.visibility</p:attrName>
                                        </p:attrNameLst>
                                      </p:cBhvr>
                                      <p:to>
                                        <p:strVal val="visible"/>
                                      </p:to>
                                    </p:set>
                                  </p:childTnLst>
                                </p:cTn>
                              </p:par>
                            </p:childTnLst>
                          </p:cTn>
                        </p:par>
                        <p:par>
                          <p:cTn id="81" fill="hold">
                            <p:stCondLst>
                              <p:cond delay="1000"/>
                            </p:stCondLst>
                            <p:childTnLst>
                              <p:par>
                                <p:cTn id="82" presetID="1" presetClass="entr" presetSubtype="0" fill="hold" grpId="0" nodeType="afterEffect">
                                  <p:stCondLst>
                                    <p:cond delay="0"/>
                                  </p:stCondLst>
                                  <p:childTnLst>
                                    <p:set>
                                      <p:cBhvr>
                                        <p:cTn id="83" dur="1" fill="hold">
                                          <p:stCondLst>
                                            <p:cond delay="999"/>
                                          </p:stCondLst>
                                        </p:cTn>
                                        <p:tgtEl>
                                          <p:spTgt spid="6"/>
                                        </p:tgtEl>
                                        <p:attrNameLst>
                                          <p:attrName>style.visibility</p:attrName>
                                        </p:attrNameLst>
                                      </p:cBhvr>
                                      <p:to>
                                        <p:strVal val="visible"/>
                                      </p:to>
                                    </p:set>
                                  </p:childTnLst>
                                </p:cTn>
                              </p:par>
                            </p:childTnLst>
                          </p:cTn>
                        </p:par>
                        <p:par>
                          <p:cTn id="84" fill="hold">
                            <p:stCondLst>
                              <p:cond delay="2000"/>
                            </p:stCondLst>
                            <p:childTnLst>
                              <p:par>
                                <p:cTn id="85" presetID="1" presetClass="entr" presetSubtype="0" fill="hold" grpId="0" nodeType="afterEffect">
                                  <p:stCondLst>
                                    <p:cond delay="0"/>
                                  </p:stCondLst>
                                  <p:childTnLst>
                                    <p:set>
                                      <p:cBhvr>
                                        <p:cTn id="86" dur="1" fill="hold">
                                          <p:stCondLst>
                                            <p:cond delay="999"/>
                                          </p:stCondLst>
                                        </p:cTn>
                                        <p:tgtEl>
                                          <p:spTgt spid="48"/>
                                        </p:tgtEl>
                                        <p:attrNameLst>
                                          <p:attrName>style.visibility</p:attrName>
                                        </p:attrNameLst>
                                      </p:cBhvr>
                                      <p:to>
                                        <p:strVal val="visible"/>
                                      </p:to>
                                    </p:set>
                                  </p:childTnLst>
                                </p:cTn>
                              </p:par>
                            </p:childTnLst>
                          </p:cTn>
                        </p:par>
                        <p:par>
                          <p:cTn id="87" fill="hold">
                            <p:stCondLst>
                              <p:cond delay="3000"/>
                            </p:stCondLst>
                            <p:childTnLst>
                              <p:par>
                                <p:cTn id="88" presetID="1" presetClass="entr" presetSubtype="0" fill="hold" nodeType="afterEffect">
                                  <p:stCondLst>
                                    <p:cond delay="0"/>
                                  </p:stCondLst>
                                  <p:childTnLst>
                                    <p:set>
                                      <p:cBhvr>
                                        <p:cTn id="89" dur="1" fill="hold">
                                          <p:stCondLst>
                                            <p:cond delay="999"/>
                                          </p:stCondLst>
                                        </p:cTn>
                                        <p:tgtEl>
                                          <p:spTgt spid="21"/>
                                        </p:tgtEl>
                                        <p:attrNameLst>
                                          <p:attrName>style.visibility</p:attrName>
                                        </p:attrNameLst>
                                      </p:cBhvr>
                                      <p:to>
                                        <p:strVal val="visible"/>
                                      </p:to>
                                    </p:set>
                                  </p:childTnLst>
                                </p:cTn>
                              </p:par>
                            </p:childTnLst>
                          </p:cTn>
                        </p:par>
                        <p:par>
                          <p:cTn id="90" fill="hold">
                            <p:stCondLst>
                              <p:cond delay="4000"/>
                            </p:stCondLst>
                            <p:childTnLst>
                              <p:par>
                                <p:cTn id="91" presetID="1" presetClass="exit" presetSubtype="0" fill="hold" grpId="1" nodeType="afterEffect">
                                  <p:stCondLst>
                                    <p:cond delay="0"/>
                                  </p:stCondLst>
                                  <p:childTnLst>
                                    <p:set>
                                      <p:cBhvr>
                                        <p:cTn id="92" dur="1" fill="hold">
                                          <p:stCondLst>
                                            <p:cond delay="999"/>
                                          </p:stCondLst>
                                        </p:cTn>
                                        <p:tgtEl>
                                          <p:spTgt spid="4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999"/>
                                          </p:stCondLst>
                                        </p:cTn>
                                        <p:tgtEl>
                                          <p:spTgt spid="21"/>
                                        </p:tgtEl>
                                        <p:attrNameLst>
                                          <p:attrName>style.visibility</p:attrName>
                                        </p:attrNameLst>
                                      </p:cBhvr>
                                      <p:to>
                                        <p:strVal val="hidden"/>
                                      </p:to>
                                    </p:set>
                                  </p:childTnLst>
                                </p:cTn>
                              </p:par>
                            </p:childTnLst>
                          </p:cTn>
                        </p:par>
                        <p:par>
                          <p:cTn id="95" fill="hold">
                            <p:stCondLst>
                              <p:cond delay="5000"/>
                            </p:stCondLst>
                            <p:childTnLst>
                              <p:par>
                                <p:cTn id="96" presetID="1" presetClass="entr" presetSubtype="0" fill="hold" grpId="0" nodeType="afterEffect">
                                  <p:stCondLst>
                                    <p:cond delay="0"/>
                                  </p:stCondLst>
                                  <p:childTnLst>
                                    <p:set>
                                      <p:cBhvr>
                                        <p:cTn id="97" dur="1" fill="hold">
                                          <p:stCondLst>
                                            <p:cond delay="999"/>
                                          </p:stCondLst>
                                        </p:cTn>
                                        <p:tgtEl>
                                          <p:spTgt spid="45"/>
                                        </p:tgtEl>
                                        <p:attrNameLst>
                                          <p:attrName>style.visibility</p:attrName>
                                        </p:attrNameLst>
                                      </p:cBhvr>
                                      <p:to>
                                        <p:strVal val="visible"/>
                                      </p:to>
                                    </p:set>
                                  </p:childTnLst>
                                </p:cTn>
                              </p:par>
                            </p:childTnLst>
                          </p:cTn>
                        </p:par>
                        <p:par>
                          <p:cTn id="98" fill="hold">
                            <p:stCondLst>
                              <p:cond delay="6000"/>
                            </p:stCondLst>
                            <p:childTnLst>
                              <p:par>
                                <p:cTn id="99" presetID="1" presetClass="entr" presetSubtype="0" fill="hold" nodeType="afterEffect">
                                  <p:stCondLst>
                                    <p:cond delay="0"/>
                                  </p:stCondLst>
                                  <p:childTnLst>
                                    <p:set>
                                      <p:cBhvr>
                                        <p:cTn id="100" dur="1" fill="hold">
                                          <p:stCondLst>
                                            <p:cond delay="999"/>
                                          </p:stCondLst>
                                        </p:cTn>
                                        <p:tgtEl>
                                          <p:spTgt spid="24"/>
                                        </p:tgtEl>
                                        <p:attrNameLst>
                                          <p:attrName>style.visibility</p:attrName>
                                        </p:attrNameLst>
                                      </p:cBhvr>
                                      <p:to>
                                        <p:strVal val="visible"/>
                                      </p:to>
                                    </p:set>
                                  </p:childTnLst>
                                </p:cTn>
                              </p:par>
                            </p:childTnLst>
                          </p:cTn>
                        </p:par>
                        <p:par>
                          <p:cTn id="101" fill="hold">
                            <p:stCondLst>
                              <p:cond delay="7000"/>
                            </p:stCondLst>
                            <p:childTnLst>
                              <p:par>
                                <p:cTn id="102" presetID="1" presetClass="exit" presetSubtype="0" fill="hold" grpId="1" nodeType="afterEffect">
                                  <p:stCondLst>
                                    <p:cond delay="0"/>
                                  </p:stCondLst>
                                  <p:childTnLst>
                                    <p:set>
                                      <p:cBhvr>
                                        <p:cTn id="103" dur="1" fill="hold">
                                          <p:stCondLst>
                                            <p:cond delay="999"/>
                                          </p:stCondLst>
                                        </p:cTn>
                                        <p:tgtEl>
                                          <p:spTgt spid="45"/>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999"/>
                                          </p:stCondLst>
                                        </p:cTn>
                                        <p:tgtEl>
                                          <p:spTgt spid="24"/>
                                        </p:tgtEl>
                                        <p:attrNameLst>
                                          <p:attrName>style.visibility</p:attrName>
                                        </p:attrNameLst>
                                      </p:cBhvr>
                                      <p:to>
                                        <p:strVal val="hidden"/>
                                      </p:to>
                                    </p:set>
                                  </p:childTnLst>
                                </p:cTn>
                              </p:par>
                            </p:childTnLst>
                          </p:cTn>
                        </p:par>
                        <p:par>
                          <p:cTn id="106" fill="hold">
                            <p:stCondLst>
                              <p:cond delay="8000"/>
                            </p:stCondLst>
                            <p:childTnLst>
                              <p:par>
                                <p:cTn id="107" presetID="1" presetClass="entr" presetSubtype="0" fill="hold" grpId="0" nodeType="afterEffect">
                                  <p:stCondLst>
                                    <p:cond delay="0"/>
                                  </p:stCondLst>
                                  <p:childTnLst>
                                    <p:set>
                                      <p:cBhvr>
                                        <p:cTn id="108" dur="1" fill="hold">
                                          <p:stCondLst>
                                            <p:cond delay="999"/>
                                          </p:stCondLst>
                                        </p:cTn>
                                        <p:tgtEl>
                                          <p:spTgt spid="46"/>
                                        </p:tgtEl>
                                        <p:attrNameLst>
                                          <p:attrName>style.visibility</p:attrName>
                                        </p:attrNameLst>
                                      </p:cBhvr>
                                      <p:to>
                                        <p:strVal val="visible"/>
                                      </p:to>
                                    </p:set>
                                  </p:childTnLst>
                                </p:cTn>
                              </p:par>
                            </p:childTnLst>
                          </p:cTn>
                        </p:par>
                        <p:par>
                          <p:cTn id="109" fill="hold">
                            <p:stCondLst>
                              <p:cond delay="9000"/>
                            </p:stCondLst>
                            <p:childTnLst>
                              <p:par>
                                <p:cTn id="110" presetID="1" presetClass="entr" presetSubtype="0" fill="hold" nodeType="afterEffect">
                                  <p:stCondLst>
                                    <p:cond delay="0"/>
                                  </p:stCondLst>
                                  <p:childTnLst>
                                    <p:set>
                                      <p:cBhvr>
                                        <p:cTn id="111" dur="1" fill="hold">
                                          <p:stCondLst>
                                            <p:cond delay="999"/>
                                          </p:stCondLst>
                                        </p:cTn>
                                        <p:tgtEl>
                                          <p:spTgt spid="33"/>
                                        </p:tgtEl>
                                        <p:attrNameLst>
                                          <p:attrName>style.visibility</p:attrName>
                                        </p:attrNameLst>
                                      </p:cBhvr>
                                      <p:to>
                                        <p:strVal val="visible"/>
                                      </p:to>
                                    </p:set>
                                  </p:childTnLst>
                                </p:cTn>
                              </p:par>
                            </p:childTnLst>
                          </p:cTn>
                        </p:par>
                        <p:par>
                          <p:cTn id="112" fill="hold">
                            <p:stCondLst>
                              <p:cond delay="10000"/>
                            </p:stCondLst>
                            <p:childTnLst>
                              <p:par>
                                <p:cTn id="113" presetID="1" presetClass="exit" presetSubtype="0" fill="hold" grpId="1" nodeType="afterEffect">
                                  <p:stCondLst>
                                    <p:cond delay="0"/>
                                  </p:stCondLst>
                                  <p:childTnLst>
                                    <p:set>
                                      <p:cBhvr>
                                        <p:cTn id="114" dur="1" fill="hold">
                                          <p:stCondLst>
                                            <p:cond delay="999"/>
                                          </p:stCondLst>
                                        </p:cTn>
                                        <p:tgtEl>
                                          <p:spTgt spid="46"/>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999"/>
                                          </p:stCondLst>
                                        </p:cTn>
                                        <p:tgtEl>
                                          <p:spTgt spid="33"/>
                                        </p:tgtEl>
                                        <p:attrNameLst>
                                          <p:attrName>style.visibility</p:attrName>
                                        </p:attrNameLst>
                                      </p:cBhvr>
                                      <p:to>
                                        <p:strVal val="hidden"/>
                                      </p:to>
                                    </p:set>
                                  </p:childTnLst>
                                </p:cTn>
                              </p:par>
                            </p:childTnLst>
                          </p:cTn>
                        </p:par>
                        <p:par>
                          <p:cTn id="117" fill="hold">
                            <p:stCondLst>
                              <p:cond delay="11000"/>
                            </p:stCondLst>
                            <p:childTnLst>
                              <p:par>
                                <p:cTn id="118" presetID="1" presetClass="entr" presetSubtype="0" fill="hold" grpId="0" nodeType="afterEffect">
                                  <p:stCondLst>
                                    <p:cond delay="0"/>
                                  </p:stCondLst>
                                  <p:childTnLst>
                                    <p:set>
                                      <p:cBhvr>
                                        <p:cTn id="119" dur="1" fill="hold">
                                          <p:stCondLst>
                                            <p:cond delay="999"/>
                                          </p:stCondLst>
                                        </p:cTn>
                                        <p:tgtEl>
                                          <p:spTgt spid="47"/>
                                        </p:tgtEl>
                                        <p:attrNameLst>
                                          <p:attrName>style.visibility</p:attrName>
                                        </p:attrNameLst>
                                      </p:cBhvr>
                                      <p:to>
                                        <p:strVal val="visible"/>
                                      </p:to>
                                    </p:set>
                                  </p:childTnLst>
                                </p:cTn>
                              </p:par>
                            </p:childTnLst>
                          </p:cTn>
                        </p:par>
                        <p:par>
                          <p:cTn id="120" fill="hold">
                            <p:stCondLst>
                              <p:cond delay="12000"/>
                            </p:stCondLst>
                            <p:childTnLst>
                              <p:par>
                                <p:cTn id="121" presetID="1" presetClass="entr" presetSubtype="0" fill="hold" nodeType="afterEffect">
                                  <p:stCondLst>
                                    <p:cond delay="0"/>
                                  </p:stCondLst>
                                  <p:childTnLst>
                                    <p:set>
                                      <p:cBhvr>
                                        <p:cTn id="122" dur="1" fill="hold">
                                          <p:stCondLst>
                                            <p:cond delay="999"/>
                                          </p:stCondLst>
                                        </p:cTn>
                                        <p:tgtEl>
                                          <p:spTgt spid="30"/>
                                        </p:tgtEl>
                                        <p:attrNameLst>
                                          <p:attrName>style.visibility</p:attrName>
                                        </p:attrNameLst>
                                      </p:cBhvr>
                                      <p:to>
                                        <p:strVal val="visible"/>
                                      </p:to>
                                    </p:set>
                                  </p:childTnLst>
                                </p:cTn>
                              </p:par>
                            </p:childTnLst>
                          </p:cTn>
                        </p:par>
                        <p:par>
                          <p:cTn id="123" fill="hold">
                            <p:stCondLst>
                              <p:cond delay="13000"/>
                            </p:stCondLst>
                            <p:childTnLst>
                              <p:par>
                                <p:cTn id="124" presetID="1" presetClass="exit" presetSubtype="0" fill="hold" grpId="1" nodeType="afterEffect">
                                  <p:stCondLst>
                                    <p:cond delay="0"/>
                                  </p:stCondLst>
                                  <p:childTnLst>
                                    <p:set>
                                      <p:cBhvr>
                                        <p:cTn id="125" dur="1" fill="hold">
                                          <p:stCondLst>
                                            <p:cond delay="999"/>
                                          </p:stCondLst>
                                        </p:cTn>
                                        <p:tgtEl>
                                          <p:spTgt spid="47"/>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999"/>
                                          </p:stCondLst>
                                        </p:cTn>
                                        <p:tgtEl>
                                          <p:spTgt spid="30"/>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9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6" grpId="0" animBg="1"/>
      <p:bldP spid="36" grpId="1" animBg="1"/>
      <p:bldP spid="37" grpId="0" animBg="1"/>
      <p:bldP spid="37" grpId="1" animBg="1"/>
      <p:bldP spid="38" grpId="0" animBg="1"/>
      <p:bldP spid="38" grpId="1" animBg="1"/>
      <p:bldP spid="39" grpId="0" animBg="1"/>
      <p:bldP spid="39" grpId="1" animBg="1"/>
      <p:bldP spid="45" grpId="0" animBg="1"/>
      <p:bldP spid="45" grpId="1" animBg="1"/>
      <p:bldP spid="46" grpId="0" animBg="1"/>
      <p:bldP spid="46" grpId="1" animBg="1"/>
      <p:bldP spid="47" grpId="0" animBg="1"/>
      <p:bldP spid="47" grpId="1" animBg="1"/>
      <p:bldP spid="48" grpId="0" animBg="1"/>
      <p:bldP spid="48" grpId="1" animBg="1"/>
      <p:bldP spid="54" grpId="0" animBg="1"/>
      <p:bldP spid="55" grpId="0" animBg="1"/>
      <p:bldP spid="56" grpId="0" animBg="1"/>
      <p:bldP spid="57" grpId="0" animBg="1"/>
      <p:bldP spid="57" grpId="1" animBg="1"/>
      <p:bldP spid="58" grpId="0" animBg="1"/>
      <p:bldP spid="58" grpId="1" animBg="1"/>
      <p:bldP spid="59" grpId="0" animBg="1"/>
      <p:bldP spid="59" grpId="1" animBg="1"/>
      <p:bldP spid="27" grpId="0" animBg="1"/>
      <p:bldP spid="27" grpId="1" animBg="1"/>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8883" y="1725084"/>
            <a:ext cx="7101431" cy="1569660"/>
          </a:xfrm>
          <a:prstGeom prst="rect">
            <a:avLst/>
          </a:prstGeom>
          <a:noFill/>
        </p:spPr>
        <p:txBody>
          <a:bodyPr wrap="none" rtlCol="0">
            <a:spAutoFit/>
          </a:bodyPr>
          <a:lstStyle/>
          <a:p>
            <a:pPr algn="ctr"/>
            <a:r>
              <a:rPr lang="fr-FR" sz="3200" dirty="0"/>
              <a:t>200 1#$</a:t>
            </a:r>
            <a:r>
              <a:rPr lang="fr-FR" sz="3200" dirty="0" err="1"/>
              <a:t>aBibliographica</a:t>
            </a:r>
            <a:r>
              <a:rPr lang="fr-FR" sz="3200" dirty="0"/>
              <a:t> </a:t>
            </a:r>
            <a:r>
              <a:rPr lang="fr-FR" sz="3200" dirty="0" err="1"/>
              <a:t>belgica</a:t>
            </a:r>
            <a:endParaRPr lang="fr-FR" sz="3200" dirty="0"/>
          </a:p>
          <a:p>
            <a:pPr algn="ctr"/>
            <a:r>
              <a:rPr lang="fr-FR" sz="3200" dirty="0"/>
              <a:t>$</a:t>
            </a:r>
            <a:r>
              <a:rPr lang="fr-FR" sz="3200" dirty="0" err="1"/>
              <a:t>fCommission</a:t>
            </a:r>
            <a:r>
              <a:rPr lang="fr-FR" sz="3200" dirty="0"/>
              <a:t> belge de bibliographie</a:t>
            </a:r>
          </a:p>
          <a:p>
            <a:pPr algn="ctr"/>
            <a:r>
              <a:rPr lang="fr-FR" sz="3200" dirty="0"/>
              <a:t>$f= </a:t>
            </a:r>
            <a:r>
              <a:rPr lang="fr-FR" sz="3200" dirty="0" err="1"/>
              <a:t>Belgische</a:t>
            </a:r>
            <a:r>
              <a:rPr lang="fr-FR" sz="3200" dirty="0"/>
              <a:t> </a:t>
            </a:r>
            <a:r>
              <a:rPr lang="fr-FR" sz="3200" dirty="0" err="1"/>
              <a:t>Commissie</a:t>
            </a:r>
            <a:r>
              <a:rPr lang="fr-FR" sz="3200" dirty="0"/>
              <a:t> </a:t>
            </a:r>
            <a:r>
              <a:rPr lang="fr-FR" sz="3200" dirty="0" err="1"/>
              <a:t>voor</a:t>
            </a:r>
            <a:r>
              <a:rPr lang="fr-FR" sz="3200" dirty="0"/>
              <a:t> </a:t>
            </a:r>
            <a:r>
              <a:rPr lang="fr-FR" sz="3200" dirty="0" err="1"/>
              <a:t>bibliografie</a:t>
            </a:r>
            <a:endParaRPr lang="en-GB" sz="3200" dirty="0"/>
          </a:p>
        </p:txBody>
      </p:sp>
      <p:sp>
        <p:nvSpPr>
          <p:cNvPr id="4" name="Oval 3"/>
          <p:cNvSpPr/>
          <p:nvPr/>
        </p:nvSpPr>
        <p:spPr>
          <a:xfrm>
            <a:off x="3089681" y="2744936"/>
            <a:ext cx="428803"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011344" y="3541827"/>
            <a:ext cx="2456506" cy="646331"/>
          </a:xfrm>
          <a:prstGeom prst="rect">
            <a:avLst/>
          </a:prstGeom>
          <a:noFill/>
        </p:spPr>
        <p:txBody>
          <a:bodyPr wrap="none" rtlCol="0">
            <a:spAutoFit/>
          </a:bodyPr>
          <a:lstStyle/>
          <a:p>
            <a:pPr algn="ctr"/>
            <a:r>
              <a:rPr lang="en-GB" sz="3600" dirty="0"/>
              <a:t>“= “ : </a:t>
            </a:r>
            <a:r>
              <a:rPr lang="en-GB" sz="3200" dirty="0"/>
              <a:t>Parallel</a:t>
            </a:r>
          </a:p>
        </p:txBody>
      </p:sp>
      <p:sp>
        <p:nvSpPr>
          <p:cNvPr id="6" name="TextBox 5"/>
          <p:cNvSpPr txBox="1"/>
          <p:nvPr/>
        </p:nvSpPr>
        <p:spPr>
          <a:xfrm>
            <a:off x="2506524" y="4463967"/>
            <a:ext cx="7283789" cy="584775"/>
          </a:xfrm>
          <a:prstGeom prst="rect">
            <a:avLst/>
          </a:prstGeom>
          <a:noFill/>
        </p:spPr>
        <p:txBody>
          <a:bodyPr wrap="none" rtlCol="0">
            <a:spAutoFit/>
          </a:bodyPr>
          <a:lstStyle/>
          <a:p>
            <a:pPr algn="ctr"/>
            <a:r>
              <a:rPr lang="en-GB" sz="3200" dirty="0"/>
              <a:t>U2001_f : </a:t>
            </a:r>
            <a:r>
              <a:rPr lang="de-DE" sz="3200" dirty="0"/>
              <a:t>First Statement of Responsibility</a:t>
            </a:r>
            <a:endParaRPr lang="en-GB" sz="3200" dirty="0"/>
          </a:p>
        </p:txBody>
      </p:sp>
      <p:sp>
        <p:nvSpPr>
          <p:cNvPr id="7" name="TextBox 6"/>
          <p:cNvSpPr txBox="1"/>
          <p:nvPr/>
        </p:nvSpPr>
        <p:spPr>
          <a:xfrm>
            <a:off x="2369086" y="5469104"/>
            <a:ext cx="7741029" cy="584775"/>
          </a:xfrm>
          <a:prstGeom prst="rect">
            <a:avLst/>
          </a:prstGeom>
          <a:noFill/>
        </p:spPr>
        <p:txBody>
          <a:bodyPr wrap="none" rtlCol="0">
            <a:spAutoFit/>
          </a:bodyPr>
          <a:lstStyle/>
          <a:p>
            <a:pPr algn="ctr"/>
            <a:r>
              <a:rPr lang="en-GB" sz="3200" dirty="0"/>
              <a:t>??? : Parallel </a:t>
            </a:r>
            <a:r>
              <a:rPr lang="de-DE" sz="3200" dirty="0"/>
              <a:t>First Statement of Responsibility</a:t>
            </a:r>
            <a:endParaRPr lang="en-GB" sz="3200" dirty="0"/>
          </a:p>
        </p:txBody>
      </p:sp>
      <p:sp>
        <p:nvSpPr>
          <p:cNvPr id="8" name="Title 3"/>
          <p:cNvSpPr txBox="1">
            <a:spLocks/>
          </p:cNvSpPr>
          <p:nvPr/>
        </p:nvSpPr>
        <p:spPr>
          <a:xfrm>
            <a:off x="838200" y="3651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Exception! Semantic </a:t>
            </a:r>
            <a:r>
              <a:rPr lang="en-GB" dirty="0" smtClean="0"/>
              <a:t>data embedded </a:t>
            </a:r>
            <a:r>
              <a:rPr lang="en-GB" dirty="0"/>
              <a:t>in content</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EAD6D5C9-46C8-4A40-9DDE-9A273E6B1B62}" type="datetime1">
              <a:rPr lang="en-GB" smtClean="0"/>
              <a:t>17/08/2015</a:t>
            </a:fld>
            <a:endParaRPr lang="en-GB"/>
          </a:p>
        </p:txBody>
      </p:sp>
      <p:sp>
        <p:nvSpPr>
          <p:cNvPr id="9" name="Footer Placeholder 8"/>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10" name="Slide Number Placeholder 9"/>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12</a:t>
            </a:fld>
            <a:endParaRPr lang="en-GB"/>
          </a:p>
        </p:txBody>
      </p:sp>
    </p:spTree>
    <p:extLst>
      <p:ext uri="{BB962C8B-B14F-4D97-AF65-F5344CB8AC3E}">
        <p14:creationId xmlns:p14="http://schemas.microsoft.com/office/powerpoint/2010/main" val="38269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999"/>
                                          </p:stCondLst>
                                        </p:cTn>
                                        <p:tgtEl>
                                          <p:spTgt spid="4"/>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999"/>
                                          </p:stCondLst>
                                        </p:cTn>
                                        <p:tgtEl>
                                          <p:spTgt spid="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Translations</a:t>
            </a:r>
            <a:endParaRPr lang="en-GB" dirty="0"/>
          </a:p>
        </p:txBody>
      </p:sp>
      <p:sp>
        <p:nvSpPr>
          <p:cNvPr id="3" name="Content Placeholder 2"/>
          <p:cNvSpPr>
            <a:spLocks noGrp="1"/>
          </p:cNvSpPr>
          <p:nvPr>
            <p:ph idx="1"/>
          </p:nvPr>
        </p:nvSpPr>
        <p:spPr/>
        <p:txBody>
          <a:bodyPr/>
          <a:lstStyle/>
          <a:p>
            <a:r>
              <a:rPr lang="en-GB" dirty="0" smtClean="0"/>
              <a:t>The same identifier is used for translated elements (captions, definitions, etc.) and vocabularies (preferred terms, definitions, etc.)</a:t>
            </a:r>
          </a:p>
          <a:p>
            <a:r>
              <a:rPr lang="en-GB" dirty="0" smtClean="0"/>
              <a:t>E.g. Vocabulary of </a:t>
            </a:r>
            <a:r>
              <a:rPr lang="en-GB" dirty="0" smtClean="0">
                <a:solidFill>
                  <a:srgbClr val="0070C0"/>
                </a:solidFill>
              </a:rPr>
              <a:t>116bba0</a:t>
            </a:r>
            <a:r>
              <a:rPr lang="en-GB" dirty="0" smtClean="0"/>
              <a:t> = </a:t>
            </a:r>
            <a:r>
              <a:rPr lang="en-GB" b="1" dirty="0" smtClean="0"/>
              <a:t>Coded data for graphics: Specific material designation</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BA68C04-3C9D-44A7-B0FF-31E4896010F8}"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13</a:t>
            </a:fld>
            <a:endParaRPr lang="en-GB"/>
          </a:p>
        </p:txBody>
      </p:sp>
    </p:spTree>
    <p:extLst>
      <p:ext uri="{BB962C8B-B14F-4D97-AF65-F5344CB8AC3E}">
        <p14:creationId xmlns:p14="http://schemas.microsoft.com/office/powerpoint/2010/main" val="91165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Graphics SMD translation example</a:t>
            </a:r>
            <a:endParaRPr lang="en-GB" dirty="0"/>
          </a:p>
        </p:txBody>
      </p:sp>
      <p:sp>
        <p:nvSpPr>
          <p:cNvPr id="3" name="Content Placeholder 2"/>
          <p:cNvSpPr>
            <a:spLocks noGrp="1"/>
          </p:cNvSpPr>
          <p:nvPr>
            <p:ph idx="1"/>
          </p:nvPr>
        </p:nvSpPr>
        <p:spPr/>
        <p:txBody>
          <a:bodyPr/>
          <a:lstStyle/>
          <a:p>
            <a:r>
              <a:rPr lang="en-GB" dirty="0" smtClean="0"/>
              <a:t>Term identifier/URI: namespace/</a:t>
            </a:r>
            <a:r>
              <a:rPr lang="en-GB" dirty="0" smtClean="0">
                <a:solidFill>
                  <a:srgbClr val="0070C0"/>
                </a:solidFill>
              </a:rPr>
              <a:t>b</a:t>
            </a:r>
            <a:endParaRPr lang="en-GB" dirty="0" smtClean="0"/>
          </a:p>
          <a:p>
            <a:r>
              <a:rPr lang="en-GB" dirty="0" smtClean="0"/>
              <a:t>Notation: </a:t>
            </a:r>
            <a:r>
              <a:rPr lang="en-GB" dirty="0" smtClean="0">
                <a:solidFill>
                  <a:srgbClr val="C00000"/>
                </a:solidFill>
              </a:rPr>
              <a:t>b</a:t>
            </a:r>
          </a:p>
          <a:p>
            <a:r>
              <a:rPr lang="en-GB" dirty="0" smtClean="0"/>
              <a:t>Preferred label (English): </a:t>
            </a:r>
            <a:r>
              <a:rPr lang="en-GB" dirty="0" smtClean="0">
                <a:solidFill>
                  <a:srgbClr val="C00000"/>
                </a:solidFill>
              </a:rPr>
              <a:t>drawing</a:t>
            </a:r>
          </a:p>
          <a:p>
            <a:r>
              <a:rPr lang="en-GB" dirty="0" smtClean="0"/>
              <a:t>Preferred label (Italian): </a:t>
            </a:r>
            <a:r>
              <a:rPr lang="en-GB" dirty="0" err="1" smtClean="0">
                <a:solidFill>
                  <a:srgbClr val="C00000"/>
                </a:solidFill>
              </a:rPr>
              <a:t>disegno</a:t>
            </a:r>
            <a:endParaRPr lang="en-GB" dirty="0" smtClean="0">
              <a:solidFill>
                <a:srgbClr val="C00000"/>
              </a:solidFill>
            </a:endParaRPr>
          </a:p>
          <a:p>
            <a:r>
              <a:rPr lang="en-GB" dirty="0" smtClean="0"/>
              <a:t>Preferred label (Portuguese): </a:t>
            </a:r>
            <a:r>
              <a:rPr lang="en-GB" dirty="0" err="1" smtClean="0">
                <a:solidFill>
                  <a:srgbClr val="C00000"/>
                </a:solidFill>
              </a:rPr>
              <a:t>desenho</a:t>
            </a:r>
            <a:endParaRPr lang="en-GB" dirty="0" smtClean="0">
              <a:solidFill>
                <a:srgbClr val="C00000"/>
              </a:solidFill>
            </a:endParaRPr>
          </a:p>
          <a:p>
            <a:r>
              <a:rPr lang="en-GB" dirty="0" smtClean="0"/>
              <a:t>Definition (English): </a:t>
            </a:r>
            <a:r>
              <a:rPr lang="en-GB" dirty="0">
                <a:solidFill>
                  <a:srgbClr val="C00000"/>
                </a:solidFill>
              </a:rPr>
              <a:t>An original visual </a:t>
            </a:r>
            <a:r>
              <a:rPr lang="en-GB" dirty="0" smtClean="0">
                <a:solidFill>
                  <a:srgbClr val="C00000"/>
                </a:solidFill>
              </a:rPr>
              <a:t>representation </a:t>
            </a:r>
            <a:r>
              <a:rPr lang="en-GB" dirty="0">
                <a:solidFill>
                  <a:srgbClr val="C00000"/>
                </a:solidFill>
              </a:rPr>
              <a:t>(other than a print or painting</a:t>
            </a:r>
            <a:r>
              <a:rPr lang="en-GB" dirty="0" smtClean="0">
                <a:solidFill>
                  <a:srgbClr val="C00000"/>
                </a:solidFill>
              </a:rPr>
              <a:t>) ...</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97D102D-1D94-4C2A-9553-88D3F8CCD8EC}"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14</a:t>
            </a:fld>
            <a:endParaRPr lang="en-GB"/>
          </a:p>
        </p:txBody>
      </p:sp>
    </p:spTree>
    <p:extLst>
      <p:ext uri="{BB962C8B-B14F-4D97-AF65-F5344CB8AC3E}">
        <p14:creationId xmlns:p14="http://schemas.microsoft.com/office/powerpoint/2010/main" val="1028427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44" y="360931"/>
            <a:ext cx="8691363" cy="619405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869" y="1311212"/>
            <a:ext cx="7360645" cy="5243768"/>
          </a:xfrm>
          <a:prstGeom prst="rect">
            <a:avLst/>
          </a:prstGeom>
        </p:spPr>
      </p:pic>
      <p:sp>
        <p:nvSpPr>
          <p:cNvPr id="4" name="Date Placeholder 3"/>
          <p:cNvSpPr>
            <a:spLocks noGrp="1"/>
          </p:cNvSpPr>
          <p:nvPr>
            <p:ph type="dt" sz="half" idx="10"/>
          </p:nvPr>
        </p:nvSpPr>
        <p:spPr>
          <a:xfrm>
            <a:off x="838200" y="6356352"/>
            <a:ext cx="2743200" cy="365125"/>
          </a:xfrm>
          <a:prstGeom prst="rect">
            <a:avLst/>
          </a:prstGeom>
        </p:spPr>
        <p:txBody>
          <a:bodyPr/>
          <a:lstStyle/>
          <a:p>
            <a:fld id="{3662909A-D2E2-40BA-80E4-7F186762728C}"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15</a:t>
            </a:fld>
            <a:endParaRPr lang="en-GB"/>
          </a:p>
        </p:txBody>
      </p:sp>
    </p:spTree>
    <p:extLst>
      <p:ext uri="{BB962C8B-B14F-4D97-AF65-F5344CB8AC3E}">
        <p14:creationId xmlns:p14="http://schemas.microsoft.com/office/powerpoint/2010/main" val="20424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281" y="228487"/>
            <a:ext cx="8782867" cy="6237628"/>
          </a:xfrm>
          <a:prstGeom prst="rect">
            <a:avLst/>
          </a:prstGeom>
        </p:spPr>
      </p:pic>
      <p:sp>
        <p:nvSpPr>
          <p:cNvPr id="2" name="Date Placeholder 1"/>
          <p:cNvSpPr>
            <a:spLocks noGrp="1"/>
          </p:cNvSpPr>
          <p:nvPr>
            <p:ph type="dt" sz="half" idx="10"/>
          </p:nvPr>
        </p:nvSpPr>
        <p:spPr>
          <a:xfrm>
            <a:off x="838200" y="6356352"/>
            <a:ext cx="2743200" cy="365125"/>
          </a:xfrm>
          <a:prstGeom prst="rect">
            <a:avLst/>
          </a:prstGeom>
        </p:spPr>
        <p:txBody>
          <a:bodyPr/>
          <a:lstStyle/>
          <a:p>
            <a:fld id="{A3DFA498-2EF4-42AC-8157-DD630AB61CC5}" type="datetime1">
              <a:rPr lang="en-GB" smtClean="0"/>
              <a:t>17/08/2015</a:t>
            </a:fld>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16</a:t>
            </a:fld>
            <a:endParaRPr lang="en-GB"/>
          </a:p>
        </p:txBody>
      </p:sp>
    </p:spTree>
    <p:extLst>
      <p:ext uri="{BB962C8B-B14F-4D97-AF65-F5344CB8AC3E}">
        <p14:creationId xmlns:p14="http://schemas.microsoft.com/office/powerpoint/2010/main" val="2296021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UNIMARC vocabularies </a:t>
            </a:r>
            <a:endParaRPr lang="en-GB" dirty="0"/>
          </a:p>
        </p:txBody>
      </p:sp>
      <p:sp>
        <p:nvSpPr>
          <p:cNvPr id="3" name="Text Placeholder 2"/>
          <p:cNvSpPr>
            <a:spLocks noGrp="1"/>
          </p:cNvSpPr>
          <p:nvPr>
            <p:ph type="body" idx="1"/>
          </p:nvPr>
        </p:nvSpPr>
        <p:spPr/>
        <p:txBody>
          <a:bodyPr/>
          <a:lstStyle/>
          <a:p>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FB58D35-074B-401C-9ECD-B22791BA6714}"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17</a:t>
            </a:fld>
            <a:endParaRPr lang="en-GB"/>
          </a:p>
        </p:txBody>
      </p:sp>
    </p:spTree>
    <p:extLst>
      <p:ext uri="{BB962C8B-B14F-4D97-AF65-F5344CB8AC3E}">
        <p14:creationId xmlns:p14="http://schemas.microsoft.com/office/powerpoint/2010/main" val="367922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vocabularies</a:t>
            </a:r>
            <a:endParaRPr lang="en-GB" dirty="0"/>
          </a:p>
        </p:txBody>
      </p:sp>
      <p:sp>
        <p:nvSpPr>
          <p:cNvPr id="3" name="Content Placeholder 2"/>
          <p:cNvSpPr>
            <a:spLocks noGrp="1"/>
          </p:cNvSpPr>
          <p:nvPr>
            <p:ph idx="1"/>
          </p:nvPr>
        </p:nvSpPr>
        <p:spPr/>
        <p:txBody>
          <a:bodyPr/>
          <a:lstStyle/>
          <a:p>
            <a:r>
              <a:rPr lang="en-GB" dirty="0" smtClean="0"/>
              <a:t>“</a:t>
            </a:r>
            <a:r>
              <a:rPr lang="en-GB" dirty="0"/>
              <a:t>thesauri, code lists, term lists, classification schemes, subject heading lists, </a:t>
            </a:r>
            <a:r>
              <a:rPr lang="en-GB" dirty="0" smtClean="0"/>
              <a:t>…”</a:t>
            </a:r>
          </a:p>
          <a:p>
            <a:pPr lvl="1"/>
            <a:r>
              <a:rPr lang="en-GB" dirty="0" smtClean="0"/>
              <a:t>W3C Library Linked Data Incubator Group</a:t>
            </a:r>
          </a:p>
          <a:p>
            <a:r>
              <a:rPr lang="en-GB" dirty="0" smtClean="0"/>
              <a:t>Often represented in RDF using Simple Knowledge Organization System (SKOS)</a:t>
            </a:r>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CA5995-8058-4ABA-BA0F-88A3DBA65817}"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18</a:t>
            </a:fld>
            <a:endParaRPr lang="en-GB"/>
          </a:p>
        </p:txBody>
      </p:sp>
    </p:spTree>
    <p:extLst>
      <p:ext uri="{BB962C8B-B14F-4D97-AF65-F5344CB8AC3E}">
        <p14:creationId xmlns:p14="http://schemas.microsoft.com/office/powerpoint/2010/main" val="1875416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vocabularies</a:t>
            </a:r>
            <a:endParaRPr lang="en-GB" dirty="0"/>
          </a:p>
        </p:txBody>
      </p:sp>
      <p:sp>
        <p:nvSpPr>
          <p:cNvPr id="3" name="Content Placeholder 2"/>
          <p:cNvSpPr>
            <a:spLocks noGrp="1"/>
          </p:cNvSpPr>
          <p:nvPr>
            <p:ph idx="1"/>
          </p:nvPr>
        </p:nvSpPr>
        <p:spPr/>
        <p:txBody>
          <a:bodyPr>
            <a:normAutofit/>
          </a:bodyPr>
          <a:lstStyle/>
          <a:p>
            <a:r>
              <a:rPr lang="en-GB" dirty="0" smtClean="0"/>
              <a:t>Coded information stored in tag block 1xx</a:t>
            </a:r>
          </a:p>
          <a:p>
            <a:pPr lvl="1"/>
            <a:r>
              <a:rPr lang="en-GB" dirty="0" smtClean="0"/>
              <a:t>Code lists specify notation, term, description, and scope</a:t>
            </a:r>
          </a:p>
          <a:p>
            <a:r>
              <a:rPr lang="en-GB" dirty="0" smtClean="0"/>
              <a:t>Represented as RDF/SKOS vocabularies</a:t>
            </a:r>
          </a:p>
          <a:p>
            <a:pPr lvl="1"/>
            <a:r>
              <a:rPr lang="en-GB" dirty="0" smtClean="0"/>
              <a:t>Italian and Portuguese translations – multilingual environment</a:t>
            </a:r>
          </a:p>
          <a:p>
            <a:pPr lvl="1"/>
            <a:r>
              <a:rPr lang="en-GB" dirty="0" smtClean="0"/>
              <a:t>Interoperability with vocabularies of other schema</a:t>
            </a:r>
          </a:p>
          <a:p>
            <a:r>
              <a:rPr lang="en-GB" dirty="0" smtClean="0"/>
              <a:t>14 published so far</a:t>
            </a:r>
          </a:p>
          <a:p>
            <a:pPr lvl="1"/>
            <a:r>
              <a:rPr lang="en-GB" dirty="0" smtClean="0"/>
              <a:t>For example: Target audience</a:t>
            </a:r>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0D4C704-AFBD-424F-A023-D8DE4B7322B6}"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19</a:t>
            </a:fld>
            <a:endParaRPr lang="en-GB"/>
          </a:p>
        </p:txBody>
      </p:sp>
    </p:spTree>
    <p:extLst>
      <p:ext uri="{BB962C8B-B14F-4D97-AF65-F5344CB8AC3E}">
        <p14:creationId xmlns:p14="http://schemas.microsoft.com/office/powerpoint/2010/main" val="166170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5" name="Content Placeholder 4"/>
          <p:cNvSpPr>
            <a:spLocks noGrp="1"/>
          </p:cNvSpPr>
          <p:nvPr>
            <p:ph idx="1"/>
          </p:nvPr>
        </p:nvSpPr>
        <p:spPr/>
        <p:txBody>
          <a:bodyPr/>
          <a:lstStyle/>
          <a:p>
            <a:r>
              <a:rPr lang="en-GB" dirty="0" smtClean="0"/>
              <a:t>Introduction to linked data and UNIMARC</a:t>
            </a:r>
            <a:endParaRPr lang="en-GB" dirty="0" smtClean="0"/>
          </a:p>
          <a:p>
            <a:r>
              <a:rPr lang="en-GB" dirty="0" smtClean="0"/>
              <a:t>UNIMARC vocabularies</a:t>
            </a:r>
          </a:p>
          <a:p>
            <a:r>
              <a:rPr lang="en-GB" dirty="0" smtClean="0"/>
              <a:t>Future research and plans</a:t>
            </a:r>
            <a:endParaRPr lang="en-GB" dirty="0" smtClean="0"/>
          </a:p>
          <a:p>
            <a:endParaRPr lang="en-GB" dirty="0"/>
          </a:p>
        </p:txBody>
      </p:sp>
      <p:sp>
        <p:nvSpPr>
          <p:cNvPr id="2" name="Date Placeholder 1"/>
          <p:cNvSpPr>
            <a:spLocks noGrp="1"/>
          </p:cNvSpPr>
          <p:nvPr>
            <p:ph type="dt" sz="half" idx="10"/>
          </p:nvPr>
        </p:nvSpPr>
        <p:spPr>
          <a:xfrm>
            <a:off x="838200" y="6356352"/>
            <a:ext cx="2743200" cy="365125"/>
          </a:xfrm>
          <a:prstGeom prst="rect">
            <a:avLst/>
          </a:prstGeom>
        </p:spPr>
        <p:txBody>
          <a:bodyPr/>
          <a:lstStyle/>
          <a:p>
            <a:fld id="{09218E85-B8D1-4009-8087-86DD0F42728D}" type="datetime1">
              <a:rPr lang="en-GB" smtClean="0"/>
              <a:t>17/08/2015</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a:t>
            </a:fld>
            <a:endParaRPr lang="en-GB"/>
          </a:p>
        </p:txBody>
      </p:sp>
    </p:spTree>
    <p:extLst>
      <p:ext uri="{BB962C8B-B14F-4D97-AF65-F5344CB8AC3E}">
        <p14:creationId xmlns:p14="http://schemas.microsoft.com/office/powerpoint/2010/main" val="525223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222" y="1196752"/>
            <a:ext cx="8023559" cy="4752528"/>
          </a:xfrm>
          <a:prstGeom prst="rect">
            <a:avLst/>
          </a:prstGeom>
        </p:spPr>
      </p:pic>
      <p:sp>
        <p:nvSpPr>
          <p:cNvPr id="3" name="TextBox 2"/>
          <p:cNvSpPr txBox="1"/>
          <p:nvPr/>
        </p:nvSpPr>
        <p:spPr>
          <a:xfrm>
            <a:off x="1927746" y="6000371"/>
            <a:ext cx="8336513" cy="461665"/>
          </a:xfrm>
          <a:prstGeom prst="rect">
            <a:avLst/>
          </a:prstGeom>
          <a:noFill/>
        </p:spPr>
        <p:txBody>
          <a:bodyPr wrap="none" rtlCol="0">
            <a:spAutoFit/>
          </a:bodyPr>
          <a:lstStyle/>
          <a:p>
            <a:r>
              <a:rPr lang="en-GB" sz="2400" dirty="0"/>
              <a:t>http://metadataregistry.org/concept/list/vocabulary_id/322.html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F17E846-5829-429D-A08C-2A940EE9125C}"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20</a:t>
            </a:fld>
            <a:endParaRPr lang="en-GB"/>
          </a:p>
        </p:txBody>
      </p:sp>
    </p:spTree>
    <p:extLst>
      <p:ext uri="{BB962C8B-B14F-4D97-AF65-F5344CB8AC3E}">
        <p14:creationId xmlns:p14="http://schemas.microsoft.com/office/powerpoint/2010/main" val="4097368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6095" y="331659"/>
            <a:ext cx="3713068" cy="584775"/>
          </a:xfrm>
          <a:prstGeom prst="rect">
            <a:avLst/>
          </a:prstGeom>
          <a:noFill/>
        </p:spPr>
        <p:txBody>
          <a:bodyPr wrap="none" rtlCol="0">
            <a:spAutoFit/>
          </a:bodyPr>
          <a:lstStyle/>
          <a:p>
            <a:r>
              <a:rPr lang="en-GB" sz="3200" dirty="0"/>
              <a:t>URI design templates</a:t>
            </a:r>
          </a:p>
        </p:txBody>
      </p:sp>
      <p:sp>
        <p:nvSpPr>
          <p:cNvPr id="4" name="TextBox 3"/>
          <p:cNvSpPr txBox="1"/>
          <p:nvPr/>
        </p:nvSpPr>
        <p:spPr>
          <a:xfrm>
            <a:off x="2037563" y="1206149"/>
            <a:ext cx="5138559" cy="1569660"/>
          </a:xfrm>
          <a:prstGeom prst="rect">
            <a:avLst/>
          </a:prstGeom>
          <a:noFill/>
        </p:spPr>
        <p:txBody>
          <a:bodyPr wrap="square" rtlCol="0">
            <a:spAutoFit/>
          </a:bodyPr>
          <a:lstStyle/>
          <a:p>
            <a:r>
              <a:rPr lang="en-GB" sz="2400" b="1" dirty="0"/>
              <a:t>Element set </a:t>
            </a:r>
            <a:r>
              <a:rPr lang="en-GB" sz="2400" dirty="0"/>
              <a:t>granularity at subfield level with superstructure of fields (tags) and 2 qualifiers (indicators). Coded subfields refined by character position.</a:t>
            </a:r>
          </a:p>
        </p:txBody>
      </p:sp>
      <p:graphicFrame>
        <p:nvGraphicFramePr>
          <p:cNvPr id="11" name="Table 10"/>
          <p:cNvGraphicFramePr>
            <a:graphicFrameLocks noGrp="1"/>
          </p:cNvGraphicFramePr>
          <p:nvPr>
            <p:extLst/>
          </p:nvPr>
        </p:nvGraphicFramePr>
        <p:xfrm>
          <a:off x="2063551" y="3284984"/>
          <a:ext cx="7992890" cy="1493520"/>
        </p:xfrm>
        <a:graphic>
          <a:graphicData uri="http://schemas.openxmlformats.org/drawingml/2006/table">
            <a:tbl>
              <a:tblPr firstRow="1" bandRow="1">
                <a:tableStyleId>{5C22544A-7EE6-4342-B048-85BDC9FD1C3A}</a:tableStyleId>
              </a:tblPr>
              <a:tblGrid>
                <a:gridCol w="576065"/>
                <a:gridCol w="720080"/>
                <a:gridCol w="1152128"/>
                <a:gridCol w="1080120"/>
                <a:gridCol w="1080120"/>
                <a:gridCol w="1224136"/>
                <a:gridCol w="2160241"/>
              </a:tblGrid>
              <a:tr h="370840">
                <a:tc>
                  <a:txBody>
                    <a:bodyPr/>
                    <a:lstStyle/>
                    <a:p>
                      <a:r>
                        <a:rPr lang="en-GB" sz="2000" dirty="0" smtClean="0"/>
                        <a:t>Tag</a:t>
                      </a:r>
                      <a:endParaRPr lang="en-GB" sz="2000" dirty="0"/>
                    </a:p>
                  </a:txBody>
                  <a:tcPr/>
                </a:tc>
                <a:tc>
                  <a:txBody>
                    <a:bodyPr/>
                    <a:lstStyle/>
                    <a:p>
                      <a:r>
                        <a:rPr lang="en-GB" sz="2000" dirty="0" err="1" smtClean="0"/>
                        <a:t>Ind</a:t>
                      </a:r>
                      <a:r>
                        <a:rPr lang="en-GB" sz="2000" baseline="0" dirty="0" smtClean="0"/>
                        <a:t> 1</a:t>
                      </a:r>
                      <a:endParaRPr lang="en-GB" sz="2000" dirty="0"/>
                    </a:p>
                  </a:txBody>
                  <a:tcPr/>
                </a:tc>
                <a:tc>
                  <a:txBody>
                    <a:bodyPr/>
                    <a:lstStyle/>
                    <a:p>
                      <a:r>
                        <a:rPr lang="en-GB" sz="2000" dirty="0" err="1" smtClean="0"/>
                        <a:t>Ind</a:t>
                      </a:r>
                      <a:r>
                        <a:rPr lang="en-GB" sz="2000" dirty="0" smtClean="0"/>
                        <a:t> 2</a:t>
                      </a:r>
                      <a:endParaRPr lang="en-GB" sz="2000" dirty="0"/>
                    </a:p>
                  </a:txBody>
                  <a:tcPr/>
                </a:tc>
                <a:tc>
                  <a:txBody>
                    <a:bodyPr/>
                    <a:lstStyle/>
                    <a:p>
                      <a:r>
                        <a:rPr lang="en-GB" sz="2000" dirty="0" smtClean="0"/>
                        <a:t>Subfield</a:t>
                      </a:r>
                      <a:endParaRPr lang="en-GB" sz="2000" dirty="0"/>
                    </a:p>
                  </a:txBody>
                  <a:tcPr/>
                </a:tc>
                <a:tc>
                  <a:txBody>
                    <a:bodyPr/>
                    <a:lstStyle/>
                    <a:p>
                      <a:r>
                        <a:rPr lang="en-GB" sz="2000" dirty="0" err="1" smtClean="0"/>
                        <a:t>CharPos</a:t>
                      </a:r>
                      <a:endParaRPr lang="en-GB" sz="2000" dirty="0"/>
                    </a:p>
                  </a:txBody>
                  <a:tcPr/>
                </a:tc>
                <a:tc>
                  <a:txBody>
                    <a:bodyPr/>
                    <a:lstStyle/>
                    <a:p>
                      <a:r>
                        <a:rPr lang="en-GB" sz="2000" dirty="0" smtClean="0"/>
                        <a:t>URI</a:t>
                      </a:r>
                      <a:endParaRPr lang="en-GB" sz="2000" dirty="0"/>
                    </a:p>
                  </a:txBody>
                  <a:tcPr/>
                </a:tc>
                <a:tc>
                  <a:txBody>
                    <a:bodyPr/>
                    <a:lstStyle/>
                    <a:p>
                      <a:r>
                        <a:rPr lang="en-GB" sz="2000" dirty="0" smtClean="0"/>
                        <a:t>Attribute</a:t>
                      </a:r>
                      <a:endParaRPr lang="en-GB" sz="2000" dirty="0"/>
                    </a:p>
                  </a:txBody>
                  <a:tcPr/>
                </a:tc>
              </a:tr>
              <a:tr h="370840">
                <a:tc>
                  <a:txBody>
                    <a:bodyPr/>
                    <a:lstStyle/>
                    <a:p>
                      <a:r>
                        <a:rPr lang="en-GB" sz="2000" dirty="0" smtClean="0"/>
                        <a:t>200</a:t>
                      </a:r>
                      <a:endParaRPr lang="en-GB" sz="2000" dirty="0"/>
                    </a:p>
                  </a:txBody>
                  <a:tcPr/>
                </a:tc>
                <a:tc>
                  <a:txBody>
                    <a:bodyPr/>
                    <a:lstStyle/>
                    <a:p>
                      <a:r>
                        <a:rPr lang="en-GB" sz="2000" dirty="0" smtClean="0"/>
                        <a:t>1</a:t>
                      </a:r>
                      <a:endParaRPr lang="en-GB" sz="2000" dirty="0"/>
                    </a:p>
                  </a:txBody>
                  <a:tcPr/>
                </a:tc>
                <a:tc>
                  <a:txBody>
                    <a:bodyPr/>
                    <a:lstStyle/>
                    <a:p>
                      <a:r>
                        <a:rPr lang="en-GB" sz="2000" dirty="0" smtClean="0"/>
                        <a:t>_ [blank]</a:t>
                      </a:r>
                      <a:endParaRPr lang="en-GB" sz="2000" dirty="0"/>
                    </a:p>
                  </a:txBody>
                  <a:tcPr/>
                </a:tc>
                <a:tc>
                  <a:txBody>
                    <a:bodyPr/>
                    <a:lstStyle/>
                    <a:p>
                      <a:r>
                        <a:rPr lang="en-GB" sz="2000" dirty="0" smtClean="0"/>
                        <a:t>a</a:t>
                      </a:r>
                      <a:endParaRPr lang="en-GB" sz="2000" dirty="0"/>
                    </a:p>
                  </a:txBody>
                  <a:tcPr/>
                </a:tc>
                <a:tc>
                  <a:txBody>
                    <a:bodyPr/>
                    <a:lstStyle/>
                    <a:p>
                      <a:endParaRPr lang="en-GB" sz="2000" dirty="0"/>
                    </a:p>
                  </a:txBody>
                  <a:tcPr/>
                </a:tc>
                <a:tc>
                  <a:txBody>
                    <a:bodyPr/>
                    <a:lstStyle/>
                    <a:p>
                      <a:r>
                        <a:rPr lang="en-GB" sz="2000" dirty="0" smtClean="0"/>
                        <a:t>2001_a</a:t>
                      </a:r>
                      <a:endParaRPr lang="en-GB" sz="2000" dirty="0"/>
                    </a:p>
                  </a:txBody>
                  <a:tcPr/>
                </a:tc>
                <a:tc>
                  <a:txBody>
                    <a:bodyPr/>
                    <a:lstStyle/>
                    <a:p>
                      <a:r>
                        <a:rPr lang="en-GB" sz="2000" dirty="0" smtClean="0"/>
                        <a:t>Title proper</a:t>
                      </a:r>
                      <a:endParaRPr lang="en-GB" sz="2000" dirty="0"/>
                    </a:p>
                  </a:txBody>
                  <a:tcPr/>
                </a:tc>
              </a:tr>
              <a:tr h="370840">
                <a:tc>
                  <a:txBody>
                    <a:bodyPr/>
                    <a:lstStyle/>
                    <a:p>
                      <a:r>
                        <a:rPr lang="en-GB" sz="2000" dirty="0" smtClean="0"/>
                        <a:t>100</a:t>
                      </a:r>
                      <a:endParaRPr lang="en-GB" sz="2000" dirty="0"/>
                    </a:p>
                  </a:txBody>
                  <a:tcPr/>
                </a:tc>
                <a:tc>
                  <a:txBody>
                    <a:bodyPr/>
                    <a:lstStyle/>
                    <a:p>
                      <a:r>
                        <a:rPr lang="en-GB" sz="2000" dirty="0" smtClean="0"/>
                        <a:t>_</a:t>
                      </a:r>
                      <a:endParaRPr lang="en-GB" sz="2000" dirty="0"/>
                    </a:p>
                  </a:txBody>
                  <a:tcPr/>
                </a:tc>
                <a:tc>
                  <a:txBody>
                    <a:bodyPr/>
                    <a:lstStyle/>
                    <a:p>
                      <a:r>
                        <a:rPr lang="en-GB" sz="2000" dirty="0" smtClean="0"/>
                        <a:t>_</a:t>
                      </a:r>
                      <a:endParaRPr lang="en-GB" sz="2000" dirty="0"/>
                    </a:p>
                  </a:txBody>
                  <a:tcPr/>
                </a:tc>
                <a:tc>
                  <a:txBody>
                    <a:bodyPr/>
                    <a:lstStyle/>
                    <a:p>
                      <a:r>
                        <a:rPr lang="en-GB" sz="2000" dirty="0" smtClean="0"/>
                        <a:t>a</a:t>
                      </a:r>
                      <a:endParaRPr lang="en-GB" sz="2000" dirty="0"/>
                    </a:p>
                  </a:txBody>
                  <a:tcPr/>
                </a:tc>
                <a:tc>
                  <a:txBody>
                    <a:bodyPr/>
                    <a:lstStyle/>
                    <a:p>
                      <a:r>
                        <a:rPr lang="en-GB" sz="2000" dirty="0" smtClean="0"/>
                        <a:t>17</a:t>
                      </a:r>
                      <a:endParaRPr lang="en-GB" sz="2000" dirty="0"/>
                    </a:p>
                  </a:txBody>
                  <a:tcPr/>
                </a:tc>
                <a:tc>
                  <a:txBody>
                    <a:bodyPr/>
                    <a:lstStyle/>
                    <a:p>
                      <a:r>
                        <a:rPr lang="en-GB" sz="2000" dirty="0" smtClean="0"/>
                        <a:t>100__a17</a:t>
                      </a:r>
                      <a:endParaRPr lang="en-GB" sz="2000" dirty="0"/>
                    </a:p>
                  </a:txBody>
                  <a:tcPr/>
                </a:tc>
                <a:tc>
                  <a:txBody>
                    <a:bodyPr/>
                    <a:lstStyle/>
                    <a:p>
                      <a:r>
                        <a:rPr lang="en-GB" sz="2000" dirty="0" smtClean="0"/>
                        <a:t>Target audience code 1</a:t>
                      </a:r>
                      <a:endParaRPr lang="en-GB" sz="2000" dirty="0"/>
                    </a:p>
                  </a:txBody>
                  <a:tcPr/>
                </a:tc>
              </a:tr>
            </a:tbl>
          </a:graphicData>
        </a:graphic>
      </p:graphicFrame>
      <p:graphicFrame>
        <p:nvGraphicFramePr>
          <p:cNvPr id="12" name="Table 11"/>
          <p:cNvGraphicFramePr>
            <a:graphicFrameLocks noGrp="1"/>
          </p:cNvGraphicFramePr>
          <p:nvPr>
            <p:extLst/>
          </p:nvPr>
        </p:nvGraphicFramePr>
        <p:xfrm>
          <a:off x="2063552" y="5013176"/>
          <a:ext cx="7848872" cy="792480"/>
        </p:xfrm>
        <a:graphic>
          <a:graphicData uri="http://schemas.openxmlformats.org/drawingml/2006/table">
            <a:tbl>
              <a:tblPr firstRow="1" bandRow="1">
                <a:tableStyleId>{5C22544A-7EE6-4342-B048-85BDC9FD1C3A}</a:tableStyleId>
              </a:tblPr>
              <a:tblGrid>
                <a:gridCol w="2336199"/>
                <a:gridCol w="936104"/>
                <a:gridCol w="1152128"/>
                <a:gridCol w="3424441"/>
              </a:tblGrid>
              <a:tr h="370840">
                <a:tc>
                  <a:txBody>
                    <a:bodyPr/>
                    <a:lstStyle/>
                    <a:p>
                      <a:r>
                        <a:rPr lang="en-GB" sz="2000" dirty="0" smtClean="0"/>
                        <a:t>Vocabulary token</a:t>
                      </a:r>
                      <a:endParaRPr lang="en-GB" sz="2000" dirty="0"/>
                    </a:p>
                  </a:txBody>
                  <a:tcPr/>
                </a:tc>
                <a:tc>
                  <a:txBody>
                    <a:bodyPr/>
                    <a:lstStyle/>
                    <a:p>
                      <a:r>
                        <a:rPr lang="en-GB" sz="2000" dirty="0" smtClean="0"/>
                        <a:t>Code</a:t>
                      </a:r>
                      <a:endParaRPr lang="en-GB" sz="2000" dirty="0"/>
                    </a:p>
                  </a:txBody>
                  <a:tcPr/>
                </a:tc>
                <a:tc>
                  <a:txBody>
                    <a:bodyPr/>
                    <a:lstStyle/>
                    <a:p>
                      <a:r>
                        <a:rPr lang="en-GB" sz="2000" dirty="0" smtClean="0"/>
                        <a:t>URI</a:t>
                      </a:r>
                      <a:endParaRPr lang="en-GB" sz="2000" dirty="0"/>
                    </a:p>
                  </a:txBody>
                  <a:tcPr/>
                </a:tc>
                <a:tc>
                  <a:txBody>
                    <a:bodyPr/>
                    <a:lstStyle/>
                    <a:p>
                      <a:r>
                        <a:rPr lang="en-GB" sz="2000" dirty="0" smtClean="0"/>
                        <a:t>Vocabulary: Term</a:t>
                      </a:r>
                      <a:endParaRPr lang="en-GB" sz="2000" dirty="0"/>
                    </a:p>
                  </a:txBody>
                  <a:tcPr/>
                </a:tc>
              </a:tr>
              <a:tr h="370840">
                <a:tc>
                  <a:txBody>
                    <a:bodyPr/>
                    <a:lstStyle/>
                    <a:p>
                      <a:r>
                        <a:rPr lang="en-GB" sz="2000" dirty="0" err="1" smtClean="0"/>
                        <a:t>tac</a:t>
                      </a:r>
                      <a:endParaRPr lang="en-GB" sz="2000" dirty="0"/>
                    </a:p>
                  </a:txBody>
                  <a:tcPr/>
                </a:tc>
                <a:tc>
                  <a:txBody>
                    <a:bodyPr/>
                    <a:lstStyle/>
                    <a:p>
                      <a:r>
                        <a:rPr lang="en-GB" sz="2000" dirty="0" smtClean="0"/>
                        <a:t>m</a:t>
                      </a:r>
                      <a:endParaRPr lang="en-GB" sz="2000" dirty="0"/>
                    </a:p>
                  </a:txBody>
                  <a:tcPr/>
                </a:tc>
                <a:tc>
                  <a:txBody>
                    <a:bodyPr/>
                    <a:lstStyle/>
                    <a:p>
                      <a:r>
                        <a:rPr lang="en-GB" sz="2000" dirty="0" err="1" smtClean="0"/>
                        <a:t>tac#m</a:t>
                      </a:r>
                      <a:endParaRPr lang="en-GB" sz="2000" dirty="0"/>
                    </a:p>
                  </a:txBody>
                  <a:tcPr/>
                </a:tc>
                <a:tc>
                  <a:txBody>
                    <a:bodyPr/>
                    <a:lstStyle/>
                    <a:p>
                      <a:r>
                        <a:rPr lang="en-GB" sz="2000" dirty="0" smtClean="0"/>
                        <a:t>Target audience: adult, general</a:t>
                      </a:r>
                      <a:endParaRPr lang="en-GB" sz="2000" dirty="0"/>
                    </a:p>
                  </a:txBody>
                  <a:tcPr/>
                </a:tc>
              </a:tr>
            </a:tbl>
          </a:graphicData>
        </a:graphic>
      </p:graphicFrame>
      <p:sp>
        <p:nvSpPr>
          <p:cNvPr id="13" name="TextBox 12"/>
          <p:cNvSpPr txBox="1"/>
          <p:nvPr/>
        </p:nvSpPr>
        <p:spPr>
          <a:xfrm>
            <a:off x="7464152" y="332656"/>
            <a:ext cx="2600411" cy="2677656"/>
          </a:xfrm>
          <a:prstGeom prst="rect">
            <a:avLst/>
          </a:prstGeom>
          <a:noFill/>
        </p:spPr>
        <p:txBody>
          <a:bodyPr wrap="square" rtlCol="0">
            <a:spAutoFit/>
          </a:bodyPr>
          <a:lstStyle/>
          <a:p>
            <a:pPr algn="r"/>
            <a:r>
              <a:rPr lang="en-GB" sz="2400" b="1" dirty="0"/>
              <a:t>Value vocabulary </a:t>
            </a:r>
            <a:r>
              <a:rPr lang="en-GB" sz="2400" dirty="0"/>
              <a:t>granularity at code level.</a:t>
            </a:r>
          </a:p>
          <a:p>
            <a:pPr algn="r"/>
            <a:r>
              <a:rPr lang="en-GB" sz="2400" dirty="0"/>
              <a:t>Hash URIs used if code list is small, or self-referential (“other”, etc.)</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734C3D70-7275-46D1-AE14-AE2FD70C3F3F}"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21</a:t>
            </a:fld>
            <a:endParaRPr lang="en-GB"/>
          </a:p>
        </p:txBody>
      </p:sp>
    </p:spTree>
    <p:extLst>
      <p:ext uri="{BB962C8B-B14F-4D97-AF65-F5344CB8AC3E}">
        <p14:creationId xmlns:p14="http://schemas.microsoft.com/office/powerpoint/2010/main" val="14876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6244" y="351078"/>
            <a:ext cx="4165243" cy="646331"/>
          </a:xfrm>
          <a:prstGeom prst="rect">
            <a:avLst/>
          </a:prstGeom>
          <a:noFill/>
        </p:spPr>
        <p:txBody>
          <a:bodyPr wrap="none" rtlCol="0">
            <a:spAutoFit/>
          </a:bodyPr>
          <a:lstStyle/>
          <a:p>
            <a:r>
              <a:rPr lang="en-GB" sz="3600" dirty="0"/>
              <a:t>Target audience code</a:t>
            </a:r>
          </a:p>
        </p:txBody>
      </p:sp>
      <p:sp>
        <p:nvSpPr>
          <p:cNvPr id="5" name="TextBox 4"/>
          <p:cNvSpPr txBox="1"/>
          <p:nvPr/>
        </p:nvSpPr>
        <p:spPr>
          <a:xfrm>
            <a:off x="5768028" y="351077"/>
            <a:ext cx="4505529" cy="1200329"/>
          </a:xfrm>
          <a:prstGeom prst="rect">
            <a:avLst/>
          </a:prstGeom>
          <a:noFill/>
        </p:spPr>
        <p:txBody>
          <a:bodyPr wrap="none" rtlCol="0">
            <a:spAutoFit/>
          </a:bodyPr>
          <a:lstStyle/>
          <a:p>
            <a:pPr algn="ctr"/>
            <a:r>
              <a:rPr lang="en-GB" sz="2400" dirty="0"/>
              <a:t>Subfield a,</a:t>
            </a:r>
          </a:p>
          <a:p>
            <a:pPr algn="ctr"/>
            <a:r>
              <a:rPr lang="en-GB" sz="2400" dirty="0"/>
              <a:t>character positions 17-19,</a:t>
            </a:r>
          </a:p>
          <a:p>
            <a:pPr algn="ctr"/>
            <a:r>
              <a:rPr lang="en-GB" sz="2400" dirty="0"/>
              <a:t>of tag 100 General processing data</a:t>
            </a:r>
          </a:p>
        </p:txBody>
      </p:sp>
      <p:sp>
        <p:nvSpPr>
          <p:cNvPr id="6" name="TextBox 5"/>
          <p:cNvSpPr txBox="1"/>
          <p:nvPr/>
        </p:nvSpPr>
        <p:spPr>
          <a:xfrm>
            <a:off x="2554881" y="1123660"/>
            <a:ext cx="2847960" cy="1200329"/>
          </a:xfrm>
          <a:prstGeom prst="rect">
            <a:avLst/>
          </a:prstGeom>
          <a:noFill/>
        </p:spPr>
        <p:txBody>
          <a:bodyPr wrap="square" rtlCol="0">
            <a:spAutoFit/>
          </a:bodyPr>
          <a:lstStyle/>
          <a:p>
            <a:pPr algn="ctr"/>
            <a:r>
              <a:rPr lang="de-DE" sz="2400" dirty="0"/>
              <a:t>“applicable to records of materials in any media“</a:t>
            </a:r>
            <a:endParaRPr lang="en-GB" sz="2400" dirty="0"/>
          </a:p>
        </p:txBody>
      </p:sp>
      <p:sp>
        <p:nvSpPr>
          <p:cNvPr id="7" name="TextBox 6"/>
          <p:cNvSpPr txBox="1"/>
          <p:nvPr/>
        </p:nvSpPr>
        <p:spPr>
          <a:xfrm>
            <a:off x="2731103" y="3717553"/>
            <a:ext cx="809837" cy="584775"/>
          </a:xfrm>
          <a:prstGeom prst="rect">
            <a:avLst/>
          </a:prstGeom>
          <a:noFill/>
        </p:spPr>
        <p:txBody>
          <a:bodyPr wrap="none" rtlCol="0">
            <a:spAutoFit/>
          </a:bodyPr>
          <a:lstStyle/>
          <a:p>
            <a:r>
              <a:rPr lang="en-GB" sz="3200" b="1" dirty="0"/>
              <a:t>100</a:t>
            </a:r>
          </a:p>
        </p:txBody>
      </p:sp>
      <p:sp>
        <p:nvSpPr>
          <p:cNvPr id="8" name="TextBox 7"/>
          <p:cNvSpPr txBox="1"/>
          <p:nvPr/>
        </p:nvSpPr>
        <p:spPr>
          <a:xfrm>
            <a:off x="3384957" y="3717553"/>
            <a:ext cx="389850" cy="584775"/>
          </a:xfrm>
          <a:prstGeom prst="rect">
            <a:avLst/>
          </a:prstGeom>
          <a:noFill/>
        </p:spPr>
        <p:txBody>
          <a:bodyPr wrap="none" rtlCol="0">
            <a:spAutoFit/>
          </a:bodyPr>
          <a:lstStyle/>
          <a:p>
            <a:r>
              <a:rPr lang="en-GB" sz="3200" b="1" dirty="0"/>
              <a:t>_</a:t>
            </a:r>
          </a:p>
        </p:txBody>
      </p:sp>
      <p:sp>
        <p:nvSpPr>
          <p:cNvPr id="9" name="TextBox 8"/>
          <p:cNvSpPr txBox="1"/>
          <p:nvPr/>
        </p:nvSpPr>
        <p:spPr>
          <a:xfrm>
            <a:off x="3618827" y="3717553"/>
            <a:ext cx="389850" cy="584775"/>
          </a:xfrm>
          <a:prstGeom prst="rect">
            <a:avLst/>
          </a:prstGeom>
          <a:noFill/>
        </p:spPr>
        <p:txBody>
          <a:bodyPr wrap="none" rtlCol="0">
            <a:spAutoFit/>
          </a:bodyPr>
          <a:lstStyle/>
          <a:p>
            <a:r>
              <a:rPr lang="en-GB" sz="3200" b="1" dirty="0"/>
              <a:t>_</a:t>
            </a:r>
          </a:p>
        </p:txBody>
      </p:sp>
      <p:sp>
        <p:nvSpPr>
          <p:cNvPr id="10" name="TextBox 9"/>
          <p:cNvSpPr txBox="1"/>
          <p:nvPr/>
        </p:nvSpPr>
        <p:spPr>
          <a:xfrm>
            <a:off x="3852696" y="3717553"/>
            <a:ext cx="386644" cy="584775"/>
          </a:xfrm>
          <a:prstGeom prst="rect">
            <a:avLst/>
          </a:prstGeom>
          <a:noFill/>
        </p:spPr>
        <p:txBody>
          <a:bodyPr wrap="none" rtlCol="0">
            <a:spAutoFit/>
          </a:bodyPr>
          <a:lstStyle/>
          <a:p>
            <a:r>
              <a:rPr lang="en-GB" sz="3200" b="1" dirty="0"/>
              <a:t>a</a:t>
            </a:r>
          </a:p>
        </p:txBody>
      </p:sp>
      <p:sp>
        <p:nvSpPr>
          <p:cNvPr id="11" name="TextBox 10"/>
          <p:cNvSpPr txBox="1"/>
          <p:nvPr/>
        </p:nvSpPr>
        <p:spPr>
          <a:xfrm>
            <a:off x="4083360" y="3717553"/>
            <a:ext cx="1143262" cy="584775"/>
          </a:xfrm>
          <a:prstGeom prst="rect">
            <a:avLst/>
          </a:prstGeom>
          <a:noFill/>
        </p:spPr>
        <p:txBody>
          <a:bodyPr wrap="none" rtlCol="0">
            <a:spAutoFit/>
          </a:bodyPr>
          <a:lstStyle/>
          <a:p>
            <a:r>
              <a:rPr lang="en-GB" sz="3200" b="1" dirty="0"/>
              <a:t>17-19</a:t>
            </a:r>
          </a:p>
        </p:txBody>
      </p:sp>
      <p:sp>
        <p:nvSpPr>
          <p:cNvPr id="14" name="TextBox 13"/>
          <p:cNvSpPr txBox="1"/>
          <p:nvPr/>
        </p:nvSpPr>
        <p:spPr>
          <a:xfrm>
            <a:off x="7032437" y="2996955"/>
            <a:ext cx="809837" cy="584775"/>
          </a:xfrm>
          <a:prstGeom prst="rect">
            <a:avLst/>
          </a:prstGeom>
          <a:noFill/>
        </p:spPr>
        <p:txBody>
          <a:bodyPr wrap="none" rtlCol="0">
            <a:spAutoFit/>
          </a:bodyPr>
          <a:lstStyle/>
          <a:p>
            <a:r>
              <a:rPr lang="en-GB" sz="3200" b="1" dirty="0"/>
              <a:t>100</a:t>
            </a:r>
          </a:p>
        </p:txBody>
      </p:sp>
      <p:sp>
        <p:nvSpPr>
          <p:cNvPr id="15" name="TextBox 14"/>
          <p:cNvSpPr txBox="1"/>
          <p:nvPr/>
        </p:nvSpPr>
        <p:spPr>
          <a:xfrm>
            <a:off x="7686292" y="2996955"/>
            <a:ext cx="389850" cy="584775"/>
          </a:xfrm>
          <a:prstGeom prst="rect">
            <a:avLst/>
          </a:prstGeom>
          <a:noFill/>
        </p:spPr>
        <p:txBody>
          <a:bodyPr wrap="none" rtlCol="0">
            <a:spAutoFit/>
          </a:bodyPr>
          <a:lstStyle/>
          <a:p>
            <a:r>
              <a:rPr lang="en-GB" sz="3200" b="1" dirty="0"/>
              <a:t>_</a:t>
            </a:r>
          </a:p>
        </p:txBody>
      </p:sp>
      <p:sp>
        <p:nvSpPr>
          <p:cNvPr id="16" name="TextBox 15"/>
          <p:cNvSpPr txBox="1"/>
          <p:nvPr/>
        </p:nvSpPr>
        <p:spPr>
          <a:xfrm>
            <a:off x="7920161" y="2996955"/>
            <a:ext cx="389850" cy="584775"/>
          </a:xfrm>
          <a:prstGeom prst="rect">
            <a:avLst/>
          </a:prstGeom>
          <a:noFill/>
        </p:spPr>
        <p:txBody>
          <a:bodyPr wrap="none" rtlCol="0">
            <a:spAutoFit/>
          </a:bodyPr>
          <a:lstStyle/>
          <a:p>
            <a:r>
              <a:rPr lang="en-GB" sz="3200" b="1" dirty="0"/>
              <a:t>_</a:t>
            </a:r>
          </a:p>
        </p:txBody>
      </p:sp>
      <p:sp>
        <p:nvSpPr>
          <p:cNvPr id="17" name="TextBox 16"/>
          <p:cNvSpPr txBox="1"/>
          <p:nvPr/>
        </p:nvSpPr>
        <p:spPr>
          <a:xfrm>
            <a:off x="8154031" y="2996955"/>
            <a:ext cx="386644" cy="584775"/>
          </a:xfrm>
          <a:prstGeom prst="rect">
            <a:avLst/>
          </a:prstGeom>
          <a:noFill/>
        </p:spPr>
        <p:txBody>
          <a:bodyPr wrap="none" rtlCol="0">
            <a:spAutoFit/>
          </a:bodyPr>
          <a:lstStyle/>
          <a:p>
            <a:r>
              <a:rPr lang="en-GB" sz="3200" b="1" dirty="0"/>
              <a:t>a</a:t>
            </a:r>
          </a:p>
        </p:txBody>
      </p:sp>
      <p:sp>
        <p:nvSpPr>
          <p:cNvPr id="18" name="TextBox 17"/>
          <p:cNvSpPr txBox="1"/>
          <p:nvPr/>
        </p:nvSpPr>
        <p:spPr>
          <a:xfrm>
            <a:off x="8384697" y="2996955"/>
            <a:ext cx="601447" cy="584775"/>
          </a:xfrm>
          <a:prstGeom prst="rect">
            <a:avLst/>
          </a:prstGeom>
          <a:noFill/>
        </p:spPr>
        <p:txBody>
          <a:bodyPr wrap="none" rtlCol="0">
            <a:spAutoFit/>
          </a:bodyPr>
          <a:lstStyle/>
          <a:p>
            <a:r>
              <a:rPr lang="en-GB" sz="3200" b="1" dirty="0"/>
              <a:t>17</a:t>
            </a:r>
          </a:p>
        </p:txBody>
      </p:sp>
      <p:sp>
        <p:nvSpPr>
          <p:cNvPr id="20" name="TextBox 19"/>
          <p:cNvSpPr txBox="1"/>
          <p:nvPr/>
        </p:nvSpPr>
        <p:spPr>
          <a:xfrm>
            <a:off x="7032437" y="3717554"/>
            <a:ext cx="809837" cy="584775"/>
          </a:xfrm>
          <a:prstGeom prst="rect">
            <a:avLst/>
          </a:prstGeom>
          <a:noFill/>
        </p:spPr>
        <p:txBody>
          <a:bodyPr wrap="none" rtlCol="0">
            <a:spAutoFit/>
          </a:bodyPr>
          <a:lstStyle/>
          <a:p>
            <a:r>
              <a:rPr lang="en-GB" sz="3200" b="1" dirty="0"/>
              <a:t>100</a:t>
            </a:r>
          </a:p>
        </p:txBody>
      </p:sp>
      <p:sp>
        <p:nvSpPr>
          <p:cNvPr id="21" name="TextBox 20"/>
          <p:cNvSpPr txBox="1"/>
          <p:nvPr/>
        </p:nvSpPr>
        <p:spPr>
          <a:xfrm>
            <a:off x="7686292" y="3717554"/>
            <a:ext cx="389850" cy="584775"/>
          </a:xfrm>
          <a:prstGeom prst="rect">
            <a:avLst/>
          </a:prstGeom>
          <a:noFill/>
        </p:spPr>
        <p:txBody>
          <a:bodyPr wrap="none" rtlCol="0">
            <a:spAutoFit/>
          </a:bodyPr>
          <a:lstStyle/>
          <a:p>
            <a:r>
              <a:rPr lang="en-GB" sz="3200" b="1" dirty="0"/>
              <a:t>_</a:t>
            </a:r>
          </a:p>
        </p:txBody>
      </p:sp>
      <p:sp>
        <p:nvSpPr>
          <p:cNvPr id="22" name="TextBox 21"/>
          <p:cNvSpPr txBox="1"/>
          <p:nvPr/>
        </p:nvSpPr>
        <p:spPr>
          <a:xfrm>
            <a:off x="7920161" y="3717554"/>
            <a:ext cx="389850" cy="584775"/>
          </a:xfrm>
          <a:prstGeom prst="rect">
            <a:avLst/>
          </a:prstGeom>
          <a:noFill/>
        </p:spPr>
        <p:txBody>
          <a:bodyPr wrap="none" rtlCol="0">
            <a:spAutoFit/>
          </a:bodyPr>
          <a:lstStyle/>
          <a:p>
            <a:r>
              <a:rPr lang="en-GB" sz="3200" b="1" dirty="0"/>
              <a:t>_</a:t>
            </a:r>
          </a:p>
        </p:txBody>
      </p:sp>
      <p:sp>
        <p:nvSpPr>
          <p:cNvPr id="23" name="TextBox 22"/>
          <p:cNvSpPr txBox="1"/>
          <p:nvPr/>
        </p:nvSpPr>
        <p:spPr>
          <a:xfrm>
            <a:off x="8154031" y="3717554"/>
            <a:ext cx="386644" cy="584775"/>
          </a:xfrm>
          <a:prstGeom prst="rect">
            <a:avLst/>
          </a:prstGeom>
          <a:noFill/>
        </p:spPr>
        <p:txBody>
          <a:bodyPr wrap="none" rtlCol="0">
            <a:spAutoFit/>
          </a:bodyPr>
          <a:lstStyle/>
          <a:p>
            <a:r>
              <a:rPr lang="en-GB" sz="3200" b="1" dirty="0"/>
              <a:t>a</a:t>
            </a:r>
          </a:p>
        </p:txBody>
      </p:sp>
      <p:sp>
        <p:nvSpPr>
          <p:cNvPr id="24" name="TextBox 23"/>
          <p:cNvSpPr txBox="1"/>
          <p:nvPr/>
        </p:nvSpPr>
        <p:spPr>
          <a:xfrm>
            <a:off x="8384697" y="3717554"/>
            <a:ext cx="601447" cy="584775"/>
          </a:xfrm>
          <a:prstGeom prst="rect">
            <a:avLst/>
          </a:prstGeom>
          <a:noFill/>
        </p:spPr>
        <p:txBody>
          <a:bodyPr wrap="none" rtlCol="0">
            <a:spAutoFit/>
          </a:bodyPr>
          <a:lstStyle/>
          <a:p>
            <a:r>
              <a:rPr lang="en-GB" sz="3200" b="1" dirty="0"/>
              <a:t>18</a:t>
            </a:r>
          </a:p>
        </p:txBody>
      </p:sp>
      <p:sp>
        <p:nvSpPr>
          <p:cNvPr id="26" name="TextBox 25"/>
          <p:cNvSpPr txBox="1"/>
          <p:nvPr/>
        </p:nvSpPr>
        <p:spPr>
          <a:xfrm>
            <a:off x="7032437" y="4438154"/>
            <a:ext cx="809837" cy="584775"/>
          </a:xfrm>
          <a:prstGeom prst="rect">
            <a:avLst/>
          </a:prstGeom>
          <a:noFill/>
        </p:spPr>
        <p:txBody>
          <a:bodyPr wrap="none" rtlCol="0">
            <a:spAutoFit/>
          </a:bodyPr>
          <a:lstStyle/>
          <a:p>
            <a:r>
              <a:rPr lang="en-GB" sz="3200" b="1" dirty="0"/>
              <a:t>100</a:t>
            </a:r>
          </a:p>
        </p:txBody>
      </p:sp>
      <p:sp>
        <p:nvSpPr>
          <p:cNvPr id="27" name="TextBox 26"/>
          <p:cNvSpPr txBox="1"/>
          <p:nvPr/>
        </p:nvSpPr>
        <p:spPr>
          <a:xfrm>
            <a:off x="7686292" y="4438154"/>
            <a:ext cx="389850" cy="584775"/>
          </a:xfrm>
          <a:prstGeom prst="rect">
            <a:avLst/>
          </a:prstGeom>
          <a:noFill/>
        </p:spPr>
        <p:txBody>
          <a:bodyPr wrap="none" rtlCol="0">
            <a:spAutoFit/>
          </a:bodyPr>
          <a:lstStyle/>
          <a:p>
            <a:r>
              <a:rPr lang="en-GB" sz="3200" b="1" dirty="0"/>
              <a:t>_</a:t>
            </a:r>
          </a:p>
        </p:txBody>
      </p:sp>
      <p:sp>
        <p:nvSpPr>
          <p:cNvPr id="28" name="TextBox 27"/>
          <p:cNvSpPr txBox="1"/>
          <p:nvPr/>
        </p:nvSpPr>
        <p:spPr>
          <a:xfrm>
            <a:off x="7920161" y="4438154"/>
            <a:ext cx="389850" cy="584775"/>
          </a:xfrm>
          <a:prstGeom prst="rect">
            <a:avLst/>
          </a:prstGeom>
          <a:noFill/>
        </p:spPr>
        <p:txBody>
          <a:bodyPr wrap="none" rtlCol="0">
            <a:spAutoFit/>
          </a:bodyPr>
          <a:lstStyle/>
          <a:p>
            <a:r>
              <a:rPr lang="en-GB" sz="3200" b="1" dirty="0"/>
              <a:t>_</a:t>
            </a:r>
          </a:p>
        </p:txBody>
      </p:sp>
      <p:sp>
        <p:nvSpPr>
          <p:cNvPr id="29" name="TextBox 28"/>
          <p:cNvSpPr txBox="1"/>
          <p:nvPr/>
        </p:nvSpPr>
        <p:spPr>
          <a:xfrm>
            <a:off x="8154031" y="4438154"/>
            <a:ext cx="386644" cy="584775"/>
          </a:xfrm>
          <a:prstGeom prst="rect">
            <a:avLst/>
          </a:prstGeom>
          <a:noFill/>
        </p:spPr>
        <p:txBody>
          <a:bodyPr wrap="none" rtlCol="0">
            <a:spAutoFit/>
          </a:bodyPr>
          <a:lstStyle/>
          <a:p>
            <a:r>
              <a:rPr lang="en-GB" sz="3200" b="1" dirty="0"/>
              <a:t>a</a:t>
            </a:r>
          </a:p>
        </p:txBody>
      </p:sp>
      <p:sp>
        <p:nvSpPr>
          <p:cNvPr id="30" name="TextBox 29"/>
          <p:cNvSpPr txBox="1"/>
          <p:nvPr/>
        </p:nvSpPr>
        <p:spPr>
          <a:xfrm>
            <a:off x="8384697" y="4438154"/>
            <a:ext cx="601447" cy="584775"/>
          </a:xfrm>
          <a:prstGeom prst="rect">
            <a:avLst/>
          </a:prstGeom>
          <a:noFill/>
        </p:spPr>
        <p:txBody>
          <a:bodyPr wrap="none" rtlCol="0">
            <a:spAutoFit/>
          </a:bodyPr>
          <a:lstStyle/>
          <a:p>
            <a:r>
              <a:rPr lang="en-GB" sz="3200" b="1" dirty="0"/>
              <a:t>19</a:t>
            </a:r>
          </a:p>
        </p:txBody>
      </p:sp>
      <p:sp>
        <p:nvSpPr>
          <p:cNvPr id="31" name="TextBox 30"/>
          <p:cNvSpPr txBox="1"/>
          <p:nvPr/>
        </p:nvSpPr>
        <p:spPr>
          <a:xfrm>
            <a:off x="2350428" y="5098455"/>
            <a:ext cx="3391185" cy="1384995"/>
          </a:xfrm>
          <a:prstGeom prst="rect">
            <a:avLst/>
          </a:prstGeom>
          <a:noFill/>
        </p:spPr>
        <p:txBody>
          <a:bodyPr wrap="none" rtlCol="0">
            <a:spAutoFit/>
          </a:bodyPr>
          <a:lstStyle/>
          <a:p>
            <a:pPr algn="ctr"/>
            <a:r>
              <a:rPr lang="de-DE" sz="2800" dirty="0"/>
              <a:t>Order of position</a:t>
            </a:r>
          </a:p>
          <a:p>
            <a:pPr algn="ctr"/>
            <a:r>
              <a:rPr lang="de-DE" sz="2800" dirty="0"/>
              <a:t>carries no significance</a:t>
            </a:r>
          </a:p>
          <a:p>
            <a:pPr algn="ctr"/>
            <a:r>
              <a:rPr lang="de-DE" sz="2800" dirty="0"/>
              <a:t>in UNIMARC format</a:t>
            </a:r>
            <a:endParaRPr lang="en-GB" sz="2800" dirty="0"/>
          </a:p>
        </p:txBody>
      </p:sp>
      <p:sp>
        <p:nvSpPr>
          <p:cNvPr id="32" name="TextBox 31"/>
          <p:cNvSpPr txBox="1"/>
          <p:nvPr/>
        </p:nvSpPr>
        <p:spPr>
          <a:xfrm>
            <a:off x="6246912" y="5529343"/>
            <a:ext cx="3547766" cy="954107"/>
          </a:xfrm>
          <a:prstGeom prst="rect">
            <a:avLst/>
          </a:prstGeom>
          <a:noFill/>
        </p:spPr>
        <p:txBody>
          <a:bodyPr wrap="none" rtlCol="0">
            <a:spAutoFit/>
          </a:bodyPr>
          <a:lstStyle/>
          <a:p>
            <a:pPr algn="ctr"/>
            <a:r>
              <a:rPr lang="de-DE" sz="2800" dirty="0"/>
              <a:t>But content rules</a:t>
            </a:r>
          </a:p>
          <a:p>
            <a:pPr algn="ctr"/>
            <a:r>
              <a:rPr lang="de-DE" sz="2800" dirty="0"/>
              <a:t>may assign significance</a:t>
            </a:r>
            <a:endParaRPr lang="en-GB" sz="2800" dirty="0"/>
          </a:p>
        </p:txBody>
      </p:sp>
      <p:sp>
        <p:nvSpPr>
          <p:cNvPr id="33" name="TextBox 32"/>
          <p:cNvSpPr txBox="1"/>
          <p:nvPr/>
        </p:nvSpPr>
        <p:spPr>
          <a:xfrm>
            <a:off x="5826216" y="1862324"/>
            <a:ext cx="4389150" cy="461665"/>
          </a:xfrm>
          <a:prstGeom prst="rect">
            <a:avLst/>
          </a:prstGeom>
          <a:noFill/>
        </p:spPr>
        <p:txBody>
          <a:bodyPr wrap="none" rtlCol="0">
            <a:spAutoFit/>
          </a:bodyPr>
          <a:lstStyle/>
          <a:p>
            <a:r>
              <a:rPr lang="de-DE" sz="2400" dirty="0"/>
              <a:t>3 instances of one-character code</a:t>
            </a:r>
            <a:endParaRPr lang="en-GB" sz="2400" dirty="0"/>
          </a:p>
        </p:txBody>
      </p:sp>
      <p:sp>
        <p:nvSpPr>
          <p:cNvPr id="2" name="Date Placeholder 1"/>
          <p:cNvSpPr>
            <a:spLocks noGrp="1"/>
          </p:cNvSpPr>
          <p:nvPr>
            <p:ph type="dt" sz="half" idx="10"/>
          </p:nvPr>
        </p:nvSpPr>
        <p:spPr>
          <a:xfrm>
            <a:off x="838200" y="6356352"/>
            <a:ext cx="2743200" cy="365125"/>
          </a:xfrm>
          <a:prstGeom prst="rect">
            <a:avLst/>
          </a:prstGeom>
        </p:spPr>
        <p:txBody>
          <a:bodyPr/>
          <a:lstStyle/>
          <a:p>
            <a:fld id="{1BD19850-FB6E-4231-AE8E-B5D6046D810F}" type="datetime1">
              <a:rPr lang="en-GB" smtClean="0"/>
              <a:t>17/08/2015</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12" name="Slide Number Placeholder 11"/>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22</a:t>
            </a:fld>
            <a:endParaRPr lang="en-GB"/>
          </a:p>
        </p:txBody>
      </p:sp>
    </p:spTree>
    <p:extLst>
      <p:ext uri="{BB962C8B-B14F-4D97-AF65-F5344CB8AC3E}">
        <p14:creationId xmlns:p14="http://schemas.microsoft.com/office/powerpoint/2010/main" val="30754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99"/>
                                          </p:stCondLst>
                                        </p:cTn>
                                        <p:tgtEl>
                                          <p:spTgt spid="7"/>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999"/>
                                          </p:stCondLst>
                                        </p:cTn>
                                        <p:tgtEl>
                                          <p:spTgt spid="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999"/>
                                          </p:stCondLst>
                                        </p:cTn>
                                        <p:tgtEl>
                                          <p:spTgt spid="9"/>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999"/>
                                          </p:stCondLst>
                                        </p:cTn>
                                        <p:tgtEl>
                                          <p:spTgt spid="10"/>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999"/>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999"/>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999"/>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499"/>
                                          </p:stCondLst>
                                        </p:cTn>
                                        <p:tgtEl>
                                          <p:spTgt spid="1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499"/>
                                          </p:stCondLst>
                                        </p:cTn>
                                        <p:tgtEl>
                                          <p:spTgt spid="1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499"/>
                                          </p:stCondLst>
                                        </p:cTn>
                                        <p:tgtEl>
                                          <p:spTgt spid="1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18"/>
                                        </p:tgtEl>
                                        <p:attrNameLst>
                                          <p:attrName>style.visibility</p:attrName>
                                        </p:attrNameLst>
                                      </p:cBhvr>
                                      <p:to>
                                        <p:strVal val="visible"/>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4" grpId="0"/>
      <p:bldP spid="15" grpId="0"/>
      <p:bldP spid="16" grpId="0"/>
      <p:bldP spid="17" grpId="0"/>
      <p:bldP spid="18" grpId="0"/>
      <p:bldP spid="20" grpId="0"/>
      <p:bldP spid="21" grpId="0"/>
      <p:bldP spid="22" grpId="0"/>
      <p:bldP spid="23" grpId="0"/>
      <p:bldP spid="24" grpId="0"/>
      <p:bldP spid="26" grpId="0"/>
      <p:bldP spid="27" grpId="0"/>
      <p:bldP spid="28" grpId="0"/>
      <p:bldP spid="29"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572843" y="767057"/>
            <a:ext cx="1710084" cy="707886"/>
          </a:xfrm>
          <a:prstGeom prst="rect">
            <a:avLst/>
          </a:prstGeom>
          <a:noFill/>
        </p:spPr>
        <p:txBody>
          <a:bodyPr wrap="none" rtlCol="0">
            <a:spAutoFit/>
          </a:bodyPr>
          <a:lstStyle/>
          <a:p>
            <a:r>
              <a:rPr lang="en-GB" sz="2000" dirty="0"/>
              <a:t>Unconstrained</a:t>
            </a:r>
          </a:p>
          <a:p>
            <a:r>
              <a:rPr lang="en-GB" sz="2000" dirty="0"/>
              <a:t>versions</a:t>
            </a:r>
          </a:p>
        </p:txBody>
      </p:sp>
      <p:sp>
        <p:nvSpPr>
          <p:cNvPr id="32" name="TextBox 31"/>
          <p:cNvSpPr txBox="1"/>
          <p:nvPr/>
        </p:nvSpPr>
        <p:spPr>
          <a:xfrm>
            <a:off x="8242319" y="167083"/>
            <a:ext cx="2054537" cy="1077218"/>
          </a:xfrm>
          <a:prstGeom prst="rect">
            <a:avLst/>
          </a:prstGeom>
          <a:noFill/>
        </p:spPr>
        <p:txBody>
          <a:bodyPr wrap="none" rtlCol="0">
            <a:spAutoFit/>
          </a:bodyPr>
          <a:lstStyle/>
          <a:p>
            <a:pPr algn="r"/>
            <a:r>
              <a:rPr lang="en-GB" sz="3200" dirty="0">
                <a:solidFill>
                  <a:srgbClr val="002060"/>
                </a:solidFill>
              </a:rPr>
              <a:t>Map of</a:t>
            </a:r>
          </a:p>
          <a:p>
            <a:pPr algn="r"/>
            <a:r>
              <a:rPr lang="en-GB" sz="3200" dirty="0">
                <a:solidFill>
                  <a:srgbClr val="002060"/>
                </a:solidFill>
              </a:rPr>
              <a:t>“Audience”</a:t>
            </a:r>
          </a:p>
        </p:txBody>
      </p:sp>
      <p:cxnSp>
        <p:nvCxnSpPr>
          <p:cNvPr id="43" name="Straight Arrow Connector 42"/>
          <p:cNvCxnSpPr>
            <a:stCxn id="31" idx="1"/>
            <a:endCxn id="122" idx="5"/>
          </p:cNvCxnSpPr>
          <p:nvPr/>
        </p:nvCxnSpPr>
        <p:spPr>
          <a:xfrm flipH="1" flipV="1">
            <a:off x="4286222" y="924504"/>
            <a:ext cx="286621" cy="19649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1" idx="1"/>
            <a:endCxn id="116" idx="0"/>
          </p:cNvCxnSpPr>
          <p:nvPr/>
        </p:nvCxnSpPr>
        <p:spPr>
          <a:xfrm flipH="1">
            <a:off x="2872968" y="1121000"/>
            <a:ext cx="1699875" cy="1088689"/>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509848" y="5048819"/>
            <a:ext cx="936104" cy="911698"/>
            <a:chOff x="6012160" y="4101479"/>
            <a:chExt cx="936104" cy="911698"/>
          </a:xfrm>
        </p:grpSpPr>
        <p:sp>
          <p:nvSpPr>
            <p:cNvPr id="4" name="Oval 3"/>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060963" y="4234163"/>
              <a:ext cx="838499" cy="646331"/>
            </a:xfrm>
            <a:prstGeom prst="rect">
              <a:avLst/>
            </a:prstGeom>
            <a:noFill/>
          </p:spPr>
          <p:txBody>
            <a:bodyPr wrap="none" rtlCol="0">
              <a:spAutoFit/>
            </a:bodyPr>
            <a:lstStyle/>
            <a:p>
              <a:pPr algn="ctr"/>
              <a:r>
                <a:rPr lang="en-GB" dirty="0" err="1"/>
                <a:t>umarc</a:t>
              </a:r>
              <a:r>
                <a:rPr lang="en-GB" dirty="0"/>
                <a:t>:</a:t>
              </a:r>
            </a:p>
            <a:p>
              <a:pPr algn="ctr"/>
              <a:r>
                <a:rPr lang="en-GB" dirty="0"/>
                <a:t>m</a:t>
              </a:r>
            </a:p>
          </p:txBody>
        </p:sp>
      </p:grpSp>
      <p:sp>
        <p:nvSpPr>
          <p:cNvPr id="7" name="TextBox 6"/>
          <p:cNvSpPr txBox="1"/>
          <p:nvPr/>
        </p:nvSpPr>
        <p:spPr>
          <a:xfrm>
            <a:off x="8752953" y="5320002"/>
            <a:ext cx="1664751" cy="369332"/>
          </a:xfrm>
          <a:prstGeom prst="rect">
            <a:avLst/>
          </a:prstGeom>
          <a:noFill/>
          <a:ln w="25400">
            <a:solidFill>
              <a:schemeClr val="accent1">
                <a:shade val="50000"/>
              </a:schemeClr>
            </a:solidFill>
          </a:ln>
        </p:spPr>
        <p:txBody>
          <a:bodyPr wrap="none" rtlCol="0">
            <a:spAutoFit/>
          </a:bodyPr>
          <a:lstStyle/>
          <a:p>
            <a:r>
              <a:rPr lang="en-GB" dirty="0"/>
              <a:t>“adult, general”</a:t>
            </a:r>
          </a:p>
        </p:txBody>
      </p:sp>
      <p:cxnSp>
        <p:nvCxnSpPr>
          <p:cNvPr id="9" name="Curved Connector 8"/>
          <p:cNvCxnSpPr>
            <a:stCxn id="4" idx="6"/>
            <a:endCxn id="7" idx="1"/>
          </p:cNvCxnSpPr>
          <p:nvPr/>
        </p:nvCxnSpPr>
        <p:spPr>
          <a:xfrm>
            <a:off x="8445952" y="5504668"/>
            <a:ext cx="307001"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754019" y="6100811"/>
            <a:ext cx="1637756" cy="369332"/>
          </a:xfrm>
          <a:prstGeom prst="rect">
            <a:avLst/>
          </a:prstGeom>
          <a:noFill/>
          <a:ln w="25400">
            <a:solidFill>
              <a:schemeClr val="accent1">
                <a:shade val="50000"/>
              </a:schemeClr>
            </a:solidFill>
          </a:ln>
        </p:spPr>
        <p:txBody>
          <a:bodyPr wrap="none" rtlCol="0">
            <a:spAutoFit/>
          </a:bodyPr>
          <a:lstStyle/>
          <a:p>
            <a:r>
              <a:rPr lang="en-GB" dirty="0"/>
              <a:t>“adult, serious”</a:t>
            </a:r>
          </a:p>
        </p:txBody>
      </p:sp>
      <p:cxnSp>
        <p:nvCxnSpPr>
          <p:cNvPr id="54" name="Curved Connector 53"/>
          <p:cNvCxnSpPr>
            <a:stCxn id="72" idx="6"/>
            <a:endCxn id="52" idx="1"/>
          </p:cNvCxnSpPr>
          <p:nvPr/>
        </p:nvCxnSpPr>
        <p:spPr>
          <a:xfrm>
            <a:off x="7628372" y="6285477"/>
            <a:ext cx="1125647"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8138270" y="4043950"/>
            <a:ext cx="936104" cy="911698"/>
            <a:chOff x="6012160" y="4101479"/>
            <a:chExt cx="936104" cy="911698"/>
          </a:xfrm>
        </p:grpSpPr>
        <p:sp>
          <p:nvSpPr>
            <p:cNvPr id="58" name="Oval 57"/>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6029672" y="4234163"/>
              <a:ext cx="901081" cy="646331"/>
            </a:xfrm>
            <a:prstGeom prst="rect">
              <a:avLst/>
            </a:prstGeom>
            <a:noFill/>
          </p:spPr>
          <p:txBody>
            <a:bodyPr wrap="none" rtlCol="0">
              <a:spAutoFit/>
            </a:bodyPr>
            <a:lstStyle/>
            <a:p>
              <a:pPr algn="ctr"/>
              <a:r>
                <a:rPr lang="en-GB" dirty="0" err="1"/>
                <a:t>pbcore</a:t>
              </a:r>
              <a:r>
                <a:rPr lang="en-GB" dirty="0"/>
                <a:t>:</a:t>
              </a:r>
            </a:p>
            <a:p>
              <a:pPr algn="ctr"/>
              <a:r>
                <a:rPr lang="en-GB" dirty="0"/>
                <a:t>adult</a:t>
              </a:r>
            </a:p>
          </p:txBody>
        </p:sp>
      </p:grpSp>
      <p:sp>
        <p:nvSpPr>
          <p:cNvPr id="61" name="TextBox 60"/>
          <p:cNvSpPr txBox="1"/>
          <p:nvPr/>
        </p:nvSpPr>
        <p:spPr>
          <a:xfrm>
            <a:off x="9555263" y="4315133"/>
            <a:ext cx="863506" cy="369332"/>
          </a:xfrm>
          <a:prstGeom prst="rect">
            <a:avLst/>
          </a:prstGeom>
          <a:noFill/>
          <a:ln w="25400">
            <a:solidFill>
              <a:schemeClr val="accent1">
                <a:shade val="50000"/>
              </a:schemeClr>
            </a:solidFill>
          </a:ln>
        </p:spPr>
        <p:txBody>
          <a:bodyPr wrap="none" rtlCol="0">
            <a:spAutoFit/>
          </a:bodyPr>
          <a:lstStyle/>
          <a:p>
            <a:r>
              <a:rPr lang="en-GB" dirty="0"/>
              <a:t>“adult”</a:t>
            </a:r>
          </a:p>
        </p:txBody>
      </p:sp>
      <p:cxnSp>
        <p:nvCxnSpPr>
          <p:cNvPr id="62" name="Curved Connector 61"/>
          <p:cNvCxnSpPr>
            <a:stCxn id="58" idx="6"/>
            <a:endCxn id="61" idx="1"/>
          </p:cNvCxnSpPr>
          <p:nvPr/>
        </p:nvCxnSpPr>
        <p:spPr>
          <a:xfrm>
            <a:off x="9074374" y="4499799"/>
            <a:ext cx="480889"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7345101" y="3029462"/>
            <a:ext cx="936104" cy="911698"/>
            <a:chOff x="6012160" y="4101479"/>
            <a:chExt cx="936104" cy="911698"/>
          </a:xfrm>
        </p:grpSpPr>
        <p:sp>
          <p:nvSpPr>
            <p:cNvPr id="87" name="Oval 86"/>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p:cNvSpPr txBox="1"/>
            <p:nvPr/>
          </p:nvSpPr>
          <p:spPr>
            <a:xfrm>
              <a:off x="6147431" y="4234163"/>
              <a:ext cx="665567" cy="646331"/>
            </a:xfrm>
            <a:prstGeom prst="rect">
              <a:avLst/>
            </a:prstGeom>
            <a:noFill/>
          </p:spPr>
          <p:txBody>
            <a:bodyPr wrap="none" rtlCol="0">
              <a:spAutoFit/>
            </a:bodyPr>
            <a:lstStyle/>
            <a:p>
              <a:pPr algn="ctr"/>
              <a:r>
                <a:rPr lang="en-GB" dirty="0"/>
                <a:t>m21:</a:t>
              </a:r>
            </a:p>
            <a:p>
              <a:pPr algn="ctr"/>
              <a:r>
                <a:rPr lang="en-GB" dirty="0"/>
                <a:t>e</a:t>
              </a:r>
            </a:p>
          </p:txBody>
        </p:sp>
      </p:grpSp>
      <p:sp>
        <p:nvSpPr>
          <p:cNvPr id="89" name="TextBox 88"/>
          <p:cNvSpPr txBox="1"/>
          <p:nvPr/>
        </p:nvSpPr>
        <p:spPr>
          <a:xfrm>
            <a:off x="8606320" y="3300645"/>
            <a:ext cx="863506" cy="369332"/>
          </a:xfrm>
          <a:prstGeom prst="rect">
            <a:avLst/>
          </a:prstGeom>
          <a:noFill/>
          <a:ln w="25400">
            <a:solidFill>
              <a:schemeClr val="accent1">
                <a:shade val="50000"/>
              </a:schemeClr>
            </a:solidFill>
          </a:ln>
        </p:spPr>
        <p:txBody>
          <a:bodyPr wrap="none" rtlCol="0">
            <a:spAutoFit/>
          </a:bodyPr>
          <a:lstStyle/>
          <a:p>
            <a:r>
              <a:rPr lang="en-GB" dirty="0"/>
              <a:t>“adult”</a:t>
            </a:r>
          </a:p>
        </p:txBody>
      </p:sp>
      <p:cxnSp>
        <p:nvCxnSpPr>
          <p:cNvPr id="90" name="Curved Connector 89"/>
          <p:cNvCxnSpPr>
            <a:stCxn id="87" idx="6"/>
            <a:endCxn id="89" idx="1"/>
          </p:cNvCxnSpPr>
          <p:nvPr/>
        </p:nvCxnSpPr>
        <p:spPr>
          <a:xfrm>
            <a:off x="8281205" y="3485311"/>
            <a:ext cx="325115"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7010717" y="4056650"/>
            <a:ext cx="936104" cy="911698"/>
            <a:chOff x="6012160" y="4101479"/>
            <a:chExt cx="936104" cy="911698"/>
          </a:xfrm>
        </p:grpSpPr>
        <p:sp>
          <p:nvSpPr>
            <p:cNvPr id="92" name="Oval 9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p:cNvSpPr txBox="1"/>
            <p:nvPr/>
          </p:nvSpPr>
          <p:spPr>
            <a:xfrm>
              <a:off x="6045639" y="4234163"/>
              <a:ext cx="869148" cy="646331"/>
            </a:xfrm>
            <a:prstGeom prst="rect">
              <a:avLst/>
            </a:prstGeom>
            <a:noFill/>
          </p:spPr>
          <p:txBody>
            <a:bodyPr wrap="none" rtlCol="0">
              <a:spAutoFit/>
            </a:bodyPr>
            <a:lstStyle/>
            <a:p>
              <a:pPr algn="ctr"/>
              <a:r>
                <a:rPr lang="en-GB" dirty="0"/>
                <a:t>MPAA:</a:t>
              </a:r>
            </a:p>
            <a:p>
              <a:pPr algn="ctr"/>
              <a:r>
                <a:rPr lang="en-GB" dirty="0"/>
                <a:t>NC-17?</a:t>
              </a:r>
            </a:p>
          </p:txBody>
        </p:sp>
      </p:grpSp>
      <p:grpSp>
        <p:nvGrpSpPr>
          <p:cNvPr id="94" name="Group 93"/>
          <p:cNvGrpSpPr/>
          <p:nvPr/>
        </p:nvGrpSpPr>
        <p:grpSpPr>
          <a:xfrm>
            <a:off x="9631799" y="3096976"/>
            <a:ext cx="936104" cy="911698"/>
            <a:chOff x="6012160" y="4101479"/>
            <a:chExt cx="936104" cy="911698"/>
          </a:xfrm>
        </p:grpSpPr>
        <p:sp>
          <p:nvSpPr>
            <p:cNvPr id="95" name="Oval 94"/>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p:cNvSpPr txBox="1"/>
            <p:nvPr/>
          </p:nvSpPr>
          <p:spPr>
            <a:xfrm>
              <a:off x="6118000" y="4234163"/>
              <a:ext cx="724429" cy="646331"/>
            </a:xfrm>
            <a:prstGeom prst="rect">
              <a:avLst/>
            </a:prstGeom>
            <a:noFill/>
          </p:spPr>
          <p:txBody>
            <a:bodyPr wrap="none" rtlCol="0">
              <a:spAutoFit/>
            </a:bodyPr>
            <a:lstStyle/>
            <a:p>
              <a:pPr algn="ctr"/>
              <a:r>
                <a:rPr lang="en-GB" dirty="0"/>
                <a:t>BBFC:</a:t>
              </a:r>
            </a:p>
            <a:p>
              <a:pPr algn="ctr"/>
              <a:r>
                <a:rPr lang="en-GB" dirty="0"/>
                <a:t>18?</a:t>
              </a:r>
            </a:p>
          </p:txBody>
        </p:sp>
      </p:grpSp>
      <p:sp>
        <p:nvSpPr>
          <p:cNvPr id="98" name="TextBox 97"/>
          <p:cNvSpPr txBox="1"/>
          <p:nvPr/>
        </p:nvSpPr>
        <p:spPr>
          <a:xfrm>
            <a:off x="5269204" y="283617"/>
            <a:ext cx="2998192" cy="461665"/>
          </a:xfrm>
          <a:prstGeom prst="rect">
            <a:avLst/>
          </a:prstGeom>
          <a:noFill/>
        </p:spPr>
        <p:txBody>
          <a:bodyPr wrap="none" rtlCol="0">
            <a:spAutoFit/>
          </a:bodyPr>
          <a:lstStyle/>
          <a:p>
            <a:pPr algn="r"/>
            <a:r>
              <a:rPr lang="en-GB" sz="2400" dirty="0">
                <a:solidFill>
                  <a:srgbClr val="002060"/>
                </a:solidFill>
              </a:rPr>
              <a:t>Element sets (schema)</a:t>
            </a:r>
          </a:p>
        </p:txBody>
      </p:sp>
      <p:sp>
        <p:nvSpPr>
          <p:cNvPr id="99" name="TextBox 98"/>
          <p:cNvSpPr txBox="1"/>
          <p:nvPr/>
        </p:nvSpPr>
        <p:spPr>
          <a:xfrm>
            <a:off x="7124269" y="1375628"/>
            <a:ext cx="3257366" cy="461665"/>
          </a:xfrm>
          <a:prstGeom prst="rect">
            <a:avLst/>
          </a:prstGeom>
          <a:noFill/>
        </p:spPr>
        <p:txBody>
          <a:bodyPr wrap="none" rtlCol="0">
            <a:spAutoFit/>
          </a:bodyPr>
          <a:lstStyle/>
          <a:p>
            <a:pPr algn="ctr"/>
            <a:r>
              <a:rPr lang="en-GB" sz="2400" dirty="0">
                <a:solidFill>
                  <a:srgbClr val="002060"/>
                </a:solidFill>
              </a:rPr>
              <a:t>Value vocabularies (KOS)</a:t>
            </a:r>
          </a:p>
        </p:txBody>
      </p:sp>
      <p:sp>
        <p:nvSpPr>
          <p:cNvPr id="100" name="TextBox 99"/>
          <p:cNvSpPr txBox="1"/>
          <p:nvPr/>
        </p:nvSpPr>
        <p:spPr>
          <a:xfrm>
            <a:off x="7393638" y="2325022"/>
            <a:ext cx="2856551" cy="400110"/>
          </a:xfrm>
          <a:prstGeom prst="rect">
            <a:avLst/>
          </a:prstGeom>
          <a:noFill/>
        </p:spPr>
        <p:txBody>
          <a:bodyPr wrap="none" rtlCol="0">
            <a:spAutoFit/>
          </a:bodyPr>
          <a:lstStyle/>
          <a:p>
            <a:r>
              <a:rPr lang="en-GB" sz="2000" dirty="0"/>
              <a:t>Broader/narrower/same?</a:t>
            </a:r>
          </a:p>
        </p:txBody>
      </p:sp>
      <p:grpSp>
        <p:nvGrpSpPr>
          <p:cNvPr id="55" name="Group 54"/>
          <p:cNvGrpSpPr/>
          <p:nvPr/>
        </p:nvGrpSpPr>
        <p:grpSpPr>
          <a:xfrm>
            <a:off x="2300138" y="5761808"/>
            <a:ext cx="3182562" cy="864096"/>
            <a:chOff x="1749478" y="5720805"/>
            <a:chExt cx="3182562" cy="864096"/>
          </a:xfrm>
        </p:grpSpPr>
        <p:sp>
          <p:nvSpPr>
            <p:cNvPr id="57" name="Oval 56"/>
            <p:cNvSpPr/>
            <p:nvPr/>
          </p:nvSpPr>
          <p:spPr>
            <a:xfrm>
              <a:off x="2123728"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Oval 59"/>
            <p:cNvSpPr/>
            <p:nvPr/>
          </p:nvSpPr>
          <p:spPr>
            <a:xfrm>
              <a:off x="1919805"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7" name="Oval 96"/>
            <p:cNvSpPr/>
            <p:nvPr/>
          </p:nvSpPr>
          <p:spPr>
            <a:xfrm>
              <a:off x="1919804" y="5720805"/>
              <a:ext cx="2508179"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1" name="Oval 100"/>
            <p:cNvSpPr/>
            <p:nvPr/>
          </p:nvSpPr>
          <p:spPr>
            <a:xfrm>
              <a:off x="1749478" y="5720805"/>
              <a:ext cx="234149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2" name="TextBox 101"/>
            <p:cNvSpPr txBox="1"/>
            <p:nvPr/>
          </p:nvSpPr>
          <p:spPr>
            <a:xfrm>
              <a:off x="1873976" y="5860466"/>
              <a:ext cx="2092496" cy="584775"/>
            </a:xfrm>
            <a:prstGeom prst="rect">
              <a:avLst/>
            </a:prstGeom>
            <a:noFill/>
          </p:spPr>
          <p:txBody>
            <a:bodyPr wrap="none" rtlCol="0">
              <a:spAutoFit/>
            </a:bodyPr>
            <a:lstStyle/>
            <a:p>
              <a:pPr algn="ctr"/>
              <a:r>
                <a:rPr lang="en-GB" sz="1600" dirty="0"/>
                <a:t>m21:</a:t>
              </a:r>
            </a:p>
            <a:p>
              <a:pPr algn="ctr"/>
              <a:r>
                <a:rPr lang="en-GB" sz="1600" dirty="0"/>
                <a:t>“Target audience of …”</a:t>
              </a:r>
            </a:p>
          </p:txBody>
        </p:sp>
      </p:grpSp>
      <p:grpSp>
        <p:nvGrpSpPr>
          <p:cNvPr id="103" name="Group 102"/>
          <p:cNvGrpSpPr/>
          <p:nvPr/>
        </p:nvGrpSpPr>
        <p:grpSpPr>
          <a:xfrm>
            <a:off x="1911593" y="4558225"/>
            <a:ext cx="1855018" cy="814995"/>
            <a:chOff x="2291811" y="3284984"/>
            <a:chExt cx="1855018" cy="814995"/>
          </a:xfrm>
        </p:grpSpPr>
        <p:sp>
          <p:nvSpPr>
            <p:cNvPr id="104" name="Oval 103"/>
            <p:cNvSpPr/>
            <p:nvPr/>
          </p:nvSpPr>
          <p:spPr>
            <a:xfrm>
              <a:off x="2291811" y="3284984"/>
              <a:ext cx="1855018" cy="8149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5" name="TextBox 104"/>
            <p:cNvSpPr txBox="1"/>
            <p:nvPr/>
          </p:nvSpPr>
          <p:spPr>
            <a:xfrm>
              <a:off x="2375852" y="3400094"/>
              <a:ext cx="1686937" cy="584775"/>
            </a:xfrm>
            <a:prstGeom prst="rect">
              <a:avLst/>
            </a:prstGeom>
            <a:noFill/>
          </p:spPr>
          <p:txBody>
            <a:bodyPr wrap="none" rtlCol="0">
              <a:spAutoFit/>
            </a:bodyPr>
            <a:lstStyle/>
            <a:p>
              <a:pPr algn="ctr"/>
              <a:r>
                <a:rPr lang="en-GB" sz="1600" dirty="0"/>
                <a:t>m21:</a:t>
              </a:r>
            </a:p>
            <a:p>
              <a:pPr algn="ctr"/>
              <a:r>
                <a:rPr lang="en-GB" sz="1600" dirty="0"/>
                <a:t>“Target audience”</a:t>
              </a:r>
            </a:p>
          </p:txBody>
        </p:sp>
      </p:grpSp>
      <p:grpSp>
        <p:nvGrpSpPr>
          <p:cNvPr id="106" name="Group 105"/>
          <p:cNvGrpSpPr/>
          <p:nvPr/>
        </p:nvGrpSpPr>
        <p:grpSpPr>
          <a:xfrm>
            <a:off x="4228112" y="4741806"/>
            <a:ext cx="2490748" cy="824528"/>
            <a:chOff x="1786342" y="3284985"/>
            <a:chExt cx="2490748" cy="824528"/>
          </a:xfrm>
        </p:grpSpPr>
        <p:sp>
          <p:nvSpPr>
            <p:cNvPr id="107" name="Oval 106"/>
            <p:cNvSpPr/>
            <p:nvPr/>
          </p:nvSpPr>
          <p:spPr>
            <a:xfrm>
              <a:off x="1786342" y="3284985"/>
              <a:ext cx="2490748" cy="8245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8" name="TextBox 107"/>
            <p:cNvSpPr txBox="1"/>
            <p:nvPr/>
          </p:nvSpPr>
          <p:spPr>
            <a:xfrm>
              <a:off x="1911505" y="3404862"/>
              <a:ext cx="2240422" cy="584775"/>
            </a:xfrm>
            <a:prstGeom prst="rect">
              <a:avLst/>
            </a:prstGeom>
            <a:noFill/>
          </p:spPr>
          <p:txBody>
            <a:bodyPr wrap="none" rtlCol="0">
              <a:spAutoFit/>
            </a:bodyPr>
            <a:lstStyle/>
            <a:p>
              <a:pPr algn="ctr"/>
              <a:r>
                <a:rPr lang="en-GB" sz="1600" dirty="0" err="1"/>
                <a:t>frbrer</a:t>
              </a:r>
              <a:r>
                <a:rPr lang="en-GB" sz="1600" dirty="0"/>
                <a:t>:</a:t>
              </a:r>
            </a:p>
            <a:p>
              <a:pPr algn="ctr"/>
              <a:r>
                <a:rPr lang="en-GB" sz="1600" dirty="0"/>
                <a:t>“has intended audience”</a:t>
              </a:r>
            </a:p>
          </p:txBody>
        </p:sp>
      </p:grpSp>
      <p:grpSp>
        <p:nvGrpSpPr>
          <p:cNvPr id="109" name="Group 108"/>
          <p:cNvGrpSpPr/>
          <p:nvPr/>
        </p:nvGrpSpPr>
        <p:grpSpPr>
          <a:xfrm>
            <a:off x="5527193" y="3943794"/>
            <a:ext cx="1219143" cy="769802"/>
            <a:chOff x="2623463" y="3284984"/>
            <a:chExt cx="1219142" cy="769802"/>
          </a:xfrm>
        </p:grpSpPr>
        <p:sp>
          <p:nvSpPr>
            <p:cNvPr id="110" name="Oval 109"/>
            <p:cNvSpPr/>
            <p:nvPr/>
          </p:nvSpPr>
          <p:spPr>
            <a:xfrm>
              <a:off x="2623463" y="3284984"/>
              <a:ext cx="1219142" cy="7698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1" name="TextBox 110"/>
            <p:cNvSpPr txBox="1"/>
            <p:nvPr/>
          </p:nvSpPr>
          <p:spPr>
            <a:xfrm>
              <a:off x="2677531" y="3377498"/>
              <a:ext cx="1111008" cy="584775"/>
            </a:xfrm>
            <a:prstGeom prst="rect">
              <a:avLst/>
            </a:prstGeom>
            <a:noFill/>
          </p:spPr>
          <p:txBody>
            <a:bodyPr wrap="none" rtlCol="0">
              <a:spAutoFit/>
            </a:bodyPr>
            <a:lstStyle/>
            <a:p>
              <a:pPr algn="ctr"/>
              <a:r>
                <a:rPr lang="en-GB" sz="1600" dirty="0"/>
                <a:t>schema:</a:t>
              </a:r>
            </a:p>
            <a:p>
              <a:pPr algn="ctr"/>
              <a:r>
                <a:rPr lang="en-GB" sz="1600" dirty="0"/>
                <a:t>“audience”</a:t>
              </a:r>
            </a:p>
          </p:txBody>
        </p:sp>
      </p:grpSp>
      <p:grpSp>
        <p:nvGrpSpPr>
          <p:cNvPr id="112" name="Group 111"/>
          <p:cNvGrpSpPr/>
          <p:nvPr/>
        </p:nvGrpSpPr>
        <p:grpSpPr>
          <a:xfrm>
            <a:off x="5274171" y="2863802"/>
            <a:ext cx="1170000" cy="878684"/>
            <a:chOff x="2672605" y="3284984"/>
            <a:chExt cx="1170000" cy="878684"/>
          </a:xfrm>
        </p:grpSpPr>
        <p:sp>
          <p:nvSpPr>
            <p:cNvPr id="113" name="Oval 112"/>
            <p:cNvSpPr/>
            <p:nvPr/>
          </p:nvSpPr>
          <p:spPr>
            <a:xfrm>
              <a:off x="2672605" y="3284984"/>
              <a:ext cx="1170000" cy="8786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4" name="TextBox 113"/>
            <p:cNvSpPr txBox="1"/>
            <p:nvPr/>
          </p:nvSpPr>
          <p:spPr>
            <a:xfrm>
              <a:off x="2702102" y="3431939"/>
              <a:ext cx="1111009" cy="584775"/>
            </a:xfrm>
            <a:prstGeom prst="rect">
              <a:avLst/>
            </a:prstGeom>
            <a:noFill/>
          </p:spPr>
          <p:txBody>
            <a:bodyPr wrap="none" rtlCol="0">
              <a:spAutoFit/>
            </a:bodyPr>
            <a:lstStyle/>
            <a:p>
              <a:pPr algn="ctr"/>
              <a:r>
                <a:rPr lang="en-GB" sz="1600" dirty="0" err="1"/>
                <a:t>dct</a:t>
              </a:r>
              <a:r>
                <a:rPr lang="en-GB" sz="1600" dirty="0"/>
                <a:t>:</a:t>
              </a:r>
            </a:p>
            <a:p>
              <a:pPr algn="ctr"/>
              <a:r>
                <a:rPr lang="en-GB" sz="1600" dirty="0"/>
                <a:t>“audience”</a:t>
              </a:r>
            </a:p>
          </p:txBody>
        </p:sp>
      </p:grpSp>
      <p:grpSp>
        <p:nvGrpSpPr>
          <p:cNvPr id="115" name="Group 114"/>
          <p:cNvGrpSpPr/>
          <p:nvPr/>
        </p:nvGrpSpPr>
        <p:grpSpPr>
          <a:xfrm>
            <a:off x="1850294" y="2209689"/>
            <a:ext cx="2045348" cy="905467"/>
            <a:chOff x="2101482" y="3284984"/>
            <a:chExt cx="2045348" cy="1008112"/>
          </a:xfrm>
        </p:grpSpPr>
        <p:sp>
          <p:nvSpPr>
            <p:cNvPr id="116" name="Oval 115"/>
            <p:cNvSpPr/>
            <p:nvPr/>
          </p:nvSpPr>
          <p:spPr>
            <a:xfrm>
              <a:off x="2101482" y="3284984"/>
              <a:ext cx="2045348"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7" name="TextBox 116"/>
            <p:cNvSpPr txBox="1"/>
            <p:nvPr/>
          </p:nvSpPr>
          <p:spPr>
            <a:xfrm>
              <a:off x="2167453" y="3496652"/>
              <a:ext cx="1913408" cy="651066"/>
            </a:xfrm>
            <a:prstGeom prst="rect">
              <a:avLst/>
            </a:prstGeom>
            <a:noFill/>
          </p:spPr>
          <p:txBody>
            <a:bodyPr wrap="none" rtlCol="0">
              <a:spAutoFit/>
            </a:bodyPr>
            <a:lstStyle/>
            <a:p>
              <a:pPr algn="ctr"/>
              <a:r>
                <a:rPr lang="en-GB" sz="1600" dirty="0" err="1"/>
                <a:t>rdau</a:t>
              </a:r>
              <a:r>
                <a:rPr lang="en-GB" sz="1600" dirty="0"/>
                <a:t>:</a:t>
              </a:r>
            </a:p>
            <a:p>
              <a:pPr algn="ctr"/>
              <a:r>
                <a:rPr lang="en-GB" sz="1600" dirty="0"/>
                <a:t>“Intended audience”</a:t>
              </a:r>
            </a:p>
          </p:txBody>
        </p:sp>
      </p:grpSp>
      <p:grpSp>
        <p:nvGrpSpPr>
          <p:cNvPr id="118" name="Group 117"/>
          <p:cNvGrpSpPr/>
          <p:nvPr/>
        </p:nvGrpSpPr>
        <p:grpSpPr>
          <a:xfrm>
            <a:off x="3595012" y="1468456"/>
            <a:ext cx="2861029" cy="850115"/>
            <a:chOff x="1735875" y="3284984"/>
            <a:chExt cx="2861029" cy="850115"/>
          </a:xfrm>
        </p:grpSpPr>
        <p:sp>
          <p:nvSpPr>
            <p:cNvPr id="119" name="Oval 118"/>
            <p:cNvSpPr/>
            <p:nvPr/>
          </p:nvSpPr>
          <p:spPr>
            <a:xfrm>
              <a:off x="1735875" y="3284984"/>
              <a:ext cx="2861029" cy="850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0" name="TextBox 119"/>
            <p:cNvSpPr txBox="1"/>
            <p:nvPr/>
          </p:nvSpPr>
          <p:spPr>
            <a:xfrm>
              <a:off x="1812781" y="3417654"/>
              <a:ext cx="2707216" cy="584775"/>
            </a:xfrm>
            <a:prstGeom prst="rect">
              <a:avLst/>
            </a:prstGeom>
            <a:noFill/>
          </p:spPr>
          <p:txBody>
            <a:bodyPr wrap="none" rtlCol="0">
              <a:spAutoFit/>
            </a:bodyPr>
            <a:lstStyle/>
            <a:p>
              <a:pPr algn="ctr"/>
              <a:r>
                <a:rPr lang="en-GB" sz="1600" dirty="0" err="1"/>
                <a:t>isbd</a:t>
              </a:r>
              <a:r>
                <a:rPr lang="en-GB" sz="1600" dirty="0"/>
                <a:t>:</a:t>
              </a:r>
            </a:p>
            <a:p>
              <a:pPr algn="ctr"/>
              <a:r>
                <a:rPr lang="en-GB" sz="1600" dirty="0"/>
                <a:t>“has note on use or audience”</a:t>
              </a:r>
            </a:p>
          </p:txBody>
        </p:sp>
      </p:grpSp>
      <p:grpSp>
        <p:nvGrpSpPr>
          <p:cNvPr id="121" name="Group 120"/>
          <p:cNvGrpSpPr/>
          <p:nvPr/>
        </p:nvGrpSpPr>
        <p:grpSpPr>
          <a:xfrm>
            <a:off x="1889177" y="177110"/>
            <a:ext cx="2808313" cy="875626"/>
            <a:chOff x="1751533" y="3284984"/>
            <a:chExt cx="2808313" cy="875626"/>
          </a:xfrm>
        </p:grpSpPr>
        <p:sp>
          <p:nvSpPr>
            <p:cNvPr id="122" name="Oval 121"/>
            <p:cNvSpPr/>
            <p:nvPr/>
          </p:nvSpPr>
          <p:spPr>
            <a:xfrm>
              <a:off x="1751533" y="3284984"/>
              <a:ext cx="2808313" cy="875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3" name="TextBox 122"/>
            <p:cNvSpPr txBox="1"/>
            <p:nvPr/>
          </p:nvSpPr>
          <p:spPr>
            <a:xfrm>
              <a:off x="1802080" y="3430410"/>
              <a:ext cx="2707216" cy="584775"/>
            </a:xfrm>
            <a:prstGeom prst="rect">
              <a:avLst/>
            </a:prstGeom>
            <a:noFill/>
          </p:spPr>
          <p:txBody>
            <a:bodyPr wrap="none" rtlCol="0">
              <a:spAutoFit/>
            </a:bodyPr>
            <a:lstStyle/>
            <a:p>
              <a:pPr algn="ctr"/>
              <a:r>
                <a:rPr lang="en-GB" sz="1600" dirty="0" err="1"/>
                <a:t>isbdu</a:t>
              </a:r>
              <a:r>
                <a:rPr lang="en-GB" sz="1600" dirty="0"/>
                <a:t>:</a:t>
              </a:r>
            </a:p>
            <a:p>
              <a:pPr algn="ctr"/>
              <a:r>
                <a:rPr lang="en-GB" sz="1600" dirty="0"/>
                <a:t>“has note on use or audience”</a:t>
              </a:r>
            </a:p>
          </p:txBody>
        </p:sp>
      </p:grpSp>
      <p:cxnSp>
        <p:nvCxnSpPr>
          <p:cNvPr id="124" name="Curved Connector 123"/>
          <p:cNvCxnSpPr>
            <a:stCxn id="119" idx="1"/>
            <a:endCxn id="122" idx="4"/>
          </p:cNvCxnSpPr>
          <p:nvPr/>
        </p:nvCxnSpPr>
        <p:spPr>
          <a:xfrm rot="16200000" flipV="1">
            <a:off x="3383563" y="962511"/>
            <a:ext cx="540213" cy="720667"/>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a:stCxn id="101" idx="0"/>
            <a:endCxn id="104" idx="4"/>
          </p:cNvCxnSpPr>
          <p:nvPr/>
        </p:nvCxnSpPr>
        <p:spPr>
          <a:xfrm rot="16200000" flipV="1">
            <a:off x="2960700" y="5251623"/>
            <a:ext cx="388591" cy="631783"/>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stCxn id="104" idx="0"/>
            <a:endCxn id="116" idx="4"/>
          </p:cNvCxnSpPr>
          <p:nvPr/>
        </p:nvCxnSpPr>
        <p:spPr>
          <a:xfrm rot="5400000" flipH="1" flipV="1">
            <a:off x="2134503" y="3819757"/>
            <a:ext cx="1443069" cy="338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33" idx="0"/>
            <a:endCxn id="116" idx="4"/>
          </p:cNvCxnSpPr>
          <p:nvPr/>
        </p:nvCxnSpPr>
        <p:spPr>
          <a:xfrm rot="16200000" flipV="1">
            <a:off x="3222324" y="2765798"/>
            <a:ext cx="572206" cy="1270919"/>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Curved Connector 127"/>
          <p:cNvCxnSpPr>
            <a:stCxn id="107" idx="0"/>
            <a:endCxn id="116" idx="4"/>
          </p:cNvCxnSpPr>
          <p:nvPr/>
        </p:nvCxnSpPr>
        <p:spPr>
          <a:xfrm rot="16200000" flipV="1">
            <a:off x="3359903" y="2628222"/>
            <a:ext cx="1626653" cy="2600519"/>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9" name="Curved Connector 128"/>
          <p:cNvCxnSpPr>
            <a:stCxn id="110" idx="1"/>
            <a:endCxn id="116" idx="4"/>
          </p:cNvCxnSpPr>
          <p:nvPr/>
        </p:nvCxnSpPr>
        <p:spPr>
          <a:xfrm rot="16200000" flipV="1">
            <a:off x="3818663" y="2169460"/>
            <a:ext cx="941376" cy="28327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a:stCxn id="113" idx="2"/>
            <a:endCxn id="116" idx="4"/>
          </p:cNvCxnSpPr>
          <p:nvPr/>
        </p:nvCxnSpPr>
        <p:spPr>
          <a:xfrm rot="10800000">
            <a:off x="2872967" y="3115157"/>
            <a:ext cx="2401204" cy="187991"/>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a:stCxn id="116" idx="0"/>
            <a:endCxn id="122" idx="4"/>
          </p:cNvCxnSpPr>
          <p:nvPr/>
        </p:nvCxnSpPr>
        <p:spPr>
          <a:xfrm rot="5400000" flipH="1" flipV="1">
            <a:off x="2504674" y="1421031"/>
            <a:ext cx="1156950" cy="4203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3100770" y="3687359"/>
            <a:ext cx="2086232" cy="794718"/>
            <a:chOff x="2060598" y="3284985"/>
            <a:chExt cx="2086232" cy="794718"/>
          </a:xfrm>
        </p:grpSpPr>
        <p:sp>
          <p:nvSpPr>
            <p:cNvPr id="133" name="Oval 132"/>
            <p:cNvSpPr/>
            <p:nvPr/>
          </p:nvSpPr>
          <p:spPr>
            <a:xfrm>
              <a:off x="2060598" y="3284985"/>
              <a:ext cx="2086232" cy="794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4" name="TextBox 133"/>
            <p:cNvSpPr txBox="1"/>
            <p:nvPr/>
          </p:nvSpPr>
          <p:spPr>
            <a:xfrm>
              <a:off x="2147011" y="3389957"/>
              <a:ext cx="1913408" cy="584775"/>
            </a:xfrm>
            <a:prstGeom prst="rect">
              <a:avLst/>
            </a:prstGeom>
            <a:noFill/>
          </p:spPr>
          <p:txBody>
            <a:bodyPr wrap="none" rtlCol="0">
              <a:spAutoFit/>
            </a:bodyPr>
            <a:lstStyle/>
            <a:p>
              <a:pPr algn="ctr"/>
              <a:r>
                <a:rPr lang="en-GB" sz="1600" dirty="0" err="1"/>
                <a:t>rdaw</a:t>
              </a:r>
              <a:r>
                <a:rPr lang="en-GB" sz="1600" dirty="0"/>
                <a:t>:</a:t>
              </a:r>
            </a:p>
            <a:p>
              <a:pPr algn="ctr"/>
              <a:r>
                <a:rPr lang="en-GB" sz="1600" dirty="0"/>
                <a:t>“Intended audience”</a:t>
              </a:r>
            </a:p>
          </p:txBody>
        </p:sp>
      </p:grpSp>
      <p:sp>
        <p:nvSpPr>
          <p:cNvPr id="70" name="TextBox 69"/>
          <p:cNvSpPr txBox="1"/>
          <p:nvPr/>
        </p:nvSpPr>
        <p:spPr>
          <a:xfrm>
            <a:off x="4011895" y="2399802"/>
            <a:ext cx="2177391" cy="400110"/>
          </a:xfrm>
          <a:prstGeom prst="rect">
            <a:avLst/>
          </a:prstGeom>
          <a:noFill/>
        </p:spPr>
        <p:txBody>
          <a:bodyPr wrap="none" rtlCol="0">
            <a:spAutoFit/>
          </a:bodyPr>
          <a:lstStyle/>
          <a:p>
            <a:r>
              <a:rPr lang="en-GB" sz="2000" dirty="0" err="1"/>
              <a:t>rdfs:subPropertyOf</a:t>
            </a:r>
            <a:endParaRPr lang="en-GB" sz="2000" dirty="0"/>
          </a:p>
        </p:txBody>
      </p:sp>
      <p:grpSp>
        <p:nvGrpSpPr>
          <p:cNvPr id="71" name="Group 70"/>
          <p:cNvGrpSpPr/>
          <p:nvPr/>
        </p:nvGrpSpPr>
        <p:grpSpPr>
          <a:xfrm>
            <a:off x="6692268" y="5829628"/>
            <a:ext cx="936104" cy="911698"/>
            <a:chOff x="6012160" y="4101479"/>
            <a:chExt cx="936104" cy="911698"/>
          </a:xfrm>
        </p:grpSpPr>
        <p:sp>
          <p:nvSpPr>
            <p:cNvPr id="72" name="Oval 7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6060963" y="4234163"/>
              <a:ext cx="838499" cy="646331"/>
            </a:xfrm>
            <a:prstGeom prst="rect">
              <a:avLst/>
            </a:prstGeom>
            <a:noFill/>
          </p:spPr>
          <p:txBody>
            <a:bodyPr wrap="none" rtlCol="0">
              <a:spAutoFit/>
            </a:bodyPr>
            <a:lstStyle/>
            <a:p>
              <a:pPr algn="ctr"/>
              <a:r>
                <a:rPr lang="en-GB" dirty="0" err="1"/>
                <a:t>umarc</a:t>
              </a:r>
              <a:r>
                <a:rPr lang="en-GB" dirty="0"/>
                <a:t>:</a:t>
              </a:r>
            </a:p>
            <a:p>
              <a:pPr algn="ctr"/>
              <a:r>
                <a:rPr lang="en-GB" dirty="0"/>
                <a:t>k</a:t>
              </a:r>
            </a:p>
          </p:txBody>
        </p:sp>
      </p:grpSp>
      <p:sp>
        <p:nvSpPr>
          <p:cNvPr id="2" name="Date Placeholder 1"/>
          <p:cNvSpPr>
            <a:spLocks noGrp="1"/>
          </p:cNvSpPr>
          <p:nvPr>
            <p:ph type="dt" sz="half" idx="10"/>
          </p:nvPr>
        </p:nvSpPr>
        <p:spPr>
          <a:xfrm>
            <a:off x="838200" y="6356352"/>
            <a:ext cx="2743200" cy="365125"/>
          </a:xfrm>
          <a:prstGeom prst="rect">
            <a:avLst/>
          </a:prstGeom>
        </p:spPr>
        <p:txBody>
          <a:bodyPr/>
          <a:lstStyle/>
          <a:p>
            <a:fld id="{055CBEE1-04F7-4FF8-976A-4566F13ED5C9}" type="datetime1">
              <a:rPr lang="en-GB" smtClean="0"/>
              <a:t>17/08/2015</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8" name="Slide Number Placeholder 7"/>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23</a:t>
            </a:fld>
            <a:endParaRPr lang="en-GB"/>
          </a:p>
        </p:txBody>
      </p:sp>
    </p:spTree>
    <p:extLst>
      <p:ext uri="{BB962C8B-B14F-4D97-AF65-F5344CB8AC3E}">
        <p14:creationId xmlns:p14="http://schemas.microsoft.com/office/powerpoint/2010/main" val="140193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1000"/>
                                        <p:tgtEl>
                                          <p:spTgt spid="10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1000"/>
                                        <p:tgtEl>
                                          <p:spTgt spid="103"/>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1000"/>
                                        <p:tgtEl>
                                          <p:spTgt spid="132"/>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1000"/>
                                        <p:tgtEl>
                                          <p:spTgt spid="109"/>
                                        </p:tgtEl>
                                      </p:cBhvr>
                                    </p:animEffect>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1000"/>
                                        <p:tgtEl>
                                          <p:spTgt spid="112"/>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10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1000"/>
                                        <p:tgtEl>
                                          <p:spTgt spid="121"/>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1000"/>
                                        <p:tgtEl>
                                          <p:spTgt spid="1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1000"/>
                                        <p:tgtEl>
                                          <p:spTgt spid="125"/>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fade">
                                      <p:cBhvr>
                                        <p:cTn id="66" dur="1000"/>
                                        <p:tgtEl>
                                          <p:spTgt spid="126"/>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1000"/>
                                        <p:tgtEl>
                                          <p:spTgt spid="128"/>
                                        </p:tgtEl>
                                      </p:cBhvr>
                                    </p:animEffect>
                                  </p:childTnLst>
                                </p:cTn>
                              </p:par>
                            </p:childTnLst>
                          </p:cTn>
                        </p:par>
                        <p:par>
                          <p:cTn id="71" fill="hold">
                            <p:stCondLst>
                              <p:cond delay="3000"/>
                            </p:stCondLst>
                            <p:childTnLst>
                              <p:par>
                                <p:cTn id="72" presetID="10"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childTnLst>
                                </p:cTn>
                              </p:par>
                            </p:childTnLst>
                          </p:cTn>
                        </p:par>
                        <p:par>
                          <p:cTn id="75" fill="hold">
                            <p:stCondLst>
                              <p:cond delay="4000"/>
                            </p:stCondLst>
                            <p:childTnLst>
                              <p:par>
                                <p:cTn id="76" presetID="10" presetClass="entr" presetSubtype="0" fill="hold" nodeType="after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fade">
                                      <p:cBhvr>
                                        <p:cTn id="78" dur="1000"/>
                                        <p:tgtEl>
                                          <p:spTgt spid="127"/>
                                        </p:tgtEl>
                                      </p:cBhvr>
                                    </p:animEffect>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Effect transition="in" filter="fade">
                                      <p:cBhvr>
                                        <p:cTn id="82" dur="1000"/>
                                        <p:tgtEl>
                                          <p:spTgt spid="130"/>
                                        </p:tgtEl>
                                      </p:cBhvr>
                                    </p:animEffect>
                                  </p:childTnLst>
                                </p:cTn>
                              </p:par>
                            </p:childTnLst>
                          </p:cTn>
                        </p:par>
                        <p:par>
                          <p:cTn id="83" fill="hold">
                            <p:stCondLst>
                              <p:cond delay="6000"/>
                            </p:stCondLst>
                            <p:childTnLst>
                              <p:par>
                                <p:cTn id="84" presetID="10" presetClass="entr" presetSubtype="0" fill="hold" nodeType="afterEffect">
                                  <p:stCondLst>
                                    <p:cond delay="0"/>
                                  </p:stCondLst>
                                  <p:childTnLst>
                                    <p:set>
                                      <p:cBhvr>
                                        <p:cTn id="85" dur="1" fill="hold">
                                          <p:stCondLst>
                                            <p:cond delay="0"/>
                                          </p:stCondLst>
                                        </p:cTn>
                                        <p:tgtEl>
                                          <p:spTgt spid="131"/>
                                        </p:tgtEl>
                                        <p:attrNameLst>
                                          <p:attrName>style.visibility</p:attrName>
                                        </p:attrNameLst>
                                      </p:cBhvr>
                                      <p:to>
                                        <p:strVal val="visible"/>
                                      </p:to>
                                    </p:set>
                                    <p:animEffect transition="in" filter="fade">
                                      <p:cBhvr>
                                        <p:cTn id="86" dur="1000"/>
                                        <p:tgtEl>
                                          <p:spTgt spid="131"/>
                                        </p:tgtEl>
                                      </p:cBhvr>
                                    </p:animEffect>
                                  </p:childTnLst>
                                </p:cTn>
                              </p:par>
                            </p:childTnLst>
                          </p:cTn>
                        </p:par>
                        <p:par>
                          <p:cTn id="87" fill="hold">
                            <p:stCondLst>
                              <p:cond delay="7000"/>
                            </p:stCondLst>
                            <p:childTnLst>
                              <p:par>
                                <p:cTn id="88" presetID="10" presetClass="entr" presetSubtype="0"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Effect transition="in" filter="fade">
                                      <p:cBhvr>
                                        <p:cTn id="90" dur="1000"/>
                                        <p:tgtEl>
                                          <p:spTgt spid="124"/>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9"/>
                                        </p:tgtEl>
                                        <p:attrNameLst>
                                          <p:attrName>style.visibility</p:attrName>
                                        </p:attrNameLst>
                                      </p:cBhvr>
                                      <p:to>
                                        <p:strVal val="visible"/>
                                      </p:to>
                                    </p:set>
                                    <p:animEffect transition="in" filter="fade">
                                      <p:cBhvr>
                                        <p:cTn id="99" dur="1000"/>
                                        <p:tgtEl>
                                          <p:spTgt spid="99"/>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1000"/>
                                        <p:tgtEl>
                                          <p:spTgt spid="71"/>
                                        </p:tgtEl>
                                      </p:cBhvr>
                                    </p:animEffect>
                                  </p:childTnLst>
                                </p:cTn>
                              </p:par>
                            </p:childTnLst>
                          </p:cTn>
                        </p:par>
                        <p:par>
                          <p:cTn id="104" fill="hold">
                            <p:stCondLst>
                              <p:cond delay="2000"/>
                            </p:stCondLst>
                            <p:childTnLst>
                              <p:par>
                                <p:cTn id="105" presetID="10" presetClass="entr" presetSubtype="0" fill="hold"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1000"/>
                                        <p:tgtEl>
                                          <p:spTgt spid="54"/>
                                        </p:tgtEl>
                                      </p:cBhvr>
                                    </p:animEffect>
                                  </p:childTnLst>
                                </p:cTn>
                              </p:par>
                            </p:childTnLst>
                          </p:cTn>
                        </p:par>
                        <p:par>
                          <p:cTn id="108" fill="hold">
                            <p:stCondLst>
                              <p:cond delay="3000"/>
                            </p:stCondLst>
                            <p:childTnLst>
                              <p:par>
                                <p:cTn id="109" presetID="10" presetClass="entr" presetSubtype="0"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childTnLst>
                                </p:cTn>
                              </p:par>
                            </p:childTnLst>
                          </p:cTn>
                        </p:par>
                        <p:par>
                          <p:cTn id="112" fill="hold">
                            <p:stCondLst>
                              <p:cond delay="4000"/>
                            </p:stCondLst>
                            <p:childTnLst>
                              <p:par>
                                <p:cTn id="113" presetID="10" presetClass="entr" presetSubtype="0" fill="hold" nodeType="after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fade">
                                      <p:cBhvr>
                                        <p:cTn id="115" dur="1000"/>
                                        <p:tgtEl>
                                          <p:spTgt spid="6"/>
                                        </p:tgtEl>
                                      </p:cBhvr>
                                    </p:animEffect>
                                  </p:childTnLst>
                                </p:cTn>
                              </p:par>
                            </p:childTnLst>
                          </p:cTn>
                        </p:par>
                        <p:par>
                          <p:cTn id="116" fill="hold">
                            <p:stCondLst>
                              <p:cond delay="5000"/>
                            </p:stCondLst>
                            <p:childTnLst>
                              <p:par>
                                <p:cTn id="117" presetID="10" presetClass="entr" presetSubtype="0" fill="hold" nodeType="after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fade">
                                      <p:cBhvr>
                                        <p:cTn id="119" dur="1000"/>
                                        <p:tgtEl>
                                          <p:spTgt spid="9"/>
                                        </p:tgtEl>
                                      </p:cBhvr>
                                    </p:animEffect>
                                  </p:childTnLst>
                                </p:cTn>
                              </p:par>
                            </p:childTnLst>
                          </p:cTn>
                        </p:par>
                        <p:par>
                          <p:cTn id="120" fill="hold">
                            <p:stCondLst>
                              <p:cond delay="6000"/>
                            </p:stCondLst>
                            <p:childTnLst>
                              <p:par>
                                <p:cTn id="121" presetID="10" presetClass="entr" presetSubtype="0" fill="hold" grpId="0" nodeType="afterEffect">
                                  <p:stCondLst>
                                    <p:cond delay="0"/>
                                  </p:stCondLst>
                                  <p:childTnLst>
                                    <p:set>
                                      <p:cBhvr>
                                        <p:cTn id="122" dur="1" fill="hold">
                                          <p:stCondLst>
                                            <p:cond delay="0"/>
                                          </p:stCondLst>
                                        </p:cTn>
                                        <p:tgtEl>
                                          <p:spTgt spid="7"/>
                                        </p:tgtEl>
                                        <p:attrNameLst>
                                          <p:attrName>style.visibility</p:attrName>
                                        </p:attrNameLst>
                                      </p:cBhvr>
                                      <p:to>
                                        <p:strVal val="visible"/>
                                      </p:to>
                                    </p:set>
                                    <p:animEffect transition="in" filter="fade">
                                      <p:cBhvr>
                                        <p:cTn id="123" dur="1000"/>
                                        <p:tgtEl>
                                          <p:spTgt spid="7"/>
                                        </p:tgtEl>
                                      </p:cBhvr>
                                    </p:animEffect>
                                  </p:childTnLst>
                                </p:cTn>
                              </p:par>
                            </p:childTnLst>
                          </p:cTn>
                        </p:par>
                        <p:par>
                          <p:cTn id="124" fill="hold">
                            <p:stCondLst>
                              <p:cond delay="7000"/>
                            </p:stCondLst>
                            <p:childTnLst>
                              <p:par>
                                <p:cTn id="125" presetID="10" presetClass="entr" presetSubtype="0" fill="hold"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childTnLst>
                                </p:cTn>
                              </p:par>
                            </p:childTnLst>
                          </p:cTn>
                        </p:par>
                        <p:par>
                          <p:cTn id="128" fill="hold">
                            <p:stCondLst>
                              <p:cond delay="8000"/>
                            </p:stCondLst>
                            <p:childTnLst>
                              <p:par>
                                <p:cTn id="129" presetID="10" presetClass="entr" presetSubtype="0" fill="hold"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fade">
                                      <p:cBhvr>
                                        <p:cTn id="131" dur="1000"/>
                                        <p:tgtEl>
                                          <p:spTgt spid="62"/>
                                        </p:tgtEl>
                                      </p:cBhvr>
                                    </p:animEffect>
                                  </p:childTnLst>
                                </p:cTn>
                              </p:par>
                            </p:childTnLst>
                          </p:cTn>
                        </p:par>
                        <p:par>
                          <p:cTn id="132" fill="hold">
                            <p:stCondLst>
                              <p:cond delay="9000"/>
                            </p:stCondLst>
                            <p:childTnLst>
                              <p:par>
                                <p:cTn id="133" presetID="10" presetClass="entr" presetSubtype="0"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fade">
                                      <p:cBhvr>
                                        <p:cTn id="135" dur="1000"/>
                                        <p:tgtEl>
                                          <p:spTgt spid="61"/>
                                        </p:tgtEl>
                                      </p:cBhvr>
                                    </p:animEffect>
                                  </p:childTnLst>
                                </p:cTn>
                              </p:par>
                            </p:childTnLst>
                          </p:cTn>
                        </p:par>
                        <p:par>
                          <p:cTn id="136" fill="hold">
                            <p:stCondLst>
                              <p:cond delay="10000"/>
                            </p:stCondLst>
                            <p:childTnLst>
                              <p:par>
                                <p:cTn id="137" presetID="10" presetClass="entr" presetSubtype="0" fill="hold" nodeType="afterEffect">
                                  <p:stCondLst>
                                    <p:cond delay="0"/>
                                  </p:stCondLst>
                                  <p:childTnLst>
                                    <p:set>
                                      <p:cBhvr>
                                        <p:cTn id="138" dur="1" fill="hold">
                                          <p:stCondLst>
                                            <p:cond delay="0"/>
                                          </p:stCondLst>
                                        </p:cTn>
                                        <p:tgtEl>
                                          <p:spTgt spid="86"/>
                                        </p:tgtEl>
                                        <p:attrNameLst>
                                          <p:attrName>style.visibility</p:attrName>
                                        </p:attrNameLst>
                                      </p:cBhvr>
                                      <p:to>
                                        <p:strVal val="visible"/>
                                      </p:to>
                                    </p:set>
                                    <p:animEffect transition="in" filter="fade">
                                      <p:cBhvr>
                                        <p:cTn id="139" dur="1000"/>
                                        <p:tgtEl>
                                          <p:spTgt spid="86"/>
                                        </p:tgtEl>
                                      </p:cBhvr>
                                    </p:animEffect>
                                  </p:childTnLst>
                                </p:cTn>
                              </p:par>
                            </p:childTnLst>
                          </p:cTn>
                        </p:par>
                        <p:par>
                          <p:cTn id="140" fill="hold">
                            <p:stCondLst>
                              <p:cond delay="11000"/>
                            </p:stCondLst>
                            <p:childTnLst>
                              <p:par>
                                <p:cTn id="141" presetID="10" presetClass="entr" presetSubtype="0" fill="hold" nodeType="after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fade">
                                      <p:cBhvr>
                                        <p:cTn id="143" dur="1000"/>
                                        <p:tgtEl>
                                          <p:spTgt spid="90"/>
                                        </p:tgtEl>
                                      </p:cBhvr>
                                    </p:animEffect>
                                  </p:childTnLst>
                                </p:cTn>
                              </p:par>
                            </p:childTnLst>
                          </p:cTn>
                        </p:par>
                        <p:par>
                          <p:cTn id="144" fill="hold">
                            <p:stCondLst>
                              <p:cond delay="12000"/>
                            </p:stCondLst>
                            <p:childTnLst>
                              <p:par>
                                <p:cTn id="145" presetID="10"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childTnLst>
                                </p:cTn>
                              </p:par>
                            </p:childTnLst>
                          </p:cTn>
                        </p:par>
                        <p:par>
                          <p:cTn id="148" fill="hold">
                            <p:stCondLst>
                              <p:cond delay="13000"/>
                            </p:stCondLst>
                            <p:childTnLst>
                              <p:par>
                                <p:cTn id="149" presetID="10" presetClass="entr" presetSubtype="0" fill="hold" nodeType="after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fade">
                                      <p:cBhvr>
                                        <p:cTn id="151" dur="1000"/>
                                        <p:tgtEl>
                                          <p:spTgt spid="91"/>
                                        </p:tgtEl>
                                      </p:cBhvr>
                                    </p:animEffect>
                                  </p:childTnLst>
                                </p:cTn>
                              </p:par>
                            </p:childTnLst>
                          </p:cTn>
                        </p:par>
                        <p:par>
                          <p:cTn id="152" fill="hold">
                            <p:stCondLst>
                              <p:cond delay="14000"/>
                            </p:stCondLst>
                            <p:childTnLst>
                              <p:par>
                                <p:cTn id="153" presetID="10" presetClass="entr" presetSubtype="0" fill="hold" nodeType="after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1000"/>
                                        <p:tgtEl>
                                          <p:spTgt spid="9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00"/>
                                        </p:tgtEl>
                                        <p:attrNameLst>
                                          <p:attrName>style.visibility</p:attrName>
                                        </p:attrNameLst>
                                      </p:cBhvr>
                                      <p:to>
                                        <p:strVal val="visible"/>
                                      </p:to>
                                    </p:set>
                                    <p:animEffect transition="in" filter="fade">
                                      <p:cBhvr>
                                        <p:cTn id="16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animBg="1"/>
      <p:bldP spid="52" grpId="0" animBg="1"/>
      <p:bldP spid="61" grpId="0" animBg="1"/>
      <p:bldP spid="89" grpId="0" animBg="1"/>
      <p:bldP spid="98" grpId="0"/>
      <p:bldP spid="99" grpId="0"/>
      <p:bldP spid="10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19536" y="1196752"/>
          <a:ext cx="8229600" cy="1795020"/>
        </p:xfrm>
        <a:graphic>
          <a:graphicData uri="http://schemas.openxmlformats.org/drawingml/2006/table">
            <a:tbl>
              <a:tblPr firstRow="1" firstCol="1" lastRow="1" lastCol="1" bandRow="1" bandCol="1">
                <a:tableStyleId>{5940675A-B579-460E-94D1-54222C63F5DA}</a:tableStyleId>
              </a:tblPr>
              <a:tblGrid>
                <a:gridCol w="2520280"/>
                <a:gridCol w="2088232"/>
                <a:gridCol w="1368152"/>
                <a:gridCol w="2252936"/>
              </a:tblGrid>
              <a:tr h="0">
                <a:tc>
                  <a:txBody>
                    <a:bodyPr/>
                    <a:lstStyle/>
                    <a:p>
                      <a:pPr marL="108000" algn="l">
                        <a:lnSpc>
                          <a:spcPts val="2880"/>
                        </a:lnSpc>
                        <a:spcAft>
                          <a:spcPts val="0"/>
                        </a:spcAft>
                      </a:pPr>
                      <a:r>
                        <a:rPr lang="en-GB" sz="2400" b="1" dirty="0" smtClean="0">
                          <a:effectLst/>
                        </a:rPr>
                        <a:t>Attribute</a:t>
                      </a:r>
                      <a:endParaRPr lang="en-GB" sz="2400" b="1" dirty="0">
                        <a:solidFill>
                          <a:schemeClr val="bg1"/>
                        </a:solidFill>
                        <a:effectLst/>
                        <a:latin typeface="+mn-lt"/>
                        <a:ea typeface="Times New Roman"/>
                      </a:endParaRPr>
                    </a:p>
                  </a:txBody>
                  <a:tcPr marL="0" marR="0" marT="0" marB="0"/>
                </a:tc>
                <a:tc>
                  <a:txBody>
                    <a:bodyPr/>
                    <a:lstStyle/>
                    <a:p>
                      <a:pPr marL="108000" algn="l">
                        <a:lnSpc>
                          <a:spcPts val="2880"/>
                        </a:lnSpc>
                        <a:spcAft>
                          <a:spcPts val="0"/>
                        </a:spcAft>
                      </a:pPr>
                      <a:r>
                        <a:rPr lang="en-GB" sz="2400" b="1">
                          <a:effectLst/>
                        </a:rPr>
                        <a:t>Character position</a:t>
                      </a:r>
                      <a:endParaRPr lang="en-GB" sz="2400" b="1">
                        <a:solidFill>
                          <a:schemeClr val="bg1"/>
                        </a:solidFill>
                        <a:effectLst/>
                        <a:latin typeface="+mn-lt"/>
                        <a:ea typeface="Times New Roman"/>
                      </a:endParaRPr>
                    </a:p>
                  </a:txBody>
                  <a:tcPr marL="0" marR="0" marT="0" marB="0"/>
                </a:tc>
                <a:tc>
                  <a:txBody>
                    <a:bodyPr/>
                    <a:lstStyle/>
                    <a:p>
                      <a:pPr marL="108000" algn="l">
                        <a:lnSpc>
                          <a:spcPts val="2880"/>
                        </a:lnSpc>
                        <a:spcAft>
                          <a:spcPts val="0"/>
                        </a:spcAft>
                      </a:pPr>
                      <a:r>
                        <a:rPr lang="en-GB" sz="2400" b="1">
                          <a:effectLst/>
                        </a:rPr>
                        <a:t>Value</a:t>
                      </a:r>
                      <a:endParaRPr lang="en-GB" sz="2400" b="1">
                        <a:solidFill>
                          <a:schemeClr val="bg1"/>
                        </a:solidFill>
                        <a:effectLst/>
                        <a:latin typeface="+mn-lt"/>
                        <a:ea typeface="Times New Roman"/>
                      </a:endParaRPr>
                    </a:p>
                  </a:txBody>
                  <a:tcPr marL="0" marR="0" marT="0" marB="0"/>
                </a:tc>
                <a:tc>
                  <a:txBody>
                    <a:bodyPr/>
                    <a:lstStyle/>
                    <a:p>
                      <a:pPr marL="108000" algn="l">
                        <a:lnSpc>
                          <a:spcPts val="2880"/>
                        </a:lnSpc>
                        <a:spcAft>
                          <a:spcPts val="0"/>
                        </a:spcAft>
                      </a:pPr>
                      <a:r>
                        <a:rPr lang="en-GB" sz="2400" b="1" dirty="0">
                          <a:effectLst/>
                        </a:rPr>
                        <a:t>Notes</a:t>
                      </a:r>
                      <a:endParaRPr lang="en-GB" sz="2400" b="1" dirty="0">
                        <a:solidFill>
                          <a:schemeClr val="bg1"/>
                        </a:solidFill>
                        <a:effectLst/>
                        <a:latin typeface="+mn-lt"/>
                        <a:ea typeface="Times New Roman"/>
                      </a:endParaRPr>
                    </a:p>
                  </a:txBody>
                  <a:tcPr marL="0" marR="0" marT="0" marB="0"/>
                </a:tc>
              </a:tr>
              <a:tr h="0">
                <a:tc>
                  <a:txBody>
                    <a:bodyPr/>
                    <a:lstStyle/>
                    <a:p>
                      <a:pPr marL="108000" algn="l">
                        <a:lnSpc>
                          <a:spcPts val="2880"/>
                        </a:lnSpc>
                        <a:spcAft>
                          <a:spcPts val="0"/>
                        </a:spcAft>
                      </a:pPr>
                      <a:r>
                        <a:rPr lang="de-DE" sz="2400" kern="1200" dirty="0" smtClean="0">
                          <a:effectLst/>
                        </a:rPr>
                        <a:t>Type designator</a:t>
                      </a:r>
                      <a:endParaRPr lang="en-GB" sz="24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2400" dirty="0">
                          <a:effectLst/>
                        </a:rPr>
                        <a:t>0</a:t>
                      </a:r>
                      <a:endParaRPr lang="en-GB" sz="24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2400">
                          <a:effectLst/>
                        </a:rPr>
                        <a:t>c</a:t>
                      </a:r>
                      <a:endParaRPr lang="en-GB" sz="2400" b="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2400" dirty="0">
                          <a:effectLst/>
                        </a:rPr>
                        <a:t>newspaper</a:t>
                      </a:r>
                      <a:endParaRPr lang="en-GB" sz="2400" b="0" dirty="0">
                        <a:solidFill>
                          <a:schemeClr val="tx1"/>
                        </a:solidFill>
                        <a:effectLst/>
                        <a:latin typeface="+mn-lt"/>
                        <a:ea typeface="Times New Roman"/>
                      </a:endParaRPr>
                    </a:p>
                  </a:txBody>
                  <a:tcPr marL="0" marR="0" marT="0" marB="0"/>
                </a:tc>
              </a:tr>
              <a:tr h="0">
                <a:tc>
                  <a:txBody>
                    <a:bodyPr/>
                    <a:lstStyle/>
                    <a:p>
                      <a:pPr marL="108000" algn="l">
                        <a:lnSpc>
                          <a:spcPts val="2880"/>
                        </a:lnSpc>
                        <a:spcAft>
                          <a:spcPts val="0"/>
                        </a:spcAft>
                      </a:pPr>
                      <a:r>
                        <a:rPr lang="de-DE" sz="2400" kern="1200" dirty="0" smtClean="0">
                          <a:effectLst/>
                        </a:rPr>
                        <a:t>Frequency of issue</a:t>
                      </a:r>
                      <a:endParaRPr lang="en-GB" sz="24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2400" dirty="0">
                          <a:effectLst/>
                        </a:rPr>
                        <a:t>l</a:t>
                      </a:r>
                      <a:endParaRPr lang="en-GB" sz="24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2400">
                          <a:effectLst/>
                        </a:rPr>
                        <a:t>a</a:t>
                      </a:r>
                      <a:endParaRPr lang="en-GB" sz="2400" b="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2400" dirty="0">
                          <a:effectLst/>
                        </a:rPr>
                        <a:t>daily</a:t>
                      </a:r>
                      <a:endParaRPr lang="en-GB" sz="2400" b="0" dirty="0">
                        <a:solidFill>
                          <a:schemeClr val="tx1"/>
                        </a:solidFill>
                        <a:effectLst/>
                        <a:latin typeface="+mn-lt"/>
                        <a:ea typeface="Times New Roman"/>
                      </a:endParaRPr>
                    </a:p>
                  </a:txBody>
                  <a:tcPr marL="0" marR="0" marT="0" marB="0"/>
                </a:tc>
              </a:tr>
              <a:tr h="0">
                <a:tc>
                  <a:txBody>
                    <a:bodyPr/>
                    <a:lstStyle/>
                    <a:p>
                      <a:pPr marL="108000" algn="l">
                        <a:lnSpc>
                          <a:spcPts val="2880"/>
                        </a:lnSpc>
                        <a:spcAft>
                          <a:spcPts val="0"/>
                        </a:spcAft>
                      </a:pPr>
                      <a:r>
                        <a:rPr lang="de-DE" sz="2400" kern="1200" dirty="0" smtClean="0">
                          <a:effectLst/>
                        </a:rPr>
                        <a:t>Regularity</a:t>
                      </a:r>
                      <a:endParaRPr lang="en-GB" sz="24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2400" dirty="0">
                          <a:effectLst/>
                        </a:rPr>
                        <a:t>2</a:t>
                      </a:r>
                      <a:endParaRPr lang="en-GB" sz="24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2400" dirty="0">
                          <a:effectLst/>
                        </a:rPr>
                        <a:t>a</a:t>
                      </a:r>
                      <a:endParaRPr lang="en-GB" sz="2400" b="0" dirty="0">
                        <a:solidFill>
                          <a:schemeClr val="tx1"/>
                        </a:solidFill>
                        <a:effectLst/>
                        <a:latin typeface="+mn-lt"/>
                        <a:ea typeface="Times New Roman"/>
                      </a:endParaRPr>
                    </a:p>
                  </a:txBody>
                  <a:tcPr marL="0" marR="0" marT="0" marB="0"/>
                </a:tc>
                <a:tc>
                  <a:txBody>
                    <a:bodyPr/>
                    <a:lstStyle/>
                    <a:p>
                      <a:pPr marL="108000" algn="l">
                        <a:lnSpc>
                          <a:spcPts val="2880"/>
                        </a:lnSpc>
                        <a:spcAft>
                          <a:spcPts val="0"/>
                        </a:spcAft>
                      </a:pPr>
                      <a:r>
                        <a:rPr lang="en-GB" sz="2400" dirty="0">
                          <a:effectLst/>
                        </a:rPr>
                        <a:t>regular</a:t>
                      </a:r>
                      <a:endParaRPr lang="en-GB" sz="2400" b="0" dirty="0">
                        <a:solidFill>
                          <a:schemeClr val="tx1"/>
                        </a:solidFill>
                        <a:effectLst/>
                        <a:latin typeface="+mn-lt"/>
                        <a:ea typeface="Times New Roman"/>
                      </a:endParaRPr>
                    </a:p>
                  </a:txBody>
                  <a:tcPr marL="0" marR="0" marT="0" marB="0"/>
                </a:tc>
              </a:tr>
            </a:tbl>
          </a:graphicData>
        </a:graphic>
      </p:graphicFrame>
      <p:sp>
        <p:nvSpPr>
          <p:cNvPr id="3" name="TextBox 2"/>
          <p:cNvSpPr txBox="1"/>
          <p:nvPr/>
        </p:nvSpPr>
        <p:spPr>
          <a:xfrm>
            <a:off x="1775520" y="260650"/>
            <a:ext cx="5112568" cy="646331"/>
          </a:xfrm>
          <a:prstGeom prst="rect">
            <a:avLst/>
          </a:prstGeom>
          <a:noFill/>
        </p:spPr>
        <p:txBody>
          <a:bodyPr wrap="square" rtlCol="0">
            <a:spAutoFit/>
          </a:bodyPr>
          <a:lstStyle/>
          <a:p>
            <a:r>
              <a:rPr lang="en-GB" dirty="0"/>
              <a:t>110 (</a:t>
            </a:r>
            <a:r>
              <a:rPr lang="de-DE" dirty="0"/>
              <a:t>CODED DATA FIELD: CONTINUING RESOURCES)</a:t>
            </a:r>
          </a:p>
          <a:p>
            <a:r>
              <a:rPr lang="de-DE" dirty="0"/>
              <a:t>$a (Continuing Resource Coded Data)</a:t>
            </a:r>
            <a:endParaRPr lang="en-GB" dirty="0"/>
          </a:p>
        </p:txBody>
      </p:sp>
      <p:sp>
        <p:nvSpPr>
          <p:cNvPr id="4" name="TextBox 3"/>
          <p:cNvSpPr txBox="1"/>
          <p:nvPr/>
        </p:nvSpPr>
        <p:spPr>
          <a:xfrm>
            <a:off x="2891675" y="4221091"/>
            <a:ext cx="6182013" cy="461665"/>
          </a:xfrm>
          <a:prstGeom prst="rect">
            <a:avLst/>
          </a:prstGeom>
          <a:noFill/>
        </p:spPr>
        <p:txBody>
          <a:bodyPr wrap="none" rtlCol="0">
            <a:spAutoFit/>
          </a:bodyPr>
          <a:lstStyle/>
          <a:p>
            <a:r>
              <a:rPr lang="en-GB" sz="2400" dirty="0"/>
              <a:t>Property URI = Subfield URI + Character position</a:t>
            </a:r>
          </a:p>
        </p:txBody>
      </p:sp>
      <p:sp>
        <p:nvSpPr>
          <p:cNvPr id="5" name="TextBox 4"/>
          <p:cNvSpPr txBox="1"/>
          <p:nvPr/>
        </p:nvSpPr>
        <p:spPr>
          <a:xfrm>
            <a:off x="2859822" y="3575975"/>
            <a:ext cx="1459054" cy="461665"/>
          </a:xfrm>
          <a:prstGeom prst="rect">
            <a:avLst/>
          </a:prstGeom>
          <a:noFill/>
        </p:spPr>
        <p:txBody>
          <a:bodyPr wrap="none" rtlCol="0">
            <a:spAutoFit/>
          </a:bodyPr>
          <a:lstStyle/>
          <a:p>
            <a:r>
              <a:rPr lang="en-GB" sz="2400" dirty="0"/>
              <a:t>U110__a0</a:t>
            </a:r>
          </a:p>
        </p:txBody>
      </p:sp>
      <p:sp>
        <p:nvSpPr>
          <p:cNvPr id="6" name="TextBox 5"/>
          <p:cNvSpPr txBox="1"/>
          <p:nvPr/>
        </p:nvSpPr>
        <p:spPr>
          <a:xfrm>
            <a:off x="5237227" y="3575975"/>
            <a:ext cx="1459054" cy="461665"/>
          </a:xfrm>
          <a:prstGeom prst="rect">
            <a:avLst/>
          </a:prstGeom>
          <a:noFill/>
        </p:spPr>
        <p:txBody>
          <a:bodyPr wrap="none" rtlCol="0">
            <a:spAutoFit/>
          </a:bodyPr>
          <a:lstStyle/>
          <a:p>
            <a:r>
              <a:rPr lang="en-GB" sz="2400" dirty="0"/>
              <a:t>U110__a1</a:t>
            </a:r>
          </a:p>
        </p:txBody>
      </p:sp>
      <p:sp>
        <p:nvSpPr>
          <p:cNvPr id="7" name="TextBox 6"/>
          <p:cNvSpPr txBox="1"/>
          <p:nvPr/>
        </p:nvSpPr>
        <p:spPr>
          <a:xfrm>
            <a:off x="7614632" y="3575975"/>
            <a:ext cx="1459054" cy="461665"/>
          </a:xfrm>
          <a:prstGeom prst="rect">
            <a:avLst/>
          </a:prstGeom>
          <a:noFill/>
        </p:spPr>
        <p:txBody>
          <a:bodyPr wrap="none" rtlCol="0">
            <a:spAutoFit/>
          </a:bodyPr>
          <a:lstStyle/>
          <a:p>
            <a:r>
              <a:rPr lang="en-GB" sz="2400" dirty="0"/>
              <a:t>U110__a2</a:t>
            </a:r>
          </a:p>
        </p:txBody>
      </p:sp>
      <p:cxnSp>
        <p:nvCxnSpPr>
          <p:cNvPr id="8" name="Straight Arrow Connector 7"/>
          <p:cNvCxnSpPr>
            <a:stCxn id="9" idx="2"/>
            <a:endCxn id="5" idx="0"/>
          </p:cNvCxnSpPr>
          <p:nvPr/>
        </p:nvCxnSpPr>
        <p:spPr>
          <a:xfrm flipH="1">
            <a:off x="3589349" y="2276872"/>
            <a:ext cx="1048235" cy="1299103"/>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39816" y="1916832"/>
            <a:ext cx="39553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12" idx="2"/>
            <a:endCxn id="6" idx="0"/>
          </p:cNvCxnSpPr>
          <p:nvPr/>
        </p:nvCxnSpPr>
        <p:spPr>
          <a:xfrm>
            <a:off x="4637584" y="2636915"/>
            <a:ext cx="1329170" cy="93906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39816" y="2298060"/>
            <a:ext cx="395536" cy="3388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5" idx="2"/>
            <a:endCxn id="7" idx="0"/>
          </p:cNvCxnSpPr>
          <p:nvPr/>
        </p:nvCxnSpPr>
        <p:spPr>
          <a:xfrm>
            <a:off x="4628739" y="3043630"/>
            <a:ext cx="3715420" cy="53234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39817" y="2636912"/>
            <a:ext cx="377844" cy="406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ate Placeholder 9"/>
          <p:cNvSpPr>
            <a:spLocks noGrp="1"/>
          </p:cNvSpPr>
          <p:nvPr>
            <p:ph type="dt" sz="half" idx="10"/>
          </p:nvPr>
        </p:nvSpPr>
        <p:spPr>
          <a:xfrm>
            <a:off x="838200" y="6356352"/>
            <a:ext cx="2743200" cy="365125"/>
          </a:xfrm>
          <a:prstGeom prst="rect">
            <a:avLst/>
          </a:prstGeom>
        </p:spPr>
        <p:txBody>
          <a:bodyPr/>
          <a:lstStyle/>
          <a:p>
            <a:fld id="{7E2528D0-365E-4F52-BDF9-998213136C63}" type="datetime1">
              <a:rPr lang="en-GB" smtClean="0"/>
              <a:t>17/08/2015</a:t>
            </a:fld>
            <a:endParaRPr lang="en-GB"/>
          </a:p>
        </p:txBody>
      </p:sp>
      <p:sp>
        <p:nvSpPr>
          <p:cNvPr id="13" name="Footer Placeholder 12"/>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16" name="Slide Number Placeholder 1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24</a:t>
            </a:fld>
            <a:endParaRPr lang="en-GB"/>
          </a:p>
        </p:txBody>
      </p:sp>
    </p:spTree>
    <p:extLst>
      <p:ext uri="{BB962C8B-B14F-4D97-AF65-F5344CB8AC3E}">
        <p14:creationId xmlns:p14="http://schemas.microsoft.com/office/powerpoint/2010/main" val="38782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8"/>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5"/>
                                        </p:tgtEl>
                                        <p:attrNameLst>
                                          <p:attrName>style.visibility</p:attrName>
                                        </p:attrNameLst>
                                      </p:cBhvr>
                                      <p:to>
                                        <p:strVal val="visible"/>
                                      </p:to>
                                    </p:set>
                                  </p:childTnLst>
                                </p:cTn>
                              </p:par>
                            </p:childTnLst>
                          </p:cTn>
                        </p:par>
                        <p:par>
                          <p:cTn id="16" fill="hold">
                            <p:stCondLst>
                              <p:cond delay="4000"/>
                            </p:stCondLst>
                            <p:childTnLst>
                              <p:par>
                                <p:cTn id="17" presetID="1" presetClass="exit" presetSubtype="0" fill="hold" grpId="1" nodeType="afterEffect">
                                  <p:stCondLst>
                                    <p:cond delay="0"/>
                                  </p:stCondLst>
                                  <p:childTnLst>
                                    <p:set>
                                      <p:cBhvr>
                                        <p:cTn id="18" dur="1" fill="hold">
                                          <p:stCondLst>
                                            <p:cond delay="999"/>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999"/>
                                          </p:stCondLst>
                                        </p:cTn>
                                        <p:tgtEl>
                                          <p:spTgt spid="8"/>
                                        </p:tgtEl>
                                        <p:attrNameLst>
                                          <p:attrName>style.visibility</p:attrName>
                                        </p:attrNameLst>
                                      </p:cBhvr>
                                      <p:to>
                                        <p:strVal val="hidden"/>
                                      </p:to>
                                    </p:set>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999"/>
                                          </p:stCondLst>
                                        </p:cTn>
                                        <p:tgtEl>
                                          <p:spTgt spid="12"/>
                                        </p:tgtEl>
                                        <p:attrNameLst>
                                          <p:attrName>style.visibility</p:attrName>
                                        </p:attrNameLst>
                                      </p:cBhvr>
                                      <p:to>
                                        <p:strVal val="visible"/>
                                      </p:to>
                                    </p:set>
                                  </p:childTnLst>
                                </p:cTn>
                              </p:par>
                            </p:childTnLst>
                          </p:cTn>
                        </p:par>
                        <p:par>
                          <p:cTn id="24" fill="hold">
                            <p:stCondLst>
                              <p:cond delay="6000"/>
                            </p:stCondLst>
                            <p:childTnLst>
                              <p:par>
                                <p:cTn id="25" presetID="1" presetClass="entr" presetSubtype="0" fill="hold" nodeType="afterEffect">
                                  <p:stCondLst>
                                    <p:cond delay="0"/>
                                  </p:stCondLst>
                                  <p:childTnLst>
                                    <p:set>
                                      <p:cBhvr>
                                        <p:cTn id="26" dur="1" fill="hold">
                                          <p:stCondLst>
                                            <p:cond delay="999"/>
                                          </p:stCondLst>
                                        </p:cTn>
                                        <p:tgtEl>
                                          <p:spTgt spid="11"/>
                                        </p:tgtEl>
                                        <p:attrNameLst>
                                          <p:attrName>style.visibility</p:attrName>
                                        </p:attrNameLst>
                                      </p:cBhvr>
                                      <p:to>
                                        <p:strVal val="visible"/>
                                      </p:to>
                                    </p:set>
                                  </p:childTnLst>
                                </p:cTn>
                              </p:par>
                            </p:childTnLst>
                          </p:cTn>
                        </p:par>
                        <p:par>
                          <p:cTn id="27" fill="hold">
                            <p:stCondLst>
                              <p:cond delay="7000"/>
                            </p:stCondLst>
                            <p:childTnLst>
                              <p:par>
                                <p:cTn id="28" presetID="1" presetClass="entr" presetSubtype="0" fill="hold" grpId="0" nodeType="afterEffect">
                                  <p:stCondLst>
                                    <p:cond delay="0"/>
                                  </p:stCondLst>
                                  <p:childTnLst>
                                    <p:set>
                                      <p:cBhvr>
                                        <p:cTn id="29" dur="1" fill="hold">
                                          <p:stCondLst>
                                            <p:cond delay="999"/>
                                          </p:stCondLst>
                                        </p:cTn>
                                        <p:tgtEl>
                                          <p:spTgt spid="6"/>
                                        </p:tgtEl>
                                        <p:attrNameLst>
                                          <p:attrName>style.visibility</p:attrName>
                                        </p:attrNameLst>
                                      </p:cBhvr>
                                      <p:to>
                                        <p:strVal val="visible"/>
                                      </p:to>
                                    </p:set>
                                  </p:childTnLst>
                                </p:cTn>
                              </p:par>
                            </p:childTnLst>
                          </p:cTn>
                        </p:par>
                        <p:par>
                          <p:cTn id="30" fill="hold">
                            <p:stCondLst>
                              <p:cond delay="8000"/>
                            </p:stCondLst>
                            <p:childTnLst>
                              <p:par>
                                <p:cTn id="31" presetID="1" presetClass="exit" presetSubtype="0" fill="hold" grpId="1" nodeType="afterEffect">
                                  <p:stCondLst>
                                    <p:cond delay="0"/>
                                  </p:stCondLst>
                                  <p:childTnLst>
                                    <p:set>
                                      <p:cBhvr>
                                        <p:cTn id="32" dur="1" fill="hold">
                                          <p:stCondLst>
                                            <p:cond delay="999"/>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999"/>
                                          </p:stCondLst>
                                        </p:cTn>
                                        <p:tgtEl>
                                          <p:spTgt spid="11"/>
                                        </p:tgtEl>
                                        <p:attrNameLst>
                                          <p:attrName>style.visibility</p:attrName>
                                        </p:attrNameLst>
                                      </p:cBhvr>
                                      <p:to>
                                        <p:strVal val="hidden"/>
                                      </p:to>
                                    </p:set>
                                  </p:childTnLst>
                                </p:cTn>
                              </p:par>
                            </p:childTnLst>
                          </p:cTn>
                        </p:par>
                        <p:par>
                          <p:cTn id="35" fill="hold">
                            <p:stCondLst>
                              <p:cond delay="9000"/>
                            </p:stCondLst>
                            <p:childTnLst>
                              <p:par>
                                <p:cTn id="36" presetID="1" presetClass="entr" presetSubtype="0" fill="hold" grpId="0" nodeType="afterEffect">
                                  <p:stCondLst>
                                    <p:cond delay="0"/>
                                  </p:stCondLst>
                                  <p:childTnLst>
                                    <p:set>
                                      <p:cBhvr>
                                        <p:cTn id="37" dur="1" fill="hold">
                                          <p:stCondLst>
                                            <p:cond delay="999"/>
                                          </p:stCondLst>
                                        </p:cTn>
                                        <p:tgtEl>
                                          <p:spTgt spid="15"/>
                                        </p:tgtEl>
                                        <p:attrNameLst>
                                          <p:attrName>style.visibility</p:attrName>
                                        </p:attrNameLst>
                                      </p:cBhvr>
                                      <p:to>
                                        <p:strVal val="visible"/>
                                      </p:to>
                                    </p:set>
                                  </p:childTnLst>
                                </p:cTn>
                              </p:par>
                            </p:childTnLst>
                          </p:cTn>
                        </p:par>
                        <p:par>
                          <p:cTn id="38" fill="hold">
                            <p:stCondLst>
                              <p:cond delay="10000"/>
                            </p:stCondLst>
                            <p:childTnLst>
                              <p:par>
                                <p:cTn id="39" presetID="1" presetClass="entr" presetSubtype="0" fill="hold" nodeType="afterEffect">
                                  <p:stCondLst>
                                    <p:cond delay="0"/>
                                  </p:stCondLst>
                                  <p:childTnLst>
                                    <p:set>
                                      <p:cBhvr>
                                        <p:cTn id="40" dur="1" fill="hold">
                                          <p:stCondLst>
                                            <p:cond delay="999"/>
                                          </p:stCondLst>
                                        </p:cTn>
                                        <p:tgtEl>
                                          <p:spTgt spid="14"/>
                                        </p:tgtEl>
                                        <p:attrNameLst>
                                          <p:attrName>style.visibility</p:attrName>
                                        </p:attrNameLst>
                                      </p:cBhvr>
                                      <p:to>
                                        <p:strVal val="visible"/>
                                      </p:to>
                                    </p:set>
                                  </p:childTnLst>
                                </p:cTn>
                              </p:par>
                            </p:childTnLst>
                          </p:cTn>
                        </p:par>
                        <p:par>
                          <p:cTn id="41" fill="hold">
                            <p:stCondLst>
                              <p:cond delay="11000"/>
                            </p:stCondLst>
                            <p:childTnLst>
                              <p:par>
                                <p:cTn id="42" presetID="1" presetClass="entr" presetSubtype="0" fill="hold" grpId="0" nodeType="afterEffect">
                                  <p:stCondLst>
                                    <p:cond delay="0"/>
                                  </p:stCondLst>
                                  <p:childTnLst>
                                    <p:set>
                                      <p:cBhvr>
                                        <p:cTn id="43" dur="1" fill="hold">
                                          <p:stCondLst>
                                            <p:cond delay="999"/>
                                          </p:stCondLst>
                                        </p:cTn>
                                        <p:tgtEl>
                                          <p:spTgt spid="7"/>
                                        </p:tgtEl>
                                        <p:attrNameLst>
                                          <p:attrName>style.visibility</p:attrName>
                                        </p:attrNameLst>
                                      </p:cBhvr>
                                      <p:to>
                                        <p:strVal val="visible"/>
                                      </p:to>
                                    </p:set>
                                  </p:childTnLst>
                                </p:cTn>
                              </p:par>
                            </p:childTnLst>
                          </p:cTn>
                        </p:par>
                        <p:par>
                          <p:cTn id="44" fill="hold">
                            <p:stCondLst>
                              <p:cond delay="12000"/>
                            </p:stCondLst>
                            <p:childTnLst>
                              <p:par>
                                <p:cTn id="45" presetID="1" presetClass="exit" presetSubtype="0" fill="hold" grpId="1" nodeType="afterEffect">
                                  <p:stCondLst>
                                    <p:cond delay="0"/>
                                  </p:stCondLst>
                                  <p:childTnLst>
                                    <p:set>
                                      <p:cBhvr>
                                        <p:cTn id="46" dur="1" fill="hold">
                                          <p:stCondLst>
                                            <p:cond delay="999"/>
                                          </p:stCondLst>
                                        </p:cTn>
                                        <p:tgtEl>
                                          <p:spTgt spid="1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999"/>
                                          </p:stCondLst>
                                        </p:cTn>
                                        <p:tgtEl>
                                          <p:spTgt spid="14"/>
                                        </p:tgtEl>
                                        <p:attrNameLst>
                                          <p:attrName>style.visibility</p:attrName>
                                        </p:attrNameLst>
                                      </p:cBhvr>
                                      <p:to>
                                        <p:strVal val="hidden"/>
                                      </p:to>
                                    </p:set>
                                  </p:childTnLst>
                                </p:cTn>
                              </p:par>
                            </p:childTnLst>
                          </p:cTn>
                        </p:par>
                        <p:par>
                          <p:cTn id="49" fill="hold">
                            <p:stCondLst>
                              <p:cond delay="13000"/>
                            </p:stCondLst>
                            <p:childTnLst>
                              <p:par>
                                <p:cTn id="50" presetID="1" presetClass="exit" presetSubtype="0" fill="hold" grpId="1" nodeType="afterEffect">
                                  <p:stCondLst>
                                    <p:cond delay="0"/>
                                  </p:stCondLst>
                                  <p:childTnLst>
                                    <p:set>
                                      <p:cBhvr>
                                        <p:cTn id="5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9" grpId="0" animBg="1"/>
      <p:bldP spid="9" grpId="1" animBg="1"/>
      <p:bldP spid="12" grpId="0" animBg="1"/>
      <p:bldP spid="12" grpId="1" animBg="1"/>
      <p:bldP spid="15" grpId="0"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1676402"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Curved Connector 135"/>
          <p:cNvSpPr>
            <a:spLocks noChangeShapeType="1"/>
          </p:cNvSpPr>
          <p:nvPr/>
        </p:nvSpPr>
        <p:spPr bwMode="auto">
          <a:xfrm>
            <a:off x="3741655" y="2861205"/>
            <a:ext cx="2182824" cy="45719"/>
          </a:xfrm>
          <a:prstGeom prst="curvedConnector3">
            <a:avLst>
              <a:gd name="adj1" fmla="val 49949"/>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Text Box 44"/>
          <p:cNvSpPr txBox="1">
            <a:spLocks noChangeArrowheads="1"/>
          </p:cNvSpPr>
          <p:nvPr/>
        </p:nvSpPr>
        <p:spPr bwMode="auto">
          <a:xfrm>
            <a:off x="3741654" y="2451534"/>
            <a:ext cx="2182823" cy="38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algn="ctr" fontAlgn="base">
              <a:spcBef>
                <a:spcPct val="0"/>
              </a:spcBef>
              <a:spcAft>
                <a:spcPct val="0"/>
              </a:spcAft>
            </a:pPr>
            <a:r>
              <a:rPr lang="en-US" dirty="0">
                <a:ea typeface="Calibri" pitchFamily="34" charset="0"/>
                <a:cs typeface="Arial" pitchFamily="34" charset="0"/>
              </a:rPr>
              <a:t>unimarcb:U110__a1</a:t>
            </a:r>
            <a:endParaRPr lang="en-US" dirty="0">
              <a:cs typeface="Arial" pitchFamily="34" charset="0"/>
            </a:endParaRPr>
          </a:p>
        </p:txBody>
      </p:sp>
      <p:sp>
        <p:nvSpPr>
          <p:cNvPr id="11" name="Text Box 13"/>
          <p:cNvSpPr>
            <a:spLocks noChangeArrowheads="1"/>
          </p:cNvSpPr>
          <p:nvPr/>
        </p:nvSpPr>
        <p:spPr bwMode="auto">
          <a:xfrm>
            <a:off x="2016662" y="2422066"/>
            <a:ext cx="1744909" cy="923990"/>
          </a:xfrm>
          <a:prstGeom prst="ellipse">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dirty="0">
                <a:ea typeface="Times New Roman" pitchFamily="18" charset="0"/>
                <a:cs typeface="Arial" pitchFamily="34" charset="0"/>
              </a:rPr>
              <a:t>resource:</a:t>
            </a:r>
          </a:p>
          <a:p>
            <a:pPr algn="ctr" eaLnBrk="0" fontAlgn="base" hangingPunct="0">
              <a:spcBef>
                <a:spcPct val="0"/>
              </a:spcBef>
              <a:spcAft>
                <a:spcPct val="0"/>
              </a:spcAft>
            </a:pPr>
            <a:r>
              <a:rPr lang="en-US" sz="2400" dirty="0">
                <a:ea typeface="Times New Roman" pitchFamily="18" charset="0"/>
                <a:cs typeface="Arial" pitchFamily="34" charset="0"/>
              </a:rPr>
              <a:t>123</a:t>
            </a:r>
            <a:endParaRPr lang="en-US" sz="2400" dirty="0">
              <a:cs typeface="Arial" pitchFamily="34" charset="0"/>
            </a:endParaRPr>
          </a:p>
        </p:txBody>
      </p:sp>
      <p:sp>
        <p:nvSpPr>
          <p:cNvPr id="12" name="Text Box 13"/>
          <p:cNvSpPr>
            <a:spLocks noChangeArrowheads="1"/>
          </p:cNvSpPr>
          <p:nvPr/>
        </p:nvSpPr>
        <p:spPr bwMode="auto">
          <a:xfrm>
            <a:off x="5924475" y="2494215"/>
            <a:ext cx="918260" cy="779692"/>
          </a:xfrm>
          <a:prstGeom prst="ellipse">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dirty="0" err="1">
                <a:ea typeface="Times New Roman" pitchFamily="18" charset="0"/>
                <a:cs typeface="Arial" pitchFamily="34" charset="0"/>
              </a:rPr>
              <a:t>freq</a:t>
            </a:r>
            <a:r>
              <a:rPr lang="en-US" sz="2400" dirty="0">
                <a:ea typeface="Times New Roman" pitchFamily="18" charset="0"/>
                <a:cs typeface="Arial" pitchFamily="34" charset="0"/>
              </a:rPr>
              <a:t>:</a:t>
            </a:r>
          </a:p>
          <a:p>
            <a:pPr algn="ctr" eaLnBrk="0" fontAlgn="base" hangingPunct="0">
              <a:spcBef>
                <a:spcPct val="0"/>
              </a:spcBef>
              <a:spcAft>
                <a:spcPct val="0"/>
              </a:spcAft>
            </a:pPr>
            <a:r>
              <a:rPr lang="en-US" sz="2400" dirty="0">
                <a:ea typeface="Times New Roman" pitchFamily="18" charset="0"/>
                <a:cs typeface="Arial" pitchFamily="34" charset="0"/>
              </a:rPr>
              <a:t>a</a:t>
            </a:r>
            <a:endParaRPr lang="en-US" sz="2400" dirty="0">
              <a:cs typeface="Arial" pitchFamily="34" charset="0"/>
            </a:endParaRPr>
          </a:p>
        </p:txBody>
      </p:sp>
      <p:sp>
        <p:nvSpPr>
          <p:cNvPr id="13" name="Text Box 13"/>
          <p:cNvSpPr>
            <a:spLocks noChangeArrowheads="1"/>
          </p:cNvSpPr>
          <p:nvPr/>
        </p:nvSpPr>
        <p:spPr bwMode="auto">
          <a:xfrm>
            <a:off x="4529759" y="1461578"/>
            <a:ext cx="1242163" cy="748310"/>
          </a:xfrm>
          <a:prstGeom prst="ellipse">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dirty="0" err="1">
                <a:ea typeface="Times New Roman" pitchFamily="18" charset="0"/>
                <a:cs typeface="Arial" pitchFamily="34" charset="0"/>
              </a:rPr>
              <a:t>crtype</a:t>
            </a:r>
            <a:r>
              <a:rPr lang="en-US" sz="2400" dirty="0">
                <a:ea typeface="Times New Roman" pitchFamily="18" charset="0"/>
                <a:cs typeface="Arial" pitchFamily="34" charset="0"/>
              </a:rPr>
              <a:t>:</a:t>
            </a:r>
          </a:p>
          <a:p>
            <a:pPr algn="ctr" eaLnBrk="0" fontAlgn="base" hangingPunct="0">
              <a:spcBef>
                <a:spcPct val="0"/>
              </a:spcBef>
              <a:spcAft>
                <a:spcPct val="0"/>
              </a:spcAft>
            </a:pPr>
            <a:r>
              <a:rPr lang="en-US" sz="2400" dirty="0">
                <a:ea typeface="Times New Roman" pitchFamily="18" charset="0"/>
                <a:cs typeface="Arial" pitchFamily="34" charset="0"/>
              </a:rPr>
              <a:t>c</a:t>
            </a:r>
            <a:endParaRPr lang="en-US" sz="2400" dirty="0">
              <a:cs typeface="Arial" pitchFamily="34" charset="0"/>
            </a:endParaRPr>
          </a:p>
        </p:txBody>
      </p:sp>
      <p:sp>
        <p:nvSpPr>
          <p:cNvPr id="14" name="Curved Connector 134"/>
          <p:cNvSpPr>
            <a:spLocks noChangeShapeType="1"/>
          </p:cNvSpPr>
          <p:nvPr/>
        </p:nvSpPr>
        <p:spPr bwMode="auto">
          <a:xfrm rot="16200000" flipH="1">
            <a:off x="3364773" y="2870404"/>
            <a:ext cx="689332" cy="1640647"/>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Curved Connector 138"/>
          <p:cNvSpPr>
            <a:spLocks noChangeShapeType="1"/>
          </p:cNvSpPr>
          <p:nvPr/>
        </p:nvSpPr>
        <p:spPr bwMode="auto">
          <a:xfrm rot="16200000">
            <a:off x="3413760" y="1306063"/>
            <a:ext cx="591358" cy="1640643"/>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Text Box 44"/>
          <p:cNvSpPr txBox="1">
            <a:spLocks noChangeArrowheads="1"/>
          </p:cNvSpPr>
          <p:nvPr/>
        </p:nvSpPr>
        <p:spPr bwMode="auto">
          <a:xfrm>
            <a:off x="2322192" y="1461579"/>
            <a:ext cx="2160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en-US" dirty="0">
                <a:ea typeface="Calibri" pitchFamily="34" charset="0"/>
                <a:cs typeface="Arial" pitchFamily="34" charset="0"/>
              </a:rPr>
              <a:t>unimarcb:U110__a0</a:t>
            </a:r>
            <a:endParaRPr lang="en-US" dirty="0">
              <a:cs typeface="Arial" pitchFamily="34" charset="0"/>
            </a:endParaRPr>
          </a:p>
        </p:txBody>
      </p:sp>
      <p:sp>
        <p:nvSpPr>
          <p:cNvPr id="17" name="Text Box 13"/>
          <p:cNvSpPr>
            <a:spLocks noChangeArrowheads="1"/>
          </p:cNvSpPr>
          <p:nvPr/>
        </p:nvSpPr>
        <p:spPr bwMode="auto">
          <a:xfrm>
            <a:off x="4529759" y="3616208"/>
            <a:ext cx="851659" cy="838362"/>
          </a:xfrm>
          <a:prstGeom prst="ellipse">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lang="en-US" sz="2400" dirty="0" err="1">
                <a:ea typeface="Times New Roman" pitchFamily="18" charset="0"/>
                <a:cs typeface="Arial" pitchFamily="34" charset="0"/>
              </a:rPr>
              <a:t>reg</a:t>
            </a:r>
            <a:r>
              <a:rPr lang="en-US" sz="2400" dirty="0">
                <a:ea typeface="Times New Roman" pitchFamily="18" charset="0"/>
                <a:cs typeface="Arial" pitchFamily="34" charset="0"/>
              </a:rPr>
              <a:t>:</a:t>
            </a:r>
          </a:p>
          <a:p>
            <a:pPr algn="ctr" eaLnBrk="0" fontAlgn="base" hangingPunct="0">
              <a:spcBef>
                <a:spcPct val="0"/>
              </a:spcBef>
              <a:spcAft>
                <a:spcPct val="0"/>
              </a:spcAft>
            </a:pPr>
            <a:r>
              <a:rPr lang="en-US" sz="2400" dirty="0">
                <a:ea typeface="Times New Roman" pitchFamily="18" charset="0"/>
                <a:cs typeface="Arial" pitchFamily="34" charset="0"/>
              </a:rPr>
              <a:t>a</a:t>
            </a:r>
            <a:endParaRPr lang="en-US" sz="2400" dirty="0">
              <a:cs typeface="Arial" pitchFamily="34" charset="0"/>
            </a:endParaRPr>
          </a:p>
        </p:txBody>
      </p:sp>
      <p:sp>
        <p:nvSpPr>
          <p:cNvPr id="18" name="Text Box 44"/>
          <p:cNvSpPr txBox="1">
            <a:spLocks noChangeArrowheads="1"/>
          </p:cNvSpPr>
          <p:nvPr/>
        </p:nvSpPr>
        <p:spPr bwMode="auto">
          <a:xfrm>
            <a:off x="2305668" y="4085239"/>
            <a:ext cx="2176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en-US" dirty="0">
                <a:ea typeface="Calibri" pitchFamily="34" charset="0"/>
                <a:cs typeface="Arial" pitchFamily="34" charset="0"/>
              </a:rPr>
              <a:t>unimarcb:U110__a2</a:t>
            </a:r>
            <a:endParaRPr lang="en-US" dirty="0">
              <a:cs typeface="Arial" pitchFamily="34" charset="0"/>
            </a:endParaRPr>
          </a:p>
        </p:txBody>
      </p:sp>
      <p:sp>
        <p:nvSpPr>
          <p:cNvPr id="19" name="Text Box 44"/>
          <p:cNvSpPr txBox="1">
            <a:spLocks noChangeArrowheads="1"/>
          </p:cNvSpPr>
          <p:nvPr/>
        </p:nvSpPr>
        <p:spPr bwMode="auto">
          <a:xfrm>
            <a:off x="9396640" y="3444330"/>
            <a:ext cx="485965" cy="49279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36000" tIns="36000" rIns="36000" bIns="36000" numCol="1" anchor="t" anchorCtr="0" compatLnSpc="1">
            <a:prstTxWarp prst="textNoShape">
              <a:avLst/>
            </a:prstTxWarp>
          </a:bodyPr>
          <a:lstStyle/>
          <a:p>
            <a:pPr algn="ctr" fontAlgn="base">
              <a:spcBef>
                <a:spcPct val="0"/>
              </a:spcBef>
              <a:spcAft>
                <a:spcPct val="0"/>
              </a:spcAft>
            </a:pPr>
            <a:r>
              <a:rPr lang="en-US" sz="2400" dirty="0">
                <a:ea typeface="Calibri" pitchFamily="34" charset="0"/>
                <a:cs typeface="Times New Roman" pitchFamily="18" charset="0"/>
              </a:rPr>
              <a:t>“a”</a:t>
            </a:r>
            <a:endParaRPr lang="en-US" sz="2400" dirty="0">
              <a:cs typeface="Arial" pitchFamily="34" charset="0"/>
            </a:endParaRPr>
          </a:p>
        </p:txBody>
      </p:sp>
      <p:sp>
        <p:nvSpPr>
          <p:cNvPr id="24" name="Text Box 44"/>
          <p:cNvSpPr txBox="1">
            <a:spLocks noChangeArrowheads="1"/>
          </p:cNvSpPr>
          <p:nvPr/>
        </p:nvSpPr>
        <p:spPr bwMode="auto">
          <a:xfrm>
            <a:off x="7906321" y="3700026"/>
            <a:ext cx="1490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en-US" dirty="0" err="1">
                <a:ea typeface="Calibri" pitchFamily="34" charset="0"/>
                <a:cs typeface="Arial" pitchFamily="34" charset="0"/>
              </a:rPr>
              <a:t>skos:notation</a:t>
            </a:r>
            <a:endParaRPr lang="en-US" dirty="0">
              <a:cs typeface="Arial" pitchFamily="34" charset="0"/>
            </a:endParaRPr>
          </a:p>
        </p:txBody>
      </p:sp>
      <p:sp>
        <p:nvSpPr>
          <p:cNvPr id="25" name="Text Box 44"/>
          <p:cNvSpPr txBox="1">
            <a:spLocks noChangeArrowheads="1"/>
          </p:cNvSpPr>
          <p:nvPr/>
        </p:nvSpPr>
        <p:spPr bwMode="auto">
          <a:xfrm>
            <a:off x="6930694" y="2537590"/>
            <a:ext cx="1584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en-US" dirty="0" err="1">
                <a:ea typeface="Calibri" pitchFamily="34" charset="0"/>
                <a:cs typeface="Arial" pitchFamily="34" charset="0"/>
              </a:rPr>
              <a:t>skos:prefLabel</a:t>
            </a:r>
            <a:endParaRPr lang="en-US" dirty="0">
              <a:cs typeface="Arial" pitchFamily="34" charset="0"/>
            </a:endParaRPr>
          </a:p>
        </p:txBody>
      </p:sp>
      <p:sp>
        <p:nvSpPr>
          <p:cNvPr id="26" name="Curved Connector 138"/>
          <p:cNvSpPr>
            <a:spLocks noChangeShapeType="1"/>
          </p:cNvSpPr>
          <p:nvPr/>
        </p:nvSpPr>
        <p:spPr bwMode="auto">
          <a:xfrm rot="16200000">
            <a:off x="6176328" y="1192765"/>
            <a:ext cx="1508728" cy="1094175"/>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8" name="TextBox 27"/>
          <p:cNvSpPr txBox="1"/>
          <p:nvPr/>
        </p:nvSpPr>
        <p:spPr>
          <a:xfrm>
            <a:off x="7477781" y="1345805"/>
            <a:ext cx="2549801" cy="523220"/>
          </a:xfrm>
          <a:prstGeom prst="rect">
            <a:avLst/>
          </a:prstGeom>
          <a:noFill/>
          <a:ln w="25400">
            <a:solidFill>
              <a:schemeClr val="tx1"/>
            </a:solidFill>
          </a:ln>
        </p:spPr>
        <p:txBody>
          <a:bodyPr wrap="none" rtlCol="0">
            <a:spAutoFit/>
          </a:bodyPr>
          <a:lstStyle/>
          <a:p>
            <a:r>
              <a:rPr lang="en-GB" sz="2800" dirty="0"/>
              <a:t>“</a:t>
            </a:r>
            <a:r>
              <a:rPr lang="en-GB" sz="2800" dirty="0" err="1"/>
              <a:t>giornaliera</a:t>
            </a:r>
            <a:r>
              <a:rPr lang="en-GB" sz="2800" dirty="0"/>
              <a:t>”@it</a:t>
            </a:r>
          </a:p>
        </p:txBody>
      </p:sp>
      <p:sp>
        <p:nvSpPr>
          <p:cNvPr id="29" name="TextBox 28"/>
          <p:cNvSpPr txBox="1"/>
          <p:nvPr/>
        </p:nvSpPr>
        <p:spPr>
          <a:xfrm>
            <a:off x="7477782" y="1967734"/>
            <a:ext cx="1918859" cy="523220"/>
          </a:xfrm>
          <a:prstGeom prst="rect">
            <a:avLst/>
          </a:prstGeom>
          <a:noFill/>
          <a:ln w="25400">
            <a:solidFill>
              <a:schemeClr val="tx1"/>
            </a:solidFill>
          </a:ln>
        </p:spPr>
        <p:txBody>
          <a:bodyPr wrap="none" rtlCol="0">
            <a:spAutoFit/>
          </a:bodyPr>
          <a:lstStyle/>
          <a:p>
            <a:r>
              <a:rPr lang="en-GB" sz="2800" dirty="0"/>
              <a:t>“</a:t>
            </a:r>
            <a:r>
              <a:rPr lang="en-US" sz="2800" dirty="0" err="1">
                <a:ea typeface="Calibri" pitchFamily="34" charset="0"/>
                <a:cs typeface="Times New Roman" pitchFamily="18" charset="0"/>
              </a:rPr>
              <a:t>di</a:t>
            </a:r>
            <a:r>
              <a:rPr lang="en-US" sz="2800" dirty="0" err="1">
                <a:ea typeface="Calibri" pitchFamily="34" charset="0"/>
                <a:cs typeface="Arial" pitchFamily="34" charset="0"/>
              </a:rPr>
              <a:t>á</a:t>
            </a:r>
            <a:r>
              <a:rPr lang="en-US" sz="2800" dirty="0" err="1">
                <a:ea typeface="Calibri" pitchFamily="34" charset="0"/>
                <a:cs typeface="Times New Roman" pitchFamily="18" charset="0"/>
              </a:rPr>
              <a:t>ria</a:t>
            </a:r>
            <a:r>
              <a:rPr lang="en-GB" sz="2800" dirty="0"/>
              <a:t>”@</a:t>
            </a:r>
            <a:r>
              <a:rPr lang="en-GB" sz="2800" dirty="0" err="1"/>
              <a:t>pt</a:t>
            </a:r>
            <a:endParaRPr lang="en-GB" sz="2800" dirty="0"/>
          </a:p>
        </p:txBody>
      </p:sp>
      <p:sp>
        <p:nvSpPr>
          <p:cNvPr id="31" name="TextBox 30"/>
          <p:cNvSpPr txBox="1"/>
          <p:nvPr/>
        </p:nvSpPr>
        <p:spPr>
          <a:xfrm>
            <a:off x="7477779" y="723876"/>
            <a:ext cx="1854418" cy="523220"/>
          </a:xfrm>
          <a:prstGeom prst="rect">
            <a:avLst/>
          </a:prstGeom>
          <a:noFill/>
          <a:ln w="25400">
            <a:solidFill>
              <a:schemeClr val="tx1"/>
            </a:solidFill>
          </a:ln>
        </p:spPr>
        <p:txBody>
          <a:bodyPr wrap="none" rtlCol="0">
            <a:spAutoFit/>
          </a:bodyPr>
          <a:lstStyle/>
          <a:p>
            <a:r>
              <a:rPr lang="en-GB" sz="2800" dirty="0"/>
              <a:t>“</a:t>
            </a:r>
            <a:r>
              <a:rPr lang="en-GB" sz="2800" dirty="0" err="1"/>
              <a:t>daily”@en</a:t>
            </a:r>
            <a:endParaRPr lang="en-GB" sz="2800" dirty="0"/>
          </a:p>
        </p:txBody>
      </p:sp>
      <p:sp>
        <p:nvSpPr>
          <p:cNvPr id="32" name="Curved Connector 138"/>
          <p:cNvSpPr>
            <a:spLocks noChangeShapeType="1"/>
          </p:cNvSpPr>
          <p:nvPr/>
        </p:nvSpPr>
        <p:spPr bwMode="auto">
          <a:xfrm rot="16200000">
            <a:off x="6508340" y="1521511"/>
            <a:ext cx="844710" cy="1094176"/>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3" name="Curved Connector 138"/>
          <p:cNvSpPr>
            <a:spLocks noChangeShapeType="1"/>
          </p:cNvSpPr>
          <p:nvPr/>
        </p:nvSpPr>
        <p:spPr bwMode="auto">
          <a:xfrm rot="16200000">
            <a:off x="6790162" y="1803333"/>
            <a:ext cx="281066" cy="1094176"/>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4" name="Curved Connector 138"/>
          <p:cNvSpPr>
            <a:spLocks noChangeShapeType="1"/>
          </p:cNvSpPr>
          <p:nvPr/>
        </p:nvSpPr>
        <p:spPr bwMode="auto">
          <a:xfrm rot="16200000" flipH="1">
            <a:off x="7795478" y="2089564"/>
            <a:ext cx="549759" cy="2652568"/>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nvGrpSpPr>
          <p:cNvPr id="45" name="Group 44"/>
          <p:cNvGrpSpPr/>
          <p:nvPr/>
        </p:nvGrpSpPr>
        <p:grpSpPr>
          <a:xfrm>
            <a:off x="6842737" y="4499368"/>
            <a:ext cx="3429729" cy="2097984"/>
            <a:chOff x="5318734" y="4499368"/>
            <a:chExt cx="3429729" cy="2097984"/>
          </a:xfrm>
        </p:grpSpPr>
        <p:sp>
          <p:nvSpPr>
            <p:cNvPr id="35" name="TextBox 34"/>
            <p:cNvSpPr txBox="1"/>
            <p:nvPr/>
          </p:nvSpPr>
          <p:spPr>
            <a:xfrm>
              <a:off x="5437581" y="4652385"/>
              <a:ext cx="3192034" cy="646331"/>
            </a:xfrm>
            <a:prstGeom prst="rect">
              <a:avLst/>
            </a:prstGeom>
            <a:noFill/>
            <a:ln w="25400">
              <a:solidFill>
                <a:schemeClr val="tx1"/>
              </a:solidFill>
            </a:ln>
          </p:spPr>
          <p:txBody>
            <a:bodyPr wrap="square" rtlCol="0">
              <a:spAutoFit/>
            </a:bodyPr>
            <a:lstStyle/>
            <a:p>
              <a:pPr algn="ctr"/>
              <a:r>
                <a:rPr lang="en-GB" dirty="0"/>
                <a:t>Frequency map for</a:t>
              </a:r>
            </a:p>
            <a:p>
              <a:pPr algn="ctr"/>
              <a:r>
                <a:rPr lang="en-GB" dirty="0"/>
                <a:t>Dublin Core, MARC 21, and RDA</a:t>
              </a:r>
            </a:p>
          </p:txBody>
        </p:sp>
        <p:sp>
          <p:nvSpPr>
            <p:cNvPr id="36" name="Rectangle 35"/>
            <p:cNvSpPr/>
            <p:nvPr/>
          </p:nvSpPr>
          <p:spPr>
            <a:xfrm>
              <a:off x="5318734" y="4499368"/>
              <a:ext cx="3429729" cy="209798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871127" y="5535482"/>
              <a:ext cx="494997"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620623" y="5408597"/>
              <a:ext cx="494997"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786099" y="5967530"/>
              <a:ext cx="494997"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urved Connector 134"/>
            <p:cNvSpPr>
              <a:spLocks noChangeShapeType="1"/>
            </p:cNvSpPr>
            <p:nvPr/>
          </p:nvSpPr>
          <p:spPr bwMode="auto">
            <a:xfrm rot="16200000">
              <a:off x="6961652" y="5029094"/>
              <a:ext cx="63441" cy="1254498"/>
            </a:xfrm>
            <a:prstGeom prst="curvedConnector2">
              <a:avLst/>
            </a:prstGeom>
            <a:noFill/>
            <a:ln w="25400">
              <a:solidFill>
                <a:srgbClr val="000000"/>
              </a:solidFill>
              <a:round/>
              <a:headEnd type="triangle" w="lg" len="me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2" name="Curved Connector 134"/>
            <p:cNvSpPr>
              <a:spLocks noChangeShapeType="1"/>
            </p:cNvSpPr>
            <p:nvPr/>
          </p:nvSpPr>
          <p:spPr bwMode="auto">
            <a:xfrm rot="16200000" flipH="1">
              <a:off x="6344358" y="5821950"/>
              <a:ext cx="296160" cy="587320"/>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3" name="Curved Connector 134"/>
            <p:cNvSpPr>
              <a:spLocks noChangeShapeType="1"/>
            </p:cNvSpPr>
            <p:nvPr/>
          </p:nvSpPr>
          <p:spPr bwMode="auto">
            <a:xfrm rot="16200000" flipH="1" flipV="1">
              <a:off x="7365349" y="5756398"/>
              <a:ext cx="423042" cy="591544"/>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
        <p:nvSpPr>
          <p:cNvPr id="44" name="Curved Connector 134"/>
          <p:cNvSpPr>
            <a:spLocks noChangeShapeType="1"/>
          </p:cNvSpPr>
          <p:nvPr/>
        </p:nvSpPr>
        <p:spPr bwMode="auto">
          <a:xfrm rot="16200000" flipH="1">
            <a:off x="5650570" y="4006948"/>
            <a:ext cx="2477597" cy="1011520"/>
          </a:xfrm>
          <a:prstGeom prst="curvedConnector2">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AF7D48C-4E9E-4714-BB68-7E6CB60DCAC8}" type="datetime1">
              <a:rPr lang="en-GB" smtClean="0"/>
              <a:t>17/08/2015</a:t>
            </a:fld>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25</a:t>
            </a:fld>
            <a:endParaRPr lang="en-GB"/>
          </a:p>
        </p:txBody>
      </p:sp>
    </p:spTree>
    <p:extLst>
      <p:ext uri="{BB962C8B-B14F-4D97-AF65-F5344CB8AC3E}">
        <p14:creationId xmlns:p14="http://schemas.microsoft.com/office/powerpoint/2010/main" val="1810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16"/>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999"/>
                                          </p:stCondLst>
                                        </p:cTn>
                                        <p:tgtEl>
                                          <p:spTgt spid="13"/>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999"/>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999"/>
                                          </p:stCondLst>
                                        </p:cTn>
                                        <p:tgtEl>
                                          <p:spTgt spid="9"/>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grpId="0" nodeType="afterEffect">
                                  <p:stCondLst>
                                    <p:cond delay="0"/>
                                  </p:stCondLst>
                                  <p:childTnLst>
                                    <p:set>
                                      <p:cBhvr>
                                        <p:cTn id="19" dur="1" fill="hold">
                                          <p:stCondLst>
                                            <p:cond delay="999"/>
                                          </p:stCondLst>
                                        </p:cTn>
                                        <p:tgtEl>
                                          <p:spTgt spid="12"/>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999"/>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999"/>
                                          </p:stCondLst>
                                        </p:cTn>
                                        <p:tgtEl>
                                          <p:spTgt spid="18"/>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0"/>
                                  </p:stCondLst>
                                  <p:childTnLst>
                                    <p:set>
                                      <p:cBhvr>
                                        <p:cTn id="27" dur="1" fill="hold">
                                          <p:stCondLst>
                                            <p:cond delay="999"/>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999"/>
                                          </p:stCondLst>
                                        </p:cTn>
                                        <p:tgtEl>
                                          <p:spTgt spid="24"/>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999"/>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999"/>
                                          </p:stCondLst>
                                        </p:cTn>
                                        <p:tgtEl>
                                          <p:spTgt spid="25"/>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32"/>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999"/>
                                          </p:stCondLst>
                                        </p:cTn>
                                        <p:tgtEl>
                                          <p:spTgt spid="44"/>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nodeType="afterEffect">
                                  <p:stCondLst>
                                    <p:cond delay="0"/>
                                  </p:stCondLst>
                                  <p:childTnLst>
                                    <p:set>
                                      <p:cBhvr>
                                        <p:cTn id="64" dur="1" fill="hold">
                                          <p:stCondLst>
                                            <p:cond delay="99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animBg="1"/>
      <p:bldP spid="13" grpId="0" animBg="1"/>
      <p:bldP spid="14" grpId="0" animBg="1"/>
      <p:bldP spid="15" grpId="0" animBg="1"/>
      <p:bldP spid="16" grpId="0"/>
      <p:bldP spid="17" grpId="0" animBg="1"/>
      <p:bldP spid="18" grpId="0"/>
      <p:bldP spid="19" grpId="0" animBg="1"/>
      <p:bldP spid="24" grpId="0"/>
      <p:bldP spid="25" grpId="0"/>
      <p:bldP spid="26" grpId="0" animBg="1"/>
      <p:bldP spid="28" grpId="0" animBg="1"/>
      <p:bldP spid="29" grpId="0" animBg="1"/>
      <p:bldP spid="31" grpId="0" animBg="1"/>
      <p:bldP spid="32" grpId="0" animBg="1"/>
      <p:bldP spid="33" grpId="0" animBg="1"/>
      <p:bldP spid="34"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research and plans</a:t>
            </a:r>
            <a:endParaRPr lang="en-GB" dirty="0"/>
          </a:p>
        </p:txBody>
      </p:sp>
      <p:sp>
        <p:nvSpPr>
          <p:cNvPr id="3" name="Text Placeholder 2"/>
          <p:cNvSpPr>
            <a:spLocks noGrp="1"/>
          </p:cNvSpPr>
          <p:nvPr>
            <p:ph type="body" idx="1"/>
          </p:nvPr>
        </p:nvSpPr>
        <p:spPr/>
        <p:txBody>
          <a:bodyPr/>
          <a:lstStyle/>
          <a:p>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3EAF17E-9085-4438-8D29-CF4BA6E5A32F}"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26</a:t>
            </a:fld>
            <a:endParaRPr lang="en-GB"/>
          </a:p>
        </p:txBody>
      </p:sp>
    </p:spTree>
    <p:extLst>
      <p:ext uri="{BB962C8B-B14F-4D97-AF65-F5344CB8AC3E}">
        <p14:creationId xmlns:p14="http://schemas.microsoft.com/office/powerpoint/2010/main" val="3767801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0: the finest level of granularity</a:t>
            </a:r>
            <a:endParaRPr lang="en-GB" dirty="0"/>
          </a:p>
        </p:txBody>
      </p:sp>
      <p:sp>
        <p:nvSpPr>
          <p:cNvPr id="3" name="Content Placeholder 2"/>
          <p:cNvSpPr>
            <a:spLocks noGrp="1"/>
          </p:cNvSpPr>
          <p:nvPr>
            <p:ph idx="1"/>
          </p:nvPr>
        </p:nvSpPr>
        <p:spPr/>
        <p:txBody>
          <a:bodyPr/>
          <a:lstStyle/>
          <a:p>
            <a:r>
              <a:rPr lang="en-GB" dirty="0" smtClean="0"/>
              <a:t>Subfield qualified by indicators</a:t>
            </a:r>
          </a:p>
          <a:p>
            <a:r>
              <a:rPr lang="en-GB" dirty="0" smtClean="0"/>
              <a:t>“A defined unit of information within a field. See also Data Element”</a:t>
            </a:r>
          </a:p>
          <a:p>
            <a:pPr lvl="1"/>
            <a:r>
              <a:rPr lang="en-GB" dirty="0"/>
              <a:t>“The smallest unit of information that is explicitly </a:t>
            </a:r>
            <a:r>
              <a:rPr lang="en-GB" dirty="0" smtClean="0"/>
              <a:t>identified”</a:t>
            </a:r>
          </a:p>
          <a:p>
            <a:r>
              <a:rPr lang="en-GB" dirty="0" smtClean="0"/>
              <a:t>Field: “A </a:t>
            </a:r>
            <a:r>
              <a:rPr lang="en-GB" dirty="0"/>
              <a:t>defined character string, identified by a tag, which contains one or more subfields</a:t>
            </a:r>
            <a:r>
              <a:rPr lang="en-GB" dirty="0" smtClean="0"/>
              <a:t>”</a:t>
            </a:r>
          </a:p>
          <a:p>
            <a:r>
              <a:rPr lang="en-GB" dirty="0" smtClean="0"/>
              <a:t>Coarser level of granularity (Level 1+) with structure of combinations of Level 0 elements</a:t>
            </a:r>
          </a:p>
          <a:p>
            <a:r>
              <a:rPr lang="en-GB" dirty="0" smtClean="0"/>
              <a:t>Indicator qualification is at field level, and redundant for Level 0 elements that are not in scope.</a:t>
            </a:r>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7D11830-F755-4B31-824B-16DBA0361B29}"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27</a:t>
            </a:fld>
            <a:endParaRPr lang="en-GB"/>
          </a:p>
        </p:txBody>
      </p:sp>
    </p:spTree>
    <p:extLst>
      <p:ext uri="{BB962C8B-B14F-4D97-AF65-F5344CB8AC3E}">
        <p14:creationId xmlns:p14="http://schemas.microsoft.com/office/powerpoint/2010/main" val="336418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72883" y="955476"/>
            <a:ext cx="8067331" cy="830997"/>
            <a:chOff x="2172882" y="955474"/>
            <a:chExt cx="8067331" cy="830997"/>
          </a:xfrm>
        </p:grpSpPr>
        <p:sp>
          <p:nvSpPr>
            <p:cNvPr id="4" name="TextBox 3"/>
            <p:cNvSpPr txBox="1"/>
            <p:nvPr/>
          </p:nvSpPr>
          <p:spPr>
            <a:xfrm>
              <a:off x="2172882" y="955474"/>
              <a:ext cx="1500732" cy="523220"/>
            </a:xfrm>
            <a:prstGeom prst="rect">
              <a:avLst/>
            </a:prstGeom>
            <a:noFill/>
          </p:spPr>
          <p:txBody>
            <a:bodyPr wrap="none" rtlCol="0">
              <a:spAutoFit/>
            </a:bodyPr>
            <a:lstStyle/>
            <a:p>
              <a:r>
                <a:rPr lang="en-GB" sz="2800" dirty="0"/>
                <a:t>U21011a</a:t>
              </a:r>
            </a:p>
          </p:txBody>
        </p:sp>
        <p:sp>
          <p:nvSpPr>
            <p:cNvPr id="5" name="TextBox 4"/>
            <p:cNvSpPr txBox="1"/>
            <p:nvPr/>
          </p:nvSpPr>
          <p:spPr>
            <a:xfrm>
              <a:off x="3759493" y="955474"/>
              <a:ext cx="6480720" cy="830997"/>
            </a:xfrm>
            <a:prstGeom prst="rect">
              <a:avLst/>
            </a:prstGeom>
            <a:noFill/>
          </p:spPr>
          <p:txBody>
            <a:bodyPr wrap="square" rtlCol="0">
              <a:spAutoFit/>
            </a:bodyPr>
            <a:lstStyle/>
            <a:p>
              <a:r>
                <a:rPr lang="en-GB" sz="2400" dirty="0"/>
                <a:t>Place of publication … in Publication, distribution, etc. (Current or latest publisher) (Not published …)</a:t>
              </a:r>
            </a:p>
          </p:txBody>
        </p:sp>
      </p:grpSp>
      <p:grpSp>
        <p:nvGrpSpPr>
          <p:cNvPr id="7" name="Group 6"/>
          <p:cNvGrpSpPr/>
          <p:nvPr/>
        </p:nvGrpSpPr>
        <p:grpSpPr>
          <a:xfrm>
            <a:off x="2172883" y="2274291"/>
            <a:ext cx="8067331" cy="830997"/>
            <a:chOff x="2172882" y="955474"/>
            <a:chExt cx="8067331" cy="830997"/>
          </a:xfrm>
        </p:grpSpPr>
        <p:sp>
          <p:nvSpPr>
            <p:cNvPr id="8" name="TextBox 7"/>
            <p:cNvSpPr txBox="1"/>
            <p:nvPr/>
          </p:nvSpPr>
          <p:spPr>
            <a:xfrm>
              <a:off x="2172882" y="955474"/>
              <a:ext cx="1497526" cy="523220"/>
            </a:xfrm>
            <a:prstGeom prst="rect">
              <a:avLst/>
            </a:prstGeom>
            <a:noFill/>
          </p:spPr>
          <p:txBody>
            <a:bodyPr wrap="none" rtlCol="0">
              <a:spAutoFit/>
            </a:bodyPr>
            <a:lstStyle/>
            <a:p>
              <a:r>
                <a:rPr lang="en-GB" sz="2800" dirty="0" smtClean="0"/>
                <a:t>U210</a:t>
              </a:r>
              <a:r>
                <a:rPr lang="en-GB" sz="2800" b="1" dirty="0" smtClean="0"/>
                <a:t>_</a:t>
              </a:r>
              <a:r>
                <a:rPr lang="en-GB" sz="2800" dirty="0" smtClean="0"/>
                <a:t>1a</a:t>
              </a:r>
              <a:endParaRPr lang="en-GB" sz="2800" dirty="0"/>
            </a:p>
          </p:txBody>
        </p:sp>
        <p:sp>
          <p:nvSpPr>
            <p:cNvPr id="9" name="TextBox 8"/>
            <p:cNvSpPr txBox="1"/>
            <p:nvPr/>
          </p:nvSpPr>
          <p:spPr>
            <a:xfrm>
              <a:off x="3759493" y="955474"/>
              <a:ext cx="6480720" cy="830997"/>
            </a:xfrm>
            <a:prstGeom prst="rect">
              <a:avLst/>
            </a:prstGeom>
            <a:noFill/>
          </p:spPr>
          <p:txBody>
            <a:bodyPr wrap="square" rtlCol="0">
              <a:spAutoFit/>
            </a:bodyPr>
            <a:lstStyle/>
            <a:p>
              <a:r>
                <a:rPr lang="en-GB" sz="2400" dirty="0"/>
                <a:t>Place of publication … in Publication, distribution, etc. </a:t>
              </a:r>
              <a:r>
                <a:rPr lang="en-GB" sz="2400" dirty="0" smtClean="0"/>
                <a:t>(Not applicable …) </a:t>
              </a:r>
              <a:r>
                <a:rPr lang="en-GB" sz="2400" dirty="0"/>
                <a:t>(Not published …)</a:t>
              </a:r>
            </a:p>
          </p:txBody>
        </p:sp>
      </p:grpSp>
      <p:grpSp>
        <p:nvGrpSpPr>
          <p:cNvPr id="10" name="Group 9"/>
          <p:cNvGrpSpPr/>
          <p:nvPr/>
        </p:nvGrpSpPr>
        <p:grpSpPr>
          <a:xfrm>
            <a:off x="2172883" y="3593106"/>
            <a:ext cx="8067331" cy="830997"/>
            <a:chOff x="2172882" y="955474"/>
            <a:chExt cx="8067331" cy="830997"/>
          </a:xfrm>
        </p:grpSpPr>
        <p:sp>
          <p:nvSpPr>
            <p:cNvPr id="11" name="TextBox 10"/>
            <p:cNvSpPr txBox="1"/>
            <p:nvPr/>
          </p:nvSpPr>
          <p:spPr>
            <a:xfrm>
              <a:off x="2172882" y="955474"/>
              <a:ext cx="1500732" cy="523220"/>
            </a:xfrm>
            <a:prstGeom prst="rect">
              <a:avLst/>
            </a:prstGeom>
            <a:noFill/>
          </p:spPr>
          <p:txBody>
            <a:bodyPr wrap="none" rtlCol="0">
              <a:spAutoFit/>
            </a:bodyPr>
            <a:lstStyle/>
            <a:p>
              <a:r>
                <a:rPr lang="en-GB" sz="2800" dirty="0" smtClean="0"/>
                <a:t>U210</a:t>
              </a:r>
              <a:r>
                <a:rPr lang="en-GB" sz="2800" b="1" dirty="0" smtClean="0"/>
                <a:t>0</a:t>
              </a:r>
              <a:r>
                <a:rPr lang="en-GB" sz="2800" dirty="0" smtClean="0"/>
                <a:t>1a</a:t>
              </a:r>
              <a:endParaRPr lang="en-GB" sz="2800" dirty="0"/>
            </a:p>
          </p:txBody>
        </p:sp>
        <p:sp>
          <p:nvSpPr>
            <p:cNvPr id="12" name="TextBox 11"/>
            <p:cNvSpPr txBox="1"/>
            <p:nvPr/>
          </p:nvSpPr>
          <p:spPr>
            <a:xfrm>
              <a:off x="3759493" y="955474"/>
              <a:ext cx="6480720" cy="830997"/>
            </a:xfrm>
            <a:prstGeom prst="rect">
              <a:avLst/>
            </a:prstGeom>
            <a:noFill/>
          </p:spPr>
          <p:txBody>
            <a:bodyPr wrap="square" rtlCol="0">
              <a:spAutoFit/>
            </a:bodyPr>
            <a:lstStyle/>
            <a:p>
              <a:r>
                <a:rPr lang="en-GB" sz="2400" dirty="0"/>
                <a:t>Place of publication … in Publication, distribution, etc. </a:t>
              </a:r>
              <a:r>
                <a:rPr lang="en-GB" sz="2400" dirty="0" smtClean="0"/>
                <a:t>(Intervening </a:t>
              </a:r>
              <a:r>
                <a:rPr lang="en-GB" sz="2400" dirty="0"/>
                <a:t>publisher) (Not published …)</a:t>
              </a:r>
            </a:p>
          </p:txBody>
        </p:sp>
      </p:grpSp>
      <p:grpSp>
        <p:nvGrpSpPr>
          <p:cNvPr id="13" name="Group 12"/>
          <p:cNvGrpSpPr/>
          <p:nvPr/>
        </p:nvGrpSpPr>
        <p:grpSpPr>
          <a:xfrm>
            <a:off x="2172883" y="4911921"/>
            <a:ext cx="8067331" cy="1200329"/>
            <a:chOff x="2172882" y="955474"/>
            <a:chExt cx="8067331" cy="1200329"/>
          </a:xfrm>
        </p:grpSpPr>
        <p:sp>
          <p:nvSpPr>
            <p:cNvPr id="14" name="TextBox 13"/>
            <p:cNvSpPr txBox="1"/>
            <p:nvPr/>
          </p:nvSpPr>
          <p:spPr>
            <a:xfrm>
              <a:off x="2172882" y="955474"/>
              <a:ext cx="1497526" cy="523220"/>
            </a:xfrm>
            <a:prstGeom prst="rect">
              <a:avLst/>
            </a:prstGeom>
            <a:noFill/>
          </p:spPr>
          <p:txBody>
            <a:bodyPr wrap="none" rtlCol="0">
              <a:spAutoFit/>
            </a:bodyPr>
            <a:lstStyle/>
            <a:p>
              <a:r>
                <a:rPr lang="en-GB" sz="2800" dirty="0" smtClean="0"/>
                <a:t>U2101</a:t>
              </a:r>
              <a:r>
                <a:rPr lang="en-GB" sz="2800" b="1" dirty="0" smtClean="0"/>
                <a:t>_</a:t>
              </a:r>
              <a:r>
                <a:rPr lang="en-GB" sz="2800" dirty="0" smtClean="0"/>
                <a:t>a</a:t>
              </a:r>
              <a:endParaRPr lang="en-GB" sz="2800" dirty="0"/>
            </a:p>
          </p:txBody>
        </p:sp>
        <p:sp>
          <p:nvSpPr>
            <p:cNvPr id="15" name="TextBox 14"/>
            <p:cNvSpPr txBox="1"/>
            <p:nvPr/>
          </p:nvSpPr>
          <p:spPr>
            <a:xfrm>
              <a:off x="3759493" y="955474"/>
              <a:ext cx="6480720" cy="1200329"/>
            </a:xfrm>
            <a:prstGeom prst="rect">
              <a:avLst/>
            </a:prstGeom>
            <a:noFill/>
          </p:spPr>
          <p:txBody>
            <a:bodyPr wrap="square" rtlCol="0">
              <a:spAutoFit/>
            </a:bodyPr>
            <a:lstStyle/>
            <a:p>
              <a:r>
                <a:rPr lang="en-GB" sz="2400" dirty="0"/>
                <a:t>Place of publication … in Publication, distribution, etc. (Current or latest publisher) </a:t>
              </a:r>
              <a:r>
                <a:rPr lang="en-GB" sz="2400" dirty="0" smtClean="0"/>
                <a:t>(Produced in multiple copies …)</a:t>
              </a:r>
              <a:endParaRPr lang="en-GB" sz="2400" dirty="0"/>
            </a:p>
          </p:txBody>
        </p:sp>
      </p:grpSp>
      <p:sp>
        <p:nvSpPr>
          <p:cNvPr id="2" name="Date Placeholder 1"/>
          <p:cNvSpPr>
            <a:spLocks noGrp="1"/>
          </p:cNvSpPr>
          <p:nvPr>
            <p:ph type="dt" sz="half" idx="10"/>
          </p:nvPr>
        </p:nvSpPr>
        <p:spPr>
          <a:xfrm>
            <a:off x="838200" y="6356352"/>
            <a:ext cx="2743200" cy="365125"/>
          </a:xfrm>
          <a:prstGeom prst="rect">
            <a:avLst/>
          </a:prstGeom>
        </p:spPr>
        <p:txBody>
          <a:bodyPr/>
          <a:lstStyle/>
          <a:p>
            <a:fld id="{F07C714C-33CA-42F4-8B43-765D4D44F39F}" type="datetime1">
              <a:rPr lang="en-GB" smtClean="0"/>
              <a:t>17/08/2015</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16" name="Slide Number Placeholder 1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28</a:t>
            </a:fld>
            <a:endParaRPr lang="en-GB"/>
          </a:p>
        </p:txBody>
      </p:sp>
    </p:spTree>
    <p:extLst>
      <p:ext uri="{BB962C8B-B14F-4D97-AF65-F5344CB8AC3E}">
        <p14:creationId xmlns:p14="http://schemas.microsoft.com/office/powerpoint/2010/main" val="1934103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2482548" y="3921324"/>
            <a:ext cx="2778966" cy="523220"/>
          </a:xfrm>
          <a:prstGeom prst="rect">
            <a:avLst/>
          </a:prstGeom>
          <a:noFill/>
        </p:spPr>
        <p:txBody>
          <a:bodyPr wrap="none" rtlCol="0">
            <a:spAutoFit/>
          </a:bodyPr>
          <a:lstStyle/>
          <a:p>
            <a:r>
              <a:rPr lang="en-GB" sz="2800" dirty="0"/>
              <a:t>i</a:t>
            </a:r>
            <a:r>
              <a:rPr lang="en-GB" sz="2800" dirty="0" smtClean="0"/>
              <a:t>s </a:t>
            </a:r>
            <a:r>
              <a:rPr lang="en-GB" sz="2800" dirty="0" smtClean="0"/>
              <a:t>sub-property of</a:t>
            </a:r>
            <a:endParaRPr lang="en-GB" sz="2800" dirty="0"/>
          </a:p>
        </p:txBody>
      </p:sp>
      <p:grpSp>
        <p:nvGrpSpPr>
          <p:cNvPr id="12" name="Group 11"/>
          <p:cNvGrpSpPr/>
          <p:nvPr/>
        </p:nvGrpSpPr>
        <p:grpSpPr>
          <a:xfrm>
            <a:off x="4092753" y="5029232"/>
            <a:ext cx="1828799" cy="1192700"/>
            <a:chOff x="745435" y="4899988"/>
            <a:chExt cx="1828799" cy="1192700"/>
          </a:xfrm>
        </p:grpSpPr>
        <p:sp>
          <p:nvSpPr>
            <p:cNvPr id="13" name="TextBox 12"/>
            <p:cNvSpPr txBox="1"/>
            <p:nvPr/>
          </p:nvSpPr>
          <p:spPr>
            <a:xfrm>
              <a:off x="883822" y="5019285"/>
              <a:ext cx="1552027" cy="954107"/>
            </a:xfrm>
            <a:prstGeom prst="rect">
              <a:avLst/>
            </a:prstGeom>
            <a:noFill/>
          </p:spPr>
          <p:txBody>
            <a:bodyPr wrap="none" rtlCol="0">
              <a:spAutoFit/>
            </a:bodyPr>
            <a:lstStyle/>
            <a:p>
              <a:pPr algn="ctr"/>
              <a:r>
                <a:rPr lang="en-GB" sz="2800" dirty="0" smtClean="0"/>
                <a:t>Place …</a:t>
              </a:r>
            </a:p>
            <a:p>
              <a:pPr algn="ctr"/>
              <a:r>
                <a:rPr lang="en-GB" sz="2800" dirty="0" smtClean="0"/>
                <a:t>u:2100_a</a:t>
              </a:r>
              <a:endParaRPr lang="en-GB" sz="2800" dirty="0"/>
            </a:p>
          </p:txBody>
        </p:sp>
        <p:sp>
          <p:nvSpPr>
            <p:cNvPr id="14" name="Oval 13"/>
            <p:cNvSpPr/>
            <p:nvPr/>
          </p:nvSpPr>
          <p:spPr>
            <a:xfrm>
              <a:off x="745435" y="4899988"/>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6177801" y="5029232"/>
            <a:ext cx="1828799" cy="1192700"/>
            <a:chOff x="745435" y="4899988"/>
            <a:chExt cx="1828799" cy="1192700"/>
          </a:xfrm>
        </p:grpSpPr>
        <p:sp>
          <p:nvSpPr>
            <p:cNvPr id="16" name="TextBox 15"/>
            <p:cNvSpPr txBox="1"/>
            <p:nvPr/>
          </p:nvSpPr>
          <p:spPr>
            <a:xfrm>
              <a:off x="883822" y="5019285"/>
              <a:ext cx="1552027" cy="954107"/>
            </a:xfrm>
            <a:prstGeom prst="rect">
              <a:avLst/>
            </a:prstGeom>
            <a:noFill/>
          </p:spPr>
          <p:txBody>
            <a:bodyPr wrap="none" rtlCol="0">
              <a:spAutoFit/>
            </a:bodyPr>
            <a:lstStyle/>
            <a:p>
              <a:pPr algn="ctr"/>
              <a:r>
                <a:rPr lang="en-GB" sz="2800" dirty="0" smtClean="0"/>
                <a:t>Place …</a:t>
              </a:r>
            </a:p>
            <a:p>
              <a:pPr algn="ctr"/>
              <a:r>
                <a:rPr lang="en-GB" sz="2800" dirty="0" smtClean="0"/>
                <a:t>u:2101_a</a:t>
              </a:r>
              <a:endParaRPr lang="en-GB" sz="2800" dirty="0"/>
            </a:p>
          </p:txBody>
        </p:sp>
        <p:sp>
          <p:nvSpPr>
            <p:cNvPr id="17" name="Oval 16"/>
            <p:cNvSpPr/>
            <p:nvPr/>
          </p:nvSpPr>
          <p:spPr>
            <a:xfrm>
              <a:off x="745435" y="4899988"/>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8262847" y="5029232"/>
            <a:ext cx="1828799" cy="1192700"/>
            <a:chOff x="745435" y="4899988"/>
            <a:chExt cx="1828799" cy="1192700"/>
          </a:xfrm>
        </p:grpSpPr>
        <p:sp>
          <p:nvSpPr>
            <p:cNvPr id="19" name="TextBox 18"/>
            <p:cNvSpPr txBox="1"/>
            <p:nvPr/>
          </p:nvSpPr>
          <p:spPr>
            <a:xfrm>
              <a:off x="879009" y="5019285"/>
              <a:ext cx="1561646" cy="954107"/>
            </a:xfrm>
            <a:prstGeom prst="rect">
              <a:avLst/>
            </a:prstGeom>
            <a:noFill/>
          </p:spPr>
          <p:txBody>
            <a:bodyPr wrap="none" rtlCol="0">
              <a:spAutoFit/>
            </a:bodyPr>
            <a:lstStyle/>
            <a:p>
              <a:pPr algn="ctr"/>
              <a:r>
                <a:rPr lang="en-GB" sz="2800" dirty="0" smtClean="0"/>
                <a:t>Place …</a:t>
              </a:r>
            </a:p>
            <a:p>
              <a:pPr algn="ctr"/>
              <a:r>
                <a:rPr lang="en-GB" sz="2800" dirty="0" smtClean="0"/>
                <a:t>u:210XXa</a:t>
              </a:r>
              <a:endParaRPr lang="en-GB" sz="2800" dirty="0"/>
            </a:p>
          </p:txBody>
        </p:sp>
        <p:sp>
          <p:nvSpPr>
            <p:cNvPr id="20" name="Oval 19"/>
            <p:cNvSpPr/>
            <p:nvPr/>
          </p:nvSpPr>
          <p:spPr>
            <a:xfrm>
              <a:off x="745435" y="4899988"/>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2007707" y="5029232"/>
            <a:ext cx="1828799" cy="1192700"/>
            <a:chOff x="745435" y="4899988"/>
            <a:chExt cx="1828799" cy="1192700"/>
          </a:xfrm>
        </p:grpSpPr>
        <p:sp>
          <p:nvSpPr>
            <p:cNvPr id="28" name="TextBox 27"/>
            <p:cNvSpPr txBox="1"/>
            <p:nvPr/>
          </p:nvSpPr>
          <p:spPr>
            <a:xfrm>
              <a:off x="885424" y="5019285"/>
              <a:ext cx="1548821" cy="954107"/>
            </a:xfrm>
            <a:prstGeom prst="rect">
              <a:avLst/>
            </a:prstGeom>
            <a:noFill/>
          </p:spPr>
          <p:txBody>
            <a:bodyPr wrap="none" rtlCol="0">
              <a:spAutoFit/>
            </a:bodyPr>
            <a:lstStyle/>
            <a:p>
              <a:pPr algn="ctr"/>
              <a:r>
                <a:rPr lang="en-GB" sz="2800" dirty="0" smtClean="0"/>
                <a:t>Place …</a:t>
              </a:r>
            </a:p>
            <a:p>
              <a:pPr algn="ctr"/>
              <a:r>
                <a:rPr lang="en-GB" sz="2800" dirty="0" smtClean="0"/>
                <a:t>u:210__a</a:t>
              </a:r>
              <a:endParaRPr lang="en-GB" sz="2800" dirty="0"/>
            </a:p>
          </p:txBody>
        </p:sp>
        <p:sp>
          <p:nvSpPr>
            <p:cNvPr id="29" name="Oval 28"/>
            <p:cNvSpPr/>
            <p:nvPr/>
          </p:nvSpPr>
          <p:spPr>
            <a:xfrm>
              <a:off x="745435" y="4899988"/>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5094434" y="2917105"/>
            <a:ext cx="1828799" cy="1192700"/>
            <a:chOff x="745432" y="4780692"/>
            <a:chExt cx="1828799" cy="1192700"/>
          </a:xfrm>
        </p:grpSpPr>
        <p:sp>
          <p:nvSpPr>
            <p:cNvPr id="37" name="TextBox 36"/>
            <p:cNvSpPr txBox="1"/>
            <p:nvPr/>
          </p:nvSpPr>
          <p:spPr>
            <a:xfrm>
              <a:off x="1017670" y="5019285"/>
              <a:ext cx="1284326" cy="954107"/>
            </a:xfrm>
            <a:prstGeom prst="rect">
              <a:avLst/>
            </a:prstGeom>
            <a:noFill/>
          </p:spPr>
          <p:txBody>
            <a:bodyPr wrap="none" rtlCol="0">
              <a:spAutoFit/>
            </a:bodyPr>
            <a:lstStyle/>
            <a:p>
              <a:pPr algn="ctr"/>
              <a:r>
                <a:rPr lang="en-GB" sz="2800" dirty="0" smtClean="0"/>
                <a:t>Place …</a:t>
              </a:r>
            </a:p>
            <a:p>
              <a:pPr algn="ctr"/>
              <a:r>
                <a:rPr lang="en-GB" sz="2800" dirty="0" smtClean="0"/>
                <a:t>u:210a</a:t>
              </a:r>
              <a:endParaRPr lang="en-GB" sz="2800" dirty="0"/>
            </a:p>
          </p:txBody>
        </p:sp>
        <p:sp>
          <p:nvSpPr>
            <p:cNvPr id="38" name="Oval 37"/>
            <p:cNvSpPr/>
            <p:nvPr/>
          </p:nvSpPr>
          <p:spPr>
            <a:xfrm>
              <a:off x="745432" y="4780692"/>
              <a:ext cx="1828799" cy="11927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p:cNvGrpSpPr/>
          <p:nvPr/>
        </p:nvGrpSpPr>
        <p:grpSpPr>
          <a:xfrm>
            <a:off x="4884132" y="924289"/>
            <a:ext cx="2249406" cy="1311980"/>
            <a:chOff x="480657" y="4780708"/>
            <a:chExt cx="2249407" cy="1311980"/>
          </a:xfrm>
        </p:grpSpPr>
        <p:sp>
          <p:nvSpPr>
            <p:cNvPr id="40" name="TextBox 39"/>
            <p:cNvSpPr txBox="1"/>
            <p:nvPr/>
          </p:nvSpPr>
          <p:spPr>
            <a:xfrm>
              <a:off x="589605" y="5019285"/>
              <a:ext cx="2140459" cy="954107"/>
            </a:xfrm>
            <a:prstGeom prst="rect">
              <a:avLst/>
            </a:prstGeom>
            <a:noFill/>
          </p:spPr>
          <p:txBody>
            <a:bodyPr wrap="none" rtlCol="0">
              <a:spAutoFit/>
            </a:bodyPr>
            <a:lstStyle/>
            <a:p>
              <a:pPr algn="ctr"/>
              <a:r>
                <a:rPr lang="en-GB" sz="2800" dirty="0" smtClean="0"/>
                <a:t>Publication …</a:t>
              </a:r>
            </a:p>
            <a:p>
              <a:pPr algn="ctr"/>
              <a:r>
                <a:rPr lang="en-GB" sz="2800" dirty="0" smtClean="0"/>
                <a:t>u:210</a:t>
              </a:r>
              <a:endParaRPr lang="en-GB" sz="2800" dirty="0"/>
            </a:p>
          </p:txBody>
        </p:sp>
        <p:sp>
          <p:nvSpPr>
            <p:cNvPr id="41" name="Oval 40"/>
            <p:cNvSpPr/>
            <p:nvPr/>
          </p:nvSpPr>
          <p:spPr>
            <a:xfrm>
              <a:off x="480657" y="4780708"/>
              <a:ext cx="2249407" cy="13119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Curved Connector 42"/>
          <p:cNvCxnSpPr>
            <a:stCxn id="20" idx="0"/>
            <a:endCxn id="38" idx="4"/>
          </p:cNvCxnSpPr>
          <p:nvPr/>
        </p:nvCxnSpPr>
        <p:spPr>
          <a:xfrm rot="16200000" flipV="1">
            <a:off x="7133328" y="2985313"/>
            <a:ext cx="919427" cy="3168413"/>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17" idx="0"/>
            <a:endCxn id="38" idx="4"/>
          </p:cNvCxnSpPr>
          <p:nvPr/>
        </p:nvCxnSpPr>
        <p:spPr>
          <a:xfrm rot="16200000" flipV="1">
            <a:off x="6090805" y="4027837"/>
            <a:ext cx="919427" cy="1083367"/>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14" idx="0"/>
            <a:endCxn id="38" idx="4"/>
          </p:cNvCxnSpPr>
          <p:nvPr/>
        </p:nvCxnSpPr>
        <p:spPr>
          <a:xfrm rot="5400000" flipH="1" flipV="1">
            <a:off x="5048281" y="4068679"/>
            <a:ext cx="919427" cy="100168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29" idx="0"/>
            <a:endCxn id="38" idx="4"/>
          </p:cNvCxnSpPr>
          <p:nvPr/>
        </p:nvCxnSpPr>
        <p:spPr>
          <a:xfrm rot="5400000" flipH="1" flipV="1">
            <a:off x="4005757" y="3026158"/>
            <a:ext cx="919427" cy="3086727"/>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38" idx="0"/>
            <a:endCxn id="41" idx="4"/>
          </p:cNvCxnSpPr>
          <p:nvPr/>
        </p:nvCxnSpPr>
        <p:spPr>
          <a:xfrm rot="5400000" flipH="1" flipV="1">
            <a:off x="5668415" y="2576689"/>
            <a:ext cx="680836" cy="1"/>
          </a:xfrm>
          <a:prstGeom prst="curvedConnector3">
            <a:avLst>
              <a:gd name="adj1" fmla="val 50000"/>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177801" y="2258106"/>
            <a:ext cx="2543325" cy="523220"/>
          </a:xfrm>
          <a:prstGeom prst="rect">
            <a:avLst/>
          </a:prstGeom>
          <a:noFill/>
        </p:spPr>
        <p:txBody>
          <a:bodyPr wrap="none" rtlCol="0">
            <a:spAutoFit/>
          </a:bodyPr>
          <a:lstStyle/>
          <a:p>
            <a:r>
              <a:rPr lang="en-GB" sz="2800" dirty="0"/>
              <a:t>i</a:t>
            </a:r>
            <a:r>
              <a:rPr lang="en-GB" sz="2800" dirty="0" smtClean="0"/>
              <a:t>s aggregated by</a:t>
            </a:r>
            <a:endParaRPr lang="en-GB" sz="2800" dirty="0"/>
          </a:p>
        </p:txBody>
      </p:sp>
      <p:sp>
        <p:nvSpPr>
          <p:cNvPr id="2" name="Date Placeholder 1"/>
          <p:cNvSpPr>
            <a:spLocks noGrp="1"/>
          </p:cNvSpPr>
          <p:nvPr>
            <p:ph type="dt" sz="half" idx="10"/>
          </p:nvPr>
        </p:nvSpPr>
        <p:spPr>
          <a:xfrm>
            <a:off x="838200" y="6356352"/>
            <a:ext cx="2743200" cy="365125"/>
          </a:xfrm>
          <a:prstGeom prst="rect">
            <a:avLst/>
          </a:prstGeom>
        </p:spPr>
        <p:txBody>
          <a:bodyPr/>
          <a:lstStyle/>
          <a:p>
            <a:fld id="{EA05FE4C-67BD-4A04-AE41-27BAF1F579E5}" type="datetime1">
              <a:rPr lang="en-GB" smtClean="0"/>
              <a:t>17/08/2015</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29</a:t>
            </a:fld>
            <a:endParaRPr lang="en-GB"/>
          </a:p>
        </p:txBody>
      </p:sp>
    </p:spTree>
    <p:extLst>
      <p:ext uri="{BB962C8B-B14F-4D97-AF65-F5344CB8AC3E}">
        <p14:creationId xmlns:p14="http://schemas.microsoft.com/office/powerpoint/2010/main" val="21096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a:t>
            </a:r>
            <a:r>
              <a:rPr lang="en-GB" dirty="0"/>
              <a:t>to </a:t>
            </a:r>
            <a:r>
              <a:rPr lang="en-GB" dirty="0" smtClean="0"/>
              <a:t>linked </a:t>
            </a:r>
            <a:r>
              <a:rPr lang="en-GB" dirty="0"/>
              <a:t>data </a:t>
            </a:r>
            <a:r>
              <a:rPr lang="en-GB" dirty="0" smtClean="0"/>
              <a:t>and UNIMARC</a:t>
            </a:r>
            <a:endParaRPr lang="en-GB" dirty="0"/>
          </a:p>
        </p:txBody>
      </p:sp>
      <p:sp>
        <p:nvSpPr>
          <p:cNvPr id="3" name="Text Placeholder 2"/>
          <p:cNvSpPr>
            <a:spLocks noGrp="1"/>
          </p:cNvSpPr>
          <p:nvPr>
            <p:ph type="body" idx="1"/>
          </p:nvPr>
        </p:nvSpPr>
        <p:spPr/>
        <p:txBody>
          <a:bodyPr/>
          <a:lstStyle/>
          <a:p>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7176144-4061-41E8-A8E8-02375763B331}"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a:t>
            </a:fld>
            <a:endParaRPr lang="en-GB"/>
          </a:p>
        </p:txBody>
      </p:sp>
    </p:spTree>
    <p:extLst>
      <p:ext uri="{BB962C8B-B14F-4D97-AF65-F5344CB8AC3E}">
        <p14:creationId xmlns:p14="http://schemas.microsoft.com/office/powerpoint/2010/main" val="4036489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2007707" y="5122967"/>
            <a:ext cx="1828799" cy="783739"/>
            <a:chOff x="745435" y="4899988"/>
            <a:chExt cx="1828799" cy="783739"/>
          </a:xfrm>
        </p:grpSpPr>
        <p:sp>
          <p:nvSpPr>
            <p:cNvPr id="28" name="TextBox 27"/>
            <p:cNvSpPr txBox="1"/>
            <p:nvPr/>
          </p:nvSpPr>
          <p:spPr>
            <a:xfrm>
              <a:off x="1050533" y="5019285"/>
              <a:ext cx="1218602" cy="523220"/>
            </a:xfrm>
            <a:prstGeom prst="rect">
              <a:avLst/>
            </a:prstGeom>
            <a:noFill/>
          </p:spPr>
          <p:txBody>
            <a:bodyPr wrap="none" rtlCol="0">
              <a:spAutoFit/>
            </a:bodyPr>
            <a:lstStyle/>
            <a:p>
              <a:pPr algn="ctr"/>
              <a:r>
                <a:rPr lang="en-GB" sz="2800" dirty="0" smtClean="0"/>
                <a:t>Place 1</a:t>
              </a:r>
            </a:p>
          </p:txBody>
        </p:sp>
        <p:sp>
          <p:nvSpPr>
            <p:cNvPr id="29" name="Oval 28"/>
            <p:cNvSpPr/>
            <p:nvPr/>
          </p:nvSpPr>
          <p:spPr>
            <a:xfrm>
              <a:off x="745435" y="4899988"/>
              <a:ext cx="1828799" cy="7837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p:cNvGrpSpPr/>
          <p:nvPr/>
        </p:nvGrpSpPr>
        <p:grpSpPr>
          <a:xfrm>
            <a:off x="2922107" y="1470894"/>
            <a:ext cx="2375142" cy="1361711"/>
            <a:chOff x="480657" y="4780707"/>
            <a:chExt cx="2375143" cy="1361711"/>
          </a:xfrm>
        </p:grpSpPr>
        <p:sp>
          <p:nvSpPr>
            <p:cNvPr id="40" name="TextBox 39"/>
            <p:cNvSpPr txBox="1"/>
            <p:nvPr/>
          </p:nvSpPr>
          <p:spPr>
            <a:xfrm>
              <a:off x="597997" y="5019285"/>
              <a:ext cx="2140459" cy="954107"/>
            </a:xfrm>
            <a:prstGeom prst="rect">
              <a:avLst/>
            </a:prstGeom>
            <a:noFill/>
          </p:spPr>
          <p:txBody>
            <a:bodyPr wrap="none" rtlCol="0">
              <a:spAutoFit/>
            </a:bodyPr>
            <a:lstStyle/>
            <a:p>
              <a:pPr algn="ctr"/>
              <a:r>
                <a:rPr lang="en-GB" sz="2800" dirty="0" smtClean="0"/>
                <a:t>Publication …</a:t>
              </a:r>
            </a:p>
            <a:p>
              <a:pPr algn="ctr"/>
              <a:r>
                <a:rPr lang="en-GB" sz="2800" dirty="0" smtClean="0"/>
                <a:t>Statement 1</a:t>
              </a:r>
            </a:p>
          </p:txBody>
        </p:sp>
        <p:sp>
          <p:nvSpPr>
            <p:cNvPr id="41" name="Oval 40"/>
            <p:cNvSpPr/>
            <p:nvPr/>
          </p:nvSpPr>
          <p:spPr>
            <a:xfrm>
              <a:off x="480657" y="4780707"/>
              <a:ext cx="2375143" cy="13617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3" name="Curved Connector 42"/>
          <p:cNvCxnSpPr>
            <a:stCxn id="45" idx="0"/>
            <a:endCxn id="50" idx="4"/>
          </p:cNvCxnSpPr>
          <p:nvPr/>
        </p:nvCxnSpPr>
        <p:spPr>
          <a:xfrm rot="16200000" flipV="1">
            <a:off x="8292668" y="3408046"/>
            <a:ext cx="2255587" cy="1174255"/>
          </a:xfrm>
          <a:prstGeom prst="curvedConnector3">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5" idx="0"/>
            <a:endCxn id="50" idx="4"/>
          </p:cNvCxnSpPr>
          <p:nvPr/>
        </p:nvCxnSpPr>
        <p:spPr>
          <a:xfrm rot="5400000" flipH="1" flipV="1">
            <a:off x="7111753" y="3401388"/>
            <a:ext cx="2255587" cy="1187571"/>
          </a:xfrm>
          <a:prstGeom prst="curvedConnector3">
            <a:avLst>
              <a:gd name="adj1" fmla="val 50000"/>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2" idx="0"/>
            <a:endCxn id="41" idx="4"/>
          </p:cNvCxnSpPr>
          <p:nvPr/>
        </p:nvCxnSpPr>
        <p:spPr>
          <a:xfrm rot="16200000" flipV="1">
            <a:off x="3551624" y="3390656"/>
            <a:ext cx="2290362" cy="1174256"/>
          </a:xfrm>
          <a:prstGeom prst="curvedConnector3">
            <a:avLst>
              <a:gd name="adj1" fmla="val 50000"/>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29" idx="0"/>
            <a:endCxn id="41" idx="4"/>
          </p:cNvCxnSpPr>
          <p:nvPr/>
        </p:nvCxnSpPr>
        <p:spPr>
          <a:xfrm rot="5400000" flipH="1" flipV="1">
            <a:off x="2370710" y="3384000"/>
            <a:ext cx="2290362" cy="1187571"/>
          </a:xfrm>
          <a:prstGeom prst="curvedConnector3">
            <a:avLst>
              <a:gd name="adj1" fmla="val 50000"/>
            </a:avLst>
          </a:prstGeom>
          <a:ln w="28575">
            <a:prstDash val="dash"/>
            <a:tailEnd type="triangle" w="lg" len="lg"/>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369534" y="5122967"/>
            <a:ext cx="1828799" cy="783739"/>
            <a:chOff x="745435" y="4899988"/>
            <a:chExt cx="1828799" cy="783739"/>
          </a:xfrm>
        </p:grpSpPr>
        <p:sp>
          <p:nvSpPr>
            <p:cNvPr id="31" name="TextBox 30"/>
            <p:cNvSpPr txBox="1"/>
            <p:nvPr/>
          </p:nvSpPr>
          <p:spPr>
            <a:xfrm>
              <a:off x="1050533" y="5019285"/>
              <a:ext cx="1218602" cy="523220"/>
            </a:xfrm>
            <a:prstGeom prst="rect">
              <a:avLst/>
            </a:prstGeom>
            <a:noFill/>
          </p:spPr>
          <p:txBody>
            <a:bodyPr wrap="none" rtlCol="0">
              <a:spAutoFit/>
            </a:bodyPr>
            <a:lstStyle/>
            <a:p>
              <a:pPr algn="ctr"/>
              <a:r>
                <a:rPr lang="en-GB" sz="2800" dirty="0" smtClean="0"/>
                <a:t>Place 2</a:t>
              </a:r>
            </a:p>
          </p:txBody>
        </p:sp>
        <p:sp>
          <p:nvSpPr>
            <p:cNvPr id="32" name="Oval 31"/>
            <p:cNvSpPr/>
            <p:nvPr/>
          </p:nvSpPr>
          <p:spPr>
            <a:xfrm>
              <a:off x="745435" y="4899988"/>
              <a:ext cx="1828799" cy="7837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6731362" y="5122967"/>
            <a:ext cx="1828799" cy="783739"/>
            <a:chOff x="745435" y="4899988"/>
            <a:chExt cx="1828799" cy="783739"/>
          </a:xfrm>
        </p:grpSpPr>
        <p:sp>
          <p:nvSpPr>
            <p:cNvPr id="34" name="TextBox 33"/>
            <p:cNvSpPr txBox="1"/>
            <p:nvPr/>
          </p:nvSpPr>
          <p:spPr>
            <a:xfrm>
              <a:off x="1050533" y="5019285"/>
              <a:ext cx="1218602" cy="523220"/>
            </a:xfrm>
            <a:prstGeom prst="rect">
              <a:avLst/>
            </a:prstGeom>
            <a:noFill/>
          </p:spPr>
          <p:txBody>
            <a:bodyPr wrap="none" rtlCol="0">
              <a:spAutoFit/>
            </a:bodyPr>
            <a:lstStyle/>
            <a:p>
              <a:pPr algn="ctr"/>
              <a:r>
                <a:rPr lang="en-GB" sz="2800" dirty="0" smtClean="0"/>
                <a:t>Place 3</a:t>
              </a:r>
            </a:p>
          </p:txBody>
        </p:sp>
        <p:sp>
          <p:nvSpPr>
            <p:cNvPr id="35" name="Oval 34"/>
            <p:cNvSpPr/>
            <p:nvPr/>
          </p:nvSpPr>
          <p:spPr>
            <a:xfrm>
              <a:off x="745435" y="4899988"/>
              <a:ext cx="1828799" cy="7837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9093187" y="5122967"/>
            <a:ext cx="1828799" cy="783739"/>
            <a:chOff x="745435" y="4899988"/>
            <a:chExt cx="1828799" cy="783739"/>
          </a:xfrm>
        </p:grpSpPr>
        <p:sp>
          <p:nvSpPr>
            <p:cNvPr id="44" name="TextBox 43"/>
            <p:cNvSpPr txBox="1"/>
            <p:nvPr/>
          </p:nvSpPr>
          <p:spPr>
            <a:xfrm>
              <a:off x="1050533" y="5019285"/>
              <a:ext cx="1218602" cy="523220"/>
            </a:xfrm>
            <a:prstGeom prst="rect">
              <a:avLst/>
            </a:prstGeom>
            <a:noFill/>
          </p:spPr>
          <p:txBody>
            <a:bodyPr wrap="none" rtlCol="0">
              <a:spAutoFit/>
            </a:bodyPr>
            <a:lstStyle/>
            <a:p>
              <a:pPr algn="ctr"/>
              <a:r>
                <a:rPr lang="en-GB" sz="2800" dirty="0" smtClean="0"/>
                <a:t>Place 4</a:t>
              </a:r>
            </a:p>
          </p:txBody>
        </p:sp>
        <p:sp>
          <p:nvSpPr>
            <p:cNvPr id="45" name="Oval 44"/>
            <p:cNvSpPr/>
            <p:nvPr/>
          </p:nvSpPr>
          <p:spPr>
            <a:xfrm>
              <a:off x="745435" y="4899988"/>
              <a:ext cx="1828799" cy="7837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7645761" y="1505669"/>
            <a:ext cx="2375142" cy="1361711"/>
            <a:chOff x="480657" y="4780707"/>
            <a:chExt cx="2375143" cy="1361711"/>
          </a:xfrm>
        </p:grpSpPr>
        <p:sp>
          <p:nvSpPr>
            <p:cNvPr id="48" name="TextBox 47"/>
            <p:cNvSpPr txBox="1"/>
            <p:nvPr/>
          </p:nvSpPr>
          <p:spPr>
            <a:xfrm>
              <a:off x="597997" y="5019285"/>
              <a:ext cx="2140459" cy="954107"/>
            </a:xfrm>
            <a:prstGeom prst="rect">
              <a:avLst/>
            </a:prstGeom>
            <a:noFill/>
          </p:spPr>
          <p:txBody>
            <a:bodyPr wrap="none" rtlCol="0">
              <a:spAutoFit/>
            </a:bodyPr>
            <a:lstStyle/>
            <a:p>
              <a:pPr algn="ctr"/>
              <a:r>
                <a:rPr lang="en-GB" sz="2800" dirty="0" smtClean="0"/>
                <a:t>Publication …</a:t>
              </a:r>
            </a:p>
            <a:p>
              <a:pPr algn="ctr"/>
              <a:r>
                <a:rPr lang="en-GB" sz="2800" dirty="0" smtClean="0"/>
                <a:t>Statement 2</a:t>
              </a:r>
            </a:p>
          </p:txBody>
        </p:sp>
        <p:sp>
          <p:nvSpPr>
            <p:cNvPr id="50" name="Oval 49"/>
            <p:cNvSpPr/>
            <p:nvPr/>
          </p:nvSpPr>
          <p:spPr>
            <a:xfrm>
              <a:off x="480657" y="4780707"/>
              <a:ext cx="2375143" cy="13617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a:xfrm>
            <a:off x="838200" y="6356352"/>
            <a:ext cx="2743200" cy="365125"/>
          </a:xfrm>
          <a:prstGeom prst="rect">
            <a:avLst/>
          </a:prstGeom>
        </p:spPr>
        <p:txBody>
          <a:bodyPr/>
          <a:lstStyle/>
          <a:p>
            <a:fld id="{736B5328-3127-418F-98E6-8BA59429ED43}" type="datetime1">
              <a:rPr lang="en-GB" smtClean="0"/>
              <a:t>17/08/2015</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30</a:t>
            </a:fld>
            <a:endParaRPr lang="en-GB"/>
          </a:p>
        </p:txBody>
      </p:sp>
    </p:spTree>
    <p:extLst>
      <p:ext uri="{BB962C8B-B14F-4D97-AF65-F5344CB8AC3E}">
        <p14:creationId xmlns:p14="http://schemas.microsoft.com/office/powerpoint/2010/main" val="472608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p:spPr>
        <p:txBody>
          <a:bodyPr>
            <a:noAutofit/>
          </a:bodyPr>
          <a:lstStyle/>
          <a:p>
            <a:r>
              <a:rPr lang="hr-HR" sz="3200" dirty="0"/>
              <a:t>R</a:t>
            </a:r>
            <a:r>
              <a:rPr lang="en-US" sz="3200" dirty="0" err="1"/>
              <a:t>epresenting</a:t>
            </a:r>
            <a:r>
              <a:rPr lang="en-US" sz="3200" dirty="0"/>
              <a:t> UNIMARC authorities in </a:t>
            </a:r>
            <a:r>
              <a:rPr lang="en-US" sz="3200" dirty="0" smtClean="0"/>
              <a:t>RDF</a:t>
            </a:r>
            <a:endParaRPr lang="en-GB" sz="3200" dirty="0"/>
          </a:p>
        </p:txBody>
      </p:sp>
      <p:sp>
        <p:nvSpPr>
          <p:cNvPr id="4" name="Date Placeholder 3"/>
          <p:cNvSpPr>
            <a:spLocks noGrp="1"/>
          </p:cNvSpPr>
          <p:nvPr>
            <p:ph type="dt" sz="half" idx="10"/>
          </p:nvPr>
        </p:nvSpPr>
        <p:spPr/>
        <p:txBody>
          <a:bodyPr/>
          <a:lstStyle/>
          <a:p>
            <a:fld id="{72CE5D8E-5199-4C9A-A971-0202F924CCEC}" type="datetime1">
              <a:rPr lang="en-GB" smtClean="0">
                <a:solidFill>
                  <a:prstClr val="black">
                    <a:tint val="75000"/>
                  </a:prstClr>
                </a:solidFill>
              </a:rPr>
              <a:t>17/08/2015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63C03A18-1BE2-487D-92D8-585057AF460F}" type="slidenum">
              <a:rPr lang="hr-HR" smtClean="0">
                <a:solidFill>
                  <a:prstClr val="black">
                    <a:tint val="75000"/>
                  </a:prstClr>
                </a:solidFill>
              </a:rPr>
              <a:pPr/>
              <a:t>31</a:t>
            </a:fld>
            <a:endParaRPr lang="hr-HR">
              <a:solidFill>
                <a:prstClr val="black">
                  <a:tint val="75000"/>
                </a:prstClr>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861"/>
          <a:stretch/>
        </p:blipFill>
        <p:spPr bwMode="auto">
          <a:xfrm>
            <a:off x="239349" y="836712"/>
            <a:ext cx="1195265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043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a:t>
            </a:r>
            <a:r>
              <a:rPr lang="en-US" dirty="0" err="1" smtClean="0"/>
              <a:t>epresenting</a:t>
            </a:r>
            <a:r>
              <a:rPr lang="en-US" dirty="0" smtClean="0"/>
              <a:t> </a:t>
            </a:r>
            <a:r>
              <a:rPr lang="en-US" dirty="0"/>
              <a:t>UNIMARC authorities in </a:t>
            </a:r>
            <a:r>
              <a:rPr lang="en-US" dirty="0" smtClean="0"/>
              <a:t>RDF</a:t>
            </a:r>
            <a:r>
              <a:rPr lang="hr-HR" dirty="0" smtClean="0"/>
              <a:t>: use </a:t>
            </a:r>
            <a:r>
              <a:rPr lang="en-GB" dirty="0" smtClean="0"/>
              <a:t>of parallel vocabularies</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896" r="1039" b="5363"/>
          <a:stretch/>
        </p:blipFill>
        <p:spPr bwMode="auto">
          <a:xfrm>
            <a:off x="633047" y="1582616"/>
            <a:ext cx="10363200" cy="474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a:xfrm>
            <a:off x="838200" y="6356352"/>
            <a:ext cx="2743200" cy="365125"/>
          </a:xfrm>
          <a:prstGeom prst="rect">
            <a:avLst/>
          </a:prstGeom>
        </p:spPr>
        <p:txBody>
          <a:bodyPr/>
          <a:lstStyle/>
          <a:p>
            <a:fld id="{DF93A72C-D36A-4385-9608-DDE4999CAA06}"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32</a:t>
            </a:fld>
            <a:endParaRPr lang="en-GB"/>
          </a:p>
        </p:txBody>
      </p:sp>
    </p:spTree>
    <p:extLst>
      <p:ext uri="{BB962C8B-B14F-4D97-AF65-F5344CB8AC3E}">
        <p14:creationId xmlns:p14="http://schemas.microsoft.com/office/powerpoint/2010/main" val="3697038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prstClr val="black"/>
                </a:solidFill>
              </a:rPr>
              <a:t>R</a:t>
            </a:r>
            <a:r>
              <a:rPr lang="en-US" dirty="0" err="1">
                <a:solidFill>
                  <a:prstClr val="black"/>
                </a:solidFill>
              </a:rPr>
              <a:t>epresenting</a:t>
            </a:r>
            <a:r>
              <a:rPr lang="en-US" dirty="0">
                <a:solidFill>
                  <a:prstClr val="black"/>
                </a:solidFill>
              </a:rPr>
              <a:t> UNIMARC authorities in </a:t>
            </a:r>
            <a:r>
              <a:rPr lang="en-US" dirty="0" smtClean="0">
                <a:solidFill>
                  <a:prstClr val="black"/>
                </a:solidFill>
              </a:rPr>
              <a:t>RDF</a:t>
            </a:r>
            <a:r>
              <a:rPr lang="hr-HR" dirty="0" smtClean="0">
                <a:solidFill>
                  <a:prstClr val="black"/>
                </a:solidFill>
              </a:rPr>
              <a:t>: </a:t>
            </a:r>
            <a:r>
              <a:rPr lang="en-GB" sz="3600" dirty="0" smtClean="0">
                <a:solidFill>
                  <a:prstClr val="black"/>
                </a:solidFill>
              </a:rPr>
              <a:t>authorised and variant forms of a name</a:t>
            </a:r>
            <a:endParaRPr lang="en-GB" sz="3600"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434" r="12094" b="5363"/>
          <a:stretch/>
        </p:blipFill>
        <p:spPr bwMode="auto">
          <a:xfrm>
            <a:off x="398586" y="1711569"/>
            <a:ext cx="10234247" cy="474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a:xfrm>
            <a:off x="838200" y="6356352"/>
            <a:ext cx="2743200" cy="365125"/>
          </a:xfrm>
          <a:prstGeom prst="rect">
            <a:avLst/>
          </a:prstGeom>
        </p:spPr>
        <p:txBody>
          <a:bodyPr/>
          <a:lstStyle/>
          <a:p>
            <a:fld id="{ACFFA28F-9C21-4B49-B641-F62A6C6F4CF5}"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33</a:t>
            </a:fld>
            <a:endParaRPr lang="en-GB"/>
          </a:p>
        </p:txBody>
      </p:sp>
    </p:spTree>
    <p:extLst>
      <p:ext uri="{BB962C8B-B14F-4D97-AF65-F5344CB8AC3E}">
        <p14:creationId xmlns:p14="http://schemas.microsoft.com/office/powerpoint/2010/main" val="2248318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Mappings</a:t>
            </a:r>
            <a:endParaRPr lang="en-GB" dirty="0"/>
          </a:p>
        </p:txBody>
      </p:sp>
      <p:sp>
        <p:nvSpPr>
          <p:cNvPr id="3" name="Content Placeholder 2"/>
          <p:cNvSpPr>
            <a:spLocks noGrp="1"/>
          </p:cNvSpPr>
          <p:nvPr>
            <p:ph idx="1"/>
          </p:nvPr>
        </p:nvSpPr>
        <p:spPr/>
        <p:txBody>
          <a:bodyPr>
            <a:normAutofit/>
          </a:bodyPr>
          <a:lstStyle/>
          <a:p>
            <a:r>
              <a:rPr lang="en-GB" dirty="0" smtClean="0"/>
              <a:t>UNIMARC tags and subfields have corresponding ISBD “elements”</a:t>
            </a:r>
          </a:p>
          <a:p>
            <a:pPr lvl="1"/>
            <a:r>
              <a:rPr lang="en-GB" dirty="0" smtClean="0"/>
              <a:t>Now out-of-date after publication of ISBD consolidated edition</a:t>
            </a:r>
          </a:p>
          <a:p>
            <a:pPr lvl="1"/>
            <a:r>
              <a:rPr lang="en-GB" dirty="0" smtClean="0"/>
              <a:t>Category of alignment relationship to be determined</a:t>
            </a:r>
          </a:p>
          <a:p>
            <a:pPr lvl="2"/>
            <a:r>
              <a:rPr lang="en-GB" dirty="0" smtClean="0"/>
              <a:t>Equivalent or broader/narrower</a:t>
            </a:r>
          </a:p>
          <a:p>
            <a:pPr lvl="1"/>
            <a:r>
              <a:rPr lang="en-GB" dirty="0" smtClean="0"/>
              <a:t>To be used as basis for sub-property mappings</a:t>
            </a:r>
          </a:p>
          <a:p>
            <a:r>
              <a:rPr lang="en-GB" dirty="0" smtClean="0"/>
              <a:t>Mappings from UNIMARC to other vocabularies being developed</a:t>
            </a:r>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A66C2E60-5453-468D-A3DA-4DE3A7F47E41}"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34</a:t>
            </a:fld>
            <a:endParaRPr lang="en-GB"/>
          </a:p>
        </p:txBody>
      </p:sp>
    </p:spTree>
    <p:extLst>
      <p:ext uri="{BB962C8B-B14F-4D97-AF65-F5344CB8AC3E}">
        <p14:creationId xmlns:p14="http://schemas.microsoft.com/office/powerpoint/2010/main" val="138234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UNIMARC and ISBD properties</a:t>
            </a:r>
            <a:endParaRPr lang="en-GB" dirty="0"/>
          </a:p>
        </p:txBody>
      </p:sp>
      <p:sp>
        <p:nvSpPr>
          <p:cNvPr id="3" name="Content Placeholder 2"/>
          <p:cNvSpPr>
            <a:spLocks noGrp="1"/>
          </p:cNvSpPr>
          <p:nvPr>
            <p:ph idx="1"/>
          </p:nvPr>
        </p:nvSpPr>
        <p:spPr/>
        <p:txBody>
          <a:bodyPr>
            <a:normAutofit/>
          </a:bodyPr>
          <a:lstStyle/>
          <a:p>
            <a:r>
              <a:rPr lang="en-GB" dirty="0"/>
              <a:t>Element identifier/URI: </a:t>
            </a:r>
            <a:r>
              <a:rPr lang="en-GB" dirty="0" smtClean="0">
                <a:solidFill>
                  <a:srgbClr val="C00000"/>
                </a:solidFill>
              </a:rPr>
              <a:t>unimarcb:P</a:t>
            </a:r>
            <a:r>
              <a:rPr lang="en-GB" dirty="0" smtClean="0">
                <a:solidFill>
                  <a:srgbClr val="0070C0"/>
                </a:solidFill>
              </a:rPr>
              <a:t>205bbb</a:t>
            </a:r>
            <a:endParaRPr lang="en-GB" dirty="0">
              <a:solidFill>
                <a:srgbClr val="0070C0"/>
              </a:solidFill>
            </a:endParaRPr>
          </a:p>
          <a:p>
            <a:pPr lvl="1"/>
            <a:r>
              <a:rPr lang="en-GB" dirty="0" smtClean="0"/>
              <a:t>Label (English): </a:t>
            </a:r>
            <a:r>
              <a:rPr lang="en-GB" dirty="0" smtClean="0">
                <a:solidFill>
                  <a:srgbClr val="C00000"/>
                </a:solidFill>
              </a:rPr>
              <a:t>(has) </a:t>
            </a:r>
            <a:r>
              <a:rPr lang="en-GB" dirty="0">
                <a:solidFill>
                  <a:srgbClr val="C00000"/>
                </a:solidFill>
              </a:rPr>
              <a:t>issue </a:t>
            </a:r>
            <a:r>
              <a:rPr lang="en-GB" dirty="0" smtClean="0">
                <a:solidFill>
                  <a:srgbClr val="C00000"/>
                </a:solidFill>
              </a:rPr>
              <a:t>statement</a:t>
            </a:r>
          </a:p>
          <a:p>
            <a:r>
              <a:rPr lang="en-GB" dirty="0" smtClean="0"/>
              <a:t>Equivalent ISBD URI: </a:t>
            </a:r>
            <a:r>
              <a:rPr lang="en-GB" dirty="0" smtClean="0">
                <a:solidFill>
                  <a:srgbClr val="C00000"/>
                </a:solidFill>
              </a:rPr>
              <a:t>isbd:P1011</a:t>
            </a:r>
          </a:p>
          <a:p>
            <a:pPr lvl="1"/>
            <a:r>
              <a:rPr lang="en-GB" dirty="0" smtClean="0"/>
              <a:t>Label (English): </a:t>
            </a:r>
            <a:r>
              <a:rPr lang="en-GB" dirty="0">
                <a:solidFill>
                  <a:srgbClr val="C00000"/>
                </a:solidFill>
              </a:rPr>
              <a:t>has additional edition </a:t>
            </a:r>
            <a:r>
              <a:rPr lang="en-GB" dirty="0" smtClean="0">
                <a:solidFill>
                  <a:srgbClr val="C00000"/>
                </a:solidFill>
              </a:rPr>
              <a:t>statement</a:t>
            </a:r>
          </a:p>
          <a:p>
            <a:r>
              <a:rPr lang="en-GB" dirty="0" smtClean="0"/>
              <a:t>The meaning is the same, but the identifiers and labels are different</a:t>
            </a:r>
          </a:p>
          <a:p>
            <a:r>
              <a:rPr lang="en-GB" dirty="0" smtClean="0"/>
              <a:t>unimarcb:P205bbb </a:t>
            </a:r>
            <a:r>
              <a:rPr lang="en-GB" dirty="0" smtClean="0">
                <a:solidFill>
                  <a:srgbClr val="7030A0"/>
                </a:solidFill>
              </a:rPr>
              <a:t>same as </a:t>
            </a:r>
            <a:r>
              <a:rPr lang="en-GB" dirty="0" smtClean="0"/>
              <a:t>isbd:P1011 (in RDF)</a:t>
            </a:r>
          </a:p>
          <a:p>
            <a:pPr lvl="1"/>
            <a:r>
              <a:rPr lang="en-GB" dirty="0" smtClean="0"/>
              <a:t>Or use isbd:P1011 instead of unimarcb:P205bbb</a:t>
            </a:r>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042E5DC-F974-4A26-9982-BB57742437C4}"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35</a:t>
            </a:fld>
            <a:endParaRPr lang="en-GB"/>
          </a:p>
        </p:txBody>
      </p:sp>
    </p:spTree>
    <p:extLst>
      <p:ext uri="{BB962C8B-B14F-4D97-AF65-F5344CB8AC3E}">
        <p14:creationId xmlns:p14="http://schemas.microsoft.com/office/powerpoint/2010/main" val="4118905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07568" y="1412779"/>
          <a:ext cx="7848872" cy="3470581"/>
        </p:xfrm>
        <a:graphic>
          <a:graphicData uri="http://schemas.openxmlformats.org/drawingml/2006/table">
            <a:tbl>
              <a:tblPr firstRow="1" firstCol="1" bandRow="1"/>
              <a:tblGrid>
                <a:gridCol w="1296144"/>
                <a:gridCol w="2250316"/>
                <a:gridCol w="651240"/>
                <a:gridCol w="1202900"/>
                <a:gridCol w="2448272"/>
              </a:tblGrid>
              <a:tr h="410445">
                <a:tc gridSpan="2">
                  <a:txBody>
                    <a:bodyPr/>
                    <a:lstStyle/>
                    <a:p>
                      <a:pPr algn="l">
                        <a:spcAft>
                          <a:spcPts val="0"/>
                        </a:spcAft>
                      </a:pPr>
                      <a:r>
                        <a:rPr lang="en-GB" sz="2400" b="1" dirty="0">
                          <a:effectLst/>
                        </a:rPr>
                        <a:t>UNIMARC</a:t>
                      </a:r>
                      <a:endParaRPr lang="en-GB" sz="2400" b="1" dirty="0">
                        <a:effectLst/>
                        <a:latin typeface="Times New Roman"/>
                        <a:ea typeface="PMingLiU"/>
                      </a:endParaRPr>
                    </a:p>
                  </a:txBody>
                  <a:tcPr marL="24999" marR="24999" marT="0" marB="0"/>
                </a:tc>
                <a:tc hMerge="1">
                  <a:txBody>
                    <a:bodyPr/>
                    <a:lstStyle/>
                    <a:p>
                      <a:endParaRPr lang="en-GB"/>
                    </a:p>
                  </a:txBody>
                  <a:tcPr/>
                </a:tc>
                <a:tc>
                  <a:txBody>
                    <a:bodyPr/>
                    <a:lstStyle/>
                    <a:p>
                      <a:pPr algn="ctr">
                        <a:spcAft>
                          <a:spcPts val="0"/>
                        </a:spcAft>
                      </a:pPr>
                      <a:r>
                        <a:rPr lang="en-GB" sz="2400" b="1">
                          <a:effectLst/>
                        </a:rPr>
                        <a:t> </a:t>
                      </a:r>
                      <a:endParaRPr lang="en-GB" sz="2400" b="1">
                        <a:effectLst/>
                        <a:latin typeface="Times New Roman"/>
                        <a:ea typeface="PMingLiU"/>
                      </a:endParaRPr>
                    </a:p>
                  </a:txBody>
                  <a:tcPr marL="24999" marR="24999" marT="0" marB="0"/>
                </a:tc>
                <a:tc gridSpan="2">
                  <a:txBody>
                    <a:bodyPr/>
                    <a:lstStyle/>
                    <a:p>
                      <a:pPr algn="l">
                        <a:spcAft>
                          <a:spcPts val="0"/>
                        </a:spcAft>
                      </a:pPr>
                      <a:r>
                        <a:rPr lang="en-GB" sz="2400" b="1" dirty="0">
                          <a:effectLst/>
                        </a:rPr>
                        <a:t>ISBD</a:t>
                      </a:r>
                      <a:endParaRPr lang="en-GB" sz="2400" b="1" dirty="0">
                        <a:effectLst/>
                        <a:latin typeface="Times New Roman"/>
                        <a:ea typeface="PMingLiU"/>
                      </a:endParaRPr>
                    </a:p>
                  </a:txBody>
                  <a:tcPr marL="24999" marR="24999" marT="0" marB="0"/>
                </a:tc>
                <a:tc hMerge="1">
                  <a:txBody>
                    <a:bodyPr/>
                    <a:lstStyle/>
                    <a:p>
                      <a:endParaRPr lang="en-GB"/>
                    </a:p>
                  </a:txBody>
                  <a:tcPr/>
                </a:tc>
              </a:tr>
              <a:tr h="410445">
                <a:tc>
                  <a:txBody>
                    <a:bodyPr/>
                    <a:lstStyle/>
                    <a:p>
                      <a:pPr algn="l">
                        <a:spcAft>
                          <a:spcPts val="0"/>
                        </a:spcAft>
                      </a:pPr>
                      <a:r>
                        <a:rPr lang="en-GB" sz="2400" b="1" i="1">
                          <a:effectLst/>
                        </a:rPr>
                        <a:t>Property</a:t>
                      </a:r>
                      <a:endParaRPr lang="en-GB" sz="2400" b="1" i="1">
                        <a:effectLst/>
                        <a:latin typeface="Times New Roman"/>
                        <a:ea typeface="PMingLiU"/>
                      </a:endParaRPr>
                    </a:p>
                  </a:txBody>
                  <a:tcPr marL="24999" marR="24999" marT="0" marB="0"/>
                </a:tc>
                <a:tc>
                  <a:txBody>
                    <a:bodyPr/>
                    <a:lstStyle/>
                    <a:p>
                      <a:pPr algn="l">
                        <a:spcAft>
                          <a:spcPts val="0"/>
                        </a:spcAft>
                      </a:pPr>
                      <a:r>
                        <a:rPr lang="en-GB" sz="2400" b="1" i="1">
                          <a:effectLst/>
                        </a:rPr>
                        <a:t>Label</a:t>
                      </a:r>
                      <a:endParaRPr lang="en-GB" sz="2400" b="1" i="1">
                        <a:effectLst/>
                        <a:latin typeface="Times New Roman"/>
                        <a:ea typeface="PMingLiU"/>
                      </a:endParaRPr>
                    </a:p>
                  </a:txBody>
                  <a:tcPr marL="24999" marR="24999" marT="0" marB="0"/>
                </a:tc>
                <a:tc>
                  <a:txBody>
                    <a:bodyPr/>
                    <a:lstStyle/>
                    <a:p>
                      <a:pPr algn="ctr">
                        <a:spcAft>
                          <a:spcPts val="0"/>
                        </a:spcAft>
                      </a:pPr>
                      <a:r>
                        <a:rPr lang="en-GB" sz="2400" b="1" i="1">
                          <a:effectLst/>
                        </a:rPr>
                        <a:t>A</a:t>
                      </a:r>
                      <a:endParaRPr lang="en-GB" sz="2400" b="1" i="1">
                        <a:effectLst/>
                        <a:latin typeface="Times New Roman"/>
                        <a:ea typeface="PMingLiU"/>
                      </a:endParaRPr>
                    </a:p>
                  </a:txBody>
                  <a:tcPr marL="24999" marR="24999" marT="0" marB="0"/>
                </a:tc>
                <a:tc>
                  <a:txBody>
                    <a:bodyPr/>
                    <a:lstStyle/>
                    <a:p>
                      <a:pPr algn="l">
                        <a:spcAft>
                          <a:spcPts val="0"/>
                        </a:spcAft>
                      </a:pPr>
                      <a:r>
                        <a:rPr lang="en-GB" sz="2400" b="1" i="1">
                          <a:effectLst/>
                        </a:rPr>
                        <a:t>Property</a:t>
                      </a:r>
                      <a:endParaRPr lang="en-GB" sz="2400" b="1" i="1">
                        <a:effectLst/>
                        <a:latin typeface="Times New Roman"/>
                        <a:ea typeface="PMingLiU"/>
                      </a:endParaRPr>
                    </a:p>
                  </a:txBody>
                  <a:tcPr marL="24999" marR="24999" marT="0" marB="0"/>
                </a:tc>
                <a:tc>
                  <a:txBody>
                    <a:bodyPr/>
                    <a:lstStyle/>
                    <a:p>
                      <a:pPr algn="l">
                        <a:spcAft>
                          <a:spcPts val="0"/>
                        </a:spcAft>
                      </a:pPr>
                      <a:r>
                        <a:rPr lang="en-GB" sz="2400" b="1" i="1" dirty="0">
                          <a:effectLst/>
                        </a:rPr>
                        <a:t>Label</a:t>
                      </a:r>
                      <a:endParaRPr lang="en-GB" sz="2400" b="1" i="1" dirty="0">
                        <a:effectLst/>
                        <a:latin typeface="Times New Roman"/>
                        <a:ea typeface="PMingLiU"/>
                      </a:endParaRPr>
                    </a:p>
                  </a:txBody>
                  <a:tcPr marL="24999" marR="24999" marT="0" marB="0"/>
                </a:tc>
              </a:tr>
              <a:tr h="820891">
                <a:tc>
                  <a:txBody>
                    <a:bodyPr/>
                    <a:lstStyle/>
                    <a:p>
                      <a:pPr algn="l">
                        <a:spcAft>
                          <a:spcPts val="0"/>
                        </a:spcAft>
                      </a:pPr>
                      <a:r>
                        <a:rPr lang="en-GB" sz="2400" dirty="0" smtClean="0">
                          <a:effectLst/>
                        </a:rPr>
                        <a:t>U200</a:t>
                      </a:r>
                      <a:r>
                        <a:rPr lang="en-GB" sz="2400" dirty="0">
                          <a:effectLst/>
                        </a:rPr>
                        <a:t>__a</a:t>
                      </a:r>
                      <a:endParaRPr lang="en-GB" sz="2400" b="0" dirty="0">
                        <a:effectLst/>
                        <a:latin typeface="Times New Roman"/>
                        <a:ea typeface="PMingLiU"/>
                      </a:endParaRPr>
                    </a:p>
                  </a:txBody>
                  <a:tcPr marL="24999" marR="24999" marT="0" marB="0"/>
                </a:tc>
                <a:tc>
                  <a:txBody>
                    <a:bodyPr/>
                    <a:lstStyle/>
                    <a:p>
                      <a:pPr algn="l">
                        <a:spcAft>
                          <a:spcPts val="0"/>
                        </a:spcAft>
                      </a:pPr>
                      <a:r>
                        <a:rPr lang="en-GB" sz="2400" dirty="0">
                          <a:effectLst/>
                        </a:rPr>
                        <a:t>Title proper</a:t>
                      </a:r>
                      <a:endParaRPr lang="en-GB" sz="2400" dirty="0">
                        <a:effectLst/>
                        <a:latin typeface="Times New Roman"/>
                        <a:ea typeface="PMingLiU"/>
                      </a:endParaRPr>
                    </a:p>
                  </a:txBody>
                  <a:tcPr marL="24999" marR="24999" marT="0" marB="0"/>
                </a:tc>
                <a:tc>
                  <a:txBody>
                    <a:bodyPr/>
                    <a:lstStyle/>
                    <a:p>
                      <a:pPr algn="ctr">
                        <a:spcAft>
                          <a:spcPts val="0"/>
                        </a:spcAft>
                      </a:pPr>
                      <a:r>
                        <a:rPr lang="en-GB" sz="2400">
                          <a:effectLst/>
                        </a:rPr>
                        <a:t>=</a:t>
                      </a:r>
                    </a:p>
                    <a:p>
                      <a:pPr algn="ctr">
                        <a:spcAft>
                          <a:spcPts val="0"/>
                        </a:spcAft>
                      </a:pPr>
                      <a:r>
                        <a:rPr lang="en-GB" sz="2400">
                          <a:effectLst/>
                        </a:rPr>
                        <a:t>&lt;&gt; </a:t>
                      </a:r>
                      <a:endParaRPr lang="en-GB" sz="2400">
                        <a:effectLst/>
                        <a:latin typeface="Times New Roman"/>
                        <a:ea typeface="PMingLiU"/>
                      </a:endParaRPr>
                    </a:p>
                  </a:txBody>
                  <a:tcPr marL="24999" marR="24999" marT="0" marB="0"/>
                </a:tc>
                <a:tc>
                  <a:txBody>
                    <a:bodyPr/>
                    <a:lstStyle/>
                    <a:p>
                      <a:pPr algn="l">
                        <a:spcAft>
                          <a:spcPts val="0"/>
                        </a:spcAft>
                      </a:pPr>
                      <a:r>
                        <a:rPr lang="en-GB" sz="2400">
                          <a:effectLst/>
                        </a:rPr>
                        <a:t>P1004</a:t>
                      </a:r>
                      <a:endParaRPr lang="en-GB" sz="2400">
                        <a:effectLst/>
                        <a:latin typeface="Times New Roman"/>
                        <a:ea typeface="PMingLiU"/>
                      </a:endParaRPr>
                    </a:p>
                  </a:txBody>
                  <a:tcPr marL="24999" marR="24999" marT="0" marB="0"/>
                </a:tc>
                <a:tc>
                  <a:txBody>
                    <a:bodyPr/>
                    <a:lstStyle/>
                    <a:p>
                      <a:pPr algn="l">
                        <a:spcAft>
                          <a:spcPts val="0"/>
                        </a:spcAft>
                      </a:pPr>
                      <a:r>
                        <a:rPr lang="en-GB" sz="2400" dirty="0">
                          <a:effectLst/>
                        </a:rPr>
                        <a:t>has title proper</a:t>
                      </a:r>
                      <a:endParaRPr lang="en-GB" sz="2400" dirty="0">
                        <a:effectLst/>
                        <a:latin typeface="Times New Roman"/>
                        <a:ea typeface="PMingLiU"/>
                      </a:endParaRPr>
                    </a:p>
                  </a:txBody>
                  <a:tcPr marL="24999" marR="24999" marT="0" marB="0"/>
                </a:tc>
              </a:tr>
              <a:tr h="820891">
                <a:tc>
                  <a:txBody>
                    <a:bodyPr/>
                    <a:lstStyle/>
                    <a:p>
                      <a:pPr algn="l">
                        <a:spcAft>
                          <a:spcPts val="0"/>
                        </a:spcAft>
                      </a:pPr>
                      <a:r>
                        <a:rPr lang="en-GB" sz="2400">
                          <a:effectLst/>
                        </a:rPr>
                        <a:t> </a:t>
                      </a:r>
                      <a:endParaRPr lang="en-GB" sz="2400" b="0">
                        <a:effectLst/>
                        <a:latin typeface="Times New Roman"/>
                        <a:ea typeface="PMingLiU"/>
                      </a:endParaRPr>
                    </a:p>
                  </a:txBody>
                  <a:tcPr marL="24999" marR="24999" marT="0" marB="0"/>
                </a:tc>
                <a:tc>
                  <a:txBody>
                    <a:bodyPr/>
                    <a:lstStyle/>
                    <a:p>
                      <a:pPr algn="l">
                        <a:spcAft>
                          <a:spcPts val="0"/>
                        </a:spcAft>
                      </a:pPr>
                      <a:r>
                        <a:rPr lang="en-GB" sz="2400" dirty="0">
                          <a:effectLst/>
                        </a:rPr>
                        <a:t> </a:t>
                      </a:r>
                      <a:endParaRPr lang="en-GB" sz="2400" dirty="0">
                        <a:effectLst/>
                        <a:latin typeface="Times New Roman"/>
                        <a:ea typeface="PMingLiU"/>
                      </a:endParaRPr>
                    </a:p>
                  </a:txBody>
                  <a:tcPr marL="24999" marR="24999" marT="0" marB="0"/>
                </a:tc>
                <a:tc>
                  <a:txBody>
                    <a:bodyPr/>
                    <a:lstStyle/>
                    <a:p>
                      <a:pPr algn="ctr">
                        <a:spcAft>
                          <a:spcPts val="0"/>
                        </a:spcAft>
                      </a:pPr>
                      <a:r>
                        <a:rPr lang="en-GB" sz="2400">
                          <a:effectLst/>
                        </a:rPr>
                        <a:t> </a:t>
                      </a:r>
                      <a:endParaRPr lang="en-GB" sz="2400">
                        <a:effectLst/>
                        <a:latin typeface="Times New Roman"/>
                        <a:ea typeface="PMingLiU"/>
                      </a:endParaRPr>
                    </a:p>
                  </a:txBody>
                  <a:tcPr marL="24999" marR="24999" marT="0" marB="0"/>
                </a:tc>
                <a:tc>
                  <a:txBody>
                    <a:bodyPr/>
                    <a:lstStyle/>
                    <a:p>
                      <a:pPr algn="l">
                        <a:spcAft>
                          <a:spcPts val="0"/>
                        </a:spcAft>
                      </a:pPr>
                      <a:r>
                        <a:rPr lang="en-GB" sz="2400">
                          <a:effectLst/>
                        </a:rPr>
                        <a:t>P1117</a:t>
                      </a:r>
                      <a:endParaRPr lang="en-GB" sz="2400">
                        <a:effectLst/>
                        <a:latin typeface="Times New Roman"/>
                        <a:ea typeface="PMingLiU"/>
                      </a:endParaRPr>
                    </a:p>
                  </a:txBody>
                  <a:tcPr marL="24999" marR="24999" marT="0" marB="0"/>
                </a:tc>
                <a:tc>
                  <a:txBody>
                    <a:bodyPr/>
                    <a:lstStyle/>
                    <a:p>
                      <a:pPr algn="l">
                        <a:spcAft>
                          <a:spcPts val="0"/>
                        </a:spcAft>
                      </a:pPr>
                      <a:r>
                        <a:rPr lang="en-GB" sz="2400" dirty="0">
                          <a:effectLst/>
                        </a:rPr>
                        <a:t>has title of individual work by same author</a:t>
                      </a:r>
                      <a:endParaRPr lang="en-GB" sz="2400" dirty="0">
                        <a:effectLst/>
                        <a:latin typeface="Times New Roman"/>
                        <a:ea typeface="PMingLiU"/>
                      </a:endParaRPr>
                    </a:p>
                  </a:txBody>
                  <a:tcPr marL="24999" marR="24999" marT="0" marB="0"/>
                </a:tc>
              </a:tr>
              <a:tr h="410445">
                <a:tc>
                  <a:txBody>
                    <a:bodyPr/>
                    <a:lstStyle/>
                    <a:p>
                      <a:pPr algn="l">
                        <a:spcAft>
                          <a:spcPts val="0"/>
                        </a:spcAft>
                      </a:pPr>
                      <a:r>
                        <a:rPr lang="en-GB" sz="2400" dirty="0">
                          <a:effectLst/>
                        </a:rPr>
                        <a:t> </a:t>
                      </a:r>
                      <a:endParaRPr lang="en-GB" sz="2400" b="0" dirty="0">
                        <a:effectLst/>
                        <a:latin typeface="Times New Roman"/>
                        <a:ea typeface="PMingLiU"/>
                      </a:endParaRPr>
                    </a:p>
                  </a:txBody>
                  <a:tcPr marL="24999" marR="24999" marT="0" marB="0"/>
                </a:tc>
                <a:tc>
                  <a:txBody>
                    <a:bodyPr/>
                    <a:lstStyle/>
                    <a:p>
                      <a:pPr algn="l">
                        <a:spcAft>
                          <a:spcPts val="0"/>
                        </a:spcAft>
                      </a:pPr>
                      <a:r>
                        <a:rPr lang="en-GB" sz="2400">
                          <a:effectLst/>
                        </a:rPr>
                        <a:t> </a:t>
                      </a:r>
                      <a:endParaRPr lang="en-GB" sz="2400">
                        <a:effectLst/>
                        <a:latin typeface="Times New Roman"/>
                        <a:ea typeface="PMingLiU"/>
                      </a:endParaRPr>
                    </a:p>
                  </a:txBody>
                  <a:tcPr marL="24999" marR="24999" marT="0" marB="0"/>
                </a:tc>
                <a:tc>
                  <a:txBody>
                    <a:bodyPr/>
                    <a:lstStyle/>
                    <a:p>
                      <a:pPr algn="ctr">
                        <a:spcAft>
                          <a:spcPts val="0"/>
                        </a:spcAft>
                      </a:pPr>
                      <a:r>
                        <a:rPr lang="en-GB" sz="2400" dirty="0">
                          <a:effectLst/>
                        </a:rPr>
                        <a:t> </a:t>
                      </a:r>
                      <a:endParaRPr lang="en-GB" sz="2400" dirty="0">
                        <a:effectLst/>
                        <a:latin typeface="Times New Roman"/>
                        <a:ea typeface="PMingLiU"/>
                      </a:endParaRPr>
                    </a:p>
                  </a:txBody>
                  <a:tcPr marL="24999" marR="24999" marT="0" marB="0"/>
                </a:tc>
                <a:tc>
                  <a:txBody>
                    <a:bodyPr/>
                    <a:lstStyle/>
                    <a:p>
                      <a:pPr algn="l">
                        <a:spcAft>
                          <a:spcPts val="0"/>
                        </a:spcAft>
                      </a:pPr>
                      <a:r>
                        <a:rPr lang="en-GB" sz="2400">
                          <a:effectLst/>
                        </a:rPr>
                        <a:t>P1137</a:t>
                      </a:r>
                      <a:endParaRPr lang="en-GB" sz="2400">
                        <a:effectLst/>
                        <a:latin typeface="Times New Roman"/>
                        <a:ea typeface="PMingLiU"/>
                      </a:endParaRPr>
                    </a:p>
                  </a:txBody>
                  <a:tcPr marL="24999" marR="24999" marT="0" marB="0"/>
                </a:tc>
                <a:tc>
                  <a:txBody>
                    <a:bodyPr/>
                    <a:lstStyle/>
                    <a:p>
                      <a:pPr algn="l">
                        <a:spcAft>
                          <a:spcPts val="0"/>
                        </a:spcAft>
                      </a:pPr>
                      <a:r>
                        <a:rPr lang="en-GB" sz="2400" dirty="0">
                          <a:effectLst/>
                        </a:rPr>
                        <a:t>has common title of title proper </a:t>
                      </a:r>
                      <a:endParaRPr lang="en-GB" sz="2400" dirty="0">
                        <a:effectLst/>
                        <a:latin typeface="Times New Roman"/>
                        <a:ea typeface="PMingLiU"/>
                      </a:endParaRPr>
                    </a:p>
                  </a:txBody>
                  <a:tcPr marL="24999" marR="24999" marT="0" marB="0"/>
                </a:tc>
              </a:tr>
            </a:tbl>
          </a:graphicData>
        </a:graphic>
      </p:graphicFrame>
      <p:sp>
        <p:nvSpPr>
          <p:cNvPr id="3" name="TextBox 2"/>
          <p:cNvSpPr txBox="1"/>
          <p:nvPr/>
        </p:nvSpPr>
        <p:spPr>
          <a:xfrm>
            <a:off x="2207570" y="332659"/>
            <a:ext cx="5988819" cy="646331"/>
          </a:xfrm>
          <a:prstGeom prst="rect">
            <a:avLst/>
          </a:prstGeom>
          <a:noFill/>
        </p:spPr>
        <p:txBody>
          <a:bodyPr wrap="none" rtlCol="0">
            <a:spAutoFit/>
          </a:bodyPr>
          <a:lstStyle/>
          <a:p>
            <a:r>
              <a:rPr lang="en-GB" sz="3600" dirty="0"/>
              <a:t>UNIMARC Alignment with ISBD</a:t>
            </a:r>
          </a:p>
        </p:txBody>
      </p:sp>
      <p:sp>
        <p:nvSpPr>
          <p:cNvPr id="4" name="TextBox 3"/>
          <p:cNvSpPr txBox="1"/>
          <p:nvPr/>
        </p:nvSpPr>
        <p:spPr>
          <a:xfrm>
            <a:off x="2083766" y="5589010"/>
            <a:ext cx="8247193" cy="646331"/>
          </a:xfrm>
          <a:prstGeom prst="rect">
            <a:avLst/>
          </a:prstGeom>
          <a:noFill/>
        </p:spPr>
        <p:txBody>
          <a:bodyPr wrap="none" rtlCol="0">
            <a:spAutoFit/>
          </a:bodyPr>
          <a:lstStyle/>
          <a:p>
            <a:pPr algn="ctr"/>
            <a:r>
              <a:rPr lang="en-GB" sz="3600" b="1" dirty="0"/>
              <a:t>A</a:t>
            </a:r>
            <a:r>
              <a:rPr lang="en-GB" sz="3600" dirty="0"/>
              <a:t>lignment is equal, broader, and narrower!</a:t>
            </a:r>
          </a:p>
        </p:txBody>
      </p:sp>
      <p:sp>
        <p:nvSpPr>
          <p:cNvPr id="5" name="Oval 4"/>
          <p:cNvSpPr/>
          <p:nvPr/>
        </p:nvSpPr>
        <p:spPr>
          <a:xfrm>
            <a:off x="5778560" y="2204864"/>
            <a:ext cx="53346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5"/>
          <p:cNvSpPr>
            <a:spLocks noGrp="1"/>
          </p:cNvSpPr>
          <p:nvPr>
            <p:ph type="dt" sz="half" idx="10"/>
          </p:nvPr>
        </p:nvSpPr>
        <p:spPr>
          <a:xfrm>
            <a:off x="838200" y="6356352"/>
            <a:ext cx="2743200" cy="365125"/>
          </a:xfrm>
          <a:prstGeom prst="rect">
            <a:avLst/>
          </a:prstGeom>
        </p:spPr>
        <p:txBody>
          <a:bodyPr/>
          <a:lstStyle/>
          <a:p>
            <a:fld id="{BCEE14AF-8B1F-4227-9031-ABADB9416FD2}" type="datetime1">
              <a:rPr lang="en-GB" smtClean="0"/>
              <a:t>17/08/2015</a:t>
            </a:fld>
            <a:endParaRPr lang="en-GB"/>
          </a:p>
        </p:txBody>
      </p:sp>
      <p:sp>
        <p:nvSpPr>
          <p:cNvPr id="7" name="Footer Placeholder 6"/>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8" name="Slide Number Placeholder 7"/>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36</a:t>
            </a:fld>
            <a:endParaRPr lang="en-GB"/>
          </a:p>
        </p:txBody>
      </p:sp>
    </p:spTree>
    <p:extLst>
      <p:ext uri="{BB962C8B-B14F-4D97-AF65-F5344CB8AC3E}">
        <p14:creationId xmlns:p14="http://schemas.microsoft.com/office/powerpoint/2010/main" val="4137851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UNIMARC and MARC21 (BIBFRAME)</a:t>
            </a:r>
            <a:endParaRPr lang="en-GB" dirty="0"/>
          </a:p>
        </p:txBody>
      </p:sp>
      <p:sp>
        <p:nvSpPr>
          <p:cNvPr id="3" name="Content Placeholder 2"/>
          <p:cNvSpPr>
            <a:spLocks noGrp="1"/>
          </p:cNvSpPr>
          <p:nvPr>
            <p:ph idx="1"/>
          </p:nvPr>
        </p:nvSpPr>
        <p:spPr/>
        <p:txBody>
          <a:bodyPr>
            <a:normAutofit/>
          </a:bodyPr>
          <a:lstStyle/>
          <a:p>
            <a:r>
              <a:rPr lang="en-GB" dirty="0" smtClean="0"/>
              <a:t>UNIMARC Level 0 approach is based on publication of MARC21 element sets in the Open Metadata Registry</a:t>
            </a:r>
          </a:p>
          <a:p>
            <a:r>
              <a:rPr lang="en-GB" dirty="0" smtClean="0"/>
              <a:t>BIBFRAME has a coarser granularity, but is extensible</a:t>
            </a:r>
          </a:p>
          <a:p>
            <a:pPr lvl="1"/>
            <a:r>
              <a:rPr lang="en-GB" dirty="0" smtClean="0"/>
              <a:t>Sub-properties and sub-classes can be added to refine the semantics</a:t>
            </a:r>
          </a:p>
          <a:p>
            <a:pPr lvl="1"/>
            <a:r>
              <a:rPr lang="en-GB" dirty="0" smtClean="0"/>
              <a:t>BF is </a:t>
            </a:r>
            <a:r>
              <a:rPr lang="en-GB" dirty="0" err="1" smtClean="0"/>
              <a:t>lossy</a:t>
            </a:r>
            <a:r>
              <a:rPr lang="en-GB" dirty="0" smtClean="0"/>
              <a:t> at current levels of granularity</a:t>
            </a:r>
          </a:p>
          <a:p>
            <a:r>
              <a:rPr lang="en-GB" dirty="0"/>
              <a:t>UNIMARC separates </a:t>
            </a:r>
            <a:r>
              <a:rPr lang="en-GB" dirty="0" smtClean="0"/>
              <a:t>content (values) from structure (encoding) in most cases</a:t>
            </a:r>
          </a:p>
          <a:p>
            <a:pPr lvl="1"/>
            <a:r>
              <a:rPr lang="en-GB" dirty="0" smtClean="0"/>
              <a:t>= Parallel is </a:t>
            </a:r>
            <a:r>
              <a:rPr lang="en-GB" smtClean="0"/>
              <a:t>an exception</a:t>
            </a:r>
            <a:endParaRPr lang="en-GB" dirty="0"/>
          </a:p>
          <a:p>
            <a:r>
              <a:rPr lang="en-GB" dirty="0" smtClean="0"/>
              <a:t>BF model is based on data in legacy records</a:t>
            </a:r>
          </a:p>
          <a:p>
            <a:pPr lvl="1"/>
            <a:r>
              <a:rPr lang="en-GB" dirty="0" smtClean="0"/>
              <a:t>Extensive “archaeology” required to trace semantics and syntax.</a:t>
            </a:r>
          </a:p>
          <a:p>
            <a:pPr lvl="1"/>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3CCE460-1154-422E-A41A-8BFBDB9ECC85}"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37</a:t>
            </a:fld>
            <a:endParaRPr lang="en-GB"/>
          </a:p>
        </p:txBody>
      </p:sp>
    </p:spTree>
    <p:extLst>
      <p:ext uri="{BB962C8B-B14F-4D97-AF65-F5344CB8AC3E}">
        <p14:creationId xmlns:p14="http://schemas.microsoft.com/office/powerpoint/2010/main" val="1602078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urved Connector 4"/>
          <p:cNvCxnSpPr>
            <a:stCxn id="6" idx="6"/>
            <a:endCxn id="3" idx="4"/>
          </p:cNvCxnSpPr>
          <p:nvPr/>
        </p:nvCxnSpPr>
        <p:spPr>
          <a:xfrm flipV="1">
            <a:off x="7220274" y="2681182"/>
            <a:ext cx="1017551" cy="1351465"/>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179715" y="3523316"/>
            <a:ext cx="5040560" cy="10186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2464985" y="3673502"/>
            <a:ext cx="1476164" cy="719210"/>
            <a:chOff x="1187624" y="4585751"/>
            <a:chExt cx="1476164" cy="719210"/>
          </a:xfrm>
        </p:grpSpPr>
        <p:sp>
          <p:nvSpPr>
            <p:cNvPr id="2" name="Oval 1"/>
            <p:cNvSpPr/>
            <p:nvPr/>
          </p:nvSpPr>
          <p:spPr>
            <a:xfrm>
              <a:off x="1187624" y="4585751"/>
              <a:ext cx="1476164" cy="7192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205626" y="4622191"/>
              <a:ext cx="1440160" cy="646331"/>
            </a:xfrm>
            <a:prstGeom prst="rect">
              <a:avLst/>
            </a:prstGeom>
            <a:noFill/>
            <a:ln>
              <a:noFill/>
            </a:ln>
          </p:spPr>
          <p:txBody>
            <a:bodyPr wrap="square" rtlCol="0">
              <a:spAutoFit/>
            </a:bodyPr>
            <a:lstStyle/>
            <a:p>
              <a:pPr algn="ctr"/>
              <a:r>
                <a:rPr lang="en-GB" dirty="0"/>
                <a:t>UM</a:t>
              </a:r>
            </a:p>
            <a:p>
              <a:pPr algn="ctr"/>
              <a:r>
                <a:rPr lang="en-GB" dirty="0" err="1"/>
                <a:t>charPos</a:t>
              </a:r>
              <a:r>
                <a:rPr lang="en-GB" dirty="0"/>
                <a:t> </a:t>
              </a:r>
              <a:r>
                <a:rPr lang="en-GB" b="1" dirty="0"/>
                <a:t>1</a:t>
              </a:r>
            </a:p>
          </p:txBody>
        </p:sp>
      </p:grpSp>
      <p:grpSp>
        <p:nvGrpSpPr>
          <p:cNvPr id="20" name="Group 19"/>
          <p:cNvGrpSpPr/>
          <p:nvPr/>
        </p:nvGrpSpPr>
        <p:grpSpPr>
          <a:xfrm>
            <a:off x="3961913" y="3672575"/>
            <a:ext cx="1476164" cy="719210"/>
            <a:chOff x="1187624" y="4585751"/>
            <a:chExt cx="1476164" cy="719210"/>
          </a:xfrm>
        </p:grpSpPr>
        <p:sp>
          <p:nvSpPr>
            <p:cNvPr id="21" name="Oval 20"/>
            <p:cNvSpPr/>
            <p:nvPr/>
          </p:nvSpPr>
          <p:spPr>
            <a:xfrm>
              <a:off x="1187624" y="4585751"/>
              <a:ext cx="1476164" cy="7192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205626" y="4622191"/>
              <a:ext cx="1440160" cy="646331"/>
            </a:xfrm>
            <a:prstGeom prst="rect">
              <a:avLst/>
            </a:prstGeom>
            <a:noFill/>
            <a:ln>
              <a:noFill/>
            </a:ln>
          </p:spPr>
          <p:txBody>
            <a:bodyPr wrap="square" rtlCol="0">
              <a:spAutoFit/>
            </a:bodyPr>
            <a:lstStyle/>
            <a:p>
              <a:pPr algn="ctr"/>
              <a:r>
                <a:rPr lang="en-GB" dirty="0"/>
                <a:t>UM</a:t>
              </a:r>
            </a:p>
            <a:p>
              <a:pPr algn="ctr"/>
              <a:r>
                <a:rPr lang="en-GB" dirty="0" err="1"/>
                <a:t>charPos</a:t>
              </a:r>
              <a:r>
                <a:rPr lang="en-GB" dirty="0"/>
                <a:t> </a:t>
              </a:r>
              <a:r>
                <a:rPr lang="en-GB" b="1" dirty="0"/>
                <a:t>2</a:t>
              </a:r>
            </a:p>
          </p:txBody>
        </p:sp>
      </p:grpSp>
      <p:grpSp>
        <p:nvGrpSpPr>
          <p:cNvPr id="23" name="Group 22"/>
          <p:cNvGrpSpPr/>
          <p:nvPr/>
        </p:nvGrpSpPr>
        <p:grpSpPr>
          <a:xfrm>
            <a:off x="5458841" y="3672575"/>
            <a:ext cx="1476164" cy="719210"/>
            <a:chOff x="1187624" y="4585751"/>
            <a:chExt cx="1476164" cy="719210"/>
          </a:xfrm>
        </p:grpSpPr>
        <p:sp>
          <p:nvSpPr>
            <p:cNvPr id="24" name="Oval 23"/>
            <p:cNvSpPr/>
            <p:nvPr/>
          </p:nvSpPr>
          <p:spPr>
            <a:xfrm>
              <a:off x="1187624" y="4585751"/>
              <a:ext cx="1476164" cy="7192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1205626" y="4622191"/>
              <a:ext cx="1440160" cy="646331"/>
            </a:xfrm>
            <a:prstGeom prst="rect">
              <a:avLst/>
            </a:prstGeom>
            <a:noFill/>
            <a:ln>
              <a:noFill/>
            </a:ln>
          </p:spPr>
          <p:txBody>
            <a:bodyPr wrap="square" rtlCol="0">
              <a:spAutoFit/>
            </a:bodyPr>
            <a:lstStyle/>
            <a:p>
              <a:pPr algn="ctr"/>
              <a:r>
                <a:rPr lang="en-GB" dirty="0"/>
                <a:t>UM</a:t>
              </a:r>
            </a:p>
            <a:p>
              <a:pPr algn="ctr"/>
              <a:r>
                <a:rPr lang="en-GB" dirty="0" err="1"/>
                <a:t>charPos</a:t>
              </a:r>
              <a:r>
                <a:rPr lang="en-GB" dirty="0"/>
                <a:t> </a:t>
              </a:r>
              <a:r>
                <a:rPr lang="en-GB" b="1" dirty="0"/>
                <a:t>3</a:t>
              </a:r>
            </a:p>
          </p:txBody>
        </p:sp>
      </p:grpSp>
      <p:sp>
        <p:nvSpPr>
          <p:cNvPr id="33" name="TextBox 32"/>
          <p:cNvSpPr txBox="1"/>
          <p:nvPr/>
        </p:nvSpPr>
        <p:spPr>
          <a:xfrm>
            <a:off x="3151823" y="3847514"/>
            <a:ext cx="3096344" cy="369332"/>
          </a:xfrm>
          <a:prstGeom prst="rect">
            <a:avLst/>
          </a:prstGeom>
          <a:noFill/>
          <a:ln>
            <a:noFill/>
          </a:ln>
        </p:spPr>
        <p:txBody>
          <a:bodyPr wrap="square" rtlCol="0">
            <a:spAutoFit/>
          </a:bodyPr>
          <a:lstStyle/>
          <a:p>
            <a:pPr algn="ctr"/>
            <a:r>
              <a:rPr lang="en-GB" dirty="0"/>
              <a:t>UM Target audience code</a:t>
            </a:r>
          </a:p>
        </p:txBody>
      </p:sp>
      <p:sp>
        <p:nvSpPr>
          <p:cNvPr id="8" name="Oval 7"/>
          <p:cNvSpPr/>
          <p:nvPr/>
        </p:nvSpPr>
        <p:spPr>
          <a:xfrm>
            <a:off x="2046341" y="5235508"/>
            <a:ext cx="7380820" cy="12178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p:cNvGrpSpPr/>
          <p:nvPr/>
        </p:nvGrpSpPr>
        <p:grpSpPr>
          <a:xfrm>
            <a:off x="2515596" y="5435064"/>
            <a:ext cx="1440160" cy="830958"/>
            <a:chOff x="3128389" y="5550370"/>
            <a:chExt cx="1440160" cy="830958"/>
          </a:xfrm>
        </p:grpSpPr>
        <p:sp>
          <p:nvSpPr>
            <p:cNvPr id="7" name="Oval 6"/>
            <p:cNvSpPr/>
            <p:nvPr/>
          </p:nvSpPr>
          <p:spPr>
            <a:xfrm>
              <a:off x="3128389" y="5550370"/>
              <a:ext cx="1440160" cy="830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3128389" y="5642684"/>
              <a:ext cx="1440160" cy="646331"/>
            </a:xfrm>
            <a:prstGeom prst="rect">
              <a:avLst/>
            </a:prstGeom>
            <a:noFill/>
            <a:ln>
              <a:noFill/>
            </a:ln>
          </p:spPr>
          <p:txBody>
            <a:bodyPr wrap="square" rtlCol="0">
              <a:spAutoFit/>
            </a:bodyPr>
            <a:lstStyle/>
            <a:p>
              <a:pPr algn="ctr"/>
              <a:r>
                <a:rPr lang="en-GB" dirty="0"/>
                <a:t>M21</a:t>
              </a:r>
            </a:p>
            <a:p>
              <a:pPr algn="ctr"/>
              <a:r>
                <a:rPr lang="en-GB" dirty="0" err="1"/>
                <a:t>codedType</a:t>
              </a:r>
              <a:r>
                <a:rPr lang="en-GB" dirty="0"/>
                <a:t> </a:t>
              </a:r>
              <a:r>
                <a:rPr lang="en-GB" b="1" dirty="0"/>
                <a:t>a</a:t>
              </a:r>
              <a:r>
                <a:rPr lang="en-GB" dirty="0"/>
                <a:t> </a:t>
              </a:r>
            </a:p>
          </p:txBody>
        </p:sp>
      </p:grpSp>
      <p:grpSp>
        <p:nvGrpSpPr>
          <p:cNvPr id="38" name="Group 37"/>
          <p:cNvGrpSpPr/>
          <p:nvPr/>
        </p:nvGrpSpPr>
        <p:grpSpPr>
          <a:xfrm>
            <a:off x="3964009" y="5435064"/>
            <a:ext cx="1440160" cy="830958"/>
            <a:chOff x="3128389" y="5550370"/>
            <a:chExt cx="1440160" cy="830958"/>
          </a:xfrm>
        </p:grpSpPr>
        <p:sp>
          <p:nvSpPr>
            <p:cNvPr id="39" name="Oval 38"/>
            <p:cNvSpPr/>
            <p:nvPr/>
          </p:nvSpPr>
          <p:spPr>
            <a:xfrm>
              <a:off x="3128389" y="5550370"/>
              <a:ext cx="1440160" cy="830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128389" y="5642684"/>
              <a:ext cx="1440160" cy="646331"/>
            </a:xfrm>
            <a:prstGeom prst="rect">
              <a:avLst/>
            </a:prstGeom>
            <a:noFill/>
            <a:ln>
              <a:noFill/>
            </a:ln>
          </p:spPr>
          <p:txBody>
            <a:bodyPr wrap="square" rtlCol="0">
              <a:spAutoFit/>
            </a:bodyPr>
            <a:lstStyle/>
            <a:p>
              <a:pPr algn="ctr"/>
              <a:r>
                <a:rPr lang="en-GB" dirty="0"/>
                <a:t>M21</a:t>
              </a:r>
            </a:p>
            <a:p>
              <a:pPr algn="ctr"/>
              <a:r>
                <a:rPr lang="en-GB" dirty="0" err="1"/>
                <a:t>codedType</a:t>
              </a:r>
              <a:r>
                <a:rPr lang="en-GB" dirty="0"/>
                <a:t> </a:t>
              </a:r>
              <a:r>
                <a:rPr lang="en-GB" b="1" dirty="0"/>
                <a:t>c</a:t>
              </a:r>
              <a:r>
                <a:rPr lang="en-GB" dirty="0"/>
                <a:t> </a:t>
              </a:r>
            </a:p>
          </p:txBody>
        </p:sp>
      </p:grpSp>
      <p:grpSp>
        <p:nvGrpSpPr>
          <p:cNvPr id="41" name="Group 40"/>
          <p:cNvGrpSpPr/>
          <p:nvPr/>
        </p:nvGrpSpPr>
        <p:grpSpPr>
          <a:xfrm>
            <a:off x="5412423" y="5435064"/>
            <a:ext cx="1440160" cy="830958"/>
            <a:chOff x="3128389" y="5550370"/>
            <a:chExt cx="1440160" cy="830958"/>
          </a:xfrm>
        </p:grpSpPr>
        <p:sp>
          <p:nvSpPr>
            <p:cNvPr id="42" name="Oval 41"/>
            <p:cNvSpPr/>
            <p:nvPr/>
          </p:nvSpPr>
          <p:spPr>
            <a:xfrm>
              <a:off x="3128389" y="5550370"/>
              <a:ext cx="1440160" cy="830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3128389" y="5642684"/>
              <a:ext cx="1440160" cy="646331"/>
            </a:xfrm>
            <a:prstGeom prst="rect">
              <a:avLst/>
            </a:prstGeom>
            <a:noFill/>
            <a:ln>
              <a:noFill/>
            </a:ln>
          </p:spPr>
          <p:txBody>
            <a:bodyPr wrap="square" rtlCol="0">
              <a:spAutoFit/>
            </a:bodyPr>
            <a:lstStyle/>
            <a:p>
              <a:pPr algn="ctr"/>
              <a:r>
                <a:rPr lang="en-GB" dirty="0"/>
                <a:t>M21</a:t>
              </a:r>
            </a:p>
            <a:p>
              <a:pPr algn="ctr"/>
              <a:r>
                <a:rPr lang="en-GB" dirty="0" err="1"/>
                <a:t>codedType</a:t>
              </a:r>
              <a:r>
                <a:rPr lang="en-GB" dirty="0"/>
                <a:t> </a:t>
              </a:r>
              <a:r>
                <a:rPr lang="en-GB" b="1" dirty="0"/>
                <a:t>d</a:t>
              </a:r>
              <a:r>
                <a:rPr lang="en-GB" dirty="0"/>
                <a:t> </a:t>
              </a:r>
            </a:p>
          </p:txBody>
        </p:sp>
      </p:grpSp>
      <p:grpSp>
        <p:nvGrpSpPr>
          <p:cNvPr id="44" name="Group 43"/>
          <p:cNvGrpSpPr/>
          <p:nvPr/>
        </p:nvGrpSpPr>
        <p:grpSpPr>
          <a:xfrm>
            <a:off x="7517744" y="5421999"/>
            <a:ext cx="1440160" cy="830958"/>
            <a:chOff x="3128389" y="5550370"/>
            <a:chExt cx="1440160" cy="830958"/>
          </a:xfrm>
        </p:grpSpPr>
        <p:sp>
          <p:nvSpPr>
            <p:cNvPr id="45" name="Oval 44"/>
            <p:cNvSpPr/>
            <p:nvPr/>
          </p:nvSpPr>
          <p:spPr>
            <a:xfrm>
              <a:off x="3128389" y="5550370"/>
              <a:ext cx="1440160" cy="830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3128389" y="5642684"/>
              <a:ext cx="1440160" cy="646331"/>
            </a:xfrm>
            <a:prstGeom prst="rect">
              <a:avLst/>
            </a:prstGeom>
            <a:noFill/>
            <a:ln>
              <a:noFill/>
            </a:ln>
          </p:spPr>
          <p:txBody>
            <a:bodyPr wrap="square" rtlCol="0">
              <a:spAutoFit/>
            </a:bodyPr>
            <a:lstStyle/>
            <a:p>
              <a:pPr algn="ctr"/>
              <a:r>
                <a:rPr lang="en-GB" dirty="0"/>
                <a:t>M21</a:t>
              </a:r>
            </a:p>
            <a:p>
              <a:pPr algn="ctr"/>
              <a:r>
                <a:rPr lang="en-GB" dirty="0" err="1"/>
                <a:t>codedType</a:t>
              </a:r>
              <a:r>
                <a:rPr lang="en-GB" dirty="0"/>
                <a:t> </a:t>
              </a:r>
              <a:r>
                <a:rPr lang="en-GB" b="1" dirty="0"/>
                <a:t>t</a:t>
              </a:r>
              <a:r>
                <a:rPr lang="en-GB" dirty="0"/>
                <a:t> </a:t>
              </a:r>
            </a:p>
          </p:txBody>
        </p:sp>
      </p:grpSp>
      <p:sp>
        <p:nvSpPr>
          <p:cNvPr id="48" name="TextBox 47"/>
          <p:cNvSpPr txBox="1"/>
          <p:nvPr/>
        </p:nvSpPr>
        <p:spPr>
          <a:xfrm>
            <a:off x="6933135" y="5191140"/>
            <a:ext cx="504056" cy="1015663"/>
          </a:xfrm>
          <a:prstGeom prst="rect">
            <a:avLst/>
          </a:prstGeom>
          <a:noFill/>
        </p:spPr>
        <p:txBody>
          <a:bodyPr wrap="square" rtlCol="0">
            <a:spAutoFit/>
          </a:bodyPr>
          <a:lstStyle/>
          <a:p>
            <a:pPr algn="ctr"/>
            <a:r>
              <a:rPr lang="en-GB" sz="6000" dirty="0"/>
              <a:t>…</a:t>
            </a:r>
          </a:p>
        </p:txBody>
      </p:sp>
      <p:sp>
        <p:nvSpPr>
          <p:cNvPr id="50" name="TextBox 49"/>
          <p:cNvSpPr txBox="1"/>
          <p:nvPr/>
        </p:nvSpPr>
        <p:spPr>
          <a:xfrm>
            <a:off x="4188579" y="5665878"/>
            <a:ext cx="3096344" cy="369332"/>
          </a:xfrm>
          <a:prstGeom prst="rect">
            <a:avLst/>
          </a:prstGeom>
          <a:noFill/>
          <a:ln>
            <a:noFill/>
          </a:ln>
        </p:spPr>
        <p:txBody>
          <a:bodyPr wrap="square" rtlCol="0">
            <a:spAutoFit/>
          </a:bodyPr>
          <a:lstStyle/>
          <a:p>
            <a:pPr algn="ctr"/>
            <a:r>
              <a:rPr lang="en-GB" dirty="0"/>
              <a:t>M21 Target audience code</a:t>
            </a:r>
          </a:p>
        </p:txBody>
      </p:sp>
      <p:grpSp>
        <p:nvGrpSpPr>
          <p:cNvPr id="84" name="Group 83"/>
          <p:cNvGrpSpPr/>
          <p:nvPr/>
        </p:nvGrpSpPr>
        <p:grpSpPr>
          <a:xfrm>
            <a:off x="7158582" y="992979"/>
            <a:ext cx="2158487" cy="1688203"/>
            <a:chOff x="5783302" y="2138129"/>
            <a:chExt cx="2158487" cy="1688203"/>
          </a:xfrm>
        </p:grpSpPr>
        <p:sp>
          <p:nvSpPr>
            <p:cNvPr id="3" name="Oval 2"/>
            <p:cNvSpPr/>
            <p:nvPr/>
          </p:nvSpPr>
          <p:spPr>
            <a:xfrm>
              <a:off x="5783302" y="2138129"/>
              <a:ext cx="2158487" cy="16882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p:cNvGrpSpPr/>
            <p:nvPr/>
          </p:nvGrpSpPr>
          <p:grpSpPr>
            <a:xfrm>
              <a:off x="5783302" y="2275345"/>
              <a:ext cx="2158487" cy="1536746"/>
              <a:chOff x="5783302" y="2268281"/>
              <a:chExt cx="2158487" cy="1536746"/>
            </a:xfrm>
          </p:grpSpPr>
          <p:sp>
            <p:nvSpPr>
              <p:cNvPr id="9" name="Oval 8"/>
              <p:cNvSpPr/>
              <p:nvPr/>
            </p:nvSpPr>
            <p:spPr>
              <a:xfrm>
                <a:off x="7017824" y="2268281"/>
                <a:ext cx="521456" cy="36004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5783302" y="2795146"/>
                <a:ext cx="521456" cy="36004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6575236" y="3444987"/>
                <a:ext cx="521456" cy="3600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7420333" y="2856634"/>
                <a:ext cx="521456"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Curved Connector 53"/>
              <p:cNvCxnSpPr>
                <a:stCxn id="52" idx="0"/>
                <a:endCxn id="51" idx="4"/>
              </p:cNvCxnSpPr>
              <p:nvPr/>
            </p:nvCxnSpPr>
            <p:spPr>
              <a:xfrm rot="16200000" flipV="1">
                <a:off x="6295097" y="2904120"/>
                <a:ext cx="289801" cy="791934"/>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52" idx="6"/>
                <a:endCxn id="53" idx="3"/>
              </p:cNvCxnSpPr>
              <p:nvPr/>
            </p:nvCxnSpPr>
            <p:spPr>
              <a:xfrm flipV="1">
                <a:off x="7096692" y="3163947"/>
                <a:ext cx="400006" cy="461060"/>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53" idx="0"/>
                <a:endCxn id="9" idx="5"/>
              </p:cNvCxnSpPr>
              <p:nvPr/>
            </p:nvCxnSpPr>
            <p:spPr>
              <a:xfrm rot="16200000" flipV="1">
                <a:off x="7431468" y="2607041"/>
                <a:ext cx="281040" cy="218146"/>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2" idx="7"/>
                <a:endCxn id="9" idx="3"/>
              </p:cNvCxnSpPr>
              <p:nvPr/>
            </p:nvCxnSpPr>
            <p:spPr>
              <a:xfrm rot="5400000" flipH="1" flipV="1">
                <a:off x="6596198" y="2999723"/>
                <a:ext cx="922120" cy="7386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9" idx="2"/>
                <a:endCxn id="51" idx="6"/>
              </p:cNvCxnSpPr>
              <p:nvPr/>
            </p:nvCxnSpPr>
            <p:spPr>
              <a:xfrm rot="10800000" flipV="1">
                <a:off x="6304758" y="2448300"/>
                <a:ext cx="713066" cy="5268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87" name="Curved Connector 86"/>
          <p:cNvCxnSpPr>
            <a:stCxn id="8" idx="6"/>
            <a:endCxn id="3" idx="6"/>
          </p:cNvCxnSpPr>
          <p:nvPr/>
        </p:nvCxnSpPr>
        <p:spPr>
          <a:xfrm flipH="1" flipV="1">
            <a:off x="9317068" y="1837078"/>
            <a:ext cx="110093" cy="4007344"/>
          </a:xfrm>
          <a:prstGeom prst="curvedConnector3">
            <a:avLst>
              <a:gd name="adj1" fmla="val -207643"/>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5080229" y="1521654"/>
            <a:ext cx="1737521" cy="630845"/>
            <a:chOff x="700391" y="1526303"/>
            <a:chExt cx="1737521" cy="630845"/>
          </a:xfrm>
        </p:grpSpPr>
        <p:sp>
          <p:nvSpPr>
            <p:cNvPr id="92" name="Oval 91"/>
            <p:cNvSpPr/>
            <p:nvPr/>
          </p:nvSpPr>
          <p:spPr>
            <a:xfrm>
              <a:off x="700391" y="1526303"/>
              <a:ext cx="1737521" cy="6308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p:cNvSpPr txBox="1"/>
            <p:nvPr/>
          </p:nvSpPr>
          <p:spPr>
            <a:xfrm>
              <a:off x="831070" y="1657059"/>
              <a:ext cx="1476164" cy="369332"/>
            </a:xfrm>
            <a:prstGeom prst="rect">
              <a:avLst/>
            </a:prstGeom>
            <a:noFill/>
            <a:ln>
              <a:noFill/>
            </a:ln>
          </p:spPr>
          <p:txBody>
            <a:bodyPr wrap="square" rtlCol="0">
              <a:spAutoFit/>
            </a:bodyPr>
            <a:lstStyle/>
            <a:p>
              <a:pPr algn="ctr"/>
              <a:r>
                <a:rPr lang="en-GB" dirty="0"/>
                <a:t>DCT audience</a:t>
              </a:r>
            </a:p>
          </p:txBody>
        </p:sp>
      </p:grpSp>
      <p:cxnSp>
        <p:nvCxnSpPr>
          <p:cNvPr id="140" name="Curved Connector 139"/>
          <p:cNvCxnSpPr>
            <a:stCxn id="92" idx="6"/>
            <a:endCxn id="3" idx="2"/>
          </p:cNvCxnSpPr>
          <p:nvPr/>
        </p:nvCxnSpPr>
        <p:spPr>
          <a:xfrm>
            <a:off x="6817748" y="1837076"/>
            <a:ext cx="340832" cy="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a:off x="5080227" y="836713"/>
            <a:ext cx="4236840" cy="20162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6732FF2-626B-41F1-BB53-988BD05551FC}" type="datetime1">
              <a:rPr lang="en-GB" smtClean="0"/>
              <a:t>17/08/2015</a:t>
            </a:fld>
            <a:endParaRPr lang="en-GB"/>
          </a:p>
        </p:txBody>
      </p:sp>
      <p:sp>
        <p:nvSpPr>
          <p:cNvPr id="11" name="Footer Placeholder 10"/>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12" name="Slide Number Placeholder 11"/>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38</a:t>
            </a:fld>
            <a:endParaRPr lang="en-GB"/>
          </a:p>
        </p:txBody>
      </p:sp>
    </p:spTree>
    <p:extLst>
      <p:ext uri="{BB962C8B-B14F-4D97-AF65-F5344CB8AC3E}">
        <p14:creationId xmlns:p14="http://schemas.microsoft.com/office/powerpoint/2010/main" val="216989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20"/>
                                        </p:tgtEl>
                                      </p:cBhvr>
                                    </p:animEffect>
                                    <p:set>
                                      <p:cBhvr>
                                        <p:cTn id="28" dur="1" fill="hold">
                                          <p:stCondLst>
                                            <p:cond delay="999"/>
                                          </p:stCondLst>
                                        </p:cTn>
                                        <p:tgtEl>
                                          <p:spTgt spid="2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23"/>
                                        </p:tgtEl>
                                      </p:cBhvr>
                                    </p:animEffect>
                                    <p:set>
                                      <p:cBhvr>
                                        <p:cTn id="31" dur="1" fill="hold">
                                          <p:stCondLst>
                                            <p:cond delay="999"/>
                                          </p:stCondLst>
                                        </p:cTn>
                                        <p:tgtEl>
                                          <p:spTgt spid="23"/>
                                        </p:tgtEl>
                                        <p:attrNameLst>
                                          <p:attrName>style.visibility</p:attrName>
                                        </p:attrNameLst>
                                      </p:cBhvr>
                                      <p:to>
                                        <p:strVal val="hidden"/>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999"/>
                                          </p:stCondLst>
                                        </p:cTn>
                                        <p:tgtEl>
                                          <p:spTgt spid="33"/>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10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37"/>
                                        </p:tgtEl>
                                      </p:cBhvr>
                                    </p:animEffect>
                                    <p:set>
                                      <p:cBhvr>
                                        <p:cTn id="73" dur="1" fill="hold">
                                          <p:stCondLst>
                                            <p:cond delay="999"/>
                                          </p:stCondLst>
                                        </p:cTn>
                                        <p:tgtEl>
                                          <p:spTgt spid="37"/>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38"/>
                                        </p:tgtEl>
                                      </p:cBhvr>
                                    </p:animEffect>
                                    <p:set>
                                      <p:cBhvr>
                                        <p:cTn id="76" dur="1" fill="hold">
                                          <p:stCondLst>
                                            <p:cond delay="999"/>
                                          </p:stCondLst>
                                        </p:cTn>
                                        <p:tgtEl>
                                          <p:spTgt spid="3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41"/>
                                        </p:tgtEl>
                                      </p:cBhvr>
                                    </p:animEffect>
                                    <p:set>
                                      <p:cBhvr>
                                        <p:cTn id="79" dur="1" fill="hold">
                                          <p:stCondLst>
                                            <p:cond delay="999"/>
                                          </p:stCondLst>
                                        </p:cTn>
                                        <p:tgtEl>
                                          <p:spTgt spid="4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1000"/>
                                        <p:tgtEl>
                                          <p:spTgt spid="48"/>
                                        </p:tgtEl>
                                      </p:cBhvr>
                                    </p:animEffect>
                                    <p:set>
                                      <p:cBhvr>
                                        <p:cTn id="82" dur="1" fill="hold">
                                          <p:stCondLst>
                                            <p:cond delay="999"/>
                                          </p:stCondLst>
                                        </p:cTn>
                                        <p:tgtEl>
                                          <p:spTgt spid="4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000"/>
                                        <p:tgtEl>
                                          <p:spTgt spid="44"/>
                                        </p:tgtEl>
                                      </p:cBhvr>
                                    </p:animEffect>
                                    <p:set>
                                      <p:cBhvr>
                                        <p:cTn id="85" dur="1" fill="hold">
                                          <p:stCondLst>
                                            <p:cond delay="999"/>
                                          </p:stCondLst>
                                        </p:cTn>
                                        <p:tgtEl>
                                          <p:spTgt spid="44"/>
                                        </p:tgtEl>
                                        <p:attrNameLst>
                                          <p:attrName>style.visibility</p:attrName>
                                        </p:attrNameLst>
                                      </p:cBhvr>
                                      <p:to>
                                        <p:strVal val="hidden"/>
                                      </p:to>
                                    </p:se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1000"/>
                                        <p:tgtEl>
                                          <p:spTgt spid="50"/>
                                        </p:tgtEl>
                                      </p:cBhvr>
                                    </p:animEffect>
                                  </p:childTnLst>
                                </p:cTn>
                              </p:par>
                            </p:childTnLst>
                          </p:cTn>
                        </p:par>
                        <p:par>
                          <p:cTn id="90" fill="hold">
                            <p:stCondLst>
                              <p:cond delay="2000"/>
                            </p:stCondLst>
                            <p:childTnLst>
                              <p:par>
                                <p:cTn id="91" presetID="10"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94"/>
                                        </p:tgtEl>
                                        <p:attrNameLst>
                                          <p:attrName>style.visibility</p:attrName>
                                        </p:attrNameLst>
                                      </p:cBhvr>
                                      <p:to>
                                        <p:strVal val="visible"/>
                                      </p:to>
                                    </p:set>
                                    <p:animEffect transition="in" filter="fade">
                                      <p:cBhvr>
                                        <p:cTn id="98" dur="1000"/>
                                        <p:tgtEl>
                                          <p:spTgt spid="94"/>
                                        </p:tgtEl>
                                      </p:cBhvr>
                                    </p:animEffect>
                                  </p:childTnLst>
                                </p:cTn>
                              </p:par>
                              <p:par>
                                <p:cTn id="99" presetID="10" presetClass="entr" presetSubtype="0" fill="hold" nodeType="withEffect">
                                  <p:stCondLst>
                                    <p:cond delay="0"/>
                                  </p:stCondLst>
                                  <p:childTnLst>
                                    <p:set>
                                      <p:cBhvr>
                                        <p:cTn id="100" dur="1" fill="hold">
                                          <p:stCondLst>
                                            <p:cond delay="0"/>
                                          </p:stCondLst>
                                        </p:cTn>
                                        <p:tgtEl>
                                          <p:spTgt spid="140"/>
                                        </p:tgtEl>
                                        <p:attrNameLst>
                                          <p:attrName>style.visibility</p:attrName>
                                        </p:attrNameLst>
                                      </p:cBhvr>
                                      <p:to>
                                        <p:strVal val="visible"/>
                                      </p:to>
                                    </p:set>
                                    <p:animEffect transition="in" filter="fade">
                                      <p:cBhvr>
                                        <p:cTn id="101" dur="1000"/>
                                        <p:tgtEl>
                                          <p:spTgt spid="14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45"/>
                                        </p:tgtEl>
                                        <p:attrNameLst>
                                          <p:attrName>style.visibility</p:attrName>
                                        </p:attrNameLst>
                                      </p:cBhvr>
                                      <p:to>
                                        <p:strVal val="visible"/>
                                      </p:to>
                                    </p:set>
                                    <p:animEffect transition="in" filter="fade">
                                      <p:cBhvr>
                                        <p:cTn id="106"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p:bldP spid="8" grpId="0" animBg="1"/>
      <p:bldP spid="48" grpId="0"/>
      <p:bldP spid="48" grpId="1"/>
      <p:bldP spid="50" grpId="0"/>
      <p:bldP spid="14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Granularity</a:t>
            </a:r>
            <a:endParaRPr lang="en-GB" dirty="0"/>
          </a:p>
        </p:txBody>
      </p:sp>
      <p:sp>
        <p:nvSpPr>
          <p:cNvPr id="3" name="Content Placeholder 2"/>
          <p:cNvSpPr>
            <a:spLocks noGrp="1"/>
          </p:cNvSpPr>
          <p:nvPr>
            <p:ph idx="1"/>
          </p:nvPr>
        </p:nvSpPr>
        <p:spPr/>
        <p:txBody>
          <a:bodyPr>
            <a:normAutofit/>
          </a:bodyPr>
          <a:lstStyle/>
          <a:p>
            <a:r>
              <a:rPr lang="en-GB" dirty="0" smtClean="0"/>
              <a:t>Intellectual value of UNIMARC is preserved by a finest-grained semantic representation</a:t>
            </a:r>
          </a:p>
          <a:p>
            <a:r>
              <a:rPr lang="en-GB" dirty="0" smtClean="0"/>
              <a:t>Data can always be dumbed-down to the level of coarseness required by applications</a:t>
            </a:r>
          </a:p>
          <a:p>
            <a:pPr lvl="1"/>
            <a:r>
              <a:rPr lang="en-GB" dirty="0" smtClean="0"/>
              <a:t>Processed with shared open maps</a:t>
            </a:r>
          </a:p>
          <a:p>
            <a:pPr lvl="1"/>
            <a:r>
              <a:rPr lang="en-GB" dirty="0" smtClean="0"/>
              <a:t>Including schema.org and </a:t>
            </a:r>
            <a:r>
              <a:rPr lang="en-GB" dirty="0" err="1" smtClean="0"/>
              <a:t>dct</a:t>
            </a:r>
            <a:r>
              <a:rPr lang="en-GB" dirty="0" smtClean="0"/>
              <a:t>!</a:t>
            </a:r>
          </a:p>
          <a:p>
            <a:pPr lvl="2"/>
            <a:r>
              <a:rPr lang="en-GB" dirty="0" smtClean="0"/>
              <a:t>And BIBFRAME too …</a:t>
            </a:r>
          </a:p>
          <a:p>
            <a:r>
              <a:rPr lang="en-GB" dirty="0" smtClean="0"/>
              <a:t>Data should be published without loss</a:t>
            </a:r>
          </a:p>
          <a:p>
            <a:pPr lvl="1"/>
            <a:r>
              <a:rPr lang="en-GB" dirty="0" smtClean="0"/>
              <a:t>For semantically rich applications</a:t>
            </a:r>
          </a:p>
          <a:p>
            <a:r>
              <a:rPr lang="en-GB" dirty="0" smtClean="0"/>
              <a:t>Universal Bibliographic Control ~ Semantic Web</a:t>
            </a:r>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464698CF-661B-4CEE-98BB-DF725133A3D0}"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39</a:t>
            </a:fld>
            <a:endParaRPr lang="en-GB"/>
          </a:p>
        </p:txBody>
      </p:sp>
    </p:spTree>
    <p:extLst>
      <p:ext uri="{BB962C8B-B14F-4D97-AF65-F5344CB8AC3E}">
        <p14:creationId xmlns:p14="http://schemas.microsoft.com/office/powerpoint/2010/main" val="2164334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normAutofit/>
          </a:bodyPr>
          <a:lstStyle/>
          <a:p>
            <a:r>
              <a:rPr lang="en-GB" dirty="0" smtClean="0"/>
              <a:t>Representation of IFLA standards for use in the Semantic Web</a:t>
            </a:r>
          </a:p>
          <a:p>
            <a:pPr lvl="1"/>
            <a:r>
              <a:rPr lang="en-GB" dirty="0" smtClean="0"/>
              <a:t>Work of the FRBR Namespaces project and IFLA Namespaces Task Group</a:t>
            </a:r>
          </a:p>
          <a:p>
            <a:pPr lvl="1"/>
            <a:r>
              <a:rPr lang="en-GB" dirty="0" smtClean="0"/>
              <a:t>Work of the ISBD/XML Study Group</a:t>
            </a:r>
          </a:p>
          <a:p>
            <a:pPr lvl="2"/>
            <a:r>
              <a:rPr lang="en-GB" dirty="0" smtClean="0"/>
              <a:t>Included a feasibility study of representation of UNIMARC</a:t>
            </a:r>
          </a:p>
          <a:p>
            <a:r>
              <a:rPr lang="en-GB" dirty="0" smtClean="0"/>
              <a:t>Representations allow legacy catalogue records to be published as linked data using RDF</a:t>
            </a:r>
          </a:p>
          <a:p>
            <a:pPr>
              <a:defRPr/>
            </a:pPr>
            <a:r>
              <a:rPr lang="hr-HR" dirty="0" smtClean="0"/>
              <a:t>Branding IFLA standards</a:t>
            </a:r>
            <a:r>
              <a:rPr lang="en-GB" dirty="0" smtClean="0"/>
              <a:t> for</a:t>
            </a:r>
            <a:r>
              <a:rPr lang="hr-HR" dirty="0" smtClean="0"/>
              <a:t> authority &amp; trust</a:t>
            </a:r>
          </a:p>
          <a:p>
            <a:pPr lvl="1">
              <a:defRPr/>
            </a:pPr>
            <a:r>
              <a:rPr lang="hr-HR" dirty="0" smtClean="0"/>
              <a:t>Semantic Web lets </a:t>
            </a:r>
            <a:r>
              <a:rPr lang="en-GB" dirty="0" smtClean="0"/>
              <a:t>“Anyone say Anything about Any resource”</a:t>
            </a:r>
            <a:endParaRPr lang="hr-HR" dirty="0" smtClean="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C934DC3-E7F1-4123-9021-4B0CB34C1F07}"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4</a:t>
            </a:fld>
            <a:endParaRPr lang="en-GB"/>
          </a:p>
        </p:txBody>
      </p:sp>
    </p:spTree>
    <p:extLst>
      <p:ext uri="{BB962C8B-B14F-4D97-AF65-F5344CB8AC3E}">
        <p14:creationId xmlns:p14="http://schemas.microsoft.com/office/powerpoint/2010/main" val="127633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normAutofit/>
          </a:bodyPr>
          <a:lstStyle/>
          <a:p>
            <a:r>
              <a:rPr lang="en-GB" sz="3200" dirty="0" smtClean="0">
                <a:latin typeface="Times New Roman" panose="02020603050405020304" pitchFamily="18" charset="0"/>
                <a:cs typeface="Times New Roman" panose="02020603050405020304" pitchFamily="18" charset="0"/>
              </a:rPr>
              <a:t>References</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980733"/>
            <a:ext cx="10972800" cy="5145435"/>
          </a:xfrm>
        </p:spPr>
        <p:txBody>
          <a:bodyPr>
            <a:normAutofit fontScale="62500" lnSpcReduction="20000"/>
          </a:bodyPr>
          <a:lstStyle/>
          <a:p>
            <a:endParaRPr lang="hr-HR" sz="4200" dirty="0" smtClean="0">
              <a:latin typeface="Times New Roman" panose="02020603050405020304" pitchFamily="18" charset="0"/>
              <a:cs typeface="Times New Roman" panose="02020603050405020304" pitchFamily="18" charset="0"/>
            </a:endParaRPr>
          </a:p>
          <a:p>
            <a:r>
              <a:rPr lang="en-US" sz="4200" dirty="0" err="1" smtClean="0">
                <a:latin typeface="Times New Roman" panose="02020603050405020304" pitchFamily="18" charset="0"/>
                <a:cs typeface="Times New Roman" panose="02020603050405020304" pitchFamily="18" charset="0"/>
              </a:rPr>
              <a:t>Dunsire</a:t>
            </a:r>
            <a:r>
              <a:rPr lang="en-US" sz="4200" dirty="0">
                <a:latin typeface="Times New Roman" panose="02020603050405020304" pitchFamily="18" charset="0"/>
                <a:cs typeface="Times New Roman" panose="02020603050405020304" pitchFamily="18" charset="0"/>
              </a:rPr>
              <a:t>, Gordon; </a:t>
            </a:r>
            <a:r>
              <a:rPr lang="en-US" sz="4200" dirty="0" err="1">
                <a:latin typeface="Times New Roman" panose="02020603050405020304" pitchFamily="18" charset="0"/>
                <a:cs typeface="Times New Roman" panose="02020603050405020304" pitchFamily="18" charset="0"/>
              </a:rPr>
              <a:t>Mirna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Willer</a:t>
            </a:r>
            <a:r>
              <a:rPr lang="en-US" sz="4200" dirty="0">
                <a:latin typeface="Times New Roman" panose="02020603050405020304" pitchFamily="18" charset="0"/>
                <a:cs typeface="Times New Roman" panose="02020603050405020304" pitchFamily="18" charset="0"/>
              </a:rPr>
              <a:t>. UNIMARC and Linked Data. // IFLA Journal 37, 4(December 2011), 314-326, </a:t>
            </a:r>
            <a:r>
              <a:rPr lang="en-US" sz="4200" dirty="0">
                <a:latin typeface="Times New Roman" panose="02020603050405020304" pitchFamily="18" charset="0"/>
                <a:cs typeface="Times New Roman" panose="02020603050405020304" pitchFamily="18" charset="0"/>
                <a:hlinkClick r:id="rId2"/>
              </a:rPr>
              <a:t>http://</a:t>
            </a:r>
            <a:r>
              <a:rPr lang="en-US" sz="4200" dirty="0" smtClean="0">
                <a:latin typeface="Times New Roman" panose="02020603050405020304" pitchFamily="18" charset="0"/>
                <a:cs typeface="Times New Roman" panose="02020603050405020304" pitchFamily="18" charset="0"/>
                <a:hlinkClick r:id="rId2"/>
              </a:rPr>
              <a:t>www.ifla.org/files/hq/publications/ifla-journal/ifla-journal-37-4_2011.pdf</a:t>
            </a:r>
            <a:r>
              <a:rPr lang="hr-HR" sz="4200" dirty="0" smtClean="0">
                <a:latin typeface="Times New Roman" panose="02020603050405020304" pitchFamily="18" charset="0"/>
                <a:cs typeface="Times New Roman" panose="02020603050405020304" pitchFamily="18" charset="0"/>
              </a:rPr>
              <a:t> </a:t>
            </a:r>
          </a:p>
          <a:p>
            <a:r>
              <a:rPr lang="en-GB" sz="4200" dirty="0" err="1" smtClean="0">
                <a:latin typeface="Times New Roman" panose="02020603050405020304" pitchFamily="18" charset="0"/>
                <a:cs typeface="Times New Roman" panose="02020603050405020304" pitchFamily="18" charset="0"/>
              </a:rPr>
              <a:t>Dunsire</a:t>
            </a:r>
            <a:r>
              <a:rPr lang="en-GB" sz="4200" dirty="0">
                <a:latin typeface="Times New Roman" panose="02020603050405020304" pitchFamily="18" charset="0"/>
                <a:cs typeface="Times New Roman" panose="02020603050405020304" pitchFamily="18" charset="0"/>
              </a:rPr>
              <a:t>, G. Using the sub-property ladder, [blog] 2012, </a:t>
            </a:r>
            <a:r>
              <a:rPr lang="en-GB" sz="4200" u="sng" dirty="0">
                <a:latin typeface="Times New Roman" panose="02020603050405020304" pitchFamily="18" charset="0"/>
                <a:cs typeface="Times New Roman" panose="02020603050405020304" pitchFamily="18" charset="0"/>
                <a:hlinkClick r:id="rId3"/>
              </a:rPr>
              <a:t>http://managemetadata.com/blog/2012/05/12/using-the-sub-property-ladder/</a:t>
            </a:r>
            <a:r>
              <a:rPr lang="en-GB" sz="4200" dirty="0">
                <a:latin typeface="Times New Roman" panose="02020603050405020304" pitchFamily="18" charset="0"/>
                <a:cs typeface="Times New Roman" panose="02020603050405020304" pitchFamily="18" charset="0"/>
              </a:rPr>
              <a:t>      </a:t>
            </a:r>
            <a:endParaRPr lang="en-US" sz="4200" dirty="0">
              <a:latin typeface="Times New Roman" panose="02020603050405020304" pitchFamily="18" charset="0"/>
              <a:cs typeface="Times New Roman" panose="02020603050405020304" pitchFamily="18" charset="0"/>
            </a:endParaRPr>
          </a:p>
          <a:p>
            <a:r>
              <a:rPr lang="en-GB" sz="4200" dirty="0" err="1">
                <a:latin typeface="Times New Roman" panose="02020603050405020304" pitchFamily="18" charset="0"/>
                <a:cs typeface="Times New Roman" panose="02020603050405020304" pitchFamily="18" charset="0"/>
              </a:rPr>
              <a:t>Hillmann</a:t>
            </a:r>
            <a:r>
              <a:rPr lang="en-GB" sz="4200" dirty="0">
                <a:latin typeface="Times New Roman" panose="02020603050405020304" pitchFamily="18" charset="0"/>
                <a:cs typeface="Times New Roman" panose="02020603050405020304" pitchFamily="18" charset="0"/>
              </a:rPr>
              <a:t>, D., G. </a:t>
            </a:r>
            <a:r>
              <a:rPr lang="en-GB" sz="4200" dirty="0" err="1">
                <a:latin typeface="Times New Roman" panose="02020603050405020304" pitchFamily="18" charset="0"/>
                <a:cs typeface="Times New Roman" panose="02020603050405020304" pitchFamily="18" charset="0"/>
              </a:rPr>
              <a:t>Dunsire</a:t>
            </a:r>
            <a:r>
              <a:rPr lang="en-GB" sz="4200" dirty="0">
                <a:latin typeface="Times New Roman" panose="02020603050405020304" pitchFamily="18" charset="0"/>
                <a:cs typeface="Times New Roman" panose="02020603050405020304" pitchFamily="18" charset="0"/>
              </a:rPr>
              <a:t>, J. Phipps. Maps and Gaps: Strategies for Vocabulary Design and Development. In </a:t>
            </a:r>
            <a:r>
              <a:rPr lang="en-GB" sz="4200" i="1" dirty="0">
                <a:latin typeface="Times New Roman" panose="02020603050405020304" pitchFamily="18" charset="0"/>
                <a:cs typeface="Times New Roman" panose="02020603050405020304" pitchFamily="18" charset="0"/>
              </a:rPr>
              <a:t>Proc. Int’l Conf. on Dublin Core and Metadata Applications 2013</a:t>
            </a:r>
            <a:r>
              <a:rPr lang="en-GB" sz="4200" dirty="0">
                <a:latin typeface="Times New Roman" panose="02020603050405020304" pitchFamily="18" charset="0"/>
                <a:cs typeface="Times New Roman" panose="02020603050405020304" pitchFamily="18" charset="0"/>
              </a:rPr>
              <a:t>, 82-89, </a:t>
            </a:r>
            <a:r>
              <a:rPr lang="en-GB" sz="4200" u="sng" dirty="0">
                <a:latin typeface="Times New Roman" panose="02020603050405020304" pitchFamily="18" charset="0"/>
                <a:cs typeface="Times New Roman" panose="02020603050405020304" pitchFamily="18" charset="0"/>
                <a:hlinkClick r:id="rId4"/>
              </a:rPr>
              <a:t>http://</a:t>
            </a:r>
            <a:r>
              <a:rPr lang="en-GB" sz="4200" u="sng" dirty="0" smtClean="0">
                <a:latin typeface="Times New Roman" panose="02020603050405020304" pitchFamily="18" charset="0"/>
                <a:cs typeface="Times New Roman" panose="02020603050405020304" pitchFamily="18" charset="0"/>
                <a:hlinkClick r:id="rId4"/>
              </a:rPr>
              <a:t>dcevents.dublincore.org/IntConf/dc-2013/paper/view/185/80</a:t>
            </a:r>
            <a:r>
              <a:rPr lang="en-GB" sz="4200" dirty="0" smtClean="0">
                <a:latin typeface="Times New Roman" panose="02020603050405020304" pitchFamily="18" charset="0"/>
                <a:cs typeface="Times New Roman" panose="02020603050405020304" pitchFamily="18" charset="0"/>
              </a:rPr>
              <a:t>;</a:t>
            </a:r>
            <a:endParaRPr lang="hr-HR" sz="4200" dirty="0" smtClean="0">
              <a:latin typeface="Times New Roman" panose="02020603050405020304" pitchFamily="18" charset="0"/>
              <a:cs typeface="Times New Roman" panose="02020603050405020304" pitchFamily="18" charset="0"/>
            </a:endParaRPr>
          </a:p>
          <a:p>
            <a:r>
              <a:rPr lang="en-GB" sz="4200" dirty="0" err="1" smtClean="0">
                <a:latin typeface="Times New Roman" panose="02020603050405020304" pitchFamily="18" charset="0"/>
                <a:cs typeface="Times New Roman" panose="02020603050405020304" pitchFamily="18" charset="0"/>
              </a:rPr>
              <a:t>Willer</a:t>
            </a:r>
            <a:r>
              <a:rPr lang="en-GB" sz="4200" dirty="0">
                <a:latin typeface="Times New Roman" panose="02020603050405020304" pitchFamily="18" charset="0"/>
                <a:cs typeface="Times New Roman" panose="02020603050405020304" pitchFamily="18" charset="0"/>
              </a:rPr>
              <a:t>, M., G. </a:t>
            </a:r>
            <a:r>
              <a:rPr lang="en-GB" sz="4200" dirty="0" err="1">
                <a:latin typeface="Times New Roman" panose="02020603050405020304" pitchFamily="18" charset="0"/>
                <a:cs typeface="Times New Roman" panose="02020603050405020304" pitchFamily="18" charset="0"/>
              </a:rPr>
              <a:t>Dunsire</a:t>
            </a:r>
            <a:r>
              <a:rPr lang="en-GB" sz="4200" dirty="0">
                <a:latin typeface="Times New Roman" panose="02020603050405020304" pitchFamily="18" charset="0"/>
                <a:cs typeface="Times New Roman" panose="02020603050405020304" pitchFamily="18" charset="0"/>
              </a:rPr>
              <a:t>. Bibliographic information organization in the Semantic Web. Oxford: </a:t>
            </a:r>
            <a:r>
              <a:rPr lang="en-GB" sz="4200" dirty="0" err="1">
                <a:latin typeface="Times New Roman" panose="02020603050405020304" pitchFamily="18" charset="0"/>
                <a:cs typeface="Times New Roman" panose="02020603050405020304" pitchFamily="18" charset="0"/>
              </a:rPr>
              <a:t>Chandos</a:t>
            </a:r>
            <a:r>
              <a:rPr lang="en-GB" sz="4200" dirty="0">
                <a:latin typeface="Times New Roman" panose="02020603050405020304" pitchFamily="18" charset="0"/>
                <a:cs typeface="Times New Roman" panose="02020603050405020304" pitchFamily="18" charset="0"/>
              </a:rPr>
              <a:t>, 2013</a:t>
            </a:r>
            <a:r>
              <a:rPr lang="en-GB" sz="4200" dirty="0" smtClean="0">
                <a:latin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FEF32E82-4CD1-4BF5-9F95-83F00FD33E74}" type="datetime1">
              <a:rPr lang="en-GB" smtClean="0">
                <a:solidFill>
                  <a:prstClr val="black">
                    <a:tint val="75000"/>
                  </a:prstClr>
                </a:solidFill>
              </a:rPr>
              <a:t>17/08/2015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63C03A18-1BE2-487D-92D8-585057AF460F}" type="slidenum">
              <a:rPr lang="hr-HR" smtClean="0">
                <a:solidFill>
                  <a:prstClr val="black">
                    <a:tint val="75000"/>
                  </a:prstClr>
                </a:solidFill>
              </a:rPr>
              <a:pPr/>
              <a:t>40</a:t>
            </a:fld>
            <a:endParaRPr lang="hr-HR">
              <a:solidFill>
                <a:prstClr val="black">
                  <a:tint val="75000"/>
                </a:prstClr>
              </a:solidFill>
            </a:endParaRPr>
          </a:p>
        </p:txBody>
      </p:sp>
    </p:spTree>
    <p:extLst>
      <p:ext uri="{BB962C8B-B14F-4D97-AF65-F5344CB8AC3E}">
        <p14:creationId xmlns:p14="http://schemas.microsoft.com/office/powerpoint/2010/main" val="1817369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F1DCF948-E4A7-4371-AF37-A6BA225ADAE8}" type="datetime1">
              <a:rPr lang="en-GB" smtClean="0">
                <a:solidFill>
                  <a:prstClr val="black">
                    <a:tint val="75000"/>
                  </a:prstClr>
                </a:solidFill>
              </a:rPr>
              <a:t>17/08/2015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UNIMARC in RDF: Workshop, IFLA 2015, Cape Town</a:t>
            </a:r>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63C03A18-1BE2-487D-92D8-585057AF460F}" type="slidenum">
              <a:rPr lang="hr-HR" smtClean="0">
                <a:solidFill>
                  <a:prstClr val="black">
                    <a:tint val="75000"/>
                  </a:prstClr>
                </a:solidFill>
              </a:rPr>
              <a:pPr/>
              <a:t>41</a:t>
            </a:fld>
            <a:endParaRPr lang="hr-HR">
              <a:solidFill>
                <a:prstClr val="black">
                  <a:tint val="75000"/>
                </a:prstClr>
              </a:solidFill>
            </a:endParaRPr>
          </a:p>
        </p:txBody>
      </p:sp>
    </p:spTree>
    <p:extLst>
      <p:ext uri="{BB962C8B-B14F-4D97-AF65-F5344CB8AC3E}">
        <p14:creationId xmlns:p14="http://schemas.microsoft.com/office/powerpoint/2010/main" val="3027066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Linked data and RDF</a:t>
            </a:r>
          </a:p>
        </p:txBody>
      </p:sp>
      <p:sp>
        <p:nvSpPr>
          <p:cNvPr id="3" name="Content Placeholder 2"/>
          <p:cNvSpPr>
            <a:spLocks noGrp="1"/>
          </p:cNvSpPr>
          <p:nvPr>
            <p:ph idx="1"/>
          </p:nvPr>
        </p:nvSpPr>
        <p:spPr/>
        <p:txBody>
          <a:bodyPr rtlCol="0">
            <a:normAutofit/>
          </a:bodyPr>
          <a:lstStyle/>
          <a:p>
            <a:pPr>
              <a:defRPr/>
            </a:pPr>
            <a:r>
              <a:rPr lang="en-GB" dirty="0" smtClean="0"/>
              <a:t>Resource Description Framework (RDF)</a:t>
            </a:r>
          </a:p>
          <a:p>
            <a:pPr>
              <a:defRPr/>
            </a:pPr>
            <a:r>
              <a:rPr lang="en-GB" dirty="0" smtClean="0"/>
              <a:t>Designed for machine-processing of metadata at global scale (Semantic Web)</a:t>
            </a:r>
          </a:p>
          <a:p>
            <a:pPr lvl="1">
              <a:defRPr/>
            </a:pPr>
            <a:r>
              <a:rPr lang="en-GB" dirty="0" smtClean="0"/>
              <a:t>24/7/365</a:t>
            </a:r>
          </a:p>
          <a:p>
            <a:pPr lvl="1">
              <a:defRPr/>
            </a:pPr>
            <a:r>
              <a:rPr lang="en-GB" dirty="0" smtClean="0"/>
              <a:t>Trillions of operations per second</a:t>
            </a:r>
          </a:p>
          <a:p>
            <a:pPr>
              <a:defRPr/>
            </a:pPr>
            <a:r>
              <a:rPr lang="en-GB" dirty="0" smtClean="0"/>
              <a:t>Everything must be </a:t>
            </a:r>
            <a:r>
              <a:rPr lang="en-GB" dirty="0" err="1" smtClean="0"/>
              <a:t>dis-ambiguated</a:t>
            </a:r>
            <a:endParaRPr lang="en-GB" dirty="0" smtClean="0"/>
          </a:p>
          <a:p>
            <a:pPr lvl="1">
              <a:defRPr/>
            </a:pPr>
            <a:r>
              <a:rPr lang="en-GB" dirty="0" smtClean="0"/>
              <a:t>Machines are dumb</a:t>
            </a:r>
          </a:p>
          <a:p>
            <a:pPr lvl="2">
              <a:defRPr/>
            </a:pPr>
            <a:r>
              <a:rPr lang="en-GB" dirty="0" smtClean="0"/>
              <a:t>A simple approach helps!</a:t>
            </a:r>
          </a:p>
          <a:p>
            <a:pPr lvl="1">
              <a:defRPr/>
            </a:pPr>
            <a:r>
              <a:rPr lang="en-GB" dirty="0" smtClean="0"/>
              <a:t>Machine-readable identifiers</a:t>
            </a:r>
          </a:p>
        </p:txBody>
      </p:sp>
      <p:sp>
        <p:nvSpPr>
          <p:cNvPr id="2" name="Date Placeholder 1"/>
          <p:cNvSpPr>
            <a:spLocks noGrp="1"/>
          </p:cNvSpPr>
          <p:nvPr>
            <p:ph type="dt" sz="half" idx="10"/>
          </p:nvPr>
        </p:nvSpPr>
        <p:spPr>
          <a:xfrm>
            <a:off x="838200" y="6356352"/>
            <a:ext cx="2743200" cy="365125"/>
          </a:xfrm>
          <a:prstGeom prst="rect">
            <a:avLst/>
          </a:prstGeom>
        </p:spPr>
        <p:txBody>
          <a:bodyPr/>
          <a:lstStyle/>
          <a:p>
            <a:fld id="{043C0E6B-84C6-42FF-B5A3-A713B5B0574B}" type="datetime1">
              <a:rPr lang="en-GB" smtClean="0"/>
              <a:t>17/08/2015</a:t>
            </a:fld>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5</a:t>
            </a:fld>
            <a:endParaRPr lang="en-GB"/>
          </a:p>
        </p:txBody>
      </p:sp>
    </p:spTree>
    <p:extLst>
      <p:ext uri="{BB962C8B-B14F-4D97-AF65-F5344CB8AC3E}">
        <p14:creationId xmlns:p14="http://schemas.microsoft.com/office/powerpoint/2010/main" val="2387306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RDF triple</a:t>
            </a:r>
          </a:p>
        </p:txBody>
      </p:sp>
      <p:sp>
        <p:nvSpPr>
          <p:cNvPr id="3" name="Content Placeholder 2"/>
          <p:cNvSpPr>
            <a:spLocks noGrp="1"/>
          </p:cNvSpPr>
          <p:nvPr>
            <p:ph idx="1"/>
          </p:nvPr>
        </p:nvSpPr>
        <p:spPr/>
        <p:txBody>
          <a:bodyPr rtlCol="0">
            <a:normAutofit fontScale="92500" lnSpcReduction="10000"/>
          </a:bodyPr>
          <a:lstStyle/>
          <a:p>
            <a:pPr>
              <a:defRPr/>
            </a:pPr>
            <a:r>
              <a:rPr lang="en-GB" dirty="0" smtClean="0"/>
              <a:t>Metadata expressed as “atomic” statements</a:t>
            </a:r>
          </a:p>
          <a:p>
            <a:pPr lvl="1">
              <a:defRPr/>
            </a:pPr>
            <a:r>
              <a:rPr lang="en-GB" dirty="0" smtClean="0"/>
              <a:t>A simple, single, irreducible statement</a:t>
            </a:r>
          </a:p>
          <a:p>
            <a:pPr lvl="2">
              <a:defRPr/>
            </a:pPr>
            <a:r>
              <a:rPr lang="en-GB" dirty="0" smtClean="0"/>
              <a:t>The title of this book is “Cataloguing is fun!”</a:t>
            </a:r>
          </a:p>
          <a:p>
            <a:pPr>
              <a:defRPr/>
            </a:pPr>
            <a:r>
              <a:rPr lang="en-GB" dirty="0" smtClean="0"/>
              <a:t>Constructed in 3 parts</a:t>
            </a:r>
          </a:p>
          <a:p>
            <a:pPr lvl="1">
              <a:defRPr/>
            </a:pPr>
            <a:r>
              <a:rPr lang="en-GB" dirty="0" smtClean="0"/>
              <a:t>“Triple”</a:t>
            </a:r>
          </a:p>
          <a:p>
            <a:pPr>
              <a:defRPr/>
            </a:pPr>
            <a:r>
              <a:rPr lang="en-GB" dirty="0" smtClean="0"/>
              <a:t>The title of this book is “Cataloguing is fun!”</a:t>
            </a:r>
          </a:p>
          <a:p>
            <a:pPr lvl="1">
              <a:defRPr/>
            </a:pPr>
            <a:r>
              <a:rPr lang="en-GB" dirty="0" smtClean="0"/>
              <a:t>Subject of the statement = </a:t>
            </a:r>
            <a:r>
              <a:rPr lang="en-GB" i="1" dirty="0" smtClean="0"/>
              <a:t>Subject</a:t>
            </a:r>
            <a:r>
              <a:rPr lang="en-GB" dirty="0" smtClean="0"/>
              <a:t>: This book</a:t>
            </a:r>
          </a:p>
          <a:p>
            <a:pPr lvl="1">
              <a:defRPr/>
            </a:pPr>
            <a:r>
              <a:rPr lang="en-GB" dirty="0" smtClean="0"/>
              <a:t>Nature of the statement = </a:t>
            </a:r>
            <a:r>
              <a:rPr lang="en-GB" i="1" dirty="0" smtClean="0"/>
              <a:t>Predicate</a:t>
            </a:r>
            <a:r>
              <a:rPr lang="en-GB" dirty="0" smtClean="0"/>
              <a:t>: has title</a:t>
            </a:r>
          </a:p>
          <a:p>
            <a:pPr lvl="1">
              <a:defRPr/>
            </a:pPr>
            <a:r>
              <a:rPr lang="en-GB" dirty="0" smtClean="0"/>
              <a:t>Value of the statement = </a:t>
            </a:r>
            <a:r>
              <a:rPr lang="en-GB" i="1" dirty="0" smtClean="0"/>
              <a:t>Object</a:t>
            </a:r>
            <a:r>
              <a:rPr lang="en-GB" dirty="0" smtClean="0"/>
              <a:t>: “Cataloguing is fun!”</a:t>
            </a:r>
          </a:p>
          <a:p>
            <a:pPr>
              <a:defRPr/>
            </a:pPr>
            <a:r>
              <a:rPr lang="en-GB" dirty="0" smtClean="0"/>
              <a:t>This book – has title – “Cataloguing is fun!”</a:t>
            </a:r>
          </a:p>
          <a:p>
            <a:pPr lvl="1">
              <a:defRPr/>
            </a:pPr>
            <a:r>
              <a:rPr lang="en-GB" i="1" dirty="0" smtClean="0"/>
              <a:t>subject – predicate - object</a:t>
            </a:r>
          </a:p>
          <a:p>
            <a:pPr>
              <a:buNone/>
              <a:defRPr/>
            </a:pPr>
            <a:endParaRPr lang="en-GB" dirty="0"/>
          </a:p>
        </p:txBody>
      </p:sp>
      <p:sp>
        <p:nvSpPr>
          <p:cNvPr id="2" name="Date Placeholder 1"/>
          <p:cNvSpPr>
            <a:spLocks noGrp="1"/>
          </p:cNvSpPr>
          <p:nvPr>
            <p:ph type="dt" sz="half" idx="10"/>
          </p:nvPr>
        </p:nvSpPr>
        <p:spPr>
          <a:xfrm>
            <a:off x="838200" y="6356352"/>
            <a:ext cx="2743200" cy="365125"/>
          </a:xfrm>
          <a:prstGeom prst="rect">
            <a:avLst/>
          </a:prstGeom>
        </p:spPr>
        <p:txBody>
          <a:bodyPr/>
          <a:lstStyle/>
          <a:p>
            <a:fld id="{D03F3A61-9249-4928-AA38-B6185F64254C}" type="datetime1">
              <a:rPr lang="en-GB" smtClean="0"/>
              <a:t>17/08/2015</a:t>
            </a:fld>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6</a:t>
            </a:fld>
            <a:endParaRPr lang="en-GB"/>
          </a:p>
        </p:txBody>
      </p:sp>
    </p:spTree>
    <p:extLst>
      <p:ext uri="{BB962C8B-B14F-4D97-AF65-F5344CB8AC3E}">
        <p14:creationId xmlns:p14="http://schemas.microsoft.com/office/powerpoint/2010/main" val="3440087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Machine-readable identifiers</a:t>
            </a:r>
          </a:p>
        </p:txBody>
      </p:sp>
      <p:sp>
        <p:nvSpPr>
          <p:cNvPr id="3" name="Content Placeholder 2"/>
          <p:cNvSpPr>
            <a:spLocks noGrp="1"/>
          </p:cNvSpPr>
          <p:nvPr>
            <p:ph idx="1"/>
          </p:nvPr>
        </p:nvSpPr>
        <p:spPr/>
        <p:txBody>
          <a:bodyPr rtlCol="0">
            <a:normAutofit/>
          </a:bodyPr>
          <a:lstStyle/>
          <a:p>
            <a:pPr>
              <a:defRPr/>
            </a:pPr>
            <a:r>
              <a:rPr lang="en-GB" dirty="0" smtClean="0"/>
              <a:t>Uniform Resource Identifier (URI)</a:t>
            </a:r>
          </a:p>
          <a:p>
            <a:pPr lvl="1">
              <a:defRPr/>
            </a:pPr>
            <a:r>
              <a:rPr lang="en-GB" dirty="0" smtClean="0"/>
              <a:t>Can be any </a:t>
            </a:r>
            <a:r>
              <a:rPr lang="en-GB" b="1" dirty="0" smtClean="0"/>
              <a:t>unique</a:t>
            </a:r>
            <a:r>
              <a:rPr lang="en-GB" dirty="0" smtClean="0"/>
              <a:t> combination of numbers and letters</a:t>
            </a:r>
          </a:p>
          <a:p>
            <a:pPr lvl="2">
              <a:defRPr/>
            </a:pPr>
            <a:r>
              <a:rPr lang="en-GB" dirty="0" smtClean="0"/>
              <a:t>No intrinsic meaning; it’s just an identifier</a:t>
            </a:r>
          </a:p>
          <a:p>
            <a:pPr>
              <a:defRPr/>
            </a:pPr>
            <a:r>
              <a:rPr lang="en-GB" dirty="0" smtClean="0"/>
              <a:t>RDF </a:t>
            </a:r>
            <a:r>
              <a:rPr lang="en-GB" u="sng" dirty="0" smtClean="0"/>
              <a:t>requires</a:t>
            </a:r>
            <a:r>
              <a:rPr lang="en-GB" dirty="0" smtClean="0"/>
              <a:t> the subject and predicate of triple to be URIs</a:t>
            </a:r>
          </a:p>
          <a:p>
            <a:pPr lvl="1">
              <a:defRPr/>
            </a:pPr>
            <a:r>
              <a:rPr lang="en-GB" dirty="0" smtClean="0"/>
              <a:t>Object can be a URI, or a literal string (“Cataloguing is fun!”)</a:t>
            </a:r>
          </a:p>
          <a:p>
            <a:pPr>
              <a:defRPr/>
            </a:pPr>
            <a:r>
              <a:rPr lang="en-GB" dirty="0" smtClean="0"/>
              <a:t>URIs can be matched by machine to link triples together</a:t>
            </a:r>
          </a:p>
          <a:p>
            <a:pPr>
              <a:defRPr/>
            </a:pPr>
            <a:endParaRPr lang="en-GB" dirty="0"/>
          </a:p>
        </p:txBody>
      </p:sp>
      <p:sp>
        <p:nvSpPr>
          <p:cNvPr id="2" name="Date Placeholder 1"/>
          <p:cNvSpPr>
            <a:spLocks noGrp="1"/>
          </p:cNvSpPr>
          <p:nvPr>
            <p:ph type="dt" sz="half" idx="10"/>
          </p:nvPr>
        </p:nvSpPr>
        <p:spPr>
          <a:xfrm>
            <a:off x="838200" y="6356352"/>
            <a:ext cx="2743200" cy="365125"/>
          </a:xfrm>
          <a:prstGeom prst="rect">
            <a:avLst/>
          </a:prstGeom>
        </p:spPr>
        <p:txBody>
          <a:bodyPr/>
          <a:lstStyle/>
          <a:p>
            <a:fld id="{B5F136BE-E5B9-454D-8997-502A4A7D139C}" type="datetime1">
              <a:rPr lang="en-GB" smtClean="0"/>
              <a:t>17/08/2015</a:t>
            </a:fld>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7</a:t>
            </a:fld>
            <a:endParaRPr lang="en-GB"/>
          </a:p>
        </p:txBody>
      </p:sp>
    </p:spTree>
    <p:extLst>
      <p:ext uri="{BB962C8B-B14F-4D97-AF65-F5344CB8AC3E}">
        <p14:creationId xmlns:p14="http://schemas.microsoft.com/office/powerpoint/2010/main" val="2673882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Vocabularies, values and element sets</a:t>
            </a:r>
          </a:p>
        </p:txBody>
      </p:sp>
      <p:sp>
        <p:nvSpPr>
          <p:cNvPr id="3" name="Content Placeholder 2"/>
          <p:cNvSpPr>
            <a:spLocks noGrp="1"/>
          </p:cNvSpPr>
          <p:nvPr>
            <p:ph idx="1"/>
          </p:nvPr>
        </p:nvSpPr>
        <p:spPr/>
        <p:txBody>
          <a:bodyPr/>
          <a:lstStyle/>
          <a:p>
            <a:r>
              <a:rPr lang="en-GB" dirty="0"/>
              <a:t>Controlled terminology represented as RDF “value” vocabulary</a:t>
            </a:r>
          </a:p>
          <a:p>
            <a:r>
              <a:rPr lang="en-GB" dirty="0"/>
              <a:t>Entities, attributes, and relationships represented as RDF “element set” vocabulary</a:t>
            </a:r>
          </a:p>
          <a:p>
            <a:r>
              <a:rPr lang="en-GB" dirty="0"/>
              <a:t>Attributes and relationships represented as </a:t>
            </a:r>
            <a:r>
              <a:rPr lang="en-GB" dirty="0" smtClean="0"/>
              <a:t>RDF properties (“predicates”)</a:t>
            </a:r>
            <a:endParaRPr lang="en-GB" dirty="0"/>
          </a:p>
          <a:p>
            <a:r>
              <a:rPr lang="en-GB" dirty="0"/>
              <a:t>Entities represented in RDF as classes</a:t>
            </a:r>
          </a:p>
          <a:p>
            <a:pPr lvl="1"/>
            <a:r>
              <a:rPr lang="en-GB" dirty="0"/>
              <a:t>UNIMARC-B </a:t>
            </a:r>
            <a:r>
              <a:rPr lang="en-GB" dirty="0" smtClean="0"/>
              <a:t>has only </a:t>
            </a:r>
            <a:r>
              <a:rPr lang="en-GB" dirty="0"/>
              <a:t>1 </a:t>
            </a:r>
            <a:r>
              <a:rPr lang="en-GB" dirty="0" smtClean="0"/>
              <a:t>entity: Resource</a:t>
            </a:r>
            <a:endParaRPr lang="en-GB" dirty="0"/>
          </a:p>
          <a:p>
            <a:pPr lvl="1"/>
            <a:r>
              <a:rPr lang="en-GB" dirty="0"/>
              <a:t>ISBD already has an equivalent class for Resource</a:t>
            </a:r>
          </a:p>
          <a:p>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AEF0D32E-42D3-49F9-B233-CECE635F9766}"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8</a:t>
            </a:fld>
            <a:endParaRPr lang="en-GB"/>
          </a:p>
        </p:txBody>
      </p:sp>
    </p:spTree>
    <p:extLst>
      <p:ext uri="{BB962C8B-B14F-4D97-AF65-F5344CB8AC3E}">
        <p14:creationId xmlns:p14="http://schemas.microsoft.com/office/powerpoint/2010/main" val="155357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 sets</a:t>
            </a:r>
            <a:endParaRPr lang="en-GB" dirty="0"/>
          </a:p>
        </p:txBody>
      </p:sp>
      <p:sp>
        <p:nvSpPr>
          <p:cNvPr id="3" name="Content Placeholder 2"/>
          <p:cNvSpPr>
            <a:spLocks noGrp="1"/>
          </p:cNvSpPr>
          <p:nvPr>
            <p:ph idx="1"/>
          </p:nvPr>
        </p:nvSpPr>
        <p:spPr/>
        <p:txBody>
          <a:bodyPr>
            <a:normAutofit/>
          </a:bodyPr>
          <a:lstStyle/>
          <a:p>
            <a:r>
              <a:rPr lang="en-GB" dirty="0" smtClean="0"/>
              <a:t>“Bibliographic” format has same focus as International Standard Bibliographic Description (ISBD)</a:t>
            </a:r>
          </a:p>
          <a:p>
            <a:pPr lvl="1"/>
            <a:r>
              <a:rPr lang="en-GB" dirty="0" smtClean="0"/>
              <a:t>The entity [bibliographic] Resource ~ FRBR Manifestation</a:t>
            </a:r>
          </a:p>
          <a:p>
            <a:r>
              <a:rPr lang="en-GB" dirty="0" smtClean="0"/>
              <a:t>Attributes =&gt; RDF properties</a:t>
            </a:r>
          </a:p>
          <a:p>
            <a:r>
              <a:rPr lang="en-GB" dirty="0" smtClean="0"/>
              <a:t>RDF properties require URIs</a:t>
            </a:r>
          </a:p>
          <a:p>
            <a:pPr lvl="1"/>
            <a:r>
              <a:rPr lang="en-GB" dirty="0" smtClean="0"/>
              <a:t>IFLA/UNIMARC URL domain + local unique UNIMARC part</a:t>
            </a:r>
          </a:p>
          <a:p>
            <a:r>
              <a:rPr lang="en-GB" dirty="0" smtClean="0"/>
              <a:t>Lossless data requires finest level of granularity</a:t>
            </a:r>
          </a:p>
          <a:p>
            <a:pPr lvl="1"/>
            <a:r>
              <a:rPr lang="en-GB" dirty="0" smtClean="0"/>
              <a:t>Important for UNIMARC </a:t>
            </a:r>
            <a:r>
              <a:rPr lang="en-GB" dirty="0"/>
              <a:t>q</a:t>
            </a:r>
            <a:r>
              <a:rPr lang="en-GB" dirty="0" smtClean="0"/>
              <a:t>ualified coded subfield</a:t>
            </a:r>
          </a:p>
          <a:p>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DE369F3-782F-4F8C-9BB0-E64082068B92}" type="datetime1">
              <a:rPr lang="en-GB" smtClean="0"/>
              <a:t>17/08/2015</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US" smtClean="0"/>
              <a:t>UNIMARC in RDF: Workshop, IFLA 2015, Cape Town</a:t>
            </a:r>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6123B3-9855-433B-B271-14F29370CAEE}" type="slidenum">
              <a:rPr lang="en-GB" smtClean="0"/>
              <a:t>9</a:t>
            </a:fld>
            <a:endParaRPr lang="en-GB"/>
          </a:p>
        </p:txBody>
      </p:sp>
    </p:spTree>
    <p:extLst>
      <p:ext uri="{BB962C8B-B14F-4D97-AF65-F5344CB8AC3E}">
        <p14:creationId xmlns:p14="http://schemas.microsoft.com/office/powerpoint/2010/main" val="1346321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3404</Words>
  <Application>Microsoft Office PowerPoint</Application>
  <PresentationFormat>Widescreen</PresentationFormat>
  <Paragraphs>623</Paragraphs>
  <Slides>41</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PMingLiU</vt:lpstr>
      <vt:lpstr>Arial</vt:lpstr>
      <vt:lpstr>Calibri</vt:lpstr>
      <vt:lpstr>Calibri Light</vt:lpstr>
      <vt:lpstr>Times New Roman</vt:lpstr>
      <vt:lpstr>Office tema</vt:lpstr>
      <vt:lpstr>1_Office tema</vt:lpstr>
      <vt:lpstr>Office Theme</vt:lpstr>
      <vt:lpstr>UNIMARC in RDF: Representation of UNIMARC Bibliographic Format in Resource Description Framework for Linked Data</vt:lpstr>
      <vt:lpstr>Overview</vt:lpstr>
      <vt:lpstr>Introduction to linked data and UNIMARC</vt:lpstr>
      <vt:lpstr>Background</vt:lpstr>
      <vt:lpstr>Linked data and RDF</vt:lpstr>
      <vt:lpstr>RDF triple</vt:lpstr>
      <vt:lpstr>Machine-readable identifiers</vt:lpstr>
      <vt:lpstr>Vocabularies, values and element sets</vt:lpstr>
      <vt:lpstr>Element sets</vt:lpstr>
      <vt:lpstr>UNIMARC element and concept identifiers</vt:lpstr>
      <vt:lpstr>PowerPoint Presentation</vt:lpstr>
      <vt:lpstr>PowerPoint Presentation</vt:lpstr>
      <vt:lpstr>Translations</vt:lpstr>
      <vt:lpstr>Graphics SMD translation example</vt:lpstr>
      <vt:lpstr>PowerPoint Presentation</vt:lpstr>
      <vt:lpstr>PowerPoint Presentation</vt:lpstr>
      <vt:lpstr>UNIMARC vocabularies </vt:lpstr>
      <vt:lpstr>Value vocabularies</vt:lpstr>
      <vt:lpstr>Value vocabularies</vt:lpstr>
      <vt:lpstr>PowerPoint Presentation</vt:lpstr>
      <vt:lpstr>PowerPoint Presentation</vt:lpstr>
      <vt:lpstr>PowerPoint Presentation</vt:lpstr>
      <vt:lpstr>PowerPoint Presentation</vt:lpstr>
      <vt:lpstr>PowerPoint Presentation</vt:lpstr>
      <vt:lpstr>PowerPoint Presentation</vt:lpstr>
      <vt:lpstr>Future research and plans</vt:lpstr>
      <vt:lpstr>Level 0: the finest level of granularity</vt:lpstr>
      <vt:lpstr>PowerPoint Presentation</vt:lpstr>
      <vt:lpstr>PowerPoint Presentation</vt:lpstr>
      <vt:lpstr>PowerPoint Presentation</vt:lpstr>
      <vt:lpstr>Representing UNIMARC authorities in RDF</vt:lpstr>
      <vt:lpstr>Representing UNIMARC authorities in RDF: use of parallel vocabularies</vt:lpstr>
      <vt:lpstr>Representing UNIMARC authorities in RDF: authorised and variant forms of a name</vt:lpstr>
      <vt:lpstr>Mappings</vt:lpstr>
      <vt:lpstr>UNIMARC and ISBD properties</vt:lpstr>
      <vt:lpstr>PowerPoint Presentation</vt:lpstr>
      <vt:lpstr>UNIMARC and MARC21 (BIBFRAME)</vt:lpstr>
      <vt:lpstr>PowerPoint Presentation</vt:lpstr>
      <vt:lpstr>Granularity</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UNIMARC in RDF</dc:title>
  <dc:creator>Gordon Dunsire</dc:creator>
  <cp:lastModifiedBy>Gordon Dunsire</cp:lastModifiedBy>
  <cp:revision>47</cp:revision>
  <dcterms:created xsi:type="dcterms:W3CDTF">2015-08-04T12:36:07Z</dcterms:created>
  <dcterms:modified xsi:type="dcterms:W3CDTF">2015-08-17T06:05:06Z</dcterms:modified>
</cp:coreProperties>
</file>