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6" r:id="rId4"/>
    <p:sldId id="267" r:id="rId5"/>
    <p:sldId id="268" r:id="rId6"/>
    <p:sldId id="269" r:id="rId7"/>
    <p:sldId id="261" r:id="rId8"/>
    <p:sldId id="270" r:id="rId9"/>
    <p:sldId id="265" r:id="rId10"/>
    <p:sldId id="262" r:id="rId11"/>
    <p:sldId id="263" r:id="rId12"/>
    <p:sldId id="271" r:id="rId13"/>
    <p:sldId id="272" r:id="rId14"/>
    <p:sldId id="273" r:id="rId15"/>
    <p:sldId id="274" r:id="rId16"/>
    <p:sldId id="275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055D2-9EE9-4DA6-8B2D-C7439EC92317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7F781-FE73-40E0-8045-79AE8EBC8A0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269DC-EEFA-42E3-BBD0-7B36AE308A3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69B8CA-9808-4869-8E31-5300E7A64B95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4EE8C6-03AB-497F-9037-F67741B20DA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E4F212-52EA-43A1-AD03-36D16BA404D4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970740-773B-44B4-BDEE-84BE59C4874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34A98B-A452-4724-B3A8-6797FD934B4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05E015-005B-465B-BC00-4A980FD20E8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7F781-FE73-40E0-8045-79AE8EBC8A0C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C5F98-487C-425C-9CEC-FC3230822290}" type="datetimeFigureOut">
              <a:rPr lang="en-GB" smtClean="0"/>
              <a:pPr/>
              <a:t>09/08/2011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230A5-A267-4D66-95D3-656384F2EAD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gordon@gordondunsire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willer@unizd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UNIMARC and linked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Gordon </a:t>
            </a:r>
            <a:r>
              <a:rPr lang="en-GB" dirty="0" smtClean="0"/>
              <a:t>Dunsire and </a:t>
            </a:r>
            <a:r>
              <a:rPr lang="en-GB" dirty="0" err="1" smtClean="0"/>
              <a:t>Mirna</a:t>
            </a:r>
            <a:r>
              <a:rPr lang="en-GB" dirty="0" smtClean="0"/>
              <a:t> </a:t>
            </a:r>
            <a:r>
              <a:rPr lang="en-GB" dirty="0" err="1" smtClean="0"/>
              <a:t>Willer</a:t>
            </a:r>
            <a:endParaRPr lang="en-GB" dirty="0" smtClean="0"/>
          </a:p>
          <a:p>
            <a:r>
              <a:rPr lang="en-GB" dirty="0" smtClean="0"/>
              <a:t>Presented at Session 187 (Advancing UNIMARC: alignment </a:t>
            </a:r>
            <a:r>
              <a:rPr lang="en-GB" smtClean="0"/>
              <a:t>and innovation) </a:t>
            </a:r>
            <a:r>
              <a:rPr lang="en-GB" dirty="0" smtClean="0"/>
              <a:t>of the World Library and Information Congress : 77th IFLA General Conference and Assembly, </a:t>
            </a:r>
          </a:p>
          <a:p>
            <a:r>
              <a:rPr lang="en-GB" dirty="0" smtClean="0"/>
              <a:t>13-18 August 2011, San Juan, Puerto Rico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same identifier is used for translated elements (captions, definitions, etc.) and vocabularies (preferred terms, definitions, etc.)</a:t>
            </a:r>
          </a:p>
          <a:p>
            <a:r>
              <a:rPr lang="en-GB" dirty="0" smtClean="0"/>
              <a:t>E.g. Vocabulary of </a:t>
            </a:r>
            <a:r>
              <a:rPr lang="en-GB" dirty="0" smtClean="0">
                <a:solidFill>
                  <a:srgbClr val="0070C0"/>
                </a:solidFill>
              </a:rPr>
              <a:t>116bba0</a:t>
            </a:r>
            <a:r>
              <a:rPr lang="en-GB" dirty="0" smtClean="0"/>
              <a:t> = </a:t>
            </a:r>
            <a:r>
              <a:rPr lang="en-GB" b="1" dirty="0" smtClean="0"/>
              <a:t>Coded data for graphics: Specific material designation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Graphics SMD translation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Term identifier/URI: namespace/</a:t>
            </a:r>
            <a:r>
              <a:rPr lang="en-GB" dirty="0" smtClean="0">
                <a:solidFill>
                  <a:srgbClr val="0070C0"/>
                </a:solidFill>
              </a:rPr>
              <a:t>b</a:t>
            </a:r>
            <a:endParaRPr lang="en-GB" dirty="0" smtClean="0"/>
          </a:p>
          <a:p>
            <a:r>
              <a:rPr lang="en-GB" dirty="0" smtClean="0"/>
              <a:t>Notation: </a:t>
            </a:r>
            <a:r>
              <a:rPr lang="en-GB" dirty="0" smtClean="0">
                <a:solidFill>
                  <a:srgbClr val="C00000"/>
                </a:solidFill>
              </a:rPr>
              <a:t>b</a:t>
            </a:r>
          </a:p>
          <a:p>
            <a:r>
              <a:rPr lang="en-GB" dirty="0" smtClean="0"/>
              <a:t>Preferred label (English): </a:t>
            </a:r>
            <a:r>
              <a:rPr lang="en-GB" dirty="0" smtClean="0">
                <a:solidFill>
                  <a:srgbClr val="C00000"/>
                </a:solidFill>
              </a:rPr>
              <a:t>drawing</a:t>
            </a:r>
          </a:p>
          <a:p>
            <a:r>
              <a:rPr lang="en-GB" dirty="0" smtClean="0"/>
              <a:t>Preferred label (Italian): </a:t>
            </a:r>
            <a:r>
              <a:rPr lang="en-GB" dirty="0" err="1" smtClean="0">
                <a:solidFill>
                  <a:srgbClr val="C00000"/>
                </a:solidFill>
              </a:rPr>
              <a:t>disegno</a:t>
            </a:r>
            <a:endParaRPr lang="en-GB" dirty="0" smtClean="0">
              <a:solidFill>
                <a:srgbClr val="C00000"/>
              </a:solidFill>
            </a:endParaRPr>
          </a:p>
          <a:p>
            <a:r>
              <a:rPr lang="en-GB" dirty="0" smtClean="0"/>
              <a:t>Preferred label (Portuguese): </a:t>
            </a:r>
            <a:r>
              <a:rPr lang="en-GB" dirty="0" err="1" smtClean="0">
                <a:solidFill>
                  <a:srgbClr val="C00000"/>
                </a:solidFill>
              </a:rPr>
              <a:t>desenho</a:t>
            </a:r>
            <a:endParaRPr lang="en-GB" dirty="0" smtClean="0">
              <a:solidFill>
                <a:srgbClr val="C00000"/>
              </a:solidFill>
            </a:endParaRPr>
          </a:p>
          <a:p>
            <a:r>
              <a:rPr lang="en-GB" dirty="0" smtClean="0"/>
              <a:t>Definition (English): </a:t>
            </a:r>
            <a:r>
              <a:rPr lang="en-GB" dirty="0">
                <a:solidFill>
                  <a:srgbClr val="C00000"/>
                </a:solidFill>
              </a:rPr>
              <a:t>An original visual </a:t>
            </a:r>
            <a:r>
              <a:rPr lang="en-GB" dirty="0" smtClean="0">
                <a:solidFill>
                  <a:srgbClr val="C00000"/>
                </a:solidFill>
              </a:rPr>
              <a:t>representation </a:t>
            </a:r>
            <a:r>
              <a:rPr lang="en-GB" dirty="0">
                <a:solidFill>
                  <a:srgbClr val="C00000"/>
                </a:solidFill>
              </a:rPr>
              <a:t>(other than a print or painting</a:t>
            </a:r>
            <a:r>
              <a:rPr lang="en-GB" dirty="0" smtClean="0">
                <a:solidFill>
                  <a:srgbClr val="C00000"/>
                </a:solidFill>
              </a:rPr>
              <a:t>)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Triples from UNIMARC records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or obtain URI for the Resource described</a:t>
            </a:r>
          </a:p>
          <a:p>
            <a:r>
              <a:rPr lang="en-GB" dirty="0" smtClean="0"/>
              <a:t>Obtain URI for UNIMARC tag/subfield</a:t>
            </a:r>
          </a:p>
          <a:p>
            <a:pPr lvl="1"/>
            <a:r>
              <a:rPr lang="en-GB" dirty="0" smtClean="0"/>
              <a:t>Direct from tag/indicators/subfield encoding</a:t>
            </a:r>
          </a:p>
          <a:p>
            <a:r>
              <a:rPr lang="en-GB" dirty="0" smtClean="0"/>
              <a:t>Obtain URI of value of subfield, or use a literal value</a:t>
            </a:r>
          </a:p>
          <a:p>
            <a:pPr lvl="1"/>
            <a:r>
              <a:rPr lang="en-GB" dirty="0" smtClean="0"/>
              <a:t>URI from vocabulary or UNIMARC Authority</a:t>
            </a:r>
          </a:p>
          <a:p>
            <a:r>
              <a:rPr lang="en-GB" dirty="0" smtClean="0"/>
              <a:t>Publish triple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Recommendations: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Approve the method of identifying UNIMARC elements and vocabularies.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Approve the pattern for namespaces for UNIMARC/B and /A elements and vocabularies.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Decide on initial creation and maintenance of UNIMARC elements and vocabularies in the Open Metadata Registry (OMR).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Decide between re-use of existing ISBD namespaces for UNIMARC/B or representing all UNIMARC/B elements and link to existing ISBD classes and properties as appropriate.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0F4677E-62CC-4347-8864-E518B84F2DFD}" type="datetime1">
              <a:rPr lang="en-GB"/>
              <a:pPr>
                <a:defRPr/>
              </a:pPr>
              <a:t>09/08/2011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ED06E-4278-4F95-B837-B30CDA6FEE0B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Dunsire &amp; Willer. UNIMARC and Linked Data, IFLA 2011 San Jose, Puerto 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Recommendations: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Investigate further the re-use of existing FRAD/FRBR and FRSAD namespaces or representing all UNIMARC/A elements and link to existing FRAD/FRBR/FRSAD classes/subclasses and properties as appropriate.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Investigate further the appropriate classes for UNIMARC/A in relation to UNIMARC/B, FRAD/FRBR and FRSAD.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Support and promote the translation of UNIMARC classes and properties in national languages.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4078C2-8813-4258-8222-7844CEB45D74}" type="datetime1">
              <a:rPr lang="en-GB"/>
              <a:pPr>
                <a:defRPr/>
              </a:pPr>
              <a:t>09/08/2011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79BD99-C405-4578-8AD1-60BCCC1E661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Dunsire &amp; Willer. UNIMARC and Linked Data, IFLA 2011 San Jose, Puerto 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Recommendations: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Discuss </a:t>
            </a:r>
            <a:r>
              <a:rPr lang="en-GB" dirty="0"/>
              <a:t>and consider the requirements for Application Profiles for UNIMARC.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Check and verify the availability of SKOS representations of other external vocabularies used in UNIMARC.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Investigate and verify internal UNIMARC vocabularies for suitable SKOS representations; consider approaching the owners of external vocabularies to liaise on developing SKOS representations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227C9-77EE-461D-862D-6EC17F49F468}" type="datetime1">
              <a:rPr lang="en-GB"/>
              <a:pPr>
                <a:defRPr/>
              </a:pPr>
              <a:t>09/08/2011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3BA376-1D52-45FC-908B-5B982FAEAD6B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Dunsire &amp; Willer. UNIMARC and Linked Data, IFLA 2011 San Jose, Puerto 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Recommendations: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Investigate </a:t>
            </a:r>
            <a:r>
              <a:rPr lang="en-GB" dirty="0"/>
              <a:t>further the “combinatorial explosion” of UNIMARC properties; determine if some combinations are invalid and do not require a separate property.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Consider and approve the re-use of aggregated ISBD elements which are represented in RDF using Syntax encoding schemes (SES), which will avoid the need for developing UNIMARC equivalents.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Monitor relevant MARC21 developments, especially the Bibliographic Framework Transition Initiative recently announcement by the Library of </a:t>
            </a:r>
            <a:r>
              <a:rPr lang="en-GB" dirty="0" smtClean="0"/>
              <a:t>Congress</a:t>
            </a:r>
            <a:r>
              <a:rPr lang="en-GB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D065CB7-9EFA-4F13-B6DC-F7E788C87A28}" type="datetime1">
              <a:rPr lang="en-GB"/>
              <a:pPr>
                <a:defRPr/>
              </a:pPr>
              <a:t>09/08/2011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179CC-AE27-4259-92F7-AC0A1DDCA29A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Dunsire &amp; Willer. UNIMARC and Linked Data, IFLA 2011 San Jose, Puerto 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gordon@gordondunsire.com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mwiller@unizd.hr</a:t>
            </a: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Background</a:t>
            </a:r>
          </a:p>
          <a:p>
            <a:r>
              <a:rPr lang="en-GB" dirty="0" smtClean="0"/>
              <a:t>Linked data and the Semantic Web</a:t>
            </a:r>
          </a:p>
          <a:p>
            <a:r>
              <a:rPr lang="en-GB" dirty="0" smtClean="0"/>
              <a:t>Methods and issues in representing UNIMARC for the Semantic Web</a:t>
            </a:r>
          </a:p>
          <a:p>
            <a:r>
              <a:rPr lang="en-GB" dirty="0" smtClean="0"/>
              <a:t>Recommendations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Representation of IFLA standards for use in the Semantic Web</a:t>
            </a:r>
          </a:p>
          <a:p>
            <a:pPr lvl="1"/>
            <a:r>
              <a:rPr lang="en-GB" dirty="0" smtClean="0"/>
              <a:t>Work of the FRBR Namespaces project and IFLA Namespaces Task Group</a:t>
            </a:r>
          </a:p>
          <a:p>
            <a:pPr lvl="1"/>
            <a:r>
              <a:rPr lang="en-GB" dirty="0" smtClean="0"/>
              <a:t>Work of the ISBD/XML Study Group</a:t>
            </a:r>
          </a:p>
          <a:p>
            <a:pPr lvl="2"/>
            <a:r>
              <a:rPr lang="en-GB" dirty="0" smtClean="0"/>
              <a:t>Included a feasibility study of representation of UNIMARC</a:t>
            </a:r>
          </a:p>
          <a:p>
            <a:r>
              <a:rPr lang="en-GB" dirty="0" smtClean="0"/>
              <a:t>Representations allow legacy catalogue records to be published as linked data using </a:t>
            </a:r>
            <a:r>
              <a:rPr lang="en-GB" dirty="0" smtClean="0"/>
              <a:t>RDF</a:t>
            </a:r>
          </a:p>
          <a:p>
            <a:pPr>
              <a:defRPr/>
            </a:pPr>
            <a:r>
              <a:rPr lang="hr-HR" dirty="0" smtClean="0"/>
              <a:t>Branding IFLA standards</a:t>
            </a:r>
            <a:r>
              <a:rPr lang="en-GB" dirty="0" smtClean="0"/>
              <a:t> for</a:t>
            </a:r>
            <a:r>
              <a:rPr lang="hr-HR" dirty="0" smtClean="0"/>
              <a:t> authority &amp; trust</a:t>
            </a:r>
          </a:p>
          <a:p>
            <a:pPr lvl="1">
              <a:defRPr/>
            </a:pPr>
            <a:r>
              <a:rPr lang="hr-HR" dirty="0" smtClean="0"/>
              <a:t>Semantic Web lets </a:t>
            </a:r>
            <a:r>
              <a:rPr lang="en-GB" dirty="0" smtClean="0"/>
              <a:t>“Anyone </a:t>
            </a:r>
            <a:r>
              <a:rPr lang="en-GB" dirty="0" smtClean="0"/>
              <a:t>say </a:t>
            </a:r>
            <a:r>
              <a:rPr lang="en-GB" dirty="0" smtClean="0"/>
              <a:t>Anything </a:t>
            </a:r>
            <a:r>
              <a:rPr lang="en-GB" dirty="0" smtClean="0"/>
              <a:t>about </a:t>
            </a:r>
            <a:r>
              <a:rPr lang="en-GB" dirty="0" smtClean="0"/>
              <a:t>Any </a:t>
            </a:r>
            <a:r>
              <a:rPr lang="en-GB" dirty="0" smtClean="0"/>
              <a:t>resource</a:t>
            </a:r>
            <a:r>
              <a:rPr lang="en-GB" dirty="0" smtClean="0"/>
              <a:t>”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Linked data and RDF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Resource Description Framework (RDF)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Designed for machine-processing of metadata at global scale (Semantic Web)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24/7/365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Trillions of operations per second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Everything must be </a:t>
            </a:r>
            <a:r>
              <a:rPr lang="en-GB" dirty="0" err="1" smtClean="0"/>
              <a:t>dis-ambiguated</a:t>
            </a:r>
            <a:endParaRPr lang="en-GB" dirty="0" smtClean="0"/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Machines are dumb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/>
              <a:t>A simple approach </a:t>
            </a:r>
            <a:r>
              <a:rPr lang="en-GB" dirty="0" smtClean="0"/>
              <a:t>helps!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Machine-readable identifiers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RDF triple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Metadata expressed as “atomic” statements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A simple, single, irreducible statement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/>
              <a:t>The title of this book is “Cataloguing is fun!”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Constructed in 3 parts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“Triple”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The title of this book is “Cataloguing is fun!”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Subject of the statement = </a:t>
            </a:r>
            <a:r>
              <a:rPr lang="en-GB" i="1" dirty="0" smtClean="0"/>
              <a:t>Subject</a:t>
            </a:r>
            <a:r>
              <a:rPr lang="en-GB" dirty="0" smtClean="0"/>
              <a:t>: This book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Nature of the statement = </a:t>
            </a:r>
            <a:r>
              <a:rPr lang="en-GB" i="1" dirty="0" smtClean="0"/>
              <a:t>Predicate</a:t>
            </a:r>
            <a:r>
              <a:rPr lang="en-GB" dirty="0" smtClean="0"/>
              <a:t>: has title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Value of the statement = </a:t>
            </a:r>
            <a:r>
              <a:rPr lang="en-GB" i="1" dirty="0" smtClean="0"/>
              <a:t>Object</a:t>
            </a:r>
            <a:r>
              <a:rPr lang="en-GB" dirty="0" smtClean="0"/>
              <a:t>: “Cataloguing is fun!”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This book – has title – “Cataloguing is fun!”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i="1" dirty="0" smtClean="0"/>
              <a:t>subject – predicate - object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Machine-readable identifiers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Uniform Resource Identifier (URI)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Can be any </a:t>
            </a:r>
            <a:r>
              <a:rPr lang="en-GB" b="1" dirty="0" smtClean="0"/>
              <a:t>unique</a:t>
            </a:r>
            <a:r>
              <a:rPr lang="en-GB" dirty="0" smtClean="0"/>
              <a:t> combination of numbers and letters</a:t>
            </a:r>
          </a:p>
          <a:p>
            <a:pPr lvl="2">
              <a:defRPr/>
            </a:pPr>
            <a:r>
              <a:rPr lang="en-GB" dirty="0" smtClean="0"/>
              <a:t>No intrinsic meaning; it’s just an identifier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RDF </a:t>
            </a:r>
            <a:r>
              <a:rPr lang="en-GB" u="sng" dirty="0" smtClean="0"/>
              <a:t>requires</a:t>
            </a:r>
            <a:r>
              <a:rPr lang="en-GB" dirty="0" smtClean="0"/>
              <a:t> the subject and predicate of triple to be URIs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/>
              <a:t>Object can be a URI, or a literal string (“Cataloguing is fun!”)</a:t>
            </a:r>
          </a:p>
          <a:p>
            <a:pPr>
              <a:defRPr/>
            </a:pPr>
            <a:r>
              <a:rPr lang="en-GB" dirty="0" smtClean="0"/>
              <a:t>URIs can be matched by machine to link triples together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UNIMARC element identifiers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204864"/>
            <a:ext cx="8547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Tag: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475656" y="220486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010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224" y="2204864"/>
            <a:ext cx="1648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Subfield: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8244408" y="2204864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a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83768" y="2204864"/>
            <a:ext cx="1423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1</a:t>
            </a:r>
            <a:r>
              <a:rPr lang="en-GB" sz="3200" baseline="30000" dirty="0" smtClean="0"/>
              <a:t>st</a:t>
            </a:r>
            <a:r>
              <a:rPr lang="en-GB" sz="3200" dirty="0" smtClean="0"/>
              <a:t> </a:t>
            </a:r>
            <a:r>
              <a:rPr lang="en-GB" sz="3200" dirty="0" err="1" smtClean="0"/>
              <a:t>ind</a:t>
            </a:r>
            <a:r>
              <a:rPr lang="en-GB" sz="3200" dirty="0" smtClean="0"/>
              <a:t>.:</a:t>
            </a:r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23928" y="2204864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b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2204864"/>
            <a:ext cx="15167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2</a:t>
            </a:r>
            <a:r>
              <a:rPr lang="en-GB" sz="3200" baseline="30000" dirty="0" smtClean="0"/>
              <a:t>nd</a:t>
            </a:r>
            <a:r>
              <a:rPr lang="en-GB" sz="3200" dirty="0" smtClean="0"/>
              <a:t> </a:t>
            </a:r>
            <a:r>
              <a:rPr lang="en-GB" sz="3200" dirty="0" err="1" smtClean="0"/>
              <a:t>ind</a:t>
            </a:r>
            <a:r>
              <a:rPr lang="en-GB" sz="3200" dirty="0" smtClean="0"/>
              <a:t>.: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12160" y="2204864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b</a:t>
            </a:r>
            <a:endParaRPr lang="en-GB" sz="3200" dirty="0">
              <a:solidFill>
                <a:srgbClr val="0070C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339752" y="1484784"/>
            <a:ext cx="4463236" cy="584775"/>
            <a:chOff x="611560" y="1556792"/>
            <a:chExt cx="4463236" cy="584775"/>
          </a:xfrm>
        </p:grpSpPr>
        <p:sp>
          <p:nvSpPr>
            <p:cNvPr id="5" name="TextBox 4"/>
            <p:cNvSpPr txBox="1"/>
            <p:nvPr/>
          </p:nvSpPr>
          <p:spPr>
            <a:xfrm>
              <a:off x="2339752" y="1556792"/>
              <a:ext cx="27350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/>
                <a:t>Number (ISBN</a:t>
              </a:r>
              <a:r>
                <a:rPr lang="en-GB" sz="3200" b="1" dirty="0" smtClean="0"/>
                <a:t>)</a:t>
              </a:r>
              <a:endParaRPr lang="en-GB" sz="32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1560" y="1556792"/>
              <a:ext cx="167648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Element:</a:t>
              </a:r>
              <a:endParaRPr lang="en-GB" sz="3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7544" y="3140968"/>
            <a:ext cx="8250917" cy="584775"/>
            <a:chOff x="539552" y="3140968"/>
            <a:chExt cx="8250917" cy="584775"/>
          </a:xfrm>
        </p:grpSpPr>
        <p:sp>
          <p:nvSpPr>
            <p:cNvPr id="22" name="TextBox 21"/>
            <p:cNvSpPr txBox="1"/>
            <p:nvPr/>
          </p:nvSpPr>
          <p:spPr>
            <a:xfrm>
              <a:off x="5004048" y="3140968"/>
              <a:ext cx="378642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/>
                <a:t>Target audience code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9552" y="3140968"/>
              <a:ext cx="44274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Coded Information Block:</a:t>
              </a:r>
              <a:endParaRPr lang="en-GB" sz="32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067944" y="3897052"/>
            <a:ext cx="33586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Character position:</a:t>
            </a:r>
            <a:endParaRPr lang="en-GB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7452320" y="3897052"/>
            <a:ext cx="1143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17-19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63688" y="3897052"/>
            <a:ext cx="1439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</a:rPr>
              <a:t>100bba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67544" y="4797152"/>
            <a:ext cx="8265352" cy="584775"/>
            <a:chOff x="539552" y="3140968"/>
            <a:chExt cx="7363716" cy="584775"/>
          </a:xfrm>
        </p:grpSpPr>
        <p:sp>
          <p:nvSpPr>
            <p:cNvPr id="30" name="TextBox 29"/>
            <p:cNvSpPr txBox="1"/>
            <p:nvPr/>
          </p:nvSpPr>
          <p:spPr>
            <a:xfrm>
              <a:off x="4901951" y="3140968"/>
              <a:ext cx="30013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3200" b="1" dirty="0"/>
                <a:t>children, ages 9-14</a:t>
              </a:r>
              <a:endParaRPr lang="en-GB" sz="32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39552" y="3140968"/>
              <a:ext cx="42982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 smtClean="0"/>
                <a:t>Target audience vocabulary:</a:t>
              </a:r>
              <a:endParaRPr lang="en-GB" sz="32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843808" y="566124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Code:</a:t>
            </a:r>
            <a:endParaRPr lang="en-GB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4067944" y="5661248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d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16016" y="5661248"/>
            <a:ext cx="399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(Unique in vocabulary)</a:t>
            </a:r>
            <a:endParaRPr lang="en-GB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4716016" y="3861048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(Unique in element set)</a:t>
            </a:r>
            <a:endParaRPr lang="en-GB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4716016" y="2204864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(Unique in element set)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0.19184 -0.00069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-0.20312 -0.00069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41493 -0.00069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-0.47986 0.0046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0" grpId="1"/>
      <p:bldP spid="9" grpId="0"/>
      <p:bldP spid="9" grpId="1"/>
      <p:bldP spid="11" grpId="0"/>
      <p:bldP spid="11" grpId="1"/>
      <p:bldP spid="7" grpId="0"/>
      <p:bldP spid="7" grpId="1"/>
      <p:bldP spid="12" grpId="0"/>
      <p:bldP spid="8" grpId="0"/>
      <p:bldP spid="8" grpId="1"/>
      <p:bldP spid="13" grpId="0"/>
      <p:bldP spid="13" grpId="1"/>
      <p:bldP spid="25" grpId="0"/>
      <p:bldP spid="25" grpId="1"/>
      <p:bldP spid="26" grpId="0"/>
      <p:bldP spid="26" grpId="1"/>
      <p:bldP spid="27" grpId="0"/>
      <p:bldP spid="32" grpId="0"/>
      <p:bldP spid="32" grpId="1"/>
      <p:bldP spid="33" grpId="0"/>
      <p:bldP spid="34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Vocabularies and Element sets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Controlled terminologies represented as vocabularies</a:t>
            </a:r>
          </a:p>
          <a:p>
            <a:r>
              <a:rPr lang="en-GB" dirty="0" smtClean="0"/>
              <a:t>UNIMARC entities, attributes, and relationships form an element set</a:t>
            </a:r>
          </a:p>
          <a:p>
            <a:pPr lvl="1"/>
            <a:r>
              <a:rPr lang="en-GB" dirty="0" smtClean="0"/>
              <a:t>Attributes and relationships represented as properties/predicates</a:t>
            </a:r>
          </a:p>
          <a:p>
            <a:pPr lvl="1"/>
            <a:r>
              <a:rPr lang="en-GB" dirty="0" smtClean="0"/>
              <a:t>Entities represented in RDF as classes</a:t>
            </a:r>
          </a:p>
          <a:p>
            <a:pPr lvl="2"/>
            <a:r>
              <a:rPr lang="en-GB" dirty="0" smtClean="0"/>
              <a:t>But only 1 entity in UNIMARC-B (Resource)</a:t>
            </a:r>
          </a:p>
          <a:p>
            <a:pPr lvl="2"/>
            <a:r>
              <a:rPr lang="en-GB" dirty="0" smtClean="0"/>
              <a:t>ISBD already has an equivalent class for Resource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UNIMARC and ISBD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Element identifier/URI: </a:t>
            </a:r>
            <a:r>
              <a:rPr lang="en-GB" dirty="0" smtClean="0">
                <a:solidFill>
                  <a:srgbClr val="C00000"/>
                </a:solidFill>
              </a:rPr>
              <a:t>unimarcb:P</a:t>
            </a:r>
            <a:r>
              <a:rPr lang="en-GB" dirty="0" smtClean="0">
                <a:solidFill>
                  <a:srgbClr val="0070C0"/>
                </a:solidFill>
              </a:rPr>
              <a:t>205bbb</a:t>
            </a:r>
            <a:endParaRPr lang="en-GB" dirty="0">
              <a:solidFill>
                <a:srgbClr val="0070C0"/>
              </a:solidFill>
            </a:endParaRPr>
          </a:p>
          <a:p>
            <a:pPr lvl="1"/>
            <a:r>
              <a:rPr lang="en-GB" dirty="0" smtClean="0"/>
              <a:t>Label (English): </a:t>
            </a:r>
            <a:r>
              <a:rPr lang="en-GB" dirty="0" smtClean="0">
                <a:solidFill>
                  <a:srgbClr val="C00000"/>
                </a:solidFill>
              </a:rPr>
              <a:t>(has) </a:t>
            </a:r>
            <a:r>
              <a:rPr lang="en-GB" dirty="0">
                <a:solidFill>
                  <a:srgbClr val="C00000"/>
                </a:solidFill>
              </a:rPr>
              <a:t>issue </a:t>
            </a:r>
            <a:r>
              <a:rPr lang="en-GB" dirty="0" smtClean="0">
                <a:solidFill>
                  <a:srgbClr val="C00000"/>
                </a:solidFill>
              </a:rPr>
              <a:t>statement</a:t>
            </a:r>
          </a:p>
          <a:p>
            <a:r>
              <a:rPr lang="en-GB" dirty="0" smtClean="0"/>
              <a:t>Equivalent ISBD URI: </a:t>
            </a:r>
            <a:r>
              <a:rPr lang="en-GB" dirty="0" smtClean="0">
                <a:solidFill>
                  <a:srgbClr val="C00000"/>
                </a:solidFill>
              </a:rPr>
              <a:t>isbd:P1011</a:t>
            </a:r>
          </a:p>
          <a:p>
            <a:pPr lvl="1"/>
            <a:r>
              <a:rPr lang="en-GB" dirty="0" smtClean="0"/>
              <a:t>Label (English): </a:t>
            </a:r>
            <a:r>
              <a:rPr lang="en-GB" dirty="0">
                <a:solidFill>
                  <a:srgbClr val="C00000"/>
                </a:solidFill>
              </a:rPr>
              <a:t>has additional edition </a:t>
            </a:r>
            <a:r>
              <a:rPr lang="en-GB" dirty="0" smtClean="0">
                <a:solidFill>
                  <a:srgbClr val="C00000"/>
                </a:solidFill>
              </a:rPr>
              <a:t>statement</a:t>
            </a:r>
          </a:p>
          <a:p>
            <a:r>
              <a:rPr lang="en-GB" dirty="0" smtClean="0"/>
              <a:t>The meaning is the same, but the identifiers and labels are different</a:t>
            </a:r>
          </a:p>
          <a:p>
            <a:r>
              <a:rPr lang="en-GB" dirty="0" smtClean="0"/>
              <a:t>unimarcb:P205bbb </a:t>
            </a:r>
            <a:r>
              <a:rPr lang="en-GB" dirty="0" smtClean="0">
                <a:solidFill>
                  <a:srgbClr val="7030A0"/>
                </a:solidFill>
              </a:rPr>
              <a:t>same as </a:t>
            </a:r>
            <a:r>
              <a:rPr lang="en-GB" dirty="0" smtClean="0"/>
              <a:t>isbd:P1011 (in RDF)</a:t>
            </a:r>
          </a:p>
          <a:p>
            <a:pPr lvl="1"/>
            <a:r>
              <a:rPr lang="en-GB" dirty="0" smtClean="0"/>
              <a:t>Or use isbd:P1011 instead of unimarcb:P205bbb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977</Words>
  <Application>Microsoft Office PowerPoint</Application>
  <PresentationFormat>On-screen Show (4:3)</PresentationFormat>
  <Paragraphs>149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UNIMARC and linked data</vt:lpstr>
      <vt:lpstr>Overview</vt:lpstr>
      <vt:lpstr>Background</vt:lpstr>
      <vt:lpstr>Linked data and RDF</vt:lpstr>
      <vt:lpstr>RDF triple</vt:lpstr>
      <vt:lpstr>Machine-readable identifiers</vt:lpstr>
      <vt:lpstr>UNIMARC element identifiers</vt:lpstr>
      <vt:lpstr>Vocabularies and Element sets</vt:lpstr>
      <vt:lpstr>UNIMARC and ISBD properties</vt:lpstr>
      <vt:lpstr>Translations</vt:lpstr>
      <vt:lpstr>Graphics SMD translation example</vt:lpstr>
      <vt:lpstr>Triples from UNIMARC records</vt:lpstr>
      <vt:lpstr>Recommendations: Foundation</vt:lpstr>
      <vt:lpstr>Recommendations: Foundation</vt:lpstr>
      <vt:lpstr>Recommendations: Application</vt:lpstr>
      <vt:lpstr>Recommendations: Application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UNIMARC and linked data</dc:title>
  <dc:creator>Dunsire</dc:creator>
  <cp:lastModifiedBy>Dunsire</cp:lastModifiedBy>
  <cp:revision>12</cp:revision>
  <dcterms:created xsi:type="dcterms:W3CDTF">2011-08-08T12:26:53Z</dcterms:created>
  <dcterms:modified xsi:type="dcterms:W3CDTF">2011-08-09T12:24:50Z</dcterms:modified>
</cp:coreProperties>
</file>