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3" r:id="rId5"/>
    <p:sldId id="265" r:id="rId6"/>
    <p:sldId id="260" r:id="rId7"/>
    <p:sldId id="262" r:id="rId8"/>
    <p:sldId id="261" r:id="rId9"/>
    <p:sldId id="258" r:id="rId10"/>
    <p:sldId id="259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31D4-280E-4B0E-8489-7F99404C86B5}" type="datetimeFigureOut">
              <a:rPr lang="en-GB" smtClean="0"/>
              <a:t>16/06/2015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28C731D4-280E-4B0E-8489-7F99404C86B5}" type="datetimeFigureOut">
              <a:rPr lang="en-GB" smtClean="0"/>
              <a:t>16/06/2015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28C731D4-280E-4B0E-8489-7F99404C86B5}" type="datetimeFigureOut">
              <a:rPr lang="en-GB" smtClean="0"/>
              <a:t>16/06/2015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28C731D4-280E-4B0E-8489-7F99404C86B5}" type="datetimeFigureOut">
              <a:rPr lang="en-GB" smtClean="0"/>
              <a:t>16/06/2015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455" y="0"/>
            <a:ext cx="121750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3392" y="630932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84299" y="630932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28C731D4-280E-4B0E-8489-7F99404C86B5}" type="datetimeFigureOut">
              <a:rPr lang="en-GB" smtClean="0"/>
              <a:t>16/06/2015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gif"/><Relationship Id="rId18" Type="http://schemas.openxmlformats.org/officeDocument/2006/relationships/image" Target="../media/image18.jpg"/><Relationship Id="rId3" Type="http://schemas.openxmlformats.org/officeDocument/2006/relationships/image" Target="../media/image3.jpg"/><Relationship Id="rId7" Type="http://schemas.openxmlformats.org/officeDocument/2006/relationships/image" Target="../media/image7.gif"/><Relationship Id="rId12" Type="http://schemas.openxmlformats.org/officeDocument/2006/relationships/image" Target="../media/image12.gif"/><Relationship Id="rId17" Type="http://schemas.openxmlformats.org/officeDocument/2006/relationships/image" Target="../media/image17.jpg"/><Relationship Id="rId2" Type="http://schemas.openxmlformats.org/officeDocument/2006/relationships/image" Target="../media/image2.gif"/><Relationship Id="rId16" Type="http://schemas.openxmlformats.org/officeDocument/2006/relationships/image" Target="../media/image16.gif"/><Relationship Id="rId20" Type="http://schemas.openxmlformats.org/officeDocument/2006/relationships/image" Target="../media/image20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g"/><Relationship Id="rId15" Type="http://schemas.openxmlformats.org/officeDocument/2006/relationships/image" Target="../media/image15.gif"/><Relationship Id="rId10" Type="http://schemas.openxmlformats.org/officeDocument/2006/relationships/image" Target="../media/image10.jpg"/><Relationship Id="rId19" Type="http://schemas.openxmlformats.org/officeDocument/2006/relationships/image" Target="../media/image19.jpg"/><Relationship Id="rId4" Type="http://schemas.openxmlformats.org/officeDocument/2006/relationships/image" Target="../media/image4.jpg"/><Relationship Id="rId9" Type="http://schemas.openxmlformats.org/officeDocument/2006/relationships/image" Target="../media/image9.gif"/><Relationship Id="rId14" Type="http://schemas.openxmlformats.org/officeDocument/2006/relationships/image" Target="../media/image1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Some thoughts on technology and LIS:</a:t>
            </a:r>
            <a:br>
              <a:rPr lang="en-GB" dirty="0" smtClean="0"/>
            </a:br>
            <a:r>
              <a:rPr lang="en-GB" dirty="0" smtClean="0"/>
              <a:t>a future past today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69177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 smtClean="0"/>
              <a:t>Gordon Dunsire</a:t>
            </a:r>
          </a:p>
          <a:p>
            <a:r>
              <a:rPr lang="en-GB" sz="3600" dirty="0" smtClean="0"/>
              <a:t>Presented at UCL Department of Information Studies Employers’ Forum, 15 June 2015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82748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Inside looking out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No quality control</a:t>
            </a:r>
          </a:p>
          <a:p>
            <a:r>
              <a:rPr lang="en-GB" dirty="0" smtClean="0"/>
              <a:t>Ignorance and naivety “dumb rules ok!”</a:t>
            </a:r>
          </a:p>
          <a:p>
            <a:r>
              <a:rPr lang="en-GB" dirty="0"/>
              <a:t>A disaster waiting to </a:t>
            </a:r>
            <a:r>
              <a:rPr lang="en-GB" dirty="0" smtClean="0"/>
              <a:t>happen</a:t>
            </a:r>
          </a:p>
          <a:p>
            <a:r>
              <a:rPr lang="en-GB" dirty="0" smtClean="0"/>
              <a:t>Cyberwar</a:t>
            </a:r>
          </a:p>
          <a:p>
            <a:r>
              <a:rPr lang="en-GB" dirty="0" smtClean="0"/>
              <a:t>A new Dark Age for information</a:t>
            </a:r>
          </a:p>
          <a:p>
            <a:r>
              <a:rPr lang="en-GB" dirty="0" smtClean="0"/>
              <a:t>Using brains where machines fail</a:t>
            </a:r>
          </a:p>
          <a:p>
            <a:pPr lvl="1"/>
            <a:r>
              <a:rPr lang="en-GB" dirty="0" smtClean="0"/>
              <a:t>Common brains: the crowd, paraprofessionals, retired cataloguers</a:t>
            </a:r>
          </a:p>
          <a:p>
            <a:pPr lvl="1"/>
            <a:r>
              <a:rPr lang="en-GB" dirty="0" smtClean="0"/>
              <a:t>Trained brains: curating data for humanity’s memory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942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Questions and discussion</a:t>
            </a:r>
          </a:p>
          <a:p>
            <a:r>
              <a:rPr lang="en-GB"/>
              <a:t>g</a:t>
            </a:r>
            <a:r>
              <a:rPr lang="en-GB" smtClean="0"/>
              <a:t>ordon@gordondunsire.com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5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1965 to 2015: Media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Beatles</a:t>
            </a:r>
          </a:p>
          <a:p>
            <a:pPr lvl="1"/>
            <a:r>
              <a:rPr lang="en-GB" dirty="0" smtClean="0"/>
              <a:t>Colour </a:t>
            </a:r>
            <a:r>
              <a:rPr lang="en-GB" dirty="0" err="1" smtClean="0"/>
              <a:t>tv</a:t>
            </a:r>
            <a:r>
              <a:rPr lang="en-GB" dirty="0" smtClean="0"/>
              <a:t>, magazines, newspapers!</a:t>
            </a:r>
          </a:p>
          <a:p>
            <a:r>
              <a:rPr lang="en-GB" dirty="0" smtClean="0"/>
              <a:t>Recordable media</a:t>
            </a:r>
          </a:p>
          <a:p>
            <a:r>
              <a:rPr lang="en-GB" dirty="0" smtClean="0"/>
              <a:t>Portable affordable recording devices</a:t>
            </a:r>
          </a:p>
          <a:p>
            <a:pPr lvl="1"/>
            <a:r>
              <a:rPr lang="en-GB" dirty="0" smtClean="0"/>
              <a:t>Audio, still image, moving image</a:t>
            </a:r>
          </a:p>
          <a:p>
            <a:r>
              <a:rPr lang="en-GB" dirty="0" err="1" smtClean="0"/>
              <a:t>InterWeb</a:t>
            </a:r>
            <a:endParaRPr lang="en-GB" dirty="0" smtClean="0"/>
          </a:p>
          <a:p>
            <a:r>
              <a:rPr lang="en-GB" dirty="0" smtClean="0"/>
              <a:t>Localisation of content creation</a:t>
            </a:r>
          </a:p>
          <a:p>
            <a:r>
              <a:rPr lang="en-GB" dirty="0" smtClean="0"/>
              <a:t>Globalisation of content access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487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Media explosion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593" y="1925960"/>
            <a:ext cx="1609725" cy="228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2598" y="3218304"/>
            <a:ext cx="1892300" cy="304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091" y="2547744"/>
            <a:ext cx="1444752" cy="21945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9788" y="1971948"/>
            <a:ext cx="1905000" cy="2654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418" y="3407048"/>
            <a:ext cx="1969008" cy="2438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912" y="3231610"/>
            <a:ext cx="1905000" cy="26574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2" y="1980703"/>
            <a:ext cx="2286000" cy="34417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412" y="3407049"/>
            <a:ext cx="2381250" cy="191452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952" y="4512329"/>
            <a:ext cx="2194560" cy="161848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2110" y="2420489"/>
            <a:ext cx="1905000" cy="12065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041" y="2978423"/>
            <a:ext cx="800100" cy="85725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2003" y="3407048"/>
            <a:ext cx="800100" cy="8572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736" y="3857625"/>
            <a:ext cx="800100" cy="8572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317" y="4313679"/>
            <a:ext cx="800100" cy="85725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843" y="2476500"/>
            <a:ext cx="952500" cy="9525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452" y="2831994"/>
            <a:ext cx="952500" cy="9525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288" y="4182972"/>
            <a:ext cx="952500" cy="9525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639" y="5285455"/>
            <a:ext cx="952500" cy="9525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952" y="1971948"/>
            <a:ext cx="2540000" cy="135890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7343" y="4216400"/>
            <a:ext cx="2540000" cy="1574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952" y="4025181"/>
            <a:ext cx="3810000" cy="2209800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836" y="2126104"/>
            <a:ext cx="3810000" cy="218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975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1965 to 2015: Metadata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Catalogue cards/indexes</a:t>
            </a:r>
          </a:p>
          <a:p>
            <a:r>
              <a:rPr lang="en-GB" dirty="0" smtClean="0"/>
              <a:t>Automation of card production</a:t>
            </a:r>
          </a:p>
          <a:p>
            <a:r>
              <a:rPr lang="en-GB" dirty="0" smtClean="0"/>
              <a:t>Database of card production records (office automation)</a:t>
            </a:r>
          </a:p>
          <a:p>
            <a:r>
              <a:rPr lang="en-GB" dirty="0" smtClean="0"/>
              <a:t>Database of descriptive records for collection acquisition and access</a:t>
            </a:r>
          </a:p>
          <a:p>
            <a:r>
              <a:rPr lang="en-GB" dirty="0" smtClean="0"/>
              <a:t>Online public access catalogues</a:t>
            </a:r>
          </a:p>
          <a:p>
            <a:r>
              <a:rPr lang="en-GB" dirty="0" smtClean="0"/>
              <a:t>Authority record control for descriptive record access</a:t>
            </a:r>
          </a:p>
          <a:p>
            <a:r>
              <a:rPr lang="en-GB" dirty="0" smtClean="0"/>
              <a:t>Aggregated databases of records</a:t>
            </a:r>
          </a:p>
          <a:p>
            <a:r>
              <a:rPr lang="en-GB" dirty="0" smtClean="0"/>
              <a:t>Linked data from aggregations of records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00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Internet to Semantic Web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549400" y="4153672"/>
            <a:ext cx="9006840" cy="76944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Internet: the web of machines</a:t>
            </a:r>
            <a:endParaRPr lang="en-GB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549400" y="3384231"/>
            <a:ext cx="9006840" cy="76944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Web: the web of documents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1549400" y="2611485"/>
            <a:ext cx="9006840" cy="76944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Semantic Web: the web of data</a:t>
            </a:r>
            <a:endParaRPr lang="en-GB" sz="4400" dirty="0"/>
          </a:p>
        </p:txBody>
      </p:sp>
      <p:sp>
        <p:nvSpPr>
          <p:cNvPr id="12" name="Left Arrow 11"/>
          <p:cNvSpPr/>
          <p:nvPr/>
        </p:nvSpPr>
        <p:spPr>
          <a:xfrm>
            <a:off x="1036320" y="4153672"/>
            <a:ext cx="513080" cy="7694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Left Arrow 12"/>
          <p:cNvSpPr/>
          <p:nvPr/>
        </p:nvSpPr>
        <p:spPr>
          <a:xfrm flipH="1">
            <a:off x="10556240" y="4153672"/>
            <a:ext cx="513080" cy="769441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1549400" y="1838739"/>
            <a:ext cx="9006840" cy="76944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Skynet: the web of smart machines*</a:t>
            </a:r>
            <a:endParaRPr lang="en-GB" sz="4400" dirty="0"/>
          </a:p>
        </p:txBody>
      </p:sp>
      <p:sp>
        <p:nvSpPr>
          <p:cNvPr id="15" name="TextBox 14"/>
          <p:cNvSpPr txBox="1"/>
          <p:nvPr/>
        </p:nvSpPr>
        <p:spPr>
          <a:xfrm>
            <a:off x="1549400" y="5232400"/>
            <a:ext cx="943784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* Waiting for </a:t>
            </a:r>
            <a:r>
              <a:rPr lang="en-GB" sz="4400" dirty="0" err="1" smtClean="0"/>
              <a:t>Ar</a:t>
            </a:r>
            <a:r>
              <a:rPr lang="en-GB" sz="4400" dirty="0" smtClean="0"/>
              <a:t> </a:t>
            </a:r>
            <a:r>
              <a:rPr lang="en-GB" sz="4400" strike="sngStrike" dirty="0" err="1" smtClean="0"/>
              <a:t>tificial</a:t>
            </a:r>
            <a:r>
              <a:rPr lang="en-GB" sz="4400" strike="sngStrike" dirty="0" smtClean="0"/>
              <a:t> Intelligence</a:t>
            </a:r>
            <a:r>
              <a:rPr lang="en-GB" sz="4400" dirty="0" smtClean="0"/>
              <a:t> </a:t>
            </a:r>
            <a:r>
              <a:rPr lang="en-GB" sz="4400" dirty="0" err="1" smtClean="0"/>
              <a:t>nie</a:t>
            </a:r>
            <a:r>
              <a:rPr lang="en-GB" sz="4400" dirty="0" smtClean="0"/>
              <a:t> …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89151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  <p:bldP spid="13" grpId="0" animBg="1"/>
      <p:bldP spid="14" grpId="0" animBg="1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document to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Catalogue record as textual surrogate for document described</a:t>
            </a:r>
          </a:p>
          <a:p>
            <a:pPr lvl="1"/>
            <a:r>
              <a:rPr lang="en-GB" dirty="0" smtClean="0"/>
              <a:t>Is the record necessary if the document (text) is digital?</a:t>
            </a:r>
          </a:p>
          <a:p>
            <a:pPr lvl="1"/>
            <a:r>
              <a:rPr lang="en-GB" dirty="0" smtClean="0"/>
              <a:t>Should </a:t>
            </a:r>
            <a:r>
              <a:rPr lang="en-GB" dirty="0" smtClean="0"/>
              <a:t>a record be allowed to be </a:t>
            </a:r>
            <a:r>
              <a:rPr lang="en-GB" dirty="0" smtClean="0"/>
              <a:t>bigger </a:t>
            </a:r>
            <a:r>
              <a:rPr lang="en-GB" dirty="0" smtClean="0"/>
              <a:t>than </a:t>
            </a:r>
            <a:r>
              <a:rPr lang="en-GB" dirty="0" smtClean="0"/>
              <a:t>the document described?</a:t>
            </a:r>
          </a:p>
          <a:p>
            <a:r>
              <a:rPr lang="en-GB" dirty="0" smtClean="0"/>
              <a:t>If the document is fixed, then the record is fixed</a:t>
            </a:r>
          </a:p>
          <a:p>
            <a:r>
              <a:rPr lang="en-GB" dirty="0" smtClean="0"/>
              <a:t>Metadata = stuff to be filed (in the bureau)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Data</a:t>
            </a:r>
            <a:r>
              <a:rPr lang="en-GB" dirty="0" smtClean="0"/>
              <a:t> about </a:t>
            </a:r>
            <a:r>
              <a:rPr lang="en-GB" dirty="0" smtClean="0">
                <a:solidFill>
                  <a:srgbClr val="FF0000"/>
                </a:solidFill>
              </a:rPr>
              <a:t>data</a:t>
            </a:r>
          </a:p>
          <a:p>
            <a:r>
              <a:rPr lang="en-GB" dirty="0" smtClean="0"/>
              <a:t>Data processing vs document processing</a:t>
            </a:r>
          </a:p>
          <a:p>
            <a:r>
              <a:rPr lang="en-GB" dirty="0" smtClean="0"/>
              <a:t>From FRB</a:t>
            </a:r>
            <a:r>
              <a:rPr lang="en-GB" dirty="0" smtClean="0">
                <a:solidFill>
                  <a:srgbClr val="FF0000"/>
                </a:solidFill>
              </a:rPr>
              <a:t>R</a:t>
            </a:r>
            <a:r>
              <a:rPr lang="en-GB" dirty="0" smtClean="0"/>
              <a:t> to FRA</a:t>
            </a:r>
            <a:r>
              <a:rPr lang="en-GB" dirty="0" smtClean="0">
                <a:solidFill>
                  <a:srgbClr val="FF0000"/>
                </a:solidFill>
              </a:rPr>
              <a:t>D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5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record to statement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Closed-world assumptions</a:t>
            </a:r>
          </a:p>
          <a:p>
            <a:pPr lvl="1"/>
            <a:r>
              <a:rPr lang="en-GB" dirty="0" smtClean="0"/>
              <a:t>Top-down Universal Bibliographic Control</a:t>
            </a:r>
          </a:p>
          <a:p>
            <a:pPr lvl="1"/>
            <a:r>
              <a:rPr lang="en-GB" dirty="0" smtClean="0"/>
              <a:t>Formats for exchange of metadata</a:t>
            </a:r>
          </a:p>
          <a:p>
            <a:pPr lvl="1"/>
            <a:r>
              <a:rPr lang="en-GB" dirty="0" smtClean="0"/>
              <a:t>The “authority” record</a:t>
            </a:r>
          </a:p>
          <a:p>
            <a:r>
              <a:rPr lang="en-GB" dirty="0" smtClean="0"/>
              <a:t>Open-world assumptions</a:t>
            </a:r>
          </a:p>
          <a:p>
            <a:pPr lvl="1"/>
            <a:r>
              <a:rPr lang="en-GB" dirty="0" smtClean="0"/>
              <a:t>Anyone can say Anything about Any thing (AAA)</a:t>
            </a:r>
          </a:p>
          <a:p>
            <a:pPr lvl="1"/>
            <a:r>
              <a:rPr lang="en-GB" dirty="0" smtClean="0"/>
              <a:t>Absence of data does not mean “not applicable” (OWA)</a:t>
            </a:r>
          </a:p>
          <a:p>
            <a:pPr lvl="1"/>
            <a:r>
              <a:rPr lang="en-GB" dirty="0" smtClean="0"/>
              <a:t>The record is always incomplete</a:t>
            </a:r>
          </a:p>
          <a:p>
            <a:r>
              <a:rPr lang="en-GB" dirty="0" smtClean="0"/>
              <a:t>RDF is the Twitter of metadata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02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description to relation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Digital capture of sources of description is easy</a:t>
            </a:r>
          </a:p>
          <a:p>
            <a:pPr lvl="1"/>
            <a:r>
              <a:rPr lang="en-GB" dirty="0"/>
              <a:t>V</a:t>
            </a:r>
            <a:r>
              <a:rPr lang="en-GB" dirty="0" smtClean="0"/>
              <a:t>isual metadata (thumbnails) expected</a:t>
            </a:r>
          </a:p>
          <a:p>
            <a:r>
              <a:rPr lang="en-GB" dirty="0" smtClean="0"/>
              <a:t>Recorded attribute data less important for identification/disambiguation in linked data applications</a:t>
            </a:r>
          </a:p>
          <a:p>
            <a:r>
              <a:rPr lang="en-GB" dirty="0" smtClean="0"/>
              <a:t>Relationships between information resources/objects are proliferating</a:t>
            </a:r>
          </a:p>
          <a:p>
            <a:pPr lvl="1"/>
            <a:r>
              <a:rPr lang="en-GB" dirty="0" smtClean="0"/>
              <a:t>Digitisation</a:t>
            </a:r>
          </a:p>
          <a:p>
            <a:pPr lvl="1"/>
            <a:r>
              <a:rPr lang="en-GB" dirty="0" smtClean="0"/>
              <a:t>Sequels, prequels, film and </a:t>
            </a:r>
            <a:r>
              <a:rPr lang="en-GB" dirty="0" err="1" smtClean="0"/>
              <a:t>tv</a:t>
            </a:r>
            <a:r>
              <a:rPr lang="en-GB" dirty="0" smtClean="0"/>
              <a:t> adaptations</a:t>
            </a:r>
          </a:p>
          <a:p>
            <a:pPr lvl="1"/>
            <a:r>
              <a:rPr lang="en-GB" dirty="0" smtClean="0"/>
              <a:t>Translations, global culture</a:t>
            </a:r>
          </a:p>
          <a:p>
            <a:r>
              <a:rPr lang="en-GB" dirty="0" smtClean="0"/>
              <a:t>Relations are navigation paths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79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Outside looking 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It’s free!</a:t>
            </a:r>
          </a:p>
          <a:p>
            <a:r>
              <a:rPr lang="en-GB" dirty="0" smtClean="0"/>
              <a:t>Users seem to like it</a:t>
            </a:r>
          </a:p>
          <a:p>
            <a:r>
              <a:rPr lang="en-GB" dirty="0" smtClean="0"/>
              <a:t>New features are constantly emerging (from nowhere)</a:t>
            </a:r>
          </a:p>
          <a:p>
            <a:r>
              <a:rPr lang="en-GB" dirty="0" smtClean="0"/>
              <a:t>Requires minimal intermediation</a:t>
            </a:r>
          </a:p>
          <a:p>
            <a:r>
              <a:rPr lang="en-GB" dirty="0" smtClean="0"/>
              <a:t>It’s cheap …</a:t>
            </a:r>
          </a:p>
          <a:p>
            <a:r>
              <a:rPr lang="en-GB" dirty="0" smtClean="0"/>
              <a:t>It’s magic!</a:t>
            </a:r>
          </a:p>
          <a:p>
            <a:pPr lvl="1"/>
            <a:r>
              <a:rPr lang="en-GB" dirty="0" smtClean="0"/>
              <a:t>Only the data wizards know how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538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844</TotalTime>
  <Words>424</Words>
  <Application>Microsoft Office PowerPoint</Application>
  <PresentationFormat>Custom</PresentationFormat>
  <Paragraphs>76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GordonPPT</vt:lpstr>
      <vt:lpstr>Some thoughts on technology and LIS: a future past today</vt:lpstr>
      <vt:lpstr>From 1965 to 2015: Media</vt:lpstr>
      <vt:lpstr>Media explosion</vt:lpstr>
      <vt:lpstr>From 1965 to 2015: Metadata</vt:lpstr>
      <vt:lpstr>From Internet to Semantic Web</vt:lpstr>
      <vt:lpstr>From document to data</vt:lpstr>
      <vt:lpstr>From record to statement</vt:lpstr>
      <vt:lpstr>From description to relation</vt:lpstr>
      <vt:lpstr>Outside looking in</vt:lpstr>
      <vt:lpstr>Inside looking out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 piece</dc:title>
  <dc:creator>Gordon Dunsire</dc:creator>
  <cp:lastModifiedBy>Gordon Dunsire</cp:lastModifiedBy>
  <cp:revision>29</cp:revision>
  <dcterms:created xsi:type="dcterms:W3CDTF">2015-06-13T14:25:30Z</dcterms:created>
  <dcterms:modified xsi:type="dcterms:W3CDTF">2015-06-16T09:56:45Z</dcterms:modified>
</cp:coreProperties>
</file>