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2"/>
  </p:notesMasterIdLst>
  <p:sldIdLst>
    <p:sldId id="256" r:id="rId2"/>
    <p:sldId id="278" r:id="rId3"/>
    <p:sldId id="261" r:id="rId4"/>
    <p:sldId id="264" r:id="rId5"/>
    <p:sldId id="265" r:id="rId6"/>
    <p:sldId id="266" r:id="rId7"/>
    <p:sldId id="262" r:id="rId8"/>
    <p:sldId id="259" r:id="rId9"/>
    <p:sldId id="270" r:id="rId10"/>
    <p:sldId id="267" r:id="rId11"/>
    <p:sldId id="268" r:id="rId12"/>
    <p:sldId id="269" r:id="rId13"/>
    <p:sldId id="263" r:id="rId14"/>
    <p:sldId id="272" r:id="rId15"/>
    <p:sldId id="277" r:id="rId16"/>
    <p:sldId id="273" r:id="rId17"/>
    <p:sldId id="275" r:id="rId18"/>
    <p:sldId id="276" r:id="rId19"/>
    <p:sldId id="274" r:id="rId20"/>
    <p:sldId id="271"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6" autoAdjust="0"/>
    <p:restoredTop sz="94660"/>
  </p:normalViewPr>
  <p:slideViewPr>
    <p:cSldViewPr snapToGrid="0">
      <p:cViewPr varScale="1">
        <p:scale>
          <a:sx n="66" d="100"/>
          <a:sy n="66" d="100"/>
        </p:scale>
        <p:origin x="756"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65125F-CB5B-4A5D-AC0A-CA6E4FC3A879}" type="datetimeFigureOut">
              <a:rPr lang="en-GB" smtClean="0"/>
              <a:t>07/11/2017</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FD796E-0796-42EC-9444-4802663CE175}" type="slidenum">
              <a:rPr lang="en-GB" smtClean="0"/>
              <a:t>‹#›</a:t>
            </a:fld>
            <a:endParaRPr lang="en-GB"/>
          </a:p>
        </p:txBody>
      </p:sp>
    </p:spTree>
    <p:extLst>
      <p:ext uri="{BB962C8B-B14F-4D97-AF65-F5344CB8AC3E}">
        <p14:creationId xmlns:p14="http://schemas.microsoft.com/office/powerpoint/2010/main" val="41225397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LRM uses a super-entity, "Res", to model high-level relationships and attributes for all other entities. In RDA, the super-entity "RDA Entity" is used in place of Res for all other RDA entities. RDA Entity is a sub-type (sub-class in RDF) of Res.</a:t>
            </a:r>
          </a:p>
          <a:p>
            <a:endParaRPr lang="en-GB" dirty="0"/>
          </a:p>
          <a:p>
            <a:r>
              <a:rPr lang="en-GB" dirty="0"/>
              <a:t>This RDF graph shows new RDA entities taken from the LRM: </a:t>
            </a:r>
            <a:r>
              <a:rPr lang="en-GB" dirty="0" err="1"/>
              <a:t>Nomen</a:t>
            </a:r>
            <a:r>
              <a:rPr lang="en-GB" dirty="0"/>
              <a:t>, Place, Time-span, Collective Agent, and Agent. Current RDA entities are labelled only with their initials. The graph also shows the high-level relationships between the new and current entities.</a:t>
            </a:r>
          </a:p>
          <a:p>
            <a:endParaRPr lang="en-GB" dirty="0"/>
          </a:p>
          <a:p>
            <a:r>
              <a:rPr lang="en-GB" dirty="0"/>
              <a:t>The only RDA entity which does not fit without significant modification is Person. In the LRM, the definition of this entity restricts it to a human being, and non-humans including animals, fictitious and legendary beings, and natural </a:t>
            </a:r>
            <a:r>
              <a:rPr lang="en-GB" dirty="0" err="1"/>
              <a:t>phemomena</a:t>
            </a:r>
            <a:r>
              <a:rPr lang="en-GB" dirty="0"/>
              <a:t>, are excluded.</a:t>
            </a:r>
          </a:p>
          <a:p>
            <a:endParaRPr lang="en-GB" dirty="0"/>
          </a:p>
          <a:p>
            <a:r>
              <a:rPr lang="en-GB" dirty="0"/>
              <a:t>The integrated semantic structure of the LRM and RDA entities allows the RDA relationships to be refinements of the high-level LRM relationships, as element sub-types (sub-properties in RDF).</a:t>
            </a:r>
          </a:p>
        </p:txBody>
      </p:sp>
      <p:sp>
        <p:nvSpPr>
          <p:cNvPr id="4" name="Slide Number Placeholder 3"/>
          <p:cNvSpPr>
            <a:spLocks noGrp="1"/>
          </p:cNvSpPr>
          <p:nvPr>
            <p:ph type="sldNum" sz="quarter" idx="10"/>
          </p:nvPr>
        </p:nvSpPr>
        <p:spPr/>
        <p:txBody>
          <a:bodyPr/>
          <a:lstStyle/>
          <a:p>
            <a:fld id="{8AB40ABC-08FF-40E9-9386-7C2CA2AB76A6}" type="slidenum">
              <a:rPr lang="en-GB" smtClean="0"/>
              <a:t>3</a:t>
            </a:fld>
            <a:endParaRPr lang="en-GB"/>
          </a:p>
        </p:txBody>
      </p:sp>
    </p:spTree>
    <p:extLst>
      <p:ext uri="{BB962C8B-B14F-4D97-AF65-F5344CB8AC3E}">
        <p14:creationId xmlns:p14="http://schemas.microsoft.com/office/powerpoint/2010/main" val="35562810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LRM uses a super-entity, "Res", to model high-level relationships and attributes for all other entities. In RDA, the super-entity "RDA Entity" is used in place of Res for all other RDA entities. RDA Entity is a sub-type (sub-class in RDF) of Res.</a:t>
            </a:r>
          </a:p>
          <a:p>
            <a:endParaRPr lang="en-GB" dirty="0"/>
          </a:p>
          <a:p>
            <a:r>
              <a:rPr lang="en-GB" dirty="0"/>
              <a:t>This RDF graph shows new RDA entities taken from the LRM: </a:t>
            </a:r>
            <a:r>
              <a:rPr lang="en-GB" dirty="0" err="1"/>
              <a:t>Nomen</a:t>
            </a:r>
            <a:r>
              <a:rPr lang="en-GB" dirty="0"/>
              <a:t>, Place, Time-span, Collective Agent, and Agent. Current RDA entities are labelled only with their initials. The graph also shows the high-level relationships between the new and current entities.</a:t>
            </a:r>
          </a:p>
          <a:p>
            <a:endParaRPr lang="en-GB" dirty="0"/>
          </a:p>
          <a:p>
            <a:r>
              <a:rPr lang="en-GB" dirty="0"/>
              <a:t>The only RDA entity which does not fit without significant modification is Person. In the LRM, the definition of this entity restricts it to a human being, and non-humans including animals, fictitious and legendary beings, and natural </a:t>
            </a:r>
            <a:r>
              <a:rPr lang="en-GB" dirty="0" err="1"/>
              <a:t>phemomena</a:t>
            </a:r>
            <a:r>
              <a:rPr lang="en-GB" dirty="0"/>
              <a:t>, are excluded.</a:t>
            </a:r>
          </a:p>
          <a:p>
            <a:endParaRPr lang="en-GB" dirty="0"/>
          </a:p>
          <a:p>
            <a:r>
              <a:rPr lang="en-GB" dirty="0"/>
              <a:t>The integrated semantic structure of the LRM and RDA entities allows the RDA relationships to be refinements of the high-level LRM relationships, as element sub-types (sub-properties in RDF).</a:t>
            </a:r>
          </a:p>
        </p:txBody>
      </p:sp>
      <p:sp>
        <p:nvSpPr>
          <p:cNvPr id="4" name="Slide Number Placeholder 3"/>
          <p:cNvSpPr>
            <a:spLocks noGrp="1"/>
          </p:cNvSpPr>
          <p:nvPr>
            <p:ph type="sldNum" sz="quarter" idx="10"/>
          </p:nvPr>
        </p:nvSpPr>
        <p:spPr/>
        <p:txBody>
          <a:bodyPr/>
          <a:lstStyle/>
          <a:p>
            <a:fld id="{8AB40ABC-08FF-40E9-9386-7C2CA2AB76A6}" type="slidenum">
              <a:rPr lang="en-GB" smtClean="0"/>
              <a:t>13</a:t>
            </a:fld>
            <a:endParaRPr lang="en-GB"/>
          </a:p>
        </p:txBody>
      </p:sp>
    </p:spTree>
    <p:extLst>
      <p:ext uri="{BB962C8B-B14F-4D97-AF65-F5344CB8AC3E}">
        <p14:creationId xmlns:p14="http://schemas.microsoft.com/office/powerpoint/2010/main" val="30932090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2213" y="1250950"/>
            <a:ext cx="4498975" cy="3375025"/>
          </a:xfrm>
        </p:spPr>
      </p:sp>
      <p:sp>
        <p:nvSpPr>
          <p:cNvPr id="3" name="Notes Placeholder 2"/>
          <p:cNvSpPr>
            <a:spLocks noGrp="1"/>
          </p:cNvSpPr>
          <p:nvPr>
            <p:ph type="body" idx="1"/>
          </p:nvPr>
        </p:nvSpPr>
        <p:spPr/>
        <p:txBody>
          <a:bodyPr/>
          <a:lstStyle/>
          <a:p>
            <a:r>
              <a:rPr lang="en-GB" dirty="0"/>
              <a:t>RDA data is designed to reflect the complexity of relationships found in library and cultural heritage resources.</a:t>
            </a:r>
          </a:p>
          <a:p>
            <a:endParaRPr lang="en-GB" dirty="0"/>
          </a:p>
          <a:p>
            <a:r>
              <a:rPr lang="en-GB" dirty="0"/>
              <a:t>This is an example of a paper exercise to draw the relationships between the various printed editions of Herman Melville’s novel “Moby Dick”.</a:t>
            </a:r>
          </a:p>
          <a:p>
            <a:endParaRPr lang="en-GB" dirty="0"/>
          </a:p>
          <a:p>
            <a:r>
              <a:rPr lang="en-GB" dirty="0"/>
              <a:t>The complex sub-graph at the bottom represents a multimedia mash-up of Moby Dick with Orson Welles (who acted in the film of Moby Dick).</a:t>
            </a:r>
          </a:p>
          <a:p>
            <a:endParaRPr lang="en-GB" dirty="0"/>
          </a:p>
          <a:p>
            <a:r>
              <a:rPr lang="en-GB" dirty="0"/>
              <a:t>This diagram can be readily extended.</a:t>
            </a:r>
          </a:p>
          <a:p>
            <a:endParaRPr lang="en-GB" dirty="0"/>
          </a:p>
          <a:p>
            <a:r>
              <a:rPr lang="en-GB" dirty="0"/>
              <a:t>We could add the film starring Gregory Peck as Captain Ahab, and other film and </a:t>
            </a:r>
            <a:r>
              <a:rPr lang="en-GB" dirty="0" err="1"/>
              <a:t>tv</a:t>
            </a:r>
            <a:r>
              <a:rPr lang="en-GB" dirty="0"/>
              <a:t> adaptations, in multiple formats and editions. And the various recordings of the instrumental “Moby Dick” (for solo drummer!) by Led Zeppelin, and all the other recordings by the group, in multiple formats and editions. And so on.</a:t>
            </a:r>
          </a:p>
          <a:p>
            <a:endParaRPr lang="en-GB" dirty="0"/>
          </a:p>
        </p:txBody>
      </p:sp>
      <p:sp>
        <p:nvSpPr>
          <p:cNvPr id="4" name="Slide Number Placeholder 3"/>
          <p:cNvSpPr>
            <a:spLocks noGrp="1"/>
          </p:cNvSpPr>
          <p:nvPr>
            <p:ph type="sldNum" sz="quarter" idx="10"/>
          </p:nvPr>
        </p:nvSpPr>
        <p:spPr/>
        <p:txBody>
          <a:bodyPr/>
          <a:lstStyle/>
          <a:p>
            <a:fld id="{458E55A1-B5C4-43AB-B7A3-7E1A9581DFF9}" type="slidenum">
              <a:rPr lang="en-GB" smtClean="0"/>
              <a:t>4</a:t>
            </a:fld>
            <a:endParaRPr lang="en-GB"/>
          </a:p>
        </p:txBody>
      </p:sp>
    </p:spTree>
    <p:extLst>
      <p:ext uri="{BB962C8B-B14F-4D97-AF65-F5344CB8AC3E}">
        <p14:creationId xmlns:p14="http://schemas.microsoft.com/office/powerpoint/2010/main" val="22899147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LRM uses a super-entity, "Res", to model high-level relationships and attributes for all other entities. In RDA, the super-entity "RDA Entity" is used in place of Res for all other RDA entities. RDA Entity is a sub-type (sub-class in RDF) of Res.</a:t>
            </a:r>
          </a:p>
          <a:p>
            <a:endParaRPr lang="en-GB" dirty="0"/>
          </a:p>
          <a:p>
            <a:r>
              <a:rPr lang="en-GB" dirty="0"/>
              <a:t>This RDF graph shows new RDA entities taken from the LRM: </a:t>
            </a:r>
            <a:r>
              <a:rPr lang="en-GB" dirty="0" err="1"/>
              <a:t>Nomen</a:t>
            </a:r>
            <a:r>
              <a:rPr lang="en-GB" dirty="0"/>
              <a:t>, Place, Time-span, Collective Agent, and Agent. Current RDA entities are labelled only with their initials. The graph also shows the high-level relationships between the new and current entities.</a:t>
            </a:r>
          </a:p>
          <a:p>
            <a:endParaRPr lang="en-GB" dirty="0"/>
          </a:p>
          <a:p>
            <a:r>
              <a:rPr lang="en-GB" dirty="0"/>
              <a:t>The only RDA entity which does not fit without significant modification is Person. In the LRM, the definition of this entity restricts it to a human being, and non-humans including animals, fictitious and legendary beings, and natural </a:t>
            </a:r>
            <a:r>
              <a:rPr lang="en-GB" dirty="0" err="1"/>
              <a:t>phemomena</a:t>
            </a:r>
            <a:r>
              <a:rPr lang="en-GB" dirty="0"/>
              <a:t>, are excluded.</a:t>
            </a:r>
          </a:p>
          <a:p>
            <a:endParaRPr lang="en-GB" dirty="0"/>
          </a:p>
          <a:p>
            <a:r>
              <a:rPr lang="en-GB" dirty="0"/>
              <a:t>The integrated semantic structure of the LRM and RDA entities allows the RDA relationships to be refinements of the high-level LRM relationships, as element sub-types (sub-properties in RDF).</a:t>
            </a:r>
          </a:p>
        </p:txBody>
      </p:sp>
      <p:sp>
        <p:nvSpPr>
          <p:cNvPr id="4" name="Slide Number Placeholder 3"/>
          <p:cNvSpPr>
            <a:spLocks noGrp="1"/>
          </p:cNvSpPr>
          <p:nvPr>
            <p:ph type="sldNum" sz="quarter" idx="10"/>
          </p:nvPr>
        </p:nvSpPr>
        <p:spPr/>
        <p:txBody>
          <a:bodyPr/>
          <a:lstStyle/>
          <a:p>
            <a:fld id="{8AB40ABC-08FF-40E9-9386-7C2CA2AB76A6}" type="slidenum">
              <a:rPr lang="en-GB" smtClean="0"/>
              <a:t>5</a:t>
            </a:fld>
            <a:endParaRPr lang="en-GB"/>
          </a:p>
        </p:txBody>
      </p:sp>
    </p:spTree>
    <p:extLst>
      <p:ext uri="{BB962C8B-B14F-4D97-AF65-F5344CB8AC3E}">
        <p14:creationId xmlns:p14="http://schemas.microsoft.com/office/powerpoint/2010/main" val="17437800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LRM uses a super-entity, "Res", to model high-level relationships and attributes for all other entities. In RDA, the super-entity "RDA Entity" is used in place of Res for all other RDA entities. RDA Entity is a sub-type (sub-class in RDF) of Res.</a:t>
            </a:r>
          </a:p>
          <a:p>
            <a:endParaRPr lang="en-GB" dirty="0"/>
          </a:p>
          <a:p>
            <a:r>
              <a:rPr lang="en-GB" dirty="0"/>
              <a:t>This RDF graph shows new RDA entities taken from the LRM: </a:t>
            </a:r>
            <a:r>
              <a:rPr lang="en-GB" dirty="0" err="1"/>
              <a:t>Nomen</a:t>
            </a:r>
            <a:r>
              <a:rPr lang="en-GB" dirty="0"/>
              <a:t>, Place, Time-span, Collective Agent, and Agent. Current RDA entities are labelled only with their initials. The graph also shows the high-level relationships between the new and current entities.</a:t>
            </a:r>
          </a:p>
          <a:p>
            <a:endParaRPr lang="en-GB" dirty="0"/>
          </a:p>
          <a:p>
            <a:r>
              <a:rPr lang="en-GB" dirty="0"/>
              <a:t>The only RDA entity which does not fit without significant modification is Person. In the LRM, the definition of this entity restricts it to a human being, and non-humans including animals, fictitious and legendary beings, and natural </a:t>
            </a:r>
            <a:r>
              <a:rPr lang="en-GB" dirty="0" err="1"/>
              <a:t>phemomena</a:t>
            </a:r>
            <a:r>
              <a:rPr lang="en-GB" dirty="0"/>
              <a:t>, are excluded.</a:t>
            </a:r>
          </a:p>
          <a:p>
            <a:endParaRPr lang="en-GB" dirty="0"/>
          </a:p>
          <a:p>
            <a:r>
              <a:rPr lang="en-GB" dirty="0"/>
              <a:t>The integrated semantic structure of the LRM and RDA entities allows the RDA relationships to be refinements of the high-level LRM relationships, as element sub-types (sub-properties in RDF).</a:t>
            </a:r>
          </a:p>
        </p:txBody>
      </p:sp>
      <p:sp>
        <p:nvSpPr>
          <p:cNvPr id="4" name="Slide Number Placeholder 3"/>
          <p:cNvSpPr>
            <a:spLocks noGrp="1"/>
          </p:cNvSpPr>
          <p:nvPr>
            <p:ph type="sldNum" sz="quarter" idx="10"/>
          </p:nvPr>
        </p:nvSpPr>
        <p:spPr/>
        <p:txBody>
          <a:bodyPr/>
          <a:lstStyle/>
          <a:p>
            <a:fld id="{8AB40ABC-08FF-40E9-9386-7C2CA2AB76A6}" type="slidenum">
              <a:rPr lang="en-GB" smtClean="0"/>
              <a:t>7</a:t>
            </a:fld>
            <a:endParaRPr lang="en-GB"/>
          </a:p>
        </p:txBody>
      </p:sp>
    </p:spTree>
    <p:extLst>
      <p:ext uri="{BB962C8B-B14F-4D97-AF65-F5344CB8AC3E}">
        <p14:creationId xmlns:p14="http://schemas.microsoft.com/office/powerpoint/2010/main" val="38272210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LRM uses a super-entity, "Res", to model high-level relationships and attributes for all other entities. In RDA, the super-entity "RDA Entity" is used in place of Res for all other RDA entities. RDA Entity is a sub-type (sub-class in RDF) of Res.</a:t>
            </a:r>
          </a:p>
          <a:p>
            <a:endParaRPr lang="en-GB" dirty="0"/>
          </a:p>
          <a:p>
            <a:r>
              <a:rPr lang="en-GB" dirty="0"/>
              <a:t>This RDF graph shows new RDA entities taken from the LRM: </a:t>
            </a:r>
            <a:r>
              <a:rPr lang="en-GB" dirty="0" err="1"/>
              <a:t>Nomen</a:t>
            </a:r>
            <a:r>
              <a:rPr lang="en-GB" dirty="0"/>
              <a:t>, Place, Time-span, Collective Agent, and Agent. Current RDA entities are labelled only with their initials. The graph also shows the high-level relationships between the new and current entities.</a:t>
            </a:r>
          </a:p>
          <a:p>
            <a:endParaRPr lang="en-GB" dirty="0"/>
          </a:p>
          <a:p>
            <a:r>
              <a:rPr lang="en-GB" dirty="0"/>
              <a:t>The only RDA entity which does not fit without significant modification is Person. In the LRM, the definition of this entity restricts it to a human being, and non-humans including animals, fictitious and legendary beings, and natural </a:t>
            </a:r>
            <a:r>
              <a:rPr lang="en-GB" dirty="0" err="1"/>
              <a:t>phemomena</a:t>
            </a:r>
            <a:r>
              <a:rPr lang="en-GB" dirty="0"/>
              <a:t>, are excluded.</a:t>
            </a:r>
          </a:p>
          <a:p>
            <a:endParaRPr lang="en-GB" dirty="0"/>
          </a:p>
          <a:p>
            <a:r>
              <a:rPr lang="en-GB" dirty="0"/>
              <a:t>The integrated semantic structure of the LRM and RDA entities allows the RDA relationships to be refinements of the high-level LRM relationships, as element sub-types (sub-properties in RDF).</a:t>
            </a:r>
          </a:p>
        </p:txBody>
      </p:sp>
      <p:sp>
        <p:nvSpPr>
          <p:cNvPr id="4" name="Slide Number Placeholder 3"/>
          <p:cNvSpPr>
            <a:spLocks noGrp="1"/>
          </p:cNvSpPr>
          <p:nvPr>
            <p:ph type="sldNum" sz="quarter" idx="10"/>
          </p:nvPr>
        </p:nvSpPr>
        <p:spPr/>
        <p:txBody>
          <a:bodyPr/>
          <a:lstStyle/>
          <a:p>
            <a:fld id="{8AB40ABC-08FF-40E9-9386-7C2CA2AB76A6}" type="slidenum">
              <a:rPr lang="en-GB" smtClean="0"/>
              <a:t>8</a:t>
            </a:fld>
            <a:endParaRPr lang="en-GB"/>
          </a:p>
        </p:txBody>
      </p:sp>
    </p:spTree>
    <p:extLst>
      <p:ext uri="{BB962C8B-B14F-4D97-AF65-F5344CB8AC3E}">
        <p14:creationId xmlns:p14="http://schemas.microsoft.com/office/powerpoint/2010/main" val="21637577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LRM uses a super-entity, "Res", to model high-level relationships and attributes for all other entities. In RDA, the super-entity "RDA Entity" is used in place of Res for all other RDA entities. RDA Entity is a sub-type (sub-class in RDF) of Res.</a:t>
            </a:r>
          </a:p>
          <a:p>
            <a:endParaRPr lang="en-GB" dirty="0"/>
          </a:p>
          <a:p>
            <a:r>
              <a:rPr lang="en-GB" dirty="0"/>
              <a:t>This RDF graph shows new RDA entities taken from the LRM: </a:t>
            </a:r>
            <a:r>
              <a:rPr lang="en-GB" dirty="0" err="1"/>
              <a:t>Nomen</a:t>
            </a:r>
            <a:r>
              <a:rPr lang="en-GB" dirty="0"/>
              <a:t>, Place, Time-span, Collective Agent, and Agent. Current RDA entities are labelled only with their initials. The graph also shows the high-level relationships between the new and current entities.</a:t>
            </a:r>
          </a:p>
          <a:p>
            <a:endParaRPr lang="en-GB" dirty="0"/>
          </a:p>
          <a:p>
            <a:r>
              <a:rPr lang="en-GB" dirty="0"/>
              <a:t>The only RDA entity which does not fit without significant modification is Person. In the LRM, the definition of this entity restricts it to a human being, and non-humans including animals, fictitious and legendary beings, and natural </a:t>
            </a:r>
            <a:r>
              <a:rPr lang="en-GB" dirty="0" err="1"/>
              <a:t>phemomena</a:t>
            </a:r>
            <a:r>
              <a:rPr lang="en-GB" dirty="0"/>
              <a:t>, are excluded.</a:t>
            </a:r>
          </a:p>
          <a:p>
            <a:endParaRPr lang="en-GB" dirty="0"/>
          </a:p>
          <a:p>
            <a:r>
              <a:rPr lang="en-GB" dirty="0"/>
              <a:t>The integrated semantic structure of the LRM and RDA entities allows the RDA relationships to be refinements of the high-level LRM relationships, as element sub-types (sub-properties in RDF).</a:t>
            </a:r>
          </a:p>
        </p:txBody>
      </p:sp>
      <p:sp>
        <p:nvSpPr>
          <p:cNvPr id="4" name="Slide Number Placeholder 3"/>
          <p:cNvSpPr>
            <a:spLocks noGrp="1"/>
          </p:cNvSpPr>
          <p:nvPr>
            <p:ph type="sldNum" sz="quarter" idx="10"/>
          </p:nvPr>
        </p:nvSpPr>
        <p:spPr/>
        <p:txBody>
          <a:bodyPr/>
          <a:lstStyle/>
          <a:p>
            <a:fld id="{8AB40ABC-08FF-40E9-9386-7C2CA2AB76A6}" type="slidenum">
              <a:rPr lang="en-GB" smtClean="0"/>
              <a:t>9</a:t>
            </a:fld>
            <a:endParaRPr lang="en-GB"/>
          </a:p>
        </p:txBody>
      </p:sp>
    </p:spTree>
    <p:extLst>
      <p:ext uri="{BB962C8B-B14F-4D97-AF65-F5344CB8AC3E}">
        <p14:creationId xmlns:p14="http://schemas.microsoft.com/office/powerpoint/2010/main" val="5686733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LRM uses a super-entity, "Res", to model high-level relationships and attributes for all other entities. In RDA, the super-entity "RDA Entity" is used in place of Res for all other RDA entities. RDA Entity is a sub-type (sub-class in RDF) of Res.</a:t>
            </a:r>
          </a:p>
          <a:p>
            <a:endParaRPr lang="en-GB" dirty="0"/>
          </a:p>
          <a:p>
            <a:r>
              <a:rPr lang="en-GB" dirty="0"/>
              <a:t>This RDF graph shows new RDA entities taken from the LRM: </a:t>
            </a:r>
            <a:r>
              <a:rPr lang="en-GB" dirty="0" err="1"/>
              <a:t>Nomen</a:t>
            </a:r>
            <a:r>
              <a:rPr lang="en-GB" dirty="0"/>
              <a:t>, Place, Time-span, Collective Agent, and Agent. Current RDA entities are labelled only with their initials. The graph also shows the high-level relationships between the new and current entities.</a:t>
            </a:r>
          </a:p>
          <a:p>
            <a:endParaRPr lang="en-GB" dirty="0"/>
          </a:p>
          <a:p>
            <a:r>
              <a:rPr lang="en-GB" dirty="0"/>
              <a:t>The only RDA entity which does not fit without significant modification is Person. In the LRM, the definition of this entity restricts it to a human being, and non-humans including animals, fictitious and legendary beings, and natural </a:t>
            </a:r>
            <a:r>
              <a:rPr lang="en-GB" dirty="0" err="1"/>
              <a:t>phemomena</a:t>
            </a:r>
            <a:r>
              <a:rPr lang="en-GB" dirty="0"/>
              <a:t>, are excluded.</a:t>
            </a:r>
          </a:p>
          <a:p>
            <a:endParaRPr lang="en-GB" dirty="0"/>
          </a:p>
          <a:p>
            <a:r>
              <a:rPr lang="en-GB" dirty="0"/>
              <a:t>The integrated semantic structure of the LRM and RDA entities allows the RDA relationships to be refinements of the high-level LRM relationships, as element sub-types (sub-properties in RDF).</a:t>
            </a:r>
          </a:p>
        </p:txBody>
      </p:sp>
      <p:sp>
        <p:nvSpPr>
          <p:cNvPr id="4" name="Slide Number Placeholder 3"/>
          <p:cNvSpPr>
            <a:spLocks noGrp="1"/>
          </p:cNvSpPr>
          <p:nvPr>
            <p:ph type="sldNum" sz="quarter" idx="10"/>
          </p:nvPr>
        </p:nvSpPr>
        <p:spPr/>
        <p:txBody>
          <a:bodyPr/>
          <a:lstStyle/>
          <a:p>
            <a:fld id="{8AB40ABC-08FF-40E9-9386-7C2CA2AB76A6}" type="slidenum">
              <a:rPr lang="en-GB" smtClean="0"/>
              <a:t>10</a:t>
            </a:fld>
            <a:endParaRPr lang="en-GB"/>
          </a:p>
        </p:txBody>
      </p:sp>
    </p:spTree>
    <p:extLst>
      <p:ext uri="{BB962C8B-B14F-4D97-AF65-F5344CB8AC3E}">
        <p14:creationId xmlns:p14="http://schemas.microsoft.com/office/powerpoint/2010/main" val="19863933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LRM uses a super-entity, "Res", to model high-level relationships and attributes for all other entities. In RDA, the super-entity "RDA Entity" is used in place of Res for all other RDA entities. RDA Entity is a sub-type (sub-class in RDF) of Res.</a:t>
            </a:r>
          </a:p>
          <a:p>
            <a:endParaRPr lang="en-GB" dirty="0"/>
          </a:p>
          <a:p>
            <a:r>
              <a:rPr lang="en-GB" dirty="0"/>
              <a:t>This RDF graph shows new RDA entities taken from the LRM: </a:t>
            </a:r>
            <a:r>
              <a:rPr lang="en-GB" dirty="0" err="1"/>
              <a:t>Nomen</a:t>
            </a:r>
            <a:r>
              <a:rPr lang="en-GB" dirty="0"/>
              <a:t>, Place, Time-span, Collective Agent, and Agent. Current RDA entities are labelled only with their initials. The graph also shows the high-level relationships between the new and current entities.</a:t>
            </a:r>
          </a:p>
          <a:p>
            <a:endParaRPr lang="en-GB" dirty="0"/>
          </a:p>
          <a:p>
            <a:r>
              <a:rPr lang="en-GB" dirty="0"/>
              <a:t>The only RDA entity which does not fit without significant modification is Person. In the LRM, the definition of this entity restricts it to a human being, and non-humans including animals, fictitious and legendary beings, and natural </a:t>
            </a:r>
            <a:r>
              <a:rPr lang="en-GB" dirty="0" err="1"/>
              <a:t>phemomena</a:t>
            </a:r>
            <a:r>
              <a:rPr lang="en-GB" dirty="0"/>
              <a:t>, are excluded.</a:t>
            </a:r>
          </a:p>
          <a:p>
            <a:endParaRPr lang="en-GB" dirty="0"/>
          </a:p>
          <a:p>
            <a:r>
              <a:rPr lang="en-GB" dirty="0"/>
              <a:t>The integrated semantic structure of the LRM and RDA entities allows the RDA relationships to be refinements of the high-level LRM relationships, as element sub-types (sub-properties in RDF).</a:t>
            </a:r>
          </a:p>
        </p:txBody>
      </p:sp>
      <p:sp>
        <p:nvSpPr>
          <p:cNvPr id="4" name="Slide Number Placeholder 3"/>
          <p:cNvSpPr>
            <a:spLocks noGrp="1"/>
          </p:cNvSpPr>
          <p:nvPr>
            <p:ph type="sldNum" sz="quarter" idx="10"/>
          </p:nvPr>
        </p:nvSpPr>
        <p:spPr/>
        <p:txBody>
          <a:bodyPr/>
          <a:lstStyle/>
          <a:p>
            <a:fld id="{8AB40ABC-08FF-40E9-9386-7C2CA2AB76A6}" type="slidenum">
              <a:rPr lang="en-GB" smtClean="0"/>
              <a:t>11</a:t>
            </a:fld>
            <a:endParaRPr lang="en-GB"/>
          </a:p>
        </p:txBody>
      </p:sp>
    </p:spTree>
    <p:extLst>
      <p:ext uri="{BB962C8B-B14F-4D97-AF65-F5344CB8AC3E}">
        <p14:creationId xmlns:p14="http://schemas.microsoft.com/office/powerpoint/2010/main" val="31985292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LRM uses a super-entity, "Res", to model high-level relationships and attributes for all other entities. In RDA, the super-entity "RDA Entity" is used in place of Res for all other RDA entities. RDA Entity is a sub-type (sub-class in RDF) of Res.</a:t>
            </a:r>
          </a:p>
          <a:p>
            <a:endParaRPr lang="en-GB" dirty="0"/>
          </a:p>
          <a:p>
            <a:r>
              <a:rPr lang="en-GB" dirty="0"/>
              <a:t>This RDF graph shows new RDA entities taken from the LRM: </a:t>
            </a:r>
            <a:r>
              <a:rPr lang="en-GB" dirty="0" err="1"/>
              <a:t>Nomen</a:t>
            </a:r>
            <a:r>
              <a:rPr lang="en-GB" dirty="0"/>
              <a:t>, Place, Time-span, Collective Agent, and Agent. Current RDA entities are labelled only with their initials. The graph also shows the high-level relationships between the new and current entities.</a:t>
            </a:r>
          </a:p>
          <a:p>
            <a:endParaRPr lang="en-GB" dirty="0"/>
          </a:p>
          <a:p>
            <a:r>
              <a:rPr lang="en-GB" dirty="0"/>
              <a:t>The only RDA entity which does not fit without significant modification is Person. In the LRM, the definition of this entity restricts it to a human being, and non-humans including animals, fictitious and legendary beings, and natural </a:t>
            </a:r>
            <a:r>
              <a:rPr lang="en-GB" dirty="0" err="1"/>
              <a:t>phemomena</a:t>
            </a:r>
            <a:r>
              <a:rPr lang="en-GB" dirty="0"/>
              <a:t>, are excluded.</a:t>
            </a:r>
          </a:p>
          <a:p>
            <a:endParaRPr lang="en-GB" dirty="0"/>
          </a:p>
          <a:p>
            <a:r>
              <a:rPr lang="en-GB" dirty="0"/>
              <a:t>The integrated semantic structure of the LRM and RDA entities allows the RDA relationships to be refinements of the high-level LRM relationships, as element sub-types (sub-properties in RDF).</a:t>
            </a:r>
          </a:p>
        </p:txBody>
      </p:sp>
      <p:sp>
        <p:nvSpPr>
          <p:cNvPr id="4" name="Slide Number Placeholder 3"/>
          <p:cNvSpPr>
            <a:spLocks noGrp="1"/>
          </p:cNvSpPr>
          <p:nvPr>
            <p:ph type="sldNum" sz="quarter" idx="10"/>
          </p:nvPr>
        </p:nvSpPr>
        <p:spPr/>
        <p:txBody>
          <a:bodyPr/>
          <a:lstStyle/>
          <a:p>
            <a:fld id="{8AB40ABC-08FF-40E9-9386-7C2CA2AB76A6}" type="slidenum">
              <a:rPr lang="en-GB" smtClean="0"/>
              <a:t>12</a:t>
            </a:fld>
            <a:endParaRPr lang="en-GB"/>
          </a:p>
        </p:txBody>
      </p:sp>
    </p:spTree>
    <p:extLst>
      <p:ext uri="{BB962C8B-B14F-4D97-AF65-F5344CB8AC3E}">
        <p14:creationId xmlns:p14="http://schemas.microsoft.com/office/powerpoint/2010/main" val="4043837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lvl1pPr>
          </a:lstStyle>
          <a:p>
            <a:r>
              <a:rPr lang="en-US"/>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000099"/>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
        <p:nvSpPr>
          <p:cNvPr id="5" name="Footer Placeholder 4"/>
          <p:cNvSpPr>
            <a:spLocks noGrp="1"/>
          </p:cNvSpPr>
          <p:nvPr>
            <p:ph type="ftr" sz="quarter" idx="11"/>
          </p:nvPr>
        </p:nvSpPr>
        <p:spPr/>
        <p:txBody>
          <a:bodyPr/>
          <a:lstStyle/>
          <a:p>
            <a:endParaRPr lang="en-GB"/>
          </a:p>
        </p:txBody>
      </p:sp>
      <p:sp>
        <p:nvSpPr>
          <p:cNvPr id="4" name="Date Placeholder 3"/>
          <p:cNvSpPr>
            <a:spLocks noGrp="1"/>
          </p:cNvSpPr>
          <p:nvPr>
            <p:ph type="dt" sz="half" idx="10"/>
          </p:nvPr>
        </p:nvSpPr>
        <p:spPr/>
        <p:txBody>
          <a:bodyPr/>
          <a:lstStyle/>
          <a:p>
            <a:fld id="{40FF7498-AA83-430F-AEB1-4E2947DA1BAC}" type="datetimeFigureOut">
              <a:rPr lang="en-GB" smtClean="0"/>
              <a:t>07/11/2017</a:t>
            </a:fld>
            <a:endParaRPr lang="en-GB"/>
          </a:p>
        </p:txBody>
      </p:sp>
    </p:spTree>
    <p:extLst>
      <p:ext uri="{BB962C8B-B14F-4D97-AF65-F5344CB8AC3E}">
        <p14:creationId xmlns:p14="http://schemas.microsoft.com/office/powerpoint/2010/main" val="29928663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lgn="r">
              <a:defRPr/>
            </a:lvl1pPr>
          </a:lstStyle>
          <a:p>
            <a:fld id="{40FF7498-AA83-430F-AEB1-4E2947DA1BAC}" type="datetimeFigureOut">
              <a:rPr lang="en-GB" smtClean="0"/>
              <a:t>07/11/2017</a:t>
            </a:fld>
            <a:endParaRPr lang="en-GB"/>
          </a:p>
        </p:txBody>
      </p:sp>
      <p:sp>
        <p:nvSpPr>
          <p:cNvPr id="5" name="Footer Placeholder 4"/>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4060491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lvl1pPr algn="r">
              <a:defRPr/>
            </a:lvl1pPr>
          </a:lstStyle>
          <a:p>
            <a:fld id="{40FF7498-AA83-430F-AEB1-4E2947DA1BAC}" type="datetimeFigureOut">
              <a:rPr lang="en-GB" smtClean="0"/>
              <a:t>07/11/2017</a:t>
            </a:fld>
            <a:endParaRPr lang="en-GB"/>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42181363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lgn="r">
              <a:defRPr/>
            </a:lvl1pPr>
          </a:lstStyle>
          <a:p>
            <a:fld id="{40FF7498-AA83-430F-AEB1-4E2947DA1BAC}" type="datetimeFigureOut">
              <a:rPr lang="en-GB" smtClean="0"/>
              <a:t>07/11/2017</a:t>
            </a:fld>
            <a:endParaRPr lang="en-GB"/>
          </a:p>
        </p:txBody>
      </p:sp>
      <p:sp>
        <p:nvSpPr>
          <p:cNvPr id="3" name="Footer Placeholder 2"/>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32416091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backgroundskin.png"/>
          <p:cNvPicPr>
            <a:picLocks noChangeAspect="1"/>
          </p:cNvPicPr>
          <p:nvPr/>
        </p:nvPicPr>
        <p:blipFill>
          <a:blip r:embed="rId6" cstate="print"/>
          <a:stretch>
            <a:fillRect/>
          </a:stretch>
        </p:blipFill>
        <p:spPr>
          <a:xfrm>
            <a:off x="6341" y="0"/>
            <a:ext cx="9131318" cy="6858000"/>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p:cNvSpPr>
            <a:spLocks noGrp="1"/>
          </p:cNvSpPr>
          <p:nvPr>
            <p:ph type="ftr" sz="quarter" idx="3"/>
          </p:nvPr>
        </p:nvSpPr>
        <p:spPr>
          <a:xfrm>
            <a:off x="467544" y="6309320"/>
            <a:ext cx="2895600" cy="365125"/>
          </a:xfrm>
          <a:prstGeom prst="rect">
            <a:avLst/>
          </a:prstGeom>
        </p:spPr>
        <p:txBody>
          <a:bodyPr vert="horz" lIns="91440" tIns="45720" rIns="91440" bIns="45720" rtlCol="0" anchor="ctr"/>
          <a:lstStyle>
            <a:lvl1pPr algn="l">
              <a:defRPr sz="1200">
                <a:solidFill>
                  <a:srgbClr val="000099"/>
                </a:solidFill>
              </a:defRPr>
            </a:lvl1pPr>
          </a:lstStyle>
          <a:p>
            <a:endParaRPr lang="en-GB"/>
          </a:p>
        </p:txBody>
      </p:sp>
      <p:sp>
        <p:nvSpPr>
          <p:cNvPr id="4" name="Date Placeholder 3"/>
          <p:cNvSpPr>
            <a:spLocks noGrp="1"/>
          </p:cNvSpPr>
          <p:nvPr>
            <p:ph type="dt" sz="half" idx="2"/>
          </p:nvPr>
        </p:nvSpPr>
        <p:spPr>
          <a:xfrm>
            <a:off x="6588224" y="6309320"/>
            <a:ext cx="2133600" cy="365125"/>
          </a:xfrm>
          <a:prstGeom prst="rect">
            <a:avLst/>
          </a:prstGeom>
        </p:spPr>
        <p:txBody>
          <a:bodyPr vert="horz" lIns="91440" tIns="45720" rIns="91440" bIns="45720" rtlCol="0" anchor="ctr"/>
          <a:lstStyle>
            <a:lvl1pPr algn="l">
              <a:defRPr sz="1200">
                <a:solidFill>
                  <a:srgbClr val="000099"/>
                </a:solidFill>
              </a:defRPr>
            </a:lvl1pPr>
          </a:lstStyle>
          <a:p>
            <a:fld id="{40FF7498-AA83-430F-AEB1-4E2947DA1BAC}" type="datetimeFigureOut">
              <a:rPr lang="en-GB" smtClean="0"/>
              <a:t>07/11/2017</a:t>
            </a:fld>
            <a:endParaRPr lang="en-GB"/>
          </a:p>
        </p:txBody>
      </p:sp>
    </p:spTree>
    <p:extLst>
      <p:ext uri="{BB962C8B-B14F-4D97-AF65-F5344CB8AC3E}">
        <p14:creationId xmlns:p14="http://schemas.microsoft.com/office/powerpoint/2010/main" val="172412351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Lst>
  <p:txStyles>
    <p:titleStyle>
      <a:lvl1pPr algn="l" defTabSz="914400" rtl="0" eaLnBrk="1" latinLnBrk="0" hangingPunct="1">
        <a:spcBef>
          <a:spcPct val="0"/>
        </a:spcBef>
        <a:buNone/>
        <a:defRPr sz="4400" kern="1200">
          <a:solidFill>
            <a:srgbClr val="000099"/>
          </a:solidFill>
          <a:latin typeface="+mj-lt"/>
          <a:ea typeface="+mj-ea"/>
          <a:cs typeface="+mj-cs"/>
        </a:defRPr>
      </a:lvl1pPr>
    </p:titleStyle>
    <p:bodyStyle>
      <a:lvl1pPr marL="342900" indent="-342900" algn="l" defTabSz="914400" rtl="0" eaLnBrk="1" latinLnBrk="0" hangingPunct="1">
        <a:spcBef>
          <a:spcPct val="20000"/>
        </a:spcBef>
        <a:buClr>
          <a:schemeClr val="bg1"/>
        </a:buClr>
        <a:buFont typeface="Wingdings" pitchFamily="2" charset="2"/>
        <a:buChar char="v"/>
        <a:defRPr sz="3200" kern="1200">
          <a:solidFill>
            <a:srgbClr val="000099"/>
          </a:solidFill>
          <a:latin typeface="+mn-lt"/>
          <a:ea typeface="+mn-ea"/>
          <a:cs typeface="+mn-cs"/>
        </a:defRPr>
      </a:lvl1pPr>
      <a:lvl2pPr marL="742950" indent="-285750" algn="l" defTabSz="914400" rtl="0" eaLnBrk="1" latinLnBrk="0" hangingPunct="1">
        <a:spcBef>
          <a:spcPct val="20000"/>
        </a:spcBef>
        <a:buClr>
          <a:schemeClr val="bg1"/>
        </a:buClr>
        <a:buFont typeface="Wingdings" pitchFamily="2" charset="2"/>
        <a:buChar char="v"/>
        <a:defRPr sz="2800" kern="1200">
          <a:solidFill>
            <a:srgbClr val="000099"/>
          </a:solidFill>
          <a:latin typeface="+mn-lt"/>
          <a:ea typeface="+mn-ea"/>
          <a:cs typeface="+mn-cs"/>
        </a:defRPr>
      </a:lvl2pPr>
      <a:lvl3pPr marL="1143000" indent="-228600" algn="l" defTabSz="914400" rtl="0" eaLnBrk="1" latinLnBrk="0" hangingPunct="1">
        <a:spcBef>
          <a:spcPct val="20000"/>
        </a:spcBef>
        <a:buClr>
          <a:schemeClr val="bg1"/>
        </a:buClr>
        <a:buFont typeface="Wingdings" pitchFamily="2" charset="2"/>
        <a:buChar char="v"/>
        <a:defRPr sz="2400" kern="1200">
          <a:solidFill>
            <a:srgbClr val="000099"/>
          </a:solidFill>
          <a:latin typeface="+mn-lt"/>
          <a:ea typeface="+mn-ea"/>
          <a:cs typeface="+mn-cs"/>
        </a:defRPr>
      </a:lvl3pPr>
      <a:lvl4pPr marL="1600200" indent="-228600" algn="l" defTabSz="914400" rtl="0" eaLnBrk="1" latinLnBrk="0" hangingPunct="1">
        <a:spcBef>
          <a:spcPct val="20000"/>
        </a:spcBef>
        <a:buClr>
          <a:schemeClr val="bg1"/>
        </a:buClr>
        <a:buFont typeface="Wingdings" pitchFamily="2" charset="2"/>
        <a:buChar char="v"/>
        <a:defRPr sz="2000" kern="1200">
          <a:solidFill>
            <a:srgbClr val="000099"/>
          </a:solidFill>
          <a:latin typeface="+mn-lt"/>
          <a:ea typeface="+mn-ea"/>
          <a:cs typeface="+mn-cs"/>
        </a:defRPr>
      </a:lvl4pPr>
      <a:lvl5pPr marL="2057400" indent="-228600" algn="l" defTabSz="914400" rtl="0" eaLnBrk="1" latinLnBrk="0" hangingPunct="1">
        <a:spcBef>
          <a:spcPct val="20000"/>
        </a:spcBef>
        <a:buClr>
          <a:schemeClr val="bg1"/>
        </a:buClr>
        <a:buFont typeface="Wingdings" pitchFamily="2" charset="2"/>
        <a:buChar char="v"/>
        <a:defRPr sz="2000" kern="1200">
          <a:solidFill>
            <a:srgbClr val="000099"/>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2885D-57AB-49B0-AB2D-86F350DFF30C}"/>
              </a:ext>
            </a:extLst>
          </p:cNvPr>
          <p:cNvSpPr>
            <a:spLocks noGrp="1"/>
          </p:cNvSpPr>
          <p:nvPr>
            <p:ph type="ctrTitle"/>
          </p:nvPr>
        </p:nvSpPr>
        <p:spPr/>
        <p:txBody>
          <a:bodyPr/>
          <a:lstStyle/>
          <a:p>
            <a:r>
              <a:rPr lang="en-GB" dirty="0"/>
              <a:t>Telling tails: metadata standards and the digital humanities</a:t>
            </a:r>
          </a:p>
        </p:txBody>
      </p:sp>
      <p:sp>
        <p:nvSpPr>
          <p:cNvPr id="3" name="Subtitle 2">
            <a:extLst>
              <a:ext uri="{FF2B5EF4-FFF2-40B4-BE49-F238E27FC236}">
                <a16:creationId xmlns:a16="http://schemas.microsoft.com/office/drawing/2014/main" id="{C2C67277-465B-497F-B089-57EF92780693}"/>
              </a:ext>
            </a:extLst>
          </p:cNvPr>
          <p:cNvSpPr>
            <a:spLocks noGrp="1"/>
          </p:cNvSpPr>
          <p:nvPr>
            <p:ph type="subTitle" idx="1"/>
          </p:nvPr>
        </p:nvSpPr>
        <p:spPr/>
        <p:txBody>
          <a:bodyPr>
            <a:normAutofit fontScale="70000" lnSpcReduction="20000"/>
          </a:bodyPr>
          <a:lstStyle/>
          <a:p>
            <a:r>
              <a:rPr lang="en-GB" dirty="0"/>
              <a:t>Gordon Dunsire</a:t>
            </a:r>
          </a:p>
          <a:p>
            <a:r>
              <a:rPr lang="en-GB" dirty="0"/>
              <a:t>Presented to 2</a:t>
            </a:r>
            <a:r>
              <a:rPr lang="en-GB" baseline="30000" dirty="0"/>
              <a:t>nd</a:t>
            </a:r>
            <a:r>
              <a:rPr lang="en-GB" dirty="0"/>
              <a:t> International Symposium</a:t>
            </a:r>
          </a:p>
          <a:p>
            <a:r>
              <a:rPr lang="en-GB" dirty="0"/>
              <a:t>Digital humanities: empowering visibility of Croatian cultural heritage</a:t>
            </a:r>
          </a:p>
          <a:p>
            <a:r>
              <a:rPr lang="en-GB" dirty="0"/>
              <a:t>6-8 November 2017, University of Zadar, Croatia</a:t>
            </a:r>
          </a:p>
        </p:txBody>
      </p:sp>
    </p:spTree>
    <p:extLst>
      <p:ext uri="{BB962C8B-B14F-4D97-AF65-F5344CB8AC3E}">
        <p14:creationId xmlns:p14="http://schemas.microsoft.com/office/powerpoint/2010/main" val="12068920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p:nvPr/>
        </p:nvSpPr>
        <p:spPr>
          <a:xfrm>
            <a:off x="594360" y="493776"/>
            <a:ext cx="2544158" cy="646331"/>
          </a:xfrm>
          <a:prstGeom prst="rect">
            <a:avLst/>
          </a:prstGeom>
          <a:noFill/>
        </p:spPr>
        <p:txBody>
          <a:bodyPr wrap="none" rtlCol="0">
            <a:spAutoFit/>
          </a:bodyPr>
          <a:lstStyle/>
          <a:p>
            <a:r>
              <a:rPr lang="en-GB" sz="3600" dirty="0"/>
              <a:t>Agent: who?</a:t>
            </a:r>
            <a:endParaRPr lang="en-US" sz="3600" dirty="0"/>
          </a:p>
        </p:txBody>
      </p:sp>
      <p:sp>
        <p:nvSpPr>
          <p:cNvPr id="23" name="TextBox 22">
            <a:extLst>
              <a:ext uri="{FF2B5EF4-FFF2-40B4-BE49-F238E27FC236}">
                <a16:creationId xmlns:a16="http://schemas.microsoft.com/office/drawing/2014/main" id="{6403CD8D-6784-411D-AF76-10888B7E7C17}"/>
              </a:ext>
            </a:extLst>
          </p:cNvPr>
          <p:cNvSpPr txBox="1"/>
          <p:nvPr/>
        </p:nvSpPr>
        <p:spPr>
          <a:xfrm>
            <a:off x="2337226" y="1278896"/>
            <a:ext cx="4288546" cy="523220"/>
          </a:xfrm>
          <a:prstGeom prst="rect">
            <a:avLst/>
          </a:prstGeom>
          <a:noFill/>
          <a:ln w="28575">
            <a:solidFill>
              <a:schemeClr val="tx1"/>
            </a:solidFill>
          </a:ln>
        </p:spPr>
        <p:txBody>
          <a:bodyPr wrap="none" rtlCol="0">
            <a:spAutoFit/>
          </a:bodyPr>
          <a:lstStyle/>
          <a:p>
            <a:r>
              <a:rPr lang="en-GB" sz="2800" dirty="0"/>
              <a:t>All agents are human beings</a:t>
            </a:r>
          </a:p>
        </p:txBody>
      </p:sp>
      <p:cxnSp>
        <p:nvCxnSpPr>
          <p:cNvPr id="24" name="Curved Connector 60">
            <a:extLst>
              <a:ext uri="{FF2B5EF4-FFF2-40B4-BE49-F238E27FC236}">
                <a16:creationId xmlns:a16="http://schemas.microsoft.com/office/drawing/2014/main" id="{17C45613-0207-41B5-A905-04E0B5E88CF7}"/>
              </a:ext>
            </a:extLst>
          </p:cNvPr>
          <p:cNvCxnSpPr>
            <a:cxnSpLocks/>
            <a:stCxn id="26" idx="0"/>
            <a:endCxn id="25" idx="4"/>
          </p:cNvCxnSpPr>
          <p:nvPr/>
        </p:nvCxnSpPr>
        <p:spPr>
          <a:xfrm rot="16200000" flipV="1">
            <a:off x="890828" y="3549601"/>
            <a:ext cx="1949373" cy="876128"/>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E4416941-FFA8-4D40-8DEA-09E47051AB0A}"/>
              </a:ext>
            </a:extLst>
          </p:cNvPr>
          <p:cNvSpPr txBox="1"/>
          <p:nvPr/>
        </p:nvSpPr>
        <p:spPr>
          <a:xfrm>
            <a:off x="767757" y="2363790"/>
            <a:ext cx="1319386" cy="649188"/>
          </a:xfrm>
          <a:prstGeom prst="ellipse">
            <a:avLst/>
          </a:prstGeom>
          <a:noFill/>
          <a:ln w="28575">
            <a:solidFill>
              <a:schemeClr val="bg1"/>
            </a:solidFill>
          </a:ln>
        </p:spPr>
        <p:txBody>
          <a:bodyPr wrap="none" rtlCol="0">
            <a:spAutoFit/>
          </a:bodyPr>
          <a:lstStyle/>
          <a:p>
            <a:pPr algn="ctr"/>
            <a:r>
              <a:rPr lang="en-GB" sz="2400" b="1" dirty="0"/>
              <a:t>Agent</a:t>
            </a:r>
          </a:p>
        </p:txBody>
      </p:sp>
      <p:sp>
        <p:nvSpPr>
          <p:cNvPr id="26" name="TextBox 25">
            <a:extLst>
              <a:ext uri="{FF2B5EF4-FFF2-40B4-BE49-F238E27FC236}">
                <a16:creationId xmlns:a16="http://schemas.microsoft.com/office/drawing/2014/main" id="{E99B3E42-76F0-4514-8023-2903A4086196}"/>
              </a:ext>
            </a:extLst>
          </p:cNvPr>
          <p:cNvSpPr txBox="1"/>
          <p:nvPr/>
        </p:nvSpPr>
        <p:spPr>
          <a:xfrm>
            <a:off x="720595" y="4962351"/>
            <a:ext cx="3165966" cy="1168539"/>
          </a:xfrm>
          <a:prstGeom prst="ellipse">
            <a:avLst/>
          </a:prstGeom>
          <a:noFill/>
          <a:ln w="28575">
            <a:solidFill>
              <a:schemeClr val="bg1"/>
            </a:solidFill>
          </a:ln>
        </p:spPr>
        <p:txBody>
          <a:bodyPr wrap="none" rtlCol="0">
            <a:spAutoFit/>
          </a:bodyPr>
          <a:lstStyle/>
          <a:p>
            <a:pPr algn="ctr"/>
            <a:r>
              <a:rPr lang="en-GB" sz="2400" b="1" dirty="0"/>
              <a:t>Collective Agent</a:t>
            </a:r>
          </a:p>
          <a:p>
            <a:pPr algn="ctr"/>
            <a:r>
              <a:rPr lang="en-GB" sz="2400" b="1" dirty="0"/>
              <a:t>(2+ persons)</a:t>
            </a:r>
          </a:p>
        </p:txBody>
      </p:sp>
      <p:sp>
        <p:nvSpPr>
          <p:cNvPr id="27" name="TextBox 26">
            <a:extLst>
              <a:ext uri="{FF2B5EF4-FFF2-40B4-BE49-F238E27FC236}">
                <a16:creationId xmlns:a16="http://schemas.microsoft.com/office/drawing/2014/main" id="{A627F851-8FD4-41E9-A5D3-1388499963D7}"/>
              </a:ext>
            </a:extLst>
          </p:cNvPr>
          <p:cNvSpPr txBox="1"/>
          <p:nvPr/>
        </p:nvSpPr>
        <p:spPr>
          <a:xfrm>
            <a:off x="691958" y="4142447"/>
            <a:ext cx="1487184" cy="649188"/>
          </a:xfrm>
          <a:prstGeom prst="ellipse">
            <a:avLst/>
          </a:prstGeom>
          <a:noFill/>
          <a:ln w="28575">
            <a:solidFill>
              <a:schemeClr val="bg1"/>
            </a:solidFill>
          </a:ln>
        </p:spPr>
        <p:txBody>
          <a:bodyPr wrap="none" rtlCol="0">
            <a:spAutoFit/>
          </a:bodyPr>
          <a:lstStyle/>
          <a:p>
            <a:pPr algn="ctr"/>
            <a:r>
              <a:rPr lang="en-GB" sz="2400" b="1" dirty="0"/>
              <a:t>Person</a:t>
            </a:r>
          </a:p>
        </p:txBody>
      </p:sp>
      <p:cxnSp>
        <p:nvCxnSpPr>
          <p:cNvPr id="28" name="Curved Connector 60">
            <a:extLst>
              <a:ext uri="{FF2B5EF4-FFF2-40B4-BE49-F238E27FC236}">
                <a16:creationId xmlns:a16="http://schemas.microsoft.com/office/drawing/2014/main" id="{53BB10D1-04E9-4223-9C66-B093A2BCD71A}"/>
              </a:ext>
            </a:extLst>
          </p:cNvPr>
          <p:cNvCxnSpPr>
            <a:cxnSpLocks/>
            <a:stCxn id="27" idx="0"/>
            <a:endCxn id="25" idx="4"/>
          </p:cNvCxnSpPr>
          <p:nvPr/>
        </p:nvCxnSpPr>
        <p:spPr>
          <a:xfrm rot="16200000" flipV="1">
            <a:off x="866766" y="3573663"/>
            <a:ext cx="1129469" cy="810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6" name="Curved Connector 63">
            <a:extLst>
              <a:ext uri="{FF2B5EF4-FFF2-40B4-BE49-F238E27FC236}">
                <a16:creationId xmlns:a16="http://schemas.microsoft.com/office/drawing/2014/main" id="{AF262F09-E9C1-4F46-9452-DB4C09BFA3C6}"/>
              </a:ext>
            </a:extLst>
          </p:cNvPr>
          <p:cNvCxnSpPr>
            <a:cxnSpLocks/>
            <a:stCxn id="40" idx="4"/>
            <a:endCxn id="41" idx="0"/>
          </p:cNvCxnSpPr>
          <p:nvPr/>
        </p:nvCxnSpPr>
        <p:spPr>
          <a:xfrm rot="16200000" flipH="1">
            <a:off x="6885070" y="3260631"/>
            <a:ext cx="495309" cy="3"/>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13A426AC-3A32-451D-BFF2-DB8DB530EE0B}"/>
              </a:ext>
            </a:extLst>
          </p:cNvPr>
          <p:cNvSpPr txBox="1"/>
          <p:nvPr/>
        </p:nvSpPr>
        <p:spPr>
          <a:xfrm>
            <a:off x="6518834" y="2363791"/>
            <a:ext cx="1227778" cy="649188"/>
          </a:xfrm>
          <a:prstGeom prst="ellipse">
            <a:avLst/>
          </a:prstGeom>
          <a:noFill/>
          <a:ln w="28575">
            <a:solidFill>
              <a:schemeClr val="bg1"/>
            </a:solidFill>
          </a:ln>
        </p:spPr>
        <p:txBody>
          <a:bodyPr wrap="none" rtlCol="0">
            <a:spAutoFit/>
          </a:bodyPr>
          <a:lstStyle/>
          <a:p>
            <a:pPr algn="ctr"/>
            <a:r>
              <a:rPr lang="en-GB" sz="2400" b="1" dirty="0"/>
              <a:t>Work</a:t>
            </a:r>
          </a:p>
        </p:txBody>
      </p:sp>
      <p:sp>
        <p:nvSpPr>
          <p:cNvPr id="41" name="TextBox 40">
            <a:extLst>
              <a:ext uri="{FF2B5EF4-FFF2-40B4-BE49-F238E27FC236}">
                <a16:creationId xmlns:a16="http://schemas.microsoft.com/office/drawing/2014/main" id="{C50C8311-EB22-45B5-9C77-18D698F6772A}"/>
              </a:ext>
            </a:extLst>
          </p:cNvPr>
          <p:cNvSpPr txBox="1"/>
          <p:nvPr/>
        </p:nvSpPr>
        <p:spPr>
          <a:xfrm>
            <a:off x="6039429" y="3508288"/>
            <a:ext cx="2186593" cy="649188"/>
          </a:xfrm>
          <a:prstGeom prst="ellipse">
            <a:avLst/>
          </a:prstGeom>
          <a:noFill/>
          <a:ln w="28575">
            <a:solidFill>
              <a:schemeClr val="bg1"/>
            </a:solidFill>
          </a:ln>
        </p:spPr>
        <p:txBody>
          <a:bodyPr wrap="none" rtlCol="0">
            <a:spAutoFit/>
          </a:bodyPr>
          <a:lstStyle/>
          <a:p>
            <a:pPr algn="ctr"/>
            <a:r>
              <a:rPr lang="en-GB" sz="2400" b="1" dirty="0"/>
              <a:t>Expression</a:t>
            </a:r>
          </a:p>
        </p:txBody>
      </p:sp>
      <p:sp>
        <p:nvSpPr>
          <p:cNvPr id="42" name="TextBox 41">
            <a:extLst>
              <a:ext uri="{FF2B5EF4-FFF2-40B4-BE49-F238E27FC236}">
                <a16:creationId xmlns:a16="http://schemas.microsoft.com/office/drawing/2014/main" id="{200164D7-80C3-4C23-9BD4-97519F9B7EE0}"/>
              </a:ext>
            </a:extLst>
          </p:cNvPr>
          <p:cNvSpPr txBox="1"/>
          <p:nvPr/>
        </p:nvSpPr>
        <p:spPr>
          <a:xfrm>
            <a:off x="5739673" y="4652785"/>
            <a:ext cx="2786101" cy="649188"/>
          </a:xfrm>
          <a:prstGeom prst="ellipse">
            <a:avLst/>
          </a:prstGeom>
          <a:noFill/>
          <a:ln w="28575">
            <a:solidFill>
              <a:schemeClr val="bg1"/>
            </a:solidFill>
          </a:ln>
        </p:spPr>
        <p:txBody>
          <a:bodyPr wrap="none" rtlCol="0">
            <a:spAutoFit/>
          </a:bodyPr>
          <a:lstStyle/>
          <a:p>
            <a:pPr algn="ctr"/>
            <a:r>
              <a:rPr lang="en-GB" sz="2400" b="1" dirty="0"/>
              <a:t>Manifestation</a:t>
            </a:r>
          </a:p>
        </p:txBody>
      </p:sp>
      <p:sp>
        <p:nvSpPr>
          <p:cNvPr id="43" name="TextBox 42">
            <a:extLst>
              <a:ext uri="{FF2B5EF4-FFF2-40B4-BE49-F238E27FC236}">
                <a16:creationId xmlns:a16="http://schemas.microsoft.com/office/drawing/2014/main" id="{6F1720C4-BEE9-4BCF-830C-D94241D4C9EF}"/>
              </a:ext>
            </a:extLst>
          </p:cNvPr>
          <p:cNvSpPr txBox="1"/>
          <p:nvPr/>
        </p:nvSpPr>
        <p:spPr>
          <a:xfrm>
            <a:off x="6587403" y="5797283"/>
            <a:ext cx="1090638" cy="649188"/>
          </a:xfrm>
          <a:prstGeom prst="ellipse">
            <a:avLst/>
          </a:prstGeom>
          <a:noFill/>
          <a:ln w="28575">
            <a:solidFill>
              <a:schemeClr val="bg1"/>
            </a:solidFill>
          </a:ln>
        </p:spPr>
        <p:txBody>
          <a:bodyPr wrap="none" rtlCol="0">
            <a:spAutoFit/>
          </a:bodyPr>
          <a:lstStyle/>
          <a:p>
            <a:pPr algn="ctr"/>
            <a:r>
              <a:rPr lang="en-GB" sz="2400" b="1" dirty="0"/>
              <a:t>Item</a:t>
            </a:r>
          </a:p>
        </p:txBody>
      </p:sp>
      <p:cxnSp>
        <p:nvCxnSpPr>
          <p:cNvPr id="45" name="Curved Connector 63">
            <a:extLst>
              <a:ext uri="{FF2B5EF4-FFF2-40B4-BE49-F238E27FC236}">
                <a16:creationId xmlns:a16="http://schemas.microsoft.com/office/drawing/2014/main" id="{A1003642-7E93-43D5-B45E-4834A62511C8}"/>
              </a:ext>
            </a:extLst>
          </p:cNvPr>
          <p:cNvCxnSpPr>
            <a:cxnSpLocks/>
            <a:stCxn id="41" idx="4"/>
            <a:endCxn id="42" idx="0"/>
          </p:cNvCxnSpPr>
          <p:nvPr/>
        </p:nvCxnSpPr>
        <p:spPr>
          <a:xfrm rot="5400000">
            <a:off x="6885071" y="4405129"/>
            <a:ext cx="495309" cy="2"/>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0" name="Curved Connector 63">
            <a:extLst>
              <a:ext uri="{FF2B5EF4-FFF2-40B4-BE49-F238E27FC236}">
                <a16:creationId xmlns:a16="http://schemas.microsoft.com/office/drawing/2014/main" id="{EB61B7BD-DFBD-45F1-8344-46916EF8D638}"/>
              </a:ext>
            </a:extLst>
          </p:cNvPr>
          <p:cNvCxnSpPr>
            <a:cxnSpLocks/>
            <a:stCxn id="42" idx="4"/>
            <a:endCxn id="43" idx="0"/>
          </p:cNvCxnSpPr>
          <p:nvPr/>
        </p:nvCxnSpPr>
        <p:spPr>
          <a:xfrm rot="5400000">
            <a:off x="6885068" y="5549627"/>
            <a:ext cx="495310" cy="2"/>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3" name="Curved Connector 60">
            <a:extLst>
              <a:ext uri="{FF2B5EF4-FFF2-40B4-BE49-F238E27FC236}">
                <a16:creationId xmlns:a16="http://schemas.microsoft.com/office/drawing/2014/main" id="{0A9406F0-BD72-4B8A-A8C9-CD16A715F318}"/>
              </a:ext>
            </a:extLst>
          </p:cNvPr>
          <p:cNvCxnSpPr>
            <a:cxnSpLocks/>
            <a:stCxn id="25" idx="6"/>
            <a:endCxn id="40" idx="2"/>
          </p:cNvCxnSpPr>
          <p:nvPr/>
        </p:nvCxnSpPr>
        <p:spPr>
          <a:xfrm>
            <a:off x="2087143" y="2688384"/>
            <a:ext cx="4431691" cy="1"/>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8" name="Curved Connector 60">
            <a:extLst>
              <a:ext uri="{FF2B5EF4-FFF2-40B4-BE49-F238E27FC236}">
                <a16:creationId xmlns:a16="http://schemas.microsoft.com/office/drawing/2014/main" id="{83564CAC-80EB-4EFA-9B1B-4F0720BFA421}"/>
              </a:ext>
            </a:extLst>
          </p:cNvPr>
          <p:cNvCxnSpPr>
            <a:cxnSpLocks/>
            <a:stCxn id="25" idx="6"/>
            <a:endCxn id="41" idx="2"/>
          </p:cNvCxnSpPr>
          <p:nvPr/>
        </p:nvCxnSpPr>
        <p:spPr>
          <a:xfrm>
            <a:off x="2087143" y="2688384"/>
            <a:ext cx="3952286" cy="1144498"/>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6" name="Curved Connector 60">
            <a:extLst>
              <a:ext uri="{FF2B5EF4-FFF2-40B4-BE49-F238E27FC236}">
                <a16:creationId xmlns:a16="http://schemas.microsoft.com/office/drawing/2014/main" id="{FAB49F16-111E-42D8-9C97-CE953A966E0B}"/>
              </a:ext>
            </a:extLst>
          </p:cNvPr>
          <p:cNvCxnSpPr>
            <a:cxnSpLocks/>
            <a:stCxn id="25" idx="6"/>
            <a:endCxn id="42" idx="2"/>
          </p:cNvCxnSpPr>
          <p:nvPr/>
        </p:nvCxnSpPr>
        <p:spPr>
          <a:xfrm>
            <a:off x="2087143" y="2688384"/>
            <a:ext cx="3652530" cy="2288995"/>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9" name="Curved Connector 60">
            <a:extLst>
              <a:ext uri="{FF2B5EF4-FFF2-40B4-BE49-F238E27FC236}">
                <a16:creationId xmlns:a16="http://schemas.microsoft.com/office/drawing/2014/main" id="{2A95CD03-F5A1-4579-8A52-A7E97B99BBF0}"/>
              </a:ext>
            </a:extLst>
          </p:cNvPr>
          <p:cNvCxnSpPr>
            <a:cxnSpLocks/>
            <a:stCxn id="25" idx="6"/>
            <a:endCxn id="43" idx="2"/>
          </p:cNvCxnSpPr>
          <p:nvPr/>
        </p:nvCxnSpPr>
        <p:spPr>
          <a:xfrm>
            <a:off x="2087143" y="2688384"/>
            <a:ext cx="4500260" cy="3433493"/>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75" name="TextBox 74">
            <a:extLst>
              <a:ext uri="{FF2B5EF4-FFF2-40B4-BE49-F238E27FC236}">
                <a16:creationId xmlns:a16="http://schemas.microsoft.com/office/drawing/2014/main" id="{88C50DFF-57DE-4EE9-9311-48CDC9441D2D}"/>
              </a:ext>
            </a:extLst>
          </p:cNvPr>
          <p:cNvSpPr txBox="1"/>
          <p:nvPr/>
        </p:nvSpPr>
        <p:spPr>
          <a:xfrm>
            <a:off x="4302988" y="1940905"/>
            <a:ext cx="2251963" cy="707886"/>
          </a:xfrm>
          <a:prstGeom prst="rect">
            <a:avLst/>
          </a:prstGeom>
          <a:noFill/>
        </p:spPr>
        <p:txBody>
          <a:bodyPr wrap="none" rtlCol="0">
            <a:spAutoFit/>
          </a:bodyPr>
          <a:lstStyle/>
          <a:p>
            <a:pPr algn="r"/>
            <a:r>
              <a:rPr lang="en-GB" sz="2000" dirty="0"/>
              <a:t>created</a:t>
            </a:r>
          </a:p>
          <a:p>
            <a:pPr algn="r"/>
            <a:r>
              <a:rPr lang="en-GB" sz="2000" dirty="0"/>
              <a:t>(author, artist, etc.)</a:t>
            </a:r>
          </a:p>
        </p:txBody>
      </p:sp>
      <p:sp>
        <p:nvSpPr>
          <p:cNvPr id="76" name="TextBox 75">
            <a:extLst>
              <a:ext uri="{FF2B5EF4-FFF2-40B4-BE49-F238E27FC236}">
                <a16:creationId xmlns:a16="http://schemas.microsoft.com/office/drawing/2014/main" id="{05056073-2BC1-455C-B8C8-5C1219CEFBDF}"/>
              </a:ext>
            </a:extLst>
          </p:cNvPr>
          <p:cNvSpPr txBox="1"/>
          <p:nvPr/>
        </p:nvSpPr>
        <p:spPr>
          <a:xfrm>
            <a:off x="4408793" y="2788341"/>
            <a:ext cx="1901674" cy="707886"/>
          </a:xfrm>
          <a:prstGeom prst="rect">
            <a:avLst/>
          </a:prstGeom>
          <a:noFill/>
        </p:spPr>
        <p:txBody>
          <a:bodyPr wrap="none" rtlCol="0">
            <a:spAutoFit/>
          </a:bodyPr>
          <a:lstStyle/>
          <a:p>
            <a:pPr algn="r"/>
            <a:r>
              <a:rPr lang="en-GB" sz="2000" dirty="0"/>
              <a:t>created</a:t>
            </a:r>
          </a:p>
          <a:p>
            <a:pPr algn="r"/>
            <a:r>
              <a:rPr lang="en-GB" sz="2000" dirty="0"/>
              <a:t>(translator, etc.)</a:t>
            </a:r>
          </a:p>
        </p:txBody>
      </p:sp>
      <p:sp>
        <p:nvSpPr>
          <p:cNvPr id="77" name="TextBox 76">
            <a:extLst>
              <a:ext uri="{FF2B5EF4-FFF2-40B4-BE49-F238E27FC236}">
                <a16:creationId xmlns:a16="http://schemas.microsoft.com/office/drawing/2014/main" id="{83686B94-16C5-4B08-81E0-28874B932825}"/>
              </a:ext>
            </a:extLst>
          </p:cNvPr>
          <p:cNvSpPr txBox="1"/>
          <p:nvPr/>
        </p:nvSpPr>
        <p:spPr>
          <a:xfrm>
            <a:off x="4465209" y="3987665"/>
            <a:ext cx="1801199" cy="707886"/>
          </a:xfrm>
          <a:prstGeom prst="rect">
            <a:avLst/>
          </a:prstGeom>
          <a:noFill/>
        </p:spPr>
        <p:txBody>
          <a:bodyPr wrap="none" rtlCol="0">
            <a:spAutoFit/>
          </a:bodyPr>
          <a:lstStyle/>
          <a:p>
            <a:pPr algn="r"/>
            <a:r>
              <a:rPr lang="en-GB" sz="2000" dirty="0"/>
              <a:t>created</a:t>
            </a:r>
          </a:p>
          <a:p>
            <a:pPr algn="r"/>
            <a:r>
              <a:rPr lang="en-GB" sz="2000" dirty="0"/>
              <a:t>(publisher, etc.)</a:t>
            </a:r>
          </a:p>
        </p:txBody>
      </p:sp>
      <p:sp>
        <p:nvSpPr>
          <p:cNvPr id="78" name="TextBox 77">
            <a:extLst>
              <a:ext uri="{FF2B5EF4-FFF2-40B4-BE49-F238E27FC236}">
                <a16:creationId xmlns:a16="http://schemas.microsoft.com/office/drawing/2014/main" id="{E75EFC27-550E-4F04-BBA2-7FDDC807C46C}"/>
              </a:ext>
            </a:extLst>
          </p:cNvPr>
          <p:cNvSpPr txBox="1"/>
          <p:nvPr/>
        </p:nvSpPr>
        <p:spPr>
          <a:xfrm>
            <a:off x="5488182" y="5521713"/>
            <a:ext cx="1119217" cy="400110"/>
          </a:xfrm>
          <a:prstGeom prst="rect">
            <a:avLst/>
          </a:prstGeom>
          <a:noFill/>
        </p:spPr>
        <p:txBody>
          <a:bodyPr wrap="none" rtlCol="0">
            <a:spAutoFit/>
          </a:bodyPr>
          <a:lstStyle/>
          <a:p>
            <a:pPr algn="r"/>
            <a:r>
              <a:rPr lang="en-GB" sz="2000" dirty="0"/>
              <a:t>modified</a:t>
            </a:r>
          </a:p>
        </p:txBody>
      </p:sp>
    </p:spTree>
    <p:extLst>
      <p:ext uri="{BB962C8B-B14F-4D97-AF65-F5344CB8AC3E}">
        <p14:creationId xmlns:p14="http://schemas.microsoft.com/office/powerpoint/2010/main" val="4239259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fade">
                                      <p:cBhvr>
                                        <p:cTn id="7" dur="1000"/>
                                        <p:tgtEl>
                                          <p:spTgt spid="27"/>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28"/>
                                        </p:tgtEl>
                                        <p:attrNameLst>
                                          <p:attrName>style.visibility</p:attrName>
                                        </p:attrNameLst>
                                      </p:cBhvr>
                                      <p:to>
                                        <p:strVal val="visible"/>
                                      </p:to>
                                    </p:set>
                                    <p:animEffect transition="in" filter="fade">
                                      <p:cBhvr>
                                        <p:cTn id="11" dur="1000"/>
                                        <p:tgtEl>
                                          <p:spTgt spid="28"/>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26"/>
                                        </p:tgtEl>
                                        <p:attrNameLst>
                                          <p:attrName>style.visibility</p:attrName>
                                        </p:attrNameLst>
                                      </p:cBhvr>
                                      <p:to>
                                        <p:strVal val="visible"/>
                                      </p:to>
                                    </p:set>
                                    <p:animEffect transition="in" filter="fade">
                                      <p:cBhvr>
                                        <p:cTn id="15" dur="1000"/>
                                        <p:tgtEl>
                                          <p:spTgt spid="26"/>
                                        </p:tgtEl>
                                      </p:cBhvr>
                                    </p:animEffect>
                                  </p:childTnLst>
                                </p:cTn>
                              </p:par>
                            </p:childTnLst>
                          </p:cTn>
                        </p:par>
                        <p:par>
                          <p:cTn id="16" fill="hold">
                            <p:stCondLst>
                              <p:cond delay="3000"/>
                            </p:stCondLst>
                            <p:childTnLst>
                              <p:par>
                                <p:cTn id="17" presetID="10" presetClass="entr" presetSubtype="0" fill="hold" nodeType="afterEffect">
                                  <p:stCondLst>
                                    <p:cond delay="0"/>
                                  </p:stCondLst>
                                  <p:childTnLst>
                                    <p:set>
                                      <p:cBhvr>
                                        <p:cTn id="18" dur="1" fill="hold">
                                          <p:stCondLst>
                                            <p:cond delay="0"/>
                                          </p:stCondLst>
                                        </p:cTn>
                                        <p:tgtEl>
                                          <p:spTgt spid="24"/>
                                        </p:tgtEl>
                                        <p:attrNameLst>
                                          <p:attrName>style.visibility</p:attrName>
                                        </p:attrNameLst>
                                      </p:cBhvr>
                                      <p:to>
                                        <p:strVal val="visible"/>
                                      </p:to>
                                    </p:set>
                                    <p:animEffect transition="in" filter="fade">
                                      <p:cBhvr>
                                        <p:cTn id="19" dur="1000"/>
                                        <p:tgtEl>
                                          <p:spTgt spid="24"/>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53"/>
                                        </p:tgtEl>
                                        <p:attrNameLst>
                                          <p:attrName>style.visibility</p:attrName>
                                        </p:attrNameLst>
                                      </p:cBhvr>
                                      <p:to>
                                        <p:strVal val="visible"/>
                                      </p:to>
                                    </p:set>
                                    <p:animEffect transition="in" filter="fade">
                                      <p:cBhvr>
                                        <p:cTn id="24" dur="1000"/>
                                        <p:tgtEl>
                                          <p:spTgt spid="53"/>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75"/>
                                        </p:tgtEl>
                                        <p:attrNameLst>
                                          <p:attrName>style.visibility</p:attrName>
                                        </p:attrNameLst>
                                      </p:cBhvr>
                                      <p:to>
                                        <p:strVal val="visible"/>
                                      </p:to>
                                    </p:set>
                                    <p:animEffect transition="in" filter="fade">
                                      <p:cBhvr>
                                        <p:cTn id="27" dur="1000"/>
                                        <p:tgtEl>
                                          <p:spTgt spid="75"/>
                                        </p:tgtEl>
                                      </p:cBhvr>
                                    </p:animEffect>
                                  </p:childTnLst>
                                </p:cTn>
                              </p:par>
                            </p:childTnLst>
                          </p:cTn>
                        </p:par>
                        <p:par>
                          <p:cTn id="28" fill="hold">
                            <p:stCondLst>
                              <p:cond delay="1000"/>
                            </p:stCondLst>
                            <p:childTnLst>
                              <p:par>
                                <p:cTn id="29" presetID="10" presetClass="entr" presetSubtype="0" fill="hold" grpId="0" nodeType="afterEffect">
                                  <p:stCondLst>
                                    <p:cond delay="0"/>
                                  </p:stCondLst>
                                  <p:childTnLst>
                                    <p:set>
                                      <p:cBhvr>
                                        <p:cTn id="30" dur="1" fill="hold">
                                          <p:stCondLst>
                                            <p:cond delay="0"/>
                                          </p:stCondLst>
                                        </p:cTn>
                                        <p:tgtEl>
                                          <p:spTgt spid="40"/>
                                        </p:tgtEl>
                                        <p:attrNameLst>
                                          <p:attrName>style.visibility</p:attrName>
                                        </p:attrNameLst>
                                      </p:cBhvr>
                                      <p:to>
                                        <p:strVal val="visible"/>
                                      </p:to>
                                    </p:set>
                                    <p:animEffect transition="in" filter="fade">
                                      <p:cBhvr>
                                        <p:cTn id="31" dur="1000"/>
                                        <p:tgtEl>
                                          <p:spTgt spid="40"/>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58"/>
                                        </p:tgtEl>
                                        <p:attrNameLst>
                                          <p:attrName>style.visibility</p:attrName>
                                        </p:attrNameLst>
                                      </p:cBhvr>
                                      <p:to>
                                        <p:strVal val="visible"/>
                                      </p:to>
                                    </p:set>
                                    <p:animEffect transition="in" filter="fade">
                                      <p:cBhvr>
                                        <p:cTn id="36" dur="1000"/>
                                        <p:tgtEl>
                                          <p:spTgt spid="58"/>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76"/>
                                        </p:tgtEl>
                                        <p:attrNameLst>
                                          <p:attrName>style.visibility</p:attrName>
                                        </p:attrNameLst>
                                      </p:cBhvr>
                                      <p:to>
                                        <p:strVal val="visible"/>
                                      </p:to>
                                    </p:set>
                                    <p:animEffect transition="in" filter="fade">
                                      <p:cBhvr>
                                        <p:cTn id="39" dur="1000"/>
                                        <p:tgtEl>
                                          <p:spTgt spid="76"/>
                                        </p:tgtEl>
                                      </p:cBhvr>
                                    </p:animEffect>
                                  </p:childTnLst>
                                </p:cTn>
                              </p:par>
                            </p:childTnLst>
                          </p:cTn>
                        </p:par>
                        <p:par>
                          <p:cTn id="40" fill="hold">
                            <p:stCondLst>
                              <p:cond delay="1000"/>
                            </p:stCondLst>
                            <p:childTnLst>
                              <p:par>
                                <p:cTn id="41" presetID="10" presetClass="entr" presetSubtype="0" fill="hold" grpId="0" nodeType="afterEffect">
                                  <p:stCondLst>
                                    <p:cond delay="0"/>
                                  </p:stCondLst>
                                  <p:childTnLst>
                                    <p:set>
                                      <p:cBhvr>
                                        <p:cTn id="42" dur="1" fill="hold">
                                          <p:stCondLst>
                                            <p:cond delay="0"/>
                                          </p:stCondLst>
                                        </p:cTn>
                                        <p:tgtEl>
                                          <p:spTgt spid="41"/>
                                        </p:tgtEl>
                                        <p:attrNameLst>
                                          <p:attrName>style.visibility</p:attrName>
                                        </p:attrNameLst>
                                      </p:cBhvr>
                                      <p:to>
                                        <p:strVal val="visible"/>
                                      </p:to>
                                    </p:set>
                                    <p:animEffect transition="in" filter="fade">
                                      <p:cBhvr>
                                        <p:cTn id="43" dur="1000"/>
                                        <p:tgtEl>
                                          <p:spTgt spid="41"/>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66"/>
                                        </p:tgtEl>
                                        <p:attrNameLst>
                                          <p:attrName>style.visibility</p:attrName>
                                        </p:attrNameLst>
                                      </p:cBhvr>
                                      <p:to>
                                        <p:strVal val="visible"/>
                                      </p:to>
                                    </p:set>
                                    <p:animEffect transition="in" filter="fade">
                                      <p:cBhvr>
                                        <p:cTn id="48" dur="1000"/>
                                        <p:tgtEl>
                                          <p:spTgt spid="66"/>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77"/>
                                        </p:tgtEl>
                                        <p:attrNameLst>
                                          <p:attrName>style.visibility</p:attrName>
                                        </p:attrNameLst>
                                      </p:cBhvr>
                                      <p:to>
                                        <p:strVal val="visible"/>
                                      </p:to>
                                    </p:set>
                                    <p:animEffect transition="in" filter="fade">
                                      <p:cBhvr>
                                        <p:cTn id="51" dur="1000"/>
                                        <p:tgtEl>
                                          <p:spTgt spid="77"/>
                                        </p:tgtEl>
                                      </p:cBhvr>
                                    </p:animEffect>
                                  </p:childTnLst>
                                </p:cTn>
                              </p:par>
                            </p:childTnLst>
                          </p:cTn>
                        </p:par>
                        <p:par>
                          <p:cTn id="52" fill="hold">
                            <p:stCondLst>
                              <p:cond delay="1000"/>
                            </p:stCondLst>
                            <p:childTnLst>
                              <p:par>
                                <p:cTn id="53" presetID="10" presetClass="entr" presetSubtype="0" fill="hold" grpId="0" nodeType="afterEffect">
                                  <p:stCondLst>
                                    <p:cond delay="0"/>
                                  </p:stCondLst>
                                  <p:childTnLst>
                                    <p:set>
                                      <p:cBhvr>
                                        <p:cTn id="54" dur="1" fill="hold">
                                          <p:stCondLst>
                                            <p:cond delay="0"/>
                                          </p:stCondLst>
                                        </p:cTn>
                                        <p:tgtEl>
                                          <p:spTgt spid="42"/>
                                        </p:tgtEl>
                                        <p:attrNameLst>
                                          <p:attrName>style.visibility</p:attrName>
                                        </p:attrNameLst>
                                      </p:cBhvr>
                                      <p:to>
                                        <p:strVal val="visible"/>
                                      </p:to>
                                    </p:set>
                                    <p:animEffect transition="in" filter="fade">
                                      <p:cBhvr>
                                        <p:cTn id="55" dur="1000"/>
                                        <p:tgtEl>
                                          <p:spTgt spid="42"/>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nodeType="clickEffect">
                                  <p:stCondLst>
                                    <p:cond delay="0"/>
                                  </p:stCondLst>
                                  <p:childTnLst>
                                    <p:set>
                                      <p:cBhvr>
                                        <p:cTn id="59" dur="1" fill="hold">
                                          <p:stCondLst>
                                            <p:cond delay="0"/>
                                          </p:stCondLst>
                                        </p:cTn>
                                        <p:tgtEl>
                                          <p:spTgt spid="69"/>
                                        </p:tgtEl>
                                        <p:attrNameLst>
                                          <p:attrName>style.visibility</p:attrName>
                                        </p:attrNameLst>
                                      </p:cBhvr>
                                      <p:to>
                                        <p:strVal val="visible"/>
                                      </p:to>
                                    </p:set>
                                    <p:animEffect transition="in" filter="fade">
                                      <p:cBhvr>
                                        <p:cTn id="60" dur="1000"/>
                                        <p:tgtEl>
                                          <p:spTgt spid="69"/>
                                        </p:tgtEl>
                                      </p:cBhvr>
                                    </p:animEffect>
                                  </p:childTnLst>
                                </p:cTn>
                              </p:par>
                              <p:par>
                                <p:cTn id="61" presetID="10" presetClass="entr" presetSubtype="0" fill="hold" grpId="0" nodeType="withEffect">
                                  <p:stCondLst>
                                    <p:cond delay="0"/>
                                  </p:stCondLst>
                                  <p:childTnLst>
                                    <p:set>
                                      <p:cBhvr>
                                        <p:cTn id="62" dur="1" fill="hold">
                                          <p:stCondLst>
                                            <p:cond delay="0"/>
                                          </p:stCondLst>
                                        </p:cTn>
                                        <p:tgtEl>
                                          <p:spTgt spid="78"/>
                                        </p:tgtEl>
                                        <p:attrNameLst>
                                          <p:attrName>style.visibility</p:attrName>
                                        </p:attrNameLst>
                                      </p:cBhvr>
                                      <p:to>
                                        <p:strVal val="visible"/>
                                      </p:to>
                                    </p:set>
                                    <p:animEffect transition="in" filter="fade">
                                      <p:cBhvr>
                                        <p:cTn id="63" dur="1000"/>
                                        <p:tgtEl>
                                          <p:spTgt spid="78"/>
                                        </p:tgtEl>
                                      </p:cBhvr>
                                    </p:animEffect>
                                  </p:childTnLst>
                                </p:cTn>
                              </p:par>
                            </p:childTnLst>
                          </p:cTn>
                        </p:par>
                        <p:par>
                          <p:cTn id="64" fill="hold">
                            <p:stCondLst>
                              <p:cond delay="1000"/>
                            </p:stCondLst>
                            <p:childTnLst>
                              <p:par>
                                <p:cTn id="65" presetID="10" presetClass="entr" presetSubtype="0" fill="hold" grpId="0" nodeType="afterEffect">
                                  <p:stCondLst>
                                    <p:cond delay="0"/>
                                  </p:stCondLst>
                                  <p:childTnLst>
                                    <p:set>
                                      <p:cBhvr>
                                        <p:cTn id="66" dur="1" fill="hold">
                                          <p:stCondLst>
                                            <p:cond delay="0"/>
                                          </p:stCondLst>
                                        </p:cTn>
                                        <p:tgtEl>
                                          <p:spTgt spid="43"/>
                                        </p:tgtEl>
                                        <p:attrNameLst>
                                          <p:attrName>style.visibility</p:attrName>
                                        </p:attrNameLst>
                                      </p:cBhvr>
                                      <p:to>
                                        <p:strVal val="visible"/>
                                      </p:to>
                                    </p:set>
                                    <p:animEffect transition="in" filter="fade">
                                      <p:cBhvr>
                                        <p:cTn id="67" dur="1000"/>
                                        <p:tgtEl>
                                          <p:spTgt spid="43"/>
                                        </p:tgtEl>
                                      </p:cBhvr>
                                    </p:animEffect>
                                  </p:childTnLst>
                                </p:cTn>
                              </p:par>
                            </p:childTnLst>
                          </p:cTn>
                        </p:par>
                        <p:par>
                          <p:cTn id="68" fill="hold">
                            <p:stCondLst>
                              <p:cond delay="2000"/>
                            </p:stCondLst>
                            <p:childTnLst>
                              <p:par>
                                <p:cTn id="69" presetID="10" presetClass="entr" presetSubtype="0" fill="hold" nodeType="afterEffect">
                                  <p:stCondLst>
                                    <p:cond delay="0"/>
                                  </p:stCondLst>
                                  <p:childTnLst>
                                    <p:set>
                                      <p:cBhvr>
                                        <p:cTn id="70" dur="1" fill="hold">
                                          <p:stCondLst>
                                            <p:cond delay="0"/>
                                          </p:stCondLst>
                                        </p:cTn>
                                        <p:tgtEl>
                                          <p:spTgt spid="36"/>
                                        </p:tgtEl>
                                        <p:attrNameLst>
                                          <p:attrName>style.visibility</p:attrName>
                                        </p:attrNameLst>
                                      </p:cBhvr>
                                      <p:to>
                                        <p:strVal val="visible"/>
                                      </p:to>
                                    </p:set>
                                    <p:animEffect transition="in" filter="fade">
                                      <p:cBhvr>
                                        <p:cTn id="71" dur="1000"/>
                                        <p:tgtEl>
                                          <p:spTgt spid="36"/>
                                        </p:tgtEl>
                                      </p:cBhvr>
                                    </p:animEffect>
                                  </p:childTnLst>
                                </p:cTn>
                              </p:par>
                              <p:par>
                                <p:cTn id="72" presetID="10" presetClass="entr" presetSubtype="0" fill="hold" nodeType="withEffect">
                                  <p:stCondLst>
                                    <p:cond delay="0"/>
                                  </p:stCondLst>
                                  <p:childTnLst>
                                    <p:set>
                                      <p:cBhvr>
                                        <p:cTn id="73" dur="1" fill="hold">
                                          <p:stCondLst>
                                            <p:cond delay="0"/>
                                          </p:stCondLst>
                                        </p:cTn>
                                        <p:tgtEl>
                                          <p:spTgt spid="45"/>
                                        </p:tgtEl>
                                        <p:attrNameLst>
                                          <p:attrName>style.visibility</p:attrName>
                                        </p:attrNameLst>
                                      </p:cBhvr>
                                      <p:to>
                                        <p:strVal val="visible"/>
                                      </p:to>
                                    </p:set>
                                    <p:animEffect transition="in" filter="fade">
                                      <p:cBhvr>
                                        <p:cTn id="74" dur="1000"/>
                                        <p:tgtEl>
                                          <p:spTgt spid="45"/>
                                        </p:tgtEl>
                                      </p:cBhvr>
                                    </p:animEffect>
                                  </p:childTnLst>
                                </p:cTn>
                              </p:par>
                              <p:par>
                                <p:cTn id="75" presetID="10" presetClass="entr" presetSubtype="0" fill="hold" nodeType="withEffect">
                                  <p:stCondLst>
                                    <p:cond delay="0"/>
                                  </p:stCondLst>
                                  <p:childTnLst>
                                    <p:set>
                                      <p:cBhvr>
                                        <p:cTn id="76" dur="1" fill="hold">
                                          <p:stCondLst>
                                            <p:cond delay="0"/>
                                          </p:stCondLst>
                                        </p:cTn>
                                        <p:tgtEl>
                                          <p:spTgt spid="50"/>
                                        </p:tgtEl>
                                        <p:attrNameLst>
                                          <p:attrName>style.visibility</p:attrName>
                                        </p:attrNameLst>
                                      </p:cBhvr>
                                      <p:to>
                                        <p:strVal val="visible"/>
                                      </p:to>
                                    </p:set>
                                    <p:animEffect transition="in" filter="fade">
                                      <p:cBhvr>
                                        <p:cTn id="77" dur="10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40" grpId="0" animBg="1"/>
      <p:bldP spid="41" grpId="0" animBg="1"/>
      <p:bldP spid="42" grpId="0" animBg="1"/>
      <p:bldP spid="43" grpId="0" animBg="1"/>
      <p:bldP spid="75" grpId="0"/>
      <p:bldP spid="76" grpId="0"/>
      <p:bldP spid="77" grpId="0"/>
      <p:bldP spid="7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p:nvPr/>
        </p:nvSpPr>
        <p:spPr>
          <a:xfrm>
            <a:off x="594360" y="493776"/>
            <a:ext cx="2801088" cy="646331"/>
          </a:xfrm>
          <a:prstGeom prst="rect">
            <a:avLst/>
          </a:prstGeom>
          <a:noFill/>
        </p:spPr>
        <p:txBody>
          <a:bodyPr wrap="none" rtlCol="0">
            <a:spAutoFit/>
          </a:bodyPr>
          <a:lstStyle/>
          <a:p>
            <a:r>
              <a:rPr lang="en-GB" sz="3600" dirty="0"/>
              <a:t>Place: where?</a:t>
            </a:r>
            <a:endParaRPr lang="en-US" sz="3600" dirty="0"/>
          </a:p>
        </p:txBody>
      </p:sp>
      <p:sp>
        <p:nvSpPr>
          <p:cNvPr id="3" name="TextBox 2">
            <a:extLst>
              <a:ext uri="{FF2B5EF4-FFF2-40B4-BE49-F238E27FC236}">
                <a16:creationId xmlns:a16="http://schemas.microsoft.com/office/drawing/2014/main" id="{D321AF15-765C-4416-BF52-5DBC2265127E}"/>
              </a:ext>
            </a:extLst>
          </p:cNvPr>
          <p:cNvSpPr txBox="1"/>
          <p:nvPr/>
        </p:nvSpPr>
        <p:spPr>
          <a:xfrm>
            <a:off x="5443460" y="2695096"/>
            <a:ext cx="1208663" cy="649188"/>
          </a:xfrm>
          <a:prstGeom prst="ellipse">
            <a:avLst/>
          </a:prstGeom>
          <a:noFill/>
          <a:ln w="28575">
            <a:solidFill>
              <a:schemeClr val="bg1"/>
            </a:solidFill>
          </a:ln>
        </p:spPr>
        <p:txBody>
          <a:bodyPr wrap="none" rtlCol="0">
            <a:spAutoFit/>
          </a:bodyPr>
          <a:lstStyle/>
          <a:p>
            <a:pPr algn="ctr"/>
            <a:r>
              <a:rPr lang="en-GB" sz="2400" b="1" dirty="0"/>
              <a:t>Place</a:t>
            </a:r>
          </a:p>
        </p:txBody>
      </p:sp>
      <p:sp>
        <p:nvSpPr>
          <p:cNvPr id="4" name="TextBox 3">
            <a:extLst>
              <a:ext uri="{FF2B5EF4-FFF2-40B4-BE49-F238E27FC236}">
                <a16:creationId xmlns:a16="http://schemas.microsoft.com/office/drawing/2014/main" id="{11E7A3B7-7550-4A31-9619-245A0A018523}"/>
              </a:ext>
            </a:extLst>
          </p:cNvPr>
          <p:cNvSpPr txBox="1"/>
          <p:nvPr/>
        </p:nvSpPr>
        <p:spPr>
          <a:xfrm>
            <a:off x="1063057" y="1860524"/>
            <a:ext cx="1208663" cy="649188"/>
          </a:xfrm>
          <a:prstGeom prst="ellipse">
            <a:avLst/>
          </a:prstGeom>
          <a:noFill/>
          <a:ln w="28575">
            <a:solidFill>
              <a:schemeClr val="bg1"/>
            </a:solidFill>
          </a:ln>
        </p:spPr>
        <p:txBody>
          <a:bodyPr wrap="none" rtlCol="0">
            <a:spAutoFit/>
          </a:bodyPr>
          <a:lstStyle/>
          <a:p>
            <a:pPr algn="ctr"/>
            <a:r>
              <a:rPr lang="en-GB" sz="2400" b="1" dirty="0"/>
              <a:t>Place</a:t>
            </a:r>
          </a:p>
        </p:txBody>
      </p:sp>
      <p:cxnSp>
        <p:nvCxnSpPr>
          <p:cNvPr id="5" name="Curved Connector 60">
            <a:extLst>
              <a:ext uri="{FF2B5EF4-FFF2-40B4-BE49-F238E27FC236}">
                <a16:creationId xmlns:a16="http://schemas.microsoft.com/office/drawing/2014/main" id="{A901BB6D-C11B-4573-B367-ACDF30251F73}"/>
              </a:ext>
            </a:extLst>
          </p:cNvPr>
          <p:cNvCxnSpPr>
            <a:cxnSpLocks/>
            <a:stCxn id="4" idx="6"/>
            <a:endCxn id="3" idx="2"/>
          </p:cNvCxnSpPr>
          <p:nvPr/>
        </p:nvCxnSpPr>
        <p:spPr>
          <a:xfrm>
            <a:off x="2271720" y="2185118"/>
            <a:ext cx="3171740" cy="834572"/>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0B1EE608-CF87-4FBD-9748-E5DEA98190E7}"/>
              </a:ext>
            </a:extLst>
          </p:cNvPr>
          <p:cNvSpPr txBox="1"/>
          <p:nvPr/>
        </p:nvSpPr>
        <p:spPr>
          <a:xfrm>
            <a:off x="4332333" y="2539887"/>
            <a:ext cx="1107997" cy="400110"/>
          </a:xfrm>
          <a:prstGeom prst="rect">
            <a:avLst/>
          </a:prstGeom>
          <a:noFill/>
        </p:spPr>
        <p:txBody>
          <a:bodyPr wrap="none" rtlCol="0">
            <a:spAutoFit/>
          </a:bodyPr>
          <a:lstStyle/>
          <a:p>
            <a:pPr algn="r"/>
            <a:r>
              <a:rPr lang="en-GB" sz="2000" dirty="0"/>
              <a:t>is part of</a:t>
            </a:r>
          </a:p>
        </p:txBody>
      </p:sp>
      <p:sp>
        <p:nvSpPr>
          <p:cNvPr id="13" name="TextBox 12">
            <a:extLst>
              <a:ext uri="{FF2B5EF4-FFF2-40B4-BE49-F238E27FC236}">
                <a16:creationId xmlns:a16="http://schemas.microsoft.com/office/drawing/2014/main" id="{89BE6C50-7F34-469F-BC18-5EF4EFADD1F9}"/>
              </a:ext>
            </a:extLst>
          </p:cNvPr>
          <p:cNvSpPr txBox="1"/>
          <p:nvPr/>
        </p:nvSpPr>
        <p:spPr>
          <a:xfrm>
            <a:off x="5603278" y="1860524"/>
            <a:ext cx="889027" cy="649188"/>
          </a:xfrm>
          <a:prstGeom prst="ellipse">
            <a:avLst/>
          </a:prstGeom>
          <a:noFill/>
          <a:ln w="28575">
            <a:solidFill>
              <a:schemeClr val="bg1"/>
            </a:solidFill>
          </a:ln>
        </p:spPr>
        <p:txBody>
          <a:bodyPr wrap="none" rtlCol="0">
            <a:spAutoFit/>
          </a:bodyPr>
          <a:lstStyle/>
          <a:p>
            <a:pPr algn="ctr"/>
            <a:r>
              <a:rPr lang="en-GB" sz="2400" b="1" dirty="0"/>
              <a:t>Res</a:t>
            </a:r>
          </a:p>
        </p:txBody>
      </p:sp>
      <p:cxnSp>
        <p:nvCxnSpPr>
          <p:cNvPr id="14" name="Curved Connector 60">
            <a:extLst>
              <a:ext uri="{FF2B5EF4-FFF2-40B4-BE49-F238E27FC236}">
                <a16:creationId xmlns:a16="http://schemas.microsoft.com/office/drawing/2014/main" id="{6F89D6D9-254B-4F0A-A723-058C24453813}"/>
              </a:ext>
            </a:extLst>
          </p:cNvPr>
          <p:cNvCxnSpPr>
            <a:cxnSpLocks/>
            <a:stCxn id="4" idx="6"/>
            <a:endCxn id="13" idx="2"/>
          </p:cNvCxnSpPr>
          <p:nvPr/>
        </p:nvCxnSpPr>
        <p:spPr>
          <a:xfrm>
            <a:off x="2271720" y="2185118"/>
            <a:ext cx="3331558" cy="1270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03E5A5FA-2B3B-4688-9580-F9A4DF540188}"/>
              </a:ext>
            </a:extLst>
          </p:cNvPr>
          <p:cNvSpPr txBox="1"/>
          <p:nvPr/>
        </p:nvSpPr>
        <p:spPr>
          <a:xfrm>
            <a:off x="3503585" y="1692316"/>
            <a:ext cx="2019784" cy="400110"/>
          </a:xfrm>
          <a:prstGeom prst="rect">
            <a:avLst/>
          </a:prstGeom>
          <a:noFill/>
        </p:spPr>
        <p:txBody>
          <a:bodyPr wrap="none" rtlCol="0">
            <a:spAutoFit/>
          </a:bodyPr>
          <a:lstStyle/>
          <a:p>
            <a:pPr algn="r"/>
            <a:r>
              <a:rPr lang="en-GB" sz="2000" dirty="0"/>
              <a:t>is associated with</a:t>
            </a:r>
          </a:p>
        </p:txBody>
      </p:sp>
      <p:cxnSp>
        <p:nvCxnSpPr>
          <p:cNvPr id="21" name="Curved Connector 60">
            <a:extLst>
              <a:ext uri="{FF2B5EF4-FFF2-40B4-BE49-F238E27FC236}">
                <a16:creationId xmlns:a16="http://schemas.microsoft.com/office/drawing/2014/main" id="{36D9E3D5-88D8-46C0-AC11-7BC97309B1BD}"/>
              </a:ext>
            </a:extLst>
          </p:cNvPr>
          <p:cNvCxnSpPr>
            <a:cxnSpLocks/>
            <a:stCxn id="4" idx="4"/>
            <a:endCxn id="24" idx="1"/>
          </p:cNvCxnSpPr>
          <p:nvPr/>
        </p:nvCxnSpPr>
        <p:spPr>
          <a:xfrm rot="16200000" flipH="1">
            <a:off x="2785451" y="1391650"/>
            <a:ext cx="1372841" cy="3608964"/>
          </a:xfrm>
          <a:prstGeom prst="curvedConnector2">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543A1D33-BF47-45D9-B219-AD48D93FE3C2}"/>
              </a:ext>
            </a:extLst>
          </p:cNvPr>
          <p:cNvSpPr txBox="1"/>
          <p:nvPr/>
        </p:nvSpPr>
        <p:spPr>
          <a:xfrm>
            <a:off x="4166921" y="3397804"/>
            <a:ext cx="1021755" cy="400110"/>
          </a:xfrm>
          <a:prstGeom prst="rect">
            <a:avLst/>
          </a:prstGeom>
          <a:noFill/>
        </p:spPr>
        <p:txBody>
          <a:bodyPr wrap="none" rtlCol="0">
            <a:spAutoFit/>
          </a:bodyPr>
          <a:lstStyle/>
          <a:p>
            <a:pPr algn="r"/>
            <a:r>
              <a:rPr lang="en-GB" sz="2000" dirty="0"/>
              <a:t>location</a:t>
            </a:r>
          </a:p>
        </p:txBody>
      </p:sp>
      <p:sp>
        <p:nvSpPr>
          <p:cNvPr id="24" name="TextBox 23">
            <a:extLst>
              <a:ext uri="{FF2B5EF4-FFF2-40B4-BE49-F238E27FC236}">
                <a16:creationId xmlns:a16="http://schemas.microsoft.com/office/drawing/2014/main" id="{CC7564C0-914C-4E59-9BAB-EB9915C33B0C}"/>
              </a:ext>
            </a:extLst>
          </p:cNvPr>
          <p:cNvSpPr txBox="1"/>
          <p:nvPr/>
        </p:nvSpPr>
        <p:spPr>
          <a:xfrm>
            <a:off x="5276353" y="3651720"/>
            <a:ext cx="1688027" cy="461665"/>
          </a:xfrm>
          <a:prstGeom prst="rect">
            <a:avLst/>
          </a:prstGeom>
          <a:noFill/>
          <a:ln w="28575">
            <a:solidFill>
              <a:schemeClr val="bg1"/>
            </a:solidFill>
          </a:ln>
        </p:spPr>
        <p:txBody>
          <a:bodyPr wrap="none" rtlCol="0">
            <a:spAutoFit/>
          </a:bodyPr>
          <a:lstStyle/>
          <a:p>
            <a:pPr algn="ctr"/>
            <a:r>
              <a:rPr lang="en-GB" sz="2400" b="1" dirty="0"/>
              <a:t>"boundary"</a:t>
            </a:r>
          </a:p>
        </p:txBody>
      </p:sp>
      <p:sp>
        <p:nvSpPr>
          <p:cNvPr id="27" name="TextBox 26">
            <a:extLst>
              <a:ext uri="{FF2B5EF4-FFF2-40B4-BE49-F238E27FC236}">
                <a16:creationId xmlns:a16="http://schemas.microsoft.com/office/drawing/2014/main" id="{2CFEE99D-754F-4E67-8CEE-58ABE0D02482}"/>
              </a:ext>
            </a:extLst>
          </p:cNvPr>
          <p:cNvSpPr txBox="1"/>
          <p:nvPr/>
        </p:nvSpPr>
        <p:spPr>
          <a:xfrm>
            <a:off x="5119400" y="4514222"/>
            <a:ext cx="2105064" cy="461665"/>
          </a:xfrm>
          <a:prstGeom prst="rect">
            <a:avLst/>
          </a:prstGeom>
          <a:noFill/>
          <a:ln w="28575">
            <a:solidFill>
              <a:schemeClr val="bg1"/>
            </a:solidFill>
          </a:ln>
        </p:spPr>
        <p:txBody>
          <a:bodyPr wrap="square" rtlCol="0">
            <a:spAutoFit/>
          </a:bodyPr>
          <a:lstStyle/>
          <a:p>
            <a:pPr algn="ctr"/>
            <a:r>
              <a:rPr lang="en-GB" sz="2400" b="1" dirty="0"/>
              <a:t>"type of place"</a:t>
            </a:r>
          </a:p>
        </p:txBody>
      </p:sp>
      <p:cxnSp>
        <p:nvCxnSpPr>
          <p:cNvPr id="28" name="Curved Connector 60">
            <a:extLst>
              <a:ext uri="{FF2B5EF4-FFF2-40B4-BE49-F238E27FC236}">
                <a16:creationId xmlns:a16="http://schemas.microsoft.com/office/drawing/2014/main" id="{948F1A90-190D-4556-BD48-83AEFC050CB6}"/>
              </a:ext>
            </a:extLst>
          </p:cNvPr>
          <p:cNvCxnSpPr>
            <a:cxnSpLocks/>
            <a:stCxn id="4" idx="4"/>
            <a:endCxn id="27" idx="1"/>
          </p:cNvCxnSpPr>
          <p:nvPr/>
        </p:nvCxnSpPr>
        <p:spPr>
          <a:xfrm rot="16200000" flipH="1">
            <a:off x="2275723" y="1901377"/>
            <a:ext cx="2235343" cy="3452011"/>
          </a:xfrm>
          <a:prstGeom prst="curvedConnector2">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7D44FCF1-3F01-4BE9-808C-6DB5BDC9EF81}"/>
              </a:ext>
            </a:extLst>
          </p:cNvPr>
          <p:cNvSpPr txBox="1"/>
          <p:nvPr/>
        </p:nvSpPr>
        <p:spPr>
          <a:xfrm>
            <a:off x="4035129" y="4190155"/>
            <a:ext cx="1084271" cy="400110"/>
          </a:xfrm>
          <a:prstGeom prst="rect">
            <a:avLst/>
          </a:prstGeom>
          <a:noFill/>
        </p:spPr>
        <p:txBody>
          <a:bodyPr wrap="square" rtlCol="0">
            <a:spAutoFit/>
          </a:bodyPr>
          <a:lstStyle/>
          <a:p>
            <a:pPr algn="r"/>
            <a:r>
              <a:rPr lang="en-GB" sz="2000" dirty="0"/>
              <a:t>category</a:t>
            </a:r>
          </a:p>
        </p:txBody>
      </p:sp>
      <p:sp>
        <p:nvSpPr>
          <p:cNvPr id="32" name="TextBox 31">
            <a:extLst>
              <a:ext uri="{FF2B5EF4-FFF2-40B4-BE49-F238E27FC236}">
                <a16:creationId xmlns:a16="http://schemas.microsoft.com/office/drawing/2014/main" id="{BBAA12D2-FDDD-4CC8-9DAA-C2267A189A0D}"/>
              </a:ext>
            </a:extLst>
          </p:cNvPr>
          <p:cNvSpPr txBox="1"/>
          <p:nvPr/>
        </p:nvSpPr>
        <p:spPr>
          <a:xfrm>
            <a:off x="932749" y="5539439"/>
            <a:ext cx="6986721" cy="523220"/>
          </a:xfrm>
          <a:prstGeom prst="rect">
            <a:avLst/>
          </a:prstGeom>
          <a:noFill/>
        </p:spPr>
        <p:txBody>
          <a:bodyPr wrap="none" rtlCol="0">
            <a:spAutoFit/>
          </a:bodyPr>
          <a:lstStyle/>
          <a:p>
            <a:r>
              <a:rPr lang="en-GB" sz="2800" dirty="0"/>
              <a:t>Inherited from Res – category – "type of thing"</a:t>
            </a:r>
          </a:p>
        </p:txBody>
      </p:sp>
      <p:cxnSp>
        <p:nvCxnSpPr>
          <p:cNvPr id="33" name="Straight Arrow Connector 32">
            <a:extLst>
              <a:ext uri="{FF2B5EF4-FFF2-40B4-BE49-F238E27FC236}">
                <a16:creationId xmlns:a16="http://schemas.microsoft.com/office/drawing/2014/main" id="{EF8028BD-F4C7-466F-8DB4-542E71915FED}"/>
              </a:ext>
            </a:extLst>
          </p:cNvPr>
          <p:cNvCxnSpPr>
            <a:cxnSpLocks/>
            <a:stCxn id="32" idx="0"/>
            <a:endCxn id="29" idx="2"/>
          </p:cNvCxnSpPr>
          <p:nvPr/>
        </p:nvCxnSpPr>
        <p:spPr>
          <a:xfrm flipV="1">
            <a:off x="4426110" y="4590265"/>
            <a:ext cx="151155" cy="949174"/>
          </a:xfrm>
          <a:prstGeom prst="straightConnector1">
            <a:avLst/>
          </a:prstGeom>
          <a:ln w="28575">
            <a:solidFill>
              <a:schemeClr val="tx1"/>
            </a:solidFill>
            <a:prstDash val="dashDot"/>
            <a:headEnd type="oval" w="med" len="med"/>
            <a:tailEnd type="oval"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23165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fade">
                                      <p:cBhvr>
                                        <p:cTn id="10" dur="1000"/>
                                        <p:tgtEl>
                                          <p:spTgt spid="17"/>
                                        </p:tgtEl>
                                      </p:cBhvr>
                                    </p:animEffect>
                                  </p:childTnLst>
                                </p:cTn>
                              </p:par>
                            </p:childTnLst>
                          </p:cTn>
                        </p:par>
                        <p:par>
                          <p:cTn id="11" fill="hold">
                            <p:stCondLst>
                              <p:cond delay="1000"/>
                            </p:stCondLst>
                            <p:childTnLst>
                              <p:par>
                                <p:cTn id="12" presetID="10" presetClass="entr" presetSubtype="0" fill="hold" grpId="0" nodeType="after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fade">
                                      <p:cBhvr>
                                        <p:cTn id="14" dur="1000"/>
                                        <p:tgtEl>
                                          <p:spTgt spid="13"/>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1000"/>
                                        <p:tgtEl>
                                          <p:spTgt spid="5"/>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1000"/>
                                        <p:tgtEl>
                                          <p:spTgt spid="6"/>
                                        </p:tgtEl>
                                      </p:cBhvr>
                                    </p:animEffect>
                                  </p:childTnLst>
                                </p:cTn>
                              </p:par>
                            </p:childTnLst>
                          </p:cTn>
                        </p:par>
                        <p:par>
                          <p:cTn id="23" fill="hold">
                            <p:stCondLst>
                              <p:cond delay="1000"/>
                            </p:stCondLst>
                            <p:childTnLst>
                              <p:par>
                                <p:cTn id="24" presetID="10" presetClass="entr" presetSubtype="0" fill="hold" grpId="0" nodeType="after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fade">
                                      <p:cBhvr>
                                        <p:cTn id="26" dur="1000"/>
                                        <p:tgtEl>
                                          <p:spTgt spid="3"/>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21"/>
                                        </p:tgtEl>
                                        <p:attrNameLst>
                                          <p:attrName>style.visibility</p:attrName>
                                        </p:attrNameLst>
                                      </p:cBhvr>
                                      <p:to>
                                        <p:strVal val="visible"/>
                                      </p:to>
                                    </p:set>
                                    <p:animEffect transition="in" filter="fade">
                                      <p:cBhvr>
                                        <p:cTn id="31" dur="1000"/>
                                        <p:tgtEl>
                                          <p:spTgt spid="21"/>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22"/>
                                        </p:tgtEl>
                                        <p:attrNameLst>
                                          <p:attrName>style.visibility</p:attrName>
                                        </p:attrNameLst>
                                      </p:cBhvr>
                                      <p:to>
                                        <p:strVal val="visible"/>
                                      </p:to>
                                    </p:set>
                                    <p:animEffect transition="in" filter="fade">
                                      <p:cBhvr>
                                        <p:cTn id="34" dur="1000"/>
                                        <p:tgtEl>
                                          <p:spTgt spid="22"/>
                                        </p:tgtEl>
                                      </p:cBhvr>
                                    </p:animEffect>
                                  </p:childTnLst>
                                </p:cTn>
                              </p:par>
                            </p:childTnLst>
                          </p:cTn>
                        </p:par>
                        <p:par>
                          <p:cTn id="35" fill="hold">
                            <p:stCondLst>
                              <p:cond delay="1000"/>
                            </p:stCondLst>
                            <p:childTnLst>
                              <p:par>
                                <p:cTn id="36" presetID="10" presetClass="entr" presetSubtype="0" fill="hold" grpId="0" nodeType="afterEffect">
                                  <p:stCondLst>
                                    <p:cond delay="0"/>
                                  </p:stCondLst>
                                  <p:childTnLst>
                                    <p:set>
                                      <p:cBhvr>
                                        <p:cTn id="37" dur="1" fill="hold">
                                          <p:stCondLst>
                                            <p:cond delay="0"/>
                                          </p:stCondLst>
                                        </p:cTn>
                                        <p:tgtEl>
                                          <p:spTgt spid="24"/>
                                        </p:tgtEl>
                                        <p:attrNameLst>
                                          <p:attrName>style.visibility</p:attrName>
                                        </p:attrNameLst>
                                      </p:cBhvr>
                                      <p:to>
                                        <p:strVal val="visible"/>
                                      </p:to>
                                    </p:set>
                                    <p:animEffect transition="in" filter="fade">
                                      <p:cBhvr>
                                        <p:cTn id="38" dur="1000"/>
                                        <p:tgtEl>
                                          <p:spTgt spid="24"/>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28"/>
                                        </p:tgtEl>
                                        <p:attrNameLst>
                                          <p:attrName>style.visibility</p:attrName>
                                        </p:attrNameLst>
                                      </p:cBhvr>
                                      <p:to>
                                        <p:strVal val="visible"/>
                                      </p:to>
                                    </p:set>
                                    <p:animEffect transition="in" filter="fade">
                                      <p:cBhvr>
                                        <p:cTn id="43" dur="1000"/>
                                        <p:tgtEl>
                                          <p:spTgt spid="28"/>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29"/>
                                        </p:tgtEl>
                                        <p:attrNameLst>
                                          <p:attrName>style.visibility</p:attrName>
                                        </p:attrNameLst>
                                      </p:cBhvr>
                                      <p:to>
                                        <p:strVal val="visible"/>
                                      </p:to>
                                    </p:set>
                                    <p:animEffect transition="in" filter="fade">
                                      <p:cBhvr>
                                        <p:cTn id="46" dur="1000"/>
                                        <p:tgtEl>
                                          <p:spTgt spid="29"/>
                                        </p:tgtEl>
                                      </p:cBhvr>
                                    </p:animEffect>
                                  </p:childTnLst>
                                </p:cTn>
                              </p:par>
                            </p:childTnLst>
                          </p:cTn>
                        </p:par>
                        <p:par>
                          <p:cTn id="47" fill="hold">
                            <p:stCondLst>
                              <p:cond delay="1000"/>
                            </p:stCondLst>
                            <p:childTnLst>
                              <p:par>
                                <p:cTn id="48" presetID="10" presetClass="entr" presetSubtype="0" fill="hold" grpId="0" nodeType="afterEffect">
                                  <p:stCondLst>
                                    <p:cond delay="0"/>
                                  </p:stCondLst>
                                  <p:childTnLst>
                                    <p:set>
                                      <p:cBhvr>
                                        <p:cTn id="49" dur="1" fill="hold">
                                          <p:stCondLst>
                                            <p:cond delay="0"/>
                                          </p:stCondLst>
                                        </p:cTn>
                                        <p:tgtEl>
                                          <p:spTgt spid="27"/>
                                        </p:tgtEl>
                                        <p:attrNameLst>
                                          <p:attrName>style.visibility</p:attrName>
                                        </p:attrNameLst>
                                      </p:cBhvr>
                                      <p:to>
                                        <p:strVal val="visible"/>
                                      </p:to>
                                    </p:set>
                                    <p:animEffect transition="in" filter="fade">
                                      <p:cBhvr>
                                        <p:cTn id="50" dur="1000"/>
                                        <p:tgtEl>
                                          <p:spTgt spid="27"/>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33"/>
                                        </p:tgtEl>
                                        <p:attrNameLst>
                                          <p:attrName>style.visibility</p:attrName>
                                        </p:attrNameLst>
                                      </p:cBhvr>
                                      <p:to>
                                        <p:strVal val="visible"/>
                                      </p:to>
                                    </p:set>
                                    <p:animEffect transition="in" filter="fade">
                                      <p:cBhvr>
                                        <p:cTn id="55" dur="1000"/>
                                        <p:tgtEl>
                                          <p:spTgt spid="33"/>
                                        </p:tgtEl>
                                      </p:cBhvr>
                                    </p:animEffect>
                                  </p:childTnLst>
                                </p:cTn>
                              </p:par>
                            </p:childTnLst>
                          </p:cTn>
                        </p:par>
                        <p:par>
                          <p:cTn id="56" fill="hold">
                            <p:stCondLst>
                              <p:cond delay="1000"/>
                            </p:stCondLst>
                            <p:childTnLst>
                              <p:par>
                                <p:cTn id="57" presetID="10" presetClass="entr" presetSubtype="0" fill="hold" grpId="0" nodeType="afterEffect">
                                  <p:stCondLst>
                                    <p:cond delay="0"/>
                                  </p:stCondLst>
                                  <p:childTnLst>
                                    <p:set>
                                      <p:cBhvr>
                                        <p:cTn id="58" dur="1" fill="hold">
                                          <p:stCondLst>
                                            <p:cond delay="0"/>
                                          </p:stCondLst>
                                        </p:cTn>
                                        <p:tgtEl>
                                          <p:spTgt spid="32"/>
                                        </p:tgtEl>
                                        <p:attrNameLst>
                                          <p:attrName>style.visibility</p:attrName>
                                        </p:attrNameLst>
                                      </p:cBhvr>
                                      <p:to>
                                        <p:strVal val="visible"/>
                                      </p:to>
                                    </p:set>
                                    <p:animEffect transition="in" filter="fade">
                                      <p:cBhvr>
                                        <p:cTn id="59" dur="10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p:bldP spid="13" grpId="0" animBg="1"/>
      <p:bldP spid="17" grpId="0"/>
      <p:bldP spid="22" grpId="0"/>
      <p:bldP spid="24" grpId="0" animBg="1"/>
      <p:bldP spid="27" grpId="0" animBg="1"/>
      <p:bldP spid="29" grpId="0"/>
      <p:bldP spid="3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p:nvPr/>
        </p:nvSpPr>
        <p:spPr>
          <a:xfrm>
            <a:off x="594360" y="493776"/>
            <a:ext cx="3624710" cy="646331"/>
          </a:xfrm>
          <a:prstGeom prst="rect">
            <a:avLst/>
          </a:prstGeom>
          <a:noFill/>
        </p:spPr>
        <p:txBody>
          <a:bodyPr wrap="none" rtlCol="0">
            <a:spAutoFit/>
          </a:bodyPr>
          <a:lstStyle/>
          <a:p>
            <a:r>
              <a:rPr lang="en-GB" sz="3600" dirty="0"/>
              <a:t>Time-span: when?</a:t>
            </a:r>
            <a:endParaRPr lang="en-US" sz="3600" dirty="0"/>
          </a:p>
        </p:txBody>
      </p:sp>
      <p:sp>
        <p:nvSpPr>
          <p:cNvPr id="3" name="TextBox 2">
            <a:extLst>
              <a:ext uri="{FF2B5EF4-FFF2-40B4-BE49-F238E27FC236}">
                <a16:creationId xmlns:a16="http://schemas.microsoft.com/office/drawing/2014/main" id="{866F4231-FAFD-472E-8F4C-CB8CC30D5177}"/>
              </a:ext>
            </a:extLst>
          </p:cNvPr>
          <p:cNvSpPr txBox="1"/>
          <p:nvPr/>
        </p:nvSpPr>
        <p:spPr>
          <a:xfrm>
            <a:off x="4980239" y="2695096"/>
            <a:ext cx="2135108" cy="649188"/>
          </a:xfrm>
          <a:prstGeom prst="ellipse">
            <a:avLst/>
          </a:prstGeom>
          <a:noFill/>
          <a:ln w="28575">
            <a:solidFill>
              <a:schemeClr val="bg1"/>
            </a:solidFill>
          </a:ln>
        </p:spPr>
        <p:txBody>
          <a:bodyPr wrap="none" rtlCol="0">
            <a:spAutoFit/>
          </a:bodyPr>
          <a:lstStyle/>
          <a:p>
            <a:pPr algn="ctr"/>
            <a:r>
              <a:rPr lang="en-GB" sz="2400" b="1" dirty="0"/>
              <a:t>Time-span</a:t>
            </a:r>
          </a:p>
        </p:txBody>
      </p:sp>
      <p:sp>
        <p:nvSpPr>
          <p:cNvPr id="4" name="TextBox 3">
            <a:extLst>
              <a:ext uri="{FF2B5EF4-FFF2-40B4-BE49-F238E27FC236}">
                <a16:creationId xmlns:a16="http://schemas.microsoft.com/office/drawing/2014/main" id="{CB760CE1-F4C9-459D-A95A-0AEE61A6137A}"/>
              </a:ext>
            </a:extLst>
          </p:cNvPr>
          <p:cNvSpPr txBox="1"/>
          <p:nvPr/>
        </p:nvSpPr>
        <p:spPr>
          <a:xfrm>
            <a:off x="599836" y="1860524"/>
            <a:ext cx="2135108" cy="649188"/>
          </a:xfrm>
          <a:prstGeom prst="ellipse">
            <a:avLst/>
          </a:prstGeom>
          <a:noFill/>
          <a:ln w="28575">
            <a:solidFill>
              <a:schemeClr val="bg1"/>
            </a:solidFill>
          </a:ln>
        </p:spPr>
        <p:txBody>
          <a:bodyPr wrap="none" rtlCol="0">
            <a:spAutoFit/>
          </a:bodyPr>
          <a:lstStyle/>
          <a:p>
            <a:pPr algn="ctr"/>
            <a:r>
              <a:rPr lang="en-GB" sz="2400" b="1" dirty="0"/>
              <a:t>Time-span</a:t>
            </a:r>
          </a:p>
        </p:txBody>
      </p:sp>
      <p:cxnSp>
        <p:nvCxnSpPr>
          <p:cNvPr id="5" name="Curved Connector 60">
            <a:extLst>
              <a:ext uri="{FF2B5EF4-FFF2-40B4-BE49-F238E27FC236}">
                <a16:creationId xmlns:a16="http://schemas.microsoft.com/office/drawing/2014/main" id="{A6EAC00A-253C-42E8-805B-ECACBC2ABF01}"/>
              </a:ext>
            </a:extLst>
          </p:cNvPr>
          <p:cNvCxnSpPr>
            <a:cxnSpLocks/>
            <a:stCxn id="4" idx="6"/>
            <a:endCxn id="3" idx="2"/>
          </p:cNvCxnSpPr>
          <p:nvPr/>
        </p:nvCxnSpPr>
        <p:spPr>
          <a:xfrm>
            <a:off x="2734944" y="2185118"/>
            <a:ext cx="2245295" cy="834572"/>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944224E-954E-4C1E-9054-E431B4E1EB9A}"/>
              </a:ext>
            </a:extLst>
          </p:cNvPr>
          <p:cNvSpPr txBox="1"/>
          <p:nvPr/>
        </p:nvSpPr>
        <p:spPr>
          <a:xfrm>
            <a:off x="4050933" y="2444580"/>
            <a:ext cx="1107997" cy="400110"/>
          </a:xfrm>
          <a:prstGeom prst="rect">
            <a:avLst/>
          </a:prstGeom>
          <a:noFill/>
        </p:spPr>
        <p:txBody>
          <a:bodyPr wrap="none" rtlCol="0">
            <a:spAutoFit/>
          </a:bodyPr>
          <a:lstStyle/>
          <a:p>
            <a:pPr algn="r"/>
            <a:r>
              <a:rPr lang="en-GB" sz="2000" dirty="0"/>
              <a:t>is part of</a:t>
            </a:r>
          </a:p>
        </p:txBody>
      </p:sp>
      <p:sp>
        <p:nvSpPr>
          <p:cNvPr id="7" name="TextBox 6">
            <a:extLst>
              <a:ext uri="{FF2B5EF4-FFF2-40B4-BE49-F238E27FC236}">
                <a16:creationId xmlns:a16="http://schemas.microsoft.com/office/drawing/2014/main" id="{C389F0F2-364A-4DFE-B13F-AA380C9B10DD}"/>
              </a:ext>
            </a:extLst>
          </p:cNvPr>
          <p:cNvSpPr txBox="1"/>
          <p:nvPr/>
        </p:nvSpPr>
        <p:spPr>
          <a:xfrm>
            <a:off x="5603278" y="1860524"/>
            <a:ext cx="889027" cy="649188"/>
          </a:xfrm>
          <a:prstGeom prst="ellipse">
            <a:avLst/>
          </a:prstGeom>
          <a:noFill/>
          <a:ln w="28575">
            <a:solidFill>
              <a:schemeClr val="bg1"/>
            </a:solidFill>
          </a:ln>
        </p:spPr>
        <p:txBody>
          <a:bodyPr wrap="none" rtlCol="0">
            <a:spAutoFit/>
          </a:bodyPr>
          <a:lstStyle/>
          <a:p>
            <a:pPr algn="ctr"/>
            <a:r>
              <a:rPr lang="en-GB" sz="2400" b="1" dirty="0"/>
              <a:t>Res</a:t>
            </a:r>
          </a:p>
        </p:txBody>
      </p:sp>
      <p:cxnSp>
        <p:nvCxnSpPr>
          <p:cNvPr id="8" name="Curved Connector 60">
            <a:extLst>
              <a:ext uri="{FF2B5EF4-FFF2-40B4-BE49-F238E27FC236}">
                <a16:creationId xmlns:a16="http://schemas.microsoft.com/office/drawing/2014/main" id="{C9AF8528-D1E0-45BA-BCB6-26388B184C78}"/>
              </a:ext>
            </a:extLst>
          </p:cNvPr>
          <p:cNvCxnSpPr>
            <a:cxnSpLocks/>
            <a:stCxn id="4" idx="6"/>
            <a:endCxn id="7" idx="2"/>
          </p:cNvCxnSpPr>
          <p:nvPr/>
        </p:nvCxnSpPr>
        <p:spPr>
          <a:xfrm>
            <a:off x="2734944" y="2185118"/>
            <a:ext cx="2868334" cy="1270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5382F949-6F59-4F14-901C-B568FCAF4A82}"/>
              </a:ext>
            </a:extLst>
          </p:cNvPr>
          <p:cNvSpPr txBox="1"/>
          <p:nvPr/>
        </p:nvSpPr>
        <p:spPr>
          <a:xfrm>
            <a:off x="3503585" y="1692316"/>
            <a:ext cx="2019784" cy="400110"/>
          </a:xfrm>
          <a:prstGeom prst="rect">
            <a:avLst/>
          </a:prstGeom>
          <a:noFill/>
        </p:spPr>
        <p:txBody>
          <a:bodyPr wrap="none" rtlCol="0">
            <a:spAutoFit/>
          </a:bodyPr>
          <a:lstStyle/>
          <a:p>
            <a:pPr algn="r"/>
            <a:r>
              <a:rPr lang="en-GB" sz="2000" dirty="0"/>
              <a:t>is associated with</a:t>
            </a:r>
          </a:p>
        </p:txBody>
      </p:sp>
      <p:sp>
        <p:nvSpPr>
          <p:cNvPr id="10" name="TextBox 9">
            <a:extLst>
              <a:ext uri="{FF2B5EF4-FFF2-40B4-BE49-F238E27FC236}">
                <a16:creationId xmlns:a16="http://schemas.microsoft.com/office/drawing/2014/main" id="{9668B379-30B2-40EB-9F4C-1710D9BEE8C2}"/>
              </a:ext>
            </a:extLst>
          </p:cNvPr>
          <p:cNvSpPr txBox="1"/>
          <p:nvPr/>
        </p:nvSpPr>
        <p:spPr>
          <a:xfrm>
            <a:off x="5245896" y="3761945"/>
            <a:ext cx="1748940" cy="461665"/>
          </a:xfrm>
          <a:prstGeom prst="rect">
            <a:avLst/>
          </a:prstGeom>
          <a:noFill/>
          <a:ln w="28575">
            <a:solidFill>
              <a:schemeClr val="bg1"/>
            </a:solidFill>
          </a:ln>
        </p:spPr>
        <p:txBody>
          <a:bodyPr wrap="none" rtlCol="0">
            <a:spAutoFit/>
          </a:bodyPr>
          <a:lstStyle/>
          <a:p>
            <a:pPr algn="ctr"/>
            <a:r>
              <a:rPr lang="en-GB" sz="2400" b="1" dirty="0"/>
              <a:t>"date/time"</a:t>
            </a:r>
          </a:p>
        </p:txBody>
      </p:sp>
      <p:cxnSp>
        <p:nvCxnSpPr>
          <p:cNvPr id="11" name="Curved Connector 60">
            <a:extLst>
              <a:ext uri="{FF2B5EF4-FFF2-40B4-BE49-F238E27FC236}">
                <a16:creationId xmlns:a16="http://schemas.microsoft.com/office/drawing/2014/main" id="{DF4BB327-E400-4274-80E2-95A89FEA6C0F}"/>
              </a:ext>
            </a:extLst>
          </p:cNvPr>
          <p:cNvCxnSpPr>
            <a:cxnSpLocks/>
            <a:stCxn id="4" idx="4"/>
            <a:endCxn id="10" idx="1"/>
          </p:cNvCxnSpPr>
          <p:nvPr/>
        </p:nvCxnSpPr>
        <p:spPr>
          <a:xfrm rot="16200000" flipH="1">
            <a:off x="2715110" y="1461992"/>
            <a:ext cx="1483066" cy="3578506"/>
          </a:xfrm>
          <a:prstGeom prst="curvedConnector2">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79B45330-7EFD-4EA9-973E-8C6379815B86}"/>
              </a:ext>
            </a:extLst>
          </p:cNvPr>
          <p:cNvSpPr txBox="1"/>
          <p:nvPr/>
        </p:nvSpPr>
        <p:spPr>
          <a:xfrm>
            <a:off x="3908182" y="3432459"/>
            <a:ext cx="1210589" cy="400110"/>
          </a:xfrm>
          <a:prstGeom prst="rect">
            <a:avLst/>
          </a:prstGeom>
          <a:noFill/>
        </p:spPr>
        <p:txBody>
          <a:bodyPr wrap="none" rtlCol="0">
            <a:spAutoFit/>
          </a:bodyPr>
          <a:lstStyle/>
          <a:p>
            <a:pPr algn="r"/>
            <a:r>
              <a:rPr lang="en-GB" sz="2000" dirty="0"/>
              <a:t>beginning</a:t>
            </a:r>
          </a:p>
        </p:txBody>
      </p:sp>
      <p:cxnSp>
        <p:nvCxnSpPr>
          <p:cNvPr id="15" name="Curved Connector 60">
            <a:extLst>
              <a:ext uri="{FF2B5EF4-FFF2-40B4-BE49-F238E27FC236}">
                <a16:creationId xmlns:a16="http://schemas.microsoft.com/office/drawing/2014/main" id="{25D9D4A8-B71B-4D8A-88D3-C75246735915}"/>
              </a:ext>
            </a:extLst>
          </p:cNvPr>
          <p:cNvCxnSpPr>
            <a:cxnSpLocks/>
            <a:stCxn id="4" idx="4"/>
            <a:endCxn id="21" idx="1"/>
          </p:cNvCxnSpPr>
          <p:nvPr/>
        </p:nvCxnSpPr>
        <p:spPr>
          <a:xfrm rot="16200000" flipH="1">
            <a:off x="2351055" y="1826047"/>
            <a:ext cx="2211176" cy="3578506"/>
          </a:xfrm>
          <a:prstGeom prst="curvedConnector2">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DE9F25B1-DB0E-4D73-9A85-D86DC1F65F45}"/>
              </a:ext>
            </a:extLst>
          </p:cNvPr>
          <p:cNvSpPr txBox="1"/>
          <p:nvPr/>
        </p:nvSpPr>
        <p:spPr>
          <a:xfrm>
            <a:off x="4222372" y="4205492"/>
            <a:ext cx="896399" cy="400110"/>
          </a:xfrm>
          <a:prstGeom prst="rect">
            <a:avLst/>
          </a:prstGeom>
          <a:noFill/>
        </p:spPr>
        <p:txBody>
          <a:bodyPr wrap="none" rtlCol="0">
            <a:spAutoFit/>
          </a:bodyPr>
          <a:lstStyle/>
          <a:p>
            <a:pPr algn="r"/>
            <a:r>
              <a:rPr lang="en-GB" sz="2000" dirty="0"/>
              <a:t>ending</a:t>
            </a:r>
          </a:p>
        </p:txBody>
      </p:sp>
      <p:sp>
        <p:nvSpPr>
          <p:cNvPr id="21" name="TextBox 20">
            <a:extLst>
              <a:ext uri="{FF2B5EF4-FFF2-40B4-BE49-F238E27FC236}">
                <a16:creationId xmlns:a16="http://schemas.microsoft.com/office/drawing/2014/main" id="{4F5FDED0-16D8-4CBE-BB25-81F4C1357DF1}"/>
              </a:ext>
            </a:extLst>
          </p:cNvPr>
          <p:cNvSpPr txBox="1"/>
          <p:nvPr/>
        </p:nvSpPr>
        <p:spPr>
          <a:xfrm>
            <a:off x="5245896" y="4490055"/>
            <a:ext cx="1748940" cy="461665"/>
          </a:xfrm>
          <a:prstGeom prst="rect">
            <a:avLst/>
          </a:prstGeom>
          <a:noFill/>
          <a:ln w="28575">
            <a:solidFill>
              <a:schemeClr val="bg1"/>
            </a:solidFill>
          </a:ln>
        </p:spPr>
        <p:txBody>
          <a:bodyPr wrap="none" rtlCol="0">
            <a:spAutoFit/>
          </a:bodyPr>
          <a:lstStyle/>
          <a:p>
            <a:pPr algn="ctr"/>
            <a:r>
              <a:rPr lang="en-GB" sz="2400" b="1" dirty="0"/>
              <a:t>"date/time"</a:t>
            </a:r>
          </a:p>
        </p:txBody>
      </p:sp>
    </p:spTree>
    <p:extLst>
      <p:ext uri="{BB962C8B-B14F-4D97-AF65-F5344CB8AC3E}">
        <p14:creationId xmlns:p14="http://schemas.microsoft.com/office/powerpoint/2010/main" val="1060773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1000"/>
                                        <p:tgtEl>
                                          <p:spTgt spid="9"/>
                                        </p:tgtEl>
                                      </p:cBhvr>
                                    </p:animEffect>
                                  </p:childTnLst>
                                </p:cTn>
                              </p:par>
                            </p:childTnLst>
                          </p:cTn>
                        </p:par>
                        <p:par>
                          <p:cTn id="11" fill="hold">
                            <p:stCondLst>
                              <p:cond delay="1000"/>
                            </p:stCondLst>
                            <p:childTnLst>
                              <p:par>
                                <p:cTn id="12" presetID="10" presetClass="entr" presetSubtype="0" fill="hold" grpId="0" nodeType="after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1000"/>
                                        <p:tgtEl>
                                          <p:spTgt spid="5"/>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1000"/>
                                        <p:tgtEl>
                                          <p:spTgt spid="6"/>
                                        </p:tgtEl>
                                      </p:cBhvr>
                                    </p:animEffect>
                                  </p:childTnLst>
                                </p:cTn>
                              </p:par>
                            </p:childTnLst>
                          </p:cTn>
                        </p:par>
                        <p:par>
                          <p:cTn id="23" fill="hold">
                            <p:stCondLst>
                              <p:cond delay="1000"/>
                            </p:stCondLst>
                            <p:childTnLst>
                              <p:par>
                                <p:cTn id="24" presetID="10" presetClass="entr" presetSubtype="0" fill="hold" grpId="0" nodeType="after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fade">
                                      <p:cBhvr>
                                        <p:cTn id="26" dur="1000"/>
                                        <p:tgtEl>
                                          <p:spTgt spid="3"/>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fade">
                                      <p:cBhvr>
                                        <p:cTn id="31" dur="1000"/>
                                        <p:tgtEl>
                                          <p:spTgt spid="11"/>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fade">
                                      <p:cBhvr>
                                        <p:cTn id="34" dur="1000"/>
                                        <p:tgtEl>
                                          <p:spTgt spid="12"/>
                                        </p:tgtEl>
                                      </p:cBhvr>
                                    </p:animEffect>
                                  </p:childTnLst>
                                </p:cTn>
                              </p:par>
                            </p:childTnLst>
                          </p:cTn>
                        </p:par>
                        <p:par>
                          <p:cTn id="35" fill="hold">
                            <p:stCondLst>
                              <p:cond delay="1000"/>
                            </p:stCondLst>
                            <p:childTnLst>
                              <p:par>
                                <p:cTn id="36" presetID="10" presetClass="entr" presetSubtype="0" fill="hold" grpId="0" nodeType="afterEffect">
                                  <p:stCondLst>
                                    <p:cond delay="0"/>
                                  </p:stCondLst>
                                  <p:childTnLst>
                                    <p:set>
                                      <p:cBhvr>
                                        <p:cTn id="37" dur="1" fill="hold">
                                          <p:stCondLst>
                                            <p:cond delay="0"/>
                                          </p:stCondLst>
                                        </p:cTn>
                                        <p:tgtEl>
                                          <p:spTgt spid="10"/>
                                        </p:tgtEl>
                                        <p:attrNameLst>
                                          <p:attrName>style.visibility</p:attrName>
                                        </p:attrNameLst>
                                      </p:cBhvr>
                                      <p:to>
                                        <p:strVal val="visible"/>
                                      </p:to>
                                    </p:set>
                                    <p:animEffect transition="in" filter="fade">
                                      <p:cBhvr>
                                        <p:cTn id="38" dur="1000"/>
                                        <p:tgtEl>
                                          <p:spTgt spid="10"/>
                                        </p:tgtEl>
                                      </p:cBhvr>
                                    </p:animEffect>
                                  </p:childTnLst>
                                </p:cTn>
                              </p:par>
                            </p:childTnLst>
                          </p:cTn>
                        </p:par>
                        <p:par>
                          <p:cTn id="39" fill="hold">
                            <p:stCondLst>
                              <p:cond delay="2000"/>
                            </p:stCondLst>
                            <p:childTnLst>
                              <p:par>
                                <p:cTn id="40" presetID="10" presetClass="entr" presetSubtype="0" fill="hold" nodeType="after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fade">
                                      <p:cBhvr>
                                        <p:cTn id="42" dur="1000"/>
                                        <p:tgtEl>
                                          <p:spTgt spid="15"/>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16"/>
                                        </p:tgtEl>
                                        <p:attrNameLst>
                                          <p:attrName>style.visibility</p:attrName>
                                        </p:attrNameLst>
                                      </p:cBhvr>
                                      <p:to>
                                        <p:strVal val="visible"/>
                                      </p:to>
                                    </p:set>
                                    <p:animEffect transition="in" filter="fade">
                                      <p:cBhvr>
                                        <p:cTn id="45" dur="1000"/>
                                        <p:tgtEl>
                                          <p:spTgt spid="16"/>
                                        </p:tgtEl>
                                      </p:cBhvr>
                                    </p:animEffect>
                                  </p:childTnLst>
                                </p:cTn>
                              </p:par>
                            </p:childTnLst>
                          </p:cTn>
                        </p:par>
                        <p:par>
                          <p:cTn id="46" fill="hold">
                            <p:stCondLst>
                              <p:cond delay="3000"/>
                            </p:stCondLst>
                            <p:childTnLst>
                              <p:par>
                                <p:cTn id="47" presetID="10" presetClass="entr" presetSubtype="0" fill="hold" grpId="0" nodeType="afterEffect">
                                  <p:stCondLst>
                                    <p:cond delay="0"/>
                                  </p:stCondLst>
                                  <p:childTnLst>
                                    <p:set>
                                      <p:cBhvr>
                                        <p:cTn id="48" dur="1" fill="hold">
                                          <p:stCondLst>
                                            <p:cond delay="0"/>
                                          </p:stCondLst>
                                        </p:cTn>
                                        <p:tgtEl>
                                          <p:spTgt spid="21"/>
                                        </p:tgtEl>
                                        <p:attrNameLst>
                                          <p:attrName>style.visibility</p:attrName>
                                        </p:attrNameLst>
                                      </p:cBhvr>
                                      <p:to>
                                        <p:strVal val="visible"/>
                                      </p:to>
                                    </p:set>
                                    <p:animEffect transition="in" filter="fade">
                                      <p:cBhvr>
                                        <p:cTn id="49" dur="1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p:bldP spid="7" grpId="0" animBg="1"/>
      <p:bldP spid="9" grpId="0"/>
      <p:bldP spid="10" grpId="0" animBg="1"/>
      <p:bldP spid="12" grpId="0"/>
      <p:bldP spid="16" grpId="0"/>
      <p:bldP spid="2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6" name="Curved Connector 45"/>
          <p:cNvCxnSpPr>
            <a:cxnSpLocks/>
            <a:stCxn id="137" idx="6"/>
            <a:endCxn id="87" idx="2"/>
          </p:cNvCxnSpPr>
          <p:nvPr/>
        </p:nvCxnSpPr>
        <p:spPr>
          <a:xfrm>
            <a:off x="1742024" y="2890763"/>
            <a:ext cx="1852308" cy="1270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9" name="Curved Connector 48"/>
          <p:cNvCxnSpPr>
            <a:cxnSpLocks/>
            <a:stCxn id="87" idx="6"/>
            <a:endCxn id="31" idx="1"/>
          </p:cNvCxnSpPr>
          <p:nvPr/>
        </p:nvCxnSpPr>
        <p:spPr>
          <a:xfrm>
            <a:off x="5172672" y="2890763"/>
            <a:ext cx="1718051" cy="1270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7" name="Curved Connector 66"/>
          <p:cNvCxnSpPr>
            <a:cxnSpLocks/>
            <a:stCxn id="87" idx="4"/>
            <a:endCxn id="44" idx="0"/>
          </p:cNvCxnSpPr>
          <p:nvPr/>
        </p:nvCxnSpPr>
        <p:spPr>
          <a:xfrm rot="5400000">
            <a:off x="3815067" y="3783792"/>
            <a:ext cx="1136871" cy="1270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0" name="Curved Connector 69"/>
          <p:cNvCxnSpPr>
            <a:cxnSpLocks/>
            <a:stCxn id="44" idx="4"/>
            <a:endCxn id="23" idx="3"/>
          </p:cNvCxnSpPr>
          <p:nvPr/>
        </p:nvCxnSpPr>
        <p:spPr>
          <a:xfrm rot="5400000">
            <a:off x="2924772" y="4239818"/>
            <a:ext cx="697132" cy="2220328"/>
          </a:xfrm>
          <a:prstGeom prst="curvedConnector2">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3" name="Curved Connector 72"/>
          <p:cNvCxnSpPr>
            <a:cxnSpLocks/>
            <a:stCxn id="137" idx="4"/>
            <a:endCxn id="44" idx="2"/>
          </p:cNvCxnSpPr>
          <p:nvPr/>
        </p:nvCxnSpPr>
        <p:spPr>
          <a:xfrm rot="16200000" flipH="1">
            <a:off x="1715189" y="2797678"/>
            <a:ext cx="1461465" cy="2296821"/>
          </a:xfrm>
          <a:prstGeom prst="curvedConnector2">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62" name="TextBox 61"/>
          <p:cNvSpPr txBox="1"/>
          <p:nvPr/>
        </p:nvSpPr>
        <p:spPr>
          <a:xfrm>
            <a:off x="594360" y="493776"/>
            <a:ext cx="5464958" cy="646331"/>
          </a:xfrm>
          <a:prstGeom prst="rect">
            <a:avLst/>
          </a:prstGeom>
          <a:noFill/>
        </p:spPr>
        <p:txBody>
          <a:bodyPr wrap="none" rtlCol="0">
            <a:spAutoFit/>
          </a:bodyPr>
          <a:lstStyle/>
          <a:p>
            <a:r>
              <a:rPr lang="en-GB" sz="3600" dirty="0" err="1"/>
              <a:t>Nomen</a:t>
            </a:r>
            <a:r>
              <a:rPr lang="en-GB" sz="3600" dirty="0"/>
              <a:t>: the name of a thing</a:t>
            </a:r>
            <a:endParaRPr lang="en-US" sz="3600" dirty="0"/>
          </a:p>
        </p:txBody>
      </p:sp>
      <p:sp>
        <p:nvSpPr>
          <p:cNvPr id="87" name="TextBox 86"/>
          <p:cNvSpPr txBox="1"/>
          <p:nvPr/>
        </p:nvSpPr>
        <p:spPr>
          <a:xfrm>
            <a:off x="3594332" y="2566169"/>
            <a:ext cx="1578340" cy="649188"/>
          </a:xfrm>
          <a:prstGeom prst="ellipse">
            <a:avLst/>
          </a:prstGeom>
          <a:noFill/>
          <a:ln w="28575">
            <a:solidFill>
              <a:schemeClr val="bg1"/>
            </a:solidFill>
          </a:ln>
        </p:spPr>
        <p:txBody>
          <a:bodyPr wrap="none" rtlCol="0">
            <a:spAutoFit/>
          </a:bodyPr>
          <a:lstStyle/>
          <a:p>
            <a:pPr algn="ctr"/>
            <a:r>
              <a:rPr lang="en-GB" sz="2400" b="1" dirty="0" err="1"/>
              <a:t>Nomen</a:t>
            </a:r>
            <a:endParaRPr lang="en-GB" sz="2400" b="1" dirty="0"/>
          </a:p>
        </p:txBody>
      </p:sp>
      <p:sp>
        <p:nvSpPr>
          <p:cNvPr id="137" name="TextBox 136"/>
          <p:cNvSpPr txBox="1"/>
          <p:nvPr/>
        </p:nvSpPr>
        <p:spPr>
          <a:xfrm>
            <a:off x="852997" y="2566169"/>
            <a:ext cx="889027" cy="649188"/>
          </a:xfrm>
          <a:prstGeom prst="ellipse">
            <a:avLst/>
          </a:prstGeom>
          <a:noFill/>
          <a:ln w="28575">
            <a:solidFill>
              <a:schemeClr val="bg1"/>
            </a:solidFill>
          </a:ln>
        </p:spPr>
        <p:txBody>
          <a:bodyPr wrap="none" rtlCol="0">
            <a:spAutoFit/>
          </a:bodyPr>
          <a:lstStyle/>
          <a:p>
            <a:pPr algn="ctr"/>
            <a:r>
              <a:rPr lang="en-GB" sz="2400" b="1" dirty="0"/>
              <a:t>Res</a:t>
            </a:r>
          </a:p>
        </p:txBody>
      </p:sp>
      <p:sp>
        <p:nvSpPr>
          <p:cNvPr id="38" name="TextBox 37">
            <a:extLst>
              <a:ext uri="{FF2B5EF4-FFF2-40B4-BE49-F238E27FC236}">
                <a16:creationId xmlns:a16="http://schemas.microsoft.com/office/drawing/2014/main" id="{E463A7D1-1DDB-4181-909F-2EC25E466765}"/>
              </a:ext>
            </a:extLst>
          </p:cNvPr>
          <p:cNvSpPr txBox="1"/>
          <p:nvPr/>
        </p:nvSpPr>
        <p:spPr>
          <a:xfrm>
            <a:off x="1760228" y="2990308"/>
            <a:ext cx="1777281" cy="400110"/>
          </a:xfrm>
          <a:prstGeom prst="rect">
            <a:avLst/>
          </a:prstGeom>
          <a:noFill/>
        </p:spPr>
        <p:txBody>
          <a:bodyPr wrap="none" rtlCol="0">
            <a:spAutoFit/>
          </a:bodyPr>
          <a:lstStyle/>
          <a:p>
            <a:r>
              <a:rPr lang="en-GB" sz="2000" dirty="0"/>
              <a:t>has appellation</a:t>
            </a:r>
          </a:p>
        </p:txBody>
      </p:sp>
      <p:sp>
        <p:nvSpPr>
          <p:cNvPr id="31" name="TextBox 30">
            <a:extLst>
              <a:ext uri="{FF2B5EF4-FFF2-40B4-BE49-F238E27FC236}">
                <a16:creationId xmlns:a16="http://schemas.microsoft.com/office/drawing/2014/main" id="{926D46A2-B801-4FDD-B2C6-6675B8A5C469}"/>
              </a:ext>
            </a:extLst>
          </p:cNvPr>
          <p:cNvSpPr txBox="1"/>
          <p:nvPr/>
        </p:nvSpPr>
        <p:spPr>
          <a:xfrm>
            <a:off x="6890723" y="2672630"/>
            <a:ext cx="1176925" cy="461665"/>
          </a:xfrm>
          <a:prstGeom prst="rect">
            <a:avLst/>
          </a:prstGeom>
          <a:noFill/>
          <a:ln w="28575">
            <a:solidFill>
              <a:schemeClr val="bg1"/>
            </a:solidFill>
          </a:ln>
        </p:spPr>
        <p:txBody>
          <a:bodyPr wrap="none" rtlCol="0">
            <a:spAutoFit/>
          </a:bodyPr>
          <a:lstStyle/>
          <a:p>
            <a:pPr algn="ctr"/>
            <a:r>
              <a:rPr lang="en-GB" sz="2400" b="1" dirty="0"/>
              <a:t>"name"</a:t>
            </a:r>
          </a:p>
        </p:txBody>
      </p:sp>
      <p:sp>
        <p:nvSpPr>
          <p:cNvPr id="37" name="TextBox 36">
            <a:extLst>
              <a:ext uri="{FF2B5EF4-FFF2-40B4-BE49-F238E27FC236}">
                <a16:creationId xmlns:a16="http://schemas.microsoft.com/office/drawing/2014/main" id="{A25EFBA2-9D55-4F44-8372-A21103C6FD44}"/>
              </a:ext>
            </a:extLst>
          </p:cNvPr>
          <p:cNvSpPr txBox="1"/>
          <p:nvPr/>
        </p:nvSpPr>
        <p:spPr>
          <a:xfrm>
            <a:off x="5165887" y="2990308"/>
            <a:ext cx="1338828" cy="707886"/>
          </a:xfrm>
          <a:prstGeom prst="rect">
            <a:avLst/>
          </a:prstGeom>
          <a:noFill/>
        </p:spPr>
        <p:txBody>
          <a:bodyPr wrap="none" rtlCol="0">
            <a:spAutoFit/>
          </a:bodyPr>
          <a:lstStyle/>
          <a:p>
            <a:pPr algn="r"/>
            <a:r>
              <a:rPr lang="en-GB" sz="2000" dirty="0"/>
              <a:t>has </a:t>
            </a:r>
            <a:r>
              <a:rPr lang="en-GB" sz="2000" dirty="0" err="1"/>
              <a:t>nomen</a:t>
            </a:r>
            <a:endParaRPr lang="en-GB" sz="2000" dirty="0"/>
          </a:p>
          <a:p>
            <a:pPr algn="r"/>
            <a:r>
              <a:rPr lang="en-GB" sz="2000" dirty="0"/>
              <a:t>string</a:t>
            </a:r>
          </a:p>
        </p:txBody>
      </p:sp>
      <p:sp>
        <p:nvSpPr>
          <p:cNvPr id="39" name="TextBox 38">
            <a:extLst>
              <a:ext uri="{FF2B5EF4-FFF2-40B4-BE49-F238E27FC236}">
                <a16:creationId xmlns:a16="http://schemas.microsoft.com/office/drawing/2014/main" id="{71BFFC7C-8610-4B73-9CF8-8EBE8C269D44}"/>
              </a:ext>
            </a:extLst>
          </p:cNvPr>
          <p:cNvSpPr txBox="1"/>
          <p:nvPr/>
        </p:nvSpPr>
        <p:spPr>
          <a:xfrm>
            <a:off x="1551511" y="1512645"/>
            <a:ext cx="6012736" cy="523220"/>
          </a:xfrm>
          <a:prstGeom prst="rect">
            <a:avLst/>
          </a:prstGeom>
          <a:noFill/>
          <a:ln w="28575">
            <a:solidFill>
              <a:schemeClr val="tx1"/>
            </a:solidFill>
          </a:ln>
        </p:spPr>
        <p:txBody>
          <a:bodyPr wrap="none" rtlCol="0">
            <a:spAutoFit/>
          </a:bodyPr>
          <a:lstStyle/>
          <a:p>
            <a:r>
              <a:rPr lang="en-GB" sz="2800" dirty="0"/>
              <a:t>Every thing has a name (title, label, etc.)</a:t>
            </a:r>
          </a:p>
        </p:txBody>
      </p:sp>
      <p:sp>
        <p:nvSpPr>
          <p:cNvPr id="44" name="TextBox 43">
            <a:extLst>
              <a:ext uri="{FF2B5EF4-FFF2-40B4-BE49-F238E27FC236}">
                <a16:creationId xmlns:a16="http://schemas.microsoft.com/office/drawing/2014/main" id="{6741D9F6-2B2C-41B4-B96C-02EBAC3733E2}"/>
              </a:ext>
            </a:extLst>
          </p:cNvPr>
          <p:cNvSpPr txBox="1"/>
          <p:nvPr/>
        </p:nvSpPr>
        <p:spPr>
          <a:xfrm>
            <a:off x="3594332" y="4352228"/>
            <a:ext cx="1578340" cy="649188"/>
          </a:xfrm>
          <a:prstGeom prst="ellipse">
            <a:avLst/>
          </a:prstGeom>
          <a:noFill/>
          <a:ln w="28575">
            <a:solidFill>
              <a:schemeClr val="bg1"/>
            </a:solidFill>
          </a:ln>
        </p:spPr>
        <p:txBody>
          <a:bodyPr wrap="none" rtlCol="0">
            <a:spAutoFit/>
          </a:bodyPr>
          <a:lstStyle/>
          <a:p>
            <a:pPr algn="ctr"/>
            <a:r>
              <a:rPr lang="en-GB" sz="2400" b="1" dirty="0" err="1"/>
              <a:t>Nomen</a:t>
            </a:r>
            <a:endParaRPr lang="en-GB" sz="2400" b="1" dirty="0"/>
          </a:p>
        </p:txBody>
      </p:sp>
      <p:cxnSp>
        <p:nvCxnSpPr>
          <p:cNvPr id="47" name="Curved Connector 48">
            <a:extLst>
              <a:ext uri="{FF2B5EF4-FFF2-40B4-BE49-F238E27FC236}">
                <a16:creationId xmlns:a16="http://schemas.microsoft.com/office/drawing/2014/main" id="{00ADB132-9C1F-4079-9667-A4CEC0B0EED9}"/>
              </a:ext>
            </a:extLst>
          </p:cNvPr>
          <p:cNvCxnSpPr>
            <a:cxnSpLocks/>
            <a:stCxn id="44" idx="6"/>
            <a:endCxn id="48" idx="1"/>
          </p:cNvCxnSpPr>
          <p:nvPr/>
        </p:nvCxnSpPr>
        <p:spPr>
          <a:xfrm>
            <a:off x="5172672" y="4676822"/>
            <a:ext cx="1493080" cy="11279"/>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48" name="TextBox 47">
            <a:extLst>
              <a:ext uri="{FF2B5EF4-FFF2-40B4-BE49-F238E27FC236}">
                <a16:creationId xmlns:a16="http://schemas.microsoft.com/office/drawing/2014/main" id="{743429D1-8002-40E0-A5CE-4DA4508DE2F7}"/>
              </a:ext>
            </a:extLst>
          </p:cNvPr>
          <p:cNvSpPr txBox="1"/>
          <p:nvPr/>
        </p:nvSpPr>
        <p:spPr>
          <a:xfrm>
            <a:off x="6665752" y="4272602"/>
            <a:ext cx="1454991" cy="830997"/>
          </a:xfrm>
          <a:prstGeom prst="rect">
            <a:avLst/>
          </a:prstGeom>
          <a:noFill/>
          <a:ln w="28575">
            <a:solidFill>
              <a:schemeClr val="bg1"/>
            </a:solidFill>
          </a:ln>
        </p:spPr>
        <p:txBody>
          <a:bodyPr wrap="square" rtlCol="0">
            <a:spAutoFit/>
          </a:bodyPr>
          <a:lstStyle/>
          <a:p>
            <a:pPr algn="ctr"/>
            <a:r>
              <a:rPr lang="en-GB" sz="2400" b="1" dirty="0"/>
              <a:t>"another name"</a:t>
            </a:r>
          </a:p>
        </p:txBody>
      </p:sp>
      <p:sp>
        <p:nvSpPr>
          <p:cNvPr id="56" name="TextBox 55">
            <a:extLst>
              <a:ext uri="{FF2B5EF4-FFF2-40B4-BE49-F238E27FC236}">
                <a16:creationId xmlns:a16="http://schemas.microsoft.com/office/drawing/2014/main" id="{0D59D8AF-617A-4A4D-B217-A2AB8670793A}"/>
              </a:ext>
            </a:extLst>
          </p:cNvPr>
          <p:cNvSpPr txBox="1"/>
          <p:nvPr/>
        </p:nvSpPr>
        <p:spPr>
          <a:xfrm>
            <a:off x="4415306" y="3797264"/>
            <a:ext cx="1752211" cy="400110"/>
          </a:xfrm>
          <a:prstGeom prst="rect">
            <a:avLst/>
          </a:prstGeom>
          <a:noFill/>
        </p:spPr>
        <p:txBody>
          <a:bodyPr wrap="none" rtlCol="0">
            <a:spAutoFit/>
          </a:bodyPr>
          <a:lstStyle/>
          <a:p>
            <a:r>
              <a:rPr lang="en-GB" sz="2000" dirty="0"/>
              <a:t>is derived from</a:t>
            </a:r>
          </a:p>
        </p:txBody>
      </p:sp>
      <p:cxnSp>
        <p:nvCxnSpPr>
          <p:cNvPr id="59" name="Curved Connector 48">
            <a:extLst>
              <a:ext uri="{FF2B5EF4-FFF2-40B4-BE49-F238E27FC236}">
                <a16:creationId xmlns:a16="http://schemas.microsoft.com/office/drawing/2014/main" id="{704CDC42-E12B-4492-B8D2-D8815AF452B2}"/>
              </a:ext>
            </a:extLst>
          </p:cNvPr>
          <p:cNvCxnSpPr>
            <a:cxnSpLocks/>
            <a:stCxn id="44" idx="4"/>
            <a:endCxn id="60" idx="1"/>
          </p:cNvCxnSpPr>
          <p:nvPr/>
        </p:nvCxnSpPr>
        <p:spPr>
          <a:xfrm rot="16200000" flipH="1">
            <a:off x="4849672" y="4535246"/>
            <a:ext cx="603371" cy="1535710"/>
          </a:xfrm>
          <a:prstGeom prst="curvedConnector2">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60" name="TextBox 59">
            <a:extLst>
              <a:ext uri="{FF2B5EF4-FFF2-40B4-BE49-F238E27FC236}">
                <a16:creationId xmlns:a16="http://schemas.microsoft.com/office/drawing/2014/main" id="{D234119D-AA7E-4C72-A692-E7331BC40DA1}"/>
              </a:ext>
            </a:extLst>
          </p:cNvPr>
          <p:cNvSpPr txBox="1"/>
          <p:nvPr/>
        </p:nvSpPr>
        <p:spPr>
          <a:xfrm>
            <a:off x="5919212" y="5373954"/>
            <a:ext cx="2255617" cy="461665"/>
          </a:xfrm>
          <a:prstGeom prst="rect">
            <a:avLst/>
          </a:prstGeom>
          <a:noFill/>
          <a:ln w="28575">
            <a:solidFill>
              <a:schemeClr val="bg1"/>
            </a:solidFill>
          </a:ln>
        </p:spPr>
        <p:txBody>
          <a:bodyPr wrap="none" rtlCol="0">
            <a:spAutoFit/>
          </a:bodyPr>
          <a:lstStyle/>
          <a:p>
            <a:pPr algn="ctr"/>
            <a:r>
              <a:rPr lang="en-GB" sz="2400" b="1" dirty="0"/>
              <a:t>"context of use"</a:t>
            </a:r>
          </a:p>
        </p:txBody>
      </p:sp>
      <p:sp>
        <p:nvSpPr>
          <p:cNvPr id="63" name="TextBox 62">
            <a:extLst>
              <a:ext uri="{FF2B5EF4-FFF2-40B4-BE49-F238E27FC236}">
                <a16:creationId xmlns:a16="http://schemas.microsoft.com/office/drawing/2014/main" id="{60403118-EB69-4BCF-A0C2-A42F0ACB0977}"/>
              </a:ext>
            </a:extLst>
          </p:cNvPr>
          <p:cNvSpPr txBox="1"/>
          <p:nvPr/>
        </p:nvSpPr>
        <p:spPr>
          <a:xfrm>
            <a:off x="4453961" y="5635564"/>
            <a:ext cx="1381340" cy="400110"/>
          </a:xfrm>
          <a:prstGeom prst="rect">
            <a:avLst/>
          </a:prstGeom>
          <a:noFill/>
        </p:spPr>
        <p:txBody>
          <a:bodyPr wrap="none" rtlCol="0">
            <a:spAutoFit/>
          </a:bodyPr>
          <a:lstStyle/>
          <a:p>
            <a:pPr algn="r"/>
            <a:r>
              <a:rPr lang="en-GB" sz="2000" dirty="0"/>
              <a:t>has context</a:t>
            </a:r>
          </a:p>
        </p:txBody>
      </p:sp>
      <p:sp>
        <p:nvSpPr>
          <p:cNvPr id="74" name="TextBox 73">
            <a:extLst>
              <a:ext uri="{FF2B5EF4-FFF2-40B4-BE49-F238E27FC236}">
                <a16:creationId xmlns:a16="http://schemas.microsoft.com/office/drawing/2014/main" id="{3E57A9BA-1C44-4CAB-8E32-30AB16AB52F6}"/>
              </a:ext>
            </a:extLst>
          </p:cNvPr>
          <p:cNvSpPr txBox="1"/>
          <p:nvPr/>
        </p:nvSpPr>
        <p:spPr>
          <a:xfrm>
            <a:off x="2289457" y="5698548"/>
            <a:ext cx="1180580" cy="400110"/>
          </a:xfrm>
          <a:prstGeom prst="rect">
            <a:avLst/>
          </a:prstGeom>
          <a:noFill/>
        </p:spPr>
        <p:txBody>
          <a:bodyPr wrap="none" rtlCol="0">
            <a:spAutoFit/>
          </a:bodyPr>
          <a:lstStyle/>
          <a:p>
            <a:pPr algn="r"/>
            <a:r>
              <a:rPr lang="en-GB" sz="2000" dirty="0"/>
              <a:t>has script</a:t>
            </a:r>
          </a:p>
        </p:txBody>
      </p:sp>
      <p:sp>
        <p:nvSpPr>
          <p:cNvPr id="23" name="TextBox 22">
            <a:extLst>
              <a:ext uri="{FF2B5EF4-FFF2-40B4-BE49-F238E27FC236}">
                <a16:creationId xmlns:a16="http://schemas.microsoft.com/office/drawing/2014/main" id="{DB6E8BCB-C944-4E61-8A04-574C914E42FE}"/>
              </a:ext>
            </a:extLst>
          </p:cNvPr>
          <p:cNvSpPr txBox="1"/>
          <p:nvPr/>
        </p:nvSpPr>
        <p:spPr>
          <a:xfrm>
            <a:off x="1001894" y="5467715"/>
            <a:ext cx="1161280" cy="461665"/>
          </a:xfrm>
          <a:prstGeom prst="rect">
            <a:avLst/>
          </a:prstGeom>
          <a:noFill/>
          <a:ln w="28575">
            <a:solidFill>
              <a:schemeClr val="bg1"/>
            </a:solidFill>
          </a:ln>
        </p:spPr>
        <p:txBody>
          <a:bodyPr wrap="none" rtlCol="0">
            <a:spAutoFit/>
          </a:bodyPr>
          <a:lstStyle/>
          <a:p>
            <a:pPr algn="ctr"/>
            <a:r>
              <a:rPr lang="en-GB" sz="2400" b="1" dirty="0"/>
              <a:t>"script"</a:t>
            </a:r>
          </a:p>
        </p:txBody>
      </p:sp>
    </p:spTree>
    <p:extLst>
      <p:ext uri="{BB962C8B-B14F-4D97-AF65-F5344CB8AC3E}">
        <p14:creationId xmlns:p14="http://schemas.microsoft.com/office/powerpoint/2010/main" val="916566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7"/>
                                        </p:tgtEl>
                                        <p:attrNameLst>
                                          <p:attrName>style.visibility</p:attrName>
                                        </p:attrNameLst>
                                      </p:cBhvr>
                                      <p:to>
                                        <p:strVal val="visible"/>
                                      </p:to>
                                    </p:set>
                                    <p:animEffect transition="in" filter="fade">
                                      <p:cBhvr>
                                        <p:cTn id="7" dur="1000"/>
                                        <p:tgtEl>
                                          <p:spTgt spid="137"/>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38"/>
                                        </p:tgtEl>
                                        <p:attrNameLst>
                                          <p:attrName>style.visibility</p:attrName>
                                        </p:attrNameLst>
                                      </p:cBhvr>
                                      <p:to>
                                        <p:strVal val="visible"/>
                                      </p:to>
                                    </p:set>
                                    <p:animEffect transition="in" filter="fade">
                                      <p:cBhvr>
                                        <p:cTn id="11" dur="1000"/>
                                        <p:tgtEl>
                                          <p:spTgt spid="38"/>
                                        </p:tgtEl>
                                      </p:cBhvr>
                                    </p:animEffect>
                                  </p:childTnLst>
                                </p:cTn>
                              </p:par>
                              <p:par>
                                <p:cTn id="12" presetID="10" presetClass="entr" presetSubtype="0" fill="hold" nodeType="withEffect">
                                  <p:stCondLst>
                                    <p:cond delay="0"/>
                                  </p:stCondLst>
                                  <p:childTnLst>
                                    <p:set>
                                      <p:cBhvr>
                                        <p:cTn id="13" dur="1" fill="hold">
                                          <p:stCondLst>
                                            <p:cond delay="0"/>
                                          </p:stCondLst>
                                        </p:cTn>
                                        <p:tgtEl>
                                          <p:spTgt spid="46"/>
                                        </p:tgtEl>
                                        <p:attrNameLst>
                                          <p:attrName>style.visibility</p:attrName>
                                        </p:attrNameLst>
                                      </p:cBhvr>
                                      <p:to>
                                        <p:strVal val="visible"/>
                                      </p:to>
                                    </p:set>
                                    <p:animEffect transition="in" filter="fade">
                                      <p:cBhvr>
                                        <p:cTn id="14" dur="1000"/>
                                        <p:tgtEl>
                                          <p:spTgt spid="46"/>
                                        </p:tgtEl>
                                      </p:cBhvr>
                                    </p:animEffect>
                                  </p:childTnLst>
                                </p:cTn>
                              </p:par>
                            </p:childTnLst>
                          </p:cTn>
                        </p:par>
                        <p:par>
                          <p:cTn id="15" fill="hold">
                            <p:stCondLst>
                              <p:cond delay="2000"/>
                            </p:stCondLst>
                            <p:childTnLst>
                              <p:par>
                                <p:cTn id="16" presetID="10" presetClass="entr" presetSubtype="0" fill="hold" grpId="0" nodeType="afterEffect">
                                  <p:stCondLst>
                                    <p:cond delay="0"/>
                                  </p:stCondLst>
                                  <p:childTnLst>
                                    <p:set>
                                      <p:cBhvr>
                                        <p:cTn id="17" dur="1" fill="hold">
                                          <p:stCondLst>
                                            <p:cond delay="0"/>
                                          </p:stCondLst>
                                        </p:cTn>
                                        <p:tgtEl>
                                          <p:spTgt spid="87"/>
                                        </p:tgtEl>
                                        <p:attrNameLst>
                                          <p:attrName>style.visibility</p:attrName>
                                        </p:attrNameLst>
                                      </p:cBhvr>
                                      <p:to>
                                        <p:strVal val="visible"/>
                                      </p:to>
                                    </p:set>
                                    <p:animEffect transition="in" filter="fade">
                                      <p:cBhvr>
                                        <p:cTn id="18" dur="1000"/>
                                        <p:tgtEl>
                                          <p:spTgt spid="87"/>
                                        </p:tgtEl>
                                      </p:cBhvr>
                                    </p:animEffect>
                                  </p:childTnLst>
                                </p:cTn>
                              </p:par>
                            </p:childTnLst>
                          </p:cTn>
                        </p:par>
                        <p:par>
                          <p:cTn id="19" fill="hold">
                            <p:stCondLst>
                              <p:cond delay="3000"/>
                            </p:stCondLst>
                            <p:childTnLst>
                              <p:par>
                                <p:cTn id="20" presetID="10" presetClass="entr" presetSubtype="0" fill="hold" grpId="0" nodeType="afterEffect">
                                  <p:stCondLst>
                                    <p:cond delay="0"/>
                                  </p:stCondLst>
                                  <p:childTnLst>
                                    <p:set>
                                      <p:cBhvr>
                                        <p:cTn id="21" dur="1" fill="hold">
                                          <p:stCondLst>
                                            <p:cond delay="0"/>
                                          </p:stCondLst>
                                        </p:cTn>
                                        <p:tgtEl>
                                          <p:spTgt spid="37"/>
                                        </p:tgtEl>
                                        <p:attrNameLst>
                                          <p:attrName>style.visibility</p:attrName>
                                        </p:attrNameLst>
                                      </p:cBhvr>
                                      <p:to>
                                        <p:strVal val="visible"/>
                                      </p:to>
                                    </p:set>
                                    <p:animEffect transition="in" filter="fade">
                                      <p:cBhvr>
                                        <p:cTn id="22" dur="1000"/>
                                        <p:tgtEl>
                                          <p:spTgt spid="37"/>
                                        </p:tgtEl>
                                      </p:cBhvr>
                                    </p:animEffect>
                                  </p:childTnLst>
                                </p:cTn>
                              </p:par>
                              <p:par>
                                <p:cTn id="23" presetID="10" presetClass="entr" presetSubtype="0" fill="hold" nodeType="withEffect">
                                  <p:stCondLst>
                                    <p:cond delay="0"/>
                                  </p:stCondLst>
                                  <p:childTnLst>
                                    <p:set>
                                      <p:cBhvr>
                                        <p:cTn id="24" dur="1" fill="hold">
                                          <p:stCondLst>
                                            <p:cond delay="0"/>
                                          </p:stCondLst>
                                        </p:cTn>
                                        <p:tgtEl>
                                          <p:spTgt spid="49"/>
                                        </p:tgtEl>
                                        <p:attrNameLst>
                                          <p:attrName>style.visibility</p:attrName>
                                        </p:attrNameLst>
                                      </p:cBhvr>
                                      <p:to>
                                        <p:strVal val="visible"/>
                                      </p:to>
                                    </p:set>
                                    <p:animEffect transition="in" filter="fade">
                                      <p:cBhvr>
                                        <p:cTn id="25" dur="1000"/>
                                        <p:tgtEl>
                                          <p:spTgt spid="49"/>
                                        </p:tgtEl>
                                      </p:cBhvr>
                                    </p:animEffect>
                                  </p:childTnLst>
                                </p:cTn>
                              </p:par>
                            </p:childTnLst>
                          </p:cTn>
                        </p:par>
                        <p:par>
                          <p:cTn id="26" fill="hold">
                            <p:stCondLst>
                              <p:cond delay="4000"/>
                            </p:stCondLst>
                            <p:childTnLst>
                              <p:par>
                                <p:cTn id="27" presetID="10" presetClass="entr" presetSubtype="0" fill="hold" grpId="0" nodeType="afterEffect">
                                  <p:stCondLst>
                                    <p:cond delay="0"/>
                                  </p:stCondLst>
                                  <p:childTnLst>
                                    <p:set>
                                      <p:cBhvr>
                                        <p:cTn id="28" dur="1" fill="hold">
                                          <p:stCondLst>
                                            <p:cond delay="0"/>
                                          </p:stCondLst>
                                        </p:cTn>
                                        <p:tgtEl>
                                          <p:spTgt spid="31"/>
                                        </p:tgtEl>
                                        <p:attrNameLst>
                                          <p:attrName>style.visibility</p:attrName>
                                        </p:attrNameLst>
                                      </p:cBhvr>
                                      <p:to>
                                        <p:strVal val="visible"/>
                                      </p:to>
                                    </p:set>
                                    <p:animEffect transition="in" filter="fade">
                                      <p:cBhvr>
                                        <p:cTn id="29" dur="1000"/>
                                        <p:tgtEl>
                                          <p:spTgt spid="31"/>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73"/>
                                        </p:tgtEl>
                                        <p:attrNameLst>
                                          <p:attrName>style.visibility</p:attrName>
                                        </p:attrNameLst>
                                      </p:cBhvr>
                                      <p:to>
                                        <p:strVal val="visible"/>
                                      </p:to>
                                    </p:set>
                                    <p:animEffect transition="in" filter="fade">
                                      <p:cBhvr>
                                        <p:cTn id="34" dur="1000"/>
                                        <p:tgtEl>
                                          <p:spTgt spid="73"/>
                                        </p:tgtEl>
                                      </p:cBhvr>
                                    </p:animEffect>
                                  </p:childTnLst>
                                </p:cTn>
                              </p:par>
                            </p:childTnLst>
                          </p:cTn>
                        </p:par>
                        <p:par>
                          <p:cTn id="35" fill="hold">
                            <p:stCondLst>
                              <p:cond delay="1000"/>
                            </p:stCondLst>
                            <p:childTnLst>
                              <p:par>
                                <p:cTn id="36" presetID="10" presetClass="entr" presetSubtype="0" fill="hold" grpId="0" nodeType="afterEffect">
                                  <p:stCondLst>
                                    <p:cond delay="0"/>
                                  </p:stCondLst>
                                  <p:childTnLst>
                                    <p:set>
                                      <p:cBhvr>
                                        <p:cTn id="37" dur="1" fill="hold">
                                          <p:stCondLst>
                                            <p:cond delay="0"/>
                                          </p:stCondLst>
                                        </p:cTn>
                                        <p:tgtEl>
                                          <p:spTgt spid="44"/>
                                        </p:tgtEl>
                                        <p:attrNameLst>
                                          <p:attrName>style.visibility</p:attrName>
                                        </p:attrNameLst>
                                      </p:cBhvr>
                                      <p:to>
                                        <p:strVal val="visible"/>
                                      </p:to>
                                    </p:set>
                                    <p:animEffect transition="in" filter="fade">
                                      <p:cBhvr>
                                        <p:cTn id="38" dur="1000"/>
                                        <p:tgtEl>
                                          <p:spTgt spid="44"/>
                                        </p:tgtEl>
                                      </p:cBhvr>
                                    </p:animEffect>
                                  </p:childTnLst>
                                </p:cTn>
                              </p:par>
                            </p:childTnLst>
                          </p:cTn>
                        </p:par>
                        <p:par>
                          <p:cTn id="39" fill="hold">
                            <p:stCondLst>
                              <p:cond delay="2000"/>
                            </p:stCondLst>
                            <p:childTnLst>
                              <p:par>
                                <p:cTn id="40" presetID="10" presetClass="entr" presetSubtype="0" fill="hold" nodeType="afterEffect">
                                  <p:stCondLst>
                                    <p:cond delay="0"/>
                                  </p:stCondLst>
                                  <p:childTnLst>
                                    <p:set>
                                      <p:cBhvr>
                                        <p:cTn id="41" dur="1" fill="hold">
                                          <p:stCondLst>
                                            <p:cond delay="0"/>
                                          </p:stCondLst>
                                        </p:cTn>
                                        <p:tgtEl>
                                          <p:spTgt spid="47"/>
                                        </p:tgtEl>
                                        <p:attrNameLst>
                                          <p:attrName>style.visibility</p:attrName>
                                        </p:attrNameLst>
                                      </p:cBhvr>
                                      <p:to>
                                        <p:strVal val="visible"/>
                                      </p:to>
                                    </p:set>
                                    <p:animEffect transition="in" filter="fade">
                                      <p:cBhvr>
                                        <p:cTn id="42" dur="1000"/>
                                        <p:tgtEl>
                                          <p:spTgt spid="47"/>
                                        </p:tgtEl>
                                      </p:cBhvr>
                                    </p:animEffect>
                                  </p:childTnLst>
                                </p:cTn>
                              </p:par>
                            </p:childTnLst>
                          </p:cTn>
                        </p:par>
                        <p:par>
                          <p:cTn id="43" fill="hold">
                            <p:stCondLst>
                              <p:cond delay="3000"/>
                            </p:stCondLst>
                            <p:childTnLst>
                              <p:par>
                                <p:cTn id="44" presetID="10" presetClass="entr" presetSubtype="0" fill="hold" grpId="0" nodeType="afterEffect">
                                  <p:stCondLst>
                                    <p:cond delay="0"/>
                                  </p:stCondLst>
                                  <p:childTnLst>
                                    <p:set>
                                      <p:cBhvr>
                                        <p:cTn id="45" dur="1" fill="hold">
                                          <p:stCondLst>
                                            <p:cond delay="0"/>
                                          </p:stCondLst>
                                        </p:cTn>
                                        <p:tgtEl>
                                          <p:spTgt spid="48"/>
                                        </p:tgtEl>
                                        <p:attrNameLst>
                                          <p:attrName>style.visibility</p:attrName>
                                        </p:attrNameLst>
                                      </p:cBhvr>
                                      <p:to>
                                        <p:strVal val="visible"/>
                                      </p:to>
                                    </p:set>
                                    <p:animEffect transition="in" filter="fade">
                                      <p:cBhvr>
                                        <p:cTn id="46" dur="1000"/>
                                        <p:tgtEl>
                                          <p:spTgt spid="48"/>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nodeType="clickEffect">
                                  <p:stCondLst>
                                    <p:cond delay="0"/>
                                  </p:stCondLst>
                                  <p:childTnLst>
                                    <p:set>
                                      <p:cBhvr>
                                        <p:cTn id="50" dur="1" fill="hold">
                                          <p:stCondLst>
                                            <p:cond delay="0"/>
                                          </p:stCondLst>
                                        </p:cTn>
                                        <p:tgtEl>
                                          <p:spTgt spid="59"/>
                                        </p:tgtEl>
                                        <p:attrNameLst>
                                          <p:attrName>style.visibility</p:attrName>
                                        </p:attrNameLst>
                                      </p:cBhvr>
                                      <p:to>
                                        <p:strVal val="visible"/>
                                      </p:to>
                                    </p:set>
                                    <p:animEffect transition="in" filter="fade">
                                      <p:cBhvr>
                                        <p:cTn id="51" dur="1000"/>
                                        <p:tgtEl>
                                          <p:spTgt spid="59"/>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63"/>
                                        </p:tgtEl>
                                        <p:attrNameLst>
                                          <p:attrName>style.visibility</p:attrName>
                                        </p:attrNameLst>
                                      </p:cBhvr>
                                      <p:to>
                                        <p:strVal val="visible"/>
                                      </p:to>
                                    </p:set>
                                    <p:animEffect transition="in" filter="fade">
                                      <p:cBhvr>
                                        <p:cTn id="54" dur="1000"/>
                                        <p:tgtEl>
                                          <p:spTgt spid="63"/>
                                        </p:tgtEl>
                                      </p:cBhvr>
                                    </p:animEffect>
                                  </p:childTnLst>
                                </p:cTn>
                              </p:par>
                            </p:childTnLst>
                          </p:cTn>
                        </p:par>
                        <p:par>
                          <p:cTn id="55" fill="hold">
                            <p:stCondLst>
                              <p:cond delay="1000"/>
                            </p:stCondLst>
                            <p:childTnLst>
                              <p:par>
                                <p:cTn id="56" presetID="10" presetClass="entr" presetSubtype="0" fill="hold" grpId="0" nodeType="afterEffect">
                                  <p:stCondLst>
                                    <p:cond delay="0"/>
                                  </p:stCondLst>
                                  <p:childTnLst>
                                    <p:set>
                                      <p:cBhvr>
                                        <p:cTn id="57" dur="1" fill="hold">
                                          <p:stCondLst>
                                            <p:cond delay="0"/>
                                          </p:stCondLst>
                                        </p:cTn>
                                        <p:tgtEl>
                                          <p:spTgt spid="60"/>
                                        </p:tgtEl>
                                        <p:attrNameLst>
                                          <p:attrName>style.visibility</p:attrName>
                                        </p:attrNameLst>
                                      </p:cBhvr>
                                      <p:to>
                                        <p:strVal val="visible"/>
                                      </p:to>
                                    </p:set>
                                    <p:animEffect transition="in" filter="fade">
                                      <p:cBhvr>
                                        <p:cTn id="58" dur="1000"/>
                                        <p:tgtEl>
                                          <p:spTgt spid="60"/>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nodeType="clickEffect">
                                  <p:stCondLst>
                                    <p:cond delay="0"/>
                                  </p:stCondLst>
                                  <p:childTnLst>
                                    <p:set>
                                      <p:cBhvr>
                                        <p:cTn id="62" dur="1" fill="hold">
                                          <p:stCondLst>
                                            <p:cond delay="0"/>
                                          </p:stCondLst>
                                        </p:cTn>
                                        <p:tgtEl>
                                          <p:spTgt spid="70"/>
                                        </p:tgtEl>
                                        <p:attrNameLst>
                                          <p:attrName>style.visibility</p:attrName>
                                        </p:attrNameLst>
                                      </p:cBhvr>
                                      <p:to>
                                        <p:strVal val="visible"/>
                                      </p:to>
                                    </p:set>
                                    <p:animEffect transition="in" filter="fade">
                                      <p:cBhvr>
                                        <p:cTn id="63" dur="1000"/>
                                        <p:tgtEl>
                                          <p:spTgt spid="70"/>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74"/>
                                        </p:tgtEl>
                                        <p:attrNameLst>
                                          <p:attrName>style.visibility</p:attrName>
                                        </p:attrNameLst>
                                      </p:cBhvr>
                                      <p:to>
                                        <p:strVal val="visible"/>
                                      </p:to>
                                    </p:set>
                                    <p:animEffect transition="in" filter="fade">
                                      <p:cBhvr>
                                        <p:cTn id="66" dur="1000"/>
                                        <p:tgtEl>
                                          <p:spTgt spid="74"/>
                                        </p:tgtEl>
                                      </p:cBhvr>
                                    </p:animEffect>
                                  </p:childTnLst>
                                </p:cTn>
                              </p:par>
                            </p:childTnLst>
                          </p:cTn>
                        </p:par>
                        <p:par>
                          <p:cTn id="67" fill="hold">
                            <p:stCondLst>
                              <p:cond delay="1000"/>
                            </p:stCondLst>
                            <p:childTnLst>
                              <p:par>
                                <p:cTn id="68" presetID="10" presetClass="entr" presetSubtype="0" fill="hold" grpId="0" nodeType="afterEffect">
                                  <p:stCondLst>
                                    <p:cond delay="0"/>
                                  </p:stCondLst>
                                  <p:childTnLst>
                                    <p:set>
                                      <p:cBhvr>
                                        <p:cTn id="69" dur="1" fill="hold">
                                          <p:stCondLst>
                                            <p:cond delay="0"/>
                                          </p:stCondLst>
                                        </p:cTn>
                                        <p:tgtEl>
                                          <p:spTgt spid="23"/>
                                        </p:tgtEl>
                                        <p:attrNameLst>
                                          <p:attrName>style.visibility</p:attrName>
                                        </p:attrNameLst>
                                      </p:cBhvr>
                                      <p:to>
                                        <p:strVal val="visible"/>
                                      </p:to>
                                    </p:set>
                                    <p:animEffect transition="in" filter="fade">
                                      <p:cBhvr>
                                        <p:cTn id="70" dur="1000"/>
                                        <p:tgtEl>
                                          <p:spTgt spid="23"/>
                                        </p:tgtEl>
                                      </p:cBhvr>
                                    </p:animEffect>
                                  </p:childTnLst>
                                </p:cTn>
                              </p:par>
                            </p:childTnLst>
                          </p:cTn>
                        </p:par>
                      </p:childTnLst>
                    </p:cTn>
                  </p:par>
                  <p:par>
                    <p:cTn id="71" fill="hold">
                      <p:stCondLst>
                        <p:cond delay="indefinite"/>
                      </p:stCondLst>
                      <p:childTnLst>
                        <p:par>
                          <p:cTn id="72" fill="hold">
                            <p:stCondLst>
                              <p:cond delay="0"/>
                            </p:stCondLst>
                            <p:childTnLst>
                              <p:par>
                                <p:cTn id="73" presetID="10" presetClass="entr" presetSubtype="0" fill="hold" nodeType="clickEffect">
                                  <p:stCondLst>
                                    <p:cond delay="0"/>
                                  </p:stCondLst>
                                  <p:childTnLst>
                                    <p:set>
                                      <p:cBhvr>
                                        <p:cTn id="74" dur="1" fill="hold">
                                          <p:stCondLst>
                                            <p:cond delay="0"/>
                                          </p:stCondLst>
                                        </p:cTn>
                                        <p:tgtEl>
                                          <p:spTgt spid="67"/>
                                        </p:tgtEl>
                                        <p:attrNameLst>
                                          <p:attrName>style.visibility</p:attrName>
                                        </p:attrNameLst>
                                      </p:cBhvr>
                                      <p:to>
                                        <p:strVal val="visible"/>
                                      </p:to>
                                    </p:set>
                                    <p:animEffect transition="in" filter="fade">
                                      <p:cBhvr>
                                        <p:cTn id="75" dur="750"/>
                                        <p:tgtEl>
                                          <p:spTgt spid="67"/>
                                        </p:tgtEl>
                                      </p:cBhvr>
                                    </p:animEffect>
                                  </p:childTnLst>
                                </p:cTn>
                              </p:par>
                              <p:par>
                                <p:cTn id="76" presetID="10" presetClass="entr" presetSubtype="0" fill="hold" grpId="0" nodeType="withEffect">
                                  <p:stCondLst>
                                    <p:cond delay="0"/>
                                  </p:stCondLst>
                                  <p:childTnLst>
                                    <p:set>
                                      <p:cBhvr>
                                        <p:cTn id="77" dur="1" fill="hold">
                                          <p:stCondLst>
                                            <p:cond delay="0"/>
                                          </p:stCondLst>
                                        </p:cTn>
                                        <p:tgtEl>
                                          <p:spTgt spid="56"/>
                                        </p:tgtEl>
                                        <p:attrNameLst>
                                          <p:attrName>style.visibility</p:attrName>
                                        </p:attrNameLst>
                                      </p:cBhvr>
                                      <p:to>
                                        <p:strVal val="visible"/>
                                      </p:to>
                                    </p:set>
                                    <p:animEffect transition="in" filter="fade">
                                      <p:cBhvr>
                                        <p:cTn id="78" dur="750"/>
                                        <p:tgtEl>
                                          <p:spTgt spid="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 grpId="0" animBg="1"/>
      <p:bldP spid="137" grpId="0" animBg="1"/>
      <p:bldP spid="38" grpId="0"/>
      <p:bldP spid="31" grpId="0" animBg="1"/>
      <p:bldP spid="37" grpId="0"/>
      <p:bldP spid="44" grpId="0" animBg="1"/>
      <p:bldP spid="48" grpId="0" animBg="1"/>
      <p:bldP spid="56" grpId="0"/>
      <p:bldP spid="60" grpId="0" animBg="1"/>
      <p:bldP spid="63" grpId="0"/>
      <p:bldP spid="74" grpId="0"/>
      <p:bldP spid="2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F7FFE34-2139-4AAD-8307-64BAA1A4FA61}"/>
              </a:ext>
            </a:extLst>
          </p:cNvPr>
          <p:cNvSpPr txBox="1"/>
          <p:nvPr/>
        </p:nvSpPr>
        <p:spPr>
          <a:xfrm>
            <a:off x="594360" y="493776"/>
            <a:ext cx="3616567" cy="646331"/>
          </a:xfrm>
          <a:prstGeom prst="rect">
            <a:avLst/>
          </a:prstGeom>
          <a:noFill/>
        </p:spPr>
        <p:txBody>
          <a:bodyPr wrap="none" rtlCol="0">
            <a:spAutoFit/>
          </a:bodyPr>
          <a:lstStyle/>
          <a:p>
            <a:r>
              <a:rPr lang="en-GB" sz="3600" dirty="0"/>
              <a:t>Scope and context</a:t>
            </a:r>
            <a:endParaRPr lang="en-US" sz="3600" dirty="0"/>
          </a:p>
        </p:txBody>
      </p:sp>
      <p:sp>
        <p:nvSpPr>
          <p:cNvPr id="3" name="TextBox 2">
            <a:extLst>
              <a:ext uri="{FF2B5EF4-FFF2-40B4-BE49-F238E27FC236}">
                <a16:creationId xmlns:a16="http://schemas.microsoft.com/office/drawing/2014/main" id="{F0DFC2DF-928B-47C7-838A-B0A849E5FE86}"/>
              </a:ext>
            </a:extLst>
          </p:cNvPr>
          <p:cNvSpPr txBox="1"/>
          <p:nvPr/>
        </p:nvSpPr>
        <p:spPr>
          <a:xfrm>
            <a:off x="594360" y="1361105"/>
            <a:ext cx="8213595" cy="1569660"/>
          </a:xfrm>
          <a:prstGeom prst="rect">
            <a:avLst/>
          </a:prstGeom>
          <a:noFill/>
        </p:spPr>
        <p:txBody>
          <a:bodyPr wrap="none" rtlCol="0">
            <a:spAutoFit/>
          </a:bodyPr>
          <a:lstStyle/>
          <a:p>
            <a:r>
              <a:rPr lang="en-CA" sz="2400" dirty="0"/>
              <a:t>LRM:</a:t>
            </a:r>
          </a:p>
          <a:p>
            <a:r>
              <a:rPr lang="en-CA" sz="2400" dirty="0"/>
              <a:t>"covers bibliographic data … in a broad, general sense"</a:t>
            </a:r>
          </a:p>
          <a:p>
            <a:r>
              <a:rPr lang="en-CA" sz="2400" dirty="0"/>
              <a:t>	"The universe of (human) discourse"</a:t>
            </a:r>
          </a:p>
          <a:p>
            <a:r>
              <a:rPr lang="en-CA" sz="2400" dirty="0"/>
              <a:t>"</a:t>
            </a:r>
            <a:r>
              <a:rPr lang="en-GB" sz="2400" dirty="0"/>
              <a:t>developed very much with semantic web technologies in mind</a:t>
            </a:r>
            <a:r>
              <a:rPr lang="en-CA" sz="2400" dirty="0"/>
              <a:t>"</a:t>
            </a:r>
            <a:endParaRPr lang="en-GB" sz="2400" dirty="0"/>
          </a:p>
        </p:txBody>
      </p:sp>
      <p:sp>
        <p:nvSpPr>
          <p:cNvPr id="4" name="TextBox 3">
            <a:extLst>
              <a:ext uri="{FF2B5EF4-FFF2-40B4-BE49-F238E27FC236}">
                <a16:creationId xmlns:a16="http://schemas.microsoft.com/office/drawing/2014/main" id="{5DC11DB6-DD55-4716-813B-E6AAF85A600C}"/>
              </a:ext>
            </a:extLst>
          </p:cNvPr>
          <p:cNvSpPr txBox="1"/>
          <p:nvPr/>
        </p:nvSpPr>
        <p:spPr>
          <a:xfrm>
            <a:off x="594360" y="3392569"/>
            <a:ext cx="7856703" cy="1938992"/>
          </a:xfrm>
          <a:prstGeom prst="rect">
            <a:avLst/>
          </a:prstGeom>
          <a:noFill/>
        </p:spPr>
        <p:txBody>
          <a:bodyPr wrap="none" rtlCol="0">
            <a:spAutoFit/>
          </a:bodyPr>
          <a:lstStyle/>
          <a:p>
            <a:r>
              <a:rPr lang="en-CA" sz="2400" dirty="0"/>
              <a:t>Semantic Web:</a:t>
            </a:r>
          </a:p>
          <a:p>
            <a:r>
              <a:rPr lang="en-CA" sz="2400" u="sng" dirty="0"/>
              <a:t>A</a:t>
            </a:r>
            <a:r>
              <a:rPr lang="en-CA" sz="2400" dirty="0"/>
              <a:t>nyone can say </a:t>
            </a:r>
            <a:r>
              <a:rPr lang="en-CA" sz="2400" u="sng" dirty="0"/>
              <a:t>A</a:t>
            </a:r>
            <a:r>
              <a:rPr lang="en-CA" sz="2400" dirty="0"/>
              <a:t>nything about </a:t>
            </a:r>
            <a:r>
              <a:rPr lang="en-CA" sz="2400" u="sng" dirty="0"/>
              <a:t>A</a:t>
            </a:r>
            <a:r>
              <a:rPr lang="en-CA" sz="2400" dirty="0"/>
              <a:t>ny thing</a:t>
            </a:r>
          </a:p>
          <a:p>
            <a:r>
              <a:rPr lang="en-CA" sz="2400" dirty="0"/>
              <a:t>	"Truth" is not assumed (e.g. fake news, bad metadata)</a:t>
            </a:r>
          </a:p>
          <a:p>
            <a:r>
              <a:rPr lang="en-CA" sz="2400" u="sng" dirty="0"/>
              <a:t>O</a:t>
            </a:r>
            <a:r>
              <a:rPr lang="en-CA" sz="2400" dirty="0"/>
              <a:t>pen </a:t>
            </a:r>
            <a:r>
              <a:rPr lang="en-CA" sz="2400" u="sng" dirty="0"/>
              <a:t>W</a:t>
            </a:r>
            <a:r>
              <a:rPr lang="en-CA" sz="2400" dirty="0"/>
              <a:t>orld </a:t>
            </a:r>
            <a:r>
              <a:rPr lang="en-CA" sz="2400" u="sng" dirty="0"/>
              <a:t>A</a:t>
            </a:r>
            <a:r>
              <a:rPr lang="en-CA" sz="2400" dirty="0"/>
              <a:t>ssumption</a:t>
            </a:r>
          </a:p>
          <a:p>
            <a:r>
              <a:rPr lang="en-CA" sz="2400" dirty="0"/>
              <a:t>	New statements can always be made about any thing</a:t>
            </a:r>
            <a:endParaRPr lang="en-GB" sz="2400" dirty="0"/>
          </a:p>
        </p:txBody>
      </p:sp>
    </p:spTree>
    <p:extLst>
      <p:ext uri="{BB962C8B-B14F-4D97-AF65-F5344CB8AC3E}">
        <p14:creationId xmlns:p14="http://schemas.microsoft.com/office/powerpoint/2010/main" val="3447078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F7FFE34-2139-4AAD-8307-64BAA1A4FA61}"/>
              </a:ext>
            </a:extLst>
          </p:cNvPr>
          <p:cNvSpPr txBox="1"/>
          <p:nvPr/>
        </p:nvSpPr>
        <p:spPr>
          <a:xfrm>
            <a:off x="594360" y="493776"/>
            <a:ext cx="3811813" cy="646331"/>
          </a:xfrm>
          <a:prstGeom prst="rect">
            <a:avLst/>
          </a:prstGeom>
          <a:noFill/>
        </p:spPr>
        <p:txBody>
          <a:bodyPr wrap="none" rtlCol="0">
            <a:spAutoFit/>
          </a:bodyPr>
          <a:lstStyle/>
          <a:p>
            <a:r>
              <a:rPr lang="en-GB" sz="3600" dirty="0"/>
              <a:t>The metadata crisis</a:t>
            </a:r>
            <a:endParaRPr lang="en-US" sz="3600" dirty="0"/>
          </a:p>
        </p:txBody>
      </p:sp>
      <p:sp>
        <p:nvSpPr>
          <p:cNvPr id="5" name="TextBox 4">
            <a:extLst>
              <a:ext uri="{FF2B5EF4-FFF2-40B4-BE49-F238E27FC236}">
                <a16:creationId xmlns:a16="http://schemas.microsoft.com/office/drawing/2014/main" id="{0FC0F740-3679-47CA-9D02-1C1E6B819B5D}"/>
              </a:ext>
            </a:extLst>
          </p:cNvPr>
          <p:cNvSpPr txBox="1"/>
          <p:nvPr/>
        </p:nvSpPr>
        <p:spPr>
          <a:xfrm>
            <a:off x="594360" y="1482621"/>
            <a:ext cx="8012611" cy="1200329"/>
          </a:xfrm>
          <a:prstGeom prst="rect">
            <a:avLst/>
          </a:prstGeom>
          <a:noFill/>
        </p:spPr>
        <p:txBody>
          <a:bodyPr wrap="square" rtlCol="0">
            <a:spAutoFit/>
          </a:bodyPr>
          <a:lstStyle/>
          <a:p>
            <a:r>
              <a:rPr lang="en-CA" sz="2400" dirty="0"/>
              <a:t>The deluge of digital resources is accompanied by metadata from a wide variety of sources: cataloguers; researchers; publishers; the public; computers; …</a:t>
            </a:r>
          </a:p>
        </p:txBody>
      </p:sp>
      <p:sp>
        <p:nvSpPr>
          <p:cNvPr id="6" name="TextBox 5">
            <a:extLst>
              <a:ext uri="{FF2B5EF4-FFF2-40B4-BE49-F238E27FC236}">
                <a16:creationId xmlns:a16="http://schemas.microsoft.com/office/drawing/2014/main" id="{23602B6A-827C-42B3-B444-C5A18341938C}"/>
              </a:ext>
            </a:extLst>
          </p:cNvPr>
          <p:cNvSpPr txBox="1"/>
          <p:nvPr/>
        </p:nvSpPr>
        <p:spPr>
          <a:xfrm>
            <a:off x="594359" y="3025464"/>
            <a:ext cx="8012611" cy="461665"/>
          </a:xfrm>
          <a:prstGeom prst="rect">
            <a:avLst/>
          </a:prstGeom>
          <a:noFill/>
        </p:spPr>
        <p:txBody>
          <a:bodyPr wrap="square" rtlCol="0">
            <a:spAutoFit/>
          </a:bodyPr>
          <a:lstStyle/>
          <a:p>
            <a:r>
              <a:rPr lang="en-CA" sz="2400" dirty="0"/>
              <a:t>Some of it is "smart" (linked open data)</a:t>
            </a:r>
          </a:p>
        </p:txBody>
      </p:sp>
      <p:sp>
        <p:nvSpPr>
          <p:cNvPr id="7" name="TextBox 6">
            <a:extLst>
              <a:ext uri="{FF2B5EF4-FFF2-40B4-BE49-F238E27FC236}">
                <a16:creationId xmlns:a16="http://schemas.microsoft.com/office/drawing/2014/main" id="{D41A6D81-5EE9-4D44-9609-D7B7216B8F5B}"/>
              </a:ext>
            </a:extLst>
          </p:cNvPr>
          <p:cNvSpPr txBox="1"/>
          <p:nvPr/>
        </p:nvSpPr>
        <p:spPr>
          <a:xfrm>
            <a:off x="594358" y="3642670"/>
            <a:ext cx="8012611" cy="461665"/>
          </a:xfrm>
          <a:prstGeom prst="rect">
            <a:avLst/>
          </a:prstGeom>
          <a:noFill/>
        </p:spPr>
        <p:txBody>
          <a:bodyPr wrap="square" rtlCol="0">
            <a:spAutoFit/>
          </a:bodyPr>
          <a:lstStyle/>
          <a:p>
            <a:r>
              <a:rPr lang="en-CA" sz="2400" dirty="0"/>
              <a:t>Some of it is informed (created by professionals)</a:t>
            </a:r>
          </a:p>
        </p:txBody>
      </p:sp>
      <p:sp>
        <p:nvSpPr>
          <p:cNvPr id="8" name="TextBox 7">
            <a:extLst>
              <a:ext uri="{FF2B5EF4-FFF2-40B4-BE49-F238E27FC236}">
                <a16:creationId xmlns:a16="http://schemas.microsoft.com/office/drawing/2014/main" id="{21AEAB39-9ADA-4605-BD6F-220A532C7EF9}"/>
              </a:ext>
            </a:extLst>
          </p:cNvPr>
          <p:cNvSpPr txBox="1"/>
          <p:nvPr/>
        </p:nvSpPr>
        <p:spPr>
          <a:xfrm>
            <a:off x="594357" y="4259876"/>
            <a:ext cx="8012611" cy="461665"/>
          </a:xfrm>
          <a:prstGeom prst="rect">
            <a:avLst/>
          </a:prstGeom>
          <a:noFill/>
        </p:spPr>
        <p:txBody>
          <a:bodyPr wrap="square" rtlCol="0">
            <a:spAutoFit/>
          </a:bodyPr>
          <a:lstStyle/>
          <a:p>
            <a:r>
              <a:rPr lang="en-CA" sz="2400" dirty="0"/>
              <a:t>Some of it is ill-informed (created by amateurs)</a:t>
            </a:r>
          </a:p>
        </p:txBody>
      </p:sp>
      <p:sp>
        <p:nvSpPr>
          <p:cNvPr id="9" name="TextBox 8">
            <a:extLst>
              <a:ext uri="{FF2B5EF4-FFF2-40B4-BE49-F238E27FC236}">
                <a16:creationId xmlns:a16="http://schemas.microsoft.com/office/drawing/2014/main" id="{CC55491D-0F5C-475F-B00B-1EBDAAF40640}"/>
              </a:ext>
            </a:extLst>
          </p:cNvPr>
          <p:cNvSpPr txBox="1"/>
          <p:nvPr/>
        </p:nvSpPr>
        <p:spPr>
          <a:xfrm>
            <a:off x="594357" y="4877082"/>
            <a:ext cx="8012611" cy="461665"/>
          </a:xfrm>
          <a:prstGeom prst="rect">
            <a:avLst/>
          </a:prstGeom>
          <a:noFill/>
        </p:spPr>
        <p:txBody>
          <a:bodyPr wrap="square" rtlCol="0">
            <a:spAutoFit/>
          </a:bodyPr>
          <a:lstStyle/>
          <a:p>
            <a:r>
              <a:rPr lang="en-CA" sz="2400" dirty="0"/>
              <a:t>Some of it is "dumb" (created by machine)</a:t>
            </a:r>
          </a:p>
        </p:txBody>
      </p:sp>
      <p:sp>
        <p:nvSpPr>
          <p:cNvPr id="10" name="TextBox 9">
            <a:extLst>
              <a:ext uri="{FF2B5EF4-FFF2-40B4-BE49-F238E27FC236}">
                <a16:creationId xmlns:a16="http://schemas.microsoft.com/office/drawing/2014/main" id="{5B48CE7B-89E3-41ED-851E-67FEA2749A79}"/>
              </a:ext>
            </a:extLst>
          </p:cNvPr>
          <p:cNvSpPr txBox="1"/>
          <p:nvPr/>
        </p:nvSpPr>
        <p:spPr>
          <a:xfrm>
            <a:off x="594357" y="5494287"/>
            <a:ext cx="8012611" cy="461665"/>
          </a:xfrm>
          <a:prstGeom prst="rect">
            <a:avLst/>
          </a:prstGeom>
          <a:noFill/>
        </p:spPr>
        <p:txBody>
          <a:bodyPr wrap="square" rtlCol="0">
            <a:spAutoFit/>
          </a:bodyPr>
          <a:lstStyle/>
          <a:p>
            <a:r>
              <a:rPr lang="en-CA" sz="2400" dirty="0"/>
              <a:t>Some of it is mad or bad (fake news, dis-information)</a:t>
            </a:r>
          </a:p>
        </p:txBody>
      </p:sp>
    </p:spTree>
    <p:extLst>
      <p:ext uri="{BB962C8B-B14F-4D97-AF65-F5344CB8AC3E}">
        <p14:creationId xmlns:p14="http://schemas.microsoft.com/office/powerpoint/2010/main" val="31362424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F7FFE34-2139-4AAD-8307-64BAA1A4FA61}"/>
              </a:ext>
            </a:extLst>
          </p:cNvPr>
          <p:cNvSpPr txBox="1"/>
          <p:nvPr/>
        </p:nvSpPr>
        <p:spPr>
          <a:xfrm>
            <a:off x="594360" y="493776"/>
            <a:ext cx="7332841" cy="646331"/>
          </a:xfrm>
          <a:prstGeom prst="rect">
            <a:avLst/>
          </a:prstGeom>
          <a:noFill/>
        </p:spPr>
        <p:txBody>
          <a:bodyPr wrap="none" rtlCol="0">
            <a:spAutoFit/>
          </a:bodyPr>
          <a:lstStyle/>
          <a:p>
            <a:r>
              <a:rPr lang="en-GB" sz="3600" dirty="0"/>
              <a:t>RDA: Resource Description and Access</a:t>
            </a:r>
            <a:endParaRPr lang="en-US" sz="3600" dirty="0"/>
          </a:p>
        </p:txBody>
      </p:sp>
      <p:sp>
        <p:nvSpPr>
          <p:cNvPr id="3" name="TextBox 2">
            <a:extLst>
              <a:ext uri="{FF2B5EF4-FFF2-40B4-BE49-F238E27FC236}">
                <a16:creationId xmlns:a16="http://schemas.microsoft.com/office/drawing/2014/main" id="{B29F141A-1139-4FF9-BBCB-3FBC66D85342}"/>
              </a:ext>
            </a:extLst>
          </p:cNvPr>
          <p:cNvSpPr txBox="1"/>
          <p:nvPr/>
        </p:nvSpPr>
        <p:spPr>
          <a:xfrm>
            <a:off x="594359" y="1552379"/>
            <a:ext cx="7897689" cy="1569660"/>
          </a:xfrm>
          <a:prstGeom prst="rect">
            <a:avLst/>
          </a:prstGeom>
          <a:noFill/>
        </p:spPr>
        <p:txBody>
          <a:bodyPr wrap="square" rtlCol="0">
            <a:spAutoFit/>
          </a:bodyPr>
          <a:lstStyle/>
          <a:p>
            <a:r>
              <a:rPr lang="en-GB" sz="2400" dirty="0"/>
              <a:t>“RDA is a package of data elements, guidelines, and instructions for creating </a:t>
            </a:r>
            <a:r>
              <a:rPr lang="en-GB" sz="2400" b="1" dirty="0"/>
              <a:t>library and cultural heritage resource metadata</a:t>
            </a:r>
            <a:r>
              <a:rPr lang="en-GB" sz="2400" dirty="0"/>
              <a:t> that are </a:t>
            </a:r>
            <a:r>
              <a:rPr lang="en-GB" sz="2400" b="1" dirty="0"/>
              <a:t>well-formed according to international models</a:t>
            </a:r>
            <a:r>
              <a:rPr lang="en-GB" sz="2400" dirty="0"/>
              <a:t> for </a:t>
            </a:r>
            <a:r>
              <a:rPr lang="en-GB" sz="2400" b="1" dirty="0"/>
              <a:t>user-focussed linked data </a:t>
            </a:r>
            <a:r>
              <a:rPr lang="en-GB" sz="2400" dirty="0"/>
              <a:t>applications.”</a:t>
            </a:r>
          </a:p>
        </p:txBody>
      </p:sp>
      <p:sp>
        <p:nvSpPr>
          <p:cNvPr id="4" name="TextBox 3">
            <a:extLst>
              <a:ext uri="{FF2B5EF4-FFF2-40B4-BE49-F238E27FC236}">
                <a16:creationId xmlns:a16="http://schemas.microsoft.com/office/drawing/2014/main" id="{55B7084F-AB0E-4485-84BF-DF98BE4B8AB7}"/>
              </a:ext>
            </a:extLst>
          </p:cNvPr>
          <p:cNvSpPr txBox="1"/>
          <p:nvPr/>
        </p:nvSpPr>
        <p:spPr>
          <a:xfrm>
            <a:off x="594358" y="3722265"/>
            <a:ext cx="7897689" cy="1569660"/>
          </a:xfrm>
          <a:prstGeom prst="rect">
            <a:avLst/>
          </a:prstGeom>
          <a:noFill/>
        </p:spPr>
        <p:txBody>
          <a:bodyPr wrap="square" rtlCol="0">
            <a:spAutoFit/>
          </a:bodyPr>
          <a:lstStyle/>
          <a:p>
            <a:r>
              <a:rPr lang="en-GB" sz="2400" dirty="0"/>
              <a:t>RDA Toolkit Restructure and Redesign (3R) Project is developing RDA as an implementation and extension of the LRM</a:t>
            </a:r>
          </a:p>
          <a:p>
            <a:r>
              <a:rPr lang="en-GB" sz="2400" dirty="0"/>
              <a:t>	June 2018 </a:t>
            </a:r>
          </a:p>
        </p:txBody>
      </p:sp>
    </p:spTree>
    <p:extLst>
      <p:ext uri="{BB962C8B-B14F-4D97-AF65-F5344CB8AC3E}">
        <p14:creationId xmlns:p14="http://schemas.microsoft.com/office/powerpoint/2010/main" val="18627580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F7FFE34-2139-4AAD-8307-64BAA1A4FA61}"/>
              </a:ext>
            </a:extLst>
          </p:cNvPr>
          <p:cNvSpPr txBox="1"/>
          <p:nvPr/>
        </p:nvSpPr>
        <p:spPr>
          <a:xfrm>
            <a:off x="594360" y="493776"/>
            <a:ext cx="4602222" cy="646331"/>
          </a:xfrm>
          <a:prstGeom prst="rect">
            <a:avLst/>
          </a:prstGeom>
          <a:noFill/>
        </p:spPr>
        <p:txBody>
          <a:bodyPr wrap="none" rtlCol="0">
            <a:spAutoFit/>
          </a:bodyPr>
          <a:lstStyle/>
          <a:p>
            <a:r>
              <a:rPr lang="en-GB" sz="3600" dirty="0"/>
              <a:t>RDA refinement of LRM</a:t>
            </a:r>
            <a:endParaRPr lang="en-US" sz="3600" dirty="0"/>
          </a:p>
        </p:txBody>
      </p:sp>
      <p:sp>
        <p:nvSpPr>
          <p:cNvPr id="5" name="TextBox 4">
            <a:extLst>
              <a:ext uri="{FF2B5EF4-FFF2-40B4-BE49-F238E27FC236}">
                <a16:creationId xmlns:a16="http://schemas.microsoft.com/office/drawing/2014/main" id="{7AC74149-120A-437C-A3AA-CCCE640E8298}"/>
              </a:ext>
            </a:extLst>
          </p:cNvPr>
          <p:cNvSpPr txBox="1"/>
          <p:nvPr/>
        </p:nvSpPr>
        <p:spPr>
          <a:xfrm>
            <a:off x="1562207" y="1730082"/>
            <a:ext cx="1227778" cy="649188"/>
          </a:xfrm>
          <a:prstGeom prst="ellipse">
            <a:avLst/>
          </a:prstGeom>
          <a:noFill/>
          <a:ln w="28575">
            <a:solidFill>
              <a:schemeClr val="bg1"/>
            </a:solidFill>
          </a:ln>
        </p:spPr>
        <p:txBody>
          <a:bodyPr wrap="none" rtlCol="0">
            <a:spAutoFit/>
          </a:bodyPr>
          <a:lstStyle/>
          <a:p>
            <a:pPr algn="ctr"/>
            <a:r>
              <a:rPr lang="en-GB" sz="2400" b="1" dirty="0"/>
              <a:t>Work</a:t>
            </a:r>
          </a:p>
        </p:txBody>
      </p:sp>
      <p:sp>
        <p:nvSpPr>
          <p:cNvPr id="6" name="TextBox 5">
            <a:extLst>
              <a:ext uri="{FF2B5EF4-FFF2-40B4-BE49-F238E27FC236}">
                <a16:creationId xmlns:a16="http://schemas.microsoft.com/office/drawing/2014/main" id="{5787B593-C37C-4CB5-92C7-809DF65C13BF}"/>
              </a:ext>
            </a:extLst>
          </p:cNvPr>
          <p:cNvSpPr txBox="1"/>
          <p:nvPr/>
        </p:nvSpPr>
        <p:spPr>
          <a:xfrm>
            <a:off x="6129926" y="1751405"/>
            <a:ext cx="1227778" cy="649188"/>
          </a:xfrm>
          <a:prstGeom prst="ellipse">
            <a:avLst/>
          </a:prstGeom>
          <a:noFill/>
          <a:ln w="28575">
            <a:solidFill>
              <a:schemeClr val="bg1"/>
            </a:solidFill>
          </a:ln>
        </p:spPr>
        <p:txBody>
          <a:bodyPr wrap="none" rtlCol="0">
            <a:spAutoFit/>
          </a:bodyPr>
          <a:lstStyle/>
          <a:p>
            <a:pPr algn="ctr"/>
            <a:r>
              <a:rPr lang="en-GB" sz="2400" b="1" dirty="0"/>
              <a:t>Work</a:t>
            </a:r>
          </a:p>
        </p:txBody>
      </p:sp>
      <p:sp>
        <p:nvSpPr>
          <p:cNvPr id="7" name="TextBox 6">
            <a:extLst>
              <a:ext uri="{FF2B5EF4-FFF2-40B4-BE49-F238E27FC236}">
                <a16:creationId xmlns:a16="http://schemas.microsoft.com/office/drawing/2014/main" id="{6D3BD291-90C5-46BF-B0D3-2F92717E0B95}"/>
              </a:ext>
            </a:extLst>
          </p:cNvPr>
          <p:cNvSpPr txBox="1"/>
          <p:nvPr/>
        </p:nvSpPr>
        <p:spPr>
          <a:xfrm>
            <a:off x="3721831" y="1638131"/>
            <a:ext cx="2408095" cy="400110"/>
          </a:xfrm>
          <a:prstGeom prst="rect">
            <a:avLst/>
          </a:prstGeom>
          <a:noFill/>
        </p:spPr>
        <p:txBody>
          <a:bodyPr wrap="none" rtlCol="0">
            <a:spAutoFit/>
          </a:bodyPr>
          <a:lstStyle/>
          <a:p>
            <a:r>
              <a:rPr lang="en-GB" sz="2000" dirty="0"/>
              <a:t>was transformed into</a:t>
            </a:r>
          </a:p>
        </p:txBody>
      </p:sp>
      <p:cxnSp>
        <p:nvCxnSpPr>
          <p:cNvPr id="8" name="Curved Connector 63">
            <a:extLst>
              <a:ext uri="{FF2B5EF4-FFF2-40B4-BE49-F238E27FC236}">
                <a16:creationId xmlns:a16="http://schemas.microsoft.com/office/drawing/2014/main" id="{F5DC19C7-1F90-4A34-A273-97C290FF21B8}"/>
              </a:ext>
            </a:extLst>
          </p:cNvPr>
          <p:cNvCxnSpPr>
            <a:cxnSpLocks/>
            <a:stCxn id="5" idx="6"/>
            <a:endCxn id="6" idx="2"/>
          </p:cNvCxnSpPr>
          <p:nvPr/>
        </p:nvCxnSpPr>
        <p:spPr>
          <a:xfrm>
            <a:off x="2789985" y="2054676"/>
            <a:ext cx="3339941" cy="21323"/>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A644622D-F32D-4BEA-9B99-142EFD6660A4}"/>
              </a:ext>
            </a:extLst>
          </p:cNvPr>
          <p:cNvSpPr txBox="1"/>
          <p:nvPr/>
        </p:nvSpPr>
        <p:spPr>
          <a:xfrm>
            <a:off x="3721831" y="2362835"/>
            <a:ext cx="3662541" cy="3970318"/>
          </a:xfrm>
          <a:prstGeom prst="rect">
            <a:avLst/>
          </a:prstGeom>
          <a:noFill/>
        </p:spPr>
        <p:txBody>
          <a:bodyPr wrap="none" rtlCol="0">
            <a:spAutoFit/>
          </a:bodyPr>
          <a:lstStyle/>
          <a:p>
            <a:r>
              <a:rPr lang="en-GB" dirty="0"/>
              <a:t>[has] derivative (work)</a:t>
            </a:r>
          </a:p>
          <a:p>
            <a:r>
              <a:rPr lang="en-GB" dirty="0"/>
              <a:t>[is] abridged as (work)</a:t>
            </a:r>
          </a:p>
          <a:p>
            <a:r>
              <a:rPr lang="en-GB" dirty="0"/>
              <a:t>[is] abstracted as (work)</a:t>
            </a:r>
          </a:p>
          <a:p>
            <a:r>
              <a:rPr lang="en-GB" dirty="0"/>
              <a:t>[is] adapted as (work)</a:t>
            </a:r>
          </a:p>
          <a:p>
            <a:r>
              <a:rPr lang="en-GB" dirty="0"/>
              <a:t>[is] adapted as motion picture (work)</a:t>
            </a:r>
          </a:p>
          <a:p>
            <a:r>
              <a:rPr lang="en-GB" dirty="0"/>
              <a:t>[is] adapted as novel (work)</a:t>
            </a:r>
          </a:p>
          <a:p>
            <a:r>
              <a:rPr lang="en-GB" dirty="0"/>
              <a:t>[is] adapted as opera (work)</a:t>
            </a:r>
          </a:p>
          <a:p>
            <a:r>
              <a:rPr lang="en-GB" dirty="0"/>
              <a:t>[is] adapted as radio program (work)</a:t>
            </a:r>
          </a:p>
          <a:p>
            <a:r>
              <a:rPr lang="en-GB" dirty="0"/>
              <a:t>[is] adapted as video game (work)</a:t>
            </a:r>
          </a:p>
          <a:p>
            <a:r>
              <a:rPr lang="en-GB" dirty="0"/>
              <a:t>[is] dramatized as (work)</a:t>
            </a:r>
          </a:p>
          <a:p>
            <a:r>
              <a:rPr lang="en-GB" dirty="0"/>
              <a:t>[is] digested as (work)</a:t>
            </a:r>
          </a:p>
          <a:p>
            <a:r>
              <a:rPr lang="en-GB" dirty="0"/>
              <a:t>[is] expanded as (work)</a:t>
            </a:r>
          </a:p>
          <a:p>
            <a:r>
              <a:rPr lang="en-GB" dirty="0"/>
              <a:t>[is] indexed in (work)</a:t>
            </a:r>
          </a:p>
          <a:p>
            <a:r>
              <a:rPr lang="en-GB" dirty="0"/>
              <a:t>[is] summarized as (work)</a:t>
            </a:r>
          </a:p>
        </p:txBody>
      </p:sp>
    </p:spTree>
    <p:extLst>
      <p:ext uri="{BB962C8B-B14F-4D97-AF65-F5344CB8AC3E}">
        <p14:creationId xmlns:p14="http://schemas.microsoft.com/office/powerpoint/2010/main" val="28570243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F7FFE34-2139-4AAD-8307-64BAA1A4FA61}"/>
              </a:ext>
            </a:extLst>
          </p:cNvPr>
          <p:cNvSpPr txBox="1"/>
          <p:nvPr/>
        </p:nvSpPr>
        <p:spPr>
          <a:xfrm>
            <a:off x="594360" y="493776"/>
            <a:ext cx="4626779" cy="646331"/>
          </a:xfrm>
          <a:prstGeom prst="rect">
            <a:avLst/>
          </a:prstGeom>
          <a:noFill/>
        </p:spPr>
        <p:txBody>
          <a:bodyPr wrap="none" rtlCol="0">
            <a:spAutoFit/>
          </a:bodyPr>
          <a:lstStyle/>
          <a:p>
            <a:r>
              <a:rPr lang="en-GB" sz="3600" dirty="0"/>
              <a:t>RDA recording methods</a:t>
            </a:r>
            <a:endParaRPr lang="en-US" sz="3600" dirty="0"/>
          </a:p>
        </p:txBody>
      </p:sp>
      <p:sp>
        <p:nvSpPr>
          <p:cNvPr id="5" name="TextBox 4">
            <a:extLst>
              <a:ext uri="{FF2B5EF4-FFF2-40B4-BE49-F238E27FC236}">
                <a16:creationId xmlns:a16="http://schemas.microsoft.com/office/drawing/2014/main" id="{7AC74149-120A-437C-A3AA-CCCE640E8298}"/>
              </a:ext>
            </a:extLst>
          </p:cNvPr>
          <p:cNvSpPr txBox="1"/>
          <p:nvPr/>
        </p:nvSpPr>
        <p:spPr>
          <a:xfrm>
            <a:off x="594360" y="1479745"/>
            <a:ext cx="1227778" cy="649188"/>
          </a:xfrm>
          <a:prstGeom prst="ellipse">
            <a:avLst/>
          </a:prstGeom>
          <a:noFill/>
          <a:ln w="28575">
            <a:solidFill>
              <a:schemeClr val="bg1"/>
            </a:solidFill>
          </a:ln>
        </p:spPr>
        <p:txBody>
          <a:bodyPr wrap="none" rtlCol="0">
            <a:spAutoFit/>
          </a:bodyPr>
          <a:lstStyle/>
          <a:p>
            <a:pPr algn="ctr"/>
            <a:r>
              <a:rPr lang="en-GB" sz="2400" b="1" dirty="0"/>
              <a:t>Work</a:t>
            </a:r>
          </a:p>
        </p:txBody>
      </p:sp>
      <p:sp>
        <p:nvSpPr>
          <p:cNvPr id="6" name="TextBox 5">
            <a:extLst>
              <a:ext uri="{FF2B5EF4-FFF2-40B4-BE49-F238E27FC236}">
                <a16:creationId xmlns:a16="http://schemas.microsoft.com/office/drawing/2014/main" id="{5787B593-C37C-4CB5-92C7-809DF65C13BF}"/>
              </a:ext>
            </a:extLst>
          </p:cNvPr>
          <p:cNvSpPr txBox="1"/>
          <p:nvPr/>
        </p:nvSpPr>
        <p:spPr>
          <a:xfrm>
            <a:off x="4783954" y="5254002"/>
            <a:ext cx="1227778" cy="649188"/>
          </a:xfrm>
          <a:prstGeom prst="ellipse">
            <a:avLst/>
          </a:prstGeom>
          <a:noFill/>
          <a:ln w="28575">
            <a:solidFill>
              <a:schemeClr val="bg1"/>
            </a:solidFill>
          </a:ln>
        </p:spPr>
        <p:txBody>
          <a:bodyPr wrap="none" rtlCol="0">
            <a:spAutoFit/>
          </a:bodyPr>
          <a:lstStyle/>
          <a:p>
            <a:pPr algn="ctr"/>
            <a:r>
              <a:rPr lang="en-GB" sz="2400" b="1" dirty="0"/>
              <a:t>Work</a:t>
            </a:r>
          </a:p>
        </p:txBody>
      </p:sp>
      <p:sp>
        <p:nvSpPr>
          <p:cNvPr id="7" name="TextBox 6">
            <a:extLst>
              <a:ext uri="{FF2B5EF4-FFF2-40B4-BE49-F238E27FC236}">
                <a16:creationId xmlns:a16="http://schemas.microsoft.com/office/drawing/2014/main" id="{6D3BD291-90C5-46BF-B0D3-2F92717E0B95}"/>
              </a:ext>
            </a:extLst>
          </p:cNvPr>
          <p:cNvSpPr txBox="1"/>
          <p:nvPr/>
        </p:nvSpPr>
        <p:spPr>
          <a:xfrm>
            <a:off x="6207355" y="2638435"/>
            <a:ext cx="2770887" cy="707886"/>
          </a:xfrm>
          <a:prstGeom prst="rect">
            <a:avLst/>
          </a:prstGeom>
          <a:noFill/>
          <a:ln w="28575">
            <a:solidFill>
              <a:schemeClr val="tx1"/>
            </a:solidFill>
          </a:ln>
        </p:spPr>
        <p:txBody>
          <a:bodyPr wrap="none" rtlCol="0">
            <a:spAutoFit/>
          </a:bodyPr>
          <a:lstStyle/>
          <a:p>
            <a:r>
              <a:rPr lang="en-GB" sz="2000" dirty="0"/>
              <a:t>unstructured description</a:t>
            </a:r>
          </a:p>
          <a:p>
            <a:r>
              <a:rPr lang="en-GB" sz="2000" dirty="0"/>
              <a:t>(transcription, note, etc.)</a:t>
            </a:r>
          </a:p>
        </p:txBody>
      </p:sp>
      <p:cxnSp>
        <p:nvCxnSpPr>
          <p:cNvPr id="8" name="Curved Connector 63">
            <a:extLst>
              <a:ext uri="{FF2B5EF4-FFF2-40B4-BE49-F238E27FC236}">
                <a16:creationId xmlns:a16="http://schemas.microsoft.com/office/drawing/2014/main" id="{F5DC19C7-1F90-4A34-A273-97C290FF21B8}"/>
              </a:ext>
            </a:extLst>
          </p:cNvPr>
          <p:cNvCxnSpPr>
            <a:cxnSpLocks/>
            <a:stCxn id="5" idx="4"/>
            <a:endCxn id="6" idx="2"/>
          </p:cNvCxnSpPr>
          <p:nvPr/>
        </p:nvCxnSpPr>
        <p:spPr>
          <a:xfrm rot="16200000" flipH="1">
            <a:off x="1271270" y="2065911"/>
            <a:ext cx="3449663" cy="3575705"/>
          </a:xfrm>
          <a:prstGeom prst="curvedConnector2">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0" name="Curved Connector 63">
            <a:extLst>
              <a:ext uri="{FF2B5EF4-FFF2-40B4-BE49-F238E27FC236}">
                <a16:creationId xmlns:a16="http://schemas.microsoft.com/office/drawing/2014/main" id="{B7CBCBF6-475B-4AA7-AA7B-098CB3588AB8}"/>
              </a:ext>
            </a:extLst>
          </p:cNvPr>
          <p:cNvCxnSpPr>
            <a:cxnSpLocks/>
            <a:stCxn id="5" idx="4"/>
            <a:endCxn id="19" idx="1"/>
          </p:cNvCxnSpPr>
          <p:nvPr/>
        </p:nvCxnSpPr>
        <p:spPr>
          <a:xfrm rot="16200000" flipH="1">
            <a:off x="1163897" y="2173284"/>
            <a:ext cx="1695990" cy="1607287"/>
          </a:xfrm>
          <a:prstGeom prst="curvedConnector2">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1" name="Curved Connector 63">
            <a:extLst>
              <a:ext uri="{FF2B5EF4-FFF2-40B4-BE49-F238E27FC236}">
                <a16:creationId xmlns:a16="http://schemas.microsoft.com/office/drawing/2014/main" id="{AF8D6A00-19C0-444F-9736-A91F926C0178}"/>
              </a:ext>
            </a:extLst>
          </p:cNvPr>
          <p:cNvCxnSpPr>
            <a:cxnSpLocks/>
            <a:stCxn id="5" idx="4"/>
            <a:endCxn id="18" idx="1"/>
          </p:cNvCxnSpPr>
          <p:nvPr/>
        </p:nvCxnSpPr>
        <p:spPr>
          <a:xfrm rot="16200000" flipH="1">
            <a:off x="2142556" y="1194626"/>
            <a:ext cx="866034" cy="2734648"/>
          </a:xfrm>
          <a:prstGeom prst="curvedConnector2">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2" name="Curved Connector 63">
            <a:extLst>
              <a:ext uri="{FF2B5EF4-FFF2-40B4-BE49-F238E27FC236}">
                <a16:creationId xmlns:a16="http://schemas.microsoft.com/office/drawing/2014/main" id="{B1877E92-C363-450A-817D-A74A083B36EC}"/>
              </a:ext>
            </a:extLst>
          </p:cNvPr>
          <p:cNvCxnSpPr>
            <a:cxnSpLocks/>
            <a:stCxn id="5" idx="4"/>
            <a:endCxn id="22" idx="1"/>
          </p:cNvCxnSpPr>
          <p:nvPr/>
        </p:nvCxnSpPr>
        <p:spPr>
          <a:xfrm rot="16200000" flipH="1">
            <a:off x="950898" y="2386284"/>
            <a:ext cx="2525946" cy="2011244"/>
          </a:xfrm>
          <a:prstGeom prst="curvedConnector2">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B2319F6C-C186-4FF4-9570-51B3B602E5C5}"/>
              </a:ext>
            </a:extLst>
          </p:cNvPr>
          <p:cNvSpPr txBox="1"/>
          <p:nvPr/>
        </p:nvSpPr>
        <p:spPr>
          <a:xfrm>
            <a:off x="3942897" y="2764134"/>
            <a:ext cx="2068835" cy="461665"/>
          </a:xfrm>
          <a:prstGeom prst="rect">
            <a:avLst/>
          </a:prstGeom>
          <a:noFill/>
          <a:ln w="28575">
            <a:solidFill>
              <a:schemeClr val="bg1"/>
            </a:solidFill>
          </a:ln>
        </p:spPr>
        <p:txBody>
          <a:bodyPr wrap="none" rtlCol="0">
            <a:spAutoFit/>
          </a:bodyPr>
          <a:lstStyle/>
          <a:p>
            <a:pPr algn="ctr"/>
            <a:r>
              <a:rPr lang="en-GB" sz="2400" b="1" dirty="0"/>
              <a:t>"Title of work"</a:t>
            </a:r>
          </a:p>
        </p:txBody>
      </p:sp>
      <p:sp>
        <p:nvSpPr>
          <p:cNvPr id="19" name="TextBox 18">
            <a:extLst>
              <a:ext uri="{FF2B5EF4-FFF2-40B4-BE49-F238E27FC236}">
                <a16:creationId xmlns:a16="http://schemas.microsoft.com/office/drawing/2014/main" id="{C21B5DA1-283C-40F0-876D-EF6E43354BF5}"/>
              </a:ext>
            </a:extLst>
          </p:cNvPr>
          <p:cNvSpPr txBox="1"/>
          <p:nvPr/>
        </p:nvSpPr>
        <p:spPr>
          <a:xfrm>
            <a:off x="2815536" y="3594090"/>
            <a:ext cx="3196196" cy="461665"/>
          </a:xfrm>
          <a:prstGeom prst="rect">
            <a:avLst/>
          </a:prstGeom>
          <a:noFill/>
          <a:ln w="28575">
            <a:solidFill>
              <a:schemeClr val="bg1"/>
            </a:solidFill>
          </a:ln>
        </p:spPr>
        <p:txBody>
          <a:bodyPr wrap="none" rtlCol="0">
            <a:spAutoFit/>
          </a:bodyPr>
          <a:lstStyle/>
          <a:p>
            <a:pPr algn="ctr"/>
            <a:r>
              <a:rPr lang="en-GB" sz="2400" b="1" dirty="0"/>
              <a:t>"Access point for work"</a:t>
            </a:r>
          </a:p>
        </p:txBody>
      </p:sp>
      <p:sp>
        <p:nvSpPr>
          <p:cNvPr id="22" name="TextBox 21">
            <a:extLst>
              <a:ext uri="{FF2B5EF4-FFF2-40B4-BE49-F238E27FC236}">
                <a16:creationId xmlns:a16="http://schemas.microsoft.com/office/drawing/2014/main" id="{630B6BA0-88FA-4E0C-9C3B-3E6E111B91A6}"/>
              </a:ext>
            </a:extLst>
          </p:cNvPr>
          <p:cNvSpPr txBox="1"/>
          <p:nvPr/>
        </p:nvSpPr>
        <p:spPr>
          <a:xfrm>
            <a:off x="3219493" y="4424046"/>
            <a:ext cx="2792239" cy="461665"/>
          </a:xfrm>
          <a:prstGeom prst="rect">
            <a:avLst/>
          </a:prstGeom>
          <a:noFill/>
          <a:ln w="28575">
            <a:solidFill>
              <a:schemeClr val="bg1"/>
            </a:solidFill>
          </a:ln>
        </p:spPr>
        <p:txBody>
          <a:bodyPr wrap="none" rtlCol="0">
            <a:spAutoFit/>
          </a:bodyPr>
          <a:lstStyle/>
          <a:p>
            <a:pPr algn="ctr"/>
            <a:r>
              <a:rPr lang="en-GB" sz="2400" b="1" dirty="0"/>
              <a:t>"Identifier for work"</a:t>
            </a:r>
          </a:p>
        </p:txBody>
      </p:sp>
      <p:sp>
        <p:nvSpPr>
          <p:cNvPr id="31" name="TextBox 30">
            <a:extLst>
              <a:ext uri="{FF2B5EF4-FFF2-40B4-BE49-F238E27FC236}">
                <a16:creationId xmlns:a16="http://schemas.microsoft.com/office/drawing/2014/main" id="{C72D7A1B-9358-48F3-B454-2B493E5F7DD3}"/>
              </a:ext>
            </a:extLst>
          </p:cNvPr>
          <p:cNvSpPr txBox="1"/>
          <p:nvPr/>
        </p:nvSpPr>
        <p:spPr>
          <a:xfrm>
            <a:off x="1910741" y="2188169"/>
            <a:ext cx="1922642" cy="400110"/>
          </a:xfrm>
          <a:prstGeom prst="rect">
            <a:avLst/>
          </a:prstGeom>
          <a:noFill/>
        </p:spPr>
        <p:txBody>
          <a:bodyPr wrap="none" rtlCol="0">
            <a:spAutoFit/>
          </a:bodyPr>
          <a:lstStyle/>
          <a:p>
            <a:r>
              <a:rPr lang="en-GB" sz="2000" dirty="0"/>
              <a:t>has related work</a:t>
            </a:r>
          </a:p>
        </p:txBody>
      </p:sp>
      <p:sp>
        <p:nvSpPr>
          <p:cNvPr id="36" name="TextBox 35">
            <a:extLst>
              <a:ext uri="{FF2B5EF4-FFF2-40B4-BE49-F238E27FC236}">
                <a16:creationId xmlns:a16="http://schemas.microsoft.com/office/drawing/2014/main" id="{48715C7E-DAF5-41D3-B2EB-3FF7F0C1595F}"/>
              </a:ext>
            </a:extLst>
          </p:cNvPr>
          <p:cNvSpPr txBox="1"/>
          <p:nvPr/>
        </p:nvSpPr>
        <p:spPr>
          <a:xfrm>
            <a:off x="6207355" y="3511680"/>
            <a:ext cx="2501582" cy="707886"/>
          </a:xfrm>
          <a:prstGeom prst="rect">
            <a:avLst/>
          </a:prstGeom>
          <a:noFill/>
          <a:ln w="28575">
            <a:solidFill>
              <a:schemeClr val="tx1"/>
            </a:solidFill>
          </a:ln>
        </p:spPr>
        <p:txBody>
          <a:bodyPr wrap="none" rtlCol="0">
            <a:spAutoFit/>
          </a:bodyPr>
          <a:lstStyle/>
          <a:p>
            <a:r>
              <a:rPr lang="en-GB" sz="2000" dirty="0"/>
              <a:t>structured description</a:t>
            </a:r>
          </a:p>
          <a:p>
            <a:r>
              <a:rPr lang="en-GB" sz="2000" dirty="0"/>
              <a:t>(authority file, etc.)</a:t>
            </a:r>
          </a:p>
        </p:txBody>
      </p:sp>
      <p:sp>
        <p:nvSpPr>
          <p:cNvPr id="37" name="TextBox 36">
            <a:extLst>
              <a:ext uri="{FF2B5EF4-FFF2-40B4-BE49-F238E27FC236}">
                <a16:creationId xmlns:a16="http://schemas.microsoft.com/office/drawing/2014/main" id="{DFA33ECB-7561-46EC-99F5-5F2B80142B01}"/>
              </a:ext>
            </a:extLst>
          </p:cNvPr>
          <p:cNvSpPr txBox="1"/>
          <p:nvPr/>
        </p:nvSpPr>
        <p:spPr>
          <a:xfrm>
            <a:off x="6207355" y="4485601"/>
            <a:ext cx="1844095" cy="400110"/>
          </a:xfrm>
          <a:prstGeom prst="rect">
            <a:avLst/>
          </a:prstGeom>
          <a:noFill/>
          <a:ln w="28575">
            <a:solidFill>
              <a:schemeClr val="tx1"/>
            </a:solidFill>
          </a:ln>
        </p:spPr>
        <p:txBody>
          <a:bodyPr wrap="none" rtlCol="0">
            <a:spAutoFit/>
          </a:bodyPr>
          <a:lstStyle/>
          <a:p>
            <a:r>
              <a:rPr lang="en-GB" sz="2000" dirty="0"/>
              <a:t>Identifier (local)</a:t>
            </a:r>
          </a:p>
        </p:txBody>
      </p:sp>
      <p:sp>
        <p:nvSpPr>
          <p:cNvPr id="38" name="TextBox 37">
            <a:extLst>
              <a:ext uri="{FF2B5EF4-FFF2-40B4-BE49-F238E27FC236}">
                <a16:creationId xmlns:a16="http://schemas.microsoft.com/office/drawing/2014/main" id="{1CB0FB3D-65F7-4F03-8A22-99AAF027BE0B}"/>
              </a:ext>
            </a:extLst>
          </p:cNvPr>
          <p:cNvSpPr txBox="1"/>
          <p:nvPr/>
        </p:nvSpPr>
        <p:spPr>
          <a:xfrm>
            <a:off x="6207355" y="5378540"/>
            <a:ext cx="1993366" cy="400110"/>
          </a:xfrm>
          <a:prstGeom prst="rect">
            <a:avLst/>
          </a:prstGeom>
          <a:noFill/>
          <a:ln w="28575">
            <a:solidFill>
              <a:schemeClr val="tx1"/>
            </a:solidFill>
          </a:ln>
        </p:spPr>
        <p:txBody>
          <a:bodyPr wrap="none" rtlCol="0">
            <a:spAutoFit/>
          </a:bodyPr>
          <a:lstStyle/>
          <a:p>
            <a:r>
              <a:rPr lang="en-GB" sz="2000" dirty="0"/>
              <a:t>Identifier (global)</a:t>
            </a:r>
          </a:p>
        </p:txBody>
      </p:sp>
      <p:sp>
        <p:nvSpPr>
          <p:cNvPr id="51" name="TextBox 50">
            <a:extLst>
              <a:ext uri="{FF2B5EF4-FFF2-40B4-BE49-F238E27FC236}">
                <a16:creationId xmlns:a16="http://schemas.microsoft.com/office/drawing/2014/main" id="{D7771938-D4B1-48A4-A8EB-78F411BF5D5F}"/>
              </a:ext>
            </a:extLst>
          </p:cNvPr>
          <p:cNvSpPr txBox="1"/>
          <p:nvPr/>
        </p:nvSpPr>
        <p:spPr>
          <a:xfrm>
            <a:off x="6958650" y="2071249"/>
            <a:ext cx="998991" cy="400110"/>
          </a:xfrm>
          <a:prstGeom prst="rect">
            <a:avLst/>
          </a:prstGeom>
          <a:noFill/>
        </p:spPr>
        <p:txBody>
          <a:bodyPr wrap="none" rtlCol="0">
            <a:spAutoFit/>
          </a:bodyPr>
          <a:lstStyle/>
          <a:p>
            <a:r>
              <a:rPr lang="en-GB" sz="2000" dirty="0"/>
              <a:t>"dumb"</a:t>
            </a:r>
          </a:p>
        </p:txBody>
      </p:sp>
      <p:sp>
        <p:nvSpPr>
          <p:cNvPr id="52" name="TextBox 51">
            <a:extLst>
              <a:ext uri="{FF2B5EF4-FFF2-40B4-BE49-F238E27FC236}">
                <a16:creationId xmlns:a16="http://schemas.microsoft.com/office/drawing/2014/main" id="{32DA41FE-3628-42D6-A6B7-841E3594FC32}"/>
              </a:ext>
            </a:extLst>
          </p:cNvPr>
          <p:cNvSpPr txBox="1"/>
          <p:nvPr/>
        </p:nvSpPr>
        <p:spPr>
          <a:xfrm>
            <a:off x="7052459" y="5968335"/>
            <a:ext cx="995785" cy="400110"/>
          </a:xfrm>
          <a:prstGeom prst="rect">
            <a:avLst/>
          </a:prstGeom>
          <a:noFill/>
        </p:spPr>
        <p:txBody>
          <a:bodyPr wrap="none" rtlCol="0">
            <a:spAutoFit/>
          </a:bodyPr>
          <a:lstStyle/>
          <a:p>
            <a:r>
              <a:rPr lang="en-GB" sz="2000" dirty="0"/>
              <a:t>"smart"</a:t>
            </a:r>
          </a:p>
        </p:txBody>
      </p:sp>
    </p:spTree>
    <p:extLst>
      <p:ext uri="{BB962C8B-B14F-4D97-AF65-F5344CB8AC3E}">
        <p14:creationId xmlns:p14="http://schemas.microsoft.com/office/powerpoint/2010/main" val="486199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1000"/>
                                        <p:tgtEl>
                                          <p:spTgt spid="8"/>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31"/>
                                        </p:tgtEl>
                                        <p:attrNameLst>
                                          <p:attrName>style.visibility</p:attrName>
                                        </p:attrNameLst>
                                      </p:cBhvr>
                                      <p:to>
                                        <p:strVal val="visible"/>
                                      </p:to>
                                    </p:set>
                                    <p:animEffect transition="in" filter="fade">
                                      <p:cBhvr>
                                        <p:cTn id="14" dur="1000"/>
                                        <p:tgtEl>
                                          <p:spTgt spid="31"/>
                                        </p:tgtEl>
                                      </p:cBhvr>
                                    </p:animEffect>
                                  </p:childTnLst>
                                </p:cTn>
                              </p:par>
                            </p:childTnLst>
                          </p:cTn>
                        </p:par>
                        <p:par>
                          <p:cTn id="15" fill="hold">
                            <p:stCondLst>
                              <p:cond delay="2000"/>
                            </p:stCondLst>
                            <p:childTnLst>
                              <p:par>
                                <p:cTn id="16" presetID="10" presetClass="entr" presetSubtype="0" fill="hold" grpId="0" nodeType="after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fade">
                                      <p:cBhvr>
                                        <p:cTn id="18" dur="10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8"/>
                                        </p:tgtEl>
                                        <p:attrNameLst>
                                          <p:attrName>style.visibility</p:attrName>
                                        </p:attrNameLst>
                                      </p:cBhvr>
                                      <p:to>
                                        <p:strVal val="visible"/>
                                      </p:to>
                                    </p:set>
                                    <p:animEffect transition="in" filter="fade">
                                      <p:cBhvr>
                                        <p:cTn id="23" dur="1000"/>
                                        <p:tgtEl>
                                          <p:spTgt spid="38"/>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fade">
                                      <p:cBhvr>
                                        <p:cTn id="28" dur="1000"/>
                                        <p:tgtEl>
                                          <p:spTgt spid="12"/>
                                        </p:tgtEl>
                                      </p:cBhvr>
                                    </p:animEffect>
                                  </p:childTnLst>
                                </p:cTn>
                              </p:par>
                            </p:childTnLst>
                          </p:cTn>
                        </p:par>
                        <p:par>
                          <p:cTn id="29" fill="hold">
                            <p:stCondLst>
                              <p:cond delay="1000"/>
                            </p:stCondLst>
                            <p:childTnLst>
                              <p:par>
                                <p:cTn id="30" presetID="10" presetClass="entr" presetSubtype="0" fill="hold" grpId="0" nodeType="after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fade">
                                      <p:cBhvr>
                                        <p:cTn id="32" dur="1000"/>
                                        <p:tgtEl>
                                          <p:spTgt spid="22"/>
                                        </p:tgtEl>
                                      </p:cBhvr>
                                    </p:animEffect>
                                  </p:childTnLst>
                                </p:cTn>
                              </p:par>
                            </p:childTnLst>
                          </p:cTn>
                        </p:par>
                        <p:par>
                          <p:cTn id="33" fill="hold">
                            <p:stCondLst>
                              <p:cond delay="2000"/>
                            </p:stCondLst>
                            <p:childTnLst>
                              <p:par>
                                <p:cTn id="34" presetID="10" presetClass="entr" presetSubtype="0" fill="hold" grpId="0" nodeType="afterEffect">
                                  <p:stCondLst>
                                    <p:cond delay="0"/>
                                  </p:stCondLst>
                                  <p:childTnLst>
                                    <p:set>
                                      <p:cBhvr>
                                        <p:cTn id="35" dur="1" fill="hold">
                                          <p:stCondLst>
                                            <p:cond delay="0"/>
                                          </p:stCondLst>
                                        </p:cTn>
                                        <p:tgtEl>
                                          <p:spTgt spid="37"/>
                                        </p:tgtEl>
                                        <p:attrNameLst>
                                          <p:attrName>style.visibility</p:attrName>
                                        </p:attrNameLst>
                                      </p:cBhvr>
                                      <p:to>
                                        <p:strVal val="visible"/>
                                      </p:to>
                                    </p:set>
                                    <p:animEffect transition="in" filter="fade">
                                      <p:cBhvr>
                                        <p:cTn id="36" dur="1000"/>
                                        <p:tgtEl>
                                          <p:spTgt spid="37"/>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10"/>
                                        </p:tgtEl>
                                        <p:attrNameLst>
                                          <p:attrName>style.visibility</p:attrName>
                                        </p:attrNameLst>
                                      </p:cBhvr>
                                      <p:to>
                                        <p:strVal val="visible"/>
                                      </p:to>
                                    </p:set>
                                    <p:animEffect transition="in" filter="fade">
                                      <p:cBhvr>
                                        <p:cTn id="41" dur="1000"/>
                                        <p:tgtEl>
                                          <p:spTgt spid="10"/>
                                        </p:tgtEl>
                                      </p:cBhvr>
                                    </p:animEffect>
                                  </p:childTnLst>
                                </p:cTn>
                              </p:par>
                            </p:childTnLst>
                          </p:cTn>
                        </p:par>
                        <p:par>
                          <p:cTn id="42" fill="hold">
                            <p:stCondLst>
                              <p:cond delay="1000"/>
                            </p:stCondLst>
                            <p:childTnLst>
                              <p:par>
                                <p:cTn id="43" presetID="10" presetClass="entr" presetSubtype="0" fill="hold" grpId="0" nodeType="afterEffect">
                                  <p:stCondLst>
                                    <p:cond delay="0"/>
                                  </p:stCondLst>
                                  <p:childTnLst>
                                    <p:set>
                                      <p:cBhvr>
                                        <p:cTn id="44" dur="1" fill="hold">
                                          <p:stCondLst>
                                            <p:cond delay="0"/>
                                          </p:stCondLst>
                                        </p:cTn>
                                        <p:tgtEl>
                                          <p:spTgt spid="19"/>
                                        </p:tgtEl>
                                        <p:attrNameLst>
                                          <p:attrName>style.visibility</p:attrName>
                                        </p:attrNameLst>
                                      </p:cBhvr>
                                      <p:to>
                                        <p:strVal val="visible"/>
                                      </p:to>
                                    </p:set>
                                    <p:animEffect transition="in" filter="fade">
                                      <p:cBhvr>
                                        <p:cTn id="45" dur="1000"/>
                                        <p:tgtEl>
                                          <p:spTgt spid="19"/>
                                        </p:tgtEl>
                                      </p:cBhvr>
                                    </p:animEffect>
                                  </p:childTnLst>
                                </p:cTn>
                              </p:par>
                            </p:childTnLst>
                          </p:cTn>
                        </p:par>
                        <p:par>
                          <p:cTn id="46" fill="hold">
                            <p:stCondLst>
                              <p:cond delay="2000"/>
                            </p:stCondLst>
                            <p:childTnLst>
                              <p:par>
                                <p:cTn id="47" presetID="10" presetClass="entr" presetSubtype="0" fill="hold" grpId="0" nodeType="afterEffect">
                                  <p:stCondLst>
                                    <p:cond delay="0"/>
                                  </p:stCondLst>
                                  <p:childTnLst>
                                    <p:set>
                                      <p:cBhvr>
                                        <p:cTn id="48" dur="1" fill="hold">
                                          <p:stCondLst>
                                            <p:cond delay="0"/>
                                          </p:stCondLst>
                                        </p:cTn>
                                        <p:tgtEl>
                                          <p:spTgt spid="36"/>
                                        </p:tgtEl>
                                        <p:attrNameLst>
                                          <p:attrName>style.visibility</p:attrName>
                                        </p:attrNameLst>
                                      </p:cBhvr>
                                      <p:to>
                                        <p:strVal val="visible"/>
                                      </p:to>
                                    </p:set>
                                    <p:animEffect transition="in" filter="fade">
                                      <p:cBhvr>
                                        <p:cTn id="49" dur="1000"/>
                                        <p:tgtEl>
                                          <p:spTgt spid="36"/>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nodeType="clickEffect">
                                  <p:stCondLst>
                                    <p:cond delay="0"/>
                                  </p:stCondLst>
                                  <p:childTnLst>
                                    <p:set>
                                      <p:cBhvr>
                                        <p:cTn id="53" dur="1" fill="hold">
                                          <p:stCondLst>
                                            <p:cond delay="0"/>
                                          </p:stCondLst>
                                        </p:cTn>
                                        <p:tgtEl>
                                          <p:spTgt spid="11"/>
                                        </p:tgtEl>
                                        <p:attrNameLst>
                                          <p:attrName>style.visibility</p:attrName>
                                        </p:attrNameLst>
                                      </p:cBhvr>
                                      <p:to>
                                        <p:strVal val="visible"/>
                                      </p:to>
                                    </p:set>
                                    <p:animEffect transition="in" filter="fade">
                                      <p:cBhvr>
                                        <p:cTn id="54" dur="1000"/>
                                        <p:tgtEl>
                                          <p:spTgt spid="11"/>
                                        </p:tgtEl>
                                      </p:cBhvr>
                                    </p:animEffect>
                                  </p:childTnLst>
                                </p:cTn>
                              </p:par>
                            </p:childTnLst>
                          </p:cTn>
                        </p:par>
                        <p:par>
                          <p:cTn id="55" fill="hold">
                            <p:stCondLst>
                              <p:cond delay="1000"/>
                            </p:stCondLst>
                            <p:childTnLst>
                              <p:par>
                                <p:cTn id="56" presetID="10" presetClass="entr" presetSubtype="0" fill="hold" grpId="0" nodeType="afterEffect">
                                  <p:stCondLst>
                                    <p:cond delay="0"/>
                                  </p:stCondLst>
                                  <p:childTnLst>
                                    <p:set>
                                      <p:cBhvr>
                                        <p:cTn id="57" dur="1" fill="hold">
                                          <p:stCondLst>
                                            <p:cond delay="0"/>
                                          </p:stCondLst>
                                        </p:cTn>
                                        <p:tgtEl>
                                          <p:spTgt spid="18"/>
                                        </p:tgtEl>
                                        <p:attrNameLst>
                                          <p:attrName>style.visibility</p:attrName>
                                        </p:attrNameLst>
                                      </p:cBhvr>
                                      <p:to>
                                        <p:strVal val="visible"/>
                                      </p:to>
                                    </p:set>
                                    <p:animEffect transition="in" filter="fade">
                                      <p:cBhvr>
                                        <p:cTn id="58" dur="1000"/>
                                        <p:tgtEl>
                                          <p:spTgt spid="18"/>
                                        </p:tgtEl>
                                      </p:cBhvr>
                                    </p:animEffect>
                                  </p:childTnLst>
                                </p:cTn>
                              </p:par>
                            </p:childTnLst>
                          </p:cTn>
                        </p:par>
                        <p:par>
                          <p:cTn id="59" fill="hold">
                            <p:stCondLst>
                              <p:cond delay="2000"/>
                            </p:stCondLst>
                            <p:childTnLst>
                              <p:par>
                                <p:cTn id="60" presetID="10" presetClass="entr" presetSubtype="0" fill="hold" grpId="0" nodeType="afterEffect">
                                  <p:stCondLst>
                                    <p:cond delay="0"/>
                                  </p:stCondLst>
                                  <p:childTnLst>
                                    <p:set>
                                      <p:cBhvr>
                                        <p:cTn id="61" dur="1" fill="hold">
                                          <p:stCondLst>
                                            <p:cond delay="0"/>
                                          </p:stCondLst>
                                        </p:cTn>
                                        <p:tgtEl>
                                          <p:spTgt spid="7"/>
                                        </p:tgtEl>
                                        <p:attrNameLst>
                                          <p:attrName>style.visibility</p:attrName>
                                        </p:attrNameLst>
                                      </p:cBhvr>
                                      <p:to>
                                        <p:strVal val="visible"/>
                                      </p:to>
                                    </p:set>
                                    <p:animEffect transition="in" filter="fade">
                                      <p:cBhvr>
                                        <p:cTn id="62" dur="1000"/>
                                        <p:tgtEl>
                                          <p:spTgt spid="7"/>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51"/>
                                        </p:tgtEl>
                                        <p:attrNameLst>
                                          <p:attrName>style.visibility</p:attrName>
                                        </p:attrNameLst>
                                      </p:cBhvr>
                                      <p:to>
                                        <p:strVal val="visible"/>
                                      </p:to>
                                    </p:set>
                                    <p:animEffect transition="in" filter="fade">
                                      <p:cBhvr>
                                        <p:cTn id="67" dur="1000"/>
                                        <p:tgtEl>
                                          <p:spTgt spid="51"/>
                                        </p:tgtEl>
                                      </p:cBhvr>
                                    </p:animEffect>
                                  </p:childTnLst>
                                </p:cTn>
                              </p:par>
                            </p:childTnLst>
                          </p:cTn>
                        </p:par>
                        <p:par>
                          <p:cTn id="68" fill="hold">
                            <p:stCondLst>
                              <p:cond delay="1000"/>
                            </p:stCondLst>
                            <p:childTnLst>
                              <p:par>
                                <p:cTn id="69" presetID="10" presetClass="entr" presetSubtype="0" fill="hold" grpId="0" nodeType="afterEffect">
                                  <p:stCondLst>
                                    <p:cond delay="0"/>
                                  </p:stCondLst>
                                  <p:childTnLst>
                                    <p:set>
                                      <p:cBhvr>
                                        <p:cTn id="70" dur="1" fill="hold">
                                          <p:stCondLst>
                                            <p:cond delay="0"/>
                                          </p:stCondLst>
                                        </p:cTn>
                                        <p:tgtEl>
                                          <p:spTgt spid="52"/>
                                        </p:tgtEl>
                                        <p:attrNameLst>
                                          <p:attrName>style.visibility</p:attrName>
                                        </p:attrNameLst>
                                      </p:cBhvr>
                                      <p:to>
                                        <p:strVal val="visible"/>
                                      </p:to>
                                    </p:set>
                                    <p:animEffect transition="in" filter="fade">
                                      <p:cBhvr>
                                        <p:cTn id="71" dur="1000"/>
                                        <p:tgtEl>
                                          <p:spTgt spid="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18" grpId="0" animBg="1"/>
      <p:bldP spid="19" grpId="0" animBg="1"/>
      <p:bldP spid="22" grpId="0" animBg="1"/>
      <p:bldP spid="31" grpId="0"/>
      <p:bldP spid="36" grpId="0" animBg="1"/>
      <p:bldP spid="37" grpId="0" animBg="1"/>
      <p:bldP spid="38" grpId="0" animBg="1"/>
      <p:bldP spid="51" grpId="0"/>
      <p:bldP spid="5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D93C34B-456D-4840-85BF-31E48E53A099}"/>
              </a:ext>
            </a:extLst>
          </p:cNvPr>
          <p:cNvSpPr txBox="1"/>
          <p:nvPr/>
        </p:nvSpPr>
        <p:spPr>
          <a:xfrm>
            <a:off x="594360" y="493776"/>
            <a:ext cx="2233304" cy="646331"/>
          </a:xfrm>
          <a:prstGeom prst="rect">
            <a:avLst/>
          </a:prstGeom>
          <a:noFill/>
        </p:spPr>
        <p:txBody>
          <a:bodyPr wrap="none" rtlCol="0">
            <a:spAutoFit/>
          </a:bodyPr>
          <a:lstStyle/>
          <a:p>
            <a:r>
              <a:rPr lang="en-GB" sz="3600" dirty="0"/>
              <a:t>Conclusion</a:t>
            </a:r>
            <a:endParaRPr lang="en-US" sz="3600" dirty="0"/>
          </a:p>
        </p:txBody>
      </p:sp>
      <p:sp>
        <p:nvSpPr>
          <p:cNvPr id="3" name="TextBox 2">
            <a:extLst>
              <a:ext uri="{FF2B5EF4-FFF2-40B4-BE49-F238E27FC236}">
                <a16:creationId xmlns:a16="http://schemas.microsoft.com/office/drawing/2014/main" id="{A785635A-349F-4A6A-9C2D-8080128ABF02}"/>
              </a:ext>
            </a:extLst>
          </p:cNvPr>
          <p:cNvSpPr txBox="1"/>
          <p:nvPr/>
        </p:nvSpPr>
        <p:spPr>
          <a:xfrm>
            <a:off x="681443" y="1741065"/>
            <a:ext cx="7897689" cy="830997"/>
          </a:xfrm>
          <a:prstGeom prst="rect">
            <a:avLst/>
          </a:prstGeom>
          <a:noFill/>
        </p:spPr>
        <p:txBody>
          <a:bodyPr wrap="square" rtlCol="0">
            <a:spAutoFit/>
          </a:bodyPr>
          <a:lstStyle/>
          <a:p>
            <a:r>
              <a:rPr lang="en-GB" sz="2400" dirty="0"/>
              <a:t>If LRM/RDA/metadata describe the products of human discourse  …</a:t>
            </a:r>
          </a:p>
        </p:txBody>
      </p:sp>
      <p:sp>
        <p:nvSpPr>
          <p:cNvPr id="4" name="TextBox 3">
            <a:extLst>
              <a:ext uri="{FF2B5EF4-FFF2-40B4-BE49-F238E27FC236}">
                <a16:creationId xmlns:a16="http://schemas.microsoft.com/office/drawing/2014/main" id="{BB43E064-C891-4FF2-BFB6-90DAC7B132ED}"/>
              </a:ext>
            </a:extLst>
          </p:cNvPr>
          <p:cNvSpPr txBox="1"/>
          <p:nvPr/>
        </p:nvSpPr>
        <p:spPr>
          <a:xfrm>
            <a:off x="681442" y="2942187"/>
            <a:ext cx="7897689" cy="830997"/>
          </a:xfrm>
          <a:prstGeom prst="rect">
            <a:avLst/>
          </a:prstGeom>
          <a:noFill/>
        </p:spPr>
        <p:txBody>
          <a:bodyPr wrap="square" rtlCol="0">
            <a:spAutoFit/>
          </a:bodyPr>
          <a:lstStyle/>
          <a:p>
            <a:r>
              <a:rPr lang="en-GB" sz="2400" dirty="0"/>
              <a:t>Then digital humanities study the products of human discourse  </a:t>
            </a:r>
          </a:p>
        </p:txBody>
      </p:sp>
      <p:sp>
        <p:nvSpPr>
          <p:cNvPr id="5" name="TextBox 4">
            <a:extLst>
              <a:ext uri="{FF2B5EF4-FFF2-40B4-BE49-F238E27FC236}">
                <a16:creationId xmlns:a16="http://schemas.microsoft.com/office/drawing/2014/main" id="{E7DD60CA-8FD4-4162-AB10-96B0A304D857}"/>
              </a:ext>
            </a:extLst>
          </p:cNvPr>
          <p:cNvSpPr txBox="1"/>
          <p:nvPr/>
        </p:nvSpPr>
        <p:spPr>
          <a:xfrm>
            <a:off x="681442" y="4143309"/>
            <a:ext cx="7897689" cy="830997"/>
          </a:xfrm>
          <a:prstGeom prst="rect">
            <a:avLst/>
          </a:prstGeom>
          <a:noFill/>
        </p:spPr>
        <p:txBody>
          <a:bodyPr wrap="square" rtlCol="0">
            <a:spAutoFit/>
          </a:bodyPr>
          <a:lstStyle/>
          <a:p>
            <a:r>
              <a:rPr lang="en-GB" sz="2400" dirty="0"/>
              <a:t>And require rich, smart, and comprehensive metadata to support such study and "tell" the long tale</a:t>
            </a:r>
          </a:p>
        </p:txBody>
      </p:sp>
    </p:spTree>
    <p:extLst>
      <p:ext uri="{BB962C8B-B14F-4D97-AF65-F5344CB8AC3E}">
        <p14:creationId xmlns:p14="http://schemas.microsoft.com/office/powerpoint/2010/main" val="2612046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EF6DE-E2B3-4104-88DD-EABAB6C36134}"/>
              </a:ext>
            </a:extLst>
          </p:cNvPr>
          <p:cNvSpPr>
            <a:spLocks noGrp="1"/>
          </p:cNvSpPr>
          <p:nvPr>
            <p:ph type="title"/>
          </p:nvPr>
        </p:nvSpPr>
        <p:spPr/>
        <p:txBody>
          <a:bodyPr/>
          <a:lstStyle/>
          <a:p>
            <a:r>
              <a:rPr lang="en-GB" dirty="0"/>
              <a:t>Overview</a:t>
            </a:r>
          </a:p>
        </p:txBody>
      </p:sp>
      <p:sp>
        <p:nvSpPr>
          <p:cNvPr id="3" name="Content Placeholder 2">
            <a:extLst>
              <a:ext uri="{FF2B5EF4-FFF2-40B4-BE49-F238E27FC236}">
                <a16:creationId xmlns:a16="http://schemas.microsoft.com/office/drawing/2014/main" id="{6DDE0E5C-1351-40DB-94AD-C1EB38AC93D1}"/>
              </a:ext>
            </a:extLst>
          </p:cNvPr>
          <p:cNvSpPr>
            <a:spLocks noGrp="1"/>
          </p:cNvSpPr>
          <p:nvPr>
            <p:ph idx="1"/>
          </p:nvPr>
        </p:nvSpPr>
        <p:spPr/>
        <p:txBody>
          <a:bodyPr/>
          <a:lstStyle/>
          <a:p>
            <a:r>
              <a:rPr lang="en-GB" dirty="0"/>
              <a:t>The long tail of humanities resources</a:t>
            </a:r>
          </a:p>
          <a:p>
            <a:pPr lvl="1"/>
            <a:r>
              <a:rPr lang="en-GB" dirty="0"/>
              <a:t>And its entanglement in time</a:t>
            </a:r>
          </a:p>
          <a:p>
            <a:r>
              <a:rPr lang="en-GB" dirty="0"/>
              <a:t>IFLA Library Reference Model</a:t>
            </a:r>
          </a:p>
          <a:p>
            <a:r>
              <a:rPr lang="en-GB" dirty="0"/>
              <a:t>Context</a:t>
            </a:r>
          </a:p>
          <a:p>
            <a:r>
              <a:rPr lang="en-GB" dirty="0"/>
              <a:t>RDA: Resource description and access</a:t>
            </a:r>
          </a:p>
          <a:p>
            <a:endParaRPr lang="en-GB" dirty="0"/>
          </a:p>
        </p:txBody>
      </p:sp>
    </p:spTree>
    <p:extLst>
      <p:ext uri="{BB962C8B-B14F-4D97-AF65-F5344CB8AC3E}">
        <p14:creationId xmlns:p14="http://schemas.microsoft.com/office/powerpoint/2010/main" val="11569072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4A20F2-48BB-4C50-993F-FFC6055B4C67}"/>
              </a:ext>
            </a:extLst>
          </p:cNvPr>
          <p:cNvSpPr txBox="1"/>
          <p:nvPr/>
        </p:nvSpPr>
        <p:spPr>
          <a:xfrm>
            <a:off x="594360" y="493776"/>
            <a:ext cx="2267993" cy="646331"/>
          </a:xfrm>
          <a:prstGeom prst="rect">
            <a:avLst/>
          </a:prstGeom>
          <a:noFill/>
        </p:spPr>
        <p:txBody>
          <a:bodyPr wrap="none" rtlCol="0">
            <a:spAutoFit/>
          </a:bodyPr>
          <a:lstStyle/>
          <a:p>
            <a:r>
              <a:rPr lang="en-GB" sz="3600" dirty="0"/>
              <a:t>Thank you!</a:t>
            </a:r>
            <a:endParaRPr lang="en-US" sz="3600" dirty="0"/>
          </a:p>
        </p:txBody>
      </p:sp>
      <p:sp>
        <p:nvSpPr>
          <p:cNvPr id="3" name="TextBox 2">
            <a:extLst>
              <a:ext uri="{FF2B5EF4-FFF2-40B4-BE49-F238E27FC236}">
                <a16:creationId xmlns:a16="http://schemas.microsoft.com/office/drawing/2014/main" id="{73A63C1D-95E5-4B68-BC65-35AE714E88A0}"/>
              </a:ext>
            </a:extLst>
          </p:cNvPr>
          <p:cNvSpPr txBox="1"/>
          <p:nvPr/>
        </p:nvSpPr>
        <p:spPr>
          <a:xfrm>
            <a:off x="721853" y="1335314"/>
            <a:ext cx="4395755" cy="523220"/>
          </a:xfrm>
          <a:prstGeom prst="rect">
            <a:avLst/>
          </a:prstGeom>
          <a:noFill/>
        </p:spPr>
        <p:txBody>
          <a:bodyPr wrap="none" rtlCol="0">
            <a:spAutoFit/>
          </a:bodyPr>
          <a:lstStyle/>
          <a:p>
            <a:r>
              <a:rPr lang="en-GB" sz="2800" dirty="0"/>
              <a:t>gordon@gordondunsire.com</a:t>
            </a:r>
          </a:p>
        </p:txBody>
      </p:sp>
      <p:sp>
        <p:nvSpPr>
          <p:cNvPr id="4" name="TextBox 3">
            <a:extLst>
              <a:ext uri="{FF2B5EF4-FFF2-40B4-BE49-F238E27FC236}">
                <a16:creationId xmlns:a16="http://schemas.microsoft.com/office/drawing/2014/main" id="{8962E098-F177-4822-90F4-3F58CF1E5CD3}"/>
              </a:ext>
            </a:extLst>
          </p:cNvPr>
          <p:cNvSpPr txBox="1"/>
          <p:nvPr/>
        </p:nvSpPr>
        <p:spPr>
          <a:xfrm>
            <a:off x="721853" y="2980266"/>
            <a:ext cx="7023269" cy="954107"/>
          </a:xfrm>
          <a:prstGeom prst="rect">
            <a:avLst/>
          </a:prstGeom>
          <a:noFill/>
        </p:spPr>
        <p:txBody>
          <a:bodyPr wrap="none" rtlCol="0">
            <a:spAutoFit/>
          </a:bodyPr>
          <a:lstStyle/>
          <a:p>
            <a:r>
              <a:rPr lang="en-GB" sz="2800" dirty="0"/>
              <a:t>IFLA Library reference model:</a:t>
            </a:r>
          </a:p>
          <a:p>
            <a:r>
              <a:rPr lang="en-GB" sz="2800" dirty="0"/>
              <a:t>https://www.ifla.org/publications/node/11412</a:t>
            </a:r>
          </a:p>
        </p:txBody>
      </p:sp>
      <p:sp>
        <p:nvSpPr>
          <p:cNvPr id="5" name="TextBox 4">
            <a:extLst>
              <a:ext uri="{FF2B5EF4-FFF2-40B4-BE49-F238E27FC236}">
                <a16:creationId xmlns:a16="http://schemas.microsoft.com/office/drawing/2014/main" id="{E2914B99-22B0-4639-890E-6631F2F93071}"/>
              </a:ext>
            </a:extLst>
          </p:cNvPr>
          <p:cNvSpPr txBox="1"/>
          <p:nvPr/>
        </p:nvSpPr>
        <p:spPr>
          <a:xfrm>
            <a:off x="721853" y="4233629"/>
            <a:ext cx="6437403" cy="954107"/>
          </a:xfrm>
          <a:prstGeom prst="rect">
            <a:avLst/>
          </a:prstGeom>
          <a:noFill/>
        </p:spPr>
        <p:txBody>
          <a:bodyPr wrap="none" rtlCol="0">
            <a:spAutoFit/>
          </a:bodyPr>
          <a:lstStyle/>
          <a:p>
            <a:r>
              <a:rPr lang="en-GB" sz="2800" dirty="0"/>
              <a:t>RDA: Resource Description and Access:</a:t>
            </a:r>
          </a:p>
          <a:p>
            <a:r>
              <a:rPr lang="en-GB" sz="2800" dirty="0"/>
              <a:t>http://www.rda-rsc.org/content/about-rda</a:t>
            </a:r>
          </a:p>
        </p:txBody>
      </p:sp>
      <p:sp>
        <p:nvSpPr>
          <p:cNvPr id="6" name="TextBox 5">
            <a:extLst>
              <a:ext uri="{FF2B5EF4-FFF2-40B4-BE49-F238E27FC236}">
                <a16:creationId xmlns:a16="http://schemas.microsoft.com/office/drawing/2014/main" id="{6D1D4565-DB97-4174-B4CB-31FFB86820AB}"/>
              </a:ext>
            </a:extLst>
          </p:cNvPr>
          <p:cNvSpPr txBox="1"/>
          <p:nvPr/>
        </p:nvSpPr>
        <p:spPr>
          <a:xfrm>
            <a:off x="664475" y="2157790"/>
            <a:ext cx="7456208" cy="523220"/>
          </a:xfrm>
          <a:prstGeom prst="rect">
            <a:avLst/>
          </a:prstGeom>
          <a:noFill/>
        </p:spPr>
        <p:txBody>
          <a:bodyPr wrap="none" rtlCol="0">
            <a:spAutoFit/>
          </a:bodyPr>
          <a:lstStyle/>
          <a:p>
            <a:r>
              <a:rPr lang="en-GB" sz="2800" dirty="0"/>
              <a:t>http://www.gordondunsire.com/publications.htm</a:t>
            </a:r>
          </a:p>
        </p:txBody>
      </p:sp>
    </p:spTree>
    <p:extLst>
      <p:ext uri="{BB962C8B-B14F-4D97-AF65-F5344CB8AC3E}">
        <p14:creationId xmlns:p14="http://schemas.microsoft.com/office/powerpoint/2010/main" val="29267404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p:nvPr/>
        </p:nvSpPr>
        <p:spPr>
          <a:xfrm>
            <a:off x="594360" y="493776"/>
            <a:ext cx="2479333" cy="646331"/>
          </a:xfrm>
          <a:prstGeom prst="rect">
            <a:avLst/>
          </a:prstGeom>
          <a:noFill/>
        </p:spPr>
        <p:txBody>
          <a:bodyPr wrap="none" rtlCol="0">
            <a:spAutoFit/>
          </a:bodyPr>
          <a:lstStyle/>
          <a:p>
            <a:r>
              <a:rPr lang="en-GB" sz="3600" dirty="0"/>
              <a:t>The long tail</a:t>
            </a:r>
            <a:endParaRPr lang="en-US" sz="3600" dirty="0"/>
          </a:p>
        </p:txBody>
      </p:sp>
      <p:sp>
        <p:nvSpPr>
          <p:cNvPr id="25" name="TextBox 24">
            <a:extLst>
              <a:ext uri="{FF2B5EF4-FFF2-40B4-BE49-F238E27FC236}">
                <a16:creationId xmlns:a16="http://schemas.microsoft.com/office/drawing/2014/main" id="{F2EAFCC5-8FC3-40AC-95FB-32186C3F72DF}"/>
              </a:ext>
            </a:extLst>
          </p:cNvPr>
          <p:cNvSpPr txBox="1"/>
          <p:nvPr/>
        </p:nvSpPr>
        <p:spPr>
          <a:xfrm>
            <a:off x="750881" y="4122057"/>
            <a:ext cx="7940040" cy="2246769"/>
          </a:xfrm>
          <a:prstGeom prst="rect">
            <a:avLst/>
          </a:prstGeom>
          <a:noFill/>
        </p:spPr>
        <p:txBody>
          <a:bodyPr wrap="square" rtlCol="0">
            <a:spAutoFit/>
          </a:bodyPr>
          <a:lstStyle/>
          <a:p>
            <a:r>
              <a:rPr lang="en-GB" sz="2800" dirty="0"/>
              <a:t>Information resources remain relevant for a longer time in the Humanities than in other research disciplines:</a:t>
            </a:r>
          </a:p>
          <a:p>
            <a:pPr lvl="1"/>
            <a:r>
              <a:rPr lang="en-GB" sz="2800" dirty="0"/>
              <a:t>The longer something is relevant, the more likely it will be associated with other resources</a:t>
            </a:r>
          </a:p>
        </p:txBody>
      </p:sp>
      <p:sp>
        <p:nvSpPr>
          <p:cNvPr id="26" name="TextBox 25">
            <a:extLst>
              <a:ext uri="{FF2B5EF4-FFF2-40B4-BE49-F238E27FC236}">
                <a16:creationId xmlns:a16="http://schemas.microsoft.com/office/drawing/2014/main" id="{9404253D-0AD2-47E7-BE2B-6865DDF7B317}"/>
              </a:ext>
            </a:extLst>
          </p:cNvPr>
          <p:cNvSpPr txBox="1"/>
          <p:nvPr/>
        </p:nvSpPr>
        <p:spPr>
          <a:xfrm>
            <a:off x="841817" y="2183944"/>
            <a:ext cx="1810785" cy="1168539"/>
          </a:xfrm>
          <a:prstGeom prst="ellipse">
            <a:avLst/>
          </a:prstGeom>
          <a:noFill/>
          <a:ln w="28575">
            <a:solidFill>
              <a:schemeClr val="bg1"/>
            </a:solidFill>
          </a:ln>
        </p:spPr>
        <p:txBody>
          <a:bodyPr wrap="none" rtlCol="0">
            <a:spAutoFit/>
          </a:bodyPr>
          <a:lstStyle/>
          <a:p>
            <a:pPr algn="ctr"/>
            <a:r>
              <a:rPr lang="en-GB" sz="2400" b="1" dirty="0"/>
              <a:t>Original</a:t>
            </a:r>
          </a:p>
          <a:p>
            <a:pPr algn="ctr"/>
            <a:r>
              <a:rPr lang="en-GB" sz="2400" b="1" dirty="0"/>
              <a:t>resource</a:t>
            </a:r>
          </a:p>
        </p:txBody>
      </p:sp>
      <p:sp>
        <p:nvSpPr>
          <p:cNvPr id="27" name="TextBox 26">
            <a:extLst>
              <a:ext uri="{FF2B5EF4-FFF2-40B4-BE49-F238E27FC236}">
                <a16:creationId xmlns:a16="http://schemas.microsoft.com/office/drawing/2014/main" id="{504129AC-B127-4C54-962A-F00733579253}"/>
              </a:ext>
            </a:extLst>
          </p:cNvPr>
          <p:cNvSpPr txBox="1"/>
          <p:nvPr/>
        </p:nvSpPr>
        <p:spPr>
          <a:xfrm>
            <a:off x="4262675" y="1772902"/>
            <a:ext cx="701484" cy="649188"/>
          </a:xfrm>
          <a:prstGeom prst="ellipse">
            <a:avLst/>
          </a:prstGeom>
          <a:noFill/>
          <a:ln w="28575">
            <a:solidFill>
              <a:schemeClr val="bg1"/>
            </a:solidFill>
          </a:ln>
        </p:spPr>
        <p:txBody>
          <a:bodyPr wrap="none" rtlCol="0">
            <a:spAutoFit/>
          </a:bodyPr>
          <a:lstStyle/>
          <a:p>
            <a:pPr algn="ctr"/>
            <a:r>
              <a:rPr lang="en-GB" sz="2400" b="1" dirty="0"/>
              <a:t>Rx</a:t>
            </a:r>
          </a:p>
        </p:txBody>
      </p:sp>
      <p:sp>
        <p:nvSpPr>
          <p:cNvPr id="28" name="TextBox 27">
            <a:extLst>
              <a:ext uri="{FF2B5EF4-FFF2-40B4-BE49-F238E27FC236}">
                <a16:creationId xmlns:a16="http://schemas.microsoft.com/office/drawing/2014/main" id="{AD8C87FF-54C6-403F-8B5B-B3E25A004236}"/>
              </a:ext>
            </a:extLst>
          </p:cNvPr>
          <p:cNvSpPr txBox="1"/>
          <p:nvPr/>
        </p:nvSpPr>
        <p:spPr>
          <a:xfrm>
            <a:off x="5194428" y="2415945"/>
            <a:ext cx="703559" cy="649188"/>
          </a:xfrm>
          <a:prstGeom prst="ellipse">
            <a:avLst/>
          </a:prstGeom>
          <a:noFill/>
          <a:ln w="28575">
            <a:solidFill>
              <a:schemeClr val="bg1"/>
            </a:solidFill>
          </a:ln>
        </p:spPr>
        <p:txBody>
          <a:bodyPr wrap="none" rtlCol="0">
            <a:spAutoFit/>
          </a:bodyPr>
          <a:lstStyle/>
          <a:p>
            <a:pPr algn="ctr"/>
            <a:r>
              <a:rPr lang="en-GB" sz="2400" b="1" dirty="0"/>
              <a:t>Ry</a:t>
            </a:r>
          </a:p>
        </p:txBody>
      </p:sp>
      <p:sp>
        <p:nvSpPr>
          <p:cNvPr id="29" name="TextBox 28">
            <a:extLst>
              <a:ext uri="{FF2B5EF4-FFF2-40B4-BE49-F238E27FC236}">
                <a16:creationId xmlns:a16="http://schemas.microsoft.com/office/drawing/2014/main" id="{5575EDD5-B4AD-42D5-999E-E5EC5861780B}"/>
              </a:ext>
            </a:extLst>
          </p:cNvPr>
          <p:cNvSpPr txBox="1"/>
          <p:nvPr/>
        </p:nvSpPr>
        <p:spPr>
          <a:xfrm>
            <a:off x="3850793" y="3051846"/>
            <a:ext cx="674434" cy="649188"/>
          </a:xfrm>
          <a:prstGeom prst="ellipse">
            <a:avLst/>
          </a:prstGeom>
          <a:noFill/>
          <a:ln w="28575">
            <a:solidFill>
              <a:schemeClr val="bg1"/>
            </a:solidFill>
          </a:ln>
        </p:spPr>
        <p:txBody>
          <a:bodyPr wrap="none" rtlCol="0">
            <a:spAutoFit/>
          </a:bodyPr>
          <a:lstStyle/>
          <a:p>
            <a:pPr algn="ctr"/>
            <a:r>
              <a:rPr lang="en-GB" sz="2400" b="1" dirty="0" err="1"/>
              <a:t>Rz</a:t>
            </a:r>
            <a:endParaRPr lang="en-GB" sz="2400" b="1" dirty="0"/>
          </a:p>
        </p:txBody>
      </p:sp>
      <p:cxnSp>
        <p:nvCxnSpPr>
          <p:cNvPr id="30" name="Curved Connector 63">
            <a:extLst>
              <a:ext uri="{FF2B5EF4-FFF2-40B4-BE49-F238E27FC236}">
                <a16:creationId xmlns:a16="http://schemas.microsoft.com/office/drawing/2014/main" id="{B347C1C2-F3A3-40A9-A0B9-5C5B70B58649}"/>
              </a:ext>
            </a:extLst>
          </p:cNvPr>
          <p:cNvCxnSpPr>
            <a:cxnSpLocks/>
            <a:stCxn id="26" idx="6"/>
            <a:endCxn id="27" idx="2"/>
          </p:cNvCxnSpPr>
          <p:nvPr/>
        </p:nvCxnSpPr>
        <p:spPr>
          <a:xfrm flipV="1">
            <a:off x="2652602" y="2097496"/>
            <a:ext cx="1610073" cy="670718"/>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3" name="Curved Connector 63">
            <a:extLst>
              <a:ext uri="{FF2B5EF4-FFF2-40B4-BE49-F238E27FC236}">
                <a16:creationId xmlns:a16="http://schemas.microsoft.com/office/drawing/2014/main" id="{BC6AB731-ECA7-4559-98CE-0204B32C0F4A}"/>
              </a:ext>
            </a:extLst>
          </p:cNvPr>
          <p:cNvCxnSpPr>
            <a:cxnSpLocks/>
            <a:stCxn id="26" idx="6"/>
            <a:endCxn id="28" idx="2"/>
          </p:cNvCxnSpPr>
          <p:nvPr/>
        </p:nvCxnSpPr>
        <p:spPr>
          <a:xfrm flipV="1">
            <a:off x="2652602" y="2740539"/>
            <a:ext cx="2541826" cy="27675"/>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6" name="Curved Connector 63">
            <a:extLst>
              <a:ext uri="{FF2B5EF4-FFF2-40B4-BE49-F238E27FC236}">
                <a16:creationId xmlns:a16="http://schemas.microsoft.com/office/drawing/2014/main" id="{ADB8C575-F89F-4F76-9969-22408CD10C06}"/>
              </a:ext>
            </a:extLst>
          </p:cNvPr>
          <p:cNvCxnSpPr>
            <a:cxnSpLocks/>
            <a:stCxn id="26" idx="6"/>
            <a:endCxn id="29" idx="2"/>
          </p:cNvCxnSpPr>
          <p:nvPr/>
        </p:nvCxnSpPr>
        <p:spPr>
          <a:xfrm>
            <a:off x="2652602" y="2768214"/>
            <a:ext cx="1198191" cy="608226"/>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768F6E56-7DD5-4927-AB25-325C57CA8FCC}"/>
              </a:ext>
            </a:extLst>
          </p:cNvPr>
          <p:cNvSpPr txBox="1"/>
          <p:nvPr/>
        </p:nvSpPr>
        <p:spPr>
          <a:xfrm>
            <a:off x="2340545" y="1667459"/>
            <a:ext cx="1927194" cy="400110"/>
          </a:xfrm>
          <a:prstGeom prst="rect">
            <a:avLst/>
          </a:prstGeom>
          <a:noFill/>
        </p:spPr>
        <p:txBody>
          <a:bodyPr wrap="none" rtlCol="0">
            <a:spAutoFit/>
          </a:bodyPr>
          <a:lstStyle/>
          <a:p>
            <a:r>
              <a:rPr lang="en-GB" sz="2000" dirty="0"/>
              <a:t>has commentary</a:t>
            </a:r>
          </a:p>
        </p:txBody>
      </p:sp>
      <p:sp>
        <p:nvSpPr>
          <p:cNvPr id="44" name="TextBox 43">
            <a:extLst>
              <a:ext uri="{FF2B5EF4-FFF2-40B4-BE49-F238E27FC236}">
                <a16:creationId xmlns:a16="http://schemas.microsoft.com/office/drawing/2014/main" id="{696309CF-AFA0-4C3C-BA41-E071E7C201CB}"/>
              </a:ext>
            </a:extLst>
          </p:cNvPr>
          <p:cNvSpPr txBox="1"/>
          <p:nvPr/>
        </p:nvSpPr>
        <p:spPr>
          <a:xfrm>
            <a:off x="3457638" y="2402658"/>
            <a:ext cx="1661289" cy="400110"/>
          </a:xfrm>
          <a:prstGeom prst="rect">
            <a:avLst/>
          </a:prstGeom>
          <a:noFill/>
        </p:spPr>
        <p:txBody>
          <a:bodyPr wrap="none" rtlCol="0">
            <a:spAutoFit/>
          </a:bodyPr>
          <a:lstStyle/>
          <a:p>
            <a:r>
              <a:rPr lang="en-GB" sz="2000" dirty="0"/>
              <a:t>has derivation</a:t>
            </a:r>
          </a:p>
        </p:txBody>
      </p:sp>
      <p:sp>
        <p:nvSpPr>
          <p:cNvPr id="45" name="TextBox 44">
            <a:extLst>
              <a:ext uri="{FF2B5EF4-FFF2-40B4-BE49-F238E27FC236}">
                <a16:creationId xmlns:a16="http://schemas.microsoft.com/office/drawing/2014/main" id="{E13D05E0-3AC5-4FCF-893F-5B6CA8AF29DF}"/>
              </a:ext>
            </a:extLst>
          </p:cNvPr>
          <p:cNvSpPr txBox="1"/>
          <p:nvPr/>
        </p:nvSpPr>
        <p:spPr>
          <a:xfrm>
            <a:off x="2405270" y="3397970"/>
            <a:ext cx="1428596" cy="400110"/>
          </a:xfrm>
          <a:prstGeom prst="rect">
            <a:avLst/>
          </a:prstGeom>
          <a:noFill/>
        </p:spPr>
        <p:txBody>
          <a:bodyPr wrap="none" rtlCol="0">
            <a:spAutoFit/>
          </a:bodyPr>
          <a:lstStyle/>
          <a:p>
            <a:r>
              <a:rPr lang="en-GB" sz="2000" dirty="0"/>
              <a:t>is subject of</a:t>
            </a:r>
          </a:p>
        </p:txBody>
      </p:sp>
      <p:sp>
        <p:nvSpPr>
          <p:cNvPr id="24" name="TextBox 23">
            <a:extLst>
              <a:ext uri="{FF2B5EF4-FFF2-40B4-BE49-F238E27FC236}">
                <a16:creationId xmlns:a16="http://schemas.microsoft.com/office/drawing/2014/main" id="{9BA7CA58-48A6-450C-AD11-7B1E07228404}"/>
              </a:ext>
            </a:extLst>
          </p:cNvPr>
          <p:cNvSpPr txBox="1"/>
          <p:nvPr/>
        </p:nvSpPr>
        <p:spPr>
          <a:xfrm>
            <a:off x="6783713" y="1867514"/>
            <a:ext cx="442259" cy="519351"/>
          </a:xfrm>
          <a:prstGeom prst="ellipse">
            <a:avLst/>
          </a:prstGeom>
          <a:noFill/>
          <a:ln w="28575">
            <a:solidFill>
              <a:schemeClr val="bg1"/>
            </a:solidFill>
          </a:ln>
        </p:spPr>
        <p:txBody>
          <a:bodyPr wrap="none" rtlCol="0">
            <a:spAutoFit/>
          </a:bodyPr>
          <a:lstStyle/>
          <a:p>
            <a:pPr algn="ctr"/>
            <a:r>
              <a:rPr lang="en-GB" b="1" dirty="0"/>
              <a:t>R</a:t>
            </a:r>
          </a:p>
        </p:txBody>
      </p:sp>
      <p:sp>
        <p:nvSpPr>
          <p:cNvPr id="31" name="TextBox 30">
            <a:extLst>
              <a:ext uri="{FF2B5EF4-FFF2-40B4-BE49-F238E27FC236}">
                <a16:creationId xmlns:a16="http://schemas.microsoft.com/office/drawing/2014/main" id="{6FE5D597-F231-4568-9E10-C35CBE5A7257}"/>
              </a:ext>
            </a:extLst>
          </p:cNvPr>
          <p:cNvSpPr txBox="1"/>
          <p:nvPr/>
        </p:nvSpPr>
        <p:spPr>
          <a:xfrm>
            <a:off x="6602100" y="2494700"/>
            <a:ext cx="442259" cy="519351"/>
          </a:xfrm>
          <a:prstGeom prst="ellipse">
            <a:avLst/>
          </a:prstGeom>
          <a:noFill/>
          <a:ln w="28575">
            <a:solidFill>
              <a:schemeClr val="bg1"/>
            </a:solidFill>
          </a:ln>
        </p:spPr>
        <p:txBody>
          <a:bodyPr wrap="none" rtlCol="0">
            <a:spAutoFit/>
          </a:bodyPr>
          <a:lstStyle/>
          <a:p>
            <a:pPr algn="ctr"/>
            <a:r>
              <a:rPr lang="en-GB" b="1" dirty="0"/>
              <a:t>R</a:t>
            </a:r>
          </a:p>
        </p:txBody>
      </p:sp>
      <p:sp>
        <p:nvSpPr>
          <p:cNvPr id="32" name="TextBox 31">
            <a:extLst>
              <a:ext uri="{FF2B5EF4-FFF2-40B4-BE49-F238E27FC236}">
                <a16:creationId xmlns:a16="http://schemas.microsoft.com/office/drawing/2014/main" id="{12347C52-644E-4A79-8EFE-0EFB3CED32AA}"/>
              </a:ext>
            </a:extLst>
          </p:cNvPr>
          <p:cNvSpPr txBox="1"/>
          <p:nvPr/>
        </p:nvSpPr>
        <p:spPr>
          <a:xfrm>
            <a:off x="6981742" y="3367178"/>
            <a:ext cx="442259" cy="519351"/>
          </a:xfrm>
          <a:prstGeom prst="ellipse">
            <a:avLst/>
          </a:prstGeom>
          <a:noFill/>
          <a:ln w="28575">
            <a:solidFill>
              <a:schemeClr val="bg1"/>
            </a:solidFill>
          </a:ln>
        </p:spPr>
        <p:txBody>
          <a:bodyPr wrap="none" rtlCol="0">
            <a:spAutoFit/>
          </a:bodyPr>
          <a:lstStyle/>
          <a:p>
            <a:pPr algn="ctr"/>
            <a:r>
              <a:rPr lang="en-GB" b="1" dirty="0"/>
              <a:t>R</a:t>
            </a:r>
          </a:p>
        </p:txBody>
      </p:sp>
      <p:sp>
        <p:nvSpPr>
          <p:cNvPr id="34" name="TextBox 33">
            <a:extLst>
              <a:ext uri="{FF2B5EF4-FFF2-40B4-BE49-F238E27FC236}">
                <a16:creationId xmlns:a16="http://schemas.microsoft.com/office/drawing/2014/main" id="{C57002FD-B1BC-4B43-8173-F0D602A081AF}"/>
              </a:ext>
            </a:extLst>
          </p:cNvPr>
          <p:cNvSpPr txBox="1"/>
          <p:nvPr/>
        </p:nvSpPr>
        <p:spPr>
          <a:xfrm>
            <a:off x="7532007" y="1591801"/>
            <a:ext cx="442259" cy="519351"/>
          </a:xfrm>
          <a:prstGeom prst="ellipse">
            <a:avLst/>
          </a:prstGeom>
          <a:noFill/>
          <a:ln w="28575">
            <a:solidFill>
              <a:schemeClr val="bg1"/>
            </a:solidFill>
          </a:ln>
        </p:spPr>
        <p:txBody>
          <a:bodyPr wrap="none" rtlCol="0">
            <a:spAutoFit/>
          </a:bodyPr>
          <a:lstStyle/>
          <a:p>
            <a:pPr algn="ctr"/>
            <a:r>
              <a:rPr lang="en-GB" b="1" dirty="0"/>
              <a:t>R</a:t>
            </a:r>
          </a:p>
        </p:txBody>
      </p:sp>
      <p:sp>
        <p:nvSpPr>
          <p:cNvPr id="35" name="TextBox 34">
            <a:extLst>
              <a:ext uri="{FF2B5EF4-FFF2-40B4-BE49-F238E27FC236}">
                <a16:creationId xmlns:a16="http://schemas.microsoft.com/office/drawing/2014/main" id="{3AD44102-5489-48FC-9EFC-2ACFEC3F14DA}"/>
              </a:ext>
            </a:extLst>
          </p:cNvPr>
          <p:cNvSpPr txBox="1"/>
          <p:nvPr/>
        </p:nvSpPr>
        <p:spPr>
          <a:xfrm>
            <a:off x="7753137" y="2857089"/>
            <a:ext cx="442259" cy="519351"/>
          </a:xfrm>
          <a:prstGeom prst="ellipse">
            <a:avLst/>
          </a:prstGeom>
          <a:noFill/>
          <a:ln w="28575">
            <a:solidFill>
              <a:schemeClr val="bg1"/>
            </a:solidFill>
          </a:ln>
        </p:spPr>
        <p:txBody>
          <a:bodyPr wrap="none" rtlCol="0">
            <a:spAutoFit/>
          </a:bodyPr>
          <a:lstStyle/>
          <a:p>
            <a:pPr algn="ctr"/>
            <a:r>
              <a:rPr lang="en-GB" b="1" dirty="0"/>
              <a:t>R</a:t>
            </a:r>
          </a:p>
        </p:txBody>
      </p:sp>
      <p:sp>
        <p:nvSpPr>
          <p:cNvPr id="37" name="TextBox 36">
            <a:extLst>
              <a:ext uri="{FF2B5EF4-FFF2-40B4-BE49-F238E27FC236}">
                <a16:creationId xmlns:a16="http://schemas.microsoft.com/office/drawing/2014/main" id="{91B9E6DC-94FF-451C-86BE-40B2FE52AB36}"/>
              </a:ext>
            </a:extLst>
          </p:cNvPr>
          <p:cNvSpPr txBox="1"/>
          <p:nvPr/>
        </p:nvSpPr>
        <p:spPr>
          <a:xfrm>
            <a:off x="8157725" y="2156269"/>
            <a:ext cx="442259" cy="519351"/>
          </a:xfrm>
          <a:prstGeom prst="ellipse">
            <a:avLst/>
          </a:prstGeom>
          <a:noFill/>
          <a:ln w="28575">
            <a:solidFill>
              <a:schemeClr val="bg1"/>
            </a:solidFill>
          </a:ln>
        </p:spPr>
        <p:txBody>
          <a:bodyPr wrap="none" rtlCol="0">
            <a:spAutoFit/>
          </a:bodyPr>
          <a:lstStyle/>
          <a:p>
            <a:pPr algn="ctr"/>
            <a:r>
              <a:rPr lang="en-GB" b="1" dirty="0"/>
              <a:t>R</a:t>
            </a:r>
          </a:p>
        </p:txBody>
      </p:sp>
      <p:cxnSp>
        <p:nvCxnSpPr>
          <p:cNvPr id="38" name="Curved Connector 63">
            <a:extLst>
              <a:ext uri="{FF2B5EF4-FFF2-40B4-BE49-F238E27FC236}">
                <a16:creationId xmlns:a16="http://schemas.microsoft.com/office/drawing/2014/main" id="{24439698-3025-4A13-BF39-4919A9945FB7}"/>
              </a:ext>
            </a:extLst>
          </p:cNvPr>
          <p:cNvCxnSpPr>
            <a:cxnSpLocks/>
            <a:stCxn id="28" idx="6"/>
            <a:endCxn id="31" idx="2"/>
          </p:cNvCxnSpPr>
          <p:nvPr/>
        </p:nvCxnSpPr>
        <p:spPr>
          <a:xfrm>
            <a:off x="5897987" y="2740539"/>
            <a:ext cx="704113" cy="13837"/>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9" name="Curved Connector 63">
            <a:extLst>
              <a:ext uri="{FF2B5EF4-FFF2-40B4-BE49-F238E27FC236}">
                <a16:creationId xmlns:a16="http://schemas.microsoft.com/office/drawing/2014/main" id="{728DD578-1789-4887-8B13-DED6D235AC6E}"/>
              </a:ext>
            </a:extLst>
          </p:cNvPr>
          <p:cNvCxnSpPr>
            <a:cxnSpLocks/>
            <a:stCxn id="28" idx="7"/>
            <a:endCxn id="24" idx="2"/>
          </p:cNvCxnSpPr>
          <p:nvPr/>
        </p:nvCxnSpPr>
        <p:spPr>
          <a:xfrm rot="5400000" flipH="1" flipV="1">
            <a:off x="6097420" y="1824723"/>
            <a:ext cx="383826" cy="988760"/>
          </a:xfrm>
          <a:prstGeom prst="curvedConnector2">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0" name="Curved Connector 63">
            <a:extLst>
              <a:ext uri="{FF2B5EF4-FFF2-40B4-BE49-F238E27FC236}">
                <a16:creationId xmlns:a16="http://schemas.microsoft.com/office/drawing/2014/main" id="{C832E47E-41AD-4AF6-8651-F2EEEE1519FB}"/>
              </a:ext>
            </a:extLst>
          </p:cNvPr>
          <p:cNvCxnSpPr>
            <a:cxnSpLocks/>
            <a:stCxn id="28" idx="5"/>
            <a:endCxn id="35" idx="2"/>
          </p:cNvCxnSpPr>
          <p:nvPr/>
        </p:nvCxnSpPr>
        <p:spPr>
          <a:xfrm rot="16200000" flipH="1">
            <a:off x="6700694" y="2064321"/>
            <a:ext cx="146703" cy="1958184"/>
          </a:xfrm>
          <a:prstGeom prst="curvedConnector2">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1" name="Curved Connector 63">
            <a:extLst>
              <a:ext uri="{FF2B5EF4-FFF2-40B4-BE49-F238E27FC236}">
                <a16:creationId xmlns:a16="http://schemas.microsoft.com/office/drawing/2014/main" id="{FC05F228-8FDF-4EDE-B636-58C9AE919B72}"/>
              </a:ext>
            </a:extLst>
          </p:cNvPr>
          <p:cNvCxnSpPr>
            <a:cxnSpLocks/>
            <a:stCxn id="32" idx="6"/>
            <a:endCxn id="35" idx="3"/>
          </p:cNvCxnSpPr>
          <p:nvPr/>
        </p:nvCxnSpPr>
        <p:spPr>
          <a:xfrm flipV="1">
            <a:off x="7424001" y="3300383"/>
            <a:ext cx="393903" cy="326471"/>
          </a:xfrm>
          <a:prstGeom prst="curvedConnector2">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6" name="Curved Connector 63">
            <a:extLst>
              <a:ext uri="{FF2B5EF4-FFF2-40B4-BE49-F238E27FC236}">
                <a16:creationId xmlns:a16="http://schemas.microsoft.com/office/drawing/2014/main" id="{970B064A-0A9F-4413-BBFF-EFE60ACA1C4C}"/>
              </a:ext>
            </a:extLst>
          </p:cNvPr>
          <p:cNvCxnSpPr>
            <a:cxnSpLocks/>
            <a:stCxn id="24" idx="6"/>
            <a:endCxn id="34" idx="2"/>
          </p:cNvCxnSpPr>
          <p:nvPr/>
        </p:nvCxnSpPr>
        <p:spPr>
          <a:xfrm flipV="1">
            <a:off x="7225972" y="1851477"/>
            <a:ext cx="306035" cy="275713"/>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8" name="Curved Connector 63">
            <a:extLst>
              <a:ext uri="{FF2B5EF4-FFF2-40B4-BE49-F238E27FC236}">
                <a16:creationId xmlns:a16="http://schemas.microsoft.com/office/drawing/2014/main" id="{BEB5FD45-E3DE-4901-A403-63842C51D514}"/>
              </a:ext>
            </a:extLst>
          </p:cNvPr>
          <p:cNvCxnSpPr>
            <a:cxnSpLocks/>
            <a:stCxn id="31" idx="6"/>
            <a:endCxn id="37" idx="2"/>
          </p:cNvCxnSpPr>
          <p:nvPr/>
        </p:nvCxnSpPr>
        <p:spPr>
          <a:xfrm flipV="1">
            <a:off x="7044359" y="2415945"/>
            <a:ext cx="1113366" cy="338431"/>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1" name="Curved Connector 63">
            <a:extLst>
              <a:ext uri="{FF2B5EF4-FFF2-40B4-BE49-F238E27FC236}">
                <a16:creationId xmlns:a16="http://schemas.microsoft.com/office/drawing/2014/main" id="{3B20F9CD-EC75-4AD6-A8FF-D9CAF667445F}"/>
              </a:ext>
            </a:extLst>
          </p:cNvPr>
          <p:cNvCxnSpPr>
            <a:cxnSpLocks/>
            <a:stCxn id="24" idx="5"/>
            <a:endCxn id="35" idx="2"/>
          </p:cNvCxnSpPr>
          <p:nvPr/>
        </p:nvCxnSpPr>
        <p:spPr>
          <a:xfrm rot="16200000" flipH="1">
            <a:off x="7054193" y="2417820"/>
            <a:ext cx="805957" cy="591932"/>
          </a:xfrm>
          <a:prstGeom prst="curvedConnector2">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5" name="Curved Connector 63">
            <a:extLst>
              <a:ext uri="{FF2B5EF4-FFF2-40B4-BE49-F238E27FC236}">
                <a16:creationId xmlns:a16="http://schemas.microsoft.com/office/drawing/2014/main" id="{279F4345-8230-4FA5-AC31-57D74DD884D7}"/>
              </a:ext>
            </a:extLst>
          </p:cNvPr>
          <p:cNvCxnSpPr>
            <a:cxnSpLocks/>
            <a:stCxn id="28" idx="4"/>
            <a:endCxn id="32" idx="2"/>
          </p:cNvCxnSpPr>
          <p:nvPr/>
        </p:nvCxnSpPr>
        <p:spPr>
          <a:xfrm rot="16200000" flipH="1">
            <a:off x="5983115" y="2628226"/>
            <a:ext cx="561721" cy="1435534"/>
          </a:xfrm>
          <a:prstGeom prst="curvedConnector2">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1" name="Curved Connector 63">
            <a:extLst>
              <a:ext uri="{FF2B5EF4-FFF2-40B4-BE49-F238E27FC236}">
                <a16:creationId xmlns:a16="http://schemas.microsoft.com/office/drawing/2014/main" id="{19F4C20D-3A4E-44A1-8B5F-49777FD07594}"/>
              </a:ext>
            </a:extLst>
          </p:cNvPr>
          <p:cNvCxnSpPr>
            <a:cxnSpLocks/>
            <a:stCxn id="37" idx="1"/>
            <a:endCxn id="34" idx="6"/>
          </p:cNvCxnSpPr>
          <p:nvPr/>
        </p:nvCxnSpPr>
        <p:spPr>
          <a:xfrm rot="16200000" flipV="1">
            <a:off x="7907955" y="1917789"/>
            <a:ext cx="380849" cy="248226"/>
          </a:xfrm>
          <a:prstGeom prst="curvedConnector2">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4" name="Curved Connector 63">
            <a:extLst>
              <a:ext uri="{FF2B5EF4-FFF2-40B4-BE49-F238E27FC236}">
                <a16:creationId xmlns:a16="http://schemas.microsoft.com/office/drawing/2014/main" id="{0E34AC96-2FC1-48F1-989D-43F3966957BA}"/>
              </a:ext>
            </a:extLst>
          </p:cNvPr>
          <p:cNvCxnSpPr>
            <a:cxnSpLocks/>
            <a:stCxn id="35" idx="0"/>
            <a:endCxn id="34" idx="4"/>
          </p:cNvCxnSpPr>
          <p:nvPr/>
        </p:nvCxnSpPr>
        <p:spPr>
          <a:xfrm rot="16200000" flipV="1">
            <a:off x="7490734" y="2373556"/>
            <a:ext cx="745937" cy="22113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7" name="Curved Connector 63">
            <a:extLst>
              <a:ext uri="{FF2B5EF4-FFF2-40B4-BE49-F238E27FC236}">
                <a16:creationId xmlns:a16="http://schemas.microsoft.com/office/drawing/2014/main" id="{574EB3F7-A16B-4EE0-95CE-CE974F0682E0}"/>
              </a:ext>
            </a:extLst>
          </p:cNvPr>
          <p:cNvCxnSpPr>
            <a:cxnSpLocks/>
            <a:stCxn id="31" idx="1"/>
            <a:endCxn id="27" idx="6"/>
          </p:cNvCxnSpPr>
          <p:nvPr/>
        </p:nvCxnSpPr>
        <p:spPr>
          <a:xfrm rot="16200000" flipV="1">
            <a:off x="5578883" y="1482773"/>
            <a:ext cx="473261" cy="1702708"/>
          </a:xfrm>
          <a:prstGeom prst="curvedConnector2">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0" name="Curved Connector 63">
            <a:extLst>
              <a:ext uri="{FF2B5EF4-FFF2-40B4-BE49-F238E27FC236}">
                <a16:creationId xmlns:a16="http://schemas.microsoft.com/office/drawing/2014/main" id="{494A5A56-8AED-4154-BF53-805AD8F683B7}"/>
              </a:ext>
            </a:extLst>
          </p:cNvPr>
          <p:cNvCxnSpPr>
            <a:cxnSpLocks/>
            <a:stCxn id="24" idx="0"/>
            <a:endCxn id="27" idx="6"/>
          </p:cNvCxnSpPr>
          <p:nvPr/>
        </p:nvCxnSpPr>
        <p:spPr>
          <a:xfrm rot="16200000" flipH="1" flipV="1">
            <a:off x="5869510" y="962163"/>
            <a:ext cx="229982" cy="2040684"/>
          </a:xfrm>
          <a:prstGeom prst="curvedConnector4">
            <a:avLst>
              <a:gd name="adj1" fmla="val -99399"/>
              <a:gd name="adj2" fmla="val 55418"/>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74" name="TextBox 73">
            <a:extLst>
              <a:ext uri="{FF2B5EF4-FFF2-40B4-BE49-F238E27FC236}">
                <a16:creationId xmlns:a16="http://schemas.microsoft.com/office/drawing/2014/main" id="{B9A1A1E9-C9BA-40D7-A261-8E59C62D506C}"/>
              </a:ext>
            </a:extLst>
          </p:cNvPr>
          <p:cNvSpPr txBox="1"/>
          <p:nvPr/>
        </p:nvSpPr>
        <p:spPr>
          <a:xfrm>
            <a:off x="5452349" y="502177"/>
            <a:ext cx="3058786" cy="646331"/>
          </a:xfrm>
          <a:prstGeom prst="rect">
            <a:avLst/>
          </a:prstGeom>
          <a:noFill/>
        </p:spPr>
        <p:txBody>
          <a:bodyPr wrap="none" rtlCol="0">
            <a:spAutoFit/>
          </a:bodyPr>
          <a:lstStyle/>
          <a:p>
            <a:r>
              <a:rPr lang="en-GB" sz="3600" dirty="0"/>
              <a:t>= a tangled tale</a:t>
            </a:r>
            <a:endParaRPr lang="en-US" sz="3600" dirty="0"/>
          </a:p>
        </p:txBody>
      </p:sp>
      <p:sp>
        <p:nvSpPr>
          <p:cNvPr id="3" name="TextBox 2">
            <a:extLst>
              <a:ext uri="{FF2B5EF4-FFF2-40B4-BE49-F238E27FC236}">
                <a16:creationId xmlns:a16="http://schemas.microsoft.com/office/drawing/2014/main" id="{3F04F825-13DD-40C6-BEEB-3640EC4C662C}"/>
              </a:ext>
            </a:extLst>
          </p:cNvPr>
          <p:cNvSpPr txBox="1"/>
          <p:nvPr/>
        </p:nvSpPr>
        <p:spPr>
          <a:xfrm>
            <a:off x="3457638" y="382320"/>
            <a:ext cx="1661289" cy="917079"/>
          </a:xfrm>
          <a:prstGeom prst="rightArrow">
            <a:avLst/>
          </a:prstGeom>
          <a:solidFill>
            <a:schemeClr val="tx2"/>
          </a:solidFill>
        </p:spPr>
        <p:txBody>
          <a:bodyPr wrap="square" rtlCol="0">
            <a:spAutoFit/>
          </a:bodyPr>
          <a:lstStyle/>
          <a:p>
            <a:r>
              <a:rPr lang="en-GB" sz="2400" dirty="0">
                <a:solidFill>
                  <a:schemeClr val="bg1"/>
                </a:solidFill>
              </a:rPr>
              <a:t>time</a:t>
            </a:r>
          </a:p>
        </p:txBody>
      </p:sp>
    </p:spTree>
    <p:extLst>
      <p:ext uri="{BB962C8B-B14F-4D97-AF65-F5344CB8AC3E}">
        <p14:creationId xmlns:p14="http://schemas.microsoft.com/office/powerpoint/2010/main" val="199721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26"/>
                                        </p:tgtEl>
                                        <p:attrNameLst>
                                          <p:attrName>style.visibility</p:attrName>
                                        </p:attrNameLst>
                                      </p:cBhvr>
                                      <p:to>
                                        <p:strVal val="visible"/>
                                      </p:to>
                                    </p:set>
                                    <p:animEffect transition="in" filter="fade">
                                      <p:cBhvr>
                                        <p:cTn id="11" dur="1000"/>
                                        <p:tgtEl>
                                          <p:spTgt spid="26"/>
                                        </p:tgtEl>
                                      </p:cBhvr>
                                    </p:animEffect>
                                  </p:childTnLst>
                                </p:cTn>
                              </p:par>
                            </p:childTnLst>
                          </p:cTn>
                        </p:par>
                        <p:par>
                          <p:cTn id="12" fill="hold">
                            <p:stCondLst>
                              <p:cond delay="2000"/>
                            </p:stCondLst>
                            <p:childTnLst>
                              <p:par>
                                <p:cTn id="13" presetID="10" presetClass="entr" presetSubtype="0" fill="hold" nodeType="afterEffect">
                                  <p:stCondLst>
                                    <p:cond delay="0"/>
                                  </p:stCondLst>
                                  <p:childTnLst>
                                    <p:set>
                                      <p:cBhvr>
                                        <p:cTn id="14" dur="1" fill="hold">
                                          <p:stCondLst>
                                            <p:cond delay="0"/>
                                          </p:stCondLst>
                                        </p:cTn>
                                        <p:tgtEl>
                                          <p:spTgt spid="33"/>
                                        </p:tgtEl>
                                        <p:attrNameLst>
                                          <p:attrName>style.visibility</p:attrName>
                                        </p:attrNameLst>
                                      </p:cBhvr>
                                      <p:to>
                                        <p:strVal val="visible"/>
                                      </p:to>
                                    </p:set>
                                    <p:animEffect transition="in" filter="fade">
                                      <p:cBhvr>
                                        <p:cTn id="15" dur="1000"/>
                                        <p:tgtEl>
                                          <p:spTgt spid="33"/>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44"/>
                                        </p:tgtEl>
                                        <p:attrNameLst>
                                          <p:attrName>style.visibility</p:attrName>
                                        </p:attrNameLst>
                                      </p:cBhvr>
                                      <p:to>
                                        <p:strVal val="visible"/>
                                      </p:to>
                                    </p:set>
                                    <p:animEffect transition="in" filter="fade">
                                      <p:cBhvr>
                                        <p:cTn id="18" dur="1000"/>
                                        <p:tgtEl>
                                          <p:spTgt spid="44"/>
                                        </p:tgtEl>
                                      </p:cBhvr>
                                    </p:animEffect>
                                  </p:childTnLst>
                                </p:cTn>
                              </p:par>
                            </p:childTnLst>
                          </p:cTn>
                        </p:par>
                        <p:par>
                          <p:cTn id="19" fill="hold">
                            <p:stCondLst>
                              <p:cond delay="3000"/>
                            </p:stCondLst>
                            <p:childTnLst>
                              <p:par>
                                <p:cTn id="20" presetID="10" presetClass="entr" presetSubtype="0" fill="hold" grpId="0" nodeType="afterEffect">
                                  <p:stCondLst>
                                    <p:cond delay="0"/>
                                  </p:stCondLst>
                                  <p:childTnLst>
                                    <p:set>
                                      <p:cBhvr>
                                        <p:cTn id="21" dur="1" fill="hold">
                                          <p:stCondLst>
                                            <p:cond delay="0"/>
                                          </p:stCondLst>
                                        </p:cTn>
                                        <p:tgtEl>
                                          <p:spTgt spid="28"/>
                                        </p:tgtEl>
                                        <p:attrNameLst>
                                          <p:attrName>style.visibility</p:attrName>
                                        </p:attrNameLst>
                                      </p:cBhvr>
                                      <p:to>
                                        <p:strVal val="visible"/>
                                      </p:to>
                                    </p:set>
                                    <p:animEffect transition="in" filter="fade">
                                      <p:cBhvr>
                                        <p:cTn id="22" dur="1000"/>
                                        <p:tgtEl>
                                          <p:spTgt spid="2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0"/>
                                        </p:tgtEl>
                                        <p:attrNameLst>
                                          <p:attrName>style.visibility</p:attrName>
                                        </p:attrNameLst>
                                      </p:cBhvr>
                                      <p:to>
                                        <p:strVal val="visible"/>
                                      </p:to>
                                    </p:set>
                                    <p:animEffect transition="in" filter="fade">
                                      <p:cBhvr>
                                        <p:cTn id="27" dur="250"/>
                                        <p:tgtEl>
                                          <p:spTgt spid="30"/>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43"/>
                                        </p:tgtEl>
                                        <p:attrNameLst>
                                          <p:attrName>style.visibility</p:attrName>
                                        </p:attrNameLst>
                                      </p:cBhvr>
                                      <p:to>
                                        <p:strVal val="visible"/>
                                      </p:to>
                                    </p:set>
                                    <p:animEffect transition="in" filter="fade">
                                      <p:cBhvr>
                                        <p:cTn id="30" dur="250"/>
                                        <p:tgtEl>
                                          <p:spTgt spid="43"/>
                                        </p:tgtEl>
                                      </p:cBhvr>
                                    </p:animEffect>
                                  </p:childTnLst>
                                </p:cTn>
                              </p:par>
                            </p:childTnLst>
                          </p:cTn>
                        </p:par>
                        <p:par>
                          <p:cTn id="31" fill="hold">
                            <p:stCondLst>
                              <p:cond delay="250"/>
                            </p:stCondLst>
                            <p:childTnLst>
                              <p:par>
                                <p:cTn id="32" presetID="10" presetClass="entr" presetSubtype="0" fill="hold" grpId="0" nodeType="afterEffect">
                                  <p:stCondLst>
                                    <p:cond delay="0"/>
                                  </p:stCondLst>
                                  <p:childTnLst>
                                    <p:set>
                                      <p:cBhvr>
                                        <p:cTn id="33" dur="1" fill="hold">
                                          <p:stCondLst>
                                            <p:cond delay="0"/>
                                          </p:stCondLst>
                                        </p:cTn>
                                        <p:tgtEl>
                                          <p:spTgt spid="27"/>
                                        </p:tgtEl>
                                        <p:attrNameLst>
                                          <p:attrName>style.visibility</p:attrName>
                                        </p:attrNameLst>
                                      </p:cBhvr>
                                      <p:to>
                                        <p:strVal val="visible"/>
                                      </p:to>
                                    </p:set>
                                    <p:animEffect transition="in" filter="fade">
                                      <p:cBhvr>
                                        <p:cTn id="34" dur="250"/>
                                        <p:tgtEl>
                                          <p:spTgt spid="27"/>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36"/>
                                        </p:tgtEl>
                                        <p:attrNameLst>
                                          <p:attrName>style.visibility</p:attrName>
                                        </p:attrNameLst>
                                      </p:cBhvr>
                                      <p:to>
                                        <p:strVal val="visible"/>
                                      </p:to>
                                    </p:set>
                                    <p:animEffect transition="in" filter="fade">
                                      <p:cBhvr>
                                        <p:cTn id="39" dur="250"/>
                                        <p:tgtEl>
                                          <p:spTgt spid="36"/>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45"/>
                                        </p:tgtEl>
                                        <p:attrNameLst>
                                          <p:attrName>style.visibility</p:attrName>
                                        </p:attrNameLst>
                                      </p:cBhvr>
                                      <p:to>
                                        <p:strVal val="visible"/>
                                      </p:to>
                                    </p:set>
                                    <p:animEffect transition="in" filter="fade">
                                      <p:cBhvr>
                                        <p:cTn id="42" dur="250"/>
                                        <p:tgtEl>
                                          <p:spTgt spid="45"/>
                                        </p:tgtEl>
                                      </p:cBhvr>
                                    </p:animEffect>
                                  </p:childTnLst>
                                </p:cTn>
                              </p:par>
                            </p:childTnLst>
                          </p:cTn>
                        </p:par>
                        <p:par>
                          <p:cTn id="43" fill="hold">
                            <p:stCondLst>
                              <p:cond delay="250"/>
                            </p:stCondLst>
                            <p:childTnLst>
                              <p:par>
                                <p:cTn id="44" presetID="10" presetClass="entr" presetSubtype="0" fill="hold" grpId="0" nodeType="afterEffect">
                                  <p:stCondLst>
                                    <p:cond delay="0"/>
                                  </p:stCondLst>
                                  <p:childTnLst>
                                    <p:set>
                                      <p:cBhvr>
                                        <p:cTn id="45" dur="1" fill="hold">
                                          <p:stCondLst>
                                            <p:cond delay="0"/>
                                          </p:stCondLst>
                                        </p:cTn>
                                        <p:tgtEl>
                                          <p:spTgt spid="29"/>
                                        </p:tgtEl>
                                        <p:attrNameLst>
                                          <p:attrName>style.visibility</p:attrName>
                                        </p:attrNameLst>
                                      </p:cBhvr>
                                      <p:to>
                                        <p:strVal val="visible"/>
                                      </p:to>
                                    </p:set>
                                    <p:animEffect transition="in" filter="fade">
                                      <p:cBhvr>
                                        <p:cTn id="46" dur="250"/>
                                        <p:tgtEl>
                                          <p:spTgt spid="29"/>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nodeType="clickEffect">
                                  <p:stCondLst>
                                    <p:cond delay="0"/>
                                  </p:stCondLst>
                                  <p:childTnLst>
                                    <p:set>
                                      <p:cBhvr>
                                        <p:cTn id="50" dur="1" fill="hold">
                                          <p:stCondLst>
                                            <p:cond delay="0"/>
                                          </p:stCondLst>
                                        </p:cTn>
                                        <p:tgtEl>
                                          <p:spTgt spid="38"/>
                                        </p:tgtEl>
                                        <p:attrNameLst>
                                          <p:attrName>style.visibility</p:attrName>
                                        </p:attrNameLst>
                                      </p:cBhvr>
                                      <p:to>
                                        <p:strVal val="visible"/>
                                      </p:to>
                                    </p:set>
                                    <p:animEffect transition="in" filter="fade">
                                      <p:cBhvr>
                                        <p:cTn id="51" dur="250"/>
                                        <p:tgtEl>
                                          <p:spTgt spid="38"/>
                                        </p:tgtEl>
                                      </p:cBhvr>
                                    </p:animEffect>
                                  </p:childTnLst>
                                </p:cTn>
                              </p:par>
                            </p:childTnLst>
                          </p:cTn>
                        </p:par>
                        <p:par>
                          <p:cTn id="52" fill="hold">
                            <p:stCondLst>
                              <p:cond delay="250"/>
                            </p:stCondLst>
                            <p:childTnLst>
                              <p:par>
                                <p:cTn id="53" presetID="10" presetClass="entr" presetSubtype="0" fill="hold" grpId="0" nodeType="afterEffect">
                                  <p:stCondLst>
                                    <p:cond delay="0"/>
                                  </p:stCondLst>
                                  <p:childTnLst>
                                    <p:set>
                                      <p:cBhvr>
                                        <p:cTn id="54" dur="1" fill="hold">
                                          <p:stCondLst>
                                            <p:cond delay="0"/>
                                          </p:stCondLst>
                                        </p:cTn>
                                        <p:tgtEl>
                                          <p:spTgt spid="31"/>
                                        </p:tgtEl>
                                        <p:attrNameLst>
                                          <p:attrName>style.visibility</p:attrName>
                                        </p:attrNameLst>
                                      </p:cBhvr>
                                      <p:to>
                                        <p:strVal val="visible"/>
                                      </p:to>
                                    </p:set>
                                    <p:animEffect transition="in" filter="fade">
                                      <p:cBhvr>
                                        <p:cTn id="55" dur="250"/>
                                        <p:tgtEl>
                                          <p:spTgt spid="31"/>
                                        </p:tgtEl>
                                      </p:cBhvr>
                                    </p:animEffect>
                                  </p:childTnLst>
                                </p:cTn>
                              </p:par>
                            </p:childTnLst>
                          </p:cTn>
                        </p:par>
                        <p:par>
                          <p:cTn id="56" fill="hold">
                            <p:stCondLst>
                              <p:cond delay="500"/>
                            </p:stCondLst>
                            <p:childTnLst>
                              <p:par>
                                <p:cTn id="57" presetID="10" presetClass="entr" presetSubtype="0" fill="hold" nodeType="afterEffect">
                                  <p:stCondLst>
                                    <p:cond delay="0"/>
                                  </p:stCondLst>
                                  <p:childTnLst>
                                    <p:set>
                                      <p:cBhvr>
                                        <p:cTn id="58" dur="1" fill="hold">
                                          <p:stCondLst>
                                            <p:cond delay="0"/>
                                          </p:stCondLst>
                                        </p:cTn>
                                        <p:tgtEl>
                                          <p:spTgt spid="39"/>
                                        </p:tgtEl>
                                        <p:attrNameLst>
                                          <p:attrName>style.visibility</p:attrName>
                                        </p:attrNameLst>
                                      </p:cBhvr>
                                      <p:to>
                                        <p:strVal val="visible"/>
                                      </p:to>
                                    </p:set>
                                    <p:animEffect transition="in" filter="fade">
                                      <p:cBhvr>
                                        <p:cTn id="59" dur="250"/>
                                        <p:tgtEl>
                                          <p:spTgt spid="39"/>
                                        </p:tgtEl>
                                      </p:cBhvr>
                                    </p:animEffect>
                                  </p:childTnLst>
                                </p:cTn>
                              </p:par>
                            </p:childTnLst>
                          </p:cTn>
                        </p:par>
                        <p:par>
                          <p:cTn id="60" fill="hold">
                            <p:stCondLst>
                              <p:cond delay="750"/>
                            </p:stCondLst>
                            <p:childTnLst>
                              <p:par>
                                <p:cTn id="61" presetID="10" presetClass="entr" presetSubtype="0" fill="hold" grpId="0" nodeType="afterEffect">
                                  <p:stCondLst>
                                    <p:cond delay="0"/>
                                  </p:stCondLst>
                                  <p:childTnLst>
                                    <p:set>
                                      <p:cBhvr>
                                        <p:cTn id="62" dur="1" fill="hold">
                                          <p:stCondLst>
                                            <p:cond delay="0"/>
                                          </p:stCondLst>
                                        </p:cTn>
                                        <p:tgtEl>
                                          <p:spTgt spid="24"/>
                                        </p:tgtEl>
                                        <p:attrNameLst>
                                          <p:attrName>style.visibility</p:attrName>
                                        </p:attrNameLst>
                                      </p:cBhvr>
                                      <p:to>
                                        <p:strVal val="visible"/>
                                      </p:to>
                                    </p:set>
                                    <p:animEffect transition="in" filter="fade">
                                      <p:cBhvr>
                                        <p:cTn id="63" dur="250"/>
                                        <p:tgtEl>
                                          <p:spTgt spid="24"/>
                                        </p:tgtEl>
                                      </p:cBhvr>
                                    </p:animEffect>
                                  </p:childTnLst>
                                </p:cTn>
                              </p:par>
                            </p:childTnLst>
                          </p:cTn>
                        </p:par>
                        <p:par>
                          <p:cTn id="64" fill="hold">
                            <p:stCondLst>
                              <p:cond delay="1000"/>
                            </p:stCondLst>
                            <p:childTnLst>
                              <p:par>
                                <p:cTn id="65" presetID="10" presetClass="entr" presetSubtype="0" fill="hold" nodeType="afterEffect">
                                  <p:stCondLst>
                                    <p:cond delay="0"/>
                                  </p:stCondLst>
                                  <p:childTnLst>
                                    <p:set>
                                      <p:cBhvr>
                                        <p:cTn id="66" dur="1" fill="hold">
                                          <p:stCondLst>
                                            <p:cond delay="0"/>
                                          </p:stCondLst>
                                        </p:cTn>
                                        <p:tgtEl>
                                          <p:spTgt spid="55"/>
                                        </p:tgtEl>
                                        <p:attrNameLst>
                                          <p:attrName>style.visibility</p:attrName>
                                        </p:attrNameLst>
                                      </p:cBhvr>
                                      <p:to>
                                        <p:strVal val="visible"/>
                                      </p:to>
                                    </p:set>
                                    <p:animEffect transition="in" filter="fade">
                                      <p:cBhvr>
                                        <p:cTn id="67" dur="250"/>
                                        <p:tgtEl>
                                          <p:spTgt spid="55"/>
                                        </p:tgtEl>
                                      </p:cBhvr>
                                    </p:animEffect>
                                  </p:childTnLst>
                                </p:cTn>
                              </p:par>
                            </p:childTnLst>
                          </p:cTn>
                        </p:par>
                        <p:par>
                          <p:cTn id="68" fill="hold">
                            <p:stCondLst>
                              <p:cond delay="1250"/>
                            </p:stCondLst>
                            <p:childTnLst>
                              <p:par>
                                <p:cTn id="69" presetID="10" presetClass="entr" presetSubtype="0" fill="hold" grpId="0" nodeType="afterEffect">
                                  <p:stCondLst>
                                    <p:cond delay="0"/>
                                  </p:stCondLst>
                                  <p:childTnLst>
                                    <p:set>
                                      <p:cBhvr>
                                        <p:cTn id="70" dur="1" fill="hold">
                                          <p:stCondLst>
                                            <p:cond delay="0"/>
                                          </p:stCondLst>
                                        </p:cTn>
                                        <p:tgtEl>
                                          <p:spTgt spid="32"/>
                                        </p:tgtEl>
                                        <p:attrNameLst>
                                          <p:attrName>style.visibility</p:attrName>
                                        </p:attrNameLst>
                                      </p:cBhvr>
                                      <p:to>
                                        <p:strVal val="visible"/>
                                      </p:to>
                                    </p:set>
                                    <p:animEffect transition="in" filter="fade">
                                      <p:cBhvr>
                                        <p:cTn id="71" dur="250"/>
                                        <p:tgtEl>
                                          <p:spTgt spid="32"/>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nodeType="clickEffect">
                                  <p:stCondLst>
                                    <p:cond delay="0"/>
                                  </p:stCondLst>
                                  <p:childTnLst>
                                    <p:set>
                                      <p:cBhvr>
                                        <p:cTn id="75" dur="1" fill="hold">
                                          <p:stCondLst>
                                            <p:cond delay="0"/>
                                          </p:stCondLst>
                                        </p:cTn>
                                        <p:tgtEl>
                                          <p:spTgt spid="41"/>
                                        </p:tgtEl>
                                        <p:attrNameLst>
                                          <p:attrName>style.visibility</p:attrName>
                                        </p:attrNameLst>
                                      </p:cBhvr>
                                      <p:to>
                                        <p:strVal val="visible"/>
                                      </p:to>
                                    </p:set>
                                    <p:animEffect transition="in" filter="fade">
                                      <p:cBhvr>
                                        <p:cTn id="76" dur="250"/>
                                        <p:tgtEl>
                                          <p:spTgt spid="41"/>
                                        </p:tgtEl>
                                      </p:cBhvr>
                                    </p:animEffect>
                                  </p:childTnLst>
                                </p:cTn>
                              </p:par>
                            </p:childTnLst>
                          </p:cTn>
                        </p:par>
                        <p:par>
                          <p:cTn id="77" fill="hold">
                            <p:stCondLst>
                              <p:cond delay="250"/>
                            </p:stCondLst>
                            <p:childTnLst>
                              <p:par>
                                <p:cTn id="78" presetID="10" presetClass="entr" presetSubtype="0" fill="hold" grpId="0" nodeType="afterEffect">
                                  <p:stCondLst>
                                    <p:cond delay="0"/>
                                  </p:stCondLst>
                                  <p:childTnLst>
                                    <p:set>
                                      <p:cBhvr>
                                        <p:cTn id="79" dur="1" fill="hold">
                                          <p:stCondLst>
                                            <p:cond delay="0"/>
                                          </p:stCondLst>
                                        </p:cTn>
                                        <p:tgtEl>
                                          <p:spTgt spid="35"/>
                                        </p:tgtEl>
                                        <p:attrNameLst>
                                          <p:attrName>style.visibility</p:attrName>
                                        </p:attrNameLst>
                                      </p:cBhvr>
                                      <p:to>
                                        <p:strVal val="visible"/>
                                      </p:to>
                                    </p:set>
                                    <p:animEffect transition="in" filter="fade">
                                      <p:cBhvr>
                                        <p:cTn id="80" dur="250"/>
                                        <p:tgtEl>
                                          <p:spTgt spid="35"/>
                                        </p:tgtEl>
                                      </p:cBhvr>
                                    </p:animEffect>
                                  </p:childTnLst>
                                </p:cTn>
                              </p:par>
                            </p:childTnLst>
                          </p:cTn>
                        </p:par>
                        <p:par>
                          <p:cTn id="81" fill="hold">
                            <p:stCondLst>
                              <p:cond delay="500"/>
                            </p:stCondLst>
                            <p:childTnLst>
                              <p:par>
                                <p:cTn id="82" presetID="10" presetClass="entr" presetSubtype="0" fill="hold" nodeType="afterEffect">
                                  <p:stCondLst>
                                    <p:cond delay="0"/>
                                  </p:stCondLst>
                                  <p:childTnLst>
                                    <p:set>
                                      <p:cBhvr>
                                        <p:cTn id="83" dur="1" fill="hold">
                                          <p:stCondLst>
                                            <p:cond delay="0"/>
                                          </p:stCondLst>
                                        </p:cTn>
                                        <p:tgtEl>
                                          <p:spTgt spid="40"/>
                                        </p:tgtEl>
                                        <p:attrNameLst>
                                          <p:attrName>style.visibility</p:attrName>
                                        </p:attrNameLst>
                                      </p:cBhvr>
                                      <p:to>
                                        <p:strVal val="visible"/>
                                      </p:to>
                                    </p:set>
                                    <p:animEffect transition="in" filter="fade">
                                      <p:cBhvr>
                                        <p:cTn id="84" dur="250"/>
                                        <p:tgtEl>
                                          <p:spTgt spid="40"/>
                                        </p:tgtEl>
                                      </p:cBhvr>
                                    </p:animEffect>
                                  </p:childTnLst>
                                </p:cTn>
                              </p:par>
                            </p:childTnLst>
                          </p:cTn>
                        </p:par>
                        <p:par>
                          <p:cTn id="85" fill="hold">
                            <p:stCondLst>
                              <p:cond delay="750"/>
                            </p:stCondLst>
                            <p:childTnLst>
                              <p:par>
                                <p:cTn id="86" presetID="10" presetClass="entr" presetSubtype="0" fill="hold" nodeType="afterEffect">
                                  <p:stCondLst>
                                    <p:cond delay="0"/>
                                  </p:stCondLst>
                                  <p:childTnLst>
                                    <p:set>
                                      <p:cBhvr>
                                        <p:cTn id="87" dur="1" fill="hold">
                                          <p:stCondLst>
                                            <p:cond delay="0"/>
                                          </p:stCondLst>
                                        </p:cTn>
                                        <p:tgtEl>
                                          <p:spTgt spid="51"/>
                                        </p:tgtEl>
                                        <p:attrNameLst>
                                          <p:attrName>style.visibility</p:attrName>
                                        </p:attrNameLst>
                                      </p:cBhvr>
                                      <p:to>
                                        <p:strVal val="visible"/>
                                      </p:to>
                                    </p:set>
                                    <p:animEffect transition="in" filter="fade">
                                      <p:cBhvr>
                                        <p:cTn id="88" dur="250"/>
                                        <p:tgtEl>
                                          <p:spTgt spid="51"/>
                                        </p:tgtEl>
                                      </p:cBhvr>
                                    </p:animEffect>
                                  </p:childTnLst>
                                </p:cTn>
                              </p:par>
                            </p:childTnLst>
                          </p:cTn>
                        </p:par>
                        <p:par>
                          <p:cTn id="89" fill="hold">
                            <p:stCondLst>
                              <p:cond delay="1000"/>
                            </p:stCondLst>
                            <p:childTnLst>
                              <p:par>
                                <p:cTn id="90" presetID="10" presetClass="entr" presetSubtype="0" fill="hold" nodeType="afterEffect">
                                  <p:stCondLst>
                                    <p:cond delay="0"/>
                                  </p:stCondLst>
                                  <p:childTnLst>
                                    <p:set>
                                      <p:cBhvr>
                                        <p:cTn id="91" dur="1" fill="hold">
                                          <p:stCondLst>
                                            <p:cond delay="0"/>
                                          </p:stCondLst>
                                        </p:cTn>
                                        <p:tgtEl>
                                          <p:spTgt spid="48"/>
                                        </p:tgtEl>
                                        <p:attrNameLst>
                                          <p:attrName>style.visibility</p:attrName>
                                        </p:attrNameLst>
                                      </p:cBhvr>
                                      <p:to>
                                        <p:strVal val="visible"/>
                                      </p:to>
                                    </p:set>
                                    <p:animEffect transition="in" filter="fade">
                                      <p:cBhvr>
                                        <p:cTn id="92" dur="250"/>
                                        <p:tgtEl>
                                          <p:spTgt spid="48"/>
                                        </p:tgtEl>
                                      </p:cBhvr>
                                    </p:animEffect>
                                  </p:childTnLst>
                                </p:cTn>
                              </p:par>
                            </p:childTnLst>
                          </p:cTn>
                        </p:par>
                        <p:par>
                          <p:cTn id="93" fill="hold">
                            <p:stCondLst>
                              <p:cond delay="1250"/>
                            </p:stCondLst>
                            <p:childTnLst>
                              <p:par>
                                <p:cTn id="94" presetID="10" presetClass="entr" presetSubtype="0" fill="hold" grpId="0" nodeType="afterEffect">
                                  <p:stCondLst>
                                    <p:cond delay="0"/>
                                  </p:stCondLst>
                                  <p:childTnLst>
                                    <p:set>
                                      <p:cBhvr>
                                        <p:cTn id="95" dur="1" fill="hold">
                                          <p:stCondLst>
                                            <p:cond delay="0"/>
                                          </p:stCondLst>
                                        </p:cTn>
                                        <p:tgtEl>
                                          <p:spTgt spid="37"/>
                                        </p:tgtEl>
                                        <p:attrNameLst>
                                          <p:attrName>style.visibility</p:attrName>
                                        </p:attrNameLst>
                                      </p:cBhvr>
                                      <p:to>
                                        <p:strVal val="visible"/>
                                      </p:to>
                                    </p:set>
                                    <p:animEffect transition="in" filter="fade">
                                      <p:cBhvr>
                                        <p:cTn id="96" dur="250"/>
                                        <p:tgtEl>
                                          <p:spTgt spid="37"/>
                                        </p:tgtEl>
                                      </p:cBhvr>
                                    </p:animEffect>
                                  </p:childTnLst>
                                </p:cTn>
                              </p:par>
                            </p:childTnLst>
                          </p:cTn>
                        </p:par>
                        <p:par>
                          <p:cTn id="97" fill="hold">
                            <p:stCondLst>
                              <p:cond delay="1500"/>
                            </p:stCondLst>
                            <p:childTnLst>
                              <p:par>
                                <p:cTn id="98" presetID="10" presetClass="entr" presetSubtype="0" fill="hold" grpId="0" nodeType="afterEffect">
                                  <p:stCondLst>
                                    <p:cond delay="0"/>
                                  </p:stCondLst>
                                  <p:childTnLst>
                                    <p:set>
                                      <p:cBhvr>
                                        <p:cTn id="99" dur="1" fill="hold">
                                          <p:stCondLst>
                                            <p:cond delay="0"/>
                                          </p:stCondLst>
                                        </p:cTn>
                                        <p:tgtEl>
                                          <p:spTgt spid="34"/>
                                        </p:tgtEl>
                                        <p:attrNameLst>
                                          <p:attrName>style.visibility</p:attrName>
                                        </p:attrNameLst>
                                      </p:cBhvr>
                                      <p:to>
                                        <p:strVal val="visible"/>
                                      </p:to>
                                    </p:set>
                                    <p:animEffect transition="in" filter="fade">
                                      <p:cBhvr>
                                        <p:cTn id="100" dur="250"/>
                                        <p:tgtEl>
                                          <p:spTgt spid="34"/>
                                        </p:tgtEl>
                                      </p:cBhvr>
                                    </p:animEffect>
                                  </p:childTnLst>
                                </p:cTn>
                              </p:par>
                            </p:childTnLst>
                          </p:cTn>
                        </p:par>
                        <p:par>
                          <p:cTn id="101" fill="hold">
                            <p:stCondLst>
                              <p:cond delay="1750"/>
                            </p:stCondLst>
                            <p:childTnLst>
                              <p:par>
                                <p:cTn id="102" presetID="10" presetClass="entr" presetSubtype="0" fill="hold" nodeType="afterEffect">
                                  <p:stCondLst>
                                    <p:cond delay="0"/>
                                  </p:stCondLst>
                                  <p:childTnLst>
                                    <p:set>
                                      <p:cBhvr>
                                        <p:cTn id="103" dur="1" fill="hold">
                                          <p:stCondLst>
                                            <p:cond delay="0"/>
                                          </p:stCondLst>
                                        </p:cTn>
                                        <p:tgtEl>
                                          <p:spTgt spid="46"/>
                                        </p:tgtEl>
                                        <p:attrNameLst>
                                          <p:attrName>style.visibility</p:attrName>
                                        </p:attrNameLst>
                                      </p:cBhvr>
                                      <p:to>
                                        <p:strVal val="visible"/>
                                      </p:to>
                                    </p:set>
                                    <p:animEffect transition="in" filter="fade">
                                      <p:cBhvr>
                                        <p:cTn id="104" dur="250"/>
                                        <p:tgtEl>
                                          <p:spTgt spid="46"/>
                                        </p:tgtEl>
                                      </p:cBhvr>
                                    </p:animEffect>
                                  </p:childTnLst>
                                </p:cTn>
                              </p:par>
                            </p:childTnLst>
                          </p:cTn>
                        </p:par>
                        <p:par>
                          <p:cTn id="105" fill="hold">
                            <p:stCondLst>
                              <p:cond delay="2000"/>
                            </p:stCondLst>
                            <p:childTnLst>
                              <p:par>
                                <p:cTn id="106" presetID="10" presetClass="entr" presetSubtype="0" fill="hold" nodeType="afterEffect">
                                  <p:stCondLst>
                                    <p:cond delay="0"/>
                                  </p:stCondLst>
                                  <p:childTnLst>
                                    <p:set>
                                      <p:cBhvr>
                                        <p:cTn id="107" dur="1" fill="hold">
                                          <p:stCondLst>
                                            <p:cond delay="0"/>
                                          </p:stCondLst>
                                        </p:cTn>
                                        <p:tgtEl>
                                          <p:spTgt spid="70"/>
                                        </p:tgtEl>
                                        <p:attrNameLst>
                                          <p:attrName>style.visibility</p:attrName>
                                        </p:attrNameLst>
                                      </p:cBhvr>
                                      <p:to>
                                        <p:strVal val="visible"/>
                                      </p:to>
                                    </p:set>
                                    <p:animEffect transition="in" filter="fade">
                                      <p:cBhvr>
                                        <p:cTn id="108" dur="250"/>
                                        <p:tgtEl>
                                          <p:spTgt spid="70"/>
                                        </p:tgtEl>
                                      </p:cBhvr>
                                    </p:animEffect>
                                  </p:childTnLst>
                                </p:cTn>
                              </p:par>
                            </p:childTnLst>
                          </p:cTn>
                        </p:par>
                        <p:par>
                          <p:cTn id="109" fill="hold">
                            <p:stCondLst>
                              <p:cond delay="2250"/>
                            </p:stCondLst>
                            <p:childTnLst>
                              <p:par>
                                <p:cTn id="110" presetID="10" presetClass="entr" presetSubtype="0" fill="hold" nodeType="afterEffect">
                                  <p:stCondLst>
                                    <p:cond delay="0"/>
                                  </p:stCondLst>
                                  <p:childTnLst>
                                    <p:set>
                                      <p:cBhvr>
                                        <p:cTn id="111" dur="1" fill="hold">
                                          <p:stCondLst>
                                            <p:cond delay="0"/>
                                          </p:stCondLst>
                                        </p:cTn>
                                        <p:tgtEl>
                                          <p:spTgt spid="64"/>
                                        </p:tgtEl>
                                        <p:attrNameLst>
                                          <p:attrName>style.visibility</p:attrName>
                                        </p:attrNameLst>
                                      </p:cBhvr>
                                      <p:to>
                                        <p:strVal val="visible"/>
                                      </p:to>
                                    </p:set>
                                    <p:animEffect transition="in" filter="fade">
                                      <p:cBhvr>
                                        <p:cTn id="112" dur="250"/>
                                        <p:tgtEl>
                                          <p:spTgt spid="64"/>
                                        </p:tgtEl>
                                      </p:cBhvr>
                                    </p:animEffect>
                                  </p:childTnLst>
                                </p:cTn>
                              </p:par>
                            </p:childTnLst>
                          </p:cTn>
                        </p:par>
                        <p:par>
                          <p:cTn id="113" fill="hold">
                            <p:stCondLst>
                              <p:cond delay="2500"/>
                            </p:stCondLst>
                            <p:childTnLst>
                              <p:par>
                                <p:cTn id="114" presetID="10" presetClass="entr" presetSubtype="0" fill="hold" nodeType="afterEffect">
                                  <p:stCondLst>
                                    <p:cond delay="0"/>
                                  </p:stCondLst>
                                  <p:childTnLst>
                                    <p:set>
                                      <p:cBhvr>
                                        <p:cTn id="115" dur="1" fill="hold">
                                          <p:stCondLst>
                                            <p:cond delay="0"/>
                                          </p:stCondLst>
                                        </p:cTn>
                                        <p:tgtEl>
                                          <p:spTgt spid="61"/>
                                        </p:tgtEl>
                                        <p:attrNameLst>
                                          <p:attrName>style.visibility</p:attrName>
                                        </p:attrNameLst>
                                      </p:cBhvr>
                                      <p:to>
                                        <p:strVal val="visible"/>
                                      </p:to>
                                    </p:set>
                                    <p:animEffect transition="in" filter="fade">
                                      <p:cBhvr>
                                        <p:cTn id="116" dur="250"/>
                                        <p:tgtEl>
                                          <p:spTgt spid="61"/>
                                        </p:tgtEl>
                                      </p:cBhvr>
                                    </p:animEffect>
                                  </p:childTnLst>
                                </p:cTn>
                              </p:par>
                            </p:childTnLst>
                          </p:cTn>
                        </p:par>
                        <p:par>
                          <p:cTn id="117" fill="hold">
                            <p:stCondLst>
                              <p:cond delay="2750"/>
                            </p:stCondLst>
                            <p:childTnLst>
                              <p:par>
                                <p:cTn id="118" presetID="10" presetClass="entr" presetSubtype="0" fill="hold" nodeType="afterEffect">
                                  <p:stCondLst>
                                    <p:cond delay="0"/>
                                  </p:stCondLst>
                                  <p:childTnLst>
                                    <p:set>
                                      <p:cBhvr>
                                        <p:cTn id="119" dur="1" fill="hold">
                                          <p:stCondLst>
                                            <p:cond delay="0"/>
                                          </p:stCondLst>
                                        </p:cTn>
                                        <p:tgtEl>
                                          <p:spTgt spid="67"/>
                                        </p:tgtEl>
                                        <p:attrNameLst>
                                          <p:attrName>style.visibility</p:attrName>
                                        </p:attrNameLst>
                                      </p:cBhvr>
                                      <p:to>
                                        <p:strVal val="visible"/>
                                      </p:to>
                                    </p:set>
                                    <p:animEffect transition="in" filter="fade">
                                      <p:cBhvr>
                                        <p:cTn id="120" dur="250"/>
                                        <p:tgtEl>
                                          <p:spTgt spid="67"/>
                                        </p:tgtEl>
                                      </p:cBhvr>
                                    </p:animEffect>
                                  </p:childTnLst>
                                </p:cTn>
                              </p:par>
                            </p:childTnLst>
                          </p:cTn>
                        </p:par>
                        <p:par>
                          <p:cTn id="121" fill="hold">
                            <p:stCondLst>
                              <p:cond delay="3000"/>
                            </p:stCondLst>
                            <p:childTnLst>
                              <p:par>
                                <p:cTn id="122" presetID="10" presetClass="entr" presetSubtype="0" fill="hold" grpId="0" nodeType="afterEffect">
                                  <p:stCondLst>
                                    <p:cond delay="0"/>
                                  </p:stCondLst>
                                  <p:childTnLst>
                                    <p:set>
                                      <p:cBhvr>
                                        <p:cTn id="123" dur="1" fill="hold">
                                          <p:stCondLst>
                                            <p:cond delay="0"/>
                                          </p:stCondLst>
                                        </p:cTn>
                                        <p:tgtEl>
                                          <p:spTgt spid="74"/>
                                        </p:tgtEl>
                                        <p:attrNameLst>
                                          <p:attrName>style.visibility</p:attrName>
                                        </p:attrNameLst>
                                      </p:cBhvr>
                                      <p:to>
                                        <p:strVal val="visible"/>
                                      </p:to>
                                    </p:set>
                                    <p:animEffect transition="in" filter="fade">
                                      <p:cBhvr>
                                        <p:cTn id="124" dur="1000"/>
                                        <p:tgtEl>
                                          <p:spTgt spid="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P spid="29" grpId="0" animBg="1"/>
      <p:bldP spid="43" grpId="0"/>
      <p:bldP spid="44" grpId="0"/>
      <p:bldP spid="45" grpId="0"/>
      <p:bldP spid="24" grpId="0" animBg="1"/>
      <p:bldP spid="31" grpId="0" animBg="1"/>
      <p:bldP spid="32" grpId="0" animBg="1"/>
      <p:bldP spid="34" grpId="0" animBg="1"/>
      <p:bldP spid="35" grpId="0" animBg="1"/>
      <p:bldP spid="37" grpId="0" animBg="1"/>
      <p:bldP spid="74" grpId="0"/>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4337" y="816607"/>
            <a:ext cx="8575331" cy="5184000"/>
          </a:xfrm>
          <a:prstGeom prst="rect">
            <a:avLst/>
          </a:prstGeom>
        </p:spPr>
      </p:pic>
      <p:sp>
        <p:nvSpPr>
          <p:cNvPr id="3" name="TextBox 2"/>
          <p:cNvSpPr txBox="1"/>
          <p:nvPr/>
        </p:nvSpPr>
        <p:spPr>
          <a:xfrm>
            <a:off x="133015" y="89351"/>
            <a:ext cx="7594323" cy="646331"/>
          </a:xfrm>
          <a:prstGeom prst="rect">
            <a:avLst/>
          </a:prstGeom>
          <a:noFill/>
        </p:spPr>
        <p:txBody>
          <a:bodyPr wrap="none" rtlCol="0">
            <a:spAutoFit/>
          </a:bodyPr>
          <a:lstStyle/>
          <a:p>
            <a:r>
              <a:rPr lang="en-GB" sz="3600" dirty="0"/>
              <a:t> Complexity of relationships: Moby Dick</a:t>
            </a:r>
          </a:p>
        </p:txBody>
      </p:sp>
      <p:sp>
        <p:nvSpPr>
          <p:cNvPr id="4" name="TextBox 3"/>
          <p:cNvSpPr txBox="1"/>
          <p:nvPr/>
        </p:nvSpPr>
        <p:spPr>
          <a:xfrm>
            <a:off x="3060132" y="6095804"/>
            <a:ext cx="5799536" cy="584775"/>
          </a:xfrm>
          <a:prstGeom prst="rect">
            <a:avLst/>
          </a:prstGeom>
          <a:noFill/>
        </p:spPr>
        <p:txBody>
          <a:bodyPr wrap="none" rtlCol="0">
            <a:spAutoFit/>
          </a:bodyPr>
          <a:lstStyle/>
          <a:p>
            <a:r>
              <a:rPr lang="en-GB" sz="1600" dirty="0"/>
              <a:t>Ronald J. Murray: From Moby Dick to mash-ups</a:t>
            </a:r>
          </a:p>
          <a:p>
            <a:r>
              <a:rPr lang="en-GB" sz="1600" dirty="0"/>
              <a:t>http://www.slideshare.net/RonMurray/from-mobydick-to-mashups</a:t>
            </a:r>
          </a:p>
        </p:txBody>
      </p:sp>
      <p:sp>
        <p:nvSpPr>
          <p:cNvPr id="5" name="TextBox 4"/>
          <p:cNvSpPr txBox="1"/>
          <p:nvPr/>
        </p:nvSpPr>
        <p:spPr>
          <a:xfrm>
            <a:off x="3930177" y="1641980"/>
            <a:ext cx="1674048" cy="369332"/>
          </a:xfrm>
          <a:prstGeom prst="rect">
            <a:avLst/>
          </a:prstGeom>
          <a:noFill/>
        </p:spPr>
        <p:txBody>
          <a:bodyPr wrap="none" rtlCol="0">
            <a:spAutoFit/>
          </a:bodyPr>
          <a:lstStyle/>
          <a:p>
            <a:r>
              <a:rPr lang="en-GB" dirty="0"/>
              <a:t>Printed editions</a:t>
            </a:r>
          </a:p>
        </p:txBody>
      </p:sp>
      <p:sp>
        <p:nvSpPr>
          <p:cNvPr id="6" name="TextBox 5"/>
          <p:cNvSpPr txBox="1"/>
          <p:nvPr/>
        </p:nvSpPr>
        <p:spPr>
          <a:xfrm>
            <a:off x="4606603" y="5301208"/>
            <a:ext cx="3495316" cy="369332"/>
          </a:xfrm>
          <a:prstGeom prst="rect">
            <a:avLst/>
          </a:prstGeom>
          <a:noFill/>
        </p:spPr>
        <p:txBody>
          <a:bodyPr wrap="none" rtlCol="0">
            <a:spAutoFit/>
          </a:bodyPr>
          <a:lstStyle/>
          <a:p>
            <a:r>
              <a:rPr lang="en-GB" dirty="0"/>
              <a:t>“</a:t>
            </a:r>
            <a:r>
              <a:rPr lang="en-GB" dirty="0" err="1"/>
              <a:t>OrsonWhales</a:t>
            </a:r>
            <a:r>
              <a:rPr lang="en-GB" dirty="0"/>
              <a:t>” mash-up (YouTube)</a:t>
            </a:r>
          </a:p>
        </p:txBody>
      </p:sp>
      <p:sp>
        <p:nvSpPr>
          <p:cNvPr id="7" name="TextBox 6"/>
          <p:cNvSpPr txBox="1"/>
          <p:nvPr/>
        </p:nvSpPr>
        <p:spPr>
          <a:xfrm>
            <a:off x="6099003" y="1226481"/>
            <a:ext cx="2407688" cy="1200329"/>
          </a:xfrm>
          <a:prstGeom prst="rect">
            <a:avLst/>
          </a:prstGeom>
          <a:noFill/>
          <a:ln w="25400">
            <a:solidFill>
              <a:schemeClr val="accent1">
                <a:shade val="95000"/>
                <a:satMod val="105000"/>
              </a:schemeClr>
            </a:solidFill>
          </a:ln>
        </p:spPr>
        <p:txBody>
          <a:bodyPr wrap="square" rtlCol="0">
            <a:spAutoFit/>
          </a:bodyPr>
          <a:lstStyle/>
          <a:p>
            <a:r>
              <a:rPr lang="en-GB" sz="2400" dirty="0"/>
              <a:t>Diagram using FRBR entities and relationships</a:t>
            </a:r>
          </a:p>
        </p:txBody>
      </p:sp>
      <p:sp>
        <p:nvSpPr>
          <p:cNvPr id="8" name="Oval 7"/>
          <p:cNvSpPr/>
          <p:nvPr/>
        </p:nvSpPr>
        <p:spPr>
          <a:xfrm>
            <a:off x="307848" y="5157195"/>
            <a:ext cx="3503216" cy="843415"/>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0" name="Straight Arrow Connector 9"/>
          <p:cNvCxnSpPr>
            <a:stCxn id="6" idx="1"/>
            <a:endCxn id="8" idx="6"/>
          </p:cNvCxnSpPr>
          <p:nvPr/>
        </p:nvCxnSpPr>
        <p:spPr>
          <a:xfrm flipH="1">
            <a:off x="3811065" y="5485874"/>
            <a:ext cx="795539" cy="93028"/>
          </a:xfrm>
          <a:prstGeom prst="straightConnector1">
            <a:avLst/>
          </a:prstGeom>
          <a:ln w="25400">
            <a:solidFill>
              <a:schemeClr val="accent2"/>
            </a:solidFill>
            <a:tailEnd type="ova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41524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p:nvPr/>
        </p:nvSpPr>
        <p:spPr>
          <a:xfrm>
            <a:off x="594360" y="493776"/>
            <a:ext cx="5629233" cy="646331"/>
          </a:xfrm>
          <a:prstGeom prst="rect">
            <a:avLst/>
          </a:prstGeom>
          <a:noFill/>
        </p:spPr>
        <p:txBody>
          <a:bodyPr wrap="none" rtlCol="0">
            <a:spAutoFit/>
          </a:bodyPr>
          <a:lstStyle/>
          <a:p>
            <a:r>
              <a:rPr lang="en-GB" sz="3600" dirty="0"/>
              <a:t>Explosion of digital resources</a:t>
            </a:r>
            <a:endParaRPr lang="en-US" sz="3600" dirty="0"/>
          </a:p>
        </p:txBody>
      </p:sp>
      <p:sp>
        <p:nvSpPr>
          <p:cNvPr id="2" name="TextBox 1">
            <a:extLst>
              <a:ext uri="{FF2B5EF4-FFF2-40B4-BE49-F238E27FC236}">
                <a16:creationId xmlns:a16="http://schemas.microsoft.com/office/drawing/2014/main" id="{19901BFC-879F-4380-BA55-3DEB5E6026EA}"/>
              </a:ext>
            </a:extLst>
          </p:cNvPr>
          <p:cNvSpPr txBox="1"/>
          <p:nvPr/>
        </p:nvSpPr>
        <p:spPr>
          <a:xfrm>
            <a:off x="681446" y="1364343"/>
            <a:ext cx="7559931" cy="954107"/>
          </a:xfrm>
          <a:prstGeom prst="rect">
            <a:avLst/>
          </a:prstGeom>
          <a:noFill/>
        </p:spPr>
        <p:txBody>
          <a:bodyPr wrap="square" rtlCol="0">
            <a:spAutoFit/>
          </a:bodyPr>
          <a:lstStyle/>
          <a:p>
            <a:r>
              <a:rPr lang="en-GB" sz="2800" dirty="0"/>
              <a:t>Mass digitization of archive, library, and museum documents and objects</a:t>
            </a:r>
          </a:p>
        </p:txBody>
      </p:sp>
      <p:sp>
        <p:nvSpPr>
          <p:cNvPr id="4" name="TextBox 3">
            <a:extLst>
              <a:ext uri="{FF2B5EF4-FFF2-40B4-BE49-F238E27FC236}">
                <a16:creationId xmlns:a16="http://schemas.microsoft.com/office/drawing/2014/main" id="{B4C2F6C0-20CD-42C7-951E-C0991E43791D}"/>
              </a:ext>
            </a:extLst>
          </p:cNvPr>
          <p:cNvSpPr txBox="1"/>
          <p:nvPr/>
        </p:nvSpPr>
        <p:spPr>
          <a:xfrm>
            <a:off x="681446" y="2468772"/>
            <a:ext cx="7940040" cy="954107"/>
          </a:xfrm>
          <a:prstGeom prst="rect">
            <a:avLst/>
          </a:prstGeom>
          <a:noFill/>
        </p:spPr>
        <p:txBody>
          <a:bodyPr wrap="square" rtlCol="0">
            <a:spAutoFit/>
          </a:bodyPr>
          <a:lstStyle/>
          <a:p>
            <a:r>
              <a:rPr lang="en-GB" sz="2800" dirty="0"/>
              <a:t>Born-digital: "Traditional" resources; emails, tweets; blogs; photographs; videos; …</a:t>
            </a:r>
          </a:p>
        </p:txBody>
      </p:sp>
      <p:sp>
        <p:nvSpPr>
          <p:cNvPr id="5" name="TextBox 4">
            <a:extLst>
              <a:ext uri="{FF2B5EF4-FFF2-40B4-BE49-F238E27FC236}">
                <a16:creationId xmlns:a16="http://schemas.microsoft.com/office/drawing/2014/main" id="{CC2B5844-921A-412D-8A69-BC928DAAD956}"/>
              </a:ext>
            </a:extLst>
          </p:cNvPr>
          <p:cNvSpPr txBox="1"/>
          <p:nvPr/>
        </p:nvSpPr>
        <p:spPr>
          <a:xfrm>
            <a:off x="681446" y="3573201"/>
            <a:ext cx="7940040" cy="2677656"/>
          </a:xfrm>
          <a:prstGeom prst="rect">
            <a:avLst/>
          </a:prstGeom>
          <a:noFill/>
        </p:spPr>
        <p:txBody>
          <a:bodyPr wrap="square" rtlCol="0">
            <a:spAutoFit/>
          </a:bodyPr>
          <a:lstStyle/>
          <a:p>
            <a:r>
              <a:rPr lang="en-GB" sz="2800" dirty="0"/>
              <a:t>Uncovering the past with digital technologies:</a:t>
            </a:r>
          </a:p>
          <a:p>
            <a:pPr lvl="1"/>
            <a:r>
              <a:rPr lang="en-GB" sz="2800" dirty="0"/>
              <a:t>Drones; remote-sensing; detectorists (archaeology)</a:t>
            </a:r>
          </a:p>
          <a:p>
            <a:pPr lvl="1"/>
            <a:r>
              <a:rPr lang="en-GB" sz="2800" dirty="0"/>
              <a:t>X-rays, CAT/MRS/etc. ("palimpsests")</a:t>
            </a:r>
          </a:p>
          <a:p>
            <a:pPr lvl="1"/>
            <a:r>
              <a:rPr lang="en-GB" sz="2800" dirty="0"/>
              <a:t>Reconstruction; comparison; pattern detection (palaeography) …</a:t>
            </a:r>
          </a:p>
        </p:txBody>
      </p:sp>
    </p:spTree>
    <p:extLst>
      <p:ext uri="{BB962C8B-B14F-4D97-AF65-F5344CB8AC3E}">
        <p14:creationId xmlns:p14="http://schemas.microsoft.com/office/powerpoint/2010/main" val="732391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0CDE5C3-6288-4F58-9D74-54C069DBADD2}"/>
              </a:ext>
            </a:extLst>
          </p:cNvPr>
          <p:cNvPicPr>
            <a:picLocks noChangeAspect="1"/>
          </p:cNvPicPr>
          <p:nvPr/>
        </p:nvPicPr>
        <p:blipFill>
          <a:blip r:embed="rId2"/>
          <a:stretch>
            <a:fillRect/>
          </a:stretch>
        </p:blipFill>
        <p:spPr>
          <a:xfrm>
            <a:off x="168348" y="370114"/>
            <a:ext cx="8786965" cy="4788332"/>
          </a:xfrm>
          <a:prstGeom prst="rect">
            <a:avLst/>
          </a:prstGeom>
        </p:spPr>
      </p:pic>
      <p:sp>
        <p:nvSpPr>
          <p:cNvPr id="3" name="TextBox 2">
            <a:extLst>
              <a:ext uri="{FF2B5EF4-FFF2-40B4-BE49-F238E27FC236}">
                <a16:creationId xmlns:a16="http://schemas.microsoft.com/office/drawing/2014/main" id="{B6C37F30-53DF-4711-B0FB-C984DEB2F3DC}"/>
              </a:ext>
            </a:extLst>
          </p:cNvPr>
          <p:cNvSpPr txBox="1"/>
          <p:nvPr/>
        </p:nvSpPr>
        <p:spPr>
          <a:xfrm>
            <a:off x="168348" y="5406570"/>
            <a:ext cx="8786965" cy="523220"/>
          </a:xfrm>
          <a:prstGeom prst="rect">
            <a:avLst/>
          </a:prstGeom>
          <a:noFill/>
        </p:spPr>
        <p:txBody>
          <a:bodyPr wrap="square" rtlCol="0">
            <a:spAutoFit/>
          </a:bodyPr>
          <a:lstStyle/>
          <a:p>
            <a:r>
              <a:rPr lang="en-GB" sz="2800" dirty="0"/>
              <a:t>Moby Dick: 143,383 items; 4,451 "literature", 2715 films, …</a:t>
            </a:r>
          </a:p>
        </p:txBody>
      </p:sp>
    </p:spTree>
    <p:extLst>
      <p:ext uri="{BB962C8B-B14F-4D97-AF65-F5344CB8AC3E}">
        <p14:creationId xmlns:p14="http://schemas.microsoft.com/office/powerpoint/2010/main" val="37560615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p:nvPr/>
        </p:nvSpPr>
        <p:spPr>
          <a:xfrm>
            <a:off x="594360" y="493776"/>
            <a:ext cx="1917513" cy="646331"/>
          </a:xfrm>
          <a:prstGeom prst="rect">
            <a:avLst/>
          </a:prstGeom>
          <a:noFill/>
        </p:spPr>
        <p:txBody>
          <a:bodyPr wrap="none" rtlCol="0">
            <a:spAutoFit/>
          </a:bodyPr>
          <a:lstStyle/>
          <a:p>
            <a:r>
              <a:rPr lang="en-GB" sz="3600" dirty="0"/>
              <a:t>IFLA LRM</a:t>
            </a:r>
            <a:endParaRPr lang="en-US" sz="3600" dirty="0"/>
          </a:p>
        </p:txBody>
      </p:sp>
      <p:sp>
        <p:nvSpPr>
          <p:cNvPr id="2" name="TextBox 1">
            <a:extLst>
              <a:ext uri="{FF2B5EF4-FFF2-40B4-BE49-F238E27FC236}">
                <a16:creationId xmlns:a16="http://schemas.microsoft.com/office/drawing/2014/main" id="{19901BFC-879F-4380-BA55-3DEB5E6026EA}"/>
              </a:ext>
            </a:extLst>
          </p:cNvPr>
          <p:cNvSpPr txBox="1"/>
          <p:nvPr/>
        </p:nvSpPr>
        <p:spPr>
          <a:xfrm>
            <a:off x="594360" y="1364343"/>
            <a:ext cx="7940040" cy="1384995"/>
          </a:xfrm>
          <a:prstGeom prst="rect">
            <a:avLst/>
          </a:prstGeom>
          <a:noFill/>
        </p:spPr>
        <p:txBody>
          <a:bodyPr wrap="square" rtlCol="0">
            <a:spAutoFit/>
          </a:bodyPr>
          <a:lstStyle/>
          <a:p>
            <a:r>
              <a:rPr lang="en-GB" sz="2800" b="1" dirty="0"/>
              <a:t>Library Reference Model</a:t>
            </a:r>
            <a:r>
              <a:rPr lang="en-GB" sz="2800" dirty="0"/>
              <a:t>: published in August 2017 by the International Federation of Library Associations and Institutions</a:t>
            </a:r>
          </a:p>
        </p:txBody>
      </p:sp>
      <p:sp>
        <p:nvSpPr>
          <p:cNvPr id="4" name="TextBox 3">
            <a:extLst>
              <a:ext uri="{FF2B5EF4-FFF2-40B4-BE49-F238E27FC236}">
                <a16:creationId xmlns:a16="http://schemas.microsoft.com/office/drawing/2014/main" id="{B4C2F6C0-20CD-42C7-951E-C0991E43791D}"/>
              </a:ext>
            </a:extLst>
          </p:cNvPr>
          <p:cNvSpPr txBox="1"/>
          <p:nvPr/>
        </p:nvSpPr>
        <p:spPr>
          <a:xfrm>
            <a:off x="594360" y="2872343"/>
            <a:ext cx="7940040" cy="2677656"/>
          </a:xfrm>
          <a:prstGeom prst="rect">
            <a:avLst/>
          </a:prstGeom>
          <a:noFill/>
        </p:spPr>
        <p:txBody>
          <a:bodyPr wrap="square" rtlCol="0">
            <a:spAutoFit/>
          </a:bodyPr>
          <a:lstStyle/>
          <a:p>
            <a:r>
              <a:rPr lang="en-GB" sz="2800" dirty="0"/>
              <a:t>Consolidates Functional Requirements for Bibliographic Records (FRBR), Functional Requirements for Authority Data (FRAD), Functional Requirements for Subject Authority Data (FRSAD), and the report of the IFLA Working Group on Aggregates</a:t>
            </a:r>
          </a:p>
        </p:txBody>
      </p:sp>
      <p:sp>
        <p:nvSpPr>
          <p:cNvPr id="5" name="TextBox 4">
            <a:extLst>
              <a:ext uri="{FF2B5EF4-FFF2-40B4-BE49-F238E27FC236}">
                <a16:creationId xmlns:a16="http://schemas.microsoft.com/office/drawing/2014/main" id="{9512804B-79F4-4709-B11F-BEA83B018F92}"/>
              </a:ext>
            </a:extLst>
          </p:cNvPr>
          <p:cNvSpPr txBox="1"/>
          <p:nvPr/>
        </p:nvSpPr>
        <p:spPr>
          <a:xfrm>
            <a:off x="594360" y="5673003"/>
            <a:ext cx="7940040" cy="523220"/>
          </a:xfrm>
          <a:prstGeom prst="rect">
            <a:avLst/>
          </a:prstGeom>
          <a:noFill/>
        </p:spPr>
        <p:txBody>
          <a:bodyPr wrap="square" rtlCol="0">
            <a:spAutoFit/>
          </a:bodyPr>
          <a:lstStyle/>
          <a:p>
            <a:r>
              <a:rPr lang="en-GB" sz="2800" dirty="0"/>
              <a:t>Compatible with CIDOC CRM (via </a:t>
            </a:r>
            <a:r>
              <a:rPr lang="en-GB" sz="2800" dirty="0" err="1"/>
              <a:t>FRBRoo</a:t>
            </a:r>
            <a:r>
              <a:rPr lang="en-GB" sz="2800" dirty="0"/>
              <a:t>)</a:t>
            </a:r>
          </a:p>
        </p:txBody>
      </p:sp>
    </p:spTree>
    <p:extLst>
      <p:ext uri="{BB962C8B-B14F-4D97-AF65-F5344CB8AC3E}">
        <p14:creationId xmlns:p14="http://schemas.microsoft.com/office/powerpoint/2010/main" val="10154246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Curved Connector 9"/>
          <p:cNvCxnSpPr>
            <a:cxnSpLocks/>
            <a:stCxn id="87" idx="2"/>
            <a:endCxn id="137" idx="4"/>
          </p:cNvCxnSpPr>
          <p:nvPr/>
        </p:nvCxnSpPr>
        <p:spPr>
          <a:xfrm rot="10800000">
            <a:off x="4728926" y="1905256"/>
            <a:ext cx="1862752" cy="1469989"/>
          </a:xfrm>
          <a:prstGeom prst="curvedConnector2">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6" name="Curved Connector 45"/>
          <p:cNvCxnSpPr>
            <a:cxnSpLocks/>
            <a:stCxn id="89" idx="2"/>
            <a:endCxn id="137" idx="4"/>
          </p:cNvCxnSpPr>
          <p:nvPr/>
        </p:nvCxnSpPr>
        <p:spPr>
          <a:xfrm rot="10800000">
            <a:off x="4728926" y="1905256"/>
            <a:ext cx="1271400" cy="2292709"/>
          </a:xfrm>
          <a:prstGeom prst="curvedConnector2">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9" name="Curved Connector 48"/>
          <p:cNvCxnSpPr>
            <a:cxnSpLocks/>
            <a:stCxn id="91" idx="2"/>
            <a:endCxn id="137" idx="4"/>
          </p:cNvCxnSpPr>
          <p:nvPr/>
        </p:nvCxnSpPr>
        <p:spPr>
          <a:xfrm rot="10800000">
            <a:off x="4728926" y="1905256"/>
            <a:ext cx="1305984" cy="3115427"/>
          </a:xfrm>
          <a:prstGeom prst="curvedConnector2">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8" name="Curved Connector 57"/>
          <p:cNvCxnSpPr>
            <a:cxnSpLocks/>
            <a:stCxn id="93" idx="0"/>
            <a:endCxn id="137" idx="4"/>
          </p:cNvCxnSpPr>
          <p:nvPr/>
        </p:nvCxnSpPr>
        <p:spPr>
          <a:xfrm rot="16200000" flipV="1">
            <a:off x="3470186" y="3163995"/>
            <a:ext cx="2523832" cy="6351"/>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1" name="Curved Connector 60"/>
          <p:cNvCxnSpPr>
            <a:cxnSpLocks/>
            <a:stCxn id="100" idx="6"/>
            <a:endCxn id="93" idx="4"/>
          </p:cNvCxnSpPr>
          <p:nvPr/>
        </p:nvCxnSpPr>
        <p:spPr>
          <a:xfrm flipV="1">
            <a:off x="3886561" y="5078275"/>
            <a:ext cx="848716" cy="978956"/>
          </a:xfrm>
          <a:prstGeom prst="curvedConnector2">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4" name="Curved Connector 63"/>
          <p:cNvCxnSpPr>
            <a:cxnSpLocks/>
            <a:stCxn id="65" idx="6"/>
            <a:endCxn id="137" idx="4"/>
          </p:cNvCxnSpPr>
          <p:nvPr/>
        </p:nvCxnSpPr>
        <p:spPr>
          <a:xfrm flipV="1">
            <a:off x="3469209" y="1905255"/>
            <a:ext cx="1259717" cy="708221"/>
          </a:xfrm>
          <a:prstGeom prst="curvedConnector2">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7" name="Curved Connector 66"/>
          <p:cNvCxnSpPr>
            <a:cxnSpLocks/>
            <a:stCxn id="66" idx="6"/>
            <a:endCxn id="137" idx="4"/>
          </p:cNvCxnSpPr>
          <p:nvPr/>
        </p:nvCxnSpPr>
        <p:spPr>
          <a:xfrm flipV="1">
            <a:off x="3469209" y="1905255"/>
            <a:ext cx="1259717" cy="1512094"/>
          </a:xfrm>
          <a:prstGeom prst="curvedConnector2">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0" name="Curved Connector 69"/>
          <p:cNvCxnSpPr>
            <a:cxnSpLocks/>
            <a:stCxn id="68" idx="6"/>
            <a:endCxn id="137" idx="4"/>
          </p:cNvCxnSpPr>
          <p:nvPr/>
        </p:nvCxnSpPr>
        <p:spPr>
          <a:xfrm flipV="1">
            <a:off x="3469209" y="1905255"/>
            <a:ext cx="1259717" cy="2315967"/>
          </a:xfrm>
          <a:prstGeom prst="curvedConnector2">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3" name="Curved Connector 72"/>
          <p:cNvCxnSpPr>
            <a:cxnSpLocks/>
            <a:stCxn id="69" idx="6"/>
            <a:endCxn id="137" idx="4"/>
          </p:cNvCxnSpPr>
          <p:nvPr/>
        </p:nvCxnSpPr>
        <p:spPr>
          <a:xfrm flipV="1">
            <a:off x="3469209" y="1905255"/>
            <a:ext cx="1259717" cy="3119840"/>
          </a:xfrm>
          <a:prstGeom prst="curvedConnector2">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78" name="TextBox 77"/>
          <p:cNvSpPr txBox="1"/>
          <p:nvPr/>
        </p:nvSpPr>
        <p:spPr>
          <a:xfrm>
            <a:off x="4941278" y="1936321"/>
            <a:ext cx="1660451" cy="400110"/>
          </a:xfrm>
          <a:prstGeom prst="rect">
            <a:avLst/>
          </a:prstGeom>
          <a:noFill/>
        </p:spPr>
        <p:txBody>
          <a:bodyPr wrap="square" rtlCol="0">
            <a:spAutoFit/>
          </a:bodyPr>
          <a:lstStyle/>
          <a:p>
            <a:r>
              <a:rPr lang="en-GB" sz="2000" dirty="0"/>
              <a:t>is sub-class of</a:t>
            </a:r>
          </a:p>
        </p:txBody>
      </p:sp>
      <p:sp>
        <p:nvSpPr>
          <p:cNvPr id="62" name="TextBox 61"/>
          <p:cNvSpPr txBox="1"/>
          <p:nvPr/>
        </p:nvSpPr>
        <p:spPr>
          <a:xfrm>
            <a:off x="594360" y="493776"/>
            <a:ext cx="3418436" cy="646331"/>
          </a:xfrm>
          <a:prstGeom prst="rect">
            <a:avLst/>
          </a:prstGeom>
          <a:noFill/>
        </p:spPr>
        <p:txBody>
          <a:bodyPr wrap="none" rtlCol="0">
            <a:spAutoFit/>
          </a:bodyPr>
          <a:lstStyle/>
          <a:p>
            <a:r>
              <a:rPr lang="en-GB" sz="3600" dirty="0"/>
              <a:t>IFLA LRM entities</a:t>
            </a:r>
            <a:endParaRPr lang="en-US" sz="3600" dirty="0"/>
          </a:p>
        </p:txBody>
      </p:sp>
      <p:sp>
        <p:nvSpPr>
          <p:cNvPr id="65" name="TextBox 64"/>
          <p:cNvSpPr txBox="1"/>
          <p:nvPr/>
        </p:nvSpPr>
        <p:spPr>
          <a:xfrm>
            <a:off x="2241431" y="2288882"/>
            <a:ext cx="1227778" cy="649188"/>
          </a:xfrm>
          <a:prstGeom prst="ellipse">
            <a:avLst/>
          </a:prstGeom>
          <a:noFill/>
          <a:ln w="28575">
            <a:solidFill>
              <a:schemeClr val="bg1"/>
            </a:solidFill>
          </a:ln>
        </p:spPr>
        <p:txBody>
          <a:bodyPr wrap="none" rtlCol="0">
            <a:spAutoFit/>
          </a:bodyPr>
          <a:lstStyle/>
          <a:p>
            <a:pPr algn="ctr"/>
            <a:r>
              <a:rPr lang="en-GB" sz="2400" b="1" dirty="0"/>
              <a:t>Work</a:t>
            </a:r>
          </a:p>
        </p:txBody>
      </p:sp>
      <p:sp>
        <p:nvSpPr>
          <p:cNvPr id="66" name="TextBox 65"/>
          <p:cNvSpPr txBox="1"/>
          <p:nvPr/>
        </p:nvSpPr>
        <p:spPr>
          <a:xfrm>
            <a:off x="1282616" y="3092755"/>
            <a:ext cx="2186593" cy="649188"/>
          </a:xfrm>
          <a:prstGeom prst="ellipse">
            <a:avLst/>
          </a:prstGeom>
          <a:noFill/>
          <a:ln w="28575">
            <a:solidFill>
              <a:schemeClr val="bg1"/>
            </a:solidFill>
          </a:ln>
        </p:spPr>
        <p:txBody>
          <a:bodyPr wrap="none" rtlCol="0">
            <a:spAutoFit/>
          </a:bodyPr>
          <a:lstStyle/>
          <a:p>
            <a:pPr algn="ctr"/>
            <a:r>
              <a:rPr lang="en-GB" sz="2400" b="1" dirty="0"/>
              <a:t>Expression</a:t>
            </a:r>
          </a:p>
        </p:txBody>
      </p:sp>
      <p:sp>
        <p:nvSpPr>
          <p:cNvPr id="68" name="TextBox 67"/>
          <p:cNvSpPr txBox="1"/>
          <p:nvPr/>
        </p:nvSpPr>
        <p:spPr>
          <a:xfrm>
            <a:off x="290082" y="3896628"/>
            <a:ext cx="3179127" cy="649188"/>
          </a:xfrm>
          <a:prstGeom prst="ellipse">
            <a:avLst/>
          </a:prstGeom>
          <a:noFill/>
          <a:ln w="28575">
            <a:solidFill>
              <a:schemeClr val="bg1"/>
            </a:solidFill>
          </a:ln>
        </p:spPr>
        <p:txBody>
          <a:bodyPr wrap="square" rtlCol="0">
            <a:spAutoFit/>
          </a:bodyPr>
          <a:lstStyle/>
          <a:p>
            <a:pPr algn="ctr"/>
            <a:r>
              <a:rPr lang="en-GB" sz="2400" b="1" dirty="0"/>
              <a:t>Manifestation</a:t>
            </a:r>
          </a:p>
        </p:txBody>
      </p:sp>
      <p:sp>
        <p:nvSpPr>
          <p:cNvPr id="69" name="TextBox 68"/>
          <p:cNvSpPr txBox="1"/>
          <p:nvPr/>
        </p:nvSpPr>
        <p:spPr>
          <a:xfrm>
            <a:off x="2378571" y="4700501"/>
            <a:ext cx="1090638" cy="649188"/>
          </a:xfrm>
          <a:prstGeom prst="ellipse">
            <a:avLst/>
          </a:prstGeom>
          <a:noFill/>
          <a:ln w="28575">
            <a:solidFill>
              <a:schemeClr val="bg1"/>
            </a:solidFill>
          </a:ln>
        </p:spPr>
        <p:txBody>
          <a:bodyPr wrap="none" rtlCol="0">
            <a:spAutoFit/>
          </a:bodyPr>
          <a:lstStyle/>
          <a:p>
            <a:pPr algn="ctr"/>
            <a:r>
              <a:rPr lang="en-GB" sz="2400" b="1" dirty="0"/>
              <a:t>Item</a:t>
            </a:r>
          </a:p>
        </p:txBody>
      </p:sp>
      <p:sp>
        <p:nvSpPr>
          <p:cNvPr id="87" name="TextBox 86"/>
          <p:cNvSpPr txBox="1"/>
          <p:nvPr/>
        </p:nvSpPr>
        <p:spPr>
          <a:xfrm>
            <a:off x="6591678" y="3050650"/>
            <a:ext cx="1578340" cy="649188"/>
          </a:xfrm>
          <a:prstGeom prst="ellipse">
            <a:avLst/>
          </a:prstGeom>
          <a:noFill/>
          <a:ln w="28575">
            <a:solidFill>
              <a:schemeClr val="bg1"/>
            </a:solidFill>
          </a:ln>
        </p:spPr>
        <p:txBody>
          <a:bodyPr wrap="none" rtlCol="0">
            <a:spAutoFit/>
          </a:bodyPr>
          <a:lstStyle/>
          <a:p>
            <a:pPr algn="ctr"/>
            <a:r>
              <a:rPr lang="en-GB" sz="2400" b="1" dirty="0" err="1"/>
              <a:t>Nomen</a:t>
            </a:r>
            <a:endParaRPr lang="en-GB" sz="2400" b="1" dirty="0"/>
          </a:p>
        </p:txBody>
      </p:sp>
      <p:sp>
        <p:nvSpPr>
          <p:cNvPr id="89" name="TextBox 88"/>
          <p:cNvSpPr txBox="1"/>
          <p:nvPr/>
        </p:nvSpPr>
        <p:spPr>
          <a:xfrm>
            <a:off x="6000326" y="3873370"/>
            <a:ext cx="1208663" cy="649188"/>
          </a:xfrm>
          <a:prstGeom prst="ellipse">
            <a:avLst/>
          </a:prstGeom>
          <a:noFill/>
          <a:ln w="28575">
            <a:solidFill>
              <a:schemeClr val="bg1"/>
            </a:solidFill>
          </a:ln>
        </p:spPr>
        <p:txBody>
          <a:bodyPr wrap="none" rtlCol="0">
            <a:spAutoFit/>
          </a:bodyPr>
          <a:lstStyle/>
          <a:p>
            <a:pPr algn="ctr"/>
            <a:r>
              <a:rPr lang="en-GB" sz="2400" b="1" dirty="0"/>
              <a:t>Place</a:t>
            </a:r>
          </a:p>
        </p:txBody>
      </p:sp>
      <p:sp>
        <p:nvSpPr>
          <p:cNvPr id="91" name="TextBox 90"/>
          <p:cNvSpPr txBox="1"/>
          <p:nvPr/>
        </p:nvSpPr>
        <p:spPr>
          <a:xfrm>
            <a:off x="6034910" y="4696088"/>
            <a:ext cx="2135108" cy="649188"/>
          </a:xfrm>
          <a:prstGeom prst="ellipse">
            <a:avLst/>
          </a:prstGeom>
          <a:noFill/>
          <a:ln w="28575">
            <a:solidFill>
              <a:schemeClr val="bg1"/>
            </a:solidFill>
          </a:ln>
        </p:spPr>
        <p:txBody>
          <a:bodyPr wrap="none" rtlCol="0">
            <a:spAutoFit/>
          </a:bodyPr>
          <a:lstStyle/>
          <a:p>
            <a:pPr algn="ctr"/>
            <a:r>
              <a:rPr lang="en-GB" sz="2400" b="1" dirty="0"/>
              <a:t>Time-span</a:t>
            </a:r>
          </a:p>
        </p:txBody>
      </p:sp>
      <p:sp>
        <p:nvSpPr>
          <p:cNvPr id="93" name="TextBox 92"/>
          <p:cNvSpPr txBox="1"/>
          <p:nvPr/>
        </p:nvSpPr>
        <p:spPr>
          <a:xfrm>
            <a:off x="4075584" y="4429087"/>
            <a:ext cx="1319386" cy="649188"/>
          </a:xfrm>
          <a:prstGeom prst="ellipse">
            <a:avLst/>
          </a:prstGeom>
          <a:noFill/>
          <a:ln w="28575">
            <a:solidFill>
              <a:schemeClr val="bg1"/>
            </a:solidFill>
          </a:ln>
        </p:spPr>
        <p:txBody>
          <a:bodyPr wrap="none" rtlCol="0">
            <a:spAutoFit/>
          </a:bodyPr>
          <a:lstStyle/>
          <a:p>
            <a:pPr algn="ctr"/>
            <a:r>
              <a:rPr lang="en-GB" sz="2400" b="1" dirty="0"/>
              <a:t>Agent</a:t>
            </a:r>
          </a:p>
        </p:txBody>
      </p:sp>
      <p:sp>
        <p:nvSpPr>
          <p:cNvPr id="100" name="TextBox 99"/>
          <p:cNvSpPr txBox="1"/>
          <p:nvPr/>
        </p:nvSpPr>
        <p:spPr>
          <a:xfrm>
            <a:off x="720595" y="5732637"/>
            <a:ext cx="3165966" cy="649188"/>
          </a:xfrm>
          <a:prstGeom prst="ellipse">
            <a:avLst/>
          </a:prstGeom>
          <a:noFill/>
          <a:ln w="28575">
            <a:solidFill>
              <a:schemeClr val="bg1"/>
            </a:solidFill>
          </a:ln>
        </p:spPr>
        <p:txBody>
          <a:bodyPr wrap="none" rtlCol="0">
            <a:spAutoFit/>
          </a:bodyPr>
          <a:lstStyle/>
          <a:p>
            <a:pPr algn="ctr"/>
            <a:r>
              <a:rPr lang="en-GB" sz="2400" b="1" dirty="0"/>
              <a:t>Collective Agent</a:t>
            </a:r>
          </a:p>
        </p:txBody>
      </p:sp>
      <p:sp>
        <p:nvSpPr>
          <p:cNvPr id="137" name="TextBox 136"/>
          <p:cNvSpPr txBox="1"/>
          <p:nvPr/>
        </p:nvSpPr>
        <p:spPr>
          <a:xfrm>
            <a:off x="4284412" y="1256067"/>
            <a:ext cx="889027" cy="649188"/>
          </a:xfrm>
          <a:prstGeom prst="ellipse">
            <a:avLst/>
          </a:prstGeom>
          <a:noFill/>
          <a:ln w="28575">
            <a:solidFill>
              <a:schemeClr val="bg1"/>
            </a:solidFill>
          </a:ln>
        </p:spPr>
        <p:txBody>
          <a:bodyPr wrap="none" rtlCol="0">
            <a:spAutoFit/>
          </a:bodyPr>
          <a:lstStyle/>
          <a:p>
            <a:pPr algn="ctr"/>
            <a:r>
              <a:rPr lang="en-GB" sz="2400" b="1" dirty="0"/>
              <a:t>Res</a:t>
            </a:r>
          </a:p>
        </p:txBody>
      </p:sp>
      <p:sp>
        <p:nvSpPr>
          <p:cNvPr id="112" name="TextBox 111">
            <a:extLst>
              <a:ext uri="{FF2B5EF4-FFF2-40B4-BE49-F238E27FC236}">
                <a16:creationId xmlns:a16="http://schemas.microsoft.com/office/drawing/2014/main" id="{7083AAB3-1B3C-49F6-A977-FFEC0D95E49A}"/>
              </a:ext>
            </a:extLst>
          </p:cNvPr>
          <p:cNvSpPr txBox="1"/>
          <p:nvPr/>
        </p:nvSpPr>
        <p:spPr>
          <a:xfrm>
            <a:off x="5858137" y="5734903"/>
            <a:ext cx="1487184" cy="649188"/>
          </a:xfrm>
          <a:prstGeom prst="ellipse">
            <a:avLst/>
          </a:prstGeom>
          <a:noFill/>
          <a:ln w="28575">
            <a:solidFill>
              <a:schemeClr val="bg1"/>
            </a:solidFill>
          </a:ln>
        </p:spPr>
        <p:txBody>
          <a:bodyPr wrap="none" rtlCol="0">
            <a:spAutoFit/>
          </a:bodyPr>
          <a:lstStyle/>
          <a:p>
            <a:pPr algn="ctr"/>
            <a:r>
              <a:rPr lang="en-GB" sz="2400" b="1" dirty="0"/>
              <a:t>Person</a:t>
            </a:r>
          </a:p>
        </p:txBody>
      </p:sp>
      <p:cxnSp>
        <p:nvCxnSpPr>
          <p:cNvPr id="115" name="Curved Connector 60">
            <a:extLst>
              <a:ext uri="{FF2B5EF4-FFF2-40B4-BE49-F238E27FC236}">
                <a16:creationId xmlns:a16="http://schemas.microsoft.com/office/drawing/2014/main" id="{C7E09E27-8624-4154-96B2-E216F4DC132A}"/>
              </a:ext>
            </a:extLst>
          </p:cNvPr>
          <p:cNvCxnSpPr>
            <a:cxnSpLocks/>
            <a:stCxn id="112" idx="2"/>
            <a:endCxn id="93" idx="4"/>
          </p:cNvCxnSpPr>
          <p:nvPr/>
        </p:nvCxnSpPr>
        <p:spPr>
          <a:xfrm rot="10800000">
            <a:off x="4735277" y="5078275"/>
            <a:ext cx="1122860" cy="981222"/>
          </a:xfrm>
          <a:prstGeom prst="curvedConnector2">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763296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p:nvPr/>
        </p:nvSpPr>
        <p:spPr>
          <a:xfrm>
            <a:off x="594360" y="493776"/>
            <a:ext cx="7810408" cy="646331"/>
          </a:xfrm>
          <a:prstGeom prst="rect">
            <a:avLst/>
          </a:prstGeom>
          <a:noFill/>
        </p:spPr>
        <p:txBody>
          <a:bodyPr wrap="none" rtlCol="0">
            <a:spAutoFit/>
          </a:bodyPr>
          <a:lstStyle/>
          <a:p>
            <a:r>
              <a:rPr lang="en-GB" sz="3600" dirty="0"/>
              <a:t>Work: the intellectual basis of a resource</a:t>
            </a:r>
            <a:endParaRPr lang="en-US" sz="3600" dirty="0"/>
          </a:p>
        </p:txBody>
      </p:sp>
      <p:cxnSp>
        <p:nvCxnSpPr>
          <p:cNvPr id="3" name="Curved Connector 63">
            <a:extLst>
              <a:ext uri="{FF2B5EF4-FFF2-40B4-BE49-F238E27FC236}">
                <a16:creationId xmlns:a16="http://schemas.microsoft.com/office/drawing/2014/main" id="{FB5CFAA8-A2C0-433F-B628-B61E375DE05E}"/>
              </a:ext>
            </a:extLst>
          </p:cNvPr>
          <p:cNvCxnSpPr>
            <a:cxnSpLocks/>
            <a:stCxn id="4" idx="4"/>
            <a:endCxn id="5" idx="0"/>
          </p:cNvCxnSpPr>
          <p:nvPr/>
        </p:nvCxnSpPr>
        <p:spPr>
          <a:xfrm rot="16200000" flipH="1">
            <a:off x="2369110" y="2621684"/>
            <a:ext cx="484831" cy="1"/>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CE58E33B-8207-458D-93DE-D093DE171EBD}"/>
              </a:ext>
            </a:extLst>
          </p:cNvPr>
          <p:cNvSpPr txBox="1"/>
          <p:nvPr/>
        </p:nvSpPr>
        <p:spPr>
          <a:xfrm>
            <a:off x="1997636" y="1730082"/>
            <a:ext cx="1227778" cy="649188"/>
          </a:xfrm>
          <a:prstGeom prst="ellipse">
            <a:avLst/>
          </a:prstGeom>
          <a:noFill/>
          <a:ln w="28575">
            <a:solidFill>
              <a:schemeClr val="bg1"/>
            </a:solidFill>
          </a:ln>
        </p:spPr>
        <p:txBody>
          <a:bodyPr wrap="none" rtlCol="0">
            <a:spAutoFit/>
          </a:bodyPr>
          <a:lstStyle/>
          <a:p>
            <a:pPr algn="ctr"/>
            <a:r>
              <a:rPr lang="en-GB" sz="2400" b="1" dirty="0"/>
              <a:t>Work</a:t>
            </a:r>
          </a:p>
        </p:txBody>
      </p:sp>
      <p:sp>
        <p:nvSpPr>
          <p:cNvPr id="5" name="TextBox 4">
            <a:extLst>
              <a:ext uri="{FF2B5EF4-FFF2-40B4-BE49-F238E27FC236}">
                <a16:creationId xmlns:a16="http://schemas.microsoft.com/office/drawing/2014/main" id="{7AA389FA-C0EC-44D6-A000-6871D2A70AB0}"/>
              </a:ext>
            </a:extLst>
          </p:cNvPr>
          <p:cNvSpPr txBox="1"/>
          <p:nvPr/>
        </p:nvSpPr>
        <p:spPr>
          <a:xfrm>
            <a:off x="1518229" y="2864101"/>
            <a:ext cx="2186593" cy="649188"/>
          </a:xfrm>
          <a:prstGeom prst="ellipse">
            <a:avLst/>
          </a:prstGeom>
          <a:noFill/>
          <a:ln w="28575">
            <a:solidFill>
              <a:schemeClr val="bg1"/>
            </a:solidFill>
          </a:ln>
        </p:spPr>
        <p:txBody>
          <a:bodyPr wrap="none" rtlCol="0">
            <a:spAutoFit/>
          </a:bodyPr>
          <a:lstStyle/>
          <a:p>
            <a:pPr algn="ctr"/>
            <a:r>
              <a:rPr lang="en-GB" sz="2400" b="1" dirty="0"/>
              <a:t>Expression</a:t>
            </a:r>
          </a:p>
        </p:txBody>
      </p:sp>
      <p:sp>
        <p:nvSpPr>
          <p:cNvPr id="10" name="TextBox 9">
            <a:extLst>
              <a:ext uri="{FF2B5EF4-FFF2-40B4-BE49-F238E27FC236}">
                <a16:creationId xmlns:a16="http://schemas.microsoft.com/office/drawing/2014/main" id="{AB3C1A6B-6645-4CED-A48F-9A06A43D5E3A}"/>
              </a:ext>
            </a:extLst>
          </p:cNvPr>
          <p:cNvSpPr txBox="1"/>
          <p:nvPr/>
        </p:nvSpPr>
        <p:spPr>
          <a:xfrm>
            <a:off x="1218475" y="3998120"/>
            <a:ext cx="2786101" cy="649188"/>
          </a:xfrm>
          <a:prstGeom prst="ellipse">
            <a:avLst/>
          </a:prstGeom>
          <a:noFill/>
          <a:ln w="28575">
            <a:solidFill>
              <a:schemeClr val="bg1"/>
            </a:solidFill>
          </a:ln>
        </p:spPr>
        <p:txBody>
          <a:bodyPr wrap="none" rtlCol="0">
            <a:spAutoFit/>
          </a:bodyPr>
          <a:lstStyle/>
          <a:p>
            <a:pPr algn="ctr"/>
            <a:r>
              <a:rPr lang="en-GB" sz="2400" b="1" dirty="0"/>
              <a:t>Manifestation</a:t>
            </a:r>
          </a:p>
        </p:txBody>
      </p:sp>
      <p:sp>
        <p:nvSpPr>
          <p:cNvPr id="15" name="TextBox 14">
            <a:extLst>
              <a:ext uri="{FF2B5EF4-FFF2-40B4-BE49-F238E27FC236}">
                <a16:creationId xmlns:a16="http://schemas.microsoft.com/office/drawing/2014/main" id="{8586ED67-8CA9-4266-AF23-75830B963623}"/>
              </a:ext>
            </a:extLst>
          </p:cNvPr>
          <p:cNvSpPr txBox="1"/>
          <p:nvPr/>
        </p:nvSpPr>
        <p:spPr>
          <a:xfrm>
            <a:off x="2066206" y="5132139"/>
            <a:ext cx="1090638" cy="649188"/>
          </a:xfrm>
          <a:prstGeom prst="ellipse">
            <a:avLst/>
          </a:prstGeom>
          <a:noFill/>
          <a:ln w="28575">
            <a:solidFill>
              <a:schemeClr val="bg1"/>
            </a:solidFill>
          </a:ln>
        </p:spPr>
        <p:txBody>
          <a:bodyPr wrap="none" rtlCol="0">
            <a:spAutoFit/>
          </a:bodyPr>
          <a:lstStyle/>
          <a:p>
            <a:pPr algn="ctr"/>
            <a:r>
              <a:rPr lang="en-GB" sz="2400" b="1" dirty="0"/>
              <a:t>Item</a:t>
            </a:r>
          </a:p>
        </p:txBody>
      </p:sp>
      <p:cxnSp>
        <p:nvCxnSpPr>
          <p:cNvPr id="16" name="Curved Connector 63">
            <a:extLst>
              <a:ext uri="{FF2B5EF4-FFF2-40B4-BE49-F238E27FC236}">
                <a16:creationId xmlns:a16="http://schemas.microsoft.com/office/drawing/2014/main" id="{9A44FCA0-A081-408B-8FCE-4D95E1640E25}"/>
              </a:ext>
            </a:extLst>
          </p:cNvPr>
          <p:cNvCxnSpPr>
            <a:cxnSpLocks/>
            <a:stCxn id="5" idx="4"/>
            <a:endCxn id="10" idx="0"/>
          </p:cNvCxnSpPr>
          <p:nvPr/>
        </p:nvCxnSpPr>
        <p:spPr>
          <a:xfrm rot="5400000">
            <a:off x="2369111" y="3755704"/>
            <a:ext cx="484831" cy="12700"/>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9" name="Curved Connector 63">
            <a:extLst>
              <a:ext uri="{FF2B5EF4-FFF2-40B4-BE49-F238E27FC236}">
                <a16:creationId xmlns:a16="http://schemas.microsoft.com/office/drawing/2014/main" id="{13C9C6A0-F117-4748-AD77-DBE5C2BE9212}"/>
              </a:ext>
            </a:extLst>
          </p:cNvPr>
          <p:cNvCxnSpPr>
            <a:cxnSpLocks/>
            <a:stCxn id="10" idx="4"/>
            <a:endCxn id="15" idx="0"/>
          </p:cNvCxnSpPr>
          <p:nvPr/>
        </p:nvCxnSpPr>
        <p:spPr>
          <a:xfrm rot="5400000">
            <a:off x="2369111" y="4889723"/>
            <a:ext cx="484831" cy="1"/>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19CC8F20-99B7-4AEA-96F5-F0427B12828B}"/>
              </a:ext>
            </a:extLst>
          </p:cNvPr>
          <p:cNvSpPr txBox="1"/>
          <p:nvPr/>
        </p:nvSpPr>
        <p:spPr>
          <a:xfrm>
            <a:off x="521651" y="2400593"/>
            <a:ext cx="2102300" cy="400110"/>
          </a:xfrm>
          <a:prstGeom prst="rect">
            <a:avLst/>
          </a:prstGeom>
          <a:noFill/>
        </p:spPr>
        <p:txBody>
          <a:bodyPr wrap="none" rtlCol="0">
            <a:spAutoFit/>
          </a:bodyPr>
          <a:lstStyle/>
          <a:p>
            <a:r>
              <a:rPr lang="en-GB" sz="2000" dirty="0"/>
              <a:t>is realized through</a:t>
            </a:r>
          </a:p>
        </p:txBody>
      </p:sp>
      <p:sp>
        <p:nvSpPr>
          <p:cNvPr id="27" name="TextBox 26">
            <a:extLst>
              <a:ext uri="{FF2B5EF4-FFF2-40B4-BE49-F238E27FC236}">
                <a16:creationId xmlns:a16="http://schemas.microsoft.com/office/drawing/2014/main" id="{3BF465AC-C1DA-4AA1-97B6-0C0FDF207249}"/>
              </a:ext>
            </a:extLst>
          </p:cNvPr>
          <p:cNvSpPr txBox="1"/>
          <p:nvPr/>
        </p:nvSpPr>
        <p:spPr>
          <a:xfrm>
            <a:off x="910020" y="3542944"/>
            <a:ext cx="1713931" cy="400110"/>
          </a:xfrm>
          <a:prstGeom prst="rect">
            <a:avLst/>
          </a:prstGeom>
          <a:noFill/>
        </p:spPr>
        <p:txBody>
          <a:bodyPr wrap="none" rtlCol="0">
            <a:spAutoFit/>
          </a:bodyPr>
          <a:lstStyle/>
          <a:p>
            <a:r>
              <a:rPr lang="en-GB" sz="2000" dirty="0"/>
              <a:t>is embodied in</a:t>
            </a:r>
          </a:p>
        </p:txBody>
      </p:sp>
      <p:sp>
        <p:nvSpPr>
          <p:cNvPr id="28" name="TextBox 27">
            <a:extLst>
              <a:ext uri="{FF2B5EF4-FFF2-40B4-BE49-F238E27FC236}">
                <a16:creationId xmlns:a16="http://schemas.microsoft.com/office/drawing/2014/main" id="{4BAED2F0-024F-4922-844B-65D6441C4277}"/>
              </a:ext>
            </a:extLst>
          </p:cNvPr>
          <p:cNvSpPr txBox="1"/>
          <p:nvPr/>
        </p:nvSpPr>
        <p:spPr>
          <a:xfrm>
            <a:off x="116854" y="4685295"/>
            <a:ext cx="2507097" cy="400110"/>
          </a:xfrm>
          <a:prstGeom prst="rect">
            <a:avLst/>
          </a:prstGeom>
          <a:noFill/>
        </p:spPr>
        <p:txBody>
          <a:bodyPr wrap="none" rtlCol="0">
            <a:spAutoFit/>
          </a:bodyPr>
          <a:lstStyle/>
          <a:p>
            <a:r>
              <a:rPr lang="en-GB" sz="2000" dirty="0"/>
              <a:t>is exemplified through</a:t>
            </a:r>
          </a:p>
        </p:txBody>
      </p:sp>
      <p:sp>
        <p:nvSpPr>
          <p:cNvPr id="29" name="TextBox 28">
            <a:extLst>
              <a:ext uri="{FF2B5EF4-FFF2-40B4-BE49-F238E27FC236}">
                <a16:creationId xmlns:a16="http://schemas.microsoft.com/office/drawing/2014/main" id="{5A86742F-E8F3-45A0-9BBE-E71F945EFB3E}"/>
              </a:ext>
            </a:extLst>
          </p:cNvPr>
          <p:cNvSpPr txBox="1"/>
          <p:nvPr/>
        </p:nvSpPr>
        <p:spPr>
          <a:xfrm>
            <a:off x="6565355" y="1751405"/>
            <a:ext cx="1227778" cy="649188"/>
          </a:xfrm>
          <a:prstGeom prst="ellipse">
            <a:avLst/>
          </a:prstGeom>
          <a:noFill/>
          <a:ln w="28575">
            <a:solidFill>
              <a:schemeClr val="bg1"/>
            </a:solidFill>
          </a:ln>
        </p:spPr>
        <p:txBody>
          <a:bodyPr wrap="none" rtlCol="0">
            <a:spAutoFit/>
          </a:bodyPr>
          <a:lstStyle/>
          <a:p>
            <a:pPr algn="ctr"/>
            <a:r>
              <a:rPr lang="en-GB" sz="2400" b="1" dirty="0"/>
              <a:t>Work</a:t>
            </a:r>
          </a:p>
        </p:txBody>
      </p:sp>
      <p:sp>
        <p:nvSpPr>
          <p:cNvPr id="30" name="TextBox 29">
            <a:extLst>
              <a:ext uri="{FF2B5EF4-FFF2-40B4-BE49-F238E27FC236}">
                <a16:creationId xmlns:a16="http://schemas.microsoft.com/office/drawing/2014/main" id="{D60EE498-88F6-42F0-B93A-C5D70E979A8B}"/>
              </a:ext>
            </a:extLst>
          </p:cNvPr>
          <p:cNvSpPr txBox="1"/>
          <p:nvPr/>
        </p:nvSpPr>
        <p:spPr>
          <a:xfrm>
            <a:off x="4157260" y="1638131"/>
            <a:ext cx="2408095" cy="400110"/>
          </a:xfrm>
          <a:prstGeom prst="rect">
            <a:avLst/>
          </a:prstGeom>
          <a:noFill/>
        </p:spPr>
        <p:txBody>
          <a:bodyPr wrap="none" rtlCol="0">
            <a:spAutoFit/>
          </a:bodyPr>
          <a:lstStyle/>
          <a:p>
            <a:r>
              <a:rPr lang="en-GB" sz="2000" dirty="0"/>
              <a:t>was transformed into</a:t>
            </a:r>
          </a:p>
        </p:txBody>
      </p:sp>
      <p:cxnSp>
        <p:nvCxnSpPr>
          <p:cNvPr id="31" name="Curved Connector 63">
            <a:extLst>
              <a:ext uri="{FF2B5EF4-FFF2-40B4-BE49-F238E27FC236}">
                <a16:creationId xmlns:a16="http://schemas.microsoft.com/office/drawing/2014/main" id="{7DB6EC60-976B-4648-BD81-DB6CB714C792}"/>
              </a:ext>
            </a:extLst>
          </p:cNvPr>
          <p:cNvCxnSpPr>
            <a:cxnSpLocks/>
            <a:stCxn id="4" idx="6"/>
            <a:endCxn id="29" idx="2"/>
          </p:cNvCxnSpPr>
          <p:nvPr/>
        </p:nvCxnSpPr>
        <p:spPr>
          <a:xfrm>
            <a:off x="3225414" y="2054676"/>
            <a:ext cx="3339941" cy="21323"/>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6FEFE37F-EB13-4556-8424-7A30B73436AD}"/>
              </a:ext>
            </a:extLst>
          </p:cNvPr>
          <p:cNvSpPr txBox="1"/>
          <p:nvPr/>
        </p:nvSpPr>
        <p:spPr>
          <a:xfrm>
            <a:off x="6565355" y="2958325"/>
            <a:ext cx="1227778" cy="649188"/>
          </a:xfrm>
          <a:prstGeom prst="ellipse">
            <a:avLst/>
          </a:prstGeom>
          <a:noFill/>
          <a:ln w="28575">
            <a:solidFill>
              <a:schemeClr val="bg1"/>
            </a:solidFill>
          </a:ln>
        </p:spPr>
        <p:txBody>
          <a:bodyPr wrap="none" rtlCol="0">
            <a:spAutoFit/>
          </a:bodyPr>
          <a:lstStyle/>
          <a:p>
            <a:pPr algn="ctr"/>
            <a:r>
              <a:rPr lang="en-GB" sz="2400" b="1" dirty="0"/>
              <a:t>Work</a:t>
            </a:r>
          </a:p>
        </p:txBody>
      </p:sp>
      <p:cxnSp>
        <p:nvCxnSpPr>
          <p:cNvPr id="35" name="Curved Connector 63">
            <a:extLst>
              <a:ext uri="{FF2B5EF4-FFF2-40B4-BE49-F238E27FC236}">
                <a16:creationId xmlns:a16="http://schemas.microsoft.com/office/drawing/2014/main" id="{1656CA3B-B140-4E9D-AAF8-035DB864EDEC}"/>
              </a:ext>
            </a:extLst>
          </p:cNvPr>
          <p:cNvCxnSpPr>
            <a:cxnSpLocks/>
            <a:stCxn id="4" idx="6"/>
            <a:endCxn id="34" idx="2"/>
          </p:cNvCxnSpPr>
          <p:nvPr/>
        </p:nvCxnSpPr>
        <p:spPr>
          <a:xfrm>
            <a:off x="3225414" y="2054676"/>
            <a:ext cx="3339941" cy="1228243"/>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7147F2C6-6AFD-48A8-81F9-3373C60C2AF3}"/>
              </a:ext>
            </a:extLst>
          </p:cNvPr>
          <p:cNvSpPr txBox="1"/>
          <p:nvPr/>
        </p:nvSpPr>
        <p:spPr>
          <a:xfrm>
            <a:off x="3383265" y="5754663"/>
            <a:ext cx="3182090" cy="400110"/>
          </a:xfrm>
          <a:prstGeom prst="rect">
            <a:avLst/>
          </a:prstGeom>
          <a:noFill/>
        </p:spPr>
        <p:txBody>
          <a:bodyPr wrap="none" rtlCol="0">
            <a:spAutoFit/>
          </a:bodyPr>
          <a:lstStyle/>
          <a:p>
            <a:r>
              <a:rPr lang="en-GB" sz="2000" dirty="0"/>
              <a:t>accompanies / complements</a:t>
            </a:r>
          </a:p>
        </p:txBody>
      </p:sp>
      <p:sp>
        <p:nvSpPr>
          <p:cNvPr id="39" name="TextBox 38">
            <a:extLst>
              <a:ext uri="{FF2B5EF4-FFF2-40B4-BE49-F238E27FC236}">
                <a16:creationId xmlns:a16="http://schemas.microsoft.com/office/drawing/2014/main" id="{243DF50C-476A-460C-AAC9-F8DCD75C800A}"/>
              </a:ext>
            </a:extLst>
          </p:cNvPr>
          <p:cNvSpPr txBox="1"/>
          <p:nvPr/>
        </p:nvSpPr>
        <p:spPr>
          <a:xfrm>
            <a:off x="6565355" y="4165245"/>
            <a:ext cx="1227778" cy="649188"/>
          </a:xfrm>
          <a:prstGeom prst="ellipse">
            <a:avLst/>
          </a:prstGeom>
          <a:noFill/>
          <a:ln w="28575">
            <a:solidFill>
              <a:schemeClr val="bg1"/>
            </a:solidFill>
          </a:ln>
        </p:spPr>
        <p:txBody>
          <a:bodyPr wrap="none" rtlCol="0">
            <a:spAutoFit/>
          </a:bodyPr>
          <a:lstStyle/>
          <a:p>
            <a:pPr algn="ctr"/>
            <a:r>
              <a:rPr lang="en-GB" sz="2400" b="1" dirty="0"/>
              <a:t>Work</a:t>
            </a:r>
          </a:p>
        </p:txBody>
      </p:sp>
      <p:cxnSp>
        <p:nvCxnSpPr>
          <p:cNvPr id="40" name="Curved Connector 63">
            <a:extLst>
              <a:ext uri="{FF2B5EF4-FFF2-40B4-BE49-F238E27FC236}">
                <a16:creationId xmlns:a16="http://schemas.microsoft.com/office/drawing/2014/main" id="{5042CC08-F9AA-4099-826C-17AAFA3E4C97}"/>
              </a:ext>
            </a:extLst>
          </p:cNvPr>
          <p:cNvCxnSpPr>
            <a:cxnSpLocks/>
            <a:stCxn id="4" idx="6"/>
            <a:endCxn id="39" idx="2"/>
          </p:cNvCxnSpPr>
          <p:nvPr/>
        </p:nvCxnSpPr>
        <p:spPr>
          <a:xfrm>
            <a:off x="3225414" y="2054676"/>
            <a:ext cx="3339941" cy="2435163"/>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0DDC9974-7D9F-4D8F-94DA-F56315770450}"/>
              </a:ext>
            </a:extLst>
          </p:cNvPr>
          <p:cNvSpPr txBox="1"/>
          <p:nvPr/>
        </p:nvSpPr>
        <p:spPr>
          <a:xfrm>
            <a:off x="5391277" y="3797378"/>
            <a:ext cx="1872436" cy="400110"/>
          </a:xfrm>
          <a:prstGeom prst="rect">
            <a:avLst/>
          </a:prstGeom>
          <a:noFill/>
        </p:spPr>
        <p:txBody>
          <a:bodyPr wrap="none" rtlCol="0">
            <a:spAutoFit/>
          </a:bodyPr>
          <a:lstStyle/>
          <a:p>
            <a:r>
              <a:rPr lang="en-GB" sz="2000" dirty="0"/>
              <a:t>is inspiration for</a:t>
            </a:r>
          </a:p>
        </p:txBody>
      </p:sp>
      <p:sp>
        <p:nvSpPr>
          <p:cNvPr id="45" name="TextBox 44">
            <a:extLst>
              <a:ext uri="{FF2B5EF4-FFF2-40B4-BE49-F238E27FC236}">
                <a16:creationId xmlns:a16="http://schemas.microsoft.com/office/drawing/2014/main" id="{86266506-DBC5-4B64-B8D2-091DAB9DE993}"/>
              </a:ext>
            </a:extLst>
          </p:cNvPr>
          <p:cNvSpPr txBox="1"/>
          <p:nvPr/>
        </p:nvSpPr>
        <p:spPr>
          <a:xfrm>
            <a:off x="6565355" y="5372166"/>
            <a:ext cx="1227778" cy="649188"/>
          </a:xfrm>
          <a:prstGeom prst="ellipse">
            <a:avLst/>
          </a:prstGeom>
          <a:noFill/>
          <a:ln w="28575">
            <a:solidFill>
              <a:schemeClr val="bg1"/>
            </a:solidFill>
          </a:ln>
        </p:spPr>
        <p:txBody>
          <a:bodyPr wrap="square" rtlCol="0">
            <a:spAutoFit/>
          </a:bodyPr>
          <a:lstStyle/>
          <a:p>
            <a:pPr algn="ctr"/>
            <a:r>
              <a:rPr lang="en-GB" sz="2400" b="1" dirty="0"/>
              <a:t>Work</a:t>
            </a:r>
          </a:p>
        </p:txBody>
      </p:sp>
      <p:cxnSp>
        <p:nvCxnSpPr>
          <p:cNvPr id="46" name="Curved Connector 63">
            <a:extLst>
              <a:ext uri="{FF2B5EF4-FFF2-40B4-BE49-F238E27FC236}">
                <a16:creationId xmlns:a16="http://schemas.microsoft.com/office/drawing/2014/main" id="{E548CE41-2DDA-46F5-9A68-C21207BC4743}"/>
              </a:ext>
            </a:extLst>
          </p:cNvPr>
          <p:cNvCxnSpPr>
            <a:cxnSpLocks/>
            <a:stCxn id="4" idx="6"/>
            <a:endCxn id="45" idx="2"/>
          </p:cNvCxnSpPr>
          <p:nvPr/>
        </p:nvCxnSpPr>
        <p:spPr>
          <a:xfrm>
            <a:off x="3225414" y="2054676"/>
            <a:ext cx="3339941" cy="3642084"/>
          </a:xfrm>
          <a:prstGeom prst="curvedConnector3">
            <a:avLst>
              <a:gd name="adj1" fmla="val 50000"/>
            </a:avLst>
          </a:prstGeom>
          <a:ln w="25400">
            <a:solidFill>
              <a:srgbClr val="0070C0"/>
            </a:solidFill>
            <a:tailEnd type="triangle" w="lg" len="lg"/>
          </a:ln>
        </p:spPr>
        <p:style>
          <a:lnRef idx="1">
            <a:schemeClr val="accent1"/>
          </a:lnRef>
          <a:fillRef idx="0">
            <a:schemeClr val="accent1"/>
          </a:fillRef>
          <a:effectRef idx="0">
            <a:schemeClr val="accent1"/>
          </a:effectRef>
          <a:fontRef idx="minor">
            <a:schemeClr val="tx1"/>
          </a:fontRef>
        </p:style>
      </p:cxnSp>
      <p:sp>
        <p:nvSpPr>
          <p:cNvPr id="48" name="TextBox 47">
            <a:extLst>
              <a:ext uri="{FF2B5EF4-FFF2-40B4-BE49-F238E27FC236}">
                <a16:creationId xmlns:a16="http://schemas.microsoft.com/office/drawing/2014/main" id="{4971ADBC-D968-458E-9BAA-74C750C96666}"/>
              </a:ext>
            </a:extLst>
          </p:cNvPr>
          <p:cNvSpPr txBox="1"/>
          <p:nvPr/>
        </p:nvSpPr>
        <p:spPr>
          <a:xfrm>
            <a:off x="5472059" y="2763864"/>
            <a:ext cx="1135054" cy="400110"/>
          </a:xfrm>
          <a:prstGeom prst="rect">
            <a:avLst/>
          </a:prstGeom>
          <a:noFill/>
        </p:spPr>
        <p:txBody>
          <a:bodyPr wrap="none" rtlCol="0">
            <a:spAutoFit/>
          </a:bodyPr>
          <a:lstStyle/>
          <a:p>
            <a:r>
              <a:rPr lang="en-GB" sz="2000" dirty="0"/>
              <a:t>precedes</a:t>
            </a:r>
          </a:p>
        </p:txBody>
      </p:sp>
    </p:spTree>
    <p:extLst>
      <p:ext uri="{BB962C8B-B14F-4D97-AF65-F5344CB8AC3E}">
        <p14:creationId xmlns:p14="http://schemas.microsoft.com/office/powerpoint/2010/main" val="51219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6"/>
                                        </p:tgtEl>
                                        <p:attrNameLst>
                                          <p:attrName>style.visibility</p:attrName>
                                        </p:attrNameLst>
                                      </p:cBhvr>
                                      <p:to>
                                        <p:strVal val="visible"/>
                                      </p:to>
                                    </p:set>
                                    <p:animEffect transition="in" filter="fade">
                                      <p:cBhvr>
                                        <p:cTn id="10" dur="1000"/>
                                        <p:tgtEl>
                                          <p:spTgt spid="26"/>
                                        </p:tgtEl>
                                      </p:cBhvr>
                                    </p:animEffect>
                                  </p:childTnLst>
                                </p:cTn>
                              </p:par>
                            </p:childTnLst>
                          </p:cTn>
                        </p:par>
                        <p:par>
                          <p:cTn id="11" fill="hold">
                            <p:stCondLst>
                              <p:cond delay="1000"/>
                            </p:stCondLst>
                            <p:childTnLst>
                              <p:par>
                                <p:cTn id="12" presetID="10" presetClass="entr" presetSubtype="0" fill="hold" grpId="0" nodeType="after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childTnLst>
                                </p:cTn>
                              </p:par>
                            </p:childTnLst>
                          </p:cTn>
                        </p:par>
                        <p:par>
                          <p:cTn id="15" fill="hold">
                            <p:stCondLst>
                              <p:cond delay="2000"/>
                            </p:stCondLst>
                            <p:childTnLst>
                              <p:par>
                                <p:cTn id="16" presetID="10" presetClass="entr" presetSubtype="0" fill="hold" nodeType="after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fade">
                                      <p:cBhvr>
                                        <p:cTn id="18" dur="1000"/>
                                        <p:tgtEl>
                                          <p:spTgt spid="16"/>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27"/>
                                        </p:tgtEl>
                                        <p:attrNameLst>
                                          <p:attrName>style.visibility</p:attrName>
                                        </p:attrNameLst>
                                      </p:cBhvr>
                                      <p:to>
                                        <p:strVal val="visible"/>
                                      </p:to>
                                    </p:set>
                                    <p:animEffect transition="in" filter="fade">
                                      <p:cBhvr>
                                        <p:cTn id="21" dur="1000"/>
                                        <p:tgtEl>
                                          <p:spTgt spid="27"/>
                                        </p:tgtEl>
                                      </p:cBhvr>
                                    </p:animEffect>
                                  </p:childTnLst>
                                </p:cTn>
                              </p:par>
                            </p:childTnLst>
                          </p:cTn>
                        </p:par>
                        <p:par>
                          <p:cTn id="22" fill="hold">
                            <p:stCondLst>
                              <p:cond delay="3000"/>
                            </p:stCondLst>
                            <p:childTnLst>
                              <p:par>
                                <p:cTn id="23" presetID="10" presetClass="entr" presetSubtype="0" fill="hold" grpId="0" nodeType="after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fade">
                                      <p:cBhvr>
                                        <p:cTn id="25" dur="1000"/>
                                        <p:tgtEl>
                                          <p:spTgt spid="10"/>
                                        </p:tgtEl>
                                      </p:cBhvr>
                                    </p:animEffect>
                                  </p:childTnLst>
                                </p:cTn>
                              </p:par>
                            </p:childTnLst>
                          </p:cTn>
                        </p:par>
                        <p:par>
                          <p:cTn id="26" fill="hold">
                            <p:stCondLst>
                              <p:cond delay="4000"/>
                            </p:stCondLst>
                            <p:childTnLst>
                              <p:par>
                                <p:cTn id="27" presetID="10" presetClass="entr" presetSubtype="0" fill="hold" nodeType="after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fade">
                                      <p:cBhvr>
                                        <p:cTn id="29" dur="1000"/>
                                        <p:tgtEl>
                                          <p:spTgt spid="19"/>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28"/>
                                        </p:tgtEl>
                                        <p:attrNameLst>
                                          <p:attrName>style.visibility</p:attrName>
                                        </p:attrNameLst>
                                      </p:cBhvr>
                                      <p:to>
                                        <p:strVal val="visible"/>
                                      </p:to>
                                    </p:set>
                                    <p:animEffect transition="in" filter="fade">
                                      <p:cBhvr>
                                        <p:cTn id="32" dur="1000"/>
                                        <p:tgtEl>
                                          <p:spTgt spid="28"/>
                                        </p:tgtEl>
                                      </p:cBhvr>
                                    </p:animEffect>
                                  </p:childTnLst>
                                </p:cTn>
                              </p:par>
                            </p:childTnLst>
                          </p:cTn>
                        </p:par>
                        <p:par>
                          <p:cTn id="33" fill="hold">
                            <p:stCondLst>
                              <p:cond delay="5000"/>
                            </p:stCondLst>
                            <p:childTnLst>
                              <p:par>
                                <p:cTn id="34" presetID="10" presetClass="entr" presetSubtype="0" fill="hold" grpId="0" nodeType="afterEffect">
                                  <p:stCondLst>
                                    <p:cond delay="0"/>
                                  </p:stCondLst>
                                  <p:childTnLst>
                                    <p:set>
                                      <p:cBhvr>
                                        <p:cTn id="35" dur="1" fill="hold">
                                          <p:stCondLst>
                                            <p:cond delay="0"/>
                                          </p:stCondLst>
                                        </p:cTn>
                                        <p:tgtEl>
                                          <p:spTgt spid="15"/>
                                        </p:tgtEl>
                                        <p:attrNameLst>
                                          <p:attrName>style.visibility</p:attrName>
                                        </p:attrNameLst>
                                      </p:cBhvr>
                                      <p:to>
                                        <p:strVal val="visible"/>
                                      </p:to>
                                    </p:set>
                                    <p:animEffect transition="in" filter="fade">
                                      <p:cBhvr>
                                        <p:cTn id="36" dur="1000"/>
                                        <p:tgtEl>
                                          <p:spTgt spid="15"/>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31"/>
                                        </p:tgtEl>
                                        <p:attrNameLst>
                                          <p:attrName>style.visibility</p:attrName>
                                        </p:attrNameLst>
                                      </p:cBhvr>
                                      <p:to>
                                        <p:strVal val="visible"/>
                                      </p:to>
                                    </p:set>
                                    <p:animEffect transition="in" filter="fade">
                                      <p:cBhvr>
                                        <p:cTn id="41" dur="1000"/>
                                        <p:tgtEl>
                                          <p:spTgt spid="31"/>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30"/>
                                        </p:tgtEl>
                                        <p:attrNameLst>
                                          <p:attrName>style.visibility</p:attrName>
                                        </p:attrNameLst>
                                      </p:cBhvr>
                                      <p:to>
                                        <p:strVal val="visible"/>
                                      </p:to>
                                    </p:set>
                                    <p:animEffect transition="in" filter="fade">
                                      <p:cBhvr>
                                        <p:cTn id="44" dur="1000"/>
                                        <p:tgtEl>
                                          <p:spTgt spid="30"/>
                                        </p:tgtEl>
                                      </p:cBhvr>
                                    </p:animEffect>
                                  </p:childTnLst>
                                </p:cTn>
                              </p:par>
                            </p:childTnLst>
                          </p:cTn>
                        </p:par>
                        <p:par>
                          <p:cTn id="45" fill="hold">
                            <p:stCondLst>
                              <p:cond delay="1000"/>
                            </p:stCondLst>
                            <p:childTnLst>
                              <p:par>
                                <p:cTn id="46" presetID="10" presetClass="entr" presetSubtype="0" fill="hold" grpId="0" nodeType="afterEffect">
                                  <p:stCondLst>
                                    <p:cond delay="0"/>
                                  </p:stCondLst>
                                  <p:childTnLst>
                                    <p:set>
                                      <p:cBhvr>
                                        <p:cTn id="47" dur="1" fill="hold">
                                          <p:stCondLst>
                                            <p:cond delay="0"/>
                                          </p:stCondLst>
                                        </p:cTn>
                                        <p:tgtEl>
                                          <p:spTgt spid="29"/>
                                        </p:tgtEl>
                                        <p:attrNameLst>
                                          <p:attrName>style.visibility</p:attrName>
                                        </p:attrNameLst>
                                      </p:cBhvr>
                                      <p:to>
                                        <p:strVal val="visible"/>
                                      </p:to>
                                    </p:set>
                                    <p:animEffect transition="in" filter="fade">
                                      <p:cBhvr>
                                        <p:cTn id="48" dur="1000"/>
                                        <p:tgtEl>
                                          <p:spTgt spid="29"/>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35"/>
                                        </p:tgtEl>
                                        <p:attrNameLst>
                                          <p:attrName>style.visibility</p:attrName>
                                        </p:attrNameLst>
                                      </p:cBhvr>
                                      <p:to>
                                        <p:strVal val="visible"/>
                                      </p:to>
                                    </p:set>
                                    <p:animEffect transition="in" filter="fade">
                                      <p:cBhvr>
                                        <p:cTn id="53" dur="1000"/>
                                        <p:tgtEl>
                                          <p:spTgt spid="35"/>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48"/>
                                        </p:tgtEl>
                                        <p:attrNameLst>
                                          <p:attrName>style.visibility</p:attrName>
                                        </p:attrNameLst>
                                      </p:cBhvr>
                                      <p:to>
                                        <p:strVal val="visible"/>
                                      </p:to>
                                    </p:set>
                                    <p:animEffect transition="in" filter="fade">
                                      <p:cBhvr>
                                        <p:cTn id="56" dur="1000"/>
                                        <p:tgtEl>
                                          <p:spTgt spid="48"/>
                                        </p:tgtEl>
                                      </p:cBhvr>
                                    </p:animEffect>
                                  </p:childTnLst>
                                </p:cTn>
                              </p:par>
                            </p:childTnLst>
                          </p:cTn>
                        </p:par>
                        <p:par>
                          <p:cTn id="57" fill="hold">
                            <p:stCondLst>
                              <p:cond delay="1000"/>
                            </p:stCondLst>
                            <p:childTnLst>
                              <p:par>
                                <p:cTn id="58" presetID="10" presetClass="entr" presetSubtype="0" fill="hold" grpId="0" nodeType="afterEffect">
                                  <p:stCondLst>
                                    <p:cond delay="0"/>
                                  </p:stCondLst>
                                  <p:childTnLst>
                                    <p:set>
                                      <p:cBhvr>
                                        <p:cTn id="59" dur="1" fill="hold">
                                          <p:stCondLst>
                                            <p:cond delay="0"/>
                                          </p:stCondLst>
                                        </p:cTn>
                                        <p:tgtEl>
                                          <p:spTgt spid="34"/>
                                        </p:tgtEl>
                                        <p:attrNameLst>
                                          <p:attrName>style.visibility</p:attrName>
                                        </p:attrNameLst>
                                      </p:cBhvr>
                                      <p:to>
                                        <p:strVal val="visible"/>
                                      </p:to>
                                    </p:set>
                                    <p:animEffect transition="in" filter="fade">
                                      <p:cBhvr>
                                        <p:cTn id="60" dur="1000"/>
                                        <p:tgtEl>
                                          <p:spTgt spid="34"/>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nodeType="clickEffect">
                                  <p:stCondLst>
                                    <p:cond delay="0"/>
                                  </p:stCondLst>
                                  <p:childTnLst>
                                    <p:set>
                                      <p:cBhvr>
                                        <p:cTn id="64" dur="1" fill="hold">
                                          <p:stCondLst>
                                            <p:cond delay="0"/>
                                          </p:stCondLst>
                                        </p:cTn>
                                        <p:tgtEl>
                                          <p:spTgt spid="40"/>
                                        </p:tgtEl>
                                        <p:attrNameLst>
                                          <p:attrName>style.visibility</p:attrName>
                                        </p:attrNameLst>
                                      </p:cBhvr>
                                      <p:to>
                                        <p:strVal val="visible"/>
                                      </p:to>
                                    </p:set>
                                    <p:animEffect transition="in" filter="fade">
                                      <p:cBhvr>
                                        <p:cTn id="65" dur="1000"/>
                                        <p:tgtEl>
                                          <p:spTgt spid="40"/>
                                        </p:tgtEl>
                                      </p:cBhvr>
                                    </p:animEffect>
                                  </p:childTnLst>
                                </p:cTn>
                              </p:par>
                              <p:par>
                                <p:cTn id="66" presetID="10" presetClass="entr" presetSubtype="0" fill="hold" grpId="0" nodeType="withEffect">
                                  <p:stCondLst>
                                    <p:cond delay="0"/>
                                  </p:stCondLst>
                                  <p:childTnLst>
                                    <p:set>
                                      <p:cBhvr>
                                        <p:cTn id="67" dur="1" fill="hold">
                                          <p:stCondLst>
                                            <p:cond delay="0"/>
                                          </p:stCondLst>
                                        </p:cTn>
                                        <p:tgtEl>
                                          <p:spTgt spid="44"/>
                                        </p:tgtEl>
                                        <p:attrNameLst>
                                          <p:attrName>style.visibility</p:attrName>
                                        </p:attrNameLst>
                                      </p:cBhvr>
                                      <p:to>
                                        <p:strVal val="visible"/>
                                      </p:to>
                                    </p:set>
                                    <p:animEffect transition="in" filter="fade">
                                      <p:cBhvr>
                                        <p:cTn id="68" dur="1000"/>
                                        <p:tgtEl>
                                          <p:spTgt spid="44"/>
                                        </p:tgtEl>
                                      </p:cBhvr>
                                    </p:animEffect>
                                  </p:childTnLst>
                                </p:cTn>
                              </p:par>
                            </p:childTnLst>
                          </p:cTn>
                        </p:par>
                        <p:par>
                          <p:cTn id="69" fill="hold">
                            <p:stCondLst>
                              <p:cond delay="1000"/>
                            </p:stCondLst>
                            <p:childTnLst>
                              <p:par>
                                <p:cTn id="70" presetID="10" presetClass="entr" presetSubtype="0" fill="hold" grpId="0" nodeType="afterEffect">
                                  <p:stCondLst>
                                    <p:cond delay="0"/>
                                  </p:stCondLst>
                                  <p:childTnLst>
                                    <p:set>
                                      <p:cBhvr>
                                        <p:cTn id="71" dur="1" fill="hold">
                                          <p:stCondLst>
                                            <p:cond delay="0"/>
                                          </p:stCondLst>
                                        </p:cTn>
                                        <p:tgtEl>
                                          <p:spTgt spid="39"/>
                                        </p:tgtEl>
                                        <p:attrNameLst>
                                          <p:attrName>style.visibility</p:attrName>
                                        </p:attrNameLst>
                                      </p:cBhvr>
                                      <p:to>
                                        <p:strVal val="visible"/>
                                      </p:to>
                                    </p:set>
                                    <p:animEffect transition="in" filter="fade">
                                      <p:cBhvr>
                                        <p:cTn id="72" dur="1000"/>
                                        <p:tgtEl>
                                          <p:spTgt spid="39"/>
                                        </p:tgtEl>
                                      </p:cBhvr>
                                    </p:animEffect>
                                  </p:childTnLst>
                                </p:cTn>
                              </p:par>
                            </p:childTnLst>
                          </p:cTn>
                        </p:par>
                        <p:par>
                          <p:cTn id="73" fill="hold">
                            <p:stCondLst>
                              <p:cond delay="2000"/>
                            </p:stCondLst>
                            <p:childTnLst>
                              <p:par>
                                <p:cTn id="74" presetID="10" presetClass="entr" presetSubtype="0" fill="hold" nodeType="afterEffect">
                                  <p:stCondLst>
                                    <p:cond delay="0"/>
                                  </p:stCondLst>
                                  <p:childTnLst>
                                    <p:set>
                                      <p:cBhvr>
                                        <p:cTn id="75" dur="1" fill="hold">
                                          <p:stCondLst>
                                            <p:cond delay="0"/>
                                          </p:stCondLst>
                                        </p:cTn>
                                        <p:tgtEl>
                                          <p:spTgt spid="46"/>
                                        </p:tgtEl>
                                        <p:attrNameLst>
                                          <p:attrName>style.visibility</p:attrName>
                                        </p:attrNameLst>
                                      </p:cBhvr>
                                      <p:to>
                                        <p:strVal val="visible"/>
                                      </p:to>
                                    </p:set>
                                    <p:animEffect transition="in" filter="fade">
                                      <p:cBhvr>
                                        <p:cTn id="76" dur="1000"/>
                                        <p:tgtEl>
                                          <p:spTgt spid="46"/>
                                        </p:tgtEl>
                                      </p:cBhvr>
                                    </p:animEffect>
                                  </p:childTnLst>
                                </p:cTn>
                              </p:par>
                              <p:par>
                                <p:cTn id="77" presetID="10" presetClass="entr" presetSubtype="0" fill="hold" grpId="0" nodeType="withEffect">
                                  <p:stCondLst>
                                    <p:cond delay="0"/>
                                  </p:stCondLst>
                                  <p:childTnLst>
                                    <p:set>
                                      <p:cBhvr>
                                        <p:cTn id="78" dur="1" fill="hold">
                                          <p:stCondLst>
                                            <p:cond delay="0"/>
                                          </p:stCondLst>
                                        </p:cTn>
                                        <p:tgtEl>
                                          <p:spTgt spid="38"/>
                                        </p:tgtEl>
                                        <p:attrNameLst>
                                          <p:attrName>style.visibility</p:attrName>
                                        </p:attrNameLst>
                                      </p:cBhvr>
                                      <p:to>
                                        <p:strVal val="visible"/>
                                      </p:to>
                                    </p:set>
                                    <p:animEffect transition="in" filter="fade">
                                      <p:cBhvr>
                                        <p:cTn id="79" dur="1000"/>
                                        <p:tgtEl>
                                          <p:spTgt spid="38"/>
                                        </p:tgtEl>
                                      </p:cBhvr>
                                    </p:animEffect>
                                  </p:childTnLst>
                                </p:cTn>
                              </p:par>
                            </p:childTnLst>
                          </p:cTn>
                        </p:par>
                        <p:par>
                          <p:cTn id="80" fill="hold">
                            <p:stCondLst>
                              <p:cond delay="3000"/>
                            </p:stCondLst>
                            <p:childTnLst>
                              <p:par>
                                <p:cTn id="81" presetID="10" presetClass="entr" presetSubtype="0" fill="hold" grpId="0" nodeType="afterEffect">
                                  <p:stCondLst>
                                    <p:cond delay="0"/>
                                  </p:stCondLst>
                                  <p:childTnLst>
                                    <p:set>
                                      <p:cBhvr>
                                        <p:cTn id="82" dur="1" fill="hold">
                                          <p:stCondLst>
                                            <p:cond delay="0"/>
                                          </p:stCondLst>
                                        </p:cTn>
                                        <p:tgtEl>
                                          <p:spTgt spid="45"/>
                                        </p:tgtEl>
                                        <p:attrNameLst>
                                          <p:attrName>style.visibility</p:attrName>
                                        </p:attrNameLst>
                                      </p:cBhvr>
                                      <p:to>
                                        <p:strVal val="visible"/>
                                      </p:to>
                                    </p:set>
                                    <p:animEffect transition="in" filter="fade">
                                      <p:cBhvr>
                                        <p:cTn id="83" dur="10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0" grpId="0" animBg="1"/>
      <p:bldP spid="15" grpId="0" animBg="1"/>
      <p:bldP spid="26" grpId="0"/>
      <p:bldP spid="27" grpId="0"/>
      <p:bldP spid="28" grpId="0"/>
      <p:bldP spid="29" grpId="0" animBg="1"/>
      <p:bldP spid="30" grpId="0"/>
      <p:bldP spid="34" grpId="0" animBg="1"/>
      <p:bldP spid="38" grpId="0"/>
      <p:bldP spid="39" grpId="0" animBg="1"/>
      <p:bldP spid="44" grpId="0"/>
      <p:bldP spid="45" grpId="0" animBg="1"/>
      <p:bldP spid="48" grpId="0"/>
    </p:bldLst>
  </p:timing>
</p:sld>
</file>

<file path=ppt/theme/theme1.xml><?xml version="1.0" encoding="utf-8"?>
<a:theme xmlns:a="http://schemas.openxmlformats.org/drawingml/2006/main" name="GDFracta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DFractal" id="{397AC6FC-A2F6-4CAD-9BBF-4DA4BE48644D}" vid="{4163CEF8-9D3C-4DEF-A450-3FC74195DEC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GDFractal</Template>
  <TotalTime>419</TotalTime>
  <Words>2736</Words>
  <Application>Microsoft Office PowerPoint</Application>
  <PresentationFormat>On-screen Show (4:3)</PresentationFormat>
  <Paragraphs>277</Paragraphs>
  <Slides>20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Wingdings</vt:lpstr>
      <vt:lpstr>GDFractal</vt:lpstr>
      <vt:lpstr>Telling tails: metadata standards and the digital humanities</vt:lpstr>
      <vt:lpstr>Overview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Telling tails: metadata standards and the digital humanities</dc:title>
  <dc:creator>Gordon Dunsire</dc:creator>
  <cp:lastModifiedBy>Gordon Dunsire</cp:lastModifiedBy>
  <cp:revision>63</cp:revision>
  <dcterms:created xsi:type="dcterms:W3CDTF">2017-10-18T10:18:21Z</dcterms:created>
  <dcterms:modified xsi:type="dcterms:W3CDTF">2017-11-07T07:18:27Z</dcterms:modified>
</cp:coreProperties>
</file>