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9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1B61-0472-4BEC-84F4-636A4A95C9D3}" type="datetimeFigureOut">
              <a:rPr lang="en-GB" smtClean="0"/>
              <a:t>01/12/2012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C7EF1B61-0472-4BEC-84F4-636A4A95C9D3}" type="datetimeFigureOut">
              <a:rPr lang="en-GB" smtClean="0"/>
              <a:t>01/12/2012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C7EF1B61-0472-4BEC-84F4-636A4A95C9D3}" type="datetimeFigureOut">
              <a:rPr lang="en-GB" smtClean="0"/>
              <a:t>01/12/2012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C7EF1B61-0472-4BEC-84F4-636A4A95C9D3}" type="datetimeFigureOut">
              <a:rPr lang="en-GB" smtClean="0"/>
              <a:t>01/12/2012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C7EF1B61-0472-4BEC-84F4-636A4A95C9D3}" type="datetimeFigureOut">
              <a:rPr lang="en-GB" smtClean="0"/>
              <a:t>01/12/2012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Shrinking the silo boundary: data and schema in the Semantic Web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Gordon Dunsire</a:t>
            </a:r>
          </a:p>
          <a:p>
            <a:r>
              <a:rPr lang="en-GB" dirty="0"/>
              <a:t>Presented at AKM </a:t>
            </a:r>
            <a:r>
              <a:rPr lang="en-GB" dirty="0" smtClean="0"/>
              <a:t>16, </a:t>
            </a:r>
            <a:r>
              <a:rPr lang="en-GB" smtClean="0"/>
              <a:t>Poreč, </a:t>
            </a:r>
            <a:r>
              <a:rPr lang="en-GB" dirty="0" smtClean="0"/>
              <a:t>2012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9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500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Semantic reasoning: the sub-property ladder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3322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“sub-property of” is an RDF property which links two other properties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82" y="223355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 Ontological triple: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Property1 </a:t>
            </a:r>
            <a:r>
              <a:rPr lang="en-GB" sz="3600" dirty="0" smtClean="0">
                <a:solidFill>
                  <a:srgbClr val="FF0000"/>
                </a:solidFill>
              </a:rPr>
              <a:t>sub-property of</a:t>
            </a:r>
            <a:r>
              <a:rPr lang="en-GB" sz="3600" dirty="0" smtClean="0">
                <a:solidFill>
                  <a:srgbClr val="002060"/>
                </a:solidFill>
              </a:rPr>
              <a:t> Property2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78" y="343388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 Semantic rule: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If </a:t>
            </a:r>
            <a:r>
              <a:rPr lang="en-GB" sz="3600" dirty="0" smtClean="0">
                <a:solidFill>
                  <a:srgbClr val="7030A0"/>
                </a:solidFill>
              </a:rPr>
              <a:t>P1</a:t>
            </a:r>
            <a:r>
              <a:rPr lang="en-GB" sz="3600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sub-property of </a:t>
            </a:r>
            <a:r>
              <a:rPr lang="en-GB" sz="3600" dirty="0" smtClean="0">
                <a:solidFill>
                  <a:schemeClr val="accent3">
                    <a:lumMod val="75000"/>
                  </a:schemeClr>
                </a:solidFill>
              </a:rPr>
              <a:t>P2</a:t>
            </a:r>
            <a:r>
              <a:rPr lang="en-GB" sz="3600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And data triple: Resource </a:t>
            </a:r>
            <a:r>
              <a:rPr lang="en-GB" sz="3600" dirty="0" smtClean="0">
                <a:solidFill>
                  <a:srgbClr val="7030A0"/>
                </a:solidFill>
              </a:rPr>
              <a:t>P1</a:t>
            </a:r>
            <a:r>
              <a:rPr lang="en-GB" sz="3600" dirty="0" smtClean="0">
                <a:solidFill>
                  <a:srgbClr val="002060"/>
                </a:solidFill>
              </a:rPr>
              <a:t> “stuff”</a:t>
            </a:r>
          </a:p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Then data triple: Resource </a:t>
            </a:r>
            <a:r>
              <a:rPr lang="en-GB" sz="3600" dirty="0" smtClean="0">
                <a:solidFill>
                  <a:schemeClr val="accent3">
                    <a:lumMod val="75000"/>
                  </a:schemeClr>
                </a:solidFill>
              </a:rPr>
              <a:t>P2</a:t>
            </a:r>
            <a:r>
              <a:rPr lang="en-GB" sz="3600" dirty="0" smtClean="0">
                <a:solidFill>
                  <a:srgbClr val="002060"/>
                </a:solidFill>
              </a:rPr>
              <a:t> “stuff”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17" y="1242008"/>
            <a:ext cx="189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Ontology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86774" y="1242007"/>
            <a:ext cx="2337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Data triples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8857" y="5085689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dirty="0" err="1" smtClean="0"/>
              <a:t>od:hasShortTitle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085687"/>
            <a:ext cx="396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Resource </a:t>
            </a:r>
            <a:r>
              <a:rPr lang="en-GB" sz="2400" dirty="0" err="1" smtClean="0"/>
              <a:t>hasShortTitle</a:t>
            </a:r>
            <a:r>
              <a:rPr lang="en-GB" sz="2400" dirty="0" smtClean="0"/>
              <a:t> “Tank”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9500" y="3626022"/>
            <a:ext cx="373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Resource </a:t>
            </a:r>
            <a:r>
              <a:rPr lang="en-GB" sz="2400" dirty="0" err="1" smtClean="0"/>
              <a:t>variantTitle</a:t>
            </a:r>
            <a:r>
              <a:rPr lang="en-GB" sz="2400" dirty="0" smtClean="0"/>
              <a:t> “Tank”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2938" y="3626022"/>
            <a:ext cx="209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rda:variantTitle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00823" y="2166356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</a:t>
            </a:r>
            <a:r>
              <a:rPr lang="en-GB" sz="2400" dirty="0" err="1" smtClean="0"/>
              <a:t>ct:title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279" y="2166355"/>
            <a:ext cx="281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Resource title “Tank”</a:t>
            </a:r>
            <a:endParaRPr lang="en-GB" sz="2400" dirty="0"/>
          </a:p>
        </p:txBody>
      </p:sp>
      <p:cxnSp>
        <p:nvCxnSpPr>
          <p:cNvPr id="11" name="Straight Arrow Connector 10"/>
          <p:cNvCxnSpPr>
            <a:stCxn id="4" idx="0"/>
            <a:endCxn id="7" idx="2"/>
          </p:cNvCxnSpPr>
          <p:nvPr/>
        </p:nvCxnSpPr>
        <p:spPr>
          <a:xfrm flipV="1">
            <a:off x="1581270" y="4087687"/>
            <a:ext cx="0" cy="99800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8" idx="2"/>
          </p:cNvCxnSpPr>
          <p:nvPr/>
        </p:nvCxnSpPr>
        <p:spPr>
          <a:xfrm flipV="1">
            <a:off x="1581270" y="2628021"/>
            <a:ext cx="1" cy="998001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6358913" y="2850839"/>
            <a:ext cx="392901" cy="5523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195737" y="345004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Sub-property ladder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6358913" y="4310506"/>
            <a:ext cx="392901" cy="5523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581271" y="2766119"/>
            <a:ext cx="257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</a:t>
            </a:r>
            <a:r>
              <a:rPr lang="en-GB" sz="2400" dirty="0" err="1" smtClean="0"/>
              <a:t>dfs:subPropertyOf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581271" y="4178697"/>
            <a:ext cx="257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</a:t>
            </a:r>
            <a:r>
              <a:rPr lang="en-GB" sz="2400" dirty="0" err="1" smtClean="0"/>
              <a:t>dfs:subPropertyOf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39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7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your cake and eat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[You] Publish your local schema in RDF</a:t>
            </a:r>
          </a:p>
          <a:p>
            <a:r>
              <a:rPr lang="en-GB" dirty="0" smtClean="0"/>
              <a:t>[You] Publish your </a:t>
            </a:r>
            <a:r>
              <a:rPr lang="en-GB" dirty="0" smtClean="0">
                <a:solidFill>
                  <a:srgbClr val="C00000"/>
                </a:solidFill>
              </a:rPr>
              <a:t>local data triples </a:t>
            </a:r>
            <a:r>
              <a:rPr lang="en-GB" dirty="0" smtClean="0"/>
              <a:t>using local schema</a:t>
            </a:r>
          </a:p>
          <a:p>
            <a:r>
              <a:rPr lang="en-GB" dirty="0" smtClean="0"/>
              <a:t>[Anyone] Publish mappings from local schema to other, more global schema</a:t>
            </a:r>
          </a:p>
          <a:p>
            <a:r>
              <a:rPr lang="en-GB" dirty="0" smtClean="0"/>
              <a:t>[Anyone] Publish mapped </a:t>
            </a:r>
            <a:r>
              <a:rPr lang="en-GB" dirty="0" smtClean="0">
                <a:solidFill>
                  <a:srgbClr val="C00000"/>
                </a:solidFill>
              </a:rPr>
              <a:t>global data triples </a:t>
            </a:r>
            <a:r>
              <a:rPr lang="en-GB" dirty="0" smtClean="0"/>
              <a:t>using “</a:t>
            </a:r>
            <a:r>
              <a:rPr lang="en-GB" dirty="0" err="1" smtClean="0"/>
              <a:t>reasoner</a:t>
            </a:r>
            <a:r>
              <a:rPr lang="en-GB" dirty="0" smtClean="0"/>
              <a:t>” software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3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11559" y="5574087"/>
            <a:ext cx="3024336" cy="52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1559" y="3992617"/>
            <a:ext cx="3024336" cy="208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11559" y="2806051"/>
            <a:ext cx="3024336" cy="328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11760" y="3450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Shrinking the silo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3075" y="1834930"/>
            <a:ext cx="2142305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RDF dataset</a:t>
            </a:r>
            <a:endParaRPr lang="en-GB" sz="28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551" y="3021495"/>
            <a:ext cx="2871352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RDF element set</a:t>
            </a:r>
            <a:endParaRPr lang="en-GB" sz="2800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091" y="4208060"/>
            <a:ext cx="2448272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RDF ontology</a:t>
            </a:r>
            <a:endParaRPr lang="en-GB" sz="2800" u="sng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268760"/>
            <a:ext cx="302433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47559" y="1619487"/>
            <a:ext cx="1584175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Data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(RDBMS)</a:t>
            </a:r>
            <a:endParaRPr lang="en-GB" sz="28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7559" y="2806052"/>
            <a:ext cx="1584175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Schema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(RDBMS)</a:t>
            </a:r>
            <a:endParaRPr lang="en-GB" sz="28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731" y="3992617"/>
            <a:ext cx="1935831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Mappings</a:t>
            </a:r>
          </a:p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(XML/XSLT)</a:t>
            </a:r>
            <a:endParaRPr lang="en-GB" sz="28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5721" y="5555946"/>
            <a:ext cx="161601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Local silo</a:t>
            </a:r>
            <a:endParaRPr lang="en-GB" sz="28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553727"/>
            <a:ext cx="3528391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Global Semantic Web</a:t>
            </a:r>
            <a:endParaRPr lang="en-GB" sz="2800" u="sng" dirty="0">
              <a:solidFill>
                <a:srgbClr val="00206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35896" y="1741784"/>
            <a:ext cx="1192615" cy="70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3635895" y="2928349"/>
            <a:ext cx="1192615" cy="70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3635896" y="4114914"/>
            <a:ext cx="1192615" cy="709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20" grpId="0" animBg="1"/>
      <p:bldP spid="20" grpId="1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4610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Task: To publish </a:t>
            </a:r>
            <a:r>
              <a:rPr lang="en-GB" sz="3600" u="sng" dirty="0" smtClean="0">
                <a:solidFill>
                  <a:srgbClr val="002060"/>
                </a:solidFill>
              </a:rPr>
              <a:t>local</a:t>
            </a:r>
            <a:r>
              <a:rPr lang="en-GB" sz="3600" dirty="0" smtClean="0">
                <a:solidFill>
                  <a:srgbClr val="002060"/>
                </a:solidFill>
              </a:rPr>
              <a:t> structured metadata as </a:t>
            </a:r>
            <a:r>
              <a:rPr lang="en-GB" sz="3600" u="sng" dirty="0" smtClean="0">
                <a:solidFill>
                  <a:srgbClr val="002060"/>
                </a:solidFill>
              </a:rPr>
              <a:t>global</a:t>
            </a:r>
            <a:r>
              <a:rPr lang="en-GB" sz="3600" dirty="0" smtClean="0">
                <a:solidFill>
                  <a:srgbClr val="002060"/>
                </a:solidFill>
              </a:rPr>
              <a:t> linked data in the Semantic Web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2860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So that users </a:t>
            </a:r>
            <a:r>
              <a:rPr lang="en-GB" sz="3600" u="sng" dirty="0" smtClean="0">
                <a:solidFill>
                  <a:srgbClr val="002060"/>
                </a:solidFill>
              </a:rPr>
              <a:t>inside</a:t>
            </a:r>
            <a:r>
              <a:rPr lang="en-GB" sz="3600" dirty="0" smtClean="0">
                <a:solidFill>
                  <a:srgbClr val="002060"/>
                </a:solidFill>
              </a:rPr>
              <a:t> the local environment can benefit from data/information  from </a:t>
            </a:r>
            <a:r>
              <a:rPr lang="en-GB" sz="3600" u="sng" dirty="0" smtClean="0">
                <a:solidFill>
                  <a:srgbClr val="002060"/>
                </a:solidFill>
              </a:rPr>
              <a:t>outside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36510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And users </a:t>
            </a:r>
            <a:r>
              <a:rPr lang="en-GB" sz="3600" u="sng" dirty="0" smtClean="0">
                <a:solidFill>
                  <a:srgbClr val="002060"/>
                </a:solidFill>
              </a:rPr>
              <a:t>outside</a:t>
            </a:r>
            <a:r>
              <a:rPr lang="en-GB" sz="3600" dirty="0" smtClean="0">
                <a:solidFill>
                  <a:srgbClr val="002060"/>
                </a:solidFill>
              </a:rPr>
              <a:t> the local environment can benefit from data/information  from </a:t>
            </a:r>
            <a:r>
              <a:rPr lang="en-GB" sz="3600" u="sng" dirty="0" smtClean="0">
                <a:solidFill>
                  <a:srgbClr val="002060"/>
                </a:solidFill>
              </a:rPr>
              <a:t>inside</a:t>
            </a:r>
            <a:endParaRPr lang="en-GB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72"/>
            <a:ext cx="9144000" cy="6526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104900"/>
            <a:ext cx="6921500" cy="4648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64088" y="394283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0477" y="404664"/>
            <a:ext cx="189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Dublin Core</a:t>
            </a:r>
            <a:endParaRPr lang="en-GB" sz="2800" dirty="0"/>
          </a:p>
        </p:txBody>
      </p:sp>
      <p:sp>
        <p:nvSpPr>
          <p:cNvPr id="9" name="Oval 8"/>
          <p:cNvSpPr/>
          <p:nvPr/>
        </p:nvSpPr>
        <p:spPr>
          <a:xfrm>
            <a:off x="6732240" y="2852936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404664"/>
            <a:ext cx="348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Bibliographic Ontology</a:t>
            </a:r>
            <a:endParaRPr lang="en-GB" sz="2800" dirty="0"/>
          </a:p>
        </p:txBody>
      </p:sp>
      <p:sp>
        <p:nvSpPr>
          <p:cNvPr id="11" name="Oval 10"/>
          <p:cNvSpPr/>
          <p:nvPr/>
        </p:nvSpPr>
        <p:spPr>
          <a:xfrm>
            <a:off x="1936761" y="4400188"/>
            <a:ext cx="1728192" cy="757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2739" y="40466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ISBD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04587" y="404664"/>
            <a:ext cx="72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Etc.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93684"/>
            <a:ext cx="916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Mapping from MARC 21 to multiple linked data element sets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56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289" y="84610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Mapping from local schema (MARC 21) to linked data (global) schema can be “</a:t>
            </a:r>
            <a:r>
              <a:rPr lang="en-GB" sz="3600" dirty="0" err="1" smtClean="0">
                <a:solidFill>
                  <a:srgbClr val="002060"/>
                </a:solidFill>
              </a:rPr>
              <a:t>lossy</a:t>
            </a:r>
            <a:r>
              <a:rPr lang="en-GB" sz="3600" dirty="0" smtClean="0">
                <a:solidFill>
                  <a:srgbClr val="002060"/>
                </a:solidFill>
              </a:rPr>
              <a:t>”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289" y="2374775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Some information may be lost, because the local attribute must have the same or narrower meaning as the global property to maintain semantic coherency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89" y="501143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E.g.: MARC 21 Uniform Title to DC Title</a:t>
            </a:r>
            <a:endParaRPr lang="en-GB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To avoid losing local information in the global Semantic Web, we should represent the local schema as an RDF element set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15490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British National Bibliography needs an element set for MARC 21 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5811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But MARC 21 has “messy” semantics, mixed up with syntax of tags, indicators, and subfields </a:t>
            </a:r>
            <a:endParaRPr lang="en-GB" sz="36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0" y="0"/>
            <a:ext cx="69161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7345" y="2924944"/>
            <a:ext cx="1800200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09368" y="3885828"/>
            <a:ext cx="362849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/>
              <a:t>&gt;14000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4976301"/>
            <a:ext cx="36661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/>
              <a:t>Not every tag, yet!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20"/>
            <a:ext cx="9144000" cy="65469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65558" y="2564904"/>
            <a:ext cx="174234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91961" y="3632929"/>
            <a:ext cx="174234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307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</a:rPr>
              <a:t>Something less complicated than MARC 21:</a:t>
            </a:r>
            <a:endParaRPr lang="en-GB" sz="3600" u="sng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" y="595044"/>
            <a:ext cx="9144000" cy="62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2450"/>
            <a:ext cx="340360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90" y="0"/>
            <a:ext cx="717131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8598" y="1772816"/>
            <a:ext cx="94103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18598" y="2852936"/>
            <a:ext cx="122906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9631" y="2024844"/>
            <a:ext cx="1296145" cy="30603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</p:cNvCxnSpPr>
          <p:nvPr/>
        </p:nvCxnSpPr>
        <p:spPr>
          <a:xfrm>
            <a:off x="1547664" y="3104964"/>
            <a:ext cx="1008112" cy="24842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Advantages of local RDF element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Published linked data loses no information</a:t>
            </a:r>
          </a:p>
          <a:p>
            <a:r>
              <a:rPr lang="en-GB" dirty="0" smtClean="0"/>
              <a:t>Other communities can see the semantics and structure of the local data schema</a:t>
            </a:r>
          </a:p>
          <a:p>
            <a:pPr lvl="1"/>
            <a:r>
              <a:rPr lang="en-GB" dirty="0" smtClean="0"/>
              <a:t>Where the linked data comes from</a:t>
            </a:r>
          </a:p>
          <a:p>
            <a:r>
              <a:rPr lang="en-GB" dirty="0" smtClean="0"/>
              <a:t>Other communities can re-use the schema</a:t>
            </a:r>
          </a:p>
          <a:p>
            <a:pPr lvl="1"/>
            <a:r>
              <a:rPr lang="en-GB" dirty="0" smtClean="0"/>
              <a:t>For their own local data</a:t>
            </a:r>
          </a:p>
          <a:p>
            <a:pPr lvl="1"/>
            <a:r>
              <a:rPr lang="en-GB" dirty="0" smtClean="0"/>
              <a:t>To map from their own local schema (</a:t>
            </a:r>
            <a:r>
              <a:rPr lang="en-GB" dirty="0" err="1" smtClean="0"/>
              <a:t>lossy</a:t>
            </a:r>
            <a:r>
              <a:rPr lang="en-GB" dirty="0" smtClean="0"/>
              <a:t>!)</a:t>
            </a:r>
          </a:p>
          <a:p>
            <a:r>
              <a:rPr lang="en-GB" dirty="0" smtClean="0"/>
              <a:t>Element set can still be mapped to other elements</a:t>
            </a:r>
          </a:p>
          <a:p>
            <a:pPr lvl="1"/>
            <a:r>
              <a:rPr lang="en-GB" dirty="0" smtClean="0"/>
              <a:t>Bibliographic Ontology, Dublin Core, ISBD, etc.</a:t>
            </a:r>
          </a:p>
          <a:p>
            <a:r>
              <a:rPr lang="en-GB" dirty="0" smtClean="0"/>
              <a:t>Have your cake, and eat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429</TotalTime>
  <Words>445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GordonPPT</vt:lpstr>
      <vt:lpstr>Shrinking the silo boundary: data and schema in the Semantic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local RDF element set</vt:lpstr>
      <vt:lpstr>PowerPoint Presentation</vt:lpstr>
      <vt:lpstr>PowerPoint Presentation</vt:lpstr>
      <vt:lpstr>Have your cake and eat it!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Shrinking the silo boundary: data and schema in the Semantic Web</dc:title>
  <dc:creator>Gordon Dunsire</dc:creator>
  <cp:lastModifiedBy>Gordon Dunsire</cp:lastModifiedBy>
  <cp:revision>57</cp:revision>
  <dcterms:created xsi:type="dcterms:W3CDTF">2012-11-18T17:24:08Z</dcterms:created>
  <dcterms:modified xsi:type="dcterms:W3CDTF">2012-12-01T19:37:39Z</dcterms:modified>
</cp:coreProperties>
</file>