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2" r:id="rId6"/>
    <p:sldId id="258" r:id="rId7"/>
    <p:sldId id="263" r:id="rId8"/>
    <p:sldId id="264" r:id="rId9"/>
    <p:sldId id="268" r:id="rId10"/>
    <p:sldId id="267" r:id="rId11"/>
    <p:sldId id="270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27" autoAdjust="0"/>
  </p:normalViewPr>
  <p:slideViewPr>
    <p:cSldViewPr>
      <p:cViewPr>
        <p:scale>
          <a:sx n="80" d="100"/>
          <a:sy n="80" d="100"/>
        </p:scale>
        <p:origin x="-108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3D9B8-D8F7-4D41-B5E1-E28D0F1AAED8}" type="datetimeFigureOut">
              <a:rPr lang="en-GB" smtClean="0"/>
              <a:t>18/08/2012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AC3D9B8-D8F7-4D41-B5E1-E28D0F1AAED8}" type="datetimeFigureOut">
              <a:rPr lang="en-GB" smtClean="0"/>
              <a:t>18/08/2012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AC3D9B8-D8F7-4D41-B5E1-E28D0F1AAED8}" type="datetimeFigureOut">
              <a:rPr lang="en-GB" smtClean="0"/>
              <a:t>18/08/2012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AC3D9B8-D8F7-4D41-B5E1-E28D0F1AAED8}" type="datetimeFigureOut">
              <a:rPr lang="en-GB" smtClean="0"/>
              <a:t>18/08/2012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8AC3D9B8-D8F7-4D41-B5E1-E28D0F1AAED8}" type="datetimeFigureOut">
              <a:rPr lang="en-GB" smtClean="0"/>
              <a:t>18/08/2012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a.org/en/node/5353" TargetMode="External"/><Relationship Id="rId2" Type="http://schemas.openxmlformats.org/officeDocument/2006/relationships/hyperlink" Target="mailto:gordon@gordondunsir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anagemetadata.com/blog/" TargetMode="External"/><Relationship Id="rId4" Type="http://schemas.openxmlformats.org/officeDocument/2006/relationships/hyperlink" Target="http://metadataregistry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Applications </a:t>
            </a:r>
            <a:r>
              <a:rPr lang="en-GB" dirty="0" smtClean="0"/>
              <a:t>of IFLA Namespaces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993776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Gordon </a:t>
            </a:r>
            <a:r>
              <a:rPr lang="en-GB" dirty="0" err="1" smtClean="0"/>
              <a:t>Dunsire</a:t>
            </a:r>
            <a:endParaRPr lang="en-GB" dirty="0" smtClean="0"/>
          </a:p>
          <a:p>
            <a:r>
              <a:rPr lang="en-GB" dirty="0" smtClean="0"/>
              <a:t>IFLA Namespaces Technical </a:t>
            </a:r>
            <a:r>
              <a:rPr lang="en-GB" dirty="0" smtClean="0"/>
              <a:t>Group</a:t>
            </a:r>
          </a:p>
          <a:p>
            <a:r>
              <a:rPr lang="en-GB" i="1" dirty="0"/>
              <a:t>Session 185 — Tutorials and progress reports — Semantic Web Special Interest Group</a:t>
            </a:r>
          </a:p>
          <a:p>
            <a:r>
              <a:rPr lang="en-GB" i="1" dirty="0"/>
              <a:t>IFLA World Library and Information Congress 11-17 August 2012, Helsinki, Finland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8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RDA/ONIX Framework as hub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312907" y="1591151"/>
            <a:ext cx="2276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0070C0"/>
                </a:solidFill>
              </a:rPr>
              <a:t>Ch</a:t>
            </a:r>
            <a:r>
              <a:rPr lang="en-GB" sz="2800" dirty="0" smtClean="0">
                <a:solidFill>
                  <a:srgbClr val="0070C0"/>
                </a:solidFill>
              </a:rPr>
              <a:t>:“language”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5069" y="2131825"/>
            <a:ext cx="217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0070C0"/>
                </a:solidFill>
              </a:rPr>
              <a:t>SM:“hearing</a:t>
            </a:r>
            <a:r>
              <a:rPr lang="en-GB" sz="2800" dirty="0" smtClean="0">
                <a:solidFill>
                  <a:srgbClr val="0070C0"/>
                </a:solidFill>
              </a:rPr>
              <a:t>”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3071" y="2672499"/>
            <a:ext cx="2956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0070C0"/>
                </a:solidFill>
              </a:rPr>
              <a:t>ID:“not</a:t>
            </a:r>
            <a:r>
              <a:rPr lang="en-GB" sz="2800" dirty="0" smtClean="0">
                <a:solidFill>
                  <a:srgbClr val="0070C0"/>
                </a:solidFill>
              </a:rPr>
              <a:t> applicable”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8913" y="3213173"/>
            <a:ext cx="3124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</a:rPr>
              <a:t>IM:“not</a:t>
            </a:r>
            <a:r>
              <a:rPr lang="en-GB" sz="2800" dirty="0" smtClean="0">
                <a:solidFill>
                  <a:srgbClr val="0070C0"/>
                </a:solidFill>
              </a:rPr>
              <a:t> applicable”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1489" y="1527391"/>
            <a:ext cx="886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RDA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732241" y="1574056"/>
            <a:ext cx="938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ISBD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76064" y="2393435"/>
            <a:ext cx="2424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“spoken word”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144689" y="2393435"/>
            <a:ext cx="2424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“spoken word”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312907" y="4111234"/>
            <a:ext cx="2276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0070C0"/>
                </a:solidFill>
              </a:rPr>
              <a:t>Ch</a:t>
            </a:r>
            <a:r>
              <a:rPr lang="en-GB" sz="2800" dirty="0" smtClean="0">
                <a:solidFill>
                  <a:srgbClr val="0070C0"/>
                </a:solidFill>
              </a:rPr>
              <a:t>:“language”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556" y="4649009"/>
            <a:ext cx="1891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0070C0"/>
                </a:solidFill>
              </a:rPr>
              <a:t>SM:“touch</a:t>
            </a:r>
            <a:r>
              <a:rPr lang="en-GB" sz="2800" dirty="0" smtClean="0">
                <a:solidFill>
                  <a:srgbClr val="0070C0"/>
                </a:solidFill>
              </a:rPr>
              <a:t>”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3071" y="5186784"/>
            <a:ext cx="2956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0070C0"/>
                </a:solidFill>
              </a:rPr>
              <a:t>ID:“not</a:t>
            </a:r>
            <a:r>
              <a:rPr lang="en-GB" sz="2800" dirty="0" smtClean="0">
                <a:solidFill>
                  <a:srgbClr val="0070C0"/>
                </a:solidFill>
              </a:rPr>
              <a:t> applicable”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8913" y="5724558"/>
            <a:ext cx="3124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err="1" smtClean="0">
                <a:solidFill>
                  <a:srgbClr val="0070C0"/>
                </a:solidFill>
              </a:rPr>
              <a:t>IM:“not</a:t>
            </a:r>
            <a:r>
              <a:rPr lang="en-GB" sz="2800" dirty="0" smtClean="0">
                <a:solidFill>
                  <a:srgbClr val="0070C0"/>
                </a:solidFill>
              </a:rPr>
              <a:t> applicable”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6986" y="4797152"/>
            <a:ext cx="1145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“text”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67055" y="4797152"/>
            <a:ext cx="212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“tactile text”</a:t>
            </a:r>
            <a:endParaRPr lang="en-GB" sz="2800" dirty="0"/>
          </a:p>
        </p:txBody>
      </p:sp>
      <p:cxnSp>
        <p:nvCxnSpPr>
          <p:cNvPr id="18" name="Straight Arrow Connector 17"/>
          <p:cNvCxnSpPr>
            <a:stCxn id="9" idx="3"/>
            <a:endCxn id="3" idx="1"/>
          </p:cNvCxnSpPr>
          <p:nvPr/>
        </p:nvCxnSpPr>
        <p:spPr>
          <a:xfrm flipV="1">
            <a:off x="2600895" y="1852761"/>
            <a:ext cx="712012" cy="802284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  <a:endCxn id="4" idx="1"/>
          </p:cNvCxnSpPr>
          <p:nvPr/>
        </p:nvCxnSpPr>
        <p:spPr>
          <a:xfrm flipV="1">
            <a:off x="2600895" y="2393435"/>
            <a:ext cx="764174" cy="261610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5" idx="1"/>
          </p:cNvCxnSpPr>
          <p:nvPr/>
        </p:nvCxnSpPr>
        <p:spPr>
          <a:xfrm>
            <a:off x="2600895" y="2655045"/>
            <a:ext cx="372176" cy="279064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6" idx="1"/>
          </p:cNvCxnSpPr>
          <p:nvPr/>
        </p:nvCxnSpPr>
        <p:spPr>
          <a:xfrm>
            <a:off x="2600895" y="2655045"/>
            <a:ext cx="288018" cy="819738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1"/>
            <a:endCxn id="3" idx="3"/>
          </p:cNvCxnSpPr>
          <p:nvPr/>
        </p:nvCxnSpPr>
        <p:spPr>
          <a:xfrm flipH="1" flipV="1">
            <a:off x="5589749" y="1852761"/>
            <a:ext cx="554940" cy="802284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1"/>
            <a:endCxn id="4" idx="3"/>
          </p:cNvCxnSpPr>
          <p:nvPr/>
        </p:nvCxnSpPr>
        <p:spPr>
          <a:xfrm flipH="1" flipV="1">
            <a:off x="5537587" y="2393435"/>
            <a:ext cx="607102" cy="261610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1"/>
            <a:endCxn id="5" idx="3"/>
          </p:cNvCxnSpPr>
          <p:nvPr/>
        </p:nvCxnSpPr>
        <p:spPr>
          <a:xfrm flipH="1">
            <a:off x="5929586" y="2655045"/>
            <a:ext cx="215103" cy="279064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1"/>
            <a:endCxn id="6" idx="3"/>
          </p:cNvCxnSpPr>
          <p:nvPr/>
        </p:nvCxnSpPr>
        <p:spPr>
          <a:xfrm flipH="1">
            <a:off x="6013743" y="2655045"/>
            <a:ext cx="130946" cy="819738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3"/>
            <a:endCxn id="11" idx="1"/>
          </p:cNvCxnSpPr>
          <p:nvPr/>
        </p:nvCxnSpPr>
        <p:spPr>
          <a:xfrm flipV="1">
            <a:off x="2595972" y="4372844"/>
            <a:ext cx="716935" cy="685918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" idx="3"/>
            <a:endCxn id="13" idx="1"/>
          </p:cNvCxnSpPr>
          <p:nvPr/>
        </p:nvCxnSpPr>
        <p:spPr>
          <a:xfrm>
            <a:off x="2595972" y="5058762"/>
            <a:ext cx="377099" cy="389632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6" idx="3"/>
            <a:endCxn id="12" idx="1"/>
          </p:cNvCxnSpPr>
          <p:nvPr/>
        </p:nvCxnSpPr>
        <p:spPr>
          <a:xfrm flipV="1">
            <a:off x="2595972" y="4910619"/>
            <a:ext cx="909584" cy="148143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6" idx="3"/>
            <a:endCxn id="14" idx="1"/>
          </p:cNvCxnSpPr>
          <p:nvPr/>
        </p:nvCxnSpPr>
        <p:spPr>
          <a:xfrm>
            <a:off x="2595972" y="5058762"/>
            <a:ext cx="292941" cy="927406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20344" y="5320372"/>
            <a:ext cx="1866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+</a:t>
            </a:r>
            <a:r>
              <a:rPr lang="en-GB" sz="2800" dirty="0" smtClean="0">
                <a:solidFill>
                  <a:srgbClr val="0070C0"/>
                </a:solidFill>
              </a:rPr>
              <a:t> </a:t>
            </a:r>
            <a:r>
              <a:rPr lang="en-GB" sz="2800" dirty="0" smtClean="0"/>
              <a:t>“(tactile)”</a:t>
            </a:r>
            <a:endParaRPr lang="en-GB" sz="2800" dirty="0"/>
          </a:p>
        </p:txBody>
      </p:sp>
      <p:cxnSp>
        <p:nvCxnSpPr>
          <p:cNvPr id="57" name="Straight Arrow Connector 56"/>
          <p:cNvCxnSpPr>
            <a:stCxn id="13" idx="3"/>
            <a:endCxn id="15" idx="1"/>
          </p:cNvCxnSpPr>
          <p:nvPr/>
        </p:nvCxnSpPr>
        <p:spPr>
          <a:xfrm flipV="1">
            <a:off x="5929586" y="5058762"/>
            <a:ext cx="807400" cy="389632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2" idx="3"/>
            <a:endCxn id="54" idx="1"/>
          </p:cNvCxnSpPr>
          <p:nvPr/>
        </p:nvCxnSpPr>
        <p:spPr>
          <a:xfrm>
            <a:off x="5397100" y="4910619"/>
            <a:ext cx="1023244" cy="671363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4" idx="3"/>
            <a:endCxn id="15" idx="1"/>
          </p:cNvCxnSpPr>
          <p:nvPr/>
        </p:nvCxnSpPr>
        <p:spPr>
          <a:xfrm flipV="1">
            <a:off x="6013743" y="5058762"/>
            <a:ext cx="723243" cy="927406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1" idx="3"/>
            <a:endCxn id="15" idx="1"/>
          </p:cNvCxnSpPr>
          <p:nvPr/>
        </p:nvCxnSpPr>
        <p:spPr>
          <a:xfrm>
            <a:off x="5589749" y="4372844"/>
            <a:ext cx="1147237" cy="685918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190343" y="3664958"/>
            <a:ext cx="23791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Sensory specification</a:t>
            </a:r>
          </a:p>
          <a:p>
            <a:pPr algn="ctr"/>
            <a:r>
              <a:rPr lang="en-GB" sz="2000" dirty="0" smtClean="0"/>
              <a:t>qualifier</a:t>
            </a:r>
            <a:endParaRPr lang="en-GB" sz="2000" dirty="0"/>
          </a:p>
        </p:txBody>
      </p:sp>
      <p:cxnSp>
        <p:nvCxnSpPr>
          <p:cNvPr id="115" name="Curved Connector 114"/>
          <p:cNvCxnSpPr>
            <a:stCxn id="113" idx="3"/>
            <a:endCxn id="54" idx="3"/>
          </p:cNvCxnSpPr>
          <p:nvPr/>
        </p:nvCxnSpPr>
        <p:spPr>
          <a:xfrm flipH="1">
            <a:off x="8287009" y="4018901"/>
            <a:ext cx="282511" cy="1563081"/>
          </a:xfrm>
          <a:prstGeom prst="curvedConnector3">
            <a:avLst>
              <a:gd name="adj1" fmla="val -80917"/>
            </a:avLst>
          </a:prstGeom>
          <a:ln w="22225"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2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IFLA Namespaces Technical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Representation from IFLA sections and groups</a:t>
            </a:r>
          </a:p>
          <a:p>
            <a:r>
              <a:rPr lang="en-GB" dirty="0" smtClean="0"/>
              <a:t>Guidelines on translating namespaces: in development</a:t>
            </a:r>
          </a:p>
          <a:p>
            <a:pPr lvl="1"/>
            <a:r>
              <a:rPr lang="en-GB" dirty="0" smtClean="0"/>
              <a:t>By end of 2012</a:t>
            </a:r>
          </a:p>
          <a:p>
            <a:r>
              <a:rPr lang="en-GB" dirty="0" smtClean="0"/>
              <a:t>Guidelines on using and extending namespaces: proposed for 2013</a:t>
            </a:r>
          </a:p>
          <a:p>
            <a:r>
              <a:rPr lang="en-GB" dirty="0" smtClean="0"/>
              <a:t>Investigation of “commons” namespaces for extension </a:t>
            </a:r>
            <a:r>
              <a:rPr lang="en-GB" smtClean="0"/>
              <a:t>and interoperability: proposed for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5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Thank you!</a:t>
            </a:r>
          </a:p>
          <a:p>
            <a:pPr lvl="1"/>
            <a:r>
              <a:rPr lang="en-GB" dirty="0" smtClean="0">
                <a:hlinkClick r:id="rId2"/>
              </a:rPr>
              <a:t>gordon@gordondunsire.com</a:t>
            </a:r>
            <a:endParaRPr lang="en-GB" dirty="0" smtClean="0"/>
          </a:p>
          <a:p>
            <a:r>
              <a:rPr lang="en-GB" dirty="0" smtClean="0"/>
              <a:t>IFLA Namespaces TG</a:t>
            </a:r>
          </a:p>
          <a:p>
            <a:pPr lvl="1"/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www.ifla.org/en/node/5353</a:t>
            </a:r>
            <a:endParaRPr lang="en-GB" dirty="0" smtClean="0"/>
          </a:p>
          <a:p>
            <a:r>
              <a:rPr lang="en-GB" dirty="0" smtClean="0"/>
              <a:t>Open Metadata Repository</a:t>
            </a:r>
          </a:p>
          <a:p>
            <a:pPr lvl="1"/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://metadataregistry.org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dirty="0" smtClean="0"/>
              <a:t>Blog posts on Metadata Matters</a:t>
            </a:r>
          </a:p>
          <a:p>
            <a:pPr lvl="1"/>
            <a:r>
              <a:rPr lang="en-GB" dirty="0">
                <a:hlinkClick r:id="rId5"/>
              </a:rPr>
              <a:t>http://managemetadata.com/blog</a:t>
            </a:r>
            <a:r>
              <a:rPr lang="en-GB" dirty="0" smtClean="0">
                <a:hlinkClick r:id="rId5"/>
              </a:rPr>
              <a:t>/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3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Dataset applications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“collections of structured metadata — descriptions of things, such as books </a:t>
            </a:r>
            <a:r>
              <a:rPr lang="en-GB" dirty="0" smtClean="0"/>
              <a:t>… </a:t>
            </a:r>
            <a:r>
              <a:rPr lang="en-GB" dirty="0"/>
              <a:t>a collection of library records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W3C Library Linked Data Incubator Group</a:t>
            </a:r>
          </a:p>
          <a:p>
            <a:r>
              <a:rPr lang="en-GB" dirty="0" smtClean="0"/>
              <a:t>Catalogue data is mapped to RDF elements from multiple namespaces</a:t>
            </a:r>
          </a:p>
          <a:p>
            <a:pPr lvl="1"/>
            <a:r>
              <a:rPr lang="en-GB" dirty="0" smtClean="0"/>
              <a:t>Mix-and-match</a:t>
            </a:r>
          </a:p>
          <a:p>
            <a:pPr lvl="1"/>
            <a:r>
              <a:rPr lang="en-GB" dirty="0" smtClean="0"/>
              <a:t>IFLA elements available in FR and ISBD namespaces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5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3090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05264"/>
            <a:ext cx="115212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ISBD</a:t>
            </a:r>
            <a:endParaRPr lang="en-GB" sz="4000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576064" y="1662037"/>
            <a:ext cx="1331640" cy="41432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15" y="301109"/>
            <a:ext cx="7824719" cy="64800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6" idx="3"/>
          </p:cNvCxnSpPr>
          <p:nvPr/>
        </p:nvCxnSpPr>
        <p:spPr>
          <a:xfrm flipV="1">
            <a:off x="1152128" y="5201505"/>
            <a:ext cx="3945998" cy="95770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098126" y="3733650"/>
            <a:ext cx="3893907" cy="2935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48680"/>
            <a:ext cx="4814397" cy="15751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45" y="908720"/>
            <a:ext cx="2972477" cy="19562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2" y="3068960"/>
            <a:ext cx="8892000" cy="249621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771800" y="4437112"/>
            <a:ext cx="2808313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>
            <a:stCxn id="6" idx="3"/>
            <a:endCxn id="22" idx="2"/>
          </p:cNvCxnSpPr>
          <p:nvPr/>
        </p:nvCxnSpPr>
        <p:spPr>
          <a:xfrm flipV="1">
            <a:off x="1152128" y="5121188"/>
            <a:ext cx="1619672" cy="103801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6" y="3343914"/>
            <a:ext cx="7812000" cy="34354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0" y="1251378"/>
            <a:ext cx="8892000" cy="437558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41851" y="3063123"/>
            <a:ext cx="2983276" cy="2502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>
            <a:stCxn id="6" idx="0"/>
          </p:cNvCxnSpPr>
          <p:nvPr/>
        </p:nvCxnSpPr>
        <p:spPr>
          <a:xfrm flipV="1">
            <a:off x="576064" y="5565179"/>
            <a:ext cx="1057425" cy="2400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415069" y="1409545"/>
            <a:ext cx="132325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FRBR</a:t>
            </a:r>
            <a:endParaRPr lang="en-GB" sz="4000" dirty="0"/>
          </a:p>
        </p:txBody>
      </p:sp>
      <p:cxnSp>
        <p:nvCxnSpPr>
          <p:cNvPr id="40" name="Straight Arrow Connector 39"/>
          <p:cNvCxnSpPr>
            <a:stCxn id="39" idx="1"/>
            <a:endCxn id="43" idx="6"/>
          </p:cNvCxnSpPr>
          <p:nvPr/>
        </p:nvCxnSpPr>
        <p:spPr>
          <a:xfrm flipH="1">
            <a:off x="1403648" y="1763488"/>
            <a:ext cx="6011421" cy="11074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27225" y="2672916"/>
            <a:ext cx="1376423" cy="3960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2" grpId="0" animBg="1"/>
      <p:bldP spid="35" grpId="0" animBg="1"/>
      <p:bldP spid="39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 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“classes and attributes used to describe entities of interest … elements to be used by others to describe such entities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W3C LLD</a:t>
            </a:r>
          </a:p>
          <a:p>
            <a:r>
              <a:rPr lang="en-GB" dirty="0" smtClean="0"/>
              <a:t>Metadata schema entities represented as RDF classes</a:t>
            </a:r>
          </a:p>
          <a:p>
            <a:r>
              <a:rPr lang="en-GB" dirty="0" smtClean="0"/>
              <a:t>Entity attributes (fields) and relationships represented as RDF properties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55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Element set applications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Interoperability of schema represented by relationships between RDF classes and properties in respective schema namespaces</a:t>
            </a:r>
          </a:p>
          <a:p>
            <a:pPr lvl="1"/>
            <a:r>
              <a:rPr lang="en-GB" dirty="0" smtClean="0"/>
              <a:t>Using ontological properties from W3C namespaces</a:t>
            </a:r>
          </a:p>
          <a:p>
            <a:pPr lvl="2"/>
            <a:r>
              <a:rPr lang="en-GB" dirty="0" smtClean="0"/>
              <a:t>E.g. RDF Schema (</a:t>
            </a:r>
            <a:r>
              <a:rPr lang="en-GB" dirty="0" err="1" smtClean="0"/>
              <a:t>rdfs</a:t>
            </a:r>
            <a:r>
              <a:rPr lang="en-GB" dirty="0" smtClean="0"/>
              <a:t>) </a:t>
            </a:r>
            <a:r>
              <a:rPr lang="en-GB" dirty="0" err="1" smtClean="0"/>
              <a:t>subPropertyOf</a:t>
            </a:r>
            <a:endParaRPr lang="en-GB" dirty="0" smtClean="0"/>
          </a:p>
          <a:p>
            <a:r>
              <a:rPr lang="en-GB" dirty="0" smtClean="0"/>
              <a:t>Datasets can be processed against ontology maps to generate new data triples</a:t>
            </a:r>
          </a:p>
          <a:p>
            <a:pPr lvl="1"/>
            <a:r>
              <a:rPr lang="en-GB" dirty="0" smtClean="0"/>
              <a:t>The semantic in Semantic Web!</a:t>
            </a:r>
          </a:p>
        </p:txBody>
      </p:sp>
    </p:spTree>
    <p:extLst>
      <p:ext uri="{BB962C8B-B14F-4D97-AF65-F5344CB8AC3E}">
        <p14:creationId xmlns:p14="http://schemas.microsoft.com/office/powerpoint/2010/main" val="14287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1020" y="268733"/>
            <a:ext cx="2766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Interoperability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98571" y="1988840"/>
            <a:ext cx="27312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Audience element ontology: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ISBD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MARC21 (m21)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RDA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Dublin Core terms (</a:t>
            </a:r>
            <a:r>
              <a:rPr lang="en-GB" sz="2400" dirty="0" err="1" smtClean="0"/>
              <a:t>dct</a:t>
            </a:r>
            <a:r>
              <a:rPr lang="en-GB" sz="2400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 smtClean="0"/>
              <a:t>Unconstrained commons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9" y="260641"/>
            <a:ext cx="6048000" cy="64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90" y="260648"/>
            <a:ext cx="5508001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7" y="1124744"/>
            <a:ext cx="5357294" cy="7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87" y="1988840"/>
            <a:ext cx="5979665" cy="7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5" y="2852935"/>
            <a:ext cx="5537327" cy="176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92" y="260648"/>
            <a:ext cx="5243967" cy="7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88313"/>
            <a:ext cx="2520000" cy="2680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5" y="1988840"/>
            <a:ext cx="5711193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90" y="1124744"/>
            <a:ext cx="5406105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9" y="2852935"/>
            <a:ext cx="5454638" cy="1764000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3" idx="1"/>
          </p:cNvCxnSpPr>
          <p:nvPr/>
        </p:nvCxnSpPr>
        <p:spPr>
          <a:xfrm flipH="1" flipV="1">
            <a:off x="2627784" y="476672"/>
            <a:ext cx="3744416" cy="20518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5" y="4724406"/>
            <a:ext cx="4206417" cy="5775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5" y="5445224"/>
            <a:ext cx="4264171" cy="5679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5" y="6093296"/>
            <a:ext cx="4504813" cy="5679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893" y="4766614"/>
            <a:ext cx="4196792" cy="135721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248315" y="1340767"/>
            <a:ext cx="2643885" cy="769441"/>
            <a:chOff x="6197100" y="419499"/>
            <a:chExt cx="2643885" cy="769441"/>
          </a:xfrm>
        </p:grpSpPr>
        <p:sp>
          <p:nvSpPr>
            <p:cNvPr id="22" name="TextBox 21"/>
            <p:cNvSpPr txBox="1"/>
            <p:nvPr/>
          </p:nvSpPr>
          <p:spPr>
            <a:xfrm>
              <a:off x="7175144" y="419499"/>
              <a:ext cx="166584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 smtClean="0">
                  <a:solidFill>
                    <a:schemeClr val="bg1"/>
                  </a:solidFill>
                </a:rPr>
                <a:t>Global</a:t>
              </a:r>
              <a:endParaRPr lang="en-GB" sz="4400" dirty="0">
                <a:solidFill>
                  <a:schemeClr val="bg1"/>
                </a:solidFill>
              </a:endParaRPr>
            </a:p>
          </p:txBody>
        </p:sp>
        <p:sp>
          <p:nvSpPr>
            <p:cNvPr id="24" name="Left Arrow 23"/>
            <p:cNvSpPr/>
            <p:nvPr/>
          </p:nvSpPr>
          <p:spPr>
            <a:xfrm>
              <a:off x="6197100" y="561903"/>
              <a:ext cx="978408" cy="484632"/>
            </a:xfrm>
            <a:prstGeom prst="leftArrow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37214" y="2244356"/>
            <a:ext cx="1354986" cy="1747849"/>
            <a:chOff x="6031368" y="2953283"/>
            <a:chExt cx="1354986" cy="1747849"/>
          </a:xfrm>
        </p:grpSpPr>
        <p:sp>
          <p:nvSpPr>
            <p:cNvPr id="23" name="TextBox 22"/>
            <p:cNvSpPr txBox="1"/>
            <p:nvPr/>
          </p:nvSpPr>
          <p:spPr>
            <a:xfrm>
              <a:off x="6031368" y="2953283"/>
              <a:ext cx="13549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 smtClean="0">
                  <a:solidFill>
                    <a:schemeClr val="bg1"/>
                  </a:solidFill>
                </a:rPr>
                <a:t>Local</a:t>
              </a:r>
              <a:endParaRPr lang="en-GB" sz="4400" dirty="0">
                <a:solidFill>
                  <a:schemeClr val="bg1"/>
                </a:solidFill>
              </a:endParaRP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6466545" y="3722724"/>
              <a:ext cx="484632" cy="978408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8046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vocabularies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“a controlled list of allowed values for an </a:t>
            </a:r>
            <a:r>
              <a:rPr lang="en-GB" dirty="0" smtClean="0"/>
              <a:t>element … include</a:t>
            </a:r>
            <a:r>
              <a:rPr lang="en-GB" dirty="0"/>
              <a:t>: thesauri, </a:t>
            </a:r>
            <a:r>
              <a:rPr lang="en-GB" dirty="0" smtClean="0"/>
              <a:t>… authority </a:t>
            </a:r>
            <a:r>
              <a:rPr lang="en-GB" dirty="0"/>
              <a:t>files, </a:t>
            </a:r>
            <a:r>
              <a:rPr lang="en-GB" dirty="0" smtClean="0"/>
              <a:t>…, </a:t>
            </a:r>
            <a:r>
              <a:rPr lang="en-GB" dirty="0"/>
              <a:t>and other types of knowledge organization systems</a:t>
            </a:r>
            <a:r>
              <a:rPr lang="en-GB" dirty="0" smtClean="0"/>
              <a:t>.”</a:t>
            </a:r>
          </a:p>
          <a:p>
            <a:pPr lvl="1"/>
            <a:r>
              <a:rPr lang="en-GB" dirty="0" smtClean="0"/>
              <a:t>W3C LLD</a:t>
            </a:r>
          </a:p>
          <a:p>
            <a:r>
              <a:rPr lang="en-GB" dirty="0" smtClean="0"/>
              <a:t>E.g. </a:t>
            </a:r>
            <a:r>
              <a:rPr lang="en-GB" dirty="0" err="1" smtClean="0"/>
              <a:t>MulDiCat</a:t>
            </a:r>
            <a:endParaRPr lang="en-GB" dirty="0" smtClean="0"/>
          </a:p>
          <a:p>
            <a:pPr lvl="1"/>
            <a:r>
              <a:rPr lang="en-GB" dirty="0" smtClean="0"/>
              <a:t>Multilingual dictionary of cataloguing</a:t>
            </a:r>
          </a:p>
          <a:p>
            <a:pPr lvl="1"/>
            <a:r>
              <a:rPr lang="en-GB" dirty="0" smtClean="0"/>
              <a:t>Useful for namespace translations, user displays,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23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ISBD area 0 value vocabularies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Content form and media type</a:t>
            </a:r>
          </a:p>
          <a:p>
            <a:r>
              <a:rPr lang="en-GB" dirty="0" smtClean="0"/>
              <a:t>Development of RDF mappings to the RDA/ONIX Framework for Resource Categorization</a:t>
            </a:r>
          </a:p>
          <a:p>
            <a:pPr lvl="1"/>
            <a:r>
              <a:rPr lang="en-GB" dirty="0" smtClean="0"/>
              <a:t>RDA content form and media type already mapped</a:t>
            </a:r>
          </a:p>
          <a:p>
            <a:r>
              <a:rPr lang="en-GB" dirty="0" smtClean="0"/>
              <a:t>Improves interoperability of datasets and format-based resource discovery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1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rdon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GordonPPT</Template>
  <TotalTime>729</TotalTime>
  <Words>430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GordonPPT</vt:lpstr>
      <vt:lpstr>Applications of IFLA Namespaces</vt:lpstr>
      <vt:lpstr>Dataset applications</vt:lpstr>
      <vt:lpstr>PowerPoint Presentation</vt:lpstr>
      <vt:lpstr>Element sets</vt:lpstr>
      <vt:lpstr>Element set applications</vt:lpstr>
      <vt:lpstr>PowerPoint Presentation</vt:lpstr>
      <vt:lpstr>PowerPoint Presentation</vt:lpstr>
      <vt:lpstr>Value vocabularies</vt:lpstr>
      <vt:lpstr>ISBD area 0 value vocabularies</vt:lpstr>
      <vt:lpstr>RDA/ONIX Framework as hub</vt:lpstr>
      <vt:lpstr>IFLA Namespaces Technical Group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IFLA Namespaces</dc:title>
  <dc:creator>gordon</dc:creator>
  <cp:lastModifiedBy>gordon</cp:lastModifiedBy>
  <cp:revision>57</cp:revision>
  <dcterms:created xsi:type="dcterms:W3CDTF">2012-08-07T12:06:34Z</dcterms:created>
  <dcterms:modified xsi:type="dcterms:W3CDTF">2012-08-18T13:52:56Z</dcterms:modified>
</cp:coreProperties>
</file>