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1" r:id="rId3"/>
    <p:sldId id="262" r:id="rId4"/>
    <p:sldId id="260" r:id="rId5"/>
    <p:sldId id="257" r:id="rId6"/>
    <p:sldId id="258" r:id="rId7"/>
    <p:sldId id="259"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DA7371-F9C6-412E-88F1-15ECDBA79107}" type="datetimeFigureOut">
              <a:rPr lang="en-GB" smtClean="0"/>
              <a:t>05/05/2013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9F7333-CF03-4770-9AF0-A9739EDDB015}" type="slidenum">
              <a:rPr lang="en-GB" smtClean="0"/>
              <a:t>‹#›</a:t>
            </a:fld>
            <a:endParaRPr lang="en-GB"/>
          </a:p>
        </p:txBody>
      </p:sp>
    </p:spTree>
    <p:extLst>
      <p:ext uri="{BB962C8B-B14F-4D97-AF65-F5344CB8AC3E}">
        <p14:creationId xmlns:p14="http://schemas.microsoft.com/office/powerpoint/2010/main" val="3929664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a:t>
            </a:r>
            <a:r>
              <a:rPr lang="en-GB" baseline="0" dirty="0" smtClean="0"/>
              <a:t> sum up, national libraries and bibliographic agencies have two major roles to play in the development and utility of linked data and the Semantic Web.</a:t>
            </a:r>
          </a:p>
          <a:p>
            <a:endParaRPr lang="en-GB" baseline="0" dirty="0" smtClean="0"/>
          </a:p>
          <a:p>
            <a:r>
              <a:rPr lang="en-GB" baseline="0" dirty="0" smtClean="0"/>
              <a:t>The first is to create, publish, maintain, and preserve Uniform Resource Identifiers for the cultural objects and resources of the nation.</a:t>
            </a:r>
          </a:p>
          <a:p>
            <a:endParaRPr lang="en-GB" baseline="0" dirty="0" smtClean="0"/>
          </a:p>
          <a:p>
            <a:r>
              <a:rPr lang="en-GB" baseline="0" dirty="0" smtClean="0"/>
              <a:t>This will reduce unnecessary and costly duplication of identifiers.</a:t>
            </a:r>
          </a:p>
          <a:p>
            <a:endParaRPr lang="en-GB" baseline="0" dirty="0" smtClean="0"/>
          </a:p>
          <a:p>
            <a:r>
              <a:rPr lang="en-GB" baseline="0" dirty="0" smtClean="0"/>
              <a:t>It will encourage collaborative activities to create and maintain descriptive metadata, engaging the national agency with other professionals involved in similar work. National agencies also need to provide leadership and collaborate with the social tagging efforts of the public via crowd-sourcing, and the generation of metadata by machine through full-text indexing, pattern recognition, and so on.</a:t>
            </a:r>
          </a:p>
          <a:p>
            <a:endParaRPr lang="en-GB" baseline="0" dirty="0" smtClean="0"/>
          </a:p>
          <a:p>
            <a:r>
              <a:rPr lang="en-GB" dirty="0" smtClean="0"/>
              <a:t>This is a continuation of existing</a:t>
            </a:r>
            <a:r>
              <a:rPr lang="en-GB" baseline="0" dirty="0" smtClean="0"/>
              <a:t> roles in the promotion and preservation of national heritage, but in a truly global environment based on Resource Description Framework.</a:t>
            </a:r>
          </a:p>
          <a:p>
            <a:endParaRPr lang="en-GB" dirty="0"/>
          </a:p>
        </p:txBody>
      </p:sp>
      <p:sp>
        <p:nvSpPr>
          <p:cNvPr id="4" name="Slide Number Placeholder 3"/>
          <p:cNvSpPr>
            <a:spLocks noGrp="1"/>
          </p:cNvSpPr>
          <p:nvPr>
            <p:ph type="sldNum" sz="quarter" idx="10"/>
          </p:nvPr>
        </p:nvSpPr>
        <p:spPr/>
        <p:txBody>
          <a:bodyPr/>
          <a:lstStyle/>
          <a:p>
            <a:fld id="{59636985-96C1-48EB-ABA5-A1BFCA192513}" type="slidenum">
              <a:rPr lang="en-GB" smtClean="0"/>
              <a:t>5</a:t>
            </a:fld>
            <a:endParaRPr lang="en-GB"/>
          </a:p>
        </p:txBody>
      </p:sp>
    </p:spTree>
    <p:extLst>
      <p:ext uri="{BB962C8B-B14F-4D97-AF65-F5344CB8AC3E}">
        <p14:creationId xmlns:p14="http://schemas.microsoft.com/office/powerpoint/2010/main" val="14171346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second</a:t>
            </a:r>
            <a:r>
              <a:rPr lang="en-GB" baseline="0" dirty="0" smtClean="0"/>
              <a:t> role of national agencies is again to create, publish, maintain, and preserve identifiers, but for the people, places, events, and other entities associated with national heritage.</a:t>
            </a:r>
          </a:p>
          <a:p>
            <a:endParaRPr lang="en-GB" baseline="0" dirty="0" smtClean="0"/>
          </a:p>
          <a:p>
            <a:r>
              <a:rPr lang="en-GB" baseline="0" dirty="0" smtClean="0"/>
              <a:t>This provides national and cultural authority and visibility in an international environment.</a:t>
            </a:r>
          </a:p>
          <a:p>
            <a:endParaRPr lang="en-GB" baseline="0" dirty="0" smtClean="0"/>
          </a:p>
          <a:p>
            <a:r>
              <a:rPr lang="en-GB" baseline="0" dirty="0" smtClean="0"/>
              <a:t>It also encourages the creation and use of linked data across different domains and communities which have a common focus of interest. Authoritative data about a person, place, or event is likely to be of use to archives, libraries, museums, </a:t>
            </a:r>
            <a:r>
              <a:rPr lang="en-GB" baseline="0" dirty="0" err="1" smtClean="0"/>
              <a:t>encyclopedias</a:t>
            </a:r>
            <a:r>
              <a:rPr lang="en-GB" baseline="0" dirty="0" smtClean="0"/>
              <a:t>, tourist agencies, souvenir manufacturers and vendors, and so on. The linking open data cloud diagram connects the library corner to everything else.</a:t>
            </a:r>
          </a:p>
          <a:p>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Again, t</a:t>
            </a:r>
            <a:r>
              <a:rPr lang="en-GB" dirty="0" smtClean="0"/>
              <a:t>his is a continuation of existing</a:t>
            </a:r>
            <a:r>
              <a:rPr lang="en-GB" baseline="0" dirty="0" smtClean="0"/>
              <a:t> roles in the promotion and preservation of national heritage, but in the truly global, interoperable environment of the Semantic Web.</a:t>
            </a:r>
          </a:p>
          <a:p>
            <a:endParaRPr lang="en-GB" baseline="0" dirty="0" smtClean="0"/>
          </a:p>
        </p:txBody>
      </p:sp>
      <p:sp>
        <p:nvSpPr>
          <p:cNvPr id="4" name="Slide Number Placeholder 3"/>
          <p:cNvSpPr>
            <a:spLocks noGrp="1"/>
          </p:cNvSpPr>
          <p:nvPr>
            <p:ph type="sldNum" sz="quarter" idx="10"/>
          </p:nvPr>
        </p:nvSpPr>
        <p:spPr/>
        <p:txBody>
          <a:bodyPr/>
          <a:lstStyle/>
          <a:p>
            <a:fld id="{59636985-96C1-48EB-ABA5-A1BFCA192513}" type="slidenum">
              <a:rPr lang="en-GB" smtClean="0"/>
              <a:t>6</a:t>
            </a:fld>
            <a:endParaRPr lang="en-GB"/>
          </a:p>
        </p:txBody>
      </p:sp>
    </p:spTree>
    <p:extLst>
      <p:ext uri="{BB962C8B-B14F-4D97-AF65-F5344CB8AC3E}">
        <p14:creationId xmlns:p14="http://schemas.microsoft.com/office/powerpoint/2010/main" val="1740145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lgn="ctr">
              <a:defRPr/>
            </a:lvl1pPr>
          </a:lstStyle>
          <a:p>
            <a:r>
              <a:rPr lang="en-US"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2CBEB68C-C76C-47AB-A6D4-9AF86BE5E4EA}" type="datetimeFigureOut">
              <a:rPr lang="en-GB" smtClean="0"/>
              <a:t>05/05/2013</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lgn="r">
              <a:defRPr/>
            </a:lvl1pPr>
          </a:lstStyle>
          <a:p>
            <a:fld id="{2CBEB68C-C76C-47AB-A6D4-9AF86BE5E4EA}" type="datetimeFigureOut">
              <a:rPr lang="en-GB" smtClean="0"/>
              <a:t>05/05/2013</a:t>
            </a:fld>
            <a:endParaRPr lang="en-GB"/>
          </a:p>
        </p:txBody>
      </p:sp>
      <p:sp>
        <p:nvSpPr>
          <p:cNvPr id="5" name="Footer Placeholder 4"/>
          <p:cNvSpPr>
            <a:spLocks noGrp="1"/>
          </p:cNvSpPr>
          <p:nvPr>
            <p:ph type="ftr" sz="quarter" idx="11"/>
          </p:nvPr>
        </p:nvSpPr>
        <p:spPr/>
        <p:txBody>
          <a:body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2CBEB68C-C76C-47AB-A6D4-9AF86BE5E4EA}" type="datetimeFigureOut">
              <a:rPr lang="en-GB" smtClean="0"/>
              <a:t>05/05/2013</a:t>
            </a:fld>
            <a:endParaRPr lang="en-GB"/>
          </a:p>
        </p:txBody>
      </p:sp>
      <p:sp>
        <p:nvSpPr>
          <p:cNvPr id="4" name="Footer Placeholder 3"/>
          <p:cNvSpPr>
            <a:spLocks noGrp="1"/>
          </p:cNvSpPr>
          <p:nvPr>
            <p:ph type="ftr" sz="quarter" idx="11"/>
          </p:nvPr>
        </p:nvSpPr>
        <p:spPr/>
        <p:txBody>
          <a:bodyPr/>
          <a:lstStyle/>
          <a:p>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2CBEB68C-C76C-47AB-A6D4-9AF86BE5E4EA}" type="datetimeFigureOut">
              <a:rPr lang="en-GB" smtClean="0"/>
              <a:t>05/05/2013</a:t>
            </a:fld>
            <a:endParaRPr lang="en-GB"/>
          </a:p>
        </p:txBody>
      </p:sp>
      <p:sp>
        <p:nvSpPr>
          <p:cNvPr id="3" name="Footer Placeholder 2"/>
          <p:cNvSpPr>
            <a:spLocks noGrp="1"/>
          </p:cNvSpPr>
          <p:nvPr>
            <p:ph type="ftr" sz="quarter" idx="11"/>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6" cstate="print"/>
          <a:stretch>
            <a:fillRect/>
          </a:stretch>
        </p:blipFill>
        <p:spPr>
          <a:xfrm>
            <a:off x="6341"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67544" y="6309320"/>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0"/>
            <a:ext cx="2133600" cy="365125"/>
          </a:xfrm>
          <a:prstGeom prst="rect">
            <a:avLst/>
          </a:prstGeom>
        </p:spPr>
        <p:txBody>
          <a:bodyPr vert="horz" lIns="91440" tIns="45720" rIns="91440" bIns="45720" rtlCol="0" anchor="ctr"/>
          <a:lstStyle>
            <a:lvl1pPr algn="l">
              <a:defRPr sz="1200">
                <a:solidFill>
                  <a:srgbClr val="000099"/>
                </a:solidFill>
              </a:defRPr>
            </a:lvl1pPr>
          </a:lstStyle>
          <a:p>
            <a:fld id="{2CBEB68C-C76C-47AB-A6D4-9AF86BE5E4EA}" type="datetimeFigureOut">
              <a:rPr lang="en-GB" smtClean="0"/>
              <a:t>05/05/2013</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xStyles>
    <p:titleStyle>
      <a:lvl1pPr algn="l" defTabSz="914400" rtl="0" eaLnBrk="1" latinLnBrk="0" hangingPunct="1">
        <a:spcBef>
          <a:spcPct val="0"/>
        </a:spcBef>
        <a:buNone/>
        <a:defRPr sz="4400" kern="1200">
          <a:solidFill>
            <a:srgbClr val="000099"/>
          </a:solidFill>
          <a:latin typeface="+mj-lt"/>
          <a:ea typeface="+mj-ea"/>
          <a:cs typeface="+mj-cs"/>
        </a:defRPr>
      </a:lvl1pPr>
    </p:titleStyle>
    <p:bodyStyle>
      <a:lvl1pPr marL="342900" indent="-342900" algn="l" defTabSz="914400"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50" indent="-285750" algn="l" defTabSz="914400"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3000" indent="-228600" algn="l" defTabSz="914400"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2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400" indent="-228600" algn="l" defTabSz="914400"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Role of national bibliographic agencies in linked data environment</a:t>
            </a:r>
            <a:endParaRPr lang="en-GB" dirty="0"/>
          </a:p>
        </p:txBody>
      </p:sp>
      <p:sp>
        <p:nvSpPr>
          <p:cNvPr id="3" name="Subtitle 2"/>
          <p:cNvSpPr>
            <a:spLocks noGrp="1"/>
          </p:cNvSpPr>
          <p:nvPr>
            <p:ph type="subTitle" idx="1"/>
          </p:nvPr>
        </p:nvSpPr>
        <p:spPr/>
        <p:txBody>
          <a:bodyPr>
            <a:normAutofit fontScale="92500"/>
          </a:bodyPr>
          <a:lstStyle/>
          <a:p>
            <a:r>
              <a:rPr lang="en-GB" dirty="0" smtClean="0"/>
              <a:t>Gordon </a:t>
            </a:r>
            <a:r>
              <a:rPr lang="en-GB" dirty="0" smtClean="0"/>
              <a:t>Dunsire</a:t>
            </a:r>
          </a:p>
          <a:p>
            <a:r>
              <a:rPr lang="en-GB" dirty="0" smtClean="0"/>
              <a:t>Presented to staff of </a:t>
            </a:r>
            <a:r>
              <a:rPr lang="en-GB" dirty="0"/>
              <a:t>the </a:t>
            </a:r>
            <a:r>
              <a:rPr lang="en-GB" dirty="0" err="1"/>
              <a:t>Bibliothèque</a:t>
            </a:r>
            <a:r>
              <a:rPr lang="en-GB" dirty="0"/>
              <a:t> </a:t>
            </a:r>
            <a:r>
              <a:rPr lang="en-GB" dirty="0" err="1"/>
              <a:t>nationale</a:t>
            </a:r>
            <a:r>
              <a:rPr lang="en-GB" dirty="0"/>
              <a:t> de </a:t>
            </a:r>
            <a:r>
              <a:rPr lang="en-GB" dirty="0" smtClean="0"/>
              <a:t>France, Paris, 25 Apr 2013</a:t>
            </a:r>
            <a:endParaRPr lang="en-GB" dirty="0"/>
          </a:p>
        </p:txBody>
      </p:sp>
    </p:spTree>
    <p:extLst>
      <p:ext uri="{BB962C8B-B14F-4D97-AF65-F5344CB8AC3E}">
        <p14:creationId xmlns:p14="http://schemas.microsoft.com/office/powerpoint/2010/main" val="69078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W3C LLD XG: Key recommendations I</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That </a:t>
            </a:r>
            <a:r>
              <a:rPr lang="en-GB" b="1" dirty="0"/>
              <a:t>library leaders</a:t>
            </a:r>
            <a:r>
              <a:rPr lang="en-GB" dirty="0"/>
              <a:t> identify sets of data as possible candidates for early exposure as Linked Data and foster a discussion about Open Data and rights</a:t>
            </a:r>
            <a:r>
              <a:rPr lang="en-GB" dirty="0" smtClean="0"/>
              <a:t>;</a:t>
            </a:r>
          </a:p>
          <a:p>
            <a:r>
              <a:rPr lang="en-GB" dirty="0"/>
              <a:t>That </a:t>
            </a:r>
            <a:r>
              <a:rPr lang="en-GB" b="1" dirty="0"/>
              <a:t>library standards bodies</a:t>
            </a:r>
            <a:r>
              <a:rPr lang="en-GB" dirty="0"/>
              <a:t> increase library participation in Semantic Web standardization, develop library data standards that are compatible with Linked Data, and disseminate best-practice design patterns tailored to library Linked Data</a:t>
            </a:r>
            <a:r>
              <a:rPr lang="en-GB" dirty="0" smtClean="0"/>
              <a:t>;</a:t>
            </a:r>
            <a:endParaRPr lang="en-GB" dirty="0"/>
          </a:p>
        </p:txBody>
      </p:sp>
    </p:spTree>
    <p:extLst>
      <p:ext uri="{BB962C8B-B14F-4D97-AF65-F5344CB8AC3E}">
        <p14:creationId xmlns:p14="http://schemas.microsoft.com/office/powerpoint/2010/main" val="930514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W3C LLD XG: Key </a:t>
            </a:r>
            <a:r>
              <a:rPr lang="en-GB" dirty="0" smtClean="0"/>
              <a:t>recommendations II</a:t>
            </a:r>
            <a:endParaRPr lang="en-GB" dirty="0"/>
          </a:p>
        </p:txBody>
      </p:sp>
      <p:sp>
        <p:nvSpPr>
          <p:cNvPr id="3" name="Content Placeholder 2"/>
          <p:cNvSpPr>
            <a:spLocks noGrp="1"/>
          </p:cNvSpPr>
          <p:nvPr>
            <p:ph idx="1"/>
          </p:nvPr>
        </p:nvSpPr>
        <p:spPr/>
        <p:txBody>
          <a:bodyPr>
            <a:normAutofit fontScale="92500" lnSpcReduction="20000"/>
          </a:bodyPr>
          <a:lstStyle/>
          <a:p>
            <a:r>
              <a:rPr lang="en-GB" dirty="0"/>
              <a:t>That </a:t>
            </a:r>
            <a:r>
              <a:rPr lang="en-GB" b="1" dirty="0"/>
              <a:t>data and systems designers</a:t>
            </a:r>
            <a:r>
              <a:rPr lang="en-GB" dirty="0"/>
              <a:t> design enhanced user services based on Linked Data capabilities, create URIs for the items in library datasets, develop policies for managing RDF vocabularies and their URIs, and express library data by re-using or mapping to existing Linked Data vocabularies; </a:t>
            </a:r>
          </a:p>
          <a:p>
            <a:r>
              <a:rPr lang="en-GB" dirty="0"/>
              <a:t>That </a:t>
            </a:r>
            <a:r>
              <a:rPr lang="en-GB" b="1" dirty="0"/>
              <a:t>librarians and archivists</a:t>
            </a:r>
            <a:r>
              <a:rPr lang="en-GB" dirty="0"/>
              <a:t> preserve Linked Data element sets and value vocabularies and apply library experience in </a:t>
            </a:r>
            <a:r>
              <a:rPr lang="en-GB" dirty="0" err="1"/>
              <a:t>curation</a:t>
            </a:r>
            <a:r>
              <a:rPr lang="en-GB" dirty="0"/>
              <a:t> and long-term preservation to Linked Data datasets. </a:t>
            </a:r>
          </a:p>
        </p:txBody>
      </p:sp>
    </p:spTree>
    <p:extLst>
      <p:ext uri="{BB962C8B-B14F-4D97-AF65-F5344CB8AC3E}">
        <p14:creationId xmlns:p14="http://schemas.microsoft.com/office/powerpoint/2010/main" val="3143587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Trends</a:t>
            </a:r>
            <a:endParaRPr lang="en-GB" dirty="0"/>
          </a:p>
        </p:txBody>
      </p:sp>
      <p:sp>
        <p:nvSpPr>
          <p:cNvPr id="3" name="Content Placeholder 2"/>
          <p:cNvSpPr>
            <a:spLocks noGrp="1"/>
          </p:cNvSpPr>
          <p:nvPr>
            <p:ph idx="1"/>
          </p:nvPr>
        </p:nvSpPr>
        <p:spPr/>
        <p:txBody>
          <a:bodyPr/>
          <a:lstStyle/>
          <a:p>
            <a:r>
              <a:rPr lang="en-GB" dirty="0" smtClean="0"/>
              <a:t>More focus on the statement than the record</a:t>
            </a:r>
          </a:p>
          <a:p>
            <a:pPr lvl="1"/>
            <a:r>
              <a:rPr lang="en-GB" dirty="0" smtClean="0"/>
              <a:t>The record is a set of metadata statements about the same thing</a:t>
            </a:r>
          </a:p>
          <a:p>
            <a:r>
              <a:rPr lang="en-GB" dirty="0" smtClean="0"/>
              <a:t>More focus on breadth than depth of description</a:t>
            </a:r>
          </a:p>
          <a:p>
            <a:pPr lvl="1"/>
            <a:r>
              <a:rPr lang="en-GB" dirty="0" smtClean="0"/>
              <a:t>Is there a “perfect” bibliographic description?</a:t>
            </a:r>
          </a:p>
          <a:p>
            <a:pPr lvl="1"/>
            <a:r>
              <a:rPr lang="en-GB" dirty="0" smtClean="0"/>
              <a:t>Is it necessary?</a:t>
            </a:r>
          </a:p>
          <a:p>
            <a:pPr lvl="1"/>
            <a:endParaRPr lang="en-GB" dirty="0"/>
          </a:p>
        </p:txBody>
      </p:sp>
    </p:spTree>
    <p:extLst>
      <p:ext uri="{BB962C8B-B14F-4D97-AF65-F5344CB8AC3E}">
        <p14:creationId xmlns:p14="http://schemas.microsoft.com/office/powerpoint/2010/main" val="2240006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resources</a:t>
            </a:r>
            <a:endParaRPr lang="en-GB" dirty="0"/>
          </a:p>
        </p:txBody>
      </p:sp>
      <p:sp>
        <p:nvSpPr>
          <p:cNvPr id="3" name="Content Placeholder 2"/>
          <p:cNvSpPr>
            <a:spLocks noGrp="1"/>
          </p:cNvSpPr>
          <p:nvPr>
            <p:ph idx="1"/>
          </p:nvPr>
        </p:nvSpPr>
        <p:spPr/>
        <p:txBody>
          <a:bodyPr>
            <a:normAutofit/>
          </a:bodyPr>
          <a:lstStyle/>
          <a:p>
            <a:r>
              <a:rPr lang="en-GB" dirty="0" smtClean="0"/>
              <a:t>Create, publish, maintain, preserve identifiers (URIs) for national cultural resources, to:</a:t>
            </a:r>
          </a:p>
          <a:p>
            <a:pPr lvl="1"/>
            <a:r>
              <a:rPr lang="en-GB" dirty="0" smtClean="0"/>
              <a:t>Avoid duplication</a:t>
            </a:r>
          </a:p>
          <a:p>
            <a:pPr lvl="1"/>
            <a:r>
              <a:rPr lang="en-GB" dirty="0" smtClean="0"/>
              <a:t>Encourage collaborative description</a:t>
            </a:r>
          </a:p>
          <a:p>
            <a:pPr lvl="2"/>
            <a:r>
              <a:rPr lang="en-GB" dirty="0" smtClean="0"/>
              <a:t>By professionals, the crowd, machines</a:t>
            </a:r>
          </a:p>
          <a:p>
            <a:pPr lvl="1"/>
            <a:r>
              <a:rPr lang="en-GB" dirty="0" smtClean="0"/>
              <a:t>Continue existing roles in a global context</a:t>
            </a:r>
          </a:p>
          <a:p>
            <a:pPr lvl="2"/>
            <a:r>
              <a:rPr lang="en-GB" dirty="0" smtClean="0"/>
              <a:t>Promotion and preservation of national heritage</a:t>
            </a:r>
          </a:p>
        </p:txBody>
      </p:sp>
    </p:spTree>
    <p:extLst>
      <p:ext uri="{BB962C8B-B14F-4D97-AF65-F5344CB8AC3E}">
        <p14:creationId xmlns:p14="http://schemas.microsoft.com/office/powerpoint/2010/main" val="2717711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Authority control</a:t>
            </a:r>
            <a:endParaRPr lang="en-GB" dirty="0"/>
          </a:p>
        </p:txBody>
      </p:sp>
      <p:sp>
        <p:nvSpPr>
          <p:cNvPr id="3" name="Content Placeholder 2"/>
          <p:cNvSpPr>
            <a:spLocks noGrp="1"/>
          </p:cNvSpPr>
          <p:nvPr>
            <p:ph idx="1"/>
          </p:nvPr>
        </p:nvSpPr>
        <p:spPr/>
        <p:txBody>
          <a:bodyPr>
            <a:normAutofit/>
          </a:bodyPr>
          <a:lstStyle/>
          <a:p>
            <a:r>
              <a:rPr lang="en-GB" dirty="0" smtClean="0"/>
              <a:t>Create, publish, maintain, preserve identifiers and labels for people, places, events, etc. associated with the nation, to:</a:t>
            </a:r>
          </a:p>
          <a:p>
            <a:pPr lvl="1"/>
            <a:r>
              <a:rPr lang="en-GB" dirty="0" smtClean="0"/>
              <a:t>Provide national and cultural authority and visibility</a:t>
            </a:r>
          </a:p>
          <a:p>
            <a:pPr lvl="1"/>
            <a:r>
              <a:rPr lang="en-GB" dirty="0" smtClean="0"/>
              <a:t>Encourage linked data across domains and communities</a:t>
            </a:r>
          </a:p>
          <a:p>
            <a:pPr lvl="2"/>
            <a:r>
              <a:rPr lang="en-GB" dirty="0" smtClean="0"/>
              <a:t>Also interested in people, places, events, etc.</a:t>
            </a:r>
          </a:p>
          <a:p>
            <a:pPr lvl="1"/>
            <a:r>
              <a:rPr lang="en-GB" dirty="0"/>
              <a:t>Continue existing roles in a global </a:t>
            </a:r>
            <a:r>
              <a:rPr lang="en-GB" dirty="0" smtClean="0"/>
              <a:t>context</a:t>
            </a:r>
            <a:endParaRPr lang="en-GB" dirty="0"/>
          </a:p>
        </p:txBody>
      </p:sp>
    </p:spTree>
    <p:extLst>
      <p:ext uri="{BB962C8B-B14F-4D97-AF65-F5344CB8AC3E}">
        <p14:creationId xmlns:p14="http://schemas.microsoft.com/office/powerpoint/2010/main" val="20966898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Authority</a:t>
            </a:r>
            <a:endParaRPr lang="en-GB" dirty="0"/>
          </a:p>
        </p:txBody>
      </p:sp>
      <p:sp>
        <p:nvSpPr>
          <p:cNvPr id="3" name="Content Placeholder 2"/>
          <p:cNvSpPr>
            <a:spLocks noGrp="1"/>
          </p:cNvSpPr>
          <p:nvPr>
            <p:ph idx="1"/>
          </p:nvPr>
        </p:nvSpPr>
        <p:spPr/>
        <p:txBody>
          <a:bodyPr>
            <a:normAutofit fontScale="92500" lnSpcReduction="10000"/>
          </a:bodyPr>
          <a:lstStyle/>
          <a:p>
            <a:r>
              <a:rPr lang="en-GB" dirty="0"/>
              <a:t>Provenance is important</a:t>
            </a:r>
          </a:p>
          <a:p>
            <a:pPr lvl="1"/>
            <a:r>
              <a:rPr lang="en-GB" dirty="0"/>
              <a:t>Anyone can say Anything about Any thing (AAA)</a:t>
            </a:r>
          </a:p>
          <a:p>
            <a:pPr lvl="1"/>
            <a:r>
              <a:rPr lang="en-GB" dirty="0"/>
              <a:t>No intrinsic test of truth – only inconsistency</a:t>
            </a:r>
          </a:p>
          <a:p>
            <a:r>
              <a:rPr lang="en-GB" dirty="0"/>
              <a:t>“Who said that?”</a:t>
            </a:r>
          </a:p>
          <a:p>
            <a:pPr lvl="1"/>
            <a:r>
              <a:rPr lang="en-GB" dirty="0"/>
              <a:t>Competing data from many different sources: social networks, publishers and sellers, governments, propagandists, etc.</a:t>
            </a:r>
          </a:p>
          <a:p>
            <a:r>
              <a:rPr lang="en-GB" dirty="0"/>
              <a:t>Library data generally of higher quality</a:t>
            </a:r>
          </a:p>
          <a:p>
            <a:pPr lvl="1"/>
            <a:r>
              <a:rPr lang="en-GB" dirty="0"/>
              <a:t>Ethos of trust, neutrality, etc.</a:t>
            </a:r>
          </a:p>
          <a:p>
            <a:r>
              <a:rPr lang="en-GB" dirty="0"/>
              <a:t>Can we keep it that way</a:t>
            </a:r>
            <a:r>
              <a:rPr lang="en-GB" dirty="0" smtClean="0"/>
              <a:t>?</a:t>
            </a:r>
            <a:endParaRPr lang="en-GB" dirty="0"/>
          </a:p>
        </p:txBody>
      </p:sp>
    </p:spTree>
    <p:extLst>
      <p:ext uri="{BB962C8B-B14F-4D97-AF65-F5344CB8AC3E}">
        <p14:creationId xmlns:p14="http://schemas.microsoft.com/office/powerpoint/2010/main" val="3669023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Heritage</a:t>
            </a:r>
            <a:endParaRPr lang="en-GB" dirty="0"/>
          </a:p>
        </p:txBody>
      </p:sp>
      <p:sp>
        <p:nvSpPr>
          <p:cNvPr id="3" name="Content Placeholder 2"/>
          <p:cNvSpPr>
            <a:spLocks noGrp="1"/>
          </p:cNvSpPr>
          <p:nvPr>
            <p:ph idx="1"/>
          </p:nvPr>
        </p:nvSpPr>
        <p:spPr/>
        <p:txBody>
          <a:bodyPr/>
          <a:lstStyle/>
          <a:p>
            <a:r>
              <a:rPr lang="en-GB" dirty="0" smtClean="0"/>
              <a:t>Linked data vocabularies should be preserved for future generations</a:t>
            </a:r>
          </a:p>
          <a:p>
            <a:pPr lvl="1"/>
            <a:r>
              <a:rPr lang="en-GB" dirty="0" smtClean="0"/>
              <a:t>Element sets of local schema</a:t>
            </a:r>
          </a:p>
          <a:p>
            <a:pPr lvl="1"/>
            <a:r>
              <a:rPr lang="en-GB" dirty="0" smtClean="0"/>
              <a:t>Value vocabularies of local “authorities”</a:t>
            </a:r>
          </a:p>
          <a:p>
            <a:pPr lvl="1"/>
            <a:r>
              <a:rPr lang="en-GB" dirty="0" smtClean="0"/>
              <a:t>Datasets of local bibliographic descriptions</a:t>
            </a:r>
          </a:p>
          <a:p>
            <a:r>
              <a:rPr lang="en-GB" dirty="0" smtClean="0"/>
              <a:t>In the global environment, every focus is local</a:t>
            </a:r>
          </a:p>
          <a:p>
            <a:pPr lvl="1"/>
            <a:r>
              <a:rPr lang="en-GB" dirty="0" smtClean="0"/>
              <a:t>Including regional, national, local, specialist</a:t>
            </a:r>
          </a:p>
          <a:p>
            <a:r>
              <a:rPr lang="en-GB" dirty="0" smtClean="0"/>
              <a:t>In the local environment, every scope </a:t>
            </a:r>
            <a:r>
              <a:rPr lang="en-GB" smtClean="0"/>
              <a:t>is global</a:t>
            </a:r>
            <a:endParaRPr lang="en-GB" dirty="0"/>
          </a:p>
        </p:txBody>
      </p:sp>
    </p:spTree>
    <p:extLst>
      <p:ext uri="{BB962C8B-B14F-4D97-AF65-F5344CB8AC3E}">
        <p14:creationId xmlns:p14="http://schemas.microsoft.com/office/powerpoint/2010/main" val="2868937907"/>
      </p:ext>
    </p:extLst>
  </p:cSld>
  <p:clrMapOvr>
    <a:masterClrMapping/>
  </p:clrMapOvr>
</p:sld>
</file>

<file path=ppt/theme/theme1.xml><?xml version="1.0" encoding="utf-8"?>
<a:theme xmlns:a="http://schemas.openxmlformats.org/drawingml/2006/main" name="GordonPP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GordonPPT</Template>
  <TotalTime>20</TotalTime>
  <Words>751</Words>
  <Application>Microsoft Office PowerPoint</Application>
  <PresentationFormat>On-screen Show (4:3)</PresentationFormat>
  <Paragraphs>63</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GordonPPT</vt:lpstr>
      <vt:lpstr>Role of national bibliographic agencies in linked data environment</vt:lpstr>
      <vt:lpstr>W3C LLD XG: Key recommendations I</vt:lpstr>
      <vt:lpstr>W3C LLD XG: Key recommendations II</vt:lpstr>
      <vt:lpstr>Trends</vt:lpstr>
      <vt:lpstr>Cultural resources</vt:lpstr>
      <vt:lpstr>Authority control</vt:lpstr>
      <vt:lpstr>Authority</vt:lpstr>
      <vt:lpstr>Heritage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Role of national bibliographic agencies in linked data environment</dc:title>
  <dc:creator>Gordon Dunsire</dc:creator>
  <cp:lastModifiedBy>Gordon Dunsire</cp:lastModifiedBy>
  <cp:revision>3</cp:revision>
  <dcterms:created xsi:type="dcterms:W3CDTF">2013-04-25T06:12:07Z</dcterms:created>
  <dcterms:modified xsi:type="dcterms:W3CDTF">2013-05-05T09:51:00Z</dcterms:modified>
</cp:coreProperties>
</file>