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70" r:id="rId8"/>
    <p:sldId id="268" r:id="rId9"/>
    <p:sldId id="261" r:id="rId10"/>
    <p:sldId id="267" r:id="rId11"/>
    <p:sldId id="265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081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344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882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441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04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32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001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089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3602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50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124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DC958-D161-4B32-9717-FFC8DF6F4FC2}" type="datetimeFigureOut">
              <a:rPr lang="en-GB" smtClean="0"/>
              <a:t>03/09/2013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6367F-5BD6-45C5-8A7A-3EA3AC3694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1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rmAutofit fontScale="90000"/>
          </a:bodyPr>
          <a:lstStyle/>
          <a:p>
            <a:r>
              <a:rPr lang="en-US" dirty="0"/>
              <a:t>Representation of the UNIMARC bibliographic data format in Resource Description Framework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Gordon Dunsire, Mirna Willer, Predrag </a:t>
            </a:r>
            <a:r>
              <a:rPr lang="en-GB" dirty="0" err="1" smtClean="0"/>
              <a:t>Perožić</a:t>
            </a:r>
            <a:endParaRPr lang="en-GB" dirty="0" smtClean="0"/>
          </a:p>
          <a:p>
            <a:r>
              <a:rPr lang="en-GB" dirty="0" smtClean="0"/>
              <a:t>Presented at DC-2013, Lisbon, Portugal, 5 September 2013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19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urved Connector 4"/>
          <p:cNvCxnSpPr>
            <a:stCxn id="6" idx="6"/>
            <a:endCxn id="3" idx="4"/>
          </p:cNvCxnSpPr>
          <p:nvPr/>
        </p:nvCxnSpPr>
        <p:spPr>
          <a:xfrm flipV="1">
            <a:off x="5696274" y="2681179"/>
            <a:ext cx="1017550" cy="1351465"/>
          </a:xfrm>
          <a:prstGeom prst="curvedConnector2">
            <a:avLst/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655714" y="3523313"/>
            <a:ext cx="5040560" cy="101866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9" name="Group 18"/>
          <p:cNvGrpSpPr/>
          <p:nvPr/>
        </p:nvGrpSpPr>
        <p:grpSpPr>
          <a:xfrm>
            <a:off x="940984" y="3673502"/>
            <a:ext cx="1476164" cy="719210"/>
            <a:chOff x="1187624" y="4585751"/>
            <a:chExt cx="1476164" cy="719210"/>
          </a:xfrm>
        </p:grpSpPr>
        <p:sp>
          <p:nvSpPr>
            <p:cNvPr id="2" name="Oval 1"/>
            <p:cNvSpPr/>
            <p:nvPr/>
          </p:nvSpPr>
          <p:spPr>
            <a:xfrm>
              <a:off x="1187624" y="4585751"/>
              <a:ext cx="1476164" cy="71921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05626" y="4622191"/>
              <a:ext cx="144016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UM</a:t>
              </a:r>
            </a:p>
            <a:p>
              <a:pPr algn="ctr"/>
              <a:r>
                <a:rPr lang="en-GB" dirty="0" err="1" smtClean="0"/>
                <a:t>charPos</a:t>
              </a:r>
              <a:r>
                <a:rPr lang="en-GB" dirty="0" smtClean="0"/>
                <a:t> </a:t>
              </a:r>
              <a:r>
                <a:rPr lang="en-GB" b="1" dirty="0" smtClean="0"/>
                <a:t>1</a:t>
              </a:r>
              <a:endParaRPr lang="en-GB" b="1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437912" y="3672575"/>
            <a:ext cx="1476164" cy="719210"/>
            <a:chOff x="1187624" y="4585751"/>
            <a:chExt cx="1476164" cy="719210"/>
          </a:xfrm>
        </p:grpSpPr>
        <p:sp>
          <p:nvSpPr>
            <p:cNvPr id="21" name="Oval 20"/>
            <p:cNvSpPr/>
            <p:nvPr/>
          </p:nvSpPr>
          <p:spPr>
            <a:xfrm>
              <a:off x="1187624" y="4585751"/>
              <a:ext cx="1476164" cy="71921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05626" y="4622191"/>
              <a:ext cx="144016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UM</a:t>
              </a:r>
            </a:p>
            <a:p>
              <a:pPr algn="ctr"/>
              <a:r>
                <a:rPr lang="en-GB" dirty="0" err="1" smtClean="0"/>
                <a:t>charPos</a:t>
              </a:r>
              <a:r>
                <a:rPr lang="en-GB" dirty="0" smtClean="0"/>
                <a:t> </a:t>
              </a:r>
              <a:r>
                <a:rPr lang="en-GB" b="1" dirty="0" smtClean="0"/>
                <a:t>2</a:t>
              </a:r>
              <a:endParaRPr lang="en-GB" b="1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934840" y="3672575"/>
            <a:ext cx="1476164" cy="719210"/>
            <a:chOff x="1187624" y="4585751"/>
            <a:chExt cx="1476164" cy="719210"/>
          </a:xfrm>
        </p:grpSpPr>
        <p:sp>
          <p:nvSpPr>
            <p:cNvPr id="24" name="Oval 23"/>
            <p:cNvSpPr/>
            <p:nvPr/>
          </p:nvSpPr>
          <p:spPr>
            <a:xfrm>
              <a:off x="1187624" y="4585751"/>
              <a:ext cx="1476164" cy="71921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205626" y="4622191"/>
              <a:ext cx="144016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UM</a:t>
              </a:r>
            </a:p>
            <a:p>
              <a:pPr algn="ctr"/>
              <a:r>
                <a:rPr lang="en-GB" dirty="0" err="1" smtClean="0"/>
                <a:t>charPos</a:t>
              </a:r>
              <a:r>
                <a:rPr lang="en-GB" dirty="0" smtClean="0"/>
                <a:t> </a:t>
              </a:r>
              <a:r>
                <a:rPr lang="en-GB" b="1" dirty="0" smtClean="0"/>
                <a:t>3</a:t>
              </a:r>
              <a:endParaRPr lang="en-GB" b="1" dirty="0"/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1627822" y="3847514"/>
            <a:ext cx="30963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UM Target audience code</a:t>
            </a:r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522340" y="5235508"/>
            <a:ext cx="7380820" cy="12178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7" name="Group 36"/>
          <p:cNvGrpSpPr/>
          <p:nvPr/>
        </p:nvGrpSpPr>
        <p:grpSpPr>
          <a:xfrm>
            <a:off x="991596" y="5435064"/>
            <a:ext cx="1440160" cy="830958"/>
            <a:chOff x="3128389" y="5550370"/>
            <a:chExt cx="1440160" cy="830958"/>
          </a:xfrm>
        </p:grpSpPr>
        <p:sp>
          <p:nvSpPr>
            <p:cNvPr id="7" name="Oval 6"/>
            <p:cNvSpPr/>
            <p:nvPr/>
          </p:nvSpPr>
          <p:spPr>
            <a:xfrm>
              <a:off x="3128389" y="5550370"/>
              <a:ext cx="1440160" cy="83095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3128389" y="5642684"/>
              <a:ext cx="144016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M21</a:t>
              </a:r>
            </a:p>
            <a:p>
              <a:pPr algn="ctr"/>
              <a:r>
                <a:rPr lang="en-GB" dirty="0" err="1" smtClean="0"/>
                <a:t>codedType</a:t>
              </a:r>
              <a:r>
                <a:rPr lang="en-GB" dirty="0" smtClean="0"/>
                <a:t> </a:t>
              </a:r>
              <a:r>
                <a:rPr lang="en-GB" b="1" dirty="0" smtClean="0"/>
                <a:t>a</a:t>
              </a:r>
              <a:r>
                <a:rPr lang="en-GB" dirty="0" smtClean="0"/>
                <a:t> </a:t>
              </a:r>
              <a:endParaRPr lang="en-GB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440009" y="5435064"/>
            <a:ext cx="1440160" cy="830958"/>
            <a:chOff x="3128389" y="5550370"/>
            <a:chExt cx="1440160" cy="830958"/>
          </a:xfrm>
        </p:grpSpPr>
        <p:sp>
          <p:nvSpPr>
            <p:cNvPr id="39" name="Oval 38"/>
            <p:cNvSpPr/>
            <p:nvPr/>
          </p:nvSpPr>
          <p:spPr>
            <a:xfrm>
              <a:off x="3128389" y="5550370"/>
              <a:ext cx="1440160" cy="83095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128389" y="5642684"/>
              <a:ext cx="144016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M21</a:t>
              </a:r>
            </a:p>
            <a:p>
              <a:pPr algn="ctr"/>
              <a:r>
                <a:rPr lang="en-GB" dirty="0" err="1" smtClean="0"/>
                <a:t>codedType</a:t>
              </a:r>
              <a:r>
                <a:rPr lang="en-GB" dirty="0" smtClean="0"/>
                <a:t> </a:t>
              </a:r>
              <a:r>
                <a:rPr lang="en-GB" b="1" dirty="0" smtClean="0"/>
                <a:t>c</a:t>
              </a:r>
              <a:r>
                <a:rPr lang="en-GB" dirty="0" smtClean="0"/>
                <a:t> </a:t>
              </a:r>
              <a:endParaRPr lang="en-GB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3888422" y="5435064"/>
            <a:ext cx="1440160" cy="830958"/>
            <a:chOff x="3128389" y="5550370"/>
            <a:chExt cx="1440160" cy="830958"/>
          </a:xfrm>
        </p:grpSpPr>
        <p:sp>
          <p:nvSpPr>
            <p:cNvPr id="42" name="Oval 41"/>
            <p:cNvSpPr/>
            <p:nvPr/>
          </p:nvSpPr>
          <p:spPr>
            <a:xfrm>
              <a:off x="3128389" y="5550370"/>
              <a:ext cx="1440160" cy="83095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128389" y="5642684"/>
              <a:ext cx="144016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M21</a:t>
              </a:r>
            </a:p>
            <a:p>
              <a:pPr algn="ctr"/>
              <a:r>
                <a:rPr lang="en-GB" dirty="0" err="1" smtClean="0"/>
                <a:t>codedType</a:t>
              </a:r>
              <a:r>
                <a:rPr lang="en-GB" dirty="0" smtClean="0"/>
                <a:t> </a:t>
              </a:r>
              <a:r>
                <a:rPr lang="en-GB" b="1" dirty="0"/>
                <a:t>d</a:t>
              </a:r>
              <a:r>
                <a:rPr lang="en-GB" dirty="0" smtClean="0"/>
                <a:t> </a:t>
              </a:r>
              <a:endParaRPr lang="en-GB" dirty="0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993744" y="5421999"/>
            <a:ext cx="1440160" cy="830958"/>
            <a:chOff x="3128389" y="5550370"/>
            <a:chExt cx="1440160" cy="830958"/>
          </a:xfrm>
        </p:grpSpPr>
        <p:sp>
          <p:nvSpPr>
            <p:cNvPr id="45" name="Oval 44"/>
            <p:cNvSpPr/>
            <p:nvPr/>
          </p:nvSpPr>
          <p:spPr>
            <a:xfrm>
              <a:off x="3128389" y="5550370"/>
              <a:ext cx="1440160" cy="830958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128389" y="5642684"/>
              <a:ext cx="144016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M21</a:t>
              </a:r>
            </a:p>
            <a:p>
              <a:pPr algn="ctr"/>
              <a:r>
                <a:rPr lang="en-GB" dirty="0" err="1" smtClean="0"/>
                <a:t>codedType</a:t>
              </a:r>
              <a:r>
                <a:rPr lang="en-GB" dirty="0" smtClean="0"/>
                <a:t> </a:t>
              </a:r>
              <a:r>
                <a:rPr lang="en-GB" b="1" dirty="0" smtClean="0"/>
                <a:t>t</a:t>
              </a:r>
              <a:r>
                <a:rPr lang="en-GB" dirty="0" smtClean="0"/>
                <a:t> </a:t>
              </a:r>
              <a:endParaRPr lang="en-GB" dirty="0"/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5409135" y="5191137"/>
            <a:ext cx="5040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/>
              <a:t>…</a:t>
            </a:r>
            <a:endParaRPr lang="en-GB" sz="6000" dirty="0"/>
          </a:p>
        </p:txBody>
      </p:sp>
      <p:sp>
        <p:nvSpPr>
          <p:cNvPr id="50" name="TextBox 49"/>
          <p:cNvSpPr txBox="1"/>
          <p:nvPr/>
        </p:nvSpPr>
        <p:spPr>
          <a:xfrm>
            <a:off x="2664578" y="5665877"/>
            <a:ext cx="30963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M21 Target audience code</a:t>
            </a:r>
            <a:endParaRPr lang="en-GB" dirty="0"/>
          </a:p>
        </p:txBody>
      </p:sp>
      <p:grpSp>
        <p:nvGrpSpPr>
          <p:cNvPr id="84" name="Group 83"/>
          <p:cNvGrpSpPr/>
          <p:nvPr/>
        </p:nvGrpSpPr>
        <p:grpSpPr>
          <a:xfrm>
            <a:off x="5634580" y="992976"/>
            <a:ext cx="2158487" cy="1688203"/>
            <a:chOff x="5783302" y="2138129"/>
            <a:chExt cx="2158487" cy="1688203"/>
          </a:xfrm>
        </p:grpSpPr>
        <p:sp>
          <p:nvSpPr>
            <p:cNvPr id="3" name="Oval 2"/>
            <p:cNvSpPr/>
            <p:nvPr/>
          </p:nvSpPr>
          <p:spPr>
            <a:xfrm>
              <a:off x="5783302" y="2138129"/>
              <a:ext cx="2158487" cy="1688203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5783302" y="2275345"/>
              <a:ext cx="2158487" cy="1536746"/>
              <a:chOff x="5783302" y="2268281"/>
              <a:chExt cx="2158487" cy="1536746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7017824" y="2268281"/>
                <a:ext cx="521456" cy="360040"/>
              </a:xfrm>
              <a:prstGeom prst="ellipse">
                <a:avLst/>
              </a:prstGeom>
              <a:solidFill>
                <a:schemeClr val="accent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5783302" y="2795146"/>
                <a:ext cx="521456" cy="360040"/>
              </a:xfrm>
              <a:prstGeom prst="ellipse">
                <a:avLst/>
              </a:prstGeom>
              <a:solidFill>
                <a:srgbClr val="C0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6575236" y="3444987"/>
                <a:ext cx="521456" cy="360040"/>
              </a:xfrm>
              <a:prstGeom prst="ellipse">
                <a:avLst/>
              </a:pr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7420333" y="2856634"/>
                <a:ext cx="521456" cy="360040"/>
              </a:xfrm>
              <a:prstGeom prst="ellipse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4" name="Curved Connector 53"/>
              <p:cNvCxnSpPr>
                <a:stCxn id="52" idx="0"/>
                <a:endCxn id="51" idx="4"/>
              </p:cNvCxnSpPr>
              <p:nvPr/>
            </p:nvCxnSpPr>
            <p:spPr>
              <a:xfrm rot="16200000" flipV="1">
                <a:off x="6295097" y="2904120"/>
                <a:ext cx="289801" cy="791934"/>
              </a:xfrm>
              <a:prstGeom prst="curvedConnector3">
                <a:avLst>
                  <a:gd name="adj1" fmla="val 50000"/>
                </a:avLst>
              </a:prstGeom>
              <a:ln w="25400"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Curved Connector 56"/>
              <p:cNvCxnSpPr>
                <a:stCxn id="52" idx="6"/>
                <a:endCxn id="53" idx="3"/>
              </p:cNvCxnSpPr>
              <p:nvPr/>
            </p:nvCxnSpPr>
            <p:spPr>
              <a:xfrm flipV="1">
                <a:off x="7096692" y="3163947"/>
                <a:ext cx="400006" cy="461060"/>
              </a:xfrm>
              <a:prstGeom prst="curvedConnector2">
                <a:avLst/>
              </a:prstGeom>
              <a:ln w="25400"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Curved Connector 59"/>
              <p:cNvCxnSpPr>
                <a:stCxn id="53" idx="0"/>
                <a:endCxn id="9" idx="5"/>
              </p:cNvCxnSpPr>
              <p:nvPr/>
            </p:nvCxnSpPr>
            <p:spPr>
              <a:xfrm rot="16200000" flipV="1">
                <a:off x="7431468" y="2607041"/>
                <a:ext cx="281040" cy="218146"/>
              </a:xfrm>
              <a:prstGeom prst="curvedConnector3">
                <a:avLst>
                  <a:gd name="adj1" fmla="val 50000"/>
                </a:avLst>
              </a:prstGeom>
              <a:ln w="25400"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Curved Connector 65"/>
              <p:cNvCxnSpPr>
                <a:stCxn id="52" idx="7"/>
                <a:endCxn id="9" idx="3"/>
              </p:cNvCxnSpPr>
              <p:nvPr/>
            </p:nvCxnSpPr>
            <p:spPr>
              <a:xfrm rot="5400000" flipH="1" flipV="1">
                <a:off x="6596198" y="2999723"/>
                <a:ext cx="922120" cy="73862"/>
              </a:xfrm>
              <a:prstGeom prst="curvedConnector3">
                <a:avLst>
                  <a:gd name="adj1" fmla="val 50000"/>
                </a:avLst>
              </a:prstGeom>
              <a:ln w="25400"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Curved Connector 68"/>
              <p:cNvCxnSpPr>
                <a:stCxn id="9" idx="2"/>
                <a:endCxn id="51" idx="6"/>
              </p:cNvCxnSpPr>
              <p:nvPr/>
            </p:nvCxnSpPr>
            <p:spPr>
              <a:xfrm rot="10800000" flipV="1">
                <a:off x="6304758" y="2448300"/>
                <a:ext cx="713066" cy="526865"/>
              </a:xfrm>
              <a:prstGeom prst="curvedConnector3">
                <a:avLst>
                  <a:gd name="adj1" fmla="val 50000"/>
                </a:avLst>
              </a:prstGeom>
              <a:ln w="25400"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87" name="Curved Connector 86"/>
          <p:cNvCxnSpPr>
            <a:stCxn id="8" idx="6"/>
            <a:endCxn id="3" idx="6"/>
          </p:cNvCxnSpPr>
          <p:nvPr/>
        </p:nvCxnSpPr>
        <p:spPr>
          <a:xfrm flipH="1" flipV="1">
            <a:off x="7793067" y="1837078"/>
            <a:ext cx="110093" cy="4007344"/>
          </a:xfrm>
          <a:prstGeom prst="curvedConnector3">
            <a:avLst>
              <a:gd name="adj1" fmla="val -207643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4" name="Group 93"/>
          <p:cNvGrpSpPr/>
          <p:nvPr/>
        </p:nvGrpSpPr>
        <p:grpSpPr>
          <a:xfrm>
            <a:off x="3556227" y="1521653"/>
            <a:ext cx="1737521" cy="630845"/>
            <a:chOff x="700391" y="1526303"/>
            <a:chExt cx="1737521" cy="630845"/>
          </a:xfrm>
        </p:grpSpPr>
        <p:sp>
          <p:nvSpPr>
            <p:cNvPr id="92" name="Oval 91"/>
            <p:cNvSpPr/>
            <p:nvPr/>
          </p:nvSpPr>
          <p:spPr>
            <a:xfrm>
              <a:off x="700391" y="1526303"/>
              <a:ext cx="1737521" cy="63084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831069" y="1657059"/>
              <a:ext cx="1476164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 smtClean="0"/>
                <a:t>DCT audience</a:t>
              </a:r>
              <a:endParaRPr lang="en-GB" dirty="0"/>
            </a:p>
          </p:txBody>
        </p:sp>
      </p:grpSp>
      <p:cxnSp>
        <p:nvCxnSpPr>
          <p:cNvPr id="140" name="Curved Connector 139"/>
          <p:cNvCxnSpPr>
            <a:stCxn id="92" idx="6"/>
            <a:endCxn id="3" idx="2"/>
          </p:cNvCxnSpPr>
          <p:nvPr/>
        </p:nvCxnSpPr>
        <p:spPr>
          <a:xfrm>
            <a:off x="5293748" y="1837076"/>
            <a:ext cx="340832" cy="2"/>
          </a:xfrm>
          <a:prstGeom prst="curvedConnector3">
            <a:avLst>
              <a:gd name="adj1" fmla="val 50000"/>
            </a:avLst>
          </a:prstGeom>
          <a:ln w="2540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Oval 144"/>
          <p:cNvSpPr/>
          <p:nvPr/>
        </p:nvSpPr>
        <p:spPr>
          <a:xfrm>
            <a:off x="3556227" y="836712"/>
            <a:ext cx="4236840" cy="201622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2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3" grpId="0"/>
      <p:bldP spid="8" grpId="0" animBg="1"/>
      <p:bldP spid="48" grpId="0"/>
      <p:bldP spid="48" grpId="1"/>
      <p:bldP spid="50" grpId="0"/>
      <p:bldP spid="14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Granularity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Intellectual value of UNIMARC is preserved by a finest-grained semantic representation</a:t>
            </a:r>
          </a:p>
          <a:p>
            <a:r>
              <a:rPr lang="en-GB" dirty="0" smtClean="0"/>
              <a:t>Data can always be dumbed-down to the level of coarseness required by applications</a:t>
            </a:r>
          </a:p>
          <a:p>
            <a:pPr lvl="1"/>
            <a:r>
              <a:rPr lang="en-GB" dirty="0" smtClean="0"/>
              <a:t>Processed with shared open maps</a:t>
            </a:r>
          </a:p>
          <a:p>
            <a:pPr lvl="1"/>
            <a:r>
              <a:rPr lang="en-GB" dirty="0" smtClean="0"/>
              <a:t>Including schema.org and </a:t>
            </a:r>
            <a:r>
              <a:rPr lang="en-GB" dirty="0" err="1" smtClean="0"/>
              <a:t>dct</a:t>
            </a:r>
            <a:r>
              <a:rPr lang="en-GB" dirty="0" smtClean="0"/>
              <a:t>!</a:t>
            </a:r>
          </a:p>
          <a:p>
            <a:pPr lvl="2"/>
            <a:r>
              <a:rPr lang="en-GB" dirty="0" smtClean="0"/>
              <a:t>And BIBFRAME too …</a:t>
            </a:r>
          </a:p>
          <a:p>
            <a:r>
              <a:rPr lang="en-GB" dirty="0" smtClean="0"/>
              <a:t>Data should be published without loss</a:t>
            </a:r>
          </a:p>
          <a:p>
            <a:pPr lvl="1"/>
            <a:r>
              <a:rPr lang="en-GB" dirty="0" smtClean="0"/>
              <a:t>For semantically rich applications</a:t>
            </a:r>
          </a:p>
          <a:p>
            <a:r>
              <a:rPr lang="en-GB" dirty="0" smtClean="0"/>
              <a:t>Universal Bibliographic Control ~ Semantic Web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0539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666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UNIMARC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Universal Machine Readable Cataloguing</a:t>
            </a:r>
          </a:p>
          <a:p>
            <a:pPr lvl="1"/>
            <a:r>
              <a:rPr lang="en-GB" dirty="0" smtClean="0"/>
              <a:t>Maintained by the Permanent UNIMARC Committee (PUC) of the International Federation of Library Associations and Institutions (IFLA)</a:t>
            </a:r>
          </a:p>
          <a:p>
            <a:pPr lvl="1"/>
            <a:r>
              <a:rPr lang="en-GB" dirty="0" smtClean="0"/>
              <a:t>First published in 1977</a:t>
            </a:r>
            <a:endParaRPr lang="en-GB" dirty="0"/>
          </a:p>
          <a:p>
            <a:r>
              <a:rPr lang="en-GB" dirty="0" smtClean="0"/>
              <a:t>Specifies formats for encoding Authority, Bibliographic, Classification and Holdings data</a:t>
            </a:r>
          </a:p>
          <a:p>
            <a:pPr lvl="1"/>
            <a:r>
              <a:rPr lang="en-GB" dirty="0" smtClean="0"/>
              <a:t>Based on ISO 2709, library content standards, etc.</a:t>
            </a:r>
          </a:p>
        </p:txBody>
      </p:sp>
    </p:spTree>
    <p:extLst>
      <p:ext uri="{BB962C8B-B14F-4D97-AF65-F5344CB8AC3E}">
        <p14:creationId xmlns:p14="http://schemas.microsoft.com/office/powerpoint/2010/main" val="132179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Representation of UNIMARC in RDF</a:t>
            </a:r>
          </a:p>
          <a:p>
            <a:pPr lvl="1"/>
            <a:r>
              <a:rPr lang="en-GB" dirty="0" smtClean="0"/>
              <a:t>Funded for first year by PUC</a:t>
            </a:r>
          </a:p>
          <a:p>
            <a:pPr lvl="2"/>
            <a:r>
              <a:rPr lang="en-GB" dirty="0" smtClean="0"/>
              <a:t>Will take more than 1 year …</a:t>
            </a:r>
          </a:p>
          <a:p>
            <a:pPr lvl="1"/>
            <a:r>
              <a:rPr lang="en-GB" dirty="0" smtClean="0"/>
              <a:t>Focus on UNIMARC Bibliographic format</a:t>
            </a:r>
          </a:p>
          <a:p>
            <a:r>
              <a:rPr lang="en-GB" dirty="0" smtClean="0"/>
              <a:t>To support production of datasets from UNIMARC catalogues</a:t>
            </a:r>
          </a:p>
          <a:p>
            <a:pPr lvl="1"/>
            <a:r>
              <a:rPr lang="en-GB" dirty="0" smtClean="0"/>
              <a:t>Used in Europe, North Africa, Russia, China, Japan</a:t>
            </a:r>
          </a:p>
          <a:p>
            <a:r>
              <a:rPr lang="en-GB" dirty="0" smtClean="0"/>
              <a:t>To support linked data interoperability with related IFLA standards and beyond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3500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Element sets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“Bibliographic” format has same focus as International Standard Bibliographic Description (ISBD)</a:t>
            </a:r>
          </a:p>
          <a:p>
            <a:pPr lvl="1"/>
            <a:r>
              <a:rPr lang="en-GB" dirty="0" smtClean="0"/>
              <a:t>The entity [bibliographic] Resource ~ Manifestation</a:t>
            </a:r>
          </a:p>
          <a:p>
            <a:r>
              <a:rPr lang="en-GB" dirty="0" smtClean="0"/>
              <a:t>Attributes =&gt; RDF properties</a:t>
            </a:r>
          </a:p>
          <a:p>
            <a:r>
              <a:rPr lang="en-GB" dirty="0" smtClean="0"/>
              <a:t>Lossless data requires finest level of granularity</a:t>
            </a:r>
          </a:p>
          <a:p>
            <a:pPr lvl="1"/>
            <a:r>
              <a:rPr lang="en-GB" dirty="0" smtClean="0"/>
              <a:t>Qualified UNIMARC coded subfield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701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Value vocabularies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Coded information stored in tag block 1xx</a:t>
            </a:r>
          </a:p>
          <a:p>
            <a:pPr lvl="1"/>
            <a:r>
              <a:rPr lang="en-GB" dirty="0" smtClean="0"/>
              <a:t>Code lists specify notation, term, description, and scope</a:t>
            </a:r>
          </a:p>
          <a:p>
            <a:r>
              <a:rPr lang="en-GB" dirty="0" smtClean="0"/>
              <a:t>Represented as RDF/SKOS vocabularies</a:t>
            </a:r>
          </a:p>
          <a:p>
            <a:pPr lvl="1"/>
            <a:r>
              <a:rPr lang="en-GB" dirty="0" smtClean="0"/>
              <a:t>Italian and Portuguese translations – multilingual environment</a:t>
            </a:r>
          </a:p>
          <a:p>
            <a:pPr lvl="1"/>
            <a:r>
              <a:rPr lang="en-GB" dirty="0" smtClean="0"/>
              <a:t>Interoperability with vocabularies of other schema</a:t>
            </a:r>
          </a:p>
          <a:p>
            <a:r>
              <a:rPr lang="en-GB" dirty="0" smtClean="0"/>
              <a:t>12 published so far</a:t>
            </a:r>
          </a:p>
          <a:p>
            <a:pPr lvl="1"/>
            <a:r>
              <a:rPr lang="en-GB" dirty="0" smtClean="0"/>
              <a:t>For example: Target audience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02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21" y="1196752"/>
            <a:ext cx="8023558" cy="475252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03744" y="6000368"/>
            <a:ext cx="8336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http://metadataregistry.org/concept/list/vocabulary_id/322.html</a:t>
            </a:r>
          </a:p>
        </p:txBody>
      </p:sp>
    </p:spTree>
    <p:extLst>
      <p:ext uri="{BB962C8B-B14F-4D97-AF65-F5344CB8AC3E}">
        <p14:creationId xmlns:p14="http://schemas.microsoft.com/office/powerpoint/2010/main" val="58380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095" y="331656"/>
            <a:ext cx="37130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URI design templates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513561" y="1206149"/>
            <a:ext cx="51385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Element set </a:t>
            </a:r>
            <a:r>
              <a:rPr lang="en-GB" sz="2400" dirty="0" smtClean="0"/>
              <a:t>granularity </a:t>
            </a:r>
            <a:r>
              <a:rPr lang="en-GB" sz="2400" dirty="0"/>
              <a:t>at subfield </a:t>
            </a:r>
            <a:r>
              <a:rPr lang="en-GB" sz="2400" dirty="0" smtClean="0"/>
              <a:t>level with superstructure of fields (tags) and 2 qualifiers (indicators). Coded subfields refined by character position.</a:t>
            </a:r>
            <a:endParaRPr lang="en-GB" sz="2400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3201201"/>
              </p:ext>
            </p:extLst>
          </p:nvPr>
        </p:nvGraphicFramePr>
        <p:xfrm>
          <a:off x="539551" y="3284984"/>
          <a:ext cx="7992890" cy="149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5"/>
                <a:gridCol w="720080"/>
                <a:gridCol w="1152128"/>
                <a:gridCol w="1080120"/>
                <a:gridCol w="1080120"/>
                <a:gridCol w="1224136"/>
                <a:gridCol w="216024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Tag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Ind</a:t>
                      </a:r>
                      <a:r>
                        <a:rPr lang="en-GB" sz="2000" baseline="0" dirty="0" smtClean="0"/>
                        <a:t> 1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Ind</a:t>
                      </a:r>
                      <a:r>
                        <a:rPr lang="en-GB" sz="2000" dirty="0" smtClean="0"/>
                        <a:t> 2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Subfield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CharPos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URI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Attribute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200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1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_ [blank]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2001_a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Title proper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100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_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_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17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100__a17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Target audience code 1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33448"/>
              </p:ext>
            </p:extLst>
          </p:nvPr>
        </p:nvGraphicFramePr>
        <p:xfrm>
          <a:off x="539552" y="5013176"/>
          <a:ext cx="7848872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199"/>
                <a:gridCol w="936104"/>
                <a:gridCol w="1152128"/>
                <a:gridCol w="342444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Vocabulary token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Code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URI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Vocabulary: Term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tac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err="1" smtClean="0"/>
                        <a:t>tac#m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Target audience: adult, general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5940152" y="332656"/>
            <a:ext cx="260041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 smtClean="0"/>
              <a:t>Value vocabulary </a:t>
            </a:r>
            <a:r>
              <a:rPr lang="en-GB" sz="2400" dirty="0" smtClean="0"/>
              <a:t>granularity </a:t>
            </a:r>
            <a:r>
              <a:rPr lang="en-GB" sz="2400" dirty="0"/>
              <a:t>at </a:t>
            </a:r>
            <a:r>
              <a:rPr lang="en-GB" sz="2400" dirty="0" smtClean="0"/>
              <a:t>code level.</a:t>
            </a:r>
          </a:p>
          <a:p>
            <a:pPr algn="r"/>
            <a:r>
              <a:rPr lang="en-GB" sz="2400" dirty="0" smtClean="0"/>
              <a:t>Hash URIs used if code list is small, or self-referential (“other”, etc.)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50877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2241" y="351075"/>
            <a:ext cx="41652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/>
              <a:t>Target audience code</a:t>
            </a:r>
            <a:endParaRPr lang="en-GB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244028" y="351075"/>
            <a:ext cx="45055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dirty="0" smtClean="0"/>
              <a:t>Subfield a,</a:t>
            </a:r>
          </a:p>
          <a:p>
            <a:pPr algn="ctr"/>
            <a:r>
              <a:rPr lang="en-GB" sz="2400" dirty="0" smtClean="0"/>
              <a:t>character positions 17-19,</a:t>
            </a:r>
          </a:p>
          <a:p>
            <a:pPr algn="ctr"/>
            <a:r>
              <a:rPr lang="en-GB" sz="2400" dirty="0" smtClean="0"/>
              <a:t>of tag 100 General processing data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030882" y="1123658"/>
            <a:ext cx="2847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/>
              <a:t>“applicable </a:t>
            </a:r>
            <a:r>
              <a:rPr lang="de-DE" sz="2400" dirty="0"/>
              <a:t>to records of materials in any </a:t>
            </a:r>
            <a:r>
              <a:rPr lang="de-DE" sz="2400" dirty="0" smtClean="0"/>
              <a:t>media“</a:t>
            </a:r>
            <a:endParaRPr lang="en-GB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207101" y="3717550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100</a:t>
            </a:r>
            <a:endParaRPr lang="en-GB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860958" y="371755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_</a:t>
            </a:r>
            <a:endParaRPr lang="en-GB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94827" y="371755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_</a:t>
            </a:r>
            <a:endParaRPr lang="en-GB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328696" y="3717550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a</a:t>
            </a:r>
            <a:endParaRPr lang="en-GB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559360" y="3717550"/>
            <a:ext cx="1143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17-19</a:t>
            </a:r>
            <a:endParaRPr lang="en-GB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508435" y="2996952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100</a:t>
            </a:r>
            <a:endParaRPr lang="en-GB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6162292" y="299695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_</a:t>
            </a:r>
            <a:endParaRPr lang="en-GB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396161" y="299695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_</a:t>
            </a:r>
            <a:endParaRPr lang="en-GB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630030" y="2996952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a</a:t>
            </a:r>
            <a:endParaRPr lang="en-GB" sz="32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6860694" y="299695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17</a:t>
            </a:r>
            <a:endParaRPr lang="en-GB" sz="3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5508435" y="3717551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100</a:t>
            </a:r>
            <a:endParaRPr lang="en-GB" sz="3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162292" y="371755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_</a:t>
            </a:r>
            <a:endParaRPr lang="en-GB" sz="3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396161" y="371755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_</a:t>
            </a:r>
            <a:endParaRPr lang="en-GB" sz="3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6630030" y="3717551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a</a:t>
            </a:r>
            <a:endParaRPr lang="en-GB" sz="32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6860694" y="371755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18</a:t>
            </a:r>
            <a:endParaRPr lang="en-GB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5508435" y="4438151"/>
            <a:ext cx="8098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100</a:t>
            </a:r>
            <a:endParaRPr lang="en-GB" sz="3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6162292" y="443815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_</a:t>
            </a:r>
            <a:endParaRPr lang="en-GB" sz="3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396161" y="4438151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_</a:t>
            </a:r>
            <a:endParaRPr lang="en-GB" sz="3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630030" y="4438151"/>
            <a:ext cx="386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a</a:t>
            </a:r>
            <a:endParaRPr lang="en-GB" sz="3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860694" y="443815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19</a:t>
            </a:r>
            <a:endParaRPr lang="en-GB" sz="3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826425" y="5098452"/>
            <a:ext cx="339118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800" dirty="0" smtClean="0"/>
              <a:t>Order of position</a:t>
            </a:r>
          </a:p>
          <a:p>
            <a:pPr algn="ctr"/>
            <a:r>
              <a:rPr lang="de-DE" sz="2800" dirty="0" smtClean="0"/>
              <a:t>carries no significance</a:t>
            </a:r>
          </a:p>
          <a:p>
            <a:pPr algn="ctr"/>
            <a:r>
              <a:rPr lang="de-DE" sz="2800" dirty="0" smtClean="0"/>
              <a:t>in UNIMARC format</a:t>
            </a:r>
            <a:endParaRPr lang="en-GB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722909" y="5529340"/>
            <a:ext cx="354776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800" dirty="0" smtClean="0"/>
              <a:t>But content rules</a:t>
            </a:r>
          </a:p>
          <a:p>
            <a:pPr algn="ctr"/>
            <a:r>
              <a:rPr lang="de-DE" sz="2800" dirty="0" smtClean="0"/>
              <a:t>may assign significance</a:t>
            </a:r>
            <a:endParaRPr lang="en-GB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4302217" y="1862322"/>
            <a:ext cx="43891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3 instances of one-character code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140740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4" grpId="0"/>
      <p:bldP spid="15" grpId="0"/>
      <p:bldP spid="16" grpId="0"/>
      <p:bldP spid="17" grpId="0"/>
      <p:bldP spid="18" grpId="0"/>
      <p:bldP spid="20" grpId="0"/>
      <p:bldP spid="21" grpId="0"/>
      <p:bldP spid="22" grpId="0"/>
      <p:bldP spid="23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Mappings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UNIMARC tags and subfields have corresponding ISBD “elements”</a:t>
            </a:r>
          </a:p>
          <a:p>
            <a:pPr lvl="1"/>
            <a:r>
              <a:rPr lang="en-GB" dirty="0" smtClean="0"/>
              <a:t>Now out-of-date after publication of ISBD consolidated edition</a:t>
            </a:r>
          </a:p>
          <a:p>
            <a:pPr lvl="1"/>
            <a:r>
              <a:rPr lang="en-GB" dirty="0" smtClean="0"/>
              <a:t>Category of alignment relationship to be determined</a:t>
            </a:r>
          </a:p>
          <a:p>
            <a:pPr lvl="2"/>
            <a:r>
              <a:rPr lang="en-GB" dirty="0" smtClean="0"/>
              <a:t>Equivalent or broader/narrower</a:t>
            </a:r>
          </a:p>
          <a:p>
            <a:pPr lvl="1"/>
            <a:r>
              <a:rPr lang="en-GB" dirty="0" smtClean="0"/>
              <a:t>To be used as basis for sub-property mappings</a:t>
            </a:r>
          </a:p>
          <a:p>
            <a:r>
              <a:rPr lang="en-GB" dirty="0" smtClean="0"/>
              <a:t>Mappings from UNIMARC to other vocabularies being developed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70955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1996</TotalTime>
  <Words>527</Words>
  <Application>Microsoft Office PowerPoint</Application>
  <PresentationFormat>On-screen Show (4:3)</PresentationFormat>
  <Paragraphs>130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Representation of the UNIMARC bibliographic data format in Resource Description Framework</vt:lpstr>
      <vt:lpstr>UNIMARC</vt:lpstr>
      <vt:lpstr>Project</vt:lpstr>
      <vt:lpstr>Element sets</vt:lpstr>
      <vt:lpstr>Value vocabularies</vt:lpstr>
      <vt:lpstr>PowerPoint Presentation</vt:lpstr>
      <vt:lpstr>PowerPoint Presentation</vt:lpstr>
      <vt:lpstr>PowerPoint Presentation</vt:lpstr>
      <vt:lpstr>Mappings</vt:lpstr>
      <vt:lpstr>PowerPoint Presentation</vt:lpstr>
      <vt:lpstr>Granularity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Representation of the UNIMARC bibliographic data format in Resource Description Framework</dc:title>
  <dc:creator>Gordon Dunsire</dc:creator>
  <cp:lastModifiedBy>Gordon Dunsire</cp:lastModifiedBy>
  <cp:revision>39</cp:revision>
  <dcterms:created xsi:type="dcterms:W3CDTF">2013-08-23T12:56:39Z</dcterms:created>
  <dcterms:modified xsi:type="dcterms:W3CDTF">2013-09-03T11:43:48Z</dcterms:modified>
</cp:coreProperties>
</file>