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2" r:id="rId8"/>
    <p:sldId id="259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07E7-D791-4E9E-9C9B-2D8ADAD11943}" type="datetimeFigureOut">
              <a:rPr lang="en-GB" smtClean="0"/>
              <a:t>07/10/2014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461D07E7-D791-4E9E-9C9B-2D8ADAD11943}" type="datetimeFigureOut">
              <a:rPr lang="en-GB" smtClean="0"/>
              <a:t>07/10/2014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461D07E7-D791-4E9E-9C9B-2D8ADAD11943}" type="datetimeFigureOut">
              <a:rPr lang="en-GB" smtClean="0"/>
              <a:t>07/10/2014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461D07E7-D791-4E9E-9C9B-2D8ADAD11943}" type="datetimeFigureOut">
              <a:rPr lang="en-GB" smtClean="0"/>
              <a:t>07/10/2014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461D07E7-D791-4E9E-9C9B-2D8ADAD11943}" type="datetimeFigureOut">
              <a:rPr lang="en-GB" smtClean="0"/>
              <a:t>07/10/2014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/>
              <a:t>Related or Attributed? Orphan Works and Library Linked Data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to the seminar Unlocking Access To Digital Cultural Heritage: EU Orphan Works Directive</a:t>
            </a:r>
          </a:p>
          <a:p>
            <a:r>
              <a:rPr lang="en-GB" dirty="0" smtClean="0"/>
              <a:t>7 October 2014, Vilnius, Lithuania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861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gordon@gordondunsire.com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17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Linked data basics</a:t>
            </a:r>
          </a:p>
          <a:p>
            <a:pPr lvl="1"/>
            <a:r>
              <a:rPr lang="en-GB" dirty="0" smtClean="0"/>
              <a:t>Triples, clusters, chains</a:t>
            </a:r>
          </a:p>
          <a:p>
            <a:r>
              <a:rPr lang="en-GB" dirty="0" smtClean="0"/>
              <a:t>Who </a:t>
            </a:r>
            <a:r>
              <a:rPr lang="en-GB" dirty="0"/>
              <a:t>has rights</a:t>
            </a:r>
          </a:p>
          <a:p>
            <a:pPr lvl="1"/>
            <a:r>
              <a:rPr lang="en-GB" dirty="0"/>
              <a:t>WEMI stack; all have rights</a:t>
            </a:r>
          </a:p>
          <a:p>
            <a:r>
              <a:rPr lang="en-GB" dirty="0" smtClean="0"/>
              <a:t>Orphan rights</a:t>
            </a:r>
          </a:p>
          <a:p>
            <a:pPr lvl="1"/>
            <a:r>
              <a:rPr lang="en-GB" dirty="0" smtClean="0"/>
              <a:t>Digitization =&gt; New Manifestation</a:t>
            </a:r>
          </a:p>
          <a:p>
            <a:r>
              <a:rPr lang="en-GB" dirty="0" smtClean="0"/>
              <a:t>Identifying orphan works</a:t>
            </a:r>
          </a:p>
          <a:p>
            <a:pPr lvl="1"/>
            <a:r>
              <a:rPr lang="en-GB" dirty="0"/>
              <a:t>AAA/OWA</a:t>
            </a:r>
          </a:p>
          <a:p>
            <a:pPr lvl="1"/>
            <a:r>
              <a:rPr lang="en-GB" dirty="0" smtClean="0"/>
              <a:t>Looking for absence (seeking the lost?)</a:t>
            </a:r>
          </a:p>
        </p:txBody>
      </p:sp>
    </p:spTree>
    <p:extLst>
      <p:ext uri="{BB962C8B-B14F-4D97-AF65-F5344CB8AC3E}">
        <p14:creationId xmlns:p14="http://schemas.microsoft.com/office/powerpoint/2010/main" val="70803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6615" y="1303539"/>
            <a:ext cx="61291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“This work has author </a:t>
            </a:r>
            <a:r>
              <a:rPr lang="en-GB" sz="3200" dirty="0" smtClean="0"/>
              <a:t>Jane Austen”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476672"/>
            <a:ext cx="25632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Linked data</a:t>
            </a:r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8241" y="1904035"/>
            <a:ext cx="47859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Subject – Predicate - Object</a:t>
            </a:r>
            <a:endParaRPr lang="en-GB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526708" y="1965590"/>
            <a:ext cx="1109791" cy="523220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Triple!</a:t>
            </a:r>
            <a:endParaRPr lang="en-GB" sz="28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3510519" y="3385282"/>
            <a:ext cx="1413886" cy="710887"/>
            <a:chOff x="4492420" y="3540784"/>
            <a:chExt cx="1413886" cy="710887"/>
          </a:xfrm>
        </p:grpSpPr>
        <p:sp>
          <p:nvSpPr>
            <p:cNvPr id="34" name="Oval 33"/>
            <p:cNvSpPr/>
            <p:nvPr/>
          </p:nvSpPr>
          <p:spPr>
            <a:xfrm>
              <a:off x="4492420" y="3540784"/>
              <a:ext cx="1413886" cy="710887"/>
            </a:xfrm>
            <a:prstGeom prst="ellips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624443" y="3675210"/>
              <a:ext cx="1149841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Person</a:t>
              </a:r>
              <a:endParaRPr lang="en-GB" sz="2400" dirty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738648" y="3740726"/>
            <a:ext cx="1771871" cy="455840"/>
            <a:chOff x="1738648" y="3740726"/>
            <a:chExt cx="1771871" cy="455840"/>
          </a:xfrm>
        </p:grpSpPr>
        <p:cxnSp>
          <p:nvCxnSpPr>
            <p:cNvPr id="37" name="Curved Connector 36"/>
            <p:cNvCxnSpPr>
              <a:stCxn id="40" idx="6"/>
              <a:endCxn id="34" idx="2"/>
            </p:cNvCxnSpPr>
            <p:nvPr/>
          </p:nvCxnSpPr>
          <p:spPr>
            <a:xfrm>
              <a:off x="1738648" y="3740726"/>
              <a:ext cx="1771871" cy="12700"/>
            </a:xfrm>
            <a:prstGeom prst="curvedConnector3">
              <a:avLst/>
            </a:prstGeom>
            <a:ln w="508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1905488" y="3754531"/>
              <a:ext cx="1414416" cy="44203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has author</a:t>
              </a:r>
              <a:endParaRPr lang="en-GB" sz="24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14512" y="3385282"/>
            <a:ext cx="1224136" cy="710887"/>
            <a:chOff x="1585826" y="3552166"/>
            <a:chExt cx="1224136" cy="710887"/>
          </a:xfrm>
        </p:grpSpPr>
        <p:sp>
          <p:nvSpPr>
            <p:cNvPr id="40" name="Oval 39"/>
            <p:cNvSpPr/>
            <p:nvPr/>
          </p:nvSpPr>
          <p:spPr>
            <a:xfrm>
              <a:off x="1585826" y="3552166"/>
              <a:ext cx="1224136" cy="710887"/>
            </a:xfrm>
            <a:prstGeom prst="ellips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86567" y="3686592"/>
              <a:ext cx="1022655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Work</a:t>
              </a:r>
              <a:endParaRPr lang="en-GB" sz="2400" dirty="0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318341" y="4868426"/>
            <a:ext cx="1597475" cy="811367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“Pride and prejudice”</a:t>
            </a:r>
            <a:endParaRPr lang="en-GB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6494173" y="3533691"/>
            <a:ext cx="1867403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“Jane Austen”</a:t>
            </a:r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6480629" y="4309600"/>
            <a:ext cx="1878068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/>
              <a:t>“16 </a:t>
            </a:r>
            <a:r>
              <a:rPr lang="en-GB" sz="2400" dirty="0" smtClean="0"/>
              <a:t>Dec </a:t>
            </a:r>
            <a:r>
              <a:rPr lang="en-GB" sz="2400" dirty="0"/>
              <a:t>1775”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6491294" y="4868426"/>
            <a:ext cx="1065723" cy="710887"/>
            <a:chOff x="4666502" y="3540784"/>
            <a:chExt cx="1065723" cy="710887"/>
          </a:xfrm>
        </p:grpSpPr>
        <p:sp>
          <p:nvSpPr>
            <p:cNvPr id="73" name="Oval 72"/>
            <p:cNvSpPr/>
            <p:nvPr/>
          </p:nvSpPr>
          <p:spPr>
            <a:xfrm>
              <a:off x="4666502" y="3540784"/>
              <a:ext cx="1065723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782930" y="3675210"/>
              <a:ext cx="832866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Place</a:t>
              </a:r>
              <a:endParaRPr lang="en-GB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79494" y="5879569"/>
            <a:ext cx="1327855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“England”</a:t>
            </a:r>
            <a:endParaRPr lang="en-GB" sz="2400" dirty="0"/>
          </a:p>
        </p:txBody>
      </p:sp>
      <p:cxnSp>
        <p:nvCxnSpPr>
          <p:cNvPr id="77" name="Curved Connector 76"/>
          <p:cNvCxnSpPr>
            <a:stCxn id="73" idx="5"/>
            <a:endCxn id="76" idx="0"/>
          </p:cNvCxnSpPr>
          <p:nvPr/>
        </p:nvCxnSpPr>
        <p:spPr>
          <a:xfrm rot="16200000" flipH="1">
            <a:off x="7320002" y="5556148"/>
            <a:ext cx="404363" cy="242477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4924405" y="3740726"/>
            <a:ext cx="1569768" cy="405694"/>
            <a:chOff x="4924405" y="3740726"/>
            <a:chExt cx="1569768" cy="405694"/>
          </a:xfrm>
        </p:grpSpPr>
        <p:cxnSp>
          <p:nvCxnSpPr>
            <p:cNvPr id="53" name="Curved Connector 52"/>
            <p:cNvCxnSpPr>
              <a:stCxn id="34" idx="6"/>
              <a:endCxn id="52" idx="1"/>
            </p:cNvCxnSpPr>
            <p:nvPr/>
          </p:nvCxnSpPr>
          <p:spPr>
            <a:xfrm>
              <a:off x="4924405" y="3740726"/>
              <a:ext cx="1569768" cy="13983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5396262" y="3765940"/>
              <a:ext cx="1080991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name</a:t>
              </a:r>
              <a:endParaRPr lang="en-GB" sz="2000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717345" y="3992062"/>
            <a:ext cx="1763284" cy="882227"/>
            <a:chOff x="4717345" y="3992062"/>
            <a:chExt cx="1763284" cy="882227"/>
          </a:xfrm>
        </p:grpSpPr>
        <p:cxnSp>
          <p:nvCxnSpPr>
            <p:cNvPr id="25" name="Curved Connector 24"/>
            <p:cNvCxnSpPr>
              <a:stCxn id="34" idx="5"/>
              <a:endCxn id="71" idx="1"/>
            </p:cNvCxnSpPr>
            <p:nvPr/>
          </p:nvCxnSpPr>
          <p:spPr>
            <a:xfrm rot="16200000" flipH="1">
              <a:off x="5329709" y="3379698"/>
              <a:ext cx="538556" cy="1763283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960735" y="4493809"/>
              <a:ext cx="1519894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birth date</a:t>
              </a:r>
              <a:endParaRPr lang="en-GB" sz="2000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217463" y="4096168"/>
            <a:ext cx="2273832" cy="1483145"/>
            <a:chOff x="4217463" y="4096168"/>
            <a:chExt cx="2273832" cy="1483145"/>
          </a:xfrm>
        </p:grpSpPr>
        <p:cxnSp>
          <p:nvCxnSpPr>
            <p:cNvPr id="61" name="Curved Connector 60"/>
            <p:cNvCxnSpPr>
              <a:stCxn id="34" idx="4"/>
              <a:endCxn id="73" idx="2"/>
            </p:cNvCxnSpPr>
            <p:nvPr/>
          </p:nvCxnSpPr>
          <p:spPr>
            <a:xfrm rot="16200000" flipH="1">
              <a:off x="4790528" y="3523103"/>
              <a:ext cx="1127701" cy="2273832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164722" y="5198833"/>
              <a:ext cx="1326573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location</a:t>
              </a:r>
              <a:endParaRPr lang="en-GB" sz="2000" dirty="0"/>
            </a:p>
          </p:txBody>
        </p:sp>
      </p:grpSp>
      <p:sp>
        <p:nvSpPr>
          <p:cNvPr id="9" name="Right Arrow 8"/>
          <p:cNvSpPr/>
          <p:nvPr/>
        </p:nvSpPr>
        <p:spPr>
          <a:xfrm>
            <a:off x="1669285" y="2060362"/>
            <a:ext cx="362530" cy="333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ight Arrow 35"/>
          <p:cNvSpPr/>
          <p:nvPr/>
        </p:nvSpPr>
        <p:spPr>
          <a:xfrm rot="5400000">
            <a:off x="903873" y="2597565"/>
            <a:ext cx="495260" cy="333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1636499" y="2488810"/>
            <a:ext cx="2130583" cy="523220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For machines</a:t>
            </a:r>
            <a:endParaRPr lang="en-GB" sz="2800" dirty="0"/>
          </a:p>
        </p:txBody>
      </p:sp>
      <p:grpSp>
        <p:nvGrpSpPr>
          <p:cNvPr id="91" name="Group 90"/>
          <p:cNvGrpSpPr/>
          <p:nvPr/>
        </p:nvGrpSpPr>
        <p:grpSpPr>
          <a:xfrm>
            <a:off x="1126580" y="3992062"/>
            <a:ext cx="990499" cy="890402"/>
            <a:chOff x="1126580" y="3992062"/>
            <a:chExt cx="990499" cy="890402"/>
          </a:xfrm>
        </p:grpSpPr>
        <p:cxnSp>
          <p:nvCxnSpPr>
            <p:cNvPr id="48" name="Curved Connector 47"/>
            <p:cNvCxnSpPr>
              <a:stCxn id="40" idx="5"/>
              <a:endCxn id="49" idx="0"/>
            </p:cNvCxnSpPr>
            <p:nvPr/>
          </p:nvCxnSpPr>
          <p:spPr>
            <a:xfrm rot="16200000" flipH="1">
              <a:off x="1400046" y="4151393"/>
              <a:ext cx="876364" cy="557702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126580" y="4501984"/>
              <a:ext cx="909471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title</a:t>
              </a:r>
              <a:endParaRPr lang="en-GB" sz="20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6323309" y="2502793"/>
            <a:ext cx="2209131" cy="523220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“For humans”</a:t>
            </a:r>
            <a:endParaRPr lang="en-GB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382592" y="5925522"/>
            <a:ext cx="2724592" cy="523220"/>
          </a:xfrm>
          <a:prstGeom prst="rect">
            <a:avLst/>
          </a:prstGeom>
          <a:noFill/>
          <a:ln w="12700">
            <a:noFill/>
            <a:prstDash val="lgDash"/>
          </a:ln>
        </p:spPr>
        <p:txBody>
          <a:bodyPr wrap="none" rtlCol="0">
            <a:spAutoFit/>
          </a:bodyPr>
          <a:lstStyle/>
          <a:p>
            <a:r>
              <a:rPr lang="en-GB" sz="2800" i="1" dirty="0" smtClean="0">
                <a:solidFill>
                  <a:srgbClr val="7030A0"/>
                </a:solidFill>
              </a:rPr>
              <a:t>Linked data chain</a:t>
            </a:r>
            <a:endParaRPr lang="en-GB" sz="2800" i="1" dirty="0">
              <a:solidFill>
                <a:srgbClr val="7030A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10519" y="5925522"/>
            <a:ext cx="2902654" cy="523220"/>
          </a:xfrm>
          <a:prstGeom prst="rect">
            <a:avLst/>
          </a:prstGeom>
          <a:noFill/>
          <a:ln w="12700">
            <a:solidFill>
              <a:schemeClr val="accent2"/>
            </a:solidFill>
            <a:prstDash val="lgDashDot"/>
          </a:ln>
        </p:spPr>
        <p:txBody>
          <a:bodyPr wrap="none" rtlCol="0">
            <a:spAutoFit/>
          </a:bodyPr>
          <a:lstStyle/>
          <a:p>
            <a:r>
              <a:rPr lang="en-GB" sz="2800" i="1" dirty="0" smtClean="0">
                <a:solidFill>
                  <a:schemeClr val="accent2"/>
                </a:solidFill>
              </a:rPr>
              <a:t>Linked data cluster</a:t>
            </a:r>
            <a:endParaRPr lang="en-GB" sz="2800" i="1" dirty="0">
              <a:solidFill>
                <a:schemeClr val="accent2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1150" y="3303184"/>
            <a:ext cx="8141290" cy="893381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3478182" y="3155278"/>
            <a:ext cx="5198274" cy="2530089"/>
          </a:xfrm>
          <a:prstGeom prst="rect">
            <a:avLst/>
          </a:prstGeom>
          <a:noFill/>
          <a:ln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ight Arrow 74"/>
          <p:cNvSpPr/>
          <p:nvPr/>
        </p:nvSpPr>
        <p:spPr>
          <a:xfrm rot="16200000" flipV="1">
            <a:off x="-240864" y="4902569"/>
            <a:ext cx="1712233" cy="333676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ight Arrow 81"/>
          <p:cNvSpPr/>
          <p:nvPr/>
        </p:nvSpPr>
        <p:spPr>
          <a:xfrm rot="16200000" flipV="1">
            <a:off x="3501066" y="5659506"/>
            <a:ext cx="198356" cy="33367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Block Arc 84"/>
          <p:cNvSpPr/>
          <p:nvPr/>
        </p:nvSpPr>
        <p:spPr>
          <a:xfrm>
            <a:off x="1072593" y="2981395"/>
            <a:ext cx="3103979" cy="610843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Right Arrow 85"/>
          <p:cNvSpPr/>
          <p:nvPr/>
        </p:nvSpPr>
        <p:spPr>
          <a:xfrm rot="5400000">
            <a:off x="7275164" y="2981251"/>
            <a:ext cx="305421" cy="333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46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6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7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5" grpId="0"/>
      <p:bldP spid="49" grpId="0" animBg="1"/>
      <p:bldP spid="52" grpId="0" animBg="1"/>
      <p:bldP spid="71" grpId="0" animBg="1"/>
      <p:bldP spid="76" grpId="0" animBg="1"/>
      <p:bldP spid="9" grpId="0" animBg="1"/>
      <p:bldP spid="36" grpId="0" animBg="1"/>
      <p:bldP spid="42" grpId="0"/>
      <p:bldP spid="42" grpId="1"/>
      <p:bldP spid="44" grpId="0"/>
      <p:bldP spid="44" grpId="1"/>
      <p:bldP spid="45" grpId="0"/>
      <p:bldP spid="45" grpId="1"/>
      <p:bldP spid="46" grpId="0" animBg="1"/>
      <p:bldP spid="26" grpId="0" animBg="1"/>
      <p:bldP spid="26" grpId="1" animBg="1"/>
      <p:bldP spid="54" grpId="0" animBg="1"/>
      <p:bldP spid="75" grpId="0" animBg="1"/>
      <p:bldP spid="75" grpId="1" animBg="1"/>
      <p:bldP spid="82" grpId="0" animBg="1"/>
      <p:bldP spid="85" grpId="0" animBg="1"/>
      <p:bldP spid="85" grpId="1" animBg="1"/>
      <p:bldP spid="86" grpId="0" animBg="1"/>
      <p:bldP spid="8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476672"/>
            <a:ext cx="41517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Orphan linked data</a:t>
            </a:r>
            <a:endParaRPr lang="en-GB" sz="4000" dirty="0">
              <a:solidFill>
                <a:schemeClr val="tx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259805" y="1920702"/>
            <a:ext cx="1413886" cy="710887"/>
            <a:chOff x="4492420" y="3540784"/>
            <a:chExt cx="1413886" cy="710887"/>
          </a:xfrm>
        </p:grpSpPr>
        <p:sp>
          <p:nvSpPr>
            <p:cNvPr id="34" name="Oval 33"/>
            <p:cNvSpPr/>
            <p:nvPr/>
          </p:nvSpPr>
          <p:spPr>
            <a:xfrm>
              <a:off x="4492420" y="3540784"/>
              <a:ext cx="1413886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624443" y="3675210"/>
              <a:ext cx="1149841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Person</a:t>
              </a:r>
              <a:endParaRPr lang="en-GB" sz="24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803378" y="2275906"/>
            <a:ext cx="1456427" cy="394285"/>
            <a:chOff x="1803378" y="2275906"/>
            <a:chExt cx="1456427" cy="394285"/>
          </a:xfrm>
        </p:grpSpPr>
        <p:cxnSp>
          <p:nvCxnSpPr>
            <p:cNvPr id="37" name="Curved Connector 36"/>
            <p:cNvCxnSpPr>
              <a:stCxn id="40" idx="6"/>
              <a:endCxn id="34" idx="2"/>
            </p:cNvCxnSpPr>
            <p:nvPr/>
          </p:nvCxnSpPr>
          <p:spPr>
            <a:xfrm>
              <a:off x="1819412" y="2275906"/>
              <a:ext cx="1440393" cy="240"/>
            </a:xfrm>
            <a:prstGeom prst="curvedConnector3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1803378" y="2289711"/>
              <a:ext cx="1193202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author</a:t>
              </a:r>
              <a:endParaRPr lang="en-GB" sz="20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95276" y="1920462"/>
            <a:ext cx="1224136" cy="710887"/>
            <a:chOff x="1585826" y="3552166"/>
            <a:chExt cx="1224136" cy="710887"/>
          </a:xfrm>
        </p:grpSpPr>
        <p:sp>
          <p:nvSpPr>
            <p:cNvPr id="40" name="Oval 39"/>
            <p:cNvSpPr/>
            <p:nvPr/>
          </p:nvSpPr>
          <p:spPr>
            <a:xfrm>
              <a:off x="1585826" y="3552166"/>
              <a:ext cx="1224136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86567" y="3686592"/>
              <a:ext cx="1022655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Work</a:t>
              </a:r>
              <a:endParaRPr lang="en-GB" sz="2400" dirty="0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539608" y="3374675"/>
            <a:ext cx="1597475" cy="811367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“Pride and prejudice”</a:t>
            </a:r>
            <a:endParaRPr lang="en-GB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6520710" y="2080152"/>
            <a:ext cx="1867403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“Jane Austen”</a:t>
            </a:r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6520710" y="2844780"/>
            <a:ext cx="1878068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/>
              <a:t>“16 </a:t>
            </a:r>
            <a:r>
              <a:rPr lang="en-GB" sz="2400" dirty="0" smtClean="0"/>
              <a:t>Dec </a:t>
            </a:r>
            <a:r>
              <a:rPr lang="en-GB" sz="2400" dirty="0"/>
              <a:t>1775”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6520710" y="3403606"/>
            <a:ext cx="1065723" cy="710887"/>
            <a:chOff x="4666502" y="3540784"/>
            <a:chExt cx="1065723" cy="710887"/>
          </a:xfrm>
        </p:grpSpPr>
        <p:sp>
          <p:nvSpPr>
            <p:cNvPr id="73" name="Oval 72"/>
            <p:cNvSpPr/>
            <p:nvPr/>
          </p:nvSpPr>
          <p:spPr>
            <a:xfrm>
              <a:off x="4666502" y="3540784"/>
              <a:ext cx="1065723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782930" y="3675210"/>
              <a:ext cx="832866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Place</a:t>
              </a:r>
              <a:endParaRPr lang="en-GB" sz="2400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7053571" y="4766114"/>
            <a:ext cx="1327855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“England”</a:t>
            </a:r>
            <a:endParaRPr lang="en-GB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3966749" y="2631588"/>
            <a:ext cx="2553962" cy="1482905"/>
            <a:chOff x="3966749" y="2631588"/>
            <a:chExt cx="2553962" cy="1482905"/>
          </a:xfrm>
        </p:grpSpPr>
        <p:cxnSp>
          <p:nvCxnSpPr>
            <p:cNvPr id="61" name="Curved Connector 60"/>
            <p:cNvCxnSpPr>
              <a:stCxn id="34" idx="4"/>
              <a:endCxn id="73" idx="2"/>
            </p:cNvCxnSpPr>
            <p:nvPr/>
          </p:nvCxnSpPr>
          <p:spPr>
            <a:xfrm rot="16200000" flipH="1">
              <a:off x="4679999" y="1918338"/>
              <a:ext cx="1127461" cy="2553962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4874346" y="3734013"/>
              <a:ext cx="1326573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location</a:t>
              </a:r>
              <a:endParaRPr lang="en-GB" sz="2000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67544" y="4575874"/>
            <a:ext cx="4872364" cy="954107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Human-readable identifiers are ambiguous in many contexts</a:t>
            </a:r>
            <a:endParaRPr lang="en-GB" sz="2800" dirty="0"/>
          </a:p>
        </p:txBody>
      </p:sp>
      <p:grpSp>
        <p:nvGrpSpPr>
          <p:cNvPr id="4" name="Group 3"/>
          <p:cNvGrpSpPr/>
          <p:nvPr/>
        </p:nvGrpSpPr>
        <p:grpSpPr>
          <a:xfrm>
            <a:off x="1640141" y="2527241"/>
            <a:ext cx="1698205" cy="861998"/>
            <a:chOff x="1640141" y="2527241"/>
            <a:chExt cx="1698205" cy="861998"/>
          </a:xfrm>
        </p:grpSpPr>
        <p:cxnSp>
          <p:nvCxnSpPr>
            <p:cNvPr id="48" name="Curved Connector 47"/>
            <p:cNvCxnSpPr>
              <a:stCxn id="40" idx="5"/>
              <a:endCxn id="49" idx="0"/>
            </p:cNvCxnSpPr>
            <p:nvPr/>
          </p:nvCxnSpPr>
          <p:spPr>
            <a:xfrm rot="16200000" flipH="1">
              <a:off x="2065527" y="2101855"/>
              <a:ext cx="847433" cy="1698205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724552" y="3008759"/>
              <a:ext cx="1445707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identifier</a:t>
              </a:r>
              <a:endParaRPr lang="en-GB" sz="20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673691" y="2265631"/>
            <a:ext cx="1847019" cy="380480"/>
            <a:chOff x="4673691" y="2265631"/>
            <a:chExt cx="1847019" cy="380480"/>
          </a:xfrm>
        </p:grpSpPr>
        <p:cxnSp>
          <p:nvCxnSpPr>
            <p:cNvPr id="53" name="Curved Connector 52"/>
            <p:cNvCxnSpPr>
              <a:stCxn id="34" idx="6"/>
              <a:endCxn id="52" idx="1"/>
            </p:cNvCxnSpPr>
            <p:nvPr/>
          </p:nvCxnSpPr>
          <p:spPr>
            <a:xfrm>
              <a:off x="4673691" y="2276146"/>
              <a:ext cx="1847019" cy="25024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673691" y="2265631"/>
              <a:ext cx="1445707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identifier</a:t>
              </a:r>
              <a:endParaRPr lang="en-GB" sz="20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466632" y="2527482"/>
            <a:ext cx="2054078" cy="918796"/>
            <a:chOff x="4466632" y="2527482"/>
            <a:chExt cx="2054078" cy="918796"/>
          </a:xfrm>
        </p:grpSpPr>
        <p:cxnSp>
          <p:nvCxnSpPr>
            <p:cNvPr id="25" name="Curved Connector 24"/>
            <p:cNvCxnSpPr>
              <a:stCxn id="34" idx="5"/>
              <a:endCxn id="71" idx="1"/>
            </p:cNvCxnSpPr>
            <p:nvPr/>
          </p:nvCxnSpPr>
          <p:spPr>
            <a:xfrm rot="16200000" flipH="1">
              <a:off x="5224513" y="1769601"/>
              <a:ext cx="538316" cy="2054078"/>
            </a:xfrm>
            <a:prstGeom prst="curvedConnector2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4874346" y="3065798"/>
              <a:ext cx="1445707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identifier</a:t>
              </a:r>
              <a:endParaRPr lang="en-GB" sz="20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944877" y="1904241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X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47455" y="1947227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X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121295" y="2657733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X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119398" y="3380070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X</a:t>
            </a:r>
            <a:endParaRPr lang="en-GB" sz="4000" dirty="0">
              <a:solidFill>
                <a:srgbClr val="FF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4109" y="4010386"/>
            <a:ext cx="1613390" cy="755728"/>
            <a:chOff x="6104109" y="4010386"/>
            <a:chExt cx="1613390" cy="755728"/>
          </a:xfrm>
        </p:grpSpPr>
        <p:cxnSp>
          <p:nvCxnSpPr>
            <p:cNvPr id="77" name="Curved Connector 76"/>
            <p:cNvCxnSpPr>
              <a:stCxn id="73" idx="5"/>
              <a:endCxn id="76" idx="0"/>
            </p:cNvCxnSpPr>
            <p:nvPr/>
          </p:nvCxnSpPr>
          <p:spPr>
            <a:xfrm rot="16200000" flipH="1">
              <a:off x="7196066" y="4244681"/>
              <a:ext cx="755728" cy="287138"/>
            </a:xfrm>
            <a:prstGeom prst="curvedConnector3">
              <a:avLst>
                <a:gd name="adj1" fmla="val 50000"/>
              </a:avLst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6104109" y="4385634"/>
              <a:ext cx="1445707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identifier</a:t>
              </a:r>
              <a:endParaRPr lang="en-GB" sz="2000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467544" y="5541056"/>
            <a:ext cx="4872364" cy="954107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Combinations (clusters) of identifiers are less ambiguous</a:t>
            </a:r>
            <a:endParaRPr lang="en-GB" sz="2800" dirty="0"/>
          </a:p>
        </p:txBody>
      </p:sp>
      <p:sp>
        <p:nvSpPr>
          <p:cNvPr id="81" name="TextBox 80"/>
          <p:cNvSpPr txBox="1"/>
          <p:nvPr/>
        </p:nvSpPr>
        <p:spPr>
          <a:xfrm>
            <a:off x="7443177" y="4087956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X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75788" y="3008759"/>
            <a:ext cx="1095420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title &lt;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9835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71" grpId="0" animBg="1"/>
      <p:bldP spid="76" grpId="0" animBg="1"/>
      <p:bldP spid="42" grpId="0"/>
      <p:bldP spid="20" grpId="0"/>
      <p:bldP spid="20" grpId="1"/>
      <p:bldP spid="63" grpId="0"/>
      <p:bldP spid="66" grpId="0"/>
      <p:bldP spid="67" grpId="0"/>
      <p:bldP spid="80" grpId="0"/>
      <p:bldP spid="81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7210" y="261227"/>
            <a:ext cx="46186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Who is rights holder?</a:t>
            </a:r>
            <a:endParaRPr lang="en-GB" sz="4000" dirty="0">
              <a:solidFill>
                <a:schemeClr val="tx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884229" y="3358990"/>
            <a:ext cx="1070201" cy="710887"/>
            <a:chOff x="4652486" y="3540784"/>
            <a:chExt cx="1070201" cy="710887"/>
          </a:xfrm>
        </p:grpSpPr>
        <p:sp>
          <p:nvSpPr>
            <p:cNvPr id="34" name="Oval 33"/>
            <p:cNvSpPr/>
            <p:nvPr/>
          </p:nvSpPr>
          <p:spPr>
            <a:xfrm>
              <a:off x="4652486" y="3540784"/>
              <a:ext cx="1070201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783666" y="3675210"/>
              <a:ext cx="807841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Agent</a:t>
              </a:r>
              <a:endParaRPr lang="en-GB" sz="2400" dirty="0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2087724" y="1643630"/>
            <a:ext cx="3726915" cy="1715360"/>
            <a:chOff x="2087724" y="1643630"/>
            <a:chExt cx="3726915" cy="1715360"/>
          </a:xfrm>
        </p:grpSpPr>
        <p:cxnSp>
          <p:nvCxnSpPr>
            <p:cNvPr id="37" name="Curved Connector 36"/>
            <p:cNvCxnSpPr>
              <a:stCxn id="40" idx="6"/>
              <a:endCxn id="34" idx="0"/>
            </p:cNvCxnSpPr>
            <p:nvPr/>
          </p:nvCxnSpPr>
          <p:spPr>
            <a:xfrm>
              <a:off x="2087724" y="1643630"/>
              <a:ext cx="2331606" cy="1715360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572000" y="2978510"/>
              <a:ext cx="1242639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creator</a:t>
              </a:r>
              <a:endParaRPr lang="en-GB" sz="20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47564" y="2668722"/>
            <a:ext cx="1656184" cy="710887"/>
            <a:chOff x="4373976" y="3540784"/>
            <a:chExt cx="1656184" cy="710887"/>
          </a:xfrm>
        </p:grpSpPr>
        <p:sp>
          <p:nvSpPr>
            <p:cNvPr id="73" name="Oval 72"/>
            <p:cNvSpPr/>
            <p:nvPr/>
          </p:nvSpPr>
          <p:spPr>
            <a:xfrm>
              <a:off x="4373976" y="3540784"/>
              <a:ext cx="1656184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496879" y="3675210"/>
              <a:ext cx="1410378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Expression</a:t>
              </a:r>
              <a:endParaRPr lang="en-GB" sz="2400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5943442" y="138117"/>
            <a:ext cx="2997659" cy="954107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Semantic links can be processed</a:t>
            </a:r>
            <a:endParaRPr lang="en-GB" sz="2800" dirty="0"/>
          </a:p>
        </p:txBody>
      </p:sp>
      <p:grpSp>
        <p:nvGrpSpPr>
          <p:cNvPr id="44" name="Group 43"/>
          <p:cNvGrpSpPr/>
          <p:nvPr/>
        </p:nvGrpSpPr>
        <p:grpSpPr>
          <a:xfrm>
            <a:off x="467544" y="4049258"/>
            <a:ext cx="2016224" cy="710887"/>
            <a:chOff x="4191040" y="3540784"/>
            <a:chExt cx="2016224" cy="710887"/>
          </a:xfrm>
        </p:grpSpPr>
        <p:sp>
          <p:nvSpPr>
            <p:cNvPr id="45" name="Oval 44"/>
            <p:cNvSpPr/>
            <p:nvPr/>
          </p:nvSpPr>
          <p:spPr>
            <a:xfrm>
              <a:off x="4191040" y="3540784"/>
              <a:ext cx="2016224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292466" y="3675210"/>
              <a:ext cx="1813372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Manifestation</a:t>
              </a:r>
              <a:endParaRPr lang="en-GB" sz="24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63588" y="1288186"/>
            <a:ext cx="1224136" cy="710887"/>
            <a:chOff x="1585826" y="3552166"/>
            <a:chExt cx="1224136" cy="710887"/>
          </a:xfrm>
        </p:grpSpPr>
        <p:sp>
          <p:nvSpPr>
            <p:cNvPr id="40" name="Oval 39"/>
            <p:cNvSpPr/>
            <p:nvPr/>
          </p:nvSpPr>
          <p:spPr>
            <a:xfrm>
              <a:off x="1585826" y="3552166"/>
              <a:ext cx="1224136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86567" y="3686592"/>
              <a:ext cx="1022655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Work</a:t>
              </a:r>
              <a:endParaRPr lang="en-GB" sz="24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007604" y="5429793"/>
            <a:ext cx="936105" cy="710887"/>
            <a:chOff x="4734016" y="3540784"/>
            <a:chExt cx="936105" cy="710887"/>
          </a:xfrm>
        </p:grpSpPr>
        <p:sp>
          <p:nvSpPr>
            <p:cNvPr id="50" name="Oval 49"/>
            <p:cNvSpPr/>
            <p:nvPr/>
          </p:nvSpPr>
          <p:spPr>
            <a:xfrm>
              <a:off x="4734016" y="3540784"/>
              <a:ext cx="936105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878042" y="3675210"/>
              <a:ext cx="648053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Item</a:t>
              </a:r>
              <a:endParaRPr lang="en-GB" sz="2400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303748" y="3024166"/>
            <a:ext cx="1737208" cy="659490"/>
            <a:chOff x="2303748" y="3024166"/>
            <a:chExt cx="1737208" cy="659490"/>
          </a:xfrm>
        </p:grpSpPr>
        <p:sp>
          <p:nvSpPr>
            <p:cNvPr id="60" name="TextBox 59"/>
            <p:cNvSpPr txBox="1"/>
            <p:nvPr/>
          </p:nvSpPr>
          <p:spPr>
            <a:xfrm>
              <a:off x="2624833" y="3303176"/>
              <a:ext cx="1259375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realizer</a:t>
              </a:r>
              <a:endParaRPr lang="en-GB" sz="2000" dirty="0"/>
            </a:p>
          </p:txBody>
        </p:sp>
        <p:cxnSp>
          <p:nvCxnSpPr>
            <p:cNvPr id="54" name="Curved Connector 53"/>
            <p:cNvCxnSpPr>
              <a:stCxn id="73" idx="6"/>
              <a:endCxn id="34" idx="1"/>
            </p:cNvCxnSpPr>
            <p:nvPr/>
          </p:nvCxnSpPr>
          <p:spPr>
            <a:xfrm>
              <a:off x="2303748" y="3024166"/>
              <a:ext cx="1737208" cy="438931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2461133" y="3775530"/>
            <a:ext cx="1579823" cy="629172"/>
            <a:chOff x="2461133" y="3775530"/>
            <a:chExt cx="1579823" cy="629172"/>
          </a:xfrm>
        </p:grpSpPr>
        <p:sp>
          <p:nvSpPr>
            <p:cNvPr id="59" name="TextBox 58"/>
            <p:cNvSpPr txBox="1"/>
            <p:nvPr/>
          </p:nvSpPr>
          <p:spPr>
            <a:xfrm>
              <a:off x="2461133" y="3775530"/>
              <a:ext cx="1440771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producer</a:t>
              </a:r>
              <a:endParaRPr lang="en-GB" sz="2000" dirty="0"/>
            </a:p>
          </p:txBody>
        </p:sp>
        <p:cxnSp>
          <p:nvCxnSpPr>
            <p:cNvPr id="55" name="Curved Connector 54"/>
            <p:cNvCxnSpPr>
              <a:stCxn id="45" idx="6"/>
              <a:endCxn id="34" idx="3"/>
            </p:cNvCxnSpPr>
            <p:nvPr/>
          </p:nvCxnSpPr>
          <p:spPr>
            <a:xfrm flipV="1">
              <a:off x="2483768" y="3965770"/>
              <a:ext cx="1557188" cy="438932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123"/>
          <p:cNvGrpSpPr/>
          <p:nvPr/>
        </p:nvGrpSpPr>
        <p:grpSpPr>
          <a:xfrm>
            <a:off x="1943709" y="4069877"/>
            <a:ext cx="3786805" cy="1715360"/>
            <a:chOff x="1943709" y="4069877"/>
            <a:chExt cx="3786805" cy="1715360"/>
          </a:xfrm>
        </p:grpSpPr>
        <p:sp>
          <p:nvSpPr>
            <p:cNvPr id="43" name="TextBox 42"/>
            <p:cNvSpPr txBox="1"/>
            <p:nvPr/>
          </p:nvSpPr>
          <p:spPr>
            <a:xfrm>
              <a:off x="4572000" y="4081824"/>
              <a:ext cx="1158514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owner</a:t>
              </a:r>
              <a:endParaRPr lang="en-GB" sz="2000" dirty="0"/>
            </a:p>
          </p:txBody>
        </p:sp>
        <p:cxnSp>
          <p:nvCxnSpPr>
            <p:cNvPr id="56" name="Curved Connector 55"/>
            <p:cNvCxnSpPr>
              <a:stCxn id="50" idx="6"/>
              <a:endCxn id="34" idx="4"/>
            </p:cNvCxnSpPr>
            <p:nvPr/>
          </p:nvCxnSpPr>
          <p:spPr>
            <a:xfrm flipV="1">
              <a:off x="1943709" y="4069877"/>
              <a:ext cx="2475621" cy="1715360"/>
            </a:xfrm>
            <a:prstGeom prst="curvedConnector2">
              <a:avLst/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Curved Connector 61"/>
          <p:cNvCxnSpPr>
            <a:stCxn id="50" idx="0"/>
            <a:endCxn id="45" idx="4"/>
          </p:cNvCxnSpPr>
          <p:nvPr/>
        </p:nvCxnSpPr>
        <p:spPr>
          <a:xfrm rot="16200000" flipV="1">
            <a:off x="1140833" y="5094968"/>
            <a:ext cx="669648" cy="1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73" idx="0"/>
            <a:endCxn id="40" idx="4"/>
          </p:cNvCxnSpPr>
          <p:nvPr/>
        </p:nvCxnSpPr>
        <p:spPr>
          <a:xfrm rot="5400000" flipH="1" flipV="1">
            <a:off x="1140832" y="2333898"/>
            <a:ext cx="669649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45" idx="0"/>
            <a:endCxn id="73" idx="4"/>
          </p:cNvCxnSpPr>
          <p:nvPr/>
        </p:nvCxnSpPr>
        <p:spPr>
          <a:xfrm rot="5400000" flipH="1" flipV="1">
            <a:off x="1140832" y="3714434"/>
            <a:ext cx="669649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992862" y="1443660"/>
            <a:ext cx="1193203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author</a:t>
            </a:r>
            <a:endParaRPr lang="en-GB" sz="2000" dirty="0"/>
          </a:p>
        </p:txBody>
      </p:sp>
      <p:sp>
        <p:nvSpPr>
          <p:cNvPr id="70" name="TextBox 69"/>
          <p:cNvSpPr txBox="1"/>
          <p:nvPr/>
        </p:nvSpPr>
        <p:spPr>
          <a:xfrm>
            <a:off x="6667581" y="1929477"/>
            <a:ext cx="1843765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cartographer</a:t>
            </a:r>
            <a:endParaRPr lang="en-GB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6625646" y="2415294"/>
            <a:ext cx="1927635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photographer</a:t>
            </a:r>
            <a:endParaRPr lang="en-GB" sz="2000" dirty="0"/>
          </a:p>
        </p:txBody>
      </p:sp>
      <p:sp>
        <p:nvSpPr>
          <p:cNvPr id="78" name="TextBox 77"/>
          <p:cNvSpPr txBox="1"/>
          <p:nvPr/>
        </p:nvSpPr>
        <p:spPr>
          <a:xfrm>
            <a:off x="6751097" y="2901111"/>
            <a:ext cx="1676732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contributor</a:t>
            </a:r>
            <a:endParaRPr lang="en-GB" sz="2000" dirty="0"/>
          </a:p>
        </p:txBody>
      </p:sp>
      <p:sp>
        <p:nvSpPr>
          <p:cNvPr id="81" name="TextBox 80"/>
          <p:cNvSpPr txBox="1"/>
          <p:nvPr/>
        </p:nvSpPr>
        <p:spPr>
          <a:xfrm>
            <a:off x="7029379" y="3386928"/>
            <a:ext cx="1120169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editor</a:t>
            </a:r>
            <a:endParaRPr lang="en-GB" sz="2000" dirty="0"/>
          </a:p>
        </p:txBody>
      </p:sp>
      <p:sp>
        <p:nvSpPr>
          <p:cNvPr id="82" name="TextBox 81"/>
          <p:cNvSpPr txBox="1"/>
          <p:nvPr/>
        </p:nvSpPr>
        <p:spPr>
          <a:xfrm>
            <a:off x="6835223" y="3872745"/>
            <a:ext cx="1508481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translator</a:t>
            </a:r>
            <a:endParaRPr lang="en-GB" sz="2000" dirty="0"/>
          </a:p>
        </p:txBody>
      </p:sp>
      <p:sp>
        <p:nvSpPr>
          <p:cNvPr id="83" name="TextBox 82"/>
          <p:cNvSpPr txBox="1"/>
          <p:nvPr/>
        </p:nvSpPr>
        <p:spPr>
          <a:xfrm>
            <a:off x="7074263" y="4358562"/>
            <a:ext cx="1030401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actor</a:t>
            </a:r>
            <a:endParaRPr lang="en-GB" sz="2000" dirty="0"/>
          </a:p>
        </p:txBody>
      </p:sp>
      <p:sp>
        <p:nvSpPr>
          <p:cNvPr id="84" name="TextBox 83"/>
          <p:cNvSpPr txBox="1"/>
          <p:nvPr/>
        </p:nvSpPr>
        <p:spPr>
          <a:xfrm>
            <a:off x="6856607" y="4844379"/>
            <a:ext cx="1465713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publisher</a:t>
            </a:r>
            <a:endParaRPr lang="en-GB" sz="2000" dirty="0"/>
          </a:p>
        </p:txBody>
      </p:sp>
      <p:sp>
        <p:nvSpPr>
          <p:cNvPr id="85" name="TextBox 84"/>
          <p:cNvSpPr txBox="1"/>
          <p:nvPr/>
        </p:nvSpPr>
        <p:spPr>
          <a:xfrm>
            <a:off x="6629974" y="5330196"/>
            <a:ext cx="1918978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manufacturer</a:t>
            </a:r>
            <a:endParaRPr lang="en-GB" sz="2000" dirty="0"/>
          </a:p>
        </p:txBody>
      </p:sp>
      <p:sp>
        <p:nvSpPr>
          <p:cNvPr id="86" name="TextBox 85"/>
          <p:cNvSpPr txBox="1"/>
          <p:nvPr/>
        </p:nvSpPr>
        <p:spPr>
          <a:xfrm>
            <a:off x="6985809" y="5816014"/>
            <a:ext cx="1207309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 smtClean="0"/>
              <a:t>has printer</a:t>
            </a:r>
            <a:endParaRPr lang="en-GB" sz="2000" dirty="0"/>
          </a:p>
        </p:txBody>
      </p:sp>
      <p:sp>
        <p:nvSpPr>
          <p:cNvPr id="87" name="TextBox 86"/>
          <p:cNvSpPr txBox="1"/>
          <p:nvPr/>
        </p:nvSpPr>
        <p:spPr>
          <a:xfrm>
            <a:off x="4167673" y="1048271"/>
            <a:ext cx="1936227" cy="380480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ctr"/>
            <a:r>
              <a:rPr lang="en-GB" sz="2000" dirty="0"/>
              <a:t>h</a:t>
            </a:r>
            <a:r>
              <a:rPr lang="en-GB" sz="2000" dirty="0" smtClean="0"/>
              <a:t>as rights holder?</a:t>
            </a:r>
            <a:endParaRPr lang="en-GB" sz="2000" dirty="0"/>
          </a:p>
        </p:txBody>
      </p:sp>
      <p:cxnSp>
        <p:nvCxnSpPr>
          <p:cNvPr id="29" name="Curved Connector 28"/>
          <p:cNvCxnSpPr>
            <a:stCxn id="60" idx="0"/>
            <a:endCxn id="87" idx="2"/>
          </p:cNvCxnSpPr>
          <p:nvPr/>
        </p:nvCxnSpPr>
        <p:spPr>
          <a:xfrm rot="5400000" flipH="1" flipV="1">
            <a:off x="3257942" y="1425331"/>
            <a:ext cx="1874425" cy="1881266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59" idx="0"/>
            <a:endCxn id="87" idx="2"/>
          </p:cNvCxnSpPr>
          <p:nvPr/>
        </p:nvCxnSpPr>
        <p:spPr>
          <a:xfrm rot="5400000" flipH="1" flipV="1">
            <a:off x="2985264" y="1625007"/>
            <a:ext cx="2346779" cy="1954268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43" idx="0"/>
            <a:endCxn id="87" idx="2"/>
          </p:cNvCxnSpPr>
          <p:nvPr/>
        </p:nvCxnSpPr>
        <p:spPr>
          <a:xfrm rot="16200000" flipV="1">
            <a:off x="3816986" y="2747553"/>
            <a:ext cx="2653073" cy="1547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urved Connector 89"/>
          <p:cNvCxnSpPr>
            <a:stCxn id="38" idx="0"/>
            <a:endCxn id="87" idx="2"/>
          </p:cNvCxnSpPr>
          <p:nvPr/>
        </p:nvCxnSpPr>
        <p:spPr>
          <a:xfrm rot="16200000" flipV="1">
            <a:off x="4389675" y="2174864"/>
            <a:ext cx="1549759" cy="57533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urved Connector 92"/>
          <p:cNvCxnSpPr>
            <a:stCxn id="86" idx="1"/>
            <a:endCxn id="87" idx="2"/>
          </p:cNvCxnSpPr>
          <p:nvPr/>
        </p:nvCxnSpPr>
        <p:spPr>
          <a:xfrm rot="10800000">
            <a:off x="5135787" y="1428752"/>
            <a:ext cx="1850022" cy="4577503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urved Connector 95"/>
          <p:cNvCxnSpPr>
            <a:stCxn id="85" idx="1"/>
            <a:endCxn id="87" idx="2"/>
          </p:cNvCxnSpPr>
          <p:nvPr/>
        </p:nvCxnSpPr>
        <p:spPr>
          <a:xfrm rot="10800000">
            <a:off x="5135788" y="1428752"/>
            <a:ext cx="1494187" cy="4091685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urved Connector 98"/>
          <p:cNvCxnSpPr>
            <a:stCxn id="84" idx="1"/>
            <a:endCxn id="87" idx="2"/>
          </p:cNvCxnSpPr>
          <p:nvPr/>
        </p:nvCxnSpPr>
        <p:spPr>
          <a:xfrm rot="10800000">
            <a:off x="5135787" y="1428751"/>
            <a:ext cx="1720820" cy="3605868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stCxn id="83" idx="1"/>
            <a:endCxn id="87" idx="2"/>
          </p:cNvCxnSpPr>
          <p:nvPr/>
        </p:nvCxnSpPr>
        <p:spPr>
          <a:xfrm rot="10800000">
            <a:off x="5135787" y="1428752"/>
            <a:ext cx="1938476" cy="3120051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urved Connector 104"/>
          <p:cNvCxnSpPr>
            <a:stCxn id="82" idx="1"/>
            <a:endCxn id="87" idx="2"/>
          </p:cNvCxnSpPr>
          <p:nvPr/>
        </p:nvCxnSpPr>
        <p:spPr>
          <a:xfrm rot="10800000">
            <a:off x="5135787" y="1428751"/>
            <a:ext cx="1699436" cy="2634234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urved Connector 107"/>
          <p:cNvCxnSpPr>
            <a:stCxn id="81" idx="1"/>
            <a:endCxn id="87" idx="2"/>
          </p:cNvCxnSpPr>
          <p:nvPr/>
        </p:nvCxnSpPr>
        <p:spPr>
          <a:xfrm rot="10800000">
            <a:off x="5135787" y="1428752"/>
            <a:ext cx="1893592" cy="2148417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urved Connector 110"/>
          <p:cNvCxnSpPr>
            <a:stCxn id="78" idx="1"/>
            <a:endCxn id="87" idx="2"/>
          </p:cNvCxnSpPr>
          <p:nvPr/>
        </p:nvCxnSpPr>
        <p:spPr>
          <a:xfrm rot="10800000">
            <a:off x="5135787" y="1428751"/>
            <a:ext cx="1615310" cy="1662600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urved Connector 113"/>
          <p:cNvCxnSpPr>
            <a:stCxn id="75" idx="1"/>
            <a:endCxn id="87" idx="2"/>
          </p:cNvCxnSpPr>
          <p:nvPr/>
        </p:nvCxnSpPr>
        <p:spPr>
          <a:xfrm rot="10800000">
            <a:off x="5135788" y="1428752"/>
            <a:ext cx="1489859" cy="1176783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>
            <a:stCxn id="70" idx="1"/>
            <a:endCxn id="87" idx="2"/>
          </p:cNvCxnSpPr>
          <p:nvPr/>
        </p:nvCxnSpPr>
        <p:spPr>
          <a:xfrm rot="10800000">
            <a:off x="5135787" y="1428751"/>
            <a:ext cx="1531794" cy="690966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urved Connector 119"/>
          <p:cNvCxnSpPr>
            <a:stCxn id="69" idx="1"/>
            <a:endCxn id="87" idx="2"/>
          </p:cNvCxnSpPr>
          <p:nvPr/>
        </p:nvCxnSpPr>
        <p:spPr>
          <a:xfrm rot="10800000">
            <a:off x="5135788" y="1428752"/>
            <a:ext cx="1857075" cy="205149"/>
          </a:xfrm>
          <a:prstGeom prst="curvedConnector2">
            <a:avLst/>
          </a:prstGeom>
          <a:ln w="1905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227210" y="6146254"/>
            <a:ext cx="8689580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Functional Requirements for Bibliographic Records/RDA: Resource Description and Access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370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8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90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69" grpId="0"/>
      <p:bldP spid="70" grpId="0"/>
      <p:bldP spid="75" grpId="0"/>
      <p:bldP spid="78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1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332656"/>
            <a:ext cx="656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Rights holder links (predicates)</a:t>
            </a:r>
            <a:endParaRPr lang="en-GB" sz="4000" dirty="0">
              <a:solidFill>
                <a:schemeClr val="tx2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183275" y="1579571"/>
            <a:ext cx="1070201" cy="710887"/>
            <a:chOff x="4652486" y="3540784"/>
            <a:chExt cx="1070201" cy="710887"/>
          </a:xfrm>
        </p:grpSpPr>
        <p:sp>
          <p:nvSpPr>
            <p:cNvPr id="8" name="Oval 7"/>
            <p:cNvSpPr/>
            <p:nvPr/>
          </p:nvSpPr>
          <p:spPr>
            <a:xfrm>
              <a:off x="4652486" y="3540784"/>
              <a:ext cx="1070201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83666" y="3675210"/>
              <a:ext cx="807841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Agent</a:t>
              </a:r>
              <a:endParaRPr lang="en-GB" sz="2400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093248" y="1935015"/>
            <a:ext cx="2090027" cy="411257"/>
            <a:chOff x="5093248" y="1935015"/>
            <a:chExt cx="2090027" cy="411257"/>
          </a:xfrm>
        </p:grpSpPr>
        <p:cxnSp>
          <p:nvCxnSpPr>
            <p:cNvPr id="10" name="Curved Connector 9"/>
            <p:cNvCxnSpPr>
              <a:stCxn id="13" idx="6"/>
              <a:endCxn id="8" idx="2"/>
            </p:cNvCxnSpPr>
            <p:nvPr/>
          </p:nvCxnSpPr>
          <p:spPr>
            <a:xfrm>
              <a:off x="5093248" y="1935015"/>
              <a:ext cx="2090027" cy="12700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636693" y="1965792"/>
              <a:ext cx="1476164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Rights Holder</a:t>
              </a:r>
              <a:endParaRPr lang="en-GB" sz="2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606510" y="1579571"/>
            <a:ext cx="1486738" cy="710887"/>
            <a:chOff x="4413174" y="3540784"/>
            <a:chExt cx="1486738" cy="710887"/>
          </a:xfrm>
        </p:grpSpPr>
        <p:sp>
          <p:nvSpPr>
            <p:cNvPr id="13" name="Oval 12"/>
            <p:cNvSpPr/>
            <p:nvPr/>
          </p:nvSpPr>
          <p:spPr>
            <a:xfrm>
              <a:off x="4413174" y="3540784"/>
              <a:ext cx="1486738" cy="710887"/>
            </a:xfrm>
            <a:prstGeom prst="ellipse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47246" y="3675210"/>
              <a:ext cx="1218594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Resource</a:t>
              </a:r>
              <a:endParaRPr lang="en-GB" sz="2400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20834" y="1732089"/>
            <a:ext cx="2471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Dublin Core Terms</a:t>
            </a:r>
            <a:endParaRPr lang="en-GB" sz="2400" dirty="0"/>
          </a:p>
        </p:txBody>
      </p:sp>
      <p:grpSp>
        <p:nvGrpSpPr>
          <p:cNvPr id="73" name="Group 72"/>
          <p:cNvGrpSpPr/>
          <p:nvPr/>
        </p:nvGrpSpPr>
        <p:grpSpPr>
          <a:xfrm>
            <a:off x="4907381" y="3896619"/>
            <a:ext cx="2543444" cy="411257"/>
            <a:chOff x="4907381" y="3896619"/>
            <a:chExt cx="2543444" cy="411257"/>
          </a:xfrm>
        </p:grpSpPr>
        <p:cxnSp>
          <p:nvCxnSpPr>
            <p:cNvPr id="21" name="Curved Connector 20"/>
            <p:cNvCxnSpPr>
              <a:stCxn id="24" idx="6"/>
              <a:endCxn id="32" idx="1"/>
            </p:cNvCxnSpPr>
            <p:nvPr/>
          </p:nvCxnSpPr>
          <p:spPr>
            <a:xfrm>
              <a:off x="4907381" y="3896619"/>
              <a:ext cx="2543444" cy="12700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214911" y="3927396"/>
              <a:ext cx="1897946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Attribution Name</a:t>
              </a:r>
              <a:endParaRPr lang="en-GB" sz="20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792377" y="3541175"/>
            <a:ext cx="1115004" cy="710887"/>
            <a:chOff x="4629617" y="3540784"/>
            <a:chExt cx="1115004" cy="710887"/>
          </a:xfrm>
        </p:grpSpPr>
        <p:sp>
          <p:nvSpPr>
            <p:cNvPr id="24" name="Oval 23"/>
            <p:cNvSpPr/>
            <p:nvPr/>
          </p:nvSpPr>
          <p:spPr>
            <a:xfrm>
              <a:off x="4629617" y="3540784"/>
              <a:ext cx="1115004" cy="710887"/>
            </a:xfrm>
            <a:prstGeom prst="ellipse">
              <a:avLst/>
            </a:prstGeom>
            <a:noFill/>
            <a:ln w="2540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815804" y="3675210"/>
              <a:ext cx="742631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Work</a:t>
              </a:r>
              <a:endParaRPr lang="en-GB" sz="2400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7450825" y="3675601"/>
            <a:ext cx="535101" cy="442035"/>
          </a:xfrm>
          <a:prstGeom prst="rect">
            <a:avLst/>
          </a:prstGeom>
          <a:noFill/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400" dirty="0" smtClean="0"/>
              <a:t>“”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520834" y="3693693"/>
            <a:ext cx="2542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Creative Commons</a:t>
            </a:r>
            <a:endParaRPr lang="en-GB" sz="24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7183275" y="2560373"/>
            <a:ext cx="1070201" cy="710887"/>
            <a:chOff x="4652486" y="3540784"/>
            <a:chExt cx="1070201" cy="710887"/>
          </a:xfrm>
        </p:grpSpPr>
        <p:sp>
          <p:nvSpPr>
            <p:cNvPr id="43" name="Oval 42"/>
            <p:cNvSpPr/>
            <p:nvPr/>
          </p:nvSpPr>
          <p:spPr>
            <a:xfrm>
              <a:off x="4652486" y="3540784"/>
              <a:ext cx="1070201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783666" y="3675210"/>
              <a:ext cx="807841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Agent</a:t>
              </a:r>
              <a:endParaRPr lang="en-GB" sz="24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4974417" y="2915817"/>
            <a:ext cx="2208858" cy="411257"/>
            <a:chOff x="4974417" y="2915817"/>
            <a:chExt cx="2208858" cy="411257"/>
          </a:xfrm>
        </p:grpSpPr>
        <p:cxnSp>
          <p:nvCxnSpPr>
            <p:cNvPr id="38" name="Curved Connector 37"/>
            <p:cNvCxnSpPr>
              <a:stCxn id="41" idx="6"/>
              <a:endCxn id="43" idx="2"/>
            </p:cNvCxnSpPr>
            <p:nvPr/>
          </p:nvCxnSpPr>
          <p:spPr>
            <a:xfrm>
              <a:off x="4974417" y="2915817"/>
              <a:ext cx="2208858" cy="12700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636693" y="2946594"/>
              <a:ext cx="1476164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Rights Holder</a:t>
              </a:r>
              <a:endParaRPr lang="en-GB" sz="20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725341" y="2560373"/>
            <a:ext cx="1249076" cy="710887"/>
            <a:chOff x="4559903" y="3540784"/>
            <a:chExt cx="1249076" cy="710887"/>
          </a:xfrm>
        </p:grpSpPr>
        <p:sp>
          <p:nvSpPr>
            <p:cNvPr id="41" name="Oval 40"/>
            <p:cNvSpPr/>
            <p:nvPr/>
          </p:nvSpPr>
          <p:spPr>
            <a:xfrm>
              <a:off x="4559903" y="3540784"/>
              <a:ext cx="1249076" cy="710887"/>
            </a:xfrm>
            <a:prstGeom prst="ellipse">
              <a:avLst/>
            </a:prstGeom>
            <a:noFill/>
            <a:ln w="2540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766414" y="3675210"/>
              <a:ext cx="836054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Rights</a:t>
              </a:r>
              <a:endParaRPr lang="en-GB" sz="2400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20834" y="2712891"/>
            <a:ext cx="1350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EBU Core</a:t>
            </a:r>
            <a:endParaRPr lang="en-GB" sz="24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7183275" y="4563163"/>
            <a:ext cx="1070201" cy="710887"/>
            <a:chOff x="4652486" y="3540784"/>
            <a:chExt cx="1070201" cy="710887"/>
          </a:xfrm>
        </p:grpSpPr>
        <p:sp>
          <p:nvSpPr>
            <p:cNvPr id="55" name="Oval 54"/>
            <p:cNvSpPr/>
            <p:nvPr/>
          </p:nvSpPr>
          <p:spPr>
            <a:xfrm>
              <a:off x="4652486" y="3540784"/>
              <a:ext cx="1070201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861893" y="3675210"/>
              <a:ext cx="651388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User</a:t>
              </a:r>
              <a:endParaRPr lang="en-GB" sz="2400" dirty="0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133566" y="4918607"/>
            <a:ext cx="2049709" cy="393180"/>
            <a:chOff x="5133566" y="4918607"/>
            <a:chExt cx="2049709" cy="393180"/>
          </a:xfrm>
        </p:grpSpPr>
        <p:cxnSp>
          <p:nvCxnSpPr>
            <p:cNvPr id="50" name="Curved Connector 49"/>
            <p:cNvCxnSpPr>
              <a:stCxn id="53" idx="6"/>
              <a:endCxn id="55" idx="2"/>
            </p:cNvCxnSpPr>
            <p:nvPr/>
          </p:nvCxnSpPr>
          <p:spPr>
            <a:xfrm>
              <a:off x="5133566" y="4918607"/>
              <a:ext cx="2049709" cy="12700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5295254" y="4931307"/>
              <a:ext cx="1817603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rights </a:t>
              </a:r>
              <a:r>
                <a:rPr lang="en-GB" sz="2000" dirty="0"/>
                <a:t>h</a:t>
              </a:r>
              <a:r>
                <a:rPr lang="en-GB" sz="2000" dirty="0" smtClean="0"/>
                <a:t>older</a:t>
              </a:r>
              <a:endParaRPr lang="en-GB" sz="20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66193" y="4563163"/>
            <a:ext cx="1567373" cy="710887"/>
            <a:chOff x="4241606" y="3540784"/>
            <a:chExt cx="1567373" cy="710887"/>
          </a:xfrm>
        </p:grpSpPr>
        <p:sp>
          <p:nvSpPr>
            <p:cNvPr id="53" name="Oval 52"/>
            <p:cNvSpPr/>
            <p:nvPr/>
          </p:nvSpPr>
          <p:spPr>
            <a:xfrm>
              <a:off x="4241606" y="3540784"/>
              <a:ext cx="1567373" cy="710887"/>
            </a:xfrm>
            <a:prstGeom prst="ellipse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474216" y="3675210"/>
              <a:ext cx="1102152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IP Entity</a:t>
              </a:r>
              <a:endParaRPr lang="en-GB" sz="2400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520834" y="4521977"/>
            <a:ext cx="2515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Media Value </a:t>
            </a:r>
            <a:r>
              <a:rPr lang="en-GB" sz="2400" dirty="0" smtClean="0"/>
              <a:t>Chain</a:t>
            </a:r>
          </a:p>
          <a:p>
            <a:r>
              <a:rPr lang="en-GB" sz="2400" dirty="0" smtClean="0"/>
              <a:t>Ontology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4396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 animBg="1"/>
      <p:bldP spid="35" grpId="0"/>
      <p:bldP spid="47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7210" y="261227"/>
            <a:ext cx="5834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Orphan rights holder (RDA)</a:t>
            </a:r>
            <a:endParaRPr lang="en-GB" sz="4000" dirty="0">
              <a:solidFill>
                <a:schemeClr val="tx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176055" y="3787113"/>
            <a:ext cx="1070201" cy="710887"/>
            <a:chOff x="4652486" y="3540784"/>
            <a:chExt cx="1070201" cy="710887"/>
          </a:xfrm>
        </p:grpSpPr>
        <p:sp>
          <p:nvSpPr>
            <p:cNvPr id="34" name="Oval 33"/>
            <p:cNvSpPr/>
            <p:nvPr/>
          </p:nvSpPr>
          <p:spPr>
            <a:xfrm>
              <a:off x="4652486" y="3540784"/>
              <a:ext cx="1070201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783666" y="3675210"/>
              <a:ext cx="807841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Agent</a:t>
              </a:r>
              <a:endParaRPr lang="en-GB" sz="24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159545" y="2661118"/>
            <a:ext cx="1656184" cy="710887"/>
            <a:chOff x="4373976" y="3540784"/>
            <a:chExt cx="1656184" cy="710887"/>
          </a:xfrm>
        </p:grpSpPr>
        <p:sp>
          <p:nvSpPr>
            <p:cNvPr id="73" name="Oval 72"/>
            <p:cNvSpPr/>
            <p:nvPr/>
          </p:nvSpPr>
          <p:spPr>
            <a:xfrm>
              <a:off x="4373976" y="3540784"/>
              <a:ext cx="1656184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496879" y="3675210"/>
              <a:ext cx="1410378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Expression</a:t>
              </a:r>
              <a:endParaRPr lang="en-GB" sz="24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79525" y="3787113"/>
            <a:ext cx="2016224" cy="710887"/>
            <a:chOff x="4191040" y="3540784"/>
            <a:chExt cx="2016224" cy="710887"/>
          </a:xfrm>
        </p:grpSpPr>
        <p:sp>
          <p:nvSpPr>
            <p:cNvPr id="45" name="Oval 44"/>
            <p:cNvSpPr/>
            <p:nvPr/>
          </p:nvSpPr>
          <p:spPr>
            <a:xfrm>
              <a:off x="4191040" y="3540784"/>
              <a:ext cx="2016224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292466" y="3675210"/>
              <a:ext cx="1813372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Manifestation</a:t>
              </a:r>
              <a:endParaRPr lang="en-GB" sz="24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375569" y="1550744"/>
            <a:ext cx="1224136" cy="710887"/>
            <a:chOff x="1585826" y="3552166"/>
            <a:chExt cx="1224136" cy="710887"/>
          </a:xfrm>
        </p:grpSpPr>
        <p:sp>
          <p:nvSpPr>
            <p:cNvPr id="40" name="Oval 39"/>
            <p:cNvSpPr/>
            <p:nvPr/>
          </p:nvSpPr>
          <p:spPr>
            <a:xfrm>
              <a:off x="1585826" y="3552166"/>
              <a:ext cx="1224136" cy="710887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86567" y="3686592"/>
              <a:ext cx="1022655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Work</a:t>
              </a:r>
              <a:endParaRPr lang="en-GB" sz="24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519585" y="4881867"/>
            <a:ext cx="936105" cy="710887"/>
            <a:chOff x="4734016" y="3540784"/>
            <a:chExt cx="936105" cy="710887"/>
          </a:xfrm>
        </p:grpSpPr>
        <p:sp>
          <p:nvSpPr>
            <p:cNvPr id="50" name="Oval 49"/>
            <p:cNvSpPr/>
            <p:nvPr/>
          </p:nvSpPr>
          <p:spPr>
            <a:xfrm>
              <a:off x="4734016" y="3540784"/>
              <a:ext cx="936105" cy="71088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878042" y="3675210"/>
              <a:ext cx="648053" cy="442035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Item</a:t>
              </a:r>
              <a:endParaRPr lang="en-GB" sz="2400" dirty="0"/>
            </a:p>
          </p:txBody>
        </p:sp>
      </p:grpSp>
      <p:cxnSp>
        <p:nvCxnSpPr>
          <p:cNvPr id="54" name="Curved Connector 53"/>
          <p:cNvCxnSpPr>
            <a:stCxn id="71" idx="0"/>
            <a:endCxn id="73" idx="6"/>
          </p:cNvCxnSpPr>
          <p:nvPr/>
        </p:nvCxnSpPr>
        <p:spPr>
          <a:xfrm rot="16200000" flipV="1">
            <a:off x="3305092" y="2527199"/>
            <a:ext cx="503856" cy="1482581"/>
          </a:xfrm>
          <a:prstGeom prst="curvedConnector2">
            <a:avLst/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50" idx="0"/>
            <a:endCxn id="45" idx="4"/>
          </p:cNvCxnSpPr>
          <p:nvPr/>
        </p:nvCxnSpPr>
        <p:spPr>
          <a:xfrm rot="16200000" flipV="1">
            <a:off x="1795705" y="4689933"/>
            <a:ext cx="383867" cy="1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73" idx="0"/>
            <a:endCxn id="40" idx="4"/>
          </p:cNvCxnSpPr>
          <p:nvPr/>
        </p:nvCxnSpPr>
        <p:spPr>
          <a:xfrm rot="5400000" flipH="1" flipV="1">
            <a:off x="1787894" y="2461375"/>
            <a:ext cx="399487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45" idx="0"/>
            <a:endCxn id="73" idx="4"/>
          </p:cNvCxnSpPr>
          <p:nvPr/>
        </p:nvCxnSpPr>
        <p:spPr>
          <a:xfrm rot="5400000" flipH="1" flipV="1">
            <a:off x="1780083" y="3579559"/>
            <a:ext cx="415108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011152" y="4275971"/>
            <a:ext cx="2321629" cy="380480"/>
            <a:chOff x="5011152" y="4275971"/>
            <a:chExt cx="2321629" cy="380480"/>
          </a:xfrm>
        </p:grpSpPr>
        <p:sp>
          <p:nvSpPr>
            <p:cNvPr id="84" name="TextBox 83"/>
            <p:cNvSpPr txBox="1"/>
            <p:nvPr/>
          </p:nvSpPr>
          <p:spPr>
            <a:xfrm>
              <a:off x="5710342" y="4275971"/>
              <a:ext cx="1465713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publisher</a:t>
              </a:r>
              <a:endParaRPr lang="en-GB" sz="2000" dirty="0"/>
            </a:p>
          </p:txBody>
        </p:sp>
        <p:cxnSp>
          <p:nvCxnSpPr>
            <p:cNvPr id="55" name="Curved Connector 54"/>
            <p:cNvCxnSpPr>
              <a:stCxn id="71" idx="5"/>
              <a:endCxn id="34" idx="3"/>
            </p:cNvCxnSpPr>
            <p:nvPr/>
          </p:nvCxnSpPr>
          <p:spPr>
            <a:xfrm rot="5400000" flipH="1" flipV="1">
              <a:off x="6077676" y="3327369"/>
              <a:ext cx="188582" cy="2321629"/>
            </a:xfrm>
            <a:prstGeom prst="curvedConnector3">
              <a:avLst>
                <a:gd name="adj1" fmla="val -217847"/>
              </a:avLst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5011152" y="3596873"/>
            <a:ext cx="2321629" cy="380480"/>
            <a:chOff x="5011152" y="3596873"/>
            <a:chExt cx="2321629" cy="380480"/>
          </a:xfrm>
        </p:grpSpPr>
        <p:cxnSp>
          <p:nvCxnSpPr>
            <p:cNvPr id="37" name="Curved Connector 36"/>
            <p:cNvCxnSpPr>
              <a:stCxn id="71" idx="7"/>
              <a:endCxn id="34" idx="1"/>
            </p:cNvCxnSpPr>
            <p:nvPr/>
          </p:nvCxnSpPr>
          <p:spPr>
            <a:xfrm rot="16200000" flipH="1">
              <a:off x="6077676" y="2636115"/>
              <a:ext cx="188582" cy="2321629"/>
            </a:xfrm>
            <a:prstGeom prst="curvedConnector3">
              <a:avLst>
                <a:gd name="adj1" fmla="val -217847"/>
              </a:avLst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5278718" y="3596873"/>
              <a:ext cx="1918978" cy="380480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manufacturer</a:t>
              </a:r>
              <a:endParaRPr lang="en-GB" sz="2000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3290198" y="3520418"/>
            <a:ext cx="2016224" cy="1244277"/>
            <a:chOff x="4191040" y="3540784"/>
            <a:chExt cx="2016224" cy="1244277"/>
          </a:xfrm>
        </p:grpSpPr>
        <p:sp>
          <p:nvSpPr>
            <p:cNvPr id="71" name="Oval 70"/>
            <p:cNvSpPr/>
            <p:nvPr/>
          </p:nvSpPr>
          <p:spPr>
            <a:xfrm>
              <a:off x="4191040" y="3540784"/>
              <a:ext cx="2016224" cy="124427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292467" y="3675210"/>
              <a:ext cx="1813372" cy="811367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400" dirty="0" smtClean="0"/>
                <a:t>(Digitized)</a:t>
              </a:r>
            </a:p>
            <a:p>
              <a:pPr algn="ctr"/>
              <a:r>
                <a:rPr lang="en-GB" sz="2400" dirty="0" smtClean="0"/>
                <a:t>Manifestation</a:t>
              </a:r>
              <a:endParaRPr lang="en-GB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700479" y="4393893"/>
            <a:ext cx="2310673" cy="1064435"/>
            <a:chOff x="2700479" y="4393893"/>
            <a:chExt cx="2310673" cy="1064435"/>
          </a:xfrm>
        </p:grpSpPr>
        <p:cxnSp>
          <p:nvCxnSpPr>
            <p:cNvPr id="29" name="Curved Connector 28"/>
            <p:cNvCxnSpPr>
              <a:stCxn id="45" idx="5"/>
              <a:endCxn id="71" idx="3"/>
            </p:cNvCxnSpPr>
            <p:nvPr/>
          </p:nvCxnSpPr>
          <p:spPr>
            <a:xfrm rot="16200000" flipH="1">
              <a:off x="3048682" y="4045690"/>
              <a:ext cx="188582" cy="884987"/>
            </a:xfrm>
            <a:prstGeom prst="curvedConnector3">
              <a:avLst>
                <a:gd name="adj1" fmla="val 317847"/>
              </a:avLst>
            </a:prstGeom>
            <a:ln w="25400">
              <a:solidFill>
                <a:schemeClr val="tx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3487026" y="4770072"/>
              <a:ext cx="1524126" cy="688256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36000" tIns="36000" rIns="36000" bIns="36000" rtlCol="0">
              <a:spAutoFit/>
            </a:bodyPr>
            <a:lstStyle/>
            <a:p>
              <a:pPr algn="ctr"/>
              <a:r>
                <a:rPr lang="en-GB" sz="2000" dirty="0" smtClean="0"/>
                <a:t>has electronic</a:t>
              </a:r>
            </a:p>
            <a:p>
              <a:pPr algn="ctr"/>
              <a:r>
                <a:rPr lang="en-GB" sz="2000" dirty="0" smtClean="0"/>
                <a:t>reproduction</a:t>
              </a:r>
              <a:endParaRPr lang="en-GB" sz="2000" dirty="0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7001353" y="2954584"/>
            <a:ext cx="1078620" cy="688256"/>
          </a:xfrm>
          <a:prstGeom prst="rect">
            <a:avLst/>
          </a:prstGeom>
          <a:noFill/>
          <a:ln w="25400">
            <a:noFill/>
          </a:ln>
        </p:spPr>
        <p:txBody>
          <a:bodyPr wrap="none" lIns="36000" tIns="36000" rIns="36000" bIns="36000" rtlCol="0">
            <a:spAutoFit/>
          </a:bodyPr>
          <a:lstStyle/>
          <a:p>
            <a:pPr algn="r"/>
            <a:r>
              <a:rPr lang="en-GB" sz="2000" dirty="0" smtClean="0"/>
              <a:t>has rights</a:t>
            </a:r>
          </a:p>
          <a:p>
            <a:pPr algn="r"/>
            <a:r>
              <a:rPr lang="en-GB" sz="2000" dirty="0" smtClean="0"/>
              <a:t>holder</a:t>
            </a:r>
            <a:endParaRPr lang="en-GB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852820" y="1224055"/>
            <a:ext cx="4638294" cy="1510771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txBody>
          <a:bodyPr wrap="none" lIns="108000" tIns="108000" rIns="108000" bIns="108000" rtlCol="0">
            <a:spAutoFit/>
          </a:bodyPr>
          <a:lstStyle/>
          <a:p>
            <a:pPr algn="r"/>
            <a:r>
              <a:rPr lang="en-GB" sz="2800" dirty="0" smtClean="0"/>
              <a:t>Terminology: Derivative work?</a:t>
            </a:r>
          </a:p>
          <a:p>
            <a:pPr algn="r"/>
            <a:r>
              <a:rPr lang="en-GB" sz="2800" dirty="0" smtClean="0"/>
              <a:t>Legal term &lt;&gt; RDA</a:t>
            </a:r>
          </a:p>
          <a:p>
            <a:pPr algn="r"/>
            <a:r>
              <a:rPr lang="en-GB" sz="2800" dirty="0" smtClean="0">
                <a:sym typeface="Wingdings"/>
              </a:rPr>
              <a:t>Semantic definitions</a:t>
            </a: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27192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332656"/>
            <a:ext cx="52280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tx2"/>
                </a:solidFill>
              </a:rPr>
              <a:t>Semantic web principles</a:t>
            </a:r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7544" y="1332756"/>
            <a:ext cx="8148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Anyone can say Anything about Any thing (AAA)</a:t>
            </a:r>
            <a:endParaRPr lang="en-GB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512696" y="3237406"/>
            <a:ext cx="5475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Open World Assumption (OWA)</a:t>
            </a:r>
            <a:endParaRPr lang="en-GB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1259632" y="2100415"/>
            <a:ext cx="6658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There is no test for truth, only the detection of contradictory statements.</a:t>
            </a:r>
            <a:endParaRPr lang="en-GB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1259632" y="4005064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 absence of a statement is not a statement about absent data; the data may be stated elsewhere or at another time.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257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The semantic web and linked data environments readily support the situation of orphan works</a:t>
            </a:r>
          </a:p>
          <a:p>
            <a:pPr lvl="1"/>
            <a:r>
              <a:rPr lang="en-GB" dirty="0" smtClean="0"/>
              <a:t>“Seeking the lost”</a:t>
            </a:r>
          </a:p>
          <a:p>
            <a:pPr lvl="1"/>
            <a:r>
              <a:rPr lang="en-GB" dirty="0" smtClean="0"/>
              <a:t>An open world where no-one has said anything about the rights holder of a work.</a:t>
            </a:r>
          </a:p>
          <a:p>
            <a:r>
              <a:rPr lang="en-GB" dirty="0" smtClean="0"/>
              <a:t>Diligence </a:t>
            </a:r>
            <a:r>
              <a:rPr lang="en-GB" dirty="0"/>
              <a:t>in searching </a:t>
            </a:r>
            <a:r>
              <a:rPr lang="en-GB" dirty="0" smtClean="0"/>
              <a:t>might be </a:t>
            </a:r>
            <a:r>
              <a:rPr lang="en-GB" dirty="0"/>
              <a:t>measured by the number of links followed, weighted by the scope of “rights holder” </a:t>
            </a:r>
            <a:r>
              <a:rPr lang="en-GB" dirty="0" smtClean="0"/>
              <a:t>(“</a:t>
            </a:r>
            <a:r>
              <a:rPr lang="en-GB" dirty="0"/>
              <a:t>author”, “publisher”, </a:t>
            </a:r>
            <a:r>
              <a:rPr lang="en-GB" dirty="0" err="1" smtClean="0"/>
              <a:t>etc</a:t>
            </a:r>
            <a:r>
              <a:rPr lang="en-GB" dirty="0" smtClean="0"/>
              <a:t>).</a:t>
            </a:r>
          </a:p>
          <a:p>
            <a:r>
              <a:rPr lang="en-GB" dirty="0" smtClean="0"/>
              <a:t>FRBR/RDA supports “re-parenting” processes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3865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846</TotalTime>
  <Words>451</Words>
  <Application>Microsoft Office PowerPoint</Application>
  <PresentationFormat>On-screen Show (4:3)</PresentationFormat>
  <Paragraphs>127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GordonPPT</vt:lpstr>
      <vt:lpstr>Related or Attributed? Orphan Works and Library Linked Data 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Related or Attributed? Orphan Works and Library Linked Data</dc:title>
  <dc:creator>Gordon Dunsire</dc:creator>
  <cp:lastModifiedBy>Gordon Dunsire</cp:lastModifiedBy>
  <cp:revision>68</cp:revision>
  <dcterms:created xsi:type="dcterms:W3CDTF">2014-09-23T12:23:05Z</dcterms:created>
  <dcterms:modified xsi:type="dcterms:W3CDTF">2014-10-07T05:34:28Z</dcterms:modified>
</cp:coreProperties>
</file>