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366" r:id="rId5"/>
    <p:sldId id="261" r:id="rId6"/>
    <p:sldId id="259" r:id="rId7"/>
    <p:sldId id="260" r:id="rId8"/>
    <p:sldId id="367" r:id="rId9"/>
    <p:sldId id="36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588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675F7-09C6-4CC4-923A-33F94E23C7BC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996539-D3C3-4B6C-8ECA-3B76B5F0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479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diagram shows all four recording methods in use to reference a related entity.</a:t>
            </a:r>
          </a:p>
          <a:p>
            <a:endParaRPr lang="en-GB" dirty="0"/>
          </a:p>
          <a:p>
            <a:r>
              <a:rPr lang="en-GB" dirty="0"/>
              <a:t>The diagram can be interpreted as an RDF graph for linked data, or as a relational schema for a local database.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493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69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35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99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93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92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21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85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556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317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689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88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0F96D-5BDA-4C1D-BCD7-1A03F1B7E144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64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rscchair@rdatoolkit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323AA-2AF6-494F-9664-8AF125F1BC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Recording RDA data as linked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D1880A-F72D-4F71-9599-6065F52D20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Gordon Dunsire</a:t>
            </a:r>
          </a:p>
          <a:p>
            <a:r>
              <a:rPr lang="en-GB" dirty="0"/>
              <a:t>PCC URI Task Group, 11 April 2018</a:t>
            </a:r>
          </a:p>
        </p:txBody>
      </p:sp>
    </p:spTree>
    <p:extLst>
      <p:ext uri="{BB962C8B-B14F-4D97-AF65-F5344CB8AC3E}">
        <p14:creationId xmlns:p14="http://schemas.microsoft.com/office/powerpoint/2010/main" val="3123748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75EBF8-E4B7-4957-9E97-04486814AED2}"/>
              </a:ext>
            </a:extLst>
          </p:cNvPr>
          <p:cNvSpPr txBox="1"/>
          <p:nvPr/>
        </p:nvSpPr>
        <p:spPr>
          <a:xfrm>
            <a:off x="450238" y="255289"/>
            <a:ext cx="4408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Kinds of recorded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C3B0F2-CB06-419E-9D31-75936C80A48A}"/>
              </a:ext>
            </a:extLst>
          </p:cNvPr>
          <p:cNvSpPr txBox="1"/>
          <p:nvPr/>
        </p:nvSpPr>
        <p:spPr>
          <a:xfrm>
            <a:off x="471969" y="1462112"/>
            <a:ext cx="2257306" cy="14773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RDA is designed to support a wide range of data carrier architectures for storage and display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034F1F-7EC0-4402-A4FF-23AD93A9EE67}"/>
              </a:ext>
            </a:extLst>
          </p:cNvPr>
          <p:cNvSpPr txBox="1"/>
          <p:nvPr/>
        </p:nvSpPr>
        <p:spPr>
          <a:xfrm>
            <a:off x="3444085" y="1462112"/>
            <a:ext cx="2831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Flat-file</a:t>
            </a:r>
            <a:r>
              <a:rPr lang="en-GB" dirty="0"/>
              <a:t>: card and other print-based catalogues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9707F8-423C-4DA2-A9E5-F179260F1680}"/>
              </a:ext>
            </a:extLst>
          </p:cNvPr>
          <p:cNvSpPr txBox="1"/>
          <p:nvPr/>
        </p:nvSpPr>
        <p:spPr>
          <a:xfrm>
            <a:off x="3444085" y="2199335"/>
            <a:ext cx="2601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Bib/Authority</a:t>
            </a:r>
            <a:r>
              <a:rPr lang="en-GB" dirty="0"/>
              <a:t>: MARC, etc.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E3CBCF-5124-4021-A356-16034CF280B0}"/>
              </a:ext>
            </a:extLst>
          </p:cNvPr>
          <p:cNvSpPr txBox="1"/>
          <p:nvPr/>
        </p:nvSpPr>
        <p:spPr>
          <a:xfrm>
            <a:off x="3444086" y="2936558"/>
            <a:ext cx="2896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RDBMS</a:t>
            </a:r>
            <a:r>
              <a:rPr lang="en-GB" dirty="0"/>
              <a:t>: Table for each entity, row keys (IDs)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16DD37-DDFA-4DA3-B425-252194719F6A}"/>
              </a:ext>
            </a:extLst>
          </p:cNvPr>
          <p:cNvSpPr txBox="1"/>
          <p:nvPr/>
        </p:nvSpPr>
        <p:spPr>
          <a:xfrm>
            <a:off x="3444085" y="3673780"/>
            <a:ext cx="2601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RDF</a:t>
            </a:r>
            <a:r>
              <a:rPr lang="en-GB" dirty="0"/>
              <a:t>: Classes, properties, and IRIs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7D4A19-484B-452E-8147-2AACB9B7A84E}"/>
              </a:ext>
            </a:extLst>
          </p:cNvPr>
          <p:cNvSpPr txBox="1"/>
          <p:nvPr/>
        </p:nvSpPr>
        <p:spPr>
          <a:xfrm>
            <a:off x="6760185" y="2003149"/>
            <a:ext cx="1158434" cy="1038701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Local</a:t>
            </a:r>
          </a:p>
          <a:p>
            <a:pPr algn="ctr"/>
            <a:r>
              <a:rPr lang="en-GB" sz="1400" dirty="0"/>
              <a:t>(Closed-world)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C6631D-B54D-4AEF-B218-057A27173562}"/>
              </a:ext>
            </a:extLst>
          </p:cNvPr>
          <p:cNvSpPr txBox="1"/>
          <p:nvPr/>
        </p:nvSpPr>
        <p:spPr>
          <a:xfrm>
            <a:off x="6760185" y="3477594"/>
            <a:ext cx="1202180" cy="1038701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190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Global (Open-world)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C6D461A-19D9-4FAE-A728-F1F206AAD62F}"/>
              </a:ext>
            </a:extLst>
          </p:cNvPr>
          <p:cNvCxnSpPr>
            <a:cxnSpLocks/>
            <a:stCxn id="8" idx="1"/>
            <a:endCxn id="4" idx="3"/>
          </p:cNvCxnSpPr>
          <p:nvPr/>
        </p:nvCxnSpPr>
        <p:spPr>
          <a:xfrm flipH="1" flipV="1">
            <a:off x="6275476" y="1785278"/>
            <a:ext cx="654358" cy="369985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C329DA1-AACA-4948-BF9D-67DCC03C956C}"/>
              </a:ext>
            </a:extLst>
          </p:cNvPr>
          <p:cNvCxnSpPr>
            <a:cxnSpLocks/>
            <a:stCxn id="8" idx="2"/>
            <a:endCxn id="5" idx="3"/>
          </p:cNvCxnSpPr>
          <p:nvPr/>
        </p:nvCxnSpPr>
        <p:spPr>
          <a:xfrm flipH="1">
            <a:off x="6045375" y="2522500"/>
            <a:ext cx="714810" cy="1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3A94B7-A60D-4F5C-B8C2-C9C3E155732D}"/>
              </a:ext>
            </a:extLst>
          </p:cNvPr>
          <p:cNvCxnSpPr>
            <a:cxnSpLocks/>
            <a:stCxn id="8" idx="3"/>
            <a:endCxn id="6" idx="3"/>
          </p:cNvCxnSpPr>
          <p:nvPr/>
        </p:nvCxnSpPr>
        <p:spPr>
          <a:xfrm flipH="1">
            <a:off x="6340460" y="2889736"/>
            <a:ext cx="589374" cy="369988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B36DCCD-DDEE-487A-BE4D-CF9898E132C3}"/>
              </a:ext>
            </a:extLst>
          </p:cNvPr>
          <p:cNvCxnSpPr>
            <a:cxnSpLocks/>
            <a:stCxn id="9" idx="2"/>
            <a:endCxn id="7" idx="3"/>
          </p:cNvCxnSpPr>
          <p:nvPr/>
        </p:nvCxnSpPr>
        <p:spPr>
          <a:xfrm flipH="1">
            <a:off x="6045375" y="3996945"/>
            <a:ext cx="714810" cy="1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08B3EE4A-8A57-4438-B14C-AABB8BE6B762}"/>
              </a:ext>
            </a:extLst>
          </p:cNvPr>
          <p:cNvSpPr txBox="1"/>
          <p:nvPr/>
        </p:nvSpPr>
        <p:spPr>
          <a:xfrm>
            <a:off x="764468" y="4888282"/>
            <a:ext cx="7615063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RDA uses RDF to record data for </a:t>
            </a:r>
            <a:r>
              <a:rPr lang="en-GB" b="1" i="1" dirty="0"/>
              <a:t>RDA Reference </a:t>
            </a:r>
            <a:r>
              <a:rPr lang="en-GB" dirty="0"/>
              <a:t>(entities, elements, and vocabulary encoding schemes)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Provides data for </a:t>
            </a:r>
            <a:r>
              <a:rPr lang="en-GB" b="1" i="1" dirty="0"/>
              <a:t>RDA Toolkit </a:t>
            </a:r>
            <a:r>
              <a:rPr lang="en-GB" dirty="0"/>
              <a:t>(Glossary, element reference, navigation)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Available from </a:t>
            </a:r>
            <a:r>
              <a:rPr lang="en-GB" b="1" i="1" dirty="0"/>
              <a:t>RDA Registry </a:t>
            </a:r>
            <a:r>
              <a:rPr lang="en-GB" dirty="0"/>
              <a:t>under open license</a:t>
            </a:r>
          </a:p>
        </p:txBody>
      </p:sp>
    </p:spTree>
    <p:extLst>
      <p:ext uri="{BB962C8B-B14F-4D97-AF65-F5344CB8AC3E}">
        <p14:creationId xmlns:p14="http://schemas.microsoft.com/office/powerpoint/2010/main" val="94987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9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75EBF8-E4B7-4957-9E97-04486814AED2}"/>
              </a:ext>
            </a:extLst>
          </p:cNvPr>
          <p:cNvSpPr txBox="1"/>
          <p:nvPr/>
        </p:nvSpPr>
        <p:spPr>
          <a:xfrm>
            <a:off x="450238" y="255289"/>
            <a:ext cx="46267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RDA recording methods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B3EE4A-8A57-4438-B14C-AABB8BE6B762}"/>
              </a:ext>
            </a:extLst>
          </p:cNvPr>
          <p:cNvSpPr txBox="1"/>
          <p:nvPr/>
        </p:nvSpPr>
        <p:spPr>
          <a:xfrm>
            <a:off x="2160573" y="5761183"/>
            <a:ext cx="4969624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An appellation references an instance of an entity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F95A42-C9AA-4844-A1A6-2A2B6B173AA8}"/>
              </a:ext>
            </a:extLst>
          </p:cNvPr>
          <p:cNvSpPr txBox="1"/>
          <p:nvPr/>
        </p:nvSpPr>
        <p:spPr>
          <a:xfrm>
            <a:off x="823787" y="1925454"/>
            <a:ext cx="2573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Unstructured description</a:t>
            </a:r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7AB120-0788-41F4-9813-ADEA2A97EEBE}"/>
              </a:ext>
            </a:extLst>
          </p:cNvPr>
          <p:cNvSpPr txBox="1"/>
          <p:nvPr/>
        </p:nvSpPr>
        <p:spPr>
          <a:xfrm>
            <a:off x="823787" y="2977702"/>
            <a:ext cx="2319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Structured description</a:t>
            </a:r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BBDF61-5E59-434C-8E10-127570FBD8C1}"/>
              </a:ext>
            </a:extLst>
          </p:cNvPr>
          <p:cNvSpPr txBox="1"/>
          <p:nvPr/>
        </p:nvSpPr>
        <p:spPr>
          <a:xfrm>
            <a:off x="823787" y="4319153"/>
            <a:ext cx="1069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Identifier</a:t>
            </a:r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F20826-D31A-4171-8A33-2B04E41E2B62}"/>
              </a:ext>
            </a:extLst>
          </p:cNvPr>
          <p:cNvSpPr txBox="1"/>
          <p:nvPr/>
        </p:nvSpPr>
        <p:spPr>
          <a:xfrm>
            <a:off x="823787" y="4823506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IRI</a:t>
            </a:r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80F5D2-F2EE-4CFB-94E7-58FF0787AD3A}"/>
              </a:ext>
            </a:extLst>
          </p:cNvPr>
          <p:cNvSpPr txBox="1"/>
          <p:nvPr/>
        </p:nvSpPr>
        <p:spPr>
          <a:xfrm>
            <a:off x="823787" y="1285299"/>
            <a:ext cx="654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RDA provides instructions for four methods of recording data values: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CEBEE4-EEE0-415C-A99D-C6C397EF80A8}"/>
              </a:ext>
            </a:extLst>
          </p:cNvPr>
          <p:cNvSpPr txBox="1"/>
          <p:nvPr/>
        </p:nvSpPr>
        <p:spPr>
          <a:xfrm>
            <a:off x="3893575" y="1925454"/>
            <a:ext cx="4161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Transcription; free-form notes; uncontrolled human-readable appellation (name, title)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7F4A4C9-CF79-4B31-A3D2-D9C7E6E2EB72}"/>
              </a:ext>
            </a:extLst>
          </p:cNvPr>
          <p:cNvSpPr txBox="1"/>
          <p:nvPr/>
        </p:nvSpPr>
        <p:spPr>
          <a:xfrm>
            <a:off x="3893575" y="2983804"/>
            <a:ext cx="4161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Multiple values with string encoding scheme; value with syntax encoding scheme; controlled human-readable appellation (access point)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1D7F878-2803-42F4-8C46-62604A6A4ED6}"/>
              </a:ext>
            </a:extLst>
          </p:cNvPr>
          <p:cNvSpPr txBox="1"/>
          <p:nvPr/>
        </p:nvSpPr>
        <p:spPr>
          <a:xfrm>
            <a:off x="3893575" y="4319153"/>
            <a:ext cx="4161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Machine-readable appellation (local)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097CC3-1E03-4336-8009-500DFAE072B8}"/>
              </a:ext>
            </a:extLst>
          </p:cNvPr>
          <p:cNvSpPr txBox="1"/>
          <p:nvPr/>
        </p:nvSpPr>
        <p:spPr>
          <a:xfrm>
            <a:off x="3893575" y="4823506"/>
            <a:ext cx="4161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Machine-readable appellation (global)</a:t>
            </a:r>
          </a:p>
        </p:txBody>
      </p:sp>
    </p:spTree>
    <p:extLst>
      <p:ext uri="{BB962C8B-B14F-4D97-AF65-F5344CB8AC3E}">
        <p14:creationId xmlns:p14="http://schemas.microsoft.com/office/powerpoint/2010/main" val="125014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7" grpId="0"/>
      <p:bldP spid="19" grpId="0"/>
      <p:bldP spid="20" grpId="0"/>
      <p:bldP spid="22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9927" y="275682"/>
            <a:ext cx="6818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Recording methods for related data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99434-FB1E-4D2B-AA02-0AFF5A9EEAEA}"/>
              </a:ext>
            </a:extLst>
          </p:cNvPr>
          <p:cNvSpPr txBox="1"/>
          <p:nvPr/>
        </p:nvSpPr>
        <p:spPr>
          <a:xfrm>
            <a:off x="971865" y="3253759"/>
            <a:ext cx="1656242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 Entity</a:t>
            </a:r>
          </a:p>
          <a:p>
            <a:pPr algn="ctr"/>
            <a:r>
              <a:rPr lang="en-GB" dirty="0"/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800EC8-487F-4CA4-B6EA-D9F055CE41D2}"/>
              </a:ext>
            </a:extLst>
          </p:cNvPr>
          <p:cNvSpPr txBox="1"/>
          <p:nvPr/>
        </p:nvSpPr>
        <p:spPr>
          <a:xfrm>
            <a:off x="3112353" y="4777718"/>
            <a:ext cx="1656242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 Entity</a:t>
            </a:r>
          </a:p>
          <a:p>
            <a:pPr algn="ctr"/>
            <a:r>
              <a:rPr lang="en-GB" dirty="0"/>
              <a:t>2</a:t>
            </a:r>
          </a:p>
        </p:txBody>
      </p: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9CDCF1C8-22CB-4581-93A8-9A59F20E8BDA}"/>
              </a:ext>
            </a:extLst>
          </p:cNvPr>
          <p:cNvCxnSpPr>
            <a:cxnSpLocks/>
            <a:stCxn id="21" idx="6"/>
            <a:endCxn id="22" idx="2"/>
          </p:cNvCxnSpPr>
          <p:nvPr/>
        </p:nvCxnSpPr>
        <p:spPr>
          <a:xfrm>
            <a:off x="2628107" y="3708191"/>
            <a:ext cx="484246" cy="1523959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A20D5DE-DDAE-4E15-9538-A61B6D0C5C7C}"/>
              </a:ext>
            </a:extLst>
          </p:cNvPr>
          <p:cNvSpPr txBox="1"/>
          <p:nvPr/>
        </p:nvSpPr>
        <p:spPr>
          <a:xfrm>
            <a:off x="2870360" y="3523525"/>
            <a:ext cx="1290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is related to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15FABA-292A-45B5-87E3-5CF20C64B756}"/>
              </a:ext>
            </a:extLst>
          </p:cNvPr>
          <p:cNvSpPr txBox="1"/>
          <p:nvPr/>
        </p:nvSpPr>
        <p:spPr>
          <a:xfrm>
            <a:off x="3112353" y="4094384"/>
            <a:ext cx="3037306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"identifier for related entity 2"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7AB5541-3C55-4D34-BDA7-6C56C51E2290}"/>
              </a:ext>
            </a:extLst>
          </p:cNvPr>
          <p:cNvSpPr txBox="1"/>
          <p:nvPr/>
        </p:nvSpPr>
        <p:spPr>
          <a:xfrm>
            <a:off x="3112353" y="2261306"/>
            <a:ext cx="2588145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"note on related entity 2"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428D2B-B7DE-4935-9BD1-B23F977147FB}"/>
              </a:ext>
            </a:extLst>
          </p:cNvPr>
          <p:cNvSpPr txBox="1"/>
          <p:nvPr/>
        </p:nvSpPr>
        <p:spPr>
          <a:xfrm>
            <a:off x="3112353" y="3016831"/>
            <a:ext cx="3325847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"access point for related entity 2"</a:t>
            </a:r>
          </a:p>
        </p:txBody>
      </p: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5F600FE8-ED7D-4C36-994F-8119F13E8332}"/>
              </a:ext>
            </a:extLst>
          </p:cNvPr>
          <p:cNvCxnSpPr>
            <a:cxnSpLocks/>
            <a:stCxn id="21" idx="6"/>
            <a:endCxn id="30" idx="1"/>
          </p:cNvCxnSpPr>
          <p:nvPr/>
        </p:nvCxnSpPr>
        <p:spPr>
          <a:xfrm flipV="1">
            <a:off x="2628107" y="2445972"/>
            <a:ext cx="484246" cy="1262219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DF18FDB3-AF26-45D8-B278-C3BC26633BBA}"/>
              </a:ext>
            </a:extLst>
          </p:cNvPr>
          <p:cNvCxnSpPr>
            <a:cxnSpLocks/>
            <a:stCxn id="21" idx="6"/>
            <a:endCxn id="32" idx="1"/>
          </p:cNvCxnSpPr>
          <p:nvPr/>
        </p:nvCxnSpPr>
        <p:spPr>
          <a:xfrm flipV="1">
            <a:off x="2628107" y="3201497"/>
            <a:ext cx="484246" cy="506694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Curved 37">
            <a:extLst>
              <a:ext uri="{FF2B5EF4-FFF2-40B4-BE49-F238E27FC236}">
                <a16:creationId xmlns:a16="http://schemas.microsoft.com/office/drawing/2014/main" id="{CAB424BD-9914-4D01-9677-319F5B3D113B}"/>
              </a:ext>
            </a:extLst>
          </p:cNvPr>
          <p:cNvCxnSpPr>
            <a:cxnSpLocks/>
            <a:stCxn id="21" idx="6"/>
            <a:endCxn id="29" idx="1"/>
          </p:cNvCxnSpPr>
          <p:nvPr/>
        </p:nvCxnSpPr>
        <p:spPr>
          <a:xfrm>
            <a:off x="2628107" y="3708191"/>
            <a:ext cx="484246" cy="570859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545B279-4E2F-475E-B604-4C7D6EFC1736}"/>
              </a:ext>
            </a:extLst>
          </p:cNvPr>
          <p:cNvSpPr txBox="1"/>
          <p:nvPr/>
        </p:nvSpPr>
        <p:spPr>
          <a:xfrm>
            <a:off x="6688581" y="2243320"/>
            <a:ext cx="1564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Keyword index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CB312DA-0BA1-4DCF-8BFF-A51514D0BCA8}"/>
              </a:ext>
            </a:extLst>
          </p:cNvPr>
          <p:cNvSpPr txBox="1"/>
          <p:nvPr/>
        </p:nvSpPr>
        <p:spPr>
          <a:xfrm>
            <a:off x="6688581" y="3016831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Authority file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5D3AFA2-AF62-474D-8B40-90AD0CA34434}"/>
              </a:ext>
            </a:extLst>
          </p:cNvPr>
          <p:cNvSpPr txBox="1"/>
          <p:nvPr/>
        </p:nvSpPr>
        <p:spPr>
          <a:xfrm>
            <a:off x="6688581" y="3955884"/>
            <a:ext cx="1745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Standard identifier system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BAB3EA3-4F77-4825-BED9-618829416A2E}"/>
              </a:ext>
            </a:extLst>
          </p:cNvPr>
          <p:cNvSpPr txBox="1"/>
          <p:nvPr/>
        </p:nvSpPr>
        <p:spPr>
          <a:xfrm>
            <a:off x="6688581" y="4908984"/>
            <a:ext cx="1535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Semantic Web</a:t>
            </a:r>
          </a:p>
        </p:txBody>
      </p:sp>
    </p:spTree>
    <p:extLst>
      <p:ext uri="{BB962C8B-B14F-4D97-AF65-F5344CB8AC3E}">
        <p14:creationId xmlns:p14="http://schemas.microsoft.com/office/powerpoint/2010/main" val="209585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/>
      <p:bldP spid="29" grpId="0" animBg="1"/>
      <p:bldP spid="30" grpId="0" animBg="1"/>
      <p:bldP spid="32" grpId="0" animBg="1"/>
      <p:bldP spid="10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F13B9F-F3D8-41B2-9BE3-E547D4355444}"/>
              </a:ext>
            </a:extLst>
          </p:cNvPr>
          <p:cNvSpPr txBox="1"/>
          <p:nvPr/>
        </p:nvSpPr>
        <p:spPr>
          <a:xfrm>
            <a:off x="450238" y="255289"/>
            <a:ext cx="5412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Strings, things, and </a:t>
            </a:r>
            <a:r>
              <a:rPr lang="en-GB" sz="3600" dirty="0" err="1"/>
              <a:t>Nomens</a:t>
            </a:r>
            <a:endParaRPr lang="en-G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96CC37-7577-4FF3-A71A-B919FAB1C227}"/>
              </a:ext>
            </a:extLst>
          </p:cNvPr>
          <p:cNvSpPr txBox="1"/>
          <p:nvPr/>
        </p:nvSpPr>
        <p:spPr>
          <a:xfrm>
            <a:off x="450238" y="2167620"/>
            <a:ext cx="1136531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Entity</a:t>
            </a:r>
          </a:p>
          <a:p>
            <a:pPr algn="ctr"/>
            <a:r>
              <a:rPr lang="en-GB" dirty="0"/>
              <a:t>(thing)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1FB676-3849-488B-A0A6-ADC2AFEA1763}"/>
              </a:ext>
            </a:extLst>
          </p:cNvPr>
          <p:cNvSpPr txBox="1"/>
          <p:nvPr/>
        </p:nvSpPr>
        <p:spPr>
          <a:xfrm>
            <a:off x="3294472" y="2362377"/>
            <a:ext cx="1233458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 err="1"/>
              <a:t>Nomen</a:t>
            </a:r>
            <a:endParaRPr lang="en-GB" dirty="0"/>
          </a:p>
        </p:txBody>
      </p:sp>
      <p:cxnSp>
        <p:nvCxnSpPr>
          <p:cNvPr id="5" name="Connector: Curved 4">
            <a:extLst>
              <a:ext uri="{FF2B5EF4-FFF2-40B4-BE49-F238E27FC236}">
                <a16:creationId xmlns:a16="http://schemas.microsoft.com/office/drawing/2014/main" id="{2182D764-3CD6-40C2-A4C5-5358669BBCC4}"/>
              </a:ext>
            </a:extLst>
          </p:cNvPr>
          <p:cNvCxnSpPr>
            <a:cxnSpLocks/>
            <a:stCxn id="3" idx="6"/>
            <a:endCxn id="4" idx="2"/>
          </p:cNvCxnSpPr>
          <p:nvPr/>
        </p:nvCxnSpPr>
        <p:spPr>
          <a:xfrm>
            <a:off x="1586769" y="2622052"/>
            <a:ext cx="1707703" cy="1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B224BCC-EA52-4F1F-BD83-15F69FE4B30D}"/>
              </a:ext>
            </a:extLst>
          </p:cNvPr>
          <p:cNvSpPr txBox="1"/>
          <p:nvPr/>
        </p:nvSpPr>
        <p:spPr>
          <a:xfrm>
            <a:off x="1629340" y="2220260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has appellation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98D88A-5BD5-4AA5-9627-45DECE5947B7}"/>
              </a:ext>
            </a:extLst>
          </p:cNvPr>
          <p:cNvSpPr txBox="1"/>
          <p:nvPr/>
        </p:nvSpPr>
        <p:spPr>
          <a:xfrm>
            <a:off x="4556306" y="2226646"/>
            <a:ext cx="1799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has </a:t>
            </a:r>
            <a:r>
              <a:rPr lang="en-GB" i="1" dirty="0" err="1"/>
              <a:t>nomen</a:t>
            </a:r>
            <a:r>
              <a:rPr lang="en-GB" i="1" dirty="0"/>
              <a:t> string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2F99E8-92DC-4175-897A-D22E0B11F578}"/>
              </a:ext>
            </a:extLst>
          </p:cNvPr>
          <p:cNvSpPr txBox="1"/>
          <p:nvPr/>
        </p:nvSpPr>
        <p:spPr>
          <a:xfrm>
            <a:off x="6403955" y="2437386"/>
            <a:ext cx="1619995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“</a:t>
            </a:r>
            <a:r>
              <a:rPr lang="en-GB" dirty="0" err="1"/>
              <a:t>nomen</a:t>
            </a:r>
            <a:r>
              <a:rPr lang="en-GB" dirty="0"/>
              <a:t> string"</a:t>
            </a:r>
          </a:p>
        </p:txBody>
      </p: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487573FC-07C2-46E0-901F-BBB2325ECF36}"/>
              </a:ext>
            </a:extLst>
          </p:cNvPr>
          <p:cNvCxnSpPr>
            <a:cxnSpLocks/>
            <a:stCxn id="4" idx="6"/>
            <a:endCxn id="13" idx="1"/>
          </p:cNvCxnSpPr>
          <p:nvPr/>
        </p:nvCxnSpPr>
        <p:spPr>
          <a:xfrm flipV="1">
            <a:off x="4527930" y="2622052"/>
            <a:ext cx="1876025" cy="1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67F5014-6E32-4175-8246-1647CB7345DC}"/>
              </a:ext>
            </a:extLst>
          </p:cNvPr>
          <p:cNvSpPr txBox="1"/>
          <p:nvPr/>
        </p:nvSpPr>
        <p:spPr>
          <a:xfrm>
            <a:off x="1018503" y="3719429"/>
            <a:ext cx="1537765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Timespan</a:t>
            </a:r>
          </a:p>
        </p:txBody>
      </p: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1F01AC16-E9D8-4091-B42E-EF336C4CBA14}"/>
              </a:ext>
            </a:extLst>
          </p:cNvPr>
          <p:cNvCxnSpPr>
            <a:cxnSpLocks/>
            <a:stCxn id="4" idx="4"/>
            <a:endCxn id="18" idx="6"/>
          </p:cNvCxnSpPr>
          <p:nvPr/>
        </p:nvCxnSpPr>
        <p:spPr>
          <a:xfrm rot="5400000">
            <a:off x="2685047" y="2752950"/>
            <a:ext cx="1097377" cy="1354933"/>
          </a:xfrm>
          <a:prstGeom prst="curvedConnector2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93AE889-42DC-4C02-85E0-5BFAB886CF04}"/>
              </a:ext>
            </a:extLst>
          </p:cNvPr>
          <p:cNvSpPr txBox="1"/>
          <p:nvPr/>
        </p:nvSpPr>
        <p:spPr>
          <a:xfrm>
            <a:off x="2689863" y="3977996"/>
            <a:ext cx="1838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has date of usage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FCCD73-6150-4E13-98BE-7D6D47761DFB}"/>
              </a:ext>
            </a:extLst>
          </p:cNvPr>
          <p:cNvSpPr txBox="1"/>
          <p:nvPr/>
        </p:nvSpPr>
        <p:spPr>
          <a:xfrm>
            <a:off x="6767701" y="3511972"/>
            <a:ext cx="1070980" cy="908864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Status</a:t>
            </a:r>
          </a:p>
          <a:p>
            <a:pPr algn="ctr"/>
            <a:r>
              <a:rPr lang="en-GB" dirty="0"/>
              <a:t>(VES)</a:t>
            </a:r>
          </a:p>
        </p:txBody>
      </p:sp>
      <p:cxnSp>
        <p:nvCxnSpPr>
          <p:cNvPr id="27" name="Connector: Curved 26">
            <a:extLst>
              <a:ext uri="{FF2B5EF4-FFF2-40B4-BE49-F238E27FC236}">
                <a16:creationId xmlns:a16="http://schemas.microsoft.com/office/drawing/2014/main" id="{7CFC8CEC-3792-4EB9-9DFC-62D26E9D0AE5}"/>
              </a:ext>
            </a:extLst>
          </p:cNvPr>
          <p:cNvCxnSpPr>
            <a:cxnSpLocks/>
            <a:stCxn id="4" idx="4"/>
            <a:endCxn id="26" idx="2"/>
          </p:cNvCxnSpPr>
          <p:nvPr/>
        </p:nvCxnSpPr>
        <p:spPr>
          <a:xfrm rot="16200000" flipH="1">
            <a:off x="4797113" y="1995816"/>
            <a:ext cx="1084676" cy="2856500"/>
          </a:xfrm>
          <a:prstGeom prst="curvedConnector2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454DD65-8036-4E75-A4FC-368AB5047D98}"/>
              </a:ext>
            </a:extLst>
          </p:cNvPr>
          <p:cNvSpPr txBox="1"/>
          <p:nvPr/>
        </p:nvSpPr>
        <p:spPr>
          <a:xfrm>
            <a:off x="5323109" y="3966404"/>
            <a:ext cx="14168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has status of</a:t>
            </a:r>
          </a:p>
          <a:p>
            <a:r>
              <a:rPr lang="en-GB" i="1" dirty="0"/>
              <a:t>identification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C5C174-E7CC-47CA-AA60-9D837C1B6C7D}"/>
              </a:ext>
            </a:extLst>
          </p:cNvPr>
          <p:cNvSpPr txBox="1"/>
          <p:nvPr/>
        </p:nvSpPr>
        <p:spPr>
          <a:xfrm>
            <a:off x="4223124" y="5304290"/>
            <a:ext cx="1242818" cy="1038701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Name</a:t>
            </a:r>
          </a:p>
          <a:p>
            <a:pPr algn="ctr"/>
            <a:r>
              <a:rPr lang="en-GB" sz="1400" dirty="0"/>
              <a:t>Authority</a:t>
            </a:r>
          </a:p>
          <a:p>
            <a:pPr algn="ctr"/>
            <a:r>
              <a:rPr lang="en-GB" sz="1400" dirty="0"/>
              <a:t>file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84E253A-7B1F-4E40-A604-1008AE77CAB4}"/>
              </a:ext>
            </a:extLst>
          </p:cNvPr>
          <p:cNvCxnSpPr>
            <a:cxnSpLocks/>
            <a:stCxn id="33" idx="0"/>
            <a:endCxn id="24" idx="2"/>
          </p:cNvCxnSpPr>
          <p:nvPr/>
        </p:nvCxnSpPr>
        <p:spPr>
          <a:xfrm flipH="1" flipV="1">
            <a:off x="3608897" y="4347328"/>
            <a:ext cx="1235636" cy="956962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D3BBFCD-0DD5-4F59-A347-800A246400CD}"/>
              </a:ext>
            </a:extLst>
          </p:cNvPr>
          <p:cNvCxnSpPr>
            <a:cxnSpLocks/>
            <a:stCxn id="33" idx="0"/>
            <a:endCxn id="28" idx="2"/>
          </p:cNvCxnSpPr>
          <p:nvPr/>
        </p:nvCxnSpPr>
        <p:spPr>
          <a:xfrm flipV="1">
            <a:off x="4844533" y="4612735"/>
            <a:ext cx="1187008" cy="691555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Curved 70">
            <a:extLst>
              <a:ext uri="{FF2B5EF4-FFF2-40B4-BE49-F238E27FC236}">
                <a16:creationId xmlns:a16="http://schemas.microsoft.com/office/drawing/2014/main" id="{F74FB21B-964B-4961-A8D3-0EB7FC2C740C}"/>
              </a:ext>
            </a:extLst>
          </p:cNvPr>
          <p:cNvCxnSpPr>
            <a:cxnSpLocks/>
            <a:stCxn id="4" idx="0"/>
            <a:endCxn id="3" idx="0"/>
          </p:cNvCxnSpPr>
          <p:nvPr/>
        </p:nvCxnSpPr>
        <p:spPr>
          <a:xfrm rot="16200000" flipV="1">
            <a:off x="2367475" y="818650"/>
            <a:ext cx="194757" cy="2892697"/>
          </a:xfrm>
          <a:prstGeom prst="curvedConnector3">
            <a:avLst>
              <a:gd name="adj1" fmla="val 217377"/>
            </a:avLst>
          </a:prstGeom>
          <a:ln w="762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or: Curved 73">
            <a:extLst>
              <a:ext uri="{FF2B5EF4-FFF2-40B4-BE49-F238E27FC236}">
                <a16:creationId xmlns:a16="http://schemas.microsoft.com/office/drawing/2014/main" id="{C3EF8826-3535-411F-9AB3-C04045E1CEE8}"/>
              </a:ext>
            </a:extLst>
          </p:cNvPr>
          <p:cNvCxnSpPr>
            <a:cxnSpLocks/>
            <a:stCxn id="18" idx="2"/>
            <a:endCxn id="3" idx="4"/>
          </p:cNvCxnSpPr>
          <p:nvPr/>
        </p:nvCxnSpPr>
        <p:spPr>
          <a:xfrm rot="10800000" flipH="1">
            <a:off x="1018502" y="3076485"/>
            <a:ext cx="1" cy="902621"/>
          </a:xfrm>
          <a:prstGeom prst="curvedConnector4">
            <a:avLst>
              <a:gd name="adj1" fmla="val -22860000000"/>
              <a:gd name="adj2" fmla="val 64384"/>
            </a:avLst>
          </a:prstGeom>
          <a:ln w="76200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Multiplication Sign 76">
            <a:extLst>
              <a:ext uri="{FF2B5EF4-FFF2-40B4-BE49-F238E27FC236}">
                <a16:creationId xmlns:a16="http://schemas.microsoft.com/office/drawing/2014/main" id="{7087A103-F05E-47DF-BF99-8E7DC6B9E5EE}"/>
              </a:ext>
            </a:extLst>
          </p:cNvPr>
          <p:cNvSpPr/>
          <p:nvPr/>
        </p:nvSpPr>
        <p:spPr>
          <a:xfrm>
            <a:off x="2155036" y="1610352"/>
            <a:ext cx="668394" cy="646331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36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/>
      <p:bldP spid="12" grpId="0"/>
      <p:bldP spid="13" grpId="0" animBg="1"/>
      <p:bldP spid="18" grpId="0" animBg="1"/>
      <p:bldP spid="24" grpId="0"/>
      <p:bldP spid="26" grpId="0" animBg="1"/>
      <p:bldP spid="28" grpId="0"/>
      <p:bldP spid="33" grpId="0" animBg="1"/>
      <p:bldP spid="7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40749C-8BC6-478F-B32F-D39741536C19}"/>
              </a:ext>
            </a:extLst>
          </p:cNvPr>
          <p:cNvSpPr txBox="1"/>
          <p:nvPr/>
        </p:nvSpPr>
        <p:spPr>
          <a:xfrm>
            <a:off x="450238" y="255289"/>
            <a:ext cx="24923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Beyond RDA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647BE6-9EAC-44BB-ABA3-754A94827997}"/>
              </a:ext>
            </a:extLst>
          </p:cNvPr>
          <p:cNvSpPr txBox="1"/>
          <p:nvPr/>
        </p:nvSpPr>
        <p:spPr>
          <a:xfrm>
            <a:off x="1312993" y="1410945"/>
            <a:ext cx="6032357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 is an implementation of the IFLA Library Reference Model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8BC8-8151-4946-A682-A9BD00645D33}"/>
              </a:ext>
            </a:extLst>
          </p:cNvPr>
          <p:cNvSpPr txBox="1"/>
          <p:nvPr/>
        </p:nvSpPr>
        <p:spPr>
          <a:xfrm>
            <a:off x="5471219" y="2032154"/>
            <a:ext cx="850256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LRM</a:t>
            </a:r>
          </a:p>
          <a:p>
            <a:pPr algn="ctr"/>
            <a:r>
              <a:rPr lang="en-GB" dirty="0"/>
              <a:t>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F24687-A40A-42BA-AA59-89D8B2A64EF2}"/>
              </a:ext>
            </a:extLst>
          </p:cNvPr>
          <p:cNvSpPr txBox="1"/>
          <p:nvPr/>
        </p:nvSpPr>
        <p:spPr>
          <a:xfrm>
            <a:off x="2559025" y="2032154"/>
            <a:ext cx="1023103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</a:t>
            </a:r>
          </a:p>
          <a:p>
            <a:pPr algn="ctr"/>
            <a:r>
              <a:rPr lang="en-GB" dirty="0"/>
              <a:t>Entity</a:t>
            </a:r>
          </a:p>
        </p:txBody>
      </p: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4C9C09B1-63E6-4140-8E1C-B57F523884B4}"/>
              </a:ext>
            </a:extLst>
          </p:cNvPr>
          <p:cNvCxnSpPr>
            <a:cxnSpLocks/>
            <a:stCxn id="5" idx="6"/>
            <a:endCxn id="4" idx="2"/>
          </p:cNvCxnSpPr>
          <p:nvPr/>
        </p:nvCxnSpPr>
        <p:spPr>
          <a:xfrm>
            <a:off x="3582128" y="2486586"/>
            <a:ext cx="1889091" cy="12700"/>
          </a:xfrm>
          <a:prstGeom prst="curved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EE4282E-11DF-47EB-B16B-6988E92855F1}"/>
              </a:ext>
            </a:extLst>
          </p:cNvPr>
          <p:cNvSpPr txBox="1"/>
          <p:nvPr/>
        </p:nvSpPr>
        <p:spPr>
          <a:xfrm>
            <a:off x="3715041" y="2124325"/>
            <a:ext cx="1623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err="1"/>
              <a:t>rdfs:subClassOf</a:t>
            </a:r>
            <a:endParaRPr lang="en-GB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A38837-617D-4BF6-BDAD-AD8BEBE5F3ED}"/>
              </a:ext>
            </a:extLst>
          </p:cNvPr>
          <p:cNvSpPr txBox="1"/>
          <p:nvPr/>
        </p:nvSpPr>
        <p:spPr>
          <a:xfrm>
            <a:off x="1525704" y="3244666"/>
            <a:ext cx="60103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Domains and ranges of properties are specified as RDA entities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7F3820-8659-4644-82F8-3B11ADE9E9EA}"/>
              </a:ext>
            </a:extLst>
          </p:cNvPr>
          <p:cNvSpPr txBox="1"/>
          <p:nvPr/>
        </p:nvSpPr>
        <p:spPr>
          <a:xfrm>
            <a:off x="1113989" y="3769514"/>
            <a:ext cx="7041345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RDA unconstrained properties do not specify domain or range</a:t>
            </a:r>
          </a:p>
          <a:p>
            <a:pPr algn="ctr"/>
            <a:r>
              <a:rPr lang="en-GB" dirty="0"/>
              <a:t>Definition terms are given “in the vernacular”: no special meaning is intended for “resource” or “agent”.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EEBCFA8-6CE7-437E-9B3E-8B3A36B70984}"/>
              </a:ext>
            </a:extLst>
          </p:cNvPr>
          <p:cNvSpPr txBox="1"/>
          <p:nvPr/>
        </p:nvSpPr>
        <p:spPr>
          <a:xfrm>
            <a:off x="2042138" y="5048877"/>
            <a:ext cx="1410813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</a:t>
            </a:r>
          </a:p>
          <a:p>
            <a:pPr algn="ctr"/>
            <a:r>
              <a:rPr lang="en-GB" dirty="0"/>
              <a:t>property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1F691E-D829-4206-B91E-CE2496BADF4F}"/>
              </a:ext>
            </a:extLst>
          </p:cNvPr>
          <p:cNvSpPr txBox="1"/>
          <p:nvPr/>
        </p:nvSpPr>
        <p:spPr>
          <a:xfrm>
            <a:off x="5508398" y="4848360"/>
            <a:ext cx="2151429" cy="129837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RDA</a:t>
            </a:r>
          </a:p>
          <a:p>
            <a:pPr algn="ctr"/>
            <a:r>
              <a:rPr lang="en-GB" dirty="0"/>
              <a:t>unconstrained</a:t>
            </a:r>
          </a:p>
          <a:p>
            <a:pPr algn="ctr"/>
            <a:r>
              <a:rPr lang="en-GB" dirty="0"/>
              <a:t>(not LRM)</a:t>
            </a:r>
          </a:p>
        </p:txBody>
      </p: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59B538AC-9D87-449F-A17F-276623844F93}"/>
              </a:ext>
            </a:extLst>
          </p:cNvPr>
          <p:cNvCxnSpPr>
            <a:cxnSpLocks/>
            <a:stCxn id="13" idx="6"/>
            <a:endCxn id="14" idx="2"/>
          </p:cNvCxnSpPr>
          <p:nvPr/>
        </p:nvCxnSpPr>
        <p:spPr>
          <a:xfrm flipV="1">
            <a:off x="3452951" y="5497549"/>
            <a:ext cx="2055447" cy="5760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EBCDE85-D0FD-4ED6-8455-5392981CD45A}"/>
              </a:ext>
            </a:extLst>
          </p:cNvPr>
          <p:cNvSpPr txBox="1"/>
          <p:nvPr/>
        </p:nvSpPr>
        <p:spPr>
          <a:xfrm>
            <a:off x="3553311" y="5088547"/>
            <a:ext cx="1955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err="1"/>
              <a:t>rdfs:subPropertyOf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406826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/>
      <p:bldP spid="11" grpId="0" animBg="1"/>
      <p:bldP spid="12" grpId="0" animBg="1"/>
      <p:bldP spid="13" grpId="0" animBg="1"/>
      <p:bldP spid="14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F13B9F-F3D8-41B2-9BE3-E547D4355444}"/>
              </a:ext>
            </a:extLst>
          </p:cNvPr>
          <p:cNvSpPr txBox="1"/>
          <p:nvPr/>
        </p:nvSpPr>
        <p:spPr>
          <a:xfrm>
            <a:off x="450238" y="255289"/>
            <a:ext cx="3333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Linking RDA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A5381F-5ED8-4C88-9D06-53A427D77A2F}"/>
              </a:ext>
            </a:extLst>
          </p:cNvPr>
          <p:cNvSpPr txBox="1"/>
          <p:nvPr/>
        </p:nvSpPr>
        <p:spPr>
          <a:xfrm>
            <a:off x="1083069" y="1366704"/>
            <a:ext cx="654184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RDA uses RDF maps to link RDA entities, classes, and terms to external vocabularies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1110AA-F207-4FC9-AAB1-03C4B8D70848}"/>
              </a:ext>
            </a:extLst>
          </p:cNvPr>
          <p:cNvSpPr txBox="1"/>
          <p:nvPr/>
        </p:nvSpPr>
        <p:spPr>
          <a:xfrm>
            <a:off x="1083068" y="2384343"/>
            <a:ext cx="654184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Map = set of mappings between source and target elements</a:t>
            </a:r>
          </a:p>
          <a:p>
            <a:pPr algn="ctr"/>
            <a:r>
              <a:rPr lang="en-GB" dirty="0"/>
              <a:t>Usually published in Terse Triple Language or N-triple serializations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51DB45-1078-4C98-9D0B-FD3D9C46D1E5}"/>
              </a:ext>
            </a:extLst>
          </p:cNvPr>
          <p:cNvSpPr txBox="1"/>
          <p:nvPr/>
        </p:nvSpPr>
        <p:spPr>
          <a:xfrm>
            <a:off x="1181391" y="3504161"/>
            <a:ext cx="654184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If there is no target representation in RDF, </a:t>
            </a:r>
          </a:p>
          <a:p>
            <a:pPr algn="ctr"/>
            <a:r>
              <a:rPr lang="en-GB" dirty="0"/>
              <a:t>“map” is published as an alignment (data crosswalk, not linked data)</a:t>
            </a:r>
          </a:p>
        </p:txBody>
      </p:sp>
    </p:spTree>
    <p:extLst>
      <p:ext uri="{BB962C8B-B14F-4D97-AF65-F5344CB8AC3E}">
        <p14:creationId xmlns:p14="http://schemas.microsoft.com/office/powerpoint/2010/main" val="1538293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F13B9F-F3D8-41B2-9BE3-E547D4355444}"/>
              </a:ext>
            </a:extLst>
          </p:cNvPr>
          <p:cNvSpPr txBox="1"/>
          <p:nvPr/>
        </p:nvSpPr>
        <p:spPr>
          <a:xfrm>
            <a:off x="450238" y="255289"/>
            <a:ext cx="33587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Data provenance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A5381F-5ED8-4C88-9D06-53A427D77A2F}"/>
              </a:ext>
            </a:extLst>
          </p:cNvPr>
          <p:cNvSpPr txBox="1"/>
          <p:nvPr/>
        </p:nvSpPr>
        <p:spPr>
          <a:xfrm>
            <a:off x="1345321" y="2948400"/>
            <a:ext cx="654184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Record the vocabulary encoding scheme used as a source of the data value recorded for an </a:t>
            </a:r>
            <a:r>
              <a:rPr lang="en-GB" b="1" dirty="0"/>
              <a:t>access point </a:t>
            </a:r>
            <a:r>
              <a:rPr lang="en-GB" dirty="0"/>
              <a:t>or </a:t>
            </a:r>
            <a:r>
              <a:rPr lang="en-GB" b="1" dirty="0"/>
              <a:t>identifier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1110AA-F207-4FC9-AAB1-03C4B8D70848}"/>
              </a:ext>
            </a:extLst>
          </p:cNvPr>
          <p:cNvSpPr txBox="1"/>
          <p:nvPr/>
        </p:nvSpPr>
        <p:spPr>
          <a:xfrm>
            <a:off x="1345321" y="2075916"/>
            <a:ext cx="654184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Record the string/syntax encoding scheme used to derive the data value recorded for an </a:t>
            </a:r>
            <a:r>
              <a:rPr lang="en-GB" b="1" dirty="0"/>
              <a:t>access point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C5D301-324D-4724-9EC6-20339575E87C}"/>
              </a:ext>
            </a:extLst>
          </p:cNvPr>
          <p:cNvSpPr txBox="1"/>
          <p:nvPr/>
        </p:nvSpPr>
        <p:spPr>
          <a:xfrm>
            <a:off x="1345321" y="1203432"/>
            <a:ext cx="654184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Record the source of a transcribed data value recorded for an </a:t>
            </a:r>
            <a:r>
              <a:rPr lang="en-GB" b="1" dirty="0"/>
              <a:t>unstructured description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1EFDEA-A6D5-4D75-9618-4596DD03F1B8}"/>
              </a:ext>
            </a:extLst>
          </p:cNvPr>
          <p:cNvSpPr txBox="1"/>
          <p:nvPr/>
        </p:nvSpPr>
        <p:spPr>
          <a:xfrm>
            <a:off x="1345321" y="3820885"/>
            <a:ext cx="6541847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“Reify” the RDA data statement and relate it to the scheme or source as a Manifestation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9F4DAC-B486-45AA-9C6E-D28C4C59BC89}"/>
              </a:ext>
            </a:extLst>
          </p:cNvPr>
          <p:cNvSpPr txBox="1"/>
          <p:nvPr/>
        </p:nvSpPr>
        <p:spPr>
          <a:xfrm>
            <a:off x="1468224" y="4956748"/>
            <a:ext cx="1604127" cy="90886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Data</a:t>
            </a:r>
          </a:p>
          <a:p>
            <a:pPr algn="ctr"/>
            <a:r>
              <a:rPr lang="en-GB" dirty="0"/>
              <a:t>statement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11DCC7-FB1F-43E3-8EBB-EC2508967AC4}"/>
              </a:ext>
            </a:extLst>
          </p:cNvPr>
          <p:cNvSpPr txBox="1"/>
          <p:nvPr/>
        </p:nvSpPr>
        <p:spPr>
          <a:xfrm>
            <a:off x="5717296" y="5135217"/>
            <a:ext cx="2096158" cy="519351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Manifestation</a:t>
            </a:r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5486818E-7C44-4E85-AE7B-A1A47CAFDE3B}"/>
              </a:ext>
            </a:extLst>
          </p:cNvPr>
          <p:cNvCxnSpPr>
            <a:cxnSpLocks/>
            <a:stCxn id="8" idx="6"/>
            <a:endCxn id="9" idx="2"/>
          </p:cNvCxnSpPr>
          <p:nvPr/>
        </p:nvCxnSpPr>
        <p:spPr>
          <a:xfrm flipV="1">
            <a:off x="3072351" y="5394893"/>
            <a:ext cx="2644945" cy="16287"/>
          </a:xfrm>
          <a:prstGeom prst="curvedConnector3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3E3BB29-C946-4596-8B4C-F2B0EB74CF09}"/>
              </a:ext>
            </a:extLst>
          </p:cNvPr>
          <p:cNvSpPr txBox="1"/>
          <p:nvPr/>
        </p:nvSpPr>
        <p:spPr>
          <a:xfrm>
            <a:off x="3116391" y="5012595"/>
            <a:ext cx="2575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/>
              <a:t>has source of information</a:t>
            </a:r>
          </a:p>
        </p:txBody>
      </p:sp>
    </p:spTree>
    <p:extLst>
      <p:ext uri="{BB962C8B-B14F-4D97-AF65-F5344CB8AC3E}">
        <p14:creationId xmlns:p14="http://schemas.microsoft.com/office/powerpoint/2010/main" val="301650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B02A6-4C47-4EA6-B1C7-692D47EE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 and comments?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46170-E4FE-44E8-953F-7102AE9A5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rscchair@rdatoolkit.org</a:t>
            </a:r>
            <a:endParaRPr lang="en-GB" dirty="0"/>
          </a:p>
          <a:p>
            <a:r>
              <a:rPr lang="en-GB" dirty="0"/>
              <a:t>http://www.gordondunsire.com/presentations.htm</a:t>
            </a:r>
          </a:p>
        </p:txBody>
      </p:sp>
    </p:spTree>
    <p:extLst>
      <p:ext uri="{BB962C8B-B14F-4D97-AF65-F5344CB8AC3E}">
        <p14:creationId xmlns:p14="http://schemas.microsoft.com/office/powerpoint/2010/main" val="2865464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</TotalTime>
  <Words>541</Words>
  <Application>Microsoft Office PowerPoint</Application>
  <PresentationFormat>On-screen Show (4:3)</PresentationFormat>
  <Paragraphs>93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Recording RDA data as linked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 and comments?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Recording RDA data as linked data</dc:title>
  <dc:creator>Gordon Dunsire</dc:creator>
  <cp:lastModifiedBy>Gordon Dunsire</cp:lastModifiedBy>
  <cp:revision>32</cp:revision>
  <dcterms:created xsi:type="dcterms:W3CDTF">2018-04-09T10:18:01Z</dcterms:created>
  <dcterms:modified xsi:type="dcterms:W3CDTF">2018-04-11T15:54:59Z</dcterms:modified>
</cp:coreProperties>
</file>