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2"/>
  </p:notesMasterIdLst>
  <p:sldIdLst>
    <p:sldId id="256" r:id="rId2"/>
    <p:sldId id="263" r:id="rId3"/>
    <p:sldId id="283" r:id="rId4"/>
    <p:sldId id="284" r:id="rId5"/>
    <p:sldId id="300" r:id="rId6"/>
    <p:sldId id="297" r:id="rId7"/>
    <p:sldId id="301" r:id="rId8"/>
    <p:sldId id="303" r:id="rId9"/>
    <p:sldId id="308" r:id="rId10"/>
    <p:sldId id="304" r:id="rId11"/>
    <p:sldId id="309" r:id="rId12"/>
    <p:sldId id="305" r:id="rId13"/>
    <p:sldId id="295" r:id="rId14"/>
    <p:sldId id="272" r:id="rId15"/>
    <p:sldId id="273" r:id="rId16"/>
    <p:sldId id="267" r:id="rId17"/>
    <p:sldId id="288" r:id="rId18"/>
    <p:sldId id="281" r:id="rId19"/>
    <p:sldId id="282" r:id="rId20"/>
    <p:sldId id="271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5702BE-067F-44AF-A991-967525392074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AC423F-9D5F-4EC3-8F56-757DBF9D13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9367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305BC-47DC-496B-8740-7BEC34EFDE09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68904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RDA data ecosystem is summed up in this sentence introducing the RDA Board’s announcement of RDA’s strategic directions.</a:t>
            </a:r>
          </a:p>
          <a:p>
            <a:endParaRPr lang="en-GB" dirty="0"/>
          </a:p>
          <a:p>
            <a:r>
              <a:rPr lang="en-GB" dirty="0"/>
              <a:t>The RDA package is delivered by an infrastructure of two interacting services.</a:t>
            </a:r>
          </a:p>
          <a:p>
            <a:endParaRPr lang="en-GB" dirty="0"/>
          </a:p>
          <a:p>
            <a:r>
              <a:rPr lang="en-GB" dirty="0"/>
              <a:t>The human-facing components, including the guidelines and instructions, are the Toolkit.</a:t>
            </a:r>
          </a:p>
          <a:p>
            <a:endParaRPr lang="en-GB" dirty="0"/>
          </a:p>
          <a:p>
            <a:r>
              <a:rPr lang="en-GB" dirty="0"/>
              <a:t>The data-facing components are contained in the Registry.</a:t>
            </a:r>
          </a:p>
          <a:p>
            <a:endParaRPr lang="en-GB" dirty="0"/>
          </a:p>
          <a:p>
            <a:r>
              <a:rPr lang="en-GB" dirty="0"/>
              <a:t>Applying the data capture and storage techniques in RDA Toolkit to the data architecture in the RDA Registry produces well-formed data for RDA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04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RDA data ecosystem is summed up in this sentence introducing the RDA Board’s announcement of RDA’s strategic directions.</a:t>
            </a:r>
          </a:p>
          <a:p>
            <a:endParaRPr lang="en-GB" dirty="0"/>
          </a:p>
          <a:p>
            <a:r>
              <a:rPr lang="en-GB" dirty="0"/>
              <a:t>The RDA package is delivered by an infrastructure of two interacting services.</a:t>
            </a:r>
          </a:p>
          <a:p>
            <a:endParaRPr lang="en-GB" dirty="0"/>
          </a:p>
          <a:p>
            <a:r>
              <a:rPr lang="en-GB" dirty="0"/>
              <a:t>The human-facing components, including the guidelines and instructions, are the Toolkit.</a:t>
            </a:r>
          </a:p>
          <a:p>
            <a:endParaRPr lang="en-GB" dirty="0"/>
          </a:p>
          <a:p>
            <a:r>
              <a:rPr lang="en-GB" dirty="0"/>
              <a:t>The data-facing components are contained in the Registry.</a:t>
            </a:r>
          </a:p>
          <a:p>
            <a:endParaRPr lang="en-GB" dirty="0"/>
          </a:p>
          <a:p>
            <a:r>
              <a:rPr lang="en-GB" dirty="0"/>
              <a:t>Applying the data capture and storage techniques in RDA Toolkit to the data architecture in the RDA Registry produces well-formed data for RDA applications.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AE34AA-D804-4CB9-B15D-A67A5BA83B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0710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305BC-47DC-496B-8740-7BEC34EFDE09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72048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RDA is being developed to support refinements and extensions to RDA elements and vocabularies for local applications.</a:t>
            </a:r>
          </a:p>
          <a:p>
            <a:endParaRPr lang="en-GB" dirty="0"/>
          </a:p>
          <a:p>
            <a:r>
              <a:rPr lang="en-GB" dirty="0"/>
              <a:t>An example is “audio belt”, proposed by the Library of Congress as a new RDA Carrier type.</a:t>
            </a:r>
          </a:p>
          <a:p>
            <a:endParaRPr lang="en-GB" dirty="0"/>
          </a:p>
          <a:p>
            <a:r>
              <a:rPr lang="en-GB" dirty="0"/>
              <a:t>This was implemented as a local RDA refinement of a basic resource category in the RDA/ONIX Framework ontology.</a:t>
            </a:r>
          </a:p>
          <a:p>
            <a:endParaRPr lang="en-GB" dirty="0"/>
          </a:p>
          <a:p>
            <a:r>
              <a:rPr lang="en-GB" dirty="0"/>
              <a:t>The new type is included in the vocabulary, and the nature of the refinement is given in a machine-readable map in the RDA Registry.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305BC-47DC-496B-8740-7BEC34EFDE09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8865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RDA is being developed to support refinements and extensions to RDA elements and vocabularies for local applications.</a:t>
            </a:r>
          </a:p>
          <a:p>
            <a:endParaRPr lang="en-GB" dirty="0"/>
          </a:p>
          <a:p>
            <a:r>
              <a:rPr lang="en-GB" dirty="0"/>
              <a:t>An example is “audio belt”, proposed by the Library of Congress as a new RDA Carrier type.</a:t>
            </a:r>
          </a:p>
          <a:p>
            <a:endParaRPr lang="en-GB" dirty="0"/>
          </a:p>
          <a:p>
            <a:r>
              <a:rPr lang="en-GB" dirty="0"/>
              <a:t>This was implemented as a local RDA refinement of a basic resource category in the RDA/ONIX Framework ontology.</a:t>
            </a:r>
          </a:p>
          <a:p>
            <a:endParaRPr lang="en-GB" dirty="0"/>
          </a:p>
          <a:p>
            <a:r>
              <a:rPr lang="en-GB" dirty="0"/>
              <a:t>The new type is included in the vocabulary, and the nature of the refinement is given in a machine-readable map in the RDA Registry.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305BC-47DC-496B-8740-7BEC34EFDE09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9172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RDA is being developed to support refinements and extensions to RDA elements and vocabularies for local applications.</a:t>
            </a:r>
          </a:p>
          <a:p>
            <a:endParaRPr lang="en-GB" dirty="0"/>
          </a:p>
          <a:p>
            <a:r>
              <a:rPr lang="en-GB" dirty="0"/>
              <a:t>An example is “audio belt”, proposed by the Library of Congress as a new RDA Carrier type.</a:t>
            </a:r>
          </a:p>
          <a:p>
            <a:endParaRPr lang="en-GB" dirty="0"/>
          </a:p>
          <a:p>
            <a:r>
              <a:rPr lang="en-GB" dirty="0"/>
              <a:t>This was implemented as a local RDA refinement of a basic resource category in the RDA/ONIX Framework ontology.</a:t>
            </a:r>
          </a:p>
          <a:p>
            <a:endParaRPr lang="en-GB" dirty="0"/>
          </a:p>
          <a:p>
            <a:r>
              <a:rPr lang="en-GB" dirty="0"/>
              <a:t>The new type is included in the vocabulary, and the nature of the refinement is given in a machine-readable map in the RDA Registry.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305BC-47DC-496B-8740-7BEC34EFDE09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109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D305BC-47DC-496B-8740-7BEC34EFDE09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535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7706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0396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625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768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644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356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3972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900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426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098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6238A512-82A6-4A2D-847A-8B1D2EDBE379}" type="datetimeFigureOut">
              <a:rPr lang="en-GB" smtClean="0"/>
              <a:t>27/05/2016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9170380-6C2E-488A-BCFD-4B5C2C2A2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166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6325114"/>
            <a:ext cx="2121383" cy="381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372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mailto:rscchair@rdatoolkit.org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RSC Strategy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Gordon Dunsire, Chair, RDA Steering Committee</a:t>
            </a:r>
          </a:p>
          <a:p>
            <a:r>
              <a:rPr lang="en-GB" dirty="0"/>
              <a:t>Presented at Casalini </a:t>
            </a:r>
            <a:r>
              <a:rPr lang="en-GB" dirty="0" err="1"/>
              <a:t>Libri</a:t>
            </a:r>
            <a:r>
              <a:rPr lang="en-GB" dirty="0"/>
              <a:t> meeting, 27 May 2016, Fiesole, Italy</a:t>
            </a:r>
          </a:p>
        </p:txBody>
      </p:sp>
    </p:spTree>
    <p:extLst>
      <p:ext uri="{BB962C8B-B14F-4D97-AF65-F5344CB8AC3E}">
        <p14:creationId xmlns:p14="http://schemas.microsoft.com/office/powerpoint/2010/main" val="2591348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urved Connector 5"/>
          <p:cNvCxnSpPr>
            <a:stCxn id="8" idx="6"/>
            <a:endCxn id="61" idx="2"/>
          </p:cNvCxnSpPr>
          <p:nvPr/>
        </p:nvCxnSpPr>
        <p:spPr>
          <a:xfrm>
            <a:off x="4728636" y="2042406"/>
            <a:ext cx="2567386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3814236" y="1576062"/>
            <a:ext cx="914400" cy="932688"/>
            <a:chOff x="1857088" y="2121408"/>
            <a:chExt cx="914400" cy="932688"/>
          </a:xfrm>
        </p:grpSpPr>
        <p:sp>
          <p:nvSpPr>
            <p:cNvPr id="8" name="Oval 7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Res2</a:t>
              </a:r>
              <a:endParaRPr lang="en-US" sz="28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5550411" y="2064529"/>
            <a:ext cx="177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3447126" y="3119687"/>
            <a:ext cx="177965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“0123-4567”</a:t>
            </a:r>
          </a:p>
        </p:txBody>
      </p:sp>
      <p:cxnSp>
        <p:nvCxnSpPr>
          <p:cNvPr id="65" name="Curved Connector 64"/>
          <p:cNvCxnSpPr>
            <a:stCxn id="29" idx="6"/>
            <a:endCxn id="37" idx="1"/>
          </p:cNvCxnSpPr>
          <p:nvPr/>
        </p:nvCxnSpPr>
        <p:spPr>
          <a:xfrm>
            <a:off x="1798380" y="2042406"/>
            <a:ext cx="727788" cy="207555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526168" y="3887130"/>
            <a:ext cx="3621569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“[Authorized Access Point]”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4873077" y="5817068"/>
            <a:ext cx="3138808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“[Variant Access Point]”</a:t>
            </a:r>
          </a:p>
        </p:txBody>
      </p:sp>
      <p:cxnSp>
        <p:nvCxnSpPr>
          <p:cNvPr id="41" name="Curved Connector 40"/>
          <p:cNvCxnSpPr>
            <a:stCxn id="29" idx="6"/>
            <a:endCxn id="8" idx="2"/>
          </p:cNvCxnSpPr>
          <p:nvPr/>
        </p:nvCxnSpPr>
        <p:spPr>
          <a:xfrm>
            <a:off x="1798380" y="2042406"/>
            <a:ext cx="2015856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Group 27"/>
          <p:cNvGrpSpPr/>
          <p:nvPr/>
        </p:nvGrpSpPr>
        <p:grpSpPr>
          <a:xfrm>
            <a:off x="883980" y="1576062"/>
            <a:ext cx="914400" cy="932688"/>
            <a:chOff x="1857088" y="2121408"/>
            <a:chExt cx="914400" cy="932688"/>
          </a:xfrm>
        </p:grpSpPr>
        <p:sp>
          <p:nvSpPr>
            <p:cNvPr id="29" name="Oval 28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Res1</a:t>
              </a:r>
              <a:endParaRPr lang="en-US" sz="2800" dirty="0"/>
            </a:p>
          </p:txBody>
        </p:sp>
      </p:grpSp>
      <p:cxnSp>
        <p:nvCxnSpPr>
          <p:cNvPr id="31" name="Curved Connector 30"/>
          <p:cNvCxnSpPr>
            <a:stCxn id="29" idx="6"/>
            <a:endCxn id="44" idx="1"/>
          </p:cNvCxnSpPr>
          <p:nvPr/>
        </p:nvCxnSpPr>
        <p:spPr>
          <a:xfrm>
            <a:off x="1798380" y="2042406"/>
            <a:ext cx="1648746" cy="130811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1778979" y="1636820"/>
            <a:ext cx="2009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related entity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2434115" y="4654573"/>
            <a:ext cx="380567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“[Unstructured description]”</a:t>
            </a:r>
          </a:p>
        </p:txBody>
      </p:sp>
      <p:cxnSp>
        <p:nvCxnSpPr>
          <p:cNvPr id="48" name="Curved Connector 47"/>
          <p:cNvCxnSpPr>
            <a:stCxn id="30" idx="3"/>
            <a:endCxn id="47" idx="1"/>
          </p:cNvCxnSpPr>
          <p:nvPr/>
        </p:nvCxnSpPr>
        <p:spPr>
          <a:xfrm>
            <a:off x="1779025" y="2042406"/>
            <a:ext cx="655090" cy="28430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7" name="Group 56"/>
          <p:cNvGrpSpPr/>
          <p:nvPr/>
        </p:nvGrpSpPr>
        <p:grpSpPr>
          <a:xfrm>
            <a:off x="6628279" y="2627029"/>
            <a:ext cx="875689" cy="871551"/>
            <a:chOff x="1737360" y="2121408"/>
            <a:chExt cx="875689" cy="871551"/>
          </a:xfrm>
        </p:grpSpPr>
        <p:sp>
          <p:nvSpPr>
            <p:cNvPr id="58" name="Oval 57"/>
            <p:cNvSpPr/>
            <p:nvPr/>
          </p:nvSpPr>
          <p:spPr>
            <a:xfrm>
              <a:off x="1737360" y="2121408"/>
              <a:ext cx="875689" cy="871551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875282" y="2295573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N1</a:t>
              </a:r>
              <a:endParaRPr lang="en-US" sz="2800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7296022" y="1606631"/>
            <a:ext cx="875689" cy="871551"/>
            <a:chOff x="1737360" y="2121408"/>
            <a:chExt cx="875689" cy="871551"/>
          </a:xfrm>
        </p:grpSpPr>
        <p:sp>
          <p:nvSpPr>
            <p:cNvPr id="61" name="Oval 60"/>
            <p:cNvSpPr/>
            <p:nvPr/>
          </p:nvSpPr>
          <p:spPr>
            <a:xfrm>
              <a:off x="1737360" y="2121408"/>
              <a:ext cx="875689" cy="871551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875282" y="2295573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N2</a:t>
              </a:r>
              <a:endParaRPr lang="en-US" sz="2800" dirty="0"/>
            </a:p>
          </p:txBody>
        </p:sp>
      </p:grpSp>
      <p:cxnSp>
        <p:nvCxnSpPr>
          <p:cNvPr id="63" name="Curved Connector 62"/>
          <p:cNvCxnSpPr>
            <a:stCxn id="8" idx="6"/>
            <a:endCxn id="58" idx="2"/>
          </p:cNvCxnSpPr>
          <p:nvPr/>
        </p:nvCxnSpPr>
        <p:spPr>
          <a:xfrm>
            <a:off x="4728636" y="2042406"/>
            <a:ext cx="1899643" cy="1020399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Group 66"/>
          <p:cNvGrpSpPr/>
          <p:nvPr/>
        </p:nvGrpSpPr>
        <p:grpSpPr>
          <a:xfrm>
            <a:off x="7611454" y="381165"/>
            <a:ext cx="875689" cy="871551"/>
            <a:chOff x="1737360" y="2121408"/>
            <a:chExt cx="875689" cy="871551"/>
          </a:xfrm>
        </p:grpSpPr>
        <p:sp>
          <p:nvSpPr>
            <p:cNvPr id="68" name="Oval 67"/>
            <p:cNvSpPr/>
            <p:nvPr/>
          </p:nvSpPr>
          <p:spPr>
            <a:xfrm>
              <a:off x="1737360" y="2121408"/>
              <a:ext cx="875689" cy="871551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1875282" y="2295573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N3</a:t>
              </a:r>
              <a:endParaRPr lang="en-US" sz="2800" dirty="0"/>
            </a:p>
          </p:txBody>
        </p:sp>
      </p:grpSp>
      <p:cxnSp>
        <p:nvCxnSpPr>
          <p:cNvPr id="70" name="Curved Connector 69"/>
          <p:cNvCxnSpPr>
            <a:stCxn id="8" idx="6"/>
            <a:endCxn id="68" idx="2"/>
          </p:cNvCxnSpPr>
          <p:nvPr/>
        </p:nvCxnSpPr>
        <p:spPr>
          <a:xfrm flipV="1">
            <a:off x="4728636" y="816941"/>
            <a:ext cx="2882818" cy="1225465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61" idx="6"/>
            <a:endCxn id="37" idx="3"/>
          </p:cNvCxnSpPr>
          <p:nvPr/>
        </p:nvCxnSpPr>
        <p:spPr>
          <a:xfrm flipH="1">
            <a:off x="6147737" y="2042407"/>
            <a:ext cx="2023974" cy="2075556"/>
          </a:xfrm>
          <a:prstGeom prst="curvedConnector3">
            <a:avLst>
              <a:gd name="adj1" fmla="val -11295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urved Connector 75"/>
          <p:cNvCxnSpPr>
            <a:stCxn id="58" idx="4"/>
            <a:endCxn id="44" idx="3"/>
          </p:cNvCxnSpPr>
          <p:nvPr/>
        </p:nvCxnSpPr>
        <p:spPr>
          <a:xfrm rot="5400000" flipH="1">
            <a:off x="6072422" y="2504878"/>
            <a:ext cx="148060" cy="1839344"/>
          </a:xfrm>
          <a:prstGeom prst="curvedConnector4">
            <a:avLst>
              <a:gd name="adj1" fmla="val -154397"/>
              <a:gd name="adj2" fmla="val 61902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urved Connector 78"/>
          <p:cNvCxnSpPr>
            <a:stCxn id="68" idx="6"/>
            <a:endCxn id="40" idx="3"/>
          </p:cNvCxnSpPr>
          <p:nvPr/>
        </p:nvCxnSpPr>
        <p:spPr>
          <a:xfrm flipH="1">
            <a:off x="8011885" y="816941"/>
            <a:ext cx="475258" cy="5230960"/>
          </a:xfrm>
          <a:prstGeom prst="curvedConnector3">
            <a:avLst>
              <a:gd name="adj1" fmla="val -481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42486" y="337871"/>
            <a:ext cx="4099135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Converging paths</a:t>
            </a:r>
          </a:p>
        </p:txBody>
      </p:sp>
    </p:spTree>
    <p:extLst>
      <p:ext uri="{BB962C8B-B14F-4D97-AF65-F5344CB8AC3E}">
        <p14:creationId xmlns:p14="http://schemas.microsoft.com/office/powerpoint/2010/main" val="175419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2000"/>
                            </p:stCondLst>
                            <p:childTnLst>
                              <p:par>
                                <p:cTn id="7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2000"/>
                            </p:stCondLst>
                            <p:childTnLst>
                              <p:par>
                                <p:cTn id="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4" grpId="0" animBg="1"/>
      <p:bldP spid="37" grpId="0" animBg="1"/>
      <p:bldP spid="40" grpId="0" animBg="1"/>
      <p:bldP spid="34" grpId="0"/>
      <p:bldP spid="4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59" y="2373745"/>
            <a:ext cx="788462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The value of the </a:t>
            </a:r>
            <a:r>
              <a:rPr lang="en-GB" sz="2400" i="1" dirty="0"/>
              <a:t>Extent </a:t>
            </a:r>
            <a:r>
              <a:rPr lang="en-GB" sz="2400" dirty="0"/>
              <a:t>attribute must consist of three elements: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 </a:t>
            </a:r>
            <a:r>
              <a:rPr lang="en-GB" sz="2400" b="1" dirty="0"/>
              <a:t>type</a:t>
            </a:r>
            <a:r>
              <a:rPr lang="en-GB" sz="2400" dirty="0"/>
              <a:t> of extent (e.g., length of text, envisioned duration of performance of musical notation, actual duration of recorded performance, etc.),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 </a:t>
            </a:r>
            <a:r>
              <a:rPr lang="en-GB" sz="2400" b="1" dirty="0"/>
              <a:t>number</a:t>
            </a:r>
            <a:r>
              <a:rPr lang="en-GB" sz="2400" dirty="0"/>
              <a:t>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and a measurement </a:t>
            </a:r>
            <a:r>
              <a:rPr lang="en-GB" sz="2400" b="1" dirty="0"/>
              <a:t>unit</a:t>
            </a:r>
            <a:r>
              <a:rPr lang="en-GB" sz="2400" dirty="0"/>
              <a:t> (words, minutes, etc.).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94360" y="1417996"/>
            <a:ext cx="70201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 quantification of the extent of the </a:t>
            </a:r>
            <a:r>
              <a:rPr lang="en-GB" sz="2800" i="1" dirty="0"/>
              <a:t>expression</a:t>
            </a:r>
            <a:endParaRPr lang="en-GB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5511375" y="555400"/>
            <a:ext cx="296760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dirty="0"/>
              <a:t>LRM-A6 Extent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342486" y="337871"/>
            <a:ext cx="3547510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LRM-A6 Extent</a:t>
            </a:r>
          </a:p>
        </p:txBody>
      </p:sp>
    </p:spTree>
    <p:extLst>
      <p:ext uri="{BB962C8B-B14F-4D97-AF65-F5344CB8AC3E}">
        <p14:creationId xmlns:p14="http://schemas.microsoft.com/office/powerpoint/2010/main" val="34170168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59" y="1551710"/>
            <a:ext cx="7265194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A statement appearing in the </a:t>
            </a:r>
            <a:r>
              <a:rPr lang="en-GB" sz="2800" i="1" dirty="0"/>
              <a:t>manifestation </a:t>
            </a:r>
            <a:r>
              <a:rPr lang="en-GB" sz="2800" dirty="0"/>
              <a:t>and</a:t>
            </a:r>
          </a:p>
          <a:p>
            <a:r>
              <a:rPr lang="en-GB" sz="2800" dirty="0"/>
              <a:t>deemed to be significant for users to understand</a:t>
            </a:r>
          </a:p>
          <a:p>
            <a:r>
              <a:rPr lang="en-GB" sz="2800" dirty="0"/>
              <a:t>how the resource represents itself.</a:t>
            </a:r>
          </a:p>
          <a:p>
            <a:r>
              <a:rPr lang="en-GB" sz="2800" dirty="0"/>
              <a:t>… </a:t>
            </a:r>
            <a:r>
              <a:rPr lang="en-GB" sz="2800" b="1" dirty="0"/>
              <a:t>normally transcribed </a:t>
            </a:r>
            <a:r>
              <a:rPr lang="en-GB" sz="2800" dirty="0"/>
              <a:t>from a source in a</a:t>
            </a:r>
          </a:p>
          <a:p>
            <a:r>
              <a:rPr lang="en-GB" sz="2800" dirty="0"/>
              <a:t>manifestation. Transcription conventions are</a:t>
            </a:r>
          </a:p>
          <a:p>
            <a:r>
              <a:rPr lang="en-GB" sz="2800" dirty="0"/>
              <a:t>codified by each implementation.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13792" y="4640969"/>
            <a:ext cx="5973751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WYSISWYG transcription (computer mediated)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595417" y="5348059"/>
            <a:ext cx="5892126" cy="461665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Conventional transcription (human mediated)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486" y="337871"/>
            <a:ext cx="7960897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LRM-A16 Manifestation statement</a:t>
            </a:r>
          </a:p>
        </p:txBody>
      </p:sp>
    </p:spTree>
    <p:extLst>
      <p:ext uri="{BB962C8B-B14F-4D97-AF65-F5344CB8AC3E}">
        <p14:creationId xmlns:p14="http://schemas.microsoft.com/office/powerpoint/2010/main" val="14838244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863375" y="3762881"/>
            <a:ext cx="555904" cy="523220"/>
            <a:chOff x="1758173" y="2326142"/>
            <a:chExt cx="555904" cy="523220"/>
          </a:xfrm>
        </p:grpSpPr>
        <p:sp>
          <p:nvSpPr>
            <p:cNvPr id="4" name="Oval 3"/>
            <p:cNvSpPr/>
            <p:nvPr/>
          </p:nvSpPr>
          <p:spPr>
            <a:xfrm>
              <a:off x="1758173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789904" y="2326142"/>
              <a:ext cx="4924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M</a:t>
              </a:r>
              <a:endParaRPr lang="en-US" sz="2800" dirty="0"/>
            </a:p>
          </p:txBody>
        </p:sp>
      </p:grpSp>
      <p:cxnSp>
        <p:nvCxnSpPr>
          <p:cNvPr id="6" name="Curved Connector 5"/>
          <p:cNvCxnSpPr>
            <a:stCxn id="5" idx="0"/>
            <a:endCxn id="8" idx="2"/>
          </p:cNvCxnSpPr>
          <p:nvPr/>
        </p:nvCxnSpPr>
        <p:spPr>
          <a:xfrm rot="5400000" flipH="1" flipV="1">
            <a:off x="2103306" y="2202095"/>
            <a:ext cx="598808" cy="2522765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3664093" y="2835578"/>
            <a:ext cx="1031764" cy="656990"/>
            <a:chOff x="1836446" y="2260272"/>
            <a:chExt cx="1031764" cy="656990"/>
          </a:xfrm>
        </p:grpSpPr>
        <p:sp>
          <p:nvSpPr>
            <p:cNvPr id="8" name="Oval 7"/>
            <p:cNvSpPr/>
            <p:nvPr/>
          </p:nvSpPr>
          <p:spPr>
            <a:xfrm>
              <a:off x="1836446" y="2260272"/>
              <a:ext cx="1031764" cy="65699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75275" y="2327157"/>
              <a:ext cx="9541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Place</a:t>
              </a:r>
              <a:endParaRPr lang="en-US" sz="2800" dirty="0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346374" y="4549668"/>
            <a:ext cx="1667203" cy="720436"/>
            <a:chOff x="1976540" y="3666573"/>
            <a:chExt cx="1667203" cy="720436"/>
          </a:xfrm>
        </p:grpSpPr>
        <p:sp>
          <p:nvSpPr>
            <p:cNvPr id="11" name="Oval 10"/>
            <p:cNvSpPr/>
            <p:nvPr/>
          </p:nvSpPr>
          <p:spPr>
            <a:xfrm>
              <a:off x="1976540" y="3666573"/>
              <a:ext cx="1667203" cy="720436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2011685" y="3765181"/>
              <a:ext cx="15969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Timespan</a:t>
              </a:r>
              <a:endParaRPr lang="en-US" sz="2800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902023" y="3759508"/>
            <a:ext cx="555904" cy="523220"/>
            <a:chOff x="1737360" y="2326142"/>
            <a:chExt cx="555904" cy="523220"/>
          </a:xfrm>
        </p:grpSpPr>
        <p:sp>
          <p:nvSpPr>
            <p:cNvPr id="17" name="Oval 16"/>
            <p:cNvSpPr/>
            <p:nvPr/>
          </p:nvSpPr>
          <p:spPr>
            <a:xfrm>
              <a:off x="1737360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1827600" y="2326142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C</a:t>
              </a:r>
              <a:endParaRPr lang="en-US" sz="2800" dirty="0"/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1013688" y="2763962"/>
            <a:ext cx="265040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place of publication</a:t>
            </a:r>
          </a:p>
        </p:txBody>
      </p:sp>
      <p:cxnSp>
        <p:nvCxnSpPr>
          <p:cNvPr id="21" name="Curved Connector 20"/>
          <p:cNvCxnSpPr>
            <a:stCxn id="4" idx="6"/>
            <a:endCxn id="17" idx="2"/>
          </p:cNvCxnSpPr>
          <p:nvPr/>
        </p:nvCxnSpPr>
        <p:spPr>
          <a:xfrm flipV="1">
            <a:off x="1419279" y="4021118"/>
            <a:ext cx="2482744" cy="337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477789" y="3575077"/>
            <a:ext cx="23877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publisher’s name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3375" y="4943091"/>
            <a:ext cx="25635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date of publication</a:t>
            </a:r>
          </a:p>
        </p:txBody>
      </p:sp>
      <p:cxnSp>
        <p:nvCxnSpPr>
          <p:cNvPr id="27" name="Curved Connector 26"/>
          <p:cNvCxnSpPr>
            <a:stCxn id="5" idx="2"/>
            <a:endCxn id="11" idx="2"/>
          </p:cNvCxnSpPr>
          <p:nvPr/>
        </p:nvCxnSpPr>
        <p:spPr>
          <a:xfrm rot="16200000" flipH="1">
            <a:off x="1931959" y="3495470"/>
            <a:ext cx="623785" cy="2205046"/>
          </a:xfrm>
          <a:prstGeom prst="curvedConnector2">
            <a:avLst/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/>
          <p:cNvGrpSpPr/>
          <p:nvPr/>
        </p:nvGrpSpPr>
        <p:grpSpPr>
          <a:xfrm>
            <a:off x="5240535" y="2831823"/>
            <a:ext cx="1589767" cy="656990"/>
            <a:chOff x="1836445" y="2260272"/>
            <a:chExt cx="1589767" cy="656990"/>
          </a:xfrm>
        </p:grpSpPr>
        <p:sp>
          <p:nvSpPr>
            <p:cNvPr id="34" name="Oval 33"/>
            <p:cNvSpPr/>
            <p:nvPr/>
          </p:nvSpPr>
          <p:spPr>
            <a:xfrm>
              <a:off x="1836445" y="2260272"/>
              <a:ext cx="1589767" cy="65699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2001188" y="2327157"/>
              <a:ext cx="12602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err="1"/>
                <a:t>Nomen</a:t>
              </a:r>
              <a:endParaRPr lang="en-US" sz="2800" dirty="0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5240534" y="3692623"/>
            <a:ext cx="1589767" cy="656990"/>
            <a:chOff x="1836445" y="2260272"/>
            <a:chExt cx="1589767" cy="656990"/>
          </a:xfrm>
        </p:grpSpPr>
        <p:sp>
          <p:nvSpPr>
            <p:cNvPr id="37" name="Oval 36"/>
            <p:cNvSpPr/>
            <p:nvPr/>
          </p:nvSpPr>
          <p:spPr>
            <a:xfrm>
              <a:off x="1836445" y="2260272"/>
              <a:ext cx="1589767" cy="65699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2001188" y="2327157"/>
              <a:ext cx="12602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err="1"/>
                <a:t>Nomen</a:t>
              </a:r>
              <a:endParaRPr lang="en-US" sz="2800" dirty="0"/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5240534" y="4581391"/>
            <a:ext cx="1589767" cy="656990"/>
            <a:chOff x="1836445" y="2260272"/>
            <a:chExt cx="1589767" cy="656990"/>
          </a:xfrm>
        </p:grpSpPr>
        <p:sp>
          <p:nvSpPr>
            <p:cNvPr id="40" name="Oval 39"/>
            <p:cNvSpPr/>
            <p:nvPr/>
          </p:nvSpPr>
          <p:spPr>
            <a:xfrm>
              <a:off x="1836445" y="2260272"/>
              <a:ext cx="1589767" cy="65699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2001188" y="2327157"/>
              <a:ext cx="12602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err="1"/>
                <a:t>Nomen</a:t>
              </a:r>
              <a:endParaRPr lang="en-US" sz="2800" dirty="0"/>
            </a:p>
          </p:txBody>
        </p:sp>
      </p:grpSp>
      <p:cxnSp>
        <p:nvCxnSpPr>
          <p:cNvPr id="42" name="Curved Connector 41"/>
          <p:cNvCxnSpPr>
            <a:stCxn id="11" idx="6"/>
            <a:endCxn id="40" idx="2"/>
          </p:cNvCxnSpPr>
          <p:nvPr/>
        </p:nvCxnSpPr>
        <p:spPr>
          <a:xfrm>
            <a:off x="5013577" y="4909886"/>
            <a:ext cx="226957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17" idx="6"/>
            <a:endCxn id="37" idx="2"/>
          </p:cNvCxnSpPr>
          <p:nvPr/>
        </p:nvCxnSpPr>
        <p:spPr>
          <a:xfrm>
            <a:off x="4457927" y="4021118"/>
            <a:ext cx="782607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urved Connector 47"/>
          <p:cNvCxnSpPr>
            <a:stCxn id="8" idx="6"/>
            <a:endCxn id="34" idx="2"/>
          </p:cNvCxnSpPr>
          <p:nvPr/>
        </p:nvCxnSpPr>
        <p:spPr>
          <a:xfrm flipV="1">
            <a:off x="4695857" y="3160318"/>
            <a:ext cx="544678" cy="3755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urved Connector 51"/>
          <p:cNvCxnSpPr>
            <a:stCxn id="4" idx="2"/>
            <a:endCxn id="55" idx="1"/>
          </p:cNvCxnSpPr>
          <p:nvPr/>
        </p:nvCxnSpPr>
        <p:spPr>
          <a:xfrm rot="10800000" flipH="1">
            <a:off x="863374" y="2118747"/>
            <a:ext cx="2852753" cy="1905745"/>
          </a:xfrm>
          <a:prstGeom prst="curvedConnector3">
            <a:avLst>
              <a:gd name="adj1" fmla="val -8013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/>
          <p:nvPr/>
        </p:nvSpPr>
        <p:spPr>
          <a:xfrm>
            <a:off x="3716128" y="1857136"/>
            <a:ext cx="3378297" cy="52322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sz="2800" dirty="0"/>
              <a:t>Publication statement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621931" y="1381146"/>
            <a:ext cx="20421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2000" dirty="0"/>
              <a:t>has manifestation</a:t>
            </a:r>
          </a:p>
          <a:p>
            <a:pPr algn="r"/>
            <a:r>
              <a:rPr lang="en-GB" sz="2000" dirty="0"/>
              <a:t>statement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213855" y="1918691"/>
            <a:ext cx="1500338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Transcribed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213855" y="3821063"/>
            <a:ext cx="1500338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Recorded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42486" y="337871"/>
            <a:ext cx="6251455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Attributes =&gt; Relationships</a:t>
            </a:r>
          </a:p>
        </p:txBody>
      </p:sp>
    </p:spTree>
    <p:extLst>
      <p:ext uri="{BB962C8B-B14F-4D97-AF65-F5344CB8AC3E}">
        <p14:creationId xmlns:p14="http://schemas.microsoft.com/office/powerpoint/2010/main" val="127331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000"/>
                            </p:stCondLst>
                            <p:childTnLst>
                              <p:par>
                                <p:cTn id="6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3000"/>
                            </p:stCondLst>
                            <p:childTnLst>
                              <p:par>
                                <p:cTn id="6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0"/>
                            </p:stCondLst>
                            <p:childTnLst>
                              <p:par>
                                <p:cTn id="7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000"/>
                            </p:stCondLst>
                            <p:childTnLst>
                              <p:par>
                                <p:cTn id="8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4" grpId="0"/>
      <p:bldP spid="25" grpId="0"/>
      <p:bldP spid="55" grpId="0" animBg="1"/>
      <p:bldP spid="61" grpId="0"/>
      <p:bldP spid="65" grpId="0" animBg="1"/>
      <p:bldP spid="6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2486" y="337871"/>
            <a:ext cx="2881879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Translations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65095" y="3209544"/>
            <a:ext cx="2280496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Translations in</a:t>
            </a:r>
          </a:p>
          <a:p>
            <a:r>
              <a:rPr lang="en-GB" sz="2800" dirty="0"/>
              <a:t>RDA Registry:</a:t>
            </a:r>
          </a:p>
          <a:p>
            <a:r>
              <a:rPr lang="en-GB" sz="2800" dirty="0"/>
              <a:t>German</a:t>
            </a:r>
          </a:p>
          <a:p>
            <a:r>
              <a:rPr lang="en-GB" sz="2800" dirty="0"/>
              <a:t>French</a:t>
            </a:r>
          </a:p>
          <a:p>
            <a:r>
              <a:rPr lang="en-GB" sz="2800" dirty="0"/>
              <a:t>Spanish</a:t>
            </a:r>
          </a:p>
          <a:p>
            <a:r>
              <a:rPr lang="en-GB" sz="2800" dirty="0"/>
              <a:t>Chinese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68850" y="1746504"/>
            <a:ext cx="2472986" cy="1380744"/>
            <a:chOff x="468850" y="1746504"/>
            <a:chExt cx="2472986" cy="1380744"/>
          </a:xfrm>
        </p:grpSpPr>
        <p:sp>
          <p:nvSpPr>
            <p:cNvPr id="11" name="Down Arrow Callout 10"/>
            <p:cNvSpPr/>
            <p:nvPr/>
          </p:nvSpPr>
          <p:spPr>
            <a:xfrm>
              <a:off x="490892" y="1746504"/>
              <a:ext cx="2428903" cy="1380744"/>
            </a:xfrm>
            <a:prstGeom prst="downArrowCallou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8850" y="1746504"/>
              <a:ext cx="247298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400" dirty="0">
                  <a:solidFill>
                    <a:schemeClr val="bg1"/>
                  </a:solidFill>
                </a:rPr>
                <a:t>RDA</a:t>
              </a:r>
            </a:p>
            <a:p>
              <a:pPr algn="ctr"/>
              <a:r>
                <a:rPr lang="en-GB" sz="2400" dirty="0">
                  <a:solidFill>
                    <a:schemeClr val="bg1"/>
                  </a:solidFill>
                </a:rPr>
                <a:t>Translations Policy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125714" y="3424987"/>
            <a:ext cx="421256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In process (RDA Reference):</a:t>
            </a:r>
          </a:p>
          <a:p>
            <a:r>
              <a:rPr lang="en-GB" sz="2800" dirty="0"/>
              <a:t>Arabic</a:t>
            </a:r>
          </a:p>
          <a:p>
            <a:r>
              <a:rPr lang="en-GB" sz="2800" dirty="0"/>
              <a:t>Dutch</a:t>
            </a:r>
          </a:p>
          <a:p>
            <a:r>
              <a:rPr lang="en-GB" sz="2800" dirty="0"/>
              <a:t>Swedish</a:t>
            </a:r>
          </a:p>
          <a:p>
            <a:r>
              <a:rPr lang="en-GB" sz="2800" dirty="0"/>
              <a:t>Chinese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25714" y="1742253"/>
            <a:ext cx="3721212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In process (RDA Toolkit):</a:t>
            </a:r>
          </a:p>
          <a:p>
            <a:r>
              <a:rPr lang="en-GB" sz="2800" dirty="0"/>
              <a:t>Finnish</a:t>
            </a:r>
          </a:p>
          <a:p>
            <a:r>
              <a:rPr lang="en-GB" sz="2800" dirty="0"/>
              <a:t>Italian</a:t>
            </a:r>
          </a:p>
        </p:txBody>
      </p:sp>
    </p:spTree>
    <p:extLst>
      <p:ext uri="{BB962C8B-B14F-4D97-AF65-F5344CB8AC3E}">
        <p14:creationId xmlns:p14="http://schemas.microsoft.com/office/powerpoint/2010/main" val="1968063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1141" y="674424"/>
            <a:ext cx="5707687" cy="584650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2486" y="337871"/>
            <a:ext cx="2269467" cy="1446550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Semantic</a:t>
            </a:r>
          </a:p>
          <a:p>
            <a:r>
              <a:rPr lang="en-GB" sz="4400" dirty="0">
                <a:latin typeface="+mj-lt"/>
              </a:rPr>
              <a:t>Web</a:t>
            </a:r>
          </a:p>
        </p:txBody>
      </p:sp>
      <p:sp>
        <p:nvSpPr>
          <p:cNvPr id="8" name="Rectangle 7"/>
          <p:cNvSpPr/>
          <p:nvPr/>
        </p:nvSpPr>
        <p:spPr>
          <a:xfrm>
            <a:off x="3068087" y="2540001"/>
            <a:ext cx="5170748" cy="323272"/>
          </a:xfrm>
          <a:prstGeom prst="rect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noFill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994195" y="3842327"/>
            <a:ext cx="73892" cy="2586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Curved Right Arrow 16"/>
          <p:cNvSpPr/>
          <p:nvPr/>
        </p:nvSpPr>
        <p:spPr>
          <a:xfrm>
            <a:off x="2125977" y="2604962"/>
            <a:ext cx="923637" cy="275182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7076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2486" y="337871"/>
            <a:ext cx="2249655" cy="1200329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600" dirty="0">
                <a:latin typeface="+mj-lt"/>
              </a:rPr>
              <a:t>Local</a:t>
            </a:r>
          </a:p>
          <a:p>
            <a:r>
              <a:rPr lang="en-GB" sz="3600" dirty="0">
                <a:latin typeface="+mj-lt"/>
              </a:rPr>
              <a:t>refinement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23663" y="420624"/>
            <a:ext cx="596041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“audio belt”: refinement to Carrier type</a:t>
            </a:r>
          </a:p>
          <a:p>
            <a:r>
              <a:rPr lang="en-GB" sz="2800" dirty="0"/>
              <a:t>via RDA/ONIX Framework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486" y="1806032"/>
            <a:ext cx="6576218" cy="411013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6874" y="4957826"/>
            <a:ext cx="6067203" cy="16167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4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0400" y="1154716"/>
            <a:ext cx="6348109" cy="532067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42485" y="337871"/>
            <a:ext cx="4534315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4400" dirty="0">
                <a:latin typeface="+mj-lt"/>
              </a:rPr>
              <a:t>Maps for machines</a:t>
            </a:r>
          </a:p>
        </p:txBody>
      </p:sp>
    </p:spTree>
    <p:extLst>
      <p:ext uri="{BB962C8B-B14F-4D97-AF65-F5344CB8AC3E}">
        <p14:creationId xmlns:p14="http://schemas.microsoft.com/office/powerpoint/2010/main" val="15724998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2486" y="337871"/>
            <a:ext cx="3319758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4400" dirty="0">
                <a:latin typeface="+mj-lt"/>
              </a:rPr>
              <a:t>Local policies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739" y="1388000"/>
            <a:ext cx="7690586" cy="32856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73000" y="5102505"/>
            <a:ext cx="3089244" cy="707886"/>
          </a:xfrm>
          <a:prstGeom prst="rect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/>
              <a:t>National Library of Australia</a:t>
            </a:r>
          </a:p>
          <a:p>
            <a:pPr algn="ctr"/>
            <a:r>
              <a:rPr lang="en-GB" sz="2000" dirty="0"/>
              <a:t>Policy Statement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835002" y="5102505"/>
            <a:ext cx="1935403" cy="707886"/>
          </a:xfrm>
          <a:prstGeom prst="rect">
            <a:avLst/>
          </a:prstGeom>
          <a:solidFill>
            <a:srgbClr val="FF000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British Library</a:t>
            </a:r>
          </a:p>
          <a:p>
            <a:pPr algn="ctr"/>
            <a:r>
              <a:rPr lang="en-GB" sz="2000" dirty="0">
                <a:solidFill>
                  <a:schemeClr val="bg1"/>
                </a:solidFill>
              </a:rPr>
              <a:t>Policy Statement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943162" y="5102505"/>
            <a:ext cx="2047099" cy="707886"/>
          </a:xfrm>
          <a:prstGeom prst="rect">
            <a:avLst/>
          </a:prstGeom>
          <a:solidFill>
            <a:srgbClr val="7030A0"/>
          </a:solidFill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2000" dirty="0">
                <a:solidFill>
                  <a:schemeClr val="bg1"/>
                </a:solidFill>
              </a:rPr>
              <a:t>Germany, Austria,</a:t>
            </a:r>
          </a:p>
          <a:p>
            <a:pPr algn="ctr"/>
            <a:r>
              <a:rPr lang="en-GB" sz="2000" dirty="0">
                <a:solidFill>
                  <a:schemeClr val="bg1"/>
                </a:solidFill>
              </a:rPr>
              <a:t>Switzerland</a:t>
            </a:r>
          </a:p>
        </p:txBody>
      </p:sp>
    </p:spTree>
    <p:extLst>
      <p:ext uri="{BB962C8B-B14F-4D97-AF65-F5344CB8AC3E}">
        <p14:creationId xmlns:p14="http://schemas.microsoft.com/office/powerpoint/2010/main" val="393969867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2486" y="337871"/>
            <a:ext cx="4395769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4400" dirty="0">
                <a:latin typeface="+mj-lt"/>
              </a:rPr>
              <a:t>Local vocabularies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961" y="1343853"/>
            <a:ext cx="7653602" cy="242573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1560" y="3843476"/>
            <a:ext cx="5224439" cy="24768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2486" y="4297069"/>
            <a:ext cx="2788641" cy="156966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Vocabulary removed</a:t>
            </a:r>
          </a:p>
          <a:p>
            <a:r>
              <a:rPr lang="en-GB" sz="2400" dirty="0"/>
              <a:t>from “global” RDA</a:t>
            </a:r>
          </a:p>
          <a:p>
            <a:r>
              <a:rPr lang="en-GB" sz="2400" dirty="0"/>
              <a:t>becomes a “local” vocabulary</a:t>
            </a:r>
          </a:p>
        </p:txBody>
      </p:sp>
    </p:spTree>
    <p:extLst>
      <p:ext uri="{BB962C8B-B14F-4D97-AF65-F5344CB8AC3E}">
        <p14:creationId xmlns:p14="http://schemas.microsoft.com/office/powerpoint/2010/main" val="127739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42486" y="337871"/>
            <a:ext cx="3080523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RDA strategy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41252" y="1451988"/>
            <a:ext cx="5229958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3 targets:</a:t>
            </a:r>
          </a:p>
          <a:p>
            <a:r>
              <a:rPr lang="en-GB" sz="3200" dirty="0">
                <a:solidFill>
                  <a:srgbClr val="0070C0"/>
                </a:solidFill>
              </a:rPr>
              <a:t>International</a:t>
            </a:r>
            <a:r>
              <a:rPr lang="en-GB" sz="3200" dirty="0"/>
              <a:t> communities</a:t>
            </a:r>
          </a:p>
          <a:p>
            <a:r>
              <a:rPr lang="en-GB" sz="3200" dirty="0">
                <a:solidFill>
                  <a:srgbClr val="0070C0"/>
                </a:solidFill>
              </a:rPr>
              <a:t>Cultural heritage </a:t>
            </a:r>
            <a:r>
              <a:rPr lang="en-GB" sz="3200" dirty="0"/>
              <a:t>communities</a:t>
            </a:r>
          </a:p>
          <a:p>
            <a:r>
              <a:rPr lang="en-GB" sz="3200" dirty="0">
                <a:solidFill>
                  <a:srgbClr val="0070C0"/>
                </a:solidFill>
              </a:rPr>
              <a:t>Linked data </a:t>
            </a:r>
            <a:r>
              <a:rPr lang="en-GB" sz="3200" dirty="0"/>
              <a:t>communities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61872" y="3858768"/>
            <a:ext cx="6729983" cy="1938992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is a package of data elements, guidelines, and instructions for creating </a:t>
            </a:r>
            <a:r>
              <a:rPr lang="en-GB" sz="2400" dirty="0">
                <a:solidFill>
                  <a:srgbClr val="0070C0"/>
                </a:solidFill>
              </a:rPr>
              <a:t>library and cultural heritage </a:t>
            </a:r>
            <a:r>
              <a:rPr lang="en-GB" sz="2400" dirty="0"/>
              <a:t>resource metadata that are well-formed according to </a:t>
            </a:r>
            <a:r>
              <a:rPr lang="en-GB" sz="2400" dirty="0">
                <a:solidFill>
                  <a:srgbClr val="0070C0"/>
                </a:solidFill>
              </a:rPr>
              <a:t>international</a:t>
            </a:r>
            <a:r>
              <a:rPr lang="en-GB" sz="2400" dirty="0"/>
              <a:t> models for user-focussed </a:t>
            </a:r>
            <a:r>
              <a:rPr lang="en-GB" sz="2400" dirty="0">
                <a:solidFill>
                  <a:srgbClr val="0070C0"/>
                </a:solidFill>
              </a:rPr>
              <a:t>linked data </a:t>
            </a:r>
            <a:r>
              <a:rPr lang="en-GB" sz="2400" dirty="0"/>
              <a:t>applications.</a:t>
            </a:r>
          </a:p>
        </p:txBody>
      </p:sp>
    </p:spTree>
    <p:extLst>
      <p:ext uri="{BB962C8B-B14F-4D97-AF65-F5344CB8AC3E}">
        <p14:creationId xmlns:p14="http://schemas.microsoft.com/office/powerpoint/2010/main" val="12031294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>
                <a:hlinkClick r:id="rId3"/>
              </a:rPr>
              <a:t>rscchair@rdatoolkit.org</a:t>
            </a:r>
            <a:endParaRPr lang="en-GB" dirty="0"/>
          </a:p>
          <a:p>
            <a:r>
              <a:rPr lang="en-GB" dirty="0"/>
              <a:t>RSC website</a:t>
            </a:r>
          </a:p>
          <a:p>
            <a:pPr lvl="1"/>
            <a:r>
              <a:rPr lang="en-GB" dirty="0"/>
              <a:t>http://www.rda-rsc.org/</a:t>
            </a:r>
          </a:p>
          <a:p>
            <a:r>
              <a:rPr lang="en-GB" dirty="0"/>
              <a:t>RDA Toolkit</a:t>
            </a:r>
          </a:p>
          <a:p>
            <a:pPr lvl="1"/>
            <a:r>
              <a:rPr lang="en-GB" dirty="0"/>
              <a:t>http://www.rdatoolkit.org/</a:t>
            </a:r>
          </a:p>
          <a:p>
            <a:r>
              <a:rPr lang="en-GB" dirty="0"/>
              <a:t>RDA Registry</a:t>
            </a:r>
          </a:p>
          <a:p>
            <a:pPr lvl="1"/>
            <a:r>
              <a:rPr lang="en-GB" dirty="0"/>
              <a:t>http://www.rdaregistry.info/</a:t>
            </a:r>
          </a:p>
          <a:p>
            <a:r>
              <a:rPr lang="en-GB" dirty="0"/>
              <a:t>RDA data, Jane-</a:t>
            </a:r>
            <a:r>
              <a:rPr lang="en-GB" dirty="0" err="1"/>
              <a:t>athons</a:t>
            </a:r>
            <a:r>
              <a:rPr lang="en-GB" dirty="0"/>
              <a:t>, etc.</a:t>
            </a:r>
          </a:p>
          <a:p>
            <a:pPr lvl="1"/>
            <a:r>
              <a:rPr lang="en-GB" dirty="0"/>
              <a:t>http://www.rballs.info/</a:t>
            </a:r>
          </a:p>
        </p:txBody>
      </p:sp>
    </p:spTree>
    <p:extLst>
      <p:ext uri="{BB962C8B-B14F-4D97-AF65-F5344CB8AC3E}">
        <p14:creationId xmlns:p14="http://schemas.microsoft.com/office/powerpoint/2010/main" val="2608700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3775" y="1580701"/>
            <a:ext cx="78976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/>
              <a:t>RDA Toolkit </a:t>
            </a:r>
            <a:r>
              <a:rPr lang="en-GB" sz="3200" dirty="0"/>
              <a:t>provides the user-focussed elements, guidelines, and instructions.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93775" y="3131308"/>
            <a:ext cx="78976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/>
              <a:t>RDA Registry </a:t>
            </a:r>
            <a:r>
              <a:rPr lang="en-GB" sz="3200" dirty="0"/>
              <a:t>provides the infrastructure for well-formed, linked, RDA data applications.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2486" y="337871"/>
            <a:ext cx="2265300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RDA data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3775" y="4681915"/>
            <a:ext cx="78976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u="sng" dirty="0"/>
              <a:t>Open Metadata Registry </a:t>
            </a:r>
            <a:r>
              <a:rPr lang="en-GB" sz="3200" dirty="0"/>
              <a:t>provides the linked data representation of RDA Reference.</a:t>
            </a:r>
          </a:p>
        </p:txBody>
      </p:sp>
    </p:spTree>
    <p:extLst>
      <p:ext uri="{BB962C8B-B14F-4D97-AF65-F5344CB8AC3E}">
        <p14:creationId xmlns:p14="http://schemas.microsoft.com/office/powerpoint/2010/main" val="563322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2486" y="337871"/>
            <a:ext cx="5495287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RDA data infrastructure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51020" y="3148332"/>
            <a:ext cx="3227832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Open Metadata Registry (RDF)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16806" y="1543049"/>
            <a:ext cx="8024273" cy="1200329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RDA Reference data:</a:t>
            </a:r>
          </a:p>
          <a:p>
            <a:pPr algn="ctr"/>
            <a:r>
              <a:rPr lang="en-GB" sz="3600" dirty="0"/>
              <a:t>Elements, attributes, relationships, values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015026" y="4793537"/>
            <a:ext cx="3227832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RDA Registry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015026" y="5844822"/>
            <a:ext cx="3227832" cy="646331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RDA Toolkit</a:t>
            </a:r>
          </a:p>
        </p:txBody>
      </p:sp>
      <p:sp>
        <p:nvSpPr>
          <p:cNvPr id="3" name="Down Arrow 2"/>
          <p:cNvSpPr/>
          <p:nvPr/>
        </p:nvSpPr>
        <p:spPr>
          <a:xfrm>
            <a:off x="4258612" y="2743378"/>
            <a:ext cx="612648" cy="4049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Down Arrow 11"/>
          <p:cNvSpPr/>
          <p:nvPr/>
        </p:nvSpPr>
        <p:spPr>
          <a:xfrm>
            <a:off x="4258612" y="4368622"/>
            <a:ext cx="612648" cy="4049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Down Arrow 12"/>
          <p:cNvSpPr/>
          <p:nvPr/>
        </p:nvSpPr>
        <p:spPr>
          <a:xfrm>
            <a:off x="4258612" y="5439868"/>
            <a:ext cx="612648" cy="40495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871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4359" y="1330592"/>
            <a:ext cx="81247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LRM “a high-level conceptual model … intended as a guide or basis on which to elaborate cataloguing rules”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910212" y="2347967"/>
            <a:ext cx="480891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guidance, instructions, elements</a:t>
            </a:r>
          </a:p>
        </p:txBody>
      </p:sp>
      <p:sp>
        <p:nvSpPr>
          <p:cNvPr id="5" name="Bent Arrow 4"/>
          <p:cNvSpPr/>
          <p:nvPr/>
        </p:nvSpPr>
        <p:spPr>
          <a:xfrm flipV="1">
            <a:off x="3085173" y="2170797"/>
            <a:ext cx="825039" cy="5544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59" y="4712824"/>
            <a:ext cx="8124768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LRM “this model is developed very much with semantic web technologies in mind”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830620" y="5751699"/>
            <a:ext cx="388850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linked data communities</a:t>
            </a:r>
          </a:p>
        </p:txBody>
      </p:sp>
      <p:sp>
        <p:nvSpPr>
          <p:cNvPr id="8" name="Bent Arrow 7"/>
          <p:cNvSpPr/>
          <p:nvPr/>
        </p:nvSpPr>
        <p:spPr>
          <a:xfrm flipV="1">
            <a:off x="4005581" y="5552748"/>
            <a:ext cx="825039" cy="5544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94358" y="3019768"/>
            <a:ext cx="8124769" cy="8309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“operates at a greater level of generality than </a:t>
            </a:r>
            <a:r>
              <a:rPr lang="en-GB" sz="2400" dirty="0" err="1"/>
              <a:t>FRBRoo</a:t>
            </a:r>
            <a:r>
              <a:rPr lang="en-GB" sz="2400" dirty="0"/>
              <a:t>, which seeks to be comparable in terms of generality with CIDOC CRM”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202544" y="4058643"/>
            <a:ext cx="4516583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dirty="0"/>
              <a:t>RDA cultural heritage communities</a:t>
            </a:r>
          </a:p>
        </p:txBody>
      </p:sp>
      <p:sp>
        <p:nvSpPr>
          <p:cNvPr id="11" name="Bent Arrow 10"/>
          <p:cNvSpPr/>
          <p:nvPr/>
        </p:nvSpPr>
        <p:spPr>
          <a:xfrm flipV="1">
            <a:off x="3377505" y="3850765"/>
            <a:ext cx="825039" cy="554457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2486" y="337871"/>
            <a:ext cx="4593822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FRBR-LRM and RDA</a:t>
            </a:r>
          </a:p>
        </p:txBody>
      </p:sp>
    </p:spTree>
    <p:extLst>
      <p:ext uri="{BB962C8B-B14F-4D97-AF65-F5344CB8AC3E}">
        <p14:creationId xmlns:p14="http://schemas.microsoft.com/office/powerpoint/2010/main" val="3196921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TextBox 64"/>
          <p:cNvSpPr txBox="1"/>
          <p:nvPr/>
        </p:nvSpPr>
        <p:spPr>
          <a:xfrm>
            <a:off x="342486" y="337871"/>
            <a:ext cx="4593822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FRBR-LRM and RDA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4252813" y="1481622"/>
            <a:ext cx="914400" cy="932688"/>
            <a:chOff x="1821080" y="2121408"/>
            <a:chExt cx="914400" cy="932688"/>
          </a:xfrm>
        </p:grpSpPr>
        <p:sp>
          <p:nvSpPr>
            <p:cNvPr id="5" name="Oval 4"/>
            <p:cNvSpPr/>
            <p:nvPr/>
          </p:nvSpPr>
          <p:spPr>
            <a:xfrm>
              <a:off x="1821080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931807" y="2326142"/>
              <a:ext cx="6929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</a:t>
              </a:r>
              <a:endParaRPr lang="en-US" sz="2800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994026" y="2209576"/>
            <a:ext cx="1530096" cy="932688"/>
            <a:chOff x="1737360" y="2121408"/>
            <a:chExt cx="1530096" cy="932688"/>
          </a:xfrm>
        </p:grpSpPr>
        <p:sp>
          <p:nvSpPr>
            <p:cNvPr id="8" name="Oval 7"/>
            <p:cNvSpPr/>
            <p:nvPr/>
          </p:nvSpPr>
          <p:spPr>
            <a:xfrm>
              <a:off x="1737360" y="2121408"/>
              <a:ext cx="1530096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72268" y="2326142"/>
              <a:ext cx="12602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err="1"/>
                <a:t>Nomen</a:t>
              </a:r>
              <a:endParaRPr lang="en-US" sz="2800" dirty="0"/>
            </a:p>
          </p:txBody>
        </p:sp>
      </p:grpSp>
      <p:cxnSp>
        <p:nvCxnSpPr>
          <p:cNvPr id="10" name="Curved Connector 9"/>
          <p:cNvCxnSpPr>
            <a:stCxn id="5" idx="6"/>
            <a:endCxn id="8" idx="2"/>
          </p:cNvCxnSpPr>
          <p:nvPr/>
        </p:nvCxnSpPr>
        <p:spPr>
          <a:xfrm>
            <a:off x="5167213" y="1947966"/>
            <a:ext cx="1826813" cy="727954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004191" y="1785202"/>
            <a:ext cx="177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7105278" y="3666518"/>
            <a:ext cx="1307592" cy="932688"/>
            <a:chOff x="1737360" y="2121408"/>
            <a:chExt cx="1307592" cy="932688"/>
          </a:xfrm>
        </p:grpSpPr>
        <p:sp>
          <p:nvSpPr>
            <p:cNvPr id="15" name="Oval 14"/>
            <p:cNvSpPr/>
            <p:nvPr/>
          </p:nvSpPr>
          <p:spPr>
            <a:xfrm>
              <a:off x="1737360" y="2121408"/>
              <a:ext cx="1307592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914103" y="2326142"/>
              <a:ext cx="95410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Place</a:t>
              </a:r>
              <a:endParaRPr lang="en-US" sz="2800" dirty="0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827889" y="5102553"/>
            <a:ext cx="1862370" cy="932688"/>
            <a:chOff x="1914102" y="3569053"/>
            <a:chExt cx="1862370" cy="932688"/>
          </a:xfrm>
        </p:grpSpPr>
        <p:sp>
          <p:nvSpPr>
            <p:cNvPr id="18" name="Oval 17"/>
            <p:cNvSpPr/>
            <p:nvPr/>
          </p:nvSpPr>
          <p:spPr>
            <a:xfrm>
              <a:off x="1914102" y="3569053"/>
              <a:ext cx="186237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046831" y="3773787"/>
              <a:ext cx="159691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Timespan</a:t>
              </a:r>
              <a:endParaRPr lang="en-US" sz="2800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3940692" y="4442499"/>
            <a:ext cx="1849003" cy="1190409"/>
            <a:chOff x="1737359" y="1863687"/>
            <a:chExt cx="1849003" cy="1190409"/>
          </a:xfrm>
        </p:grpSpPr>
        <p:sp>
          <p:nvSpPr>
            <p:cNvPr id="21" name="Oval 20"/>
            <p:cNvSpPr/>
            <p:nvPr/>
          </p:nvSpPr>
          <p:spPr>
            <a:xfrm>
              <a:off x="1737359" y="1863687"/>
              <a:ext cx="1849003" cy="1190409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839064" y="2036642"/>
              <a:ext cx="1596591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GB" sz="2800" dirty="0"/>
                <a:t>Collective</a:t>
              </a:r>
            </a:p>
            <a:p>
              <a:pPr algn="ctr"/>
              <a:r>
                <a:rPr lang="en-GB" sz="2800" dirty="0"/>
                <a:t>agent</a:t>
              </a:r>
              <a:endParaRPr lang="en-US" sz="2800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147725" y="6035241"/>
            <a:ext cx="555904" cy="523220"/>
            <a:chOff x="1737360" y="2326142"/>
            <a:chExt cx="555904" cy="523220"/>
          </a:xfrm>
        </p:grpSpPr>
        <p:sp>
          <p:nvSpPr>
            <p:cNvPr id="24" name="Oval 23"/>
            <p:cNvSpPr/>
            <p:nvPr/>
          </p:nvSpPr>
          <p:spPr>
            <a:xfrm>
              <a:off x="1737360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42448" y="2326142"/>
              <a:ext cx="34977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F</a:t>
              </a:r>
              <a:endParaRPr lang="en-US" sz="2800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5083214" y="6035241"/>
            <a:ext cx="555904" cy="523220"/>
            <a:chOff x="1737360" y="2326142"/>
            <a:chExt cx="555904" cy="523220"/>
          </a:xfrm>
        </p:grpSpPr>
        <p:sp>
          <p:nvSpPr>
            <p:cNvPr id="27" name="Oval 26"/>
            <p:cNvSpPr/>
            <p:nvPr/>
          </p:nvSpPr>
          <p:spPr>
            <a:xfrm>
              <a:off x="1737360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827600" y="2326142"/>
              <a:ext cx="37542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C</a:t>
              </a:r>
              <a:endParaRPr lang="en-US" sz="2800" dirty="0"/>
            </a:p>
          </p:txBody>
        </p:sp>
      </p:grpSp>
      <p:cxnSp>
        <p:nvCxnSpPr>
          <p:cNvPr id="29" name="Curved Connector 28"/>
          <p:cNvCxnSpPr>
            <a:stCxn id="24" idx="0"/>
            <a:endCxn id="21" idx="4"/>
          </p:cNvCxnSpPr>
          <p:nvPr/>
        </p:nvCxnSpPr>
        <p:spPr>
          <a:xfrm rot="5400000" flipH="1" flipV="1">
            <a:off x="4444269" y="5614317"/>
            <a:ext cx="402333" cy="43951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urved Connector 29"/>
          <p:cNvCxnSpPr>
            <a:stCxn id="27" idx="0"/>
            <a:endCxn id="21" idx="4"/>
          </p:cNvCxnSpPr>
          <p:nvPr/>
        </p:nvCxnSpPr>
        <p:spPr>
          <a:xfrm rot="16200000" flipV="1">
            <a:off x="4912014" y="5586089"/>
            <a:ext cx="402333" cy="495972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2920571" y="3211198"/>
            <a:ext cx="1307592" cy="932688"/>
            <a:chOff x="1781507" y="2112867"/>
            <a:chExt cx="1307592" cy="932688"/>
          </a:xfrm>
        </p:grpSpPr>
        <p:sp>
          <p:nvSpPr>
            <p:cNvPr id="32" name="Oval 31"/>
            <p:cNvSpPr/>
            <p:nvPr/>
          </p:nvSpPr>
          <p:spPr>
            <a:xfrm>
              <a:off x="1781507" y="2112867"/>
              <a:ext cx="1307592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914103" y="2317601"/>
              <a:ext cx="104240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Agent</a:t>
              </a:r>
              <a:endParaRPr lang="en-US" sz="2800" dirty="0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780249" y="2854662"/>
            <a:ext cx="555904" cy="523220"/>
            <a:chOff x="1763784" y="2326142"/>
            <a:chExt cx="555904" cy="523220"/>
          </a:xfrm>
        </p:grpSpPr>
        <p:sp>
          <p:nvSpPr>
            <p:cNvPr id="35" name="Oval 34"/>
            <p:cNvSpPr/>
            <p:nvPr/>
          </p:nvSpPr>
          <p:spPr>
            <a:xfrm>
              <a:off x="1763784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1789904" y="2326142"/>
              <a:ext cx="50366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W</a:t>
              </a:r>
              <a:endParaRPr lang="en-US" sz="2800" dirty="0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780249" y="3396907"/>
            <a:ext cx="555904" cy="523220"/>
            <a:chOff x="1737360" y="2326142"/>
            <a:chExt cx="555904" cy="523220"/>
          </a:xfrm>
        </p:grpSpPr>
        <p:sp>
          <p:nvSpPr>
            <p:cNvPr id="38" name="Oval 37"/>
            <p:cNvSpPr/>
            <p:nvPr/>
          </p:nvSpPr>
          <p:spPr>
            <a:xfrm>
              <a:off x="1737360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835615" y="2326142"/>
              <a:ext cx="35939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E</a:t>
              </a:r>
              <a:endParaRPr lang="en-US" sz="2800" dirty="0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780249" y="3939152"/>
            <a:ext cx="555904" cy="523220"/>
            <a:chOff x="1758173" y="2326142"/>
            <a:chExt cx="555904" cy="523220"/>
          </a:xfrm>
        </p:grpSpPr>
        <p:sp>
          <p:nvSpPr>
            <p:cNvPr id="41" name="Oval 40"/>
            <p:cNvSpPr/>
            <p:nvPr/>
          </p:nvSpPr>
          <p:spPr>
            <a:xfrm>
              <a:off x="1758173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789904" y="2326142"/>
              <a:ext cx="49244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M</a:t>
              </a:r>
              <a:endParaRPr lang="en-US" sz="2800" dirty="0"/>
            </a:p>
          </p:txBody>
        </p:sp>
      </p:grpSp>
      <p:cxnSp>
        <p:nvCxnSpPr>
          <p:cNvPr id="46" name="Curved Connector 45"/>
          <p:cNvCxnSpPr>
            <a:stCxn id="5" idx="6"/>
            <a:endCxn id="15" idx="2"/>
          </p:cNvCxnSpPr>
          <p:nvPr/>
        </p:nvCxnSpPr>
        <p:spPr>
          <a:xfrm>
            <a:off x="5167213" y="1947966"/>
            <a:ext cx="1938065" cy="2184896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urved Connector 48"/>
          <p:cNvCxnSpPr>
            <a:stCxn id="5" idx="6"/>
            <a:endCxn id="18" idx="2"/>
          </p:cNvCxnSpPr>
          <p:nvPr/>
        </p:nvCxnSpPr>
        <p:spPr>
          <a:xfrm>
            <a:off x="5167213" y="1947966"/>
            <a:ext cx="1660676" cy="362093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/>
          <p:cNvGrpSpPr/>
          <p:nvPr/>
        </p:nvGrpSpPr>
        <p:grpSpPr>
          <a:xfrm>
            <a:off x="785333" y="4489200"/>
            <a:ext cx="555904" cy="523220"/>
            <a:chOff x="1758173" y="2326142"/>
            <a:chExt cx="555904" cy="523220"/>
          </a:xfrm>
        </p:grpSpPr>
        <p:sp>
          <p:nvSpPr>
            <p:cNvPr id="53" name="Oval 52"/>
            <p:cNvSpPr/>
            <p:nvPr/>
          </p:nvSpPr>
          <p:spPr>
            <a:xfrm>
              <a:off x="1758173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898908" y="2326142"/>
              <a:ext cx="27443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I</a:t>
              </a:r>
              <a:endParaRPr lang="en-US" sz="2800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296415" y="6035241"/>
            <a:ext cx="555904" cy="523220"/>
            <a:chOff x="1737360" y="2326142"/>
            <a:chExt cx="555904" cy="523220"/>
          </a:xfrm>
        </p:grpSpPr>
        <p:sp>
          <p:nvSpPr>
            <p:cNvPr id="56" name="Oval 55"/>
            <p:cNvSpPr/>
            <p:nvPr/>
          </p:nvSpPr>
          <p:spPr>
            <a:xfrm>
              <a:off x="1737360" y="2326142"/>
              <a:ext cx="555904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842448" y="2326142"/>
              <a:ext cx="37061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P</a:t>
              </a:r>
              <a:endParaRPr lang="en-US" sz="2800" dirty="0"/>
            </a:p>
          </p:txBody>
        </p:sp>
      </p:grpSp>
      <p:cxnSp>
        <p:nvCxnSpPr>
          <p:cNvPr id="58" name="Curved Connector 57"/>
          <p:cNvCxnSpPr>
            <a:stCxn id="57" idx="0"/>
            <a:endCxn id="32" idx="4"/>
          </p:cNvCxnSpPr>
          <p:nvPr/>
        </p:nvCxnSpPr>
        <p:spPr>
          <a:xfrm rot="16200000" flipV="1">
            <a:off x="2634912" y="5083342"/>
            <a:ext cx="1891355" cy="12443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urved Connector 60"/>
          <p:cNvCxnSpPr>
            <a:stCxn id="21" idx="0"/>
            <a:endCxn id="32" idx="4"/>
          </p:cNvCxnSpPr>
          <p:nvPr/>
        </p:nvCxnSpPr>
        <p:spPr>
          <a:xfrm rot="16200000" flipV="1">
            <a:off x="4070475" y="3647779"/>
            <a:ext cx="298613" cy="1290827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urved Connector 63"/>
          <p:cNvCxnSpPr>
            <a:stCxn id="35" idx="6"/>
            <a:endCxn id="32" idx="2"/>
          </p:cNvCxnSpPr>
          <p:nvPr/>
        </p:nvCxnSpPr>
        <p:spPr>
          <a:xfrm>
            <a:off x="1336153" y="3116272"/>
            <a:ext cx="1584418" cy="56127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urved Connector 66"/>
          <p:cNvCxnSpPr>
            <a:stCxn id="38" idx="6"/>
            <a:endCxn id="32" idx="2"/>
          </p:cNvCxnSpPr>
          <p:nvPr/>
        </p:nvCxnSpPr>
        <p:spPr>
          <a:xfrm>
            <a:off x="1336153" y="3658517"/>
            <a:ext cx="1584418" cy="19025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urved Connector 69"/>
          <p:cNvCxnSpPr>
            <a:stCxn id="41" idx="6"/>
            <a:endCxn id="32" idx="2"/>
          </p:cNvCxnSpPr>
          <p:nvPr/>
        </p:nvCxnSpPr>
        <p:spPr>
          <a:xfrm flipV="1">
            <a:off x="1336153" y="3677542"/>
            <a:ext cx="1584418" cy="52322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Curved Connector 72"/>
          <p:cNvCxnSpPr>
            <a:stCxn id="53" idx="6"/>
            <a:endCxn id="32" idx="2"/>
          </p:cNvCxnSpPr>
          <p:nvPr/>
        </p:nvCxnSpPr>
        <p:spPr>
          <a:xfrm flipV="1">
            <a:off x="1341237" y="3677542"/>
            <a:ext cx="1579334" cy="1073268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1341237" y="2702748"/>
            <a:ext cx="15005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created by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6213174" y="4599206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958765" y="3937932"/>
            <a:ext cx="1138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type of</a:t>
            </a:r>
          </a:p>
        </p:txBody>
      </p:sp>
      <p:sp>
        <p:nvSpPr>
          <p:cNvPr id="79" name="Down Arrow 78"/>
          <p:cNvSpPr/>
          <p:nvPr/>
        </p:nvSpPr>
        <p:spPr>
          <a:xfrm>
            <a:off x="4382713" y="2465297"/>
            <a:ext cx="654601" cy="33526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TextBox 58"/>
          <p:cNvSpPr txBox="1"/>
          <p:nvPr/>
        </p:nvSpPr>
        <p:spPr>
          <a:xfrm>
            <a:off x="2284676" y="1436152"/>
            <a:ext cx="1856886" cy="1015663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en-GB" sz="2000" dirty="0"/>
              <a:t>Any Thing:</a:t>
            </a:r>
          </a:p>
          <a:p>
            <a:r>
              <a:rPr lang="en-GB" sz="2000" dirty="0"/>
              <a:t>Covers all other types of thing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376478" y="4750810"/>
            <a:ext cx="16437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modified by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6271189" y="295648"/>
            <a:ext cx="2556407" cy="1323439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2000" dirty="0"/>
              <a:t>RDA refines LRM relationships as element sub-types (RDF sub-properties)</a:t>
            </a:r>
          </a:p>
        </p:txBody>
      </p:sp>
    </p:spTree>
    <p:extLst>
      <p:ext uri="{BB962C8B-B14F-4D97-AF65-F5344CB8AC3E}">
        <p14:creationId xmlns:p14="http://schemas.microsoft.com/office/powerpoint/2010/main" val="785877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4460781" y="1519170"/>
            <a:ext cx="914400" cy="932688"/>
            <a:chOff x="1857088" y="2121408"/>
            <a:chExt cx="914400" cy="932688"/>
          </a:xfrm>
        </p:grpSpPr>
        <p:sp>
          <p:nvSpPr>
            <p:cNvPr id="8" name="Oval 7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Res2</a:t>
              </a:r>
              <a:endParaRPr lang="en-US" sz="2800" dirty="0"/>
            </a:p>
          </p:txBody>
        </p:sp>
      </p:grpSp>
      <p:cxnSp>
        <p:nvCxnSpPr>
          <p:cNvPr id="10" name="Curved Connector 9"/>
          <p:cNvCxnSpPr>
            <a:stCxn id="12" idx="6"/>
            <a:endCxn id="8" idx="2"/>
          </p:cNvCxnSpPr>
          <p:nvPr/>
        </p:nvCxnSpPr>
        <p:spPr>
          <a:xfrm>
            <a:off x="2444925" y="1985514"/>
            <a:ext cx="2015856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" name="Group 10"/>
          <p:cNvGrpSpPr/>
          <p:nvPr/>
        </p:nvGrpSpPr>
        <p:grpSpPr>
          <a:xfrm>
            <a:off x="1530525" y="1519170"/>
            <a:ext cx="914400" cy="932688"/>
            <a:chOff x="1857088" y="2121408"/>
            <a:chExt cx="914400" cy="932688"/>
          </a:xfrm>
        </p:grpSpPr>
        <p:sp>
          <p:nvSpPr>
            <p:cNvPr id="12" name="Oval 11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Res1</a:t>
              </a:r>
              <a:endParaRPr lang="en-US" sz="2800" dirty="0"/>
            </a:p>
          </p:txBody>
        </p:sp>
      </p:grpSp>
      <p:sp>
        <p:nvSpPr>
          <p:cNvPr id="14" name="TextBox 13"/>
          <p:cNvSpPr txBox="1"/>
          <p:nvPr/>
        </p:nvSpPr>
        <p:spPr>
          <a:xfrm>
            <a:off x="2425524" y="1579928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cxnSp>
        <p:nvCxnSpPr>
          <p:cNvPr id="15" name="Curved Connector 14"/>
          <p:cNvCxnSpPr>
            <a:stCxn id="12" idx="5"/>
            <a:endCxn id="8" idx="3"/>
          </p:cNvCxnSpPr>
          <p:nvPr/>
        </p:nvCxnSpPr>
        <p:spPr>
          <a:xfrm rot="16200000" flipH="1">
            <a:off x="3452853" y="1173430"/>
            <a:ext cx="12700" cy="2283678"/>
          </a:xfrm>
          <a:prstGeom prst="curvedConnector3">
            <a:avLst>
              <a:gd name="adj1" fmla="val 2875504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767815" y="2258154"/>
            <a:ext cx="13546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creator</a:t>
            </a:r>
          </a:p>
        </p:txBody>
      </p:sp>
      <p:cxnSp>
        <p:nvCxnSpPr>
          <p:cNvPr id="20" name="Curved Connector 19"/>
          <p:cNvCxnSpPr>
            <a:stCxn id="12" idx="4"/>
            <a:endCxn id="8" idx="4"/>
          </p:cNvCxnSpPr>
          <p:nvPr/>
        </p:nvCxnSpPr>
        <p:spPr>
          <a:xfrm rot="16200000" flipH="1">
            <a:off x="3452853" y="986730"/>
            <a:ext cx="12700" cy="2930256"/>
          </a:xfrm>
          <a:prstGeom prst="curvedConnector3">
            <a:avLst>
              <a:gd name="adj1" fmla="val 180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62823" y="2856126"/>
            <a:ext cx="11451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artist</a:t>
            </a:r>
          </a:p>
        </p:txBody>
      </p:sp>
      <p:sp>
        <p:nvSpPr>
          <p:cNvPr id="24" name="Down Arrow 23"/>
          <p:cNvSpPr/>
          <p:nvPr/>
        </p:nvSpPr>
        <p:spPr>
          <a:xfrm>
            <a:off x="7204754" y="1779983"/>
            <a:ext cx="567852" cy="143783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6260973" y="1152908"/>
            <a:ext cx="24554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Coarse/General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60639" y="3394577"/>
            <a:ext cx="20473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/>
              <a:t>Fine/Specific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4561738" y="3549754"/>
            <a:ext cx="914400" cy="932688"/>
            <a:chOff x="1857088" y="2121408"/>
            <a:chExt cx="914400" cy="932688"/>
          </a:xfrm>
        </p:grpSpPr>
        <p:sp>
          <p:nvSpPr>
            <p:cNvPr id="28" name="Oval 27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Res2</a:t>
              </a:r>
              <a:endParaRPr lang="en-US" sz="2800" dirty="0"/>
            </a:p>
          </p:txBody>
        </p:sp>
      </p:grpSp>
      <p:cxnSp>
        <p:nvCxnSpPr>
          <p:cNvPr id="30" name="Curved Connector 29"/>
          <p:cNvCxnSpPr>
            <a:stCxn id="32" idx="6"/>
            <a:endCxn id="28" idx="2"/>
          </p:cNvCxnSpPr>
          <p:nvPr/>
        </p:nvCxnSpPr>
        <p:spPr>
          <a:xfrm>
            <a:off x="2545882" y="4016098"/>
            <a:ext cx="2015856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1631482" y="3549754"/>
            <a:ext cx="914400" cy="932688"/>
            <a:chOff x="1857088" y="2121408"/>
            <a:chExt cx="914400" cy="932688"/>
          </a:xfrm>
        </p:grpSpPr>
        <p:sp>
          <p:nvSpPr>
            <p:cNvPr id="32" name="Oval 31"/>
            <p:cNvSpPr/>
            <p:nvPr/>
          </p:nvSpPr>
          <p:spPr>
            <a:xfrm>
              <a:off x="1857088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876444" y="2326142"/>
              <a:ext cx="8756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Res1</a:t>
              </a:r>
              <a:endParaRPr lang="en-US" sz="2800" dirty="0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2526481" y="3610512"/>
            <a:ext cx="201978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associated with</a:t>
            </a:r>
          </a:p>
        </p:txBody>
      </p:sp>
      <p:cxnSp>
        <p:nvCxnSpPr>
          <p:cNvPr id="35" name="Curved Connector 34"/>
          <p:cNvCxnSpPr>
            <a:stCxn id="32" idx="5"/>
            <a:endCxn id="28" idx="3"/>
          </p:cNvCxnSpPr>
          <p:nvPr/>
        </p:nvCxnSpPr>
        <p:spPr>
          <a:xfrm rot="16200000" flipH="1">
            <a:off x="3553810" y="3204014"/>
            <a:ext cx="12700" cy="2283678"/>
          </a:xfrm>
          <a:prstGeom prst="curvedConnector3">
            <a:avLst>
              <a:gd name="adj1" fmla="val 2875504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651235" y="4189176"/>
            <a:ext cx="17742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derivative (E)</a:t>
            </a:r>
          </a:p>
        </p:txBody>
      </p:sp>
      <p:cxnSp>
        <p:nvCxnSpPr>
          <p:cNvPr id="37" name="Curved Connector 36"/>
          <p:cNvCxnSpPr>
            <a:stCxn id="32" idx="4"/>
            <a:endCxn id="28" idx="4"/>
          </p:cNvCxnSpPr>
          <p:nvPr/>
        </p:nvCxnSpPr>
        <p:spPr>
          <a:xfrm rot="16200000" flipH="1">
            <a:off x="3553810" y="3017314"/>
            <a:ext cx="12700" cy="2930256"/>
          </a:xfrm>
          <a:prstGeom prst="curvedConnector3">
            <a:avLst>
              <a:gd name="adj1" fmla="val 180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613802" y="4865388"/>
            <a:ext cx="188635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adapted as (E)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868288" y="5341545"/>
            <a:ext cx="33361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is adapted as graphic novel (E)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42486" y="337871"/>
            <a:ext cx="3028778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Refinements</a:t>
            </a:r>
          </a:p>
        </p:txBody>
      </p:sp>
    </p:spTree>
    <p:extLst>
      <p:ext uri="{BB962C8B-B14F-4D97-AF65-F5344CB8AC3E}">
        <p14:creationId xmlns:p14="http://schemas.microsoft.com/office/powerpoint/2010/main" val="339139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9" grpId="0"/>
      <p:bldP spid="23" grpId="0"/>
      <p:bldP spid="24" grpId="0" animBg="1"/>
      <p:bldP spid="25" grpId="0"/>
      <p:bldP spid="26" grpId="0"/>
      <p:bldP spid="34" grpId="0"/>
      <p:bldP spid="36" grpId="0"/>
      <p:bldP spid="38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156007" y="1601772"/>
            <a:ext cx="1530096" cy="932688"/>
            <a:chOff x="1737360" y="2121408"/>
            <a:chExt cx="1530096" cy="932688"/>
          </a:xfrm>
        </p:grpSpPr>
        <p:sp>
          <p:nvSpPr>
            <p:cNvPr id="4" name="Oval 3"/>
            <p:cNvSpPr/>
            <p:nvPr/>
          </p:nvSpPr>
          <p:spPr>
            <a:xfrm>
              <a:off x="1737360" y="2121408"/>
              <a:ext cx="1530096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872268" y="2326142"/>
              <a:ext cx="126028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 err="1"/>
                <a:t>Nomen</a:t>
              </a:r>
              <a:endParaRPr lang="en-US" sz="2800" dirty="0"/>
            </a:p>
          </p:txBody>
        </p:sp>
      </p:grpSp>
      <p:cxnSp>
        <p:nvCxnSpPr>
          <p:cNvPr id="6" name="Curved Connector 5"/>
          <p:cNvCxnSpPr>
            <a:stCxn id="8" idx="6"/>
            <a:endCxn id="4" idx="2"/>
          </p:cNvCxnSpPr>
          <p:nvPr/>
        </p:nvCxnSpPr>
        <p:spPr>
          <a:xfrm>
            <a:off x="3386447" y="2068116"/>
            <a:ext cx="1769560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/>
          <p:nvPr/>
        </p:nvGrpSpPr>
        <p:grpSpPr>
          <a:xfrm>
            <a:off x="2472047" y="1601772"/>
            <a:ext cx="914400" cy="932688"/>
            <a:chOff x="1821080" y="2121408"/>
            <a:chExt cx="914400" cy="932688"/>
          </a:xfrm>
        </p:grpSpPr>
        <p:sp>
          <p:nvSpPr>
            <p:cNvPr id="8" name="Oval 7"/>
            <p:cNvSpPr/>
            <p:nvPr/>
          </p:nvSpPr>
          <p:spPr>
            <a:xfrm>
              <a:off x="1821080" y="2121408"/>
              <a:ext cx="914400" cy="932688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931807" y="2326142"/>
              <a:ext cx="69294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Res</a:t>
              </a:r>
              <a:endParaRPr lang="en-US" sz="2800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386447" y="2084469"/>
            <a:ext cx="17772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appellation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354069" y="3257735"/>
            <a:ext cx="695049" cy="523220"/>
            <a:chOff x="1539025" y="2484705"/>
            <a:chExt cx="695049" cy="523220"/>
          </a:xfrm>
        </p:grpSpPr>
        <p:sp>
          <p:nvSpPr>
            <p:cNvPr id="14" name="Oval 13"/>
            <p:cNvSpPr/>
            <p:nvPr/>
          </p:nvSpPr>
          <p:spPr>
            <a:xfrm>
              <a:off x="1539025" y="2484705"/>
              <a:ext cx="695049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1548957" y="2484705"/>
              <a:ext cx="67518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M1</a:t>
              </a:r>
              <a:endParaRPr lang="en-US" sz="2800" dirty="0"/>
            </a:p>
          </p:txBody>
        </p:sp>
      </p:grpSp>
      <p:cxnSp>
        <p:nvCxnSpPr>
          <p:cNvPr id="16" name="Curved Connector 15"/>
          <p:cNvCxnSpPr>
            <a:stCxn id="14" idx="6"/>
            <a:endCxn id="27" idx="2"/>
          </p:cNvCxnSpPr>
          <p:nvPr/>
        </p:nvCxnSpPr>
        <p:spPr>
          <a:xfrm>
            <a:off x="2049118" y="3519345"/>
            <a:ext cx="1914624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140678" y="3508594"/>
            <a:ext cx="1786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title proper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3963742" y="3257735"/>
            <a:ext cx="601015" cy="523220"/>
            <a:chOff x="1342404" y="2331089"/>
            <a:chExt cx="601015" cy="523220"/>
          </a:xfrm>
        </p:grpSpPr>
        <p:sp>
          <p:nvSpPr>
            <p:cNvPr id="27" name="Oval 26"/>
            <p:cNvSpPr/>
            <p:nvPr/>
          </p:nvSpPr>
          <p:spPr>
            <a:xfrm>
              <a:off x="1342404" y="2331089"/>
              <a:ext cx="601015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2989" y="2331089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N1</a:t>
              </a:r>
              <a:endParaRPr lang="en-US" sz="2800" dirty="0"/>
            </a:p>
          </p:txBody>
        </p:sp>
      </p:grpSp>
      <p:cxnSp>
        <p:nvCxnSpPr>
          <p:cNvPr id="29" name="Curved Connector 28"/>
          <p:cNvCxnSpPr>
            <a:stCxn id="27" idx="6"/>
            <a:endCxn id="30" idx="1"/>
          </p:cNvCxnSpPr>
          <p:nvPr/>
        </p:nvCxnSpPr>
        <p:spPr>
          <a:xfrm>
            <a:off x="4564757" y="3519345"/>
            <a:ext cx="2038218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6602975" y="3288513"/>
            <a:ext cx="1412566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“My title”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05522" y="3505345"/>
            <a:ext cx="1759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literal form</a:t>
            </a:r>
          </a:p>
        </p:txBody>
      </p:sp>
      <p:cxnSp>
        <p:nvCxnSpPr>
          <p:cNvPr id="38" name="Curved Connector 37"/>
          <p:cNvCxnSpPr>
            <a:stCxn id="52" idx="6"/>
            <a:endCxn id="55" idx="2"/>
          </p:cNvCxnSpPr>
          <p:nvPr/>
        </p:nvCxnSpPr>
        <p:spPr>
          <a:xfrm>
            <a:off x="2049119" y="4930305"/>
            <a:ext cx="1914623" cy="12700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140678" y="4419797"/>
            <a:ext cx="1807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identifier …</a:t>
            </a:r>
          </a:p>
        </p:txBody>
      </p:sp>
      <p:cxnSp>
        <p:nvCxnSpPr>
          <p:cNvPr id="43" name="Curved Connector 42"/>
          <p:cNvCxnSpPr>
            <a:stCxn id="55" idx="6"/>
            <a:endCxn id="44" idx="1"/>
          </p:cNvCxnSpPr>
          <p:nvPr/>
        </p:nvCxnSpPr>
        <p:spPr>
          <a:xfrm>
            <a:off x="4564757" y="4930305"/>
            <a:ext cx="2038220" cy="1"/>
          </a:xfrm>
          <a:prstGeom prst="curvedConnector3">
            <a:avLst>
              <a:gd name="adj1" fmla="val 50000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6602977" y="4699473"/>
            <a:ext cx="1779654" cy="46166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none" rtlCol="0">
            <a:spAutoFit/>
          </a:bodyPr>
          <a:lstStyle/>
          <a:p>
            <a:r>
              <a:rPr lang="en-GB" sz="2400" dirty="0"/>
              <a:t>“0123-4567”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705522" y="4426370"/>
            <a:ext cx="175984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literal form</a:t>
            </a:r>
          </a:p>
        </p:txBody>
      </p:sp>
      <p:grpSp>
        <p:nvGrpSpPr>
          <p:cNvPr id="51" name="Group 50"/>
          <p:cNvGrpSpPr/>
          <p:nvPr/>
        </p:nvGrpSpPr>
        <p:grpSpPr>
          <a:xfrm>
            <a:off x="1354070" y="4668695"/>
            <a:ext cx="695049" cy="523220"/>
            <a:chOff x="1539025" y="2484705"/>
            <a:chExt cx="695049" cy="523220"/>
          </a:xfrm>
        </p:grpSpPr>
        <p:sp>
          <p:nvSpPr>
            <p:cNvPr id="52" name="Oval 51"/>
            <p:cNvSpPr/>
            <p:nvPr/>
          </p:nvSpPr>
          <p:spPr>
            <a:xfrm>
              <a:off x="1539025" y="2484705"/>
              <a:ext cx="695049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1548957" y="2484705"/>
              <a:ext cx="67518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M1</a:t>
              </a:r>
              <a:endParaRPr lang="en-US" sz="2800" dirty="0"/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3963742" y="4668695"/>
            <a:ext cx="601015" cy="523220"/>
            <a:chOff x="1246367" y="2843777"/>
            <a:chExt cx="601015" cy="523220"/>
          </a:xfrm>
        </p:grpSpPr>
        <p:sp>
          <p:nvSpPr>
            <p:cNvPr id="55" name="Oval 54"/>
            <p:cNvSpPr/>
            <p:nvPr/>
          </p:nvSpPr>
          <p:spPr>
            <a:xfrm>
              <a:off x="1246367" y="2843777"/>
              <a:ext cx="601015" cy="523220"/>
            </a:xfrm>
            <a:prstGeom prst="ellipse">
              <a:avLst/>
            </a:prstGeom>
            <a:noFill/>
            <a:ln w="3810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246952" y="2843777"/>
              <a:ext cx="5998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800" dirty="0"/>
                <a:t>N2</a:t>
              </a:r>
              <a:endParaRPr lang="en-US" sz="2800" dirty="0"/>
            </a:p>
          </p:txBody>
        </p:sp>
      </p:grpSp>
      <p:cxnSp>
        <p:nvCxnSpPr>
          <p:cNvPr id="65" name="Curved Connector 64"/>
          <p:cNvCxnSpPr>
            <a:stCxn id="53" idx="2"/>
            <a:endCxn id="44" idx="2"/>
          </p:cNvCxnSpPr>
          <p:nvPr/>
        </p:nvCxnSpPr>
        <p:spPr>
          <a:xfrm rot="5400000" flipH="1" flipV="1">
            <a:off x="4581810" y="2280922"/>
            <a:ext cx="30777" cy="5791209"/>
          </a:xfrm>
          <a:prstGeom prst="curvedConnector3">
            <a:avLst>
              <a:gd name="adj1" fmla="val -742762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urved Connector 67"/>
          <p:cNvCxnSpPr>
            <a:stCxn id="15" idx="2"/>
            <a:endCxn id="30" idx="2"/>
          </p:cNvCxnSpPr>
          <p:nvPr/>
        </p:nvCxnSpPr>
        <p:spPr>
          <a:xfrm rot="5400000" flipH="1" flipV="1">
            <a:off x="4490037" y="961735"/>
            <a:ext cx="30777" cy="5607664"/>
          </a:xfrm>
          <a:prstGeom prst="curvedConnector3">
            <a:avLst>
              <a:gd name="adj1" fmla="val -742762"/>
            </a:avLst>
          </a:prstGeom>
          <a:ln w="25400">
            <a:solidFill>
              <a:srgbClr val="0070C0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370864" y="4017770"/>
            <a:ext cx="17867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title proper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360380" y="5461123"/>
            <a:ext cx="18077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has identifier …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42486" y="337871"/>
            <a:ext cx="5945154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 err="1">
                <a:latin typeface="+mj-lt"/>
              </a:rPr>
              <a:t>Nomens</a:t>
            </a:r>
            <a:r>
              <a:rPr lang="en-GB" sz="4400" dirty="0">
                <a:latin typeface="+mj-lt"/>
              </a:rPr>
              <a:t> and appellations</a:t>
            </a:r>
          </a:p>
        </p:txBody>
      </p:sp>
    </p:spTree>
    <p:extLst>
      <p:ext uri="{BB962C8B-B14F-4D97-AF65-F5344CB8AC3E}">
        <p14:creationId xmlns:p14="http://schemas.microsoft.com/office/powerpoint/2010/main" val="207447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3000"/>
                            </p:stCondLst>
                            <p:childTnLst>
                              <p:par>
                                <p:cTn id="5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0" grpId="0" animBg="1"/>
      <p:bldP spid="31" grpId="0"/>
      <p:bldP spid="39" grpId="0"/>
      <p:bldP spid="44" grpId="0" animBg="1"/>
      <p:bldP spid="45" grpId="0"/>
      <p:bldP spid="35" grpId="0"/>
      <p:bldP spid="3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2486" y="337871"/>
            <a:ext cx="2672463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>
                <a:latin typeface="+mj-lt"/>
              </a:rPr>
              <a:t>4-fold path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4873" y="1881274"/>
            <a:ext cx="82388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The “4-fold path” supports RDA data in catalogue cards, flat file schema, RDBMS, and linked data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24873" y="3517009"/>
            <a:ext cx="4238750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i="1" dirty="0"/>
              <a:t>Describing a related entity:</a:t>
            </a:r>
          </a:p>
          <a:p>
            <a:r>
              <a:rPr lang="en-GB" sz="2800" dirty="0"/>
              <a:t>Unstructured description</a:t>
            </a:r>
          </a:p>
          <a:p>
            <a:r>
              <a:rPr lang="en-GB" sz="2800" dirty="0"/>
              <a:t>Structured description</a:t>
            </a:r>
          </a:p>
          <a:p>
            <a:r>
              <a:rPr lang="en-GB" sz="2800" dirty="0"/>
              <a:t>Identifier</a:t>
            </a:r>
          </a:p>
          <a:p>
            <a:r>
              <a:rPr lang="en-GB" sz="2800" dirty="0"/>
              <a:t>URI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66146" y="3517009"/>
            <a:ext cx="3597563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i="1" dirty="0"/>
              <a:t>General guidance and instructions:</a:t>
            </a:r>
          </a:p>
          <a:p>
            <a:r>
              <a:rPr lang="en-GB" sz="2800" dirty="0"/>
              <a:t>Simple</a:t>
            </a:r>
          </a:p>
          <a:p>
            <a:r>
              <a:rPr lang="en-GB" sz="2800" dirty="0"/>
              <a:t>Less duplication</a:t>
            </a:r>
          </a:p>
          <a:p>
            <a:r>
              <a:rPr lang="en-GB" sz="2800" dirty="0"/>
              <a:t>Easier to translate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525901" y="430203"/>
            <a:ext cx="52692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/>
              <a:t>RDA database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107719893"/>
      </p:ext>
    </p:extLst>
  </p:cSld>
  <p:clrMapOvr>
    <a:masterClrMapping/>
  </p:clrMapOvr>
</p:sld>
</file>

<file path=ppt/theme/theme1.xml><?xml version="1.0" encoding="utf-8"?>
<a:theme xmlns:a="http://schemas.openxmlformats.org/drawingml/2006/main" name="RDABigLogo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DABigLogo" id="{75E69B61-E473-4FEA-9534-B0247DD63724}" vid="{A1F5EDC9-71C7-49B6-9A1E-916479D35AC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RDABigLogo</Template>
  <TotalTime>1028</TotalTime>
  <Words>1088</Words>
  <Application>Microsoft Office PowerPoint</Application>
  <PresentationFormat>On-screen Show (4:3)</PresentationFormat>
  <Paragraphs>227</Paragraphs>
  <Slides>20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RDABigLogo</vt:lpstr>
      <vt:lpstr>RSC Strategy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RSC Strategy and RDA Internationalization</dc:title>
  <dc:creator>Gordon Dunsire</dc:creator>
  <cp:lastModifiedBy>Gordon Dunsire</cp:lastModifiedBy>
  <cp:revision>60</cp:revision>
  <dcterms:created xsi:type="dcterms:W3CDTF">2016-04-05T11:01:27Z</dcterms:created>
  <dcterms:modified xsi:type="dcterms:W3CDTF">2016-05-27T06:22:27Z</dcterms:modified>
</cp:coreProperties>
</file>