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56" r:id="rId2"/>
    <p:sldId id="257" r:id="rId3"/>
    <p:sldId id="258" r:id="rId4"/>
    <p:sldId id="267" r:id="rId5"/>
    <p:sldId id="269" r:id="rId6"/>
    <p:sldId id="268" r:id="rId7"/>
    <p:sldId id="270" r:id="rId8"/>
    <p:sldId id="259" r:id="rId9"/>
    <p:sldId id="271" r:id="rId10"/>
    <p:sldId id="272" r:id="rId11"/>
    <p:sldId id="296" r:id="rId12"/>
    <p:sldId id="297" r:id="rId13"/>
    <p:sldId id="298" r:id="rId14"/>
    <p:sldId id="299" r:id="rId15"/>
    <p:sldId id="300" r:id="rId16"/>
    <p:sldId id="349" r:id="rId17"/>
    <p:sldId id="301" r:id="rId18"/>
    <p:sldId id="302" r:id="rId19"/>
    <p:sldId id="303" r:id="rId20"/>
    <p:sldId id="260" r:id="rId21"/>
    <p:sldId id="311" r:id="rId22"/>
    <p:sldId id="312" r:id="rId23"/>
    <p:sldId id="313" r:id="rId24"/>
    <p:sldId id="314" r:id="rId25"/>
    <p:sldId id="315" r:id="rId26"/>
    <p:sldId id="316" r:id="rId27"/>
    <p:sldId id="317" r:id="rId28"/>
    <p:sldId id="350" r:id="rId29"/>
    <p:sldId id="318" r:id="rId30"/>
    <p:sldId id="320" r:id="rId31"/>
    <p:sldId id="322" r:id="rId32"/>
    <p:sldId id="326" r:id="rId33"/>
    <p:sldId id="330" r:id="rId34"/>
    <p:sldId id="331" r:id="rId35"/>
    <p:sldId id="346" r:id="rId36"/>
    <p:sldId id="333" r:id="rId37"/>
    <p:sldId id="351" r:id="rId38"/>
    <p:sldId id="352" r:id="rId39"/>
    <p:sldId id="353" r:id="rId40"/>
    <p:sldId id="354" r:id="rId41"/>
    <p:sldId id="355" r:id="rId42"/>
    <p:sldId id="356" r:id="rId43"/>
    <p:sldId id="339" r:id="rId44"/>
    <p:sldId id="345" r:id="rId45"/>
    <p:sldId id="264" r:id="rId46"/>
    <p:sldId id="273" r:id="rId47"/>
    <p:sldId id="359" r:id="rId48"/>
    <p:sldId id="275" r:id="rId49"/>
    <p:sldId id="265" r:id="rId50"/>
    <p:sldId id="276" r:id="rId51"/>
    <p:sldId id="277" r:id="rId52"/>
    <p:sldId id="347" r:id="rId53"/>
    <p:sldId id="266" r:id="rId54"/>
    <p:sldId id="288" r:id="rId55"/>
    <p:sldId id="287" r:id="rId56"/>
    <p:sldId id="286" r:id="rId57"/>
    <p:sldId id="289" r:id="rId58"/>
    <p:sldId id="290" r:id="rId59"/>
    <p:sldId id="348" r:id="rId60"/>
    <p:sldId id="357" r:id="rId61"/>
  </p:sldIdLst>
  <p:sldSz cx="9144000" cy="6858000" type="screen4x3"/>
  <p:notesSz cx="6858000" cy="9144000"/>
  <p:custDataLst>
    <p:tags r:id="rId6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h F" initials="DF" lastIdx="30" clrIdx="0">
    <p:extLst/>
  </p:cmAuthor>
  <p:cmAuthor id="2" name="Damian Iseminger" initials="DI" lastIdx="3" clrIdx="1"/>
  <p:cmAuthor id="3" name="Gordon Dunsire" initials="GD" lastIdx="1" clrIdx="2">
    <p:extLst/>
  </p:cmAuthor>
  <p:cmAuthor id="4" name="deborah" initials="df" lastIdx="33"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12" autoAdjust="0"/>
    <p:restoredTop sz="93602" autoAdjust="0"/>
  </p:normalViewPr>
  <p:slideViewPr>
    <p:cSldViewPr snapToGrid="0">
      <p:cViewPr varScale="1">
        <p:scale>
          <a:sx n="66" d="100"/>
          <a:sy n="66" d="100"/>
        </p:scale>
        <p:origin x="915" y="36"/>
      </p:cViewPr>
      <p:guideLst>
        <p:guide orient="horz" pos="2160"/>
        <p:guide pos="2880"/>
      </p:guideLst>
    </p:cSldViewPr>
  </p:slideViewPr>
  <p:notesTextViewPr>
    <p:cViewPr>
      <p:scale>
        <a:sx n="1" d="1"/>
        <a:sy n="1" d="1"/>
      </p:scale>
      <p:origin x="0" y="0"/>
    </p:cViewPr>
  </p:notesTextViewPr>
  <p:sorterViewPr>
    <p:cViewPr>
      <p:scale>
        <a:sx n="100" d="100"/>
        <a:sy n="100" d="100"/>
      </p:scale>
      <p:origin x="0" y="-18126"/>
    </p:cViewPr>
  </p:sorterViewPr>
  <p:notesViewPr>
    <p:cSldViewPr snapToGrid="0">
      <p:cViewPr>
        <p:scale>
          <a:sx n="90" d="100"/>
          <a:sy n="90" d="100"/>
        </p:scale>
        <p:origin x="1854" y="-1041"/>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0DD50-18A1-4747-A521-55649391DCED}" type="datetimeFigureOut">
              <a:rPr lang="en-GB" smtClean="0"/>
              <a:t>27/11/2017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150A1-574D-469C-8C1C-54A24F397A80}" type="slidenum">
              <a:rPr lang="en-GB" smtClean="0"/>
              <a:t>‹#›</a:t>
            </a:fld>
            <a:endParaRPr lang="en-GB"/>
          </a:p>
        </p:txBody>
      </p:sp>
    </p:spTree>
    <p:extLst>
      <p:ext uri="{BB962C8B-B14F-4D97-AF65-F5344CB8AC3E}">
        <p14:creationId xmlns:p14="http://schemas.microsoft.com/office/powerpoint/2010/main" val="954719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1</a:t>
            </a:fld>
            <a:endParaRPr lang="en-GB"/>
          </a:p>
        </p:txBody>
      </p:sp>
    </p:spTree>
    <p:extLst>
      <p:ext uri="{BB962C8B-B14F-4D97-AF65-F5344CB8AC3E}">
        <p14:creationId xmlns:p14="http://schemas.microsoft.com/office/powerpoint/2010/main" val="1145422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diagram, a serial work is transformed into a new, separate serial work.</a:t>
            </a:r>
          </a:p>
          <a:p>
            <a:endParaRPr lang="en-US" dirty="0"/>
          </a:p>
          <a:p>
            <a:r>
              <a:rPr lang="en-US" dirty="0"/>
              <a:t>Each work has an expression that aggregates the expressions of its issues.</a:t>
            </a:r>
          </a:p>
          <a:p>
            <a:endParaRPr lang="en-US" dirty="0"/>
          </a:p>
          <a:p>
            <a:r>
              <a:rPr lang="en-US" dirty="0"/>
              <a:t>Each work realized by an expression of an issue is related to the next issue in the sequence of enumeration.</a:t>
            </a:r>
          </a:p>
          <a:p>
            <a:endParaRPr lang="en-US" dirty="0"/>
          </a:p>
          <a:p>
            <a:r>
              <a:rPr lang="en-US" dirty="0"/>
              <a:t>The diagram does not indicate the structure of the aggregate manifestations. For example,  both serial works may be embodied as a single online resource.</a:t>
            </a:r>
          </a:p>
        </p:txBody>
      </p:sp>
      <p:sp>
        <p:nvSpPr>
          <p:cNvPr id="4" name="Slide Number Placeholder 3"/>
          <p:cNvSpPr>
            <a:spLocks noGrp="1"/>
          </p:cNvSpPr>
          <p:nvPr>
            <p:ph type="sldNum" sz="quarter" idx="10"/>
          </p:nvPr>
        </p:nvSpPr>
        <p:spPr/>
        <p:txBody>
          <a:bodyPr/>
          <a:lstStyle/>
          <a:p>
            <a:fld id="{08F150A1-574D-469C-8C1C-54A24F397A80}" type="slidenum">
              <a:rPr lang="en-GB" smtClean="0"/>
              <a:t>10</a:t>
            </a:fld>
            <a:endParaRPr lang="en-GB"/>
          </a:p>
        </p:txBody>
      </p:sp>
    </p:spTree>
    <p:extLst>
      <p:ext uri="{BB962C8B-B14F-4D97-AF65-F5344CB8AC3E}">
        <p14:creationId xmlns:p14="http://schemas.microsoft.com/office/powerpoint/2010/main" val="15160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8F150A1-574D-469C-8C1C-54A24F397A80}" type="slidenum">
              <a:rPr lang="en-GB" smtClean="0"/>
              <a:t>11</a:t>
            </a:fld>
            <a:endParaRPr lang="en-GB"/>
          </a:p>
        </p:txBody>
      </p:sp>
    </p:spTree>
    <p:extLst>
      <p:ext uri="{BB962C8B-B14F-4D97-AF65-F5344CB8AC3E}">
        <p14:creationId xmlns:p14="http://schemas.microsoft.com/office/powerpoint/2010/main" val="2388253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serial work is planned to be realized and embodied in a certain way.</a:t>
            </a:r>
          </a:p>
          <a:p>
            <a:endParaRPr lang="en-GB" dirty="0"/>
          </a:p>
          <a:p>
            <a:r>
              <a:rPr lang="en-GB" dirty="0"/>
              <a:t>This means that a serial work is realized in only one expression and embodied in only one manifestation.</a:t>
            </a:r>
          </a:p>
          <a:p>
            <a:endParaRPr lang="en-GB" dirty="0"/>
          </a:p>
          <a:p>
            <a:r>
              <a:rPr lang="en-GB" dirty="0"/>
              <a:t>The manifestation may be issued in one or more physical parts, but it remains a single manifestation.</a:t>
            </a:r>
          </a:p>
          <a:p>
            <a:endParaRPr lang="en-GB" dirty="0"/>
          </a:p>
          <a:p>
            <a:r>
              <a:rPr lang="en-GB" dirty="0"/>
              <a:t>It is impossible to predict in advance if the plan will remain the same or will change; if it changes, the result is usually a new serial work with its own expression and manifestation.</a:t>
            </a:r>
          </a:p>
        </p:txBody>
      </p:sp>
      <p:sp>
        <p:nvSpPr>
          <p:cNvPr id="4" name="Slide Number Placeholder 3"/>
          <p:cNvSpPr>
            <a:spLocks noGrp="1"/>
          </p:cNvSpPr>
          <p:nvPr>
            <p:ph type="sldNum" sz="quarter" idx="10"/>
          </p:nvPr>
        </p:nvSpPr>
        <p:spPr/>
        <p:txBody>
          <a:bodyPr/>
          <a:lstStyle/>
          <a:p>
            <a:fld id="{08F150A1-574D-469C-8C1C-54A24F397A80}" type="slidenum">
              <a:rPr lang="en-GB" smtClean="0"/>
              <a:t>12</a:t>
            </a:fld>
            <a:endParaRPr lang="en-GB"/>
          </a:p>
        </p:txBody>
      </p:sp>
    </p:spTree>
    <p:extLst>
      <p:ext uri="{BB962C8B-B14F-4D97-AF65-F5344CB8AC3E}">
        <p14:creationId xmlns:p14="http://schemas.microsoft.com/office/powerpoint/2010/main" val="588633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 expression of a serial work cannot be planned to be translated as a separate expression of the same serial work, because it is not possible to ensure that this will always happen.</a:t>
            </a:r>
          </a:p>
        </p:txBody>
      </p:sp>
      <p:sp>
        <p:nvSpPr>
          <p:cNvPr id="4" name="Slide Number Placeholder 3"/>
          <p:cNvSpPr>
            <a:spLocks noGrp="1"/>
          </p:cNvSpPr>
          <p:nvPr>
            <p:ph type="sldNum" sz="quarter" idx="10"/>
          </p:nvPr>
        </p:nvSpPr>
        <p:spPr/>
        <p:txBody>
          <a:bodyPr/>
          <a:lstStyle/>
          <a:p>
            <a:fld id="{08F150A1-574D-469C-8C1C-54A24F397A80}" type="slidenum">
              <a:rPr lang="en-GB" smtClean="0"/>
              <a:t>13</a:t>
            </a:fld>
            <a:endParaRPr lang="en-GB"/>
          </a:p>
        </p:txBody>
      </p:sp>
    </p:spTree>
    <p:extLst>
      <p:ext uri="{BB962C8B-B14F-4D97-AF65-F5344CB8AC3E}">
        <p14:creationId xmlns:p14="http://schemas.microsoft.com/office/powerpoint/2010/main" val="2397606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also not possible to ensure that the same serial expression will be embodied in separate manifestations with different carrier types.</a:t>
            </a:r>
          </a:p>
        </p:txBody>
      </p:sp>
      <p:sp>
        <p:nvSpPr>
          <p:cNvPr id="4" name="Slide Number Placeholder 3"/>
          <p:cNvSpPr>
            <a:spLocks noGrp="1"/>
          </p:cNvSpPr>
          <p:nvPr>
            <p:ph type="sldNum" sz="quarter" idx="10"/>
          </p:nvPr>
        </p:nvSpPr>
        <p:spPr/>
        <p:txBody>
          <a:bodyPr/>
          <a:lstStyle/>
          <a:p>
            <a:fld id="{08F150A1-574D-469C-8C1C-54A24F397A80}" type="slidenum">
              <a:rPr lang="en-GB" smtClean="0"/>
              <a:t>14</a:t>
            </a:fld>
            <a:endParaRPr lang="en-GB"/>
          </a:p>
        </p:txBody>
      </p:sp>
    </p:spTree>
    <p:extLst>
      <p:ext uri="{BB962C8B-B14F-4D97-AF65-F5344CB8AC3E}">
        <p14:creationId xmlns:p14="http://schemas.microsoft.com/office/powerpoint/2010/main" val="893986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change of plan of a serial work usually results in a new serial work with a different plan.</a:t>
            </a:r>
          </a:p>
          <a:p>
            <a:endParaRPr lang="en-GB" dirty="0"/>
          </a:p>
          <a:p>
            <a:r>
              <a:rPr lang="en-GB" dirty="0"/>
              <a:t>The new work may reflect changes to one or more elements associated with the serial work, expression, or manifestation.</a:t>
            </a:r>
          </a:p>
          <a:p>
            <a:endParaRPr lang="en-GB" dirty="0"/>
          </a:p>
          <a:p>
            <a:r>
              <a:rPr lang="en-GB" dirty="0"/>
              <a:t>The RDA instructions will describe what elements may change and how such changes should be recorded, but the decision on whether a change should be recorded as a new work is dependent on the requirements and policies of local applications and agencies.</a:t>
            </a:r>
          </a:p>
        </p:txBody>
      </p:sp>
      <p:sp>
        <p:nvSpPr>
          <p:cNvPr id="4" name="Slide Number Placeholder 3"/>
          <p:cNvSpPr>
            <a:spLocks noGrp="1"/>
          </p:cNvSpPr>
          <p:nvPr>
            <p:ph type="sldNum" sz="quarter" idx="10"/>
          </p:nvPr>
        </p:nvSpPr>
        <p:spPr/>
        <p:txBody>
          <a:bodyPr/>
          <a:lstStyle/>
          <a:p>
            <a:fld id="{08F150A1-574D-469C-8C1C-54A24F397A80}" type="slidenum">
              <a:rPr lang="en-GB" smtClean="0"/>
              <a:t>15</a:t>
            </a:fld>
            <a:endParaRPr lang="en-GB"/>
          </a:p>
        </p:txBody>
      </p:sp>
    </p:spTree>
    <p:extLst>
      <p:ext uri="{BB962C8B-B14F-4D97-AF65-F5344CB8AC3E}">
        <p14:creationId xmlns:p14="http://schemas.microsoft.com/office/powerpoint/2010/main" val="39673939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Local applications of RDA will determine what kinds of change to a diachronic work plan are significant enough to indicate a new diachronic work.</a:t>
            </a:r>
          </a:p>
          <a:p>
            <a:endParaRPr lang="en-GB" dirty="0"/>
          </a:p>
          <a:p>
            <a:r>
              <a:rPr lang="en-GB" dirty="0"/>
              <a:t>For example, community A may decide that change of language and carrier type are significant, and change of frequency and title are insignificant, while community B has the opposite view..</a:t>
            </a:r>
          </a:p>
          <a:p>
            <a:endParaRPr lang="en-GB" dirty="0"/>
          </a:p>
          <a:p>
            <a:r>
              <a:rPr lang="en-GB" dirty="0"/>
              <a:t>When a serial work plan changes over time, the serial works recorded by community A will differ from those recorded by community B.</a:t>
            </a:r>
          </a:p>
          <a:p>
            <a:endParaRPr lang="en-GB" dirty="0"/>
          </a:p>
          <a:p>
            <a:r>
              <a:rPr lang="en-GB" dirty="0"/>
              <a:t>However, the high-level "transformation" relationship is transitive: if serial 1 is transformed into serial 2, and serial 2 is transformed into serial 3, then serial 1 is transformed into serial 3.</a:t>
            </a:r>
          </a:p>
          <a:p>
            <a:endParaRPr lang="en-GB" dirty="0"/>
          </a:p>
          <a:p>
            <a:r>
              <a:rPr lang="en-GB" dirty="0"/>
              <a:t>This allows the RDA data recorded by each community to interoperate in a coherent way.</a:t>
            </a:r>
          </a:p>
        </p:txBody>
      </p:sp>
      <p:sp>
        <p:nvSpPr>
          <p:cNvPr id="4" name="Slide Number Placeholder 3"/>
          <p:cNvSpPr>
            <a:spLocks noGrp="1"/>
          </p:cNvSpPr>
          <p:nvPr>
            <p:ph type="sldNum" sz="quarter" idx="10"/>
          </p:nvPr>
        </p:nvSpPr>
        <p:spPr/>
        <p:txBody>
          <a:bodyPr/>
          <a:lstStyle/>
          <a:p>
            <a:fld id="{08F150A1-574D-469C-8C1C-54A24F397A80}" type="slidenum">
              <a:rPr lang="en-GB" smtClean="0"/>
              <a:t>16</a:t>
            </a:fld>
            <a:endParaRPr lang="en-GB"/>
          </a:p>
        </p:txBody>
      </p:sp>
    </p:spTree>
    <p:extLst>
      <p:ext uri="{BB962C8B-B14F-4D97-AF65-F5344CB8AC3E}">
        <p14:creationId xmlns:p14="http://schemas.microsoft.com/office/powerpoint/2010/main" val="2938545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17</a:t>
            </a:fld>
            <a:endParaRPr lang="en-GB"/>
          </a:p>
        </p:txBody>
      </p:sp>
    </p:spTree>
    <p:extLst>
      <p:ext uri="{BB962C8B-B14F-4D97-AF65-F5344CB8AC3E}">
        <p14:creationId xmlns:p14="http://schemas.microsoft.com/office/powerpoint/2010/main" val="3588435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WEM lock means that there is one and only one manifestation of one and only one expression of an incomplete diachronic work. The WEM combination is therefore a unique "super-entity" that can be identified as a whole.</a:t>
            </a:r>
          </a:p>
          <a:p>
            <a:endParaRPr lang="en-GB" dirty="0"/>
          </a:p>
          <a:p>
            <a:r>
              <a:rPr lang="en-GB" dirty="0"/>
              <a:t>The LRM indicates that an ISSN that appears to identify a manifestation is really identifying the work that is embodied in the manifestation.</a:t>
            </a:r>
          </a:p>
          <a:p>
            <a:endParaRPr lang="en-GB" dirty="0"/>
          </a:p>
          <a:p>
            <a:r>
              <a:rPr lang="en-GB" dirty="0"/>
              <a:t>This implies that an ISSN-L identifies a group of diachronic works rather than a set of manifestations "gathered" by a single expression.</a:t>
            </a:r>
          </a:p>
          <a:p>
            <a:endParaRPr lang="en-GB" dirty="0"/>
          </a:p>
          <a:p>
            <a:r>
              <a:rPr lang="en-GB" dirty="0"/>
              <a:t>This can be implemented in RDA by recording an ISSN-L for each serial work, in addition to its own ISSN.</a:t>
            </a:r>
          </a:p>
        </p:txBody>
      </p:sp>
      <p:sp>
        <p:nvSpPr>
          <p:cNvPr id="4" name="Slide Number Placeholder 3"/>
          <p:cNvSpPr>
            <a:spLocks noGrp="1"/>
          </p:cNvSpPr>
          <p:nvPr>
            <p:ph type="sldNum" sz="quarter" idx="10"/>
          </p:nvPr>
        </p:nvSpPr>
        <p:spPr/>
        <p:txBody>
          <a:bodyPr/>
          <a:lstStyle/>
          <a:p>
            <a:fld id="{08F150A1-574D-469C-8C1C-54A24F397A80}" type="slidenum">
              <a:rPr lang="en-GB" smtClean="0"/>
              <a:t>18</a:t>
            </a:fld>
            <a:endParaRPr lang="en-GB"/>
          </a:p>
        </p:txBody>
      </p:sp>
    </p:spTree>
    <p:extLst>
      <p:ext uri="{BB962C8B-B14F-4D97-AF65-F5344CB8AC3E}">
        <p14:creationId xmlns:p14="http://schemas.microsoft.com/office/powerpoint/2010/main" val="24474322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simplified diagram showing how a serial work cluster might be identified.</a:t>
            </a:r>
          </a:p>
          <a:p>
            <a:endParaRPr lang="en-GB" dirty="0"/>
          </a:p>
          <a:p>
            <a:r>
              <a:rPr lang="en-GB" dirty="0"/>
              <a:t>The LRM treats an identifier as a Nomen, so the ISSNs and two occurrences of ISSN-L are four separate </a:t>
            </a:r>
            <a:r>
              <a:rPr lang="en-GB" dirty="0" err="1"/>
              <a:t>nomens</a:t>
            </a:r>
            <a:r>
              <a:rPr lang="en-GB" dirty="0"/>
              <a:t> that identify two distinct works. Although the ISSN-L is the same </a:t>
            </a:r>
            <a:r>
              <a:rPr lang="en-GB" dirty="0" err="1"/>
              <a:t>nomen</a:t>
            </a:r>
            <a:r>
              <a:rPr lang="en-GB" dirty="0"/>
              <a:t> string, it forms a distinct </a:t>
            </a:r>
            <a:r>
              <a:rPr lang="en-GB" dirty="0" err="1"/>
              <a:t>nomen</a:t>
            </a:r>
            <a:r>
              <a:rPr lang="en-GB" dirty="0"/>
              <a:t> for each entity of which it is an appellation..</a:t>
            </a:r>
          </a:p>
          <a:p>
            <a:endParaRPr lang="en-GB" dirty="0"/>
          </a:p>
          <a:p>
            <a:r>
              <a:rPr lang="en-GB" dirty="0"/>
              <a:t>The serial work cluster can therefore be described in a note or context of use attribute for each </a:t>
            </a:r>
            <a:r>
              <a:rPr lang="en-GB" dirty="0" err="1"/>
              <a:t>nomen</a:t>
            </a:r>
            <a:r>
              <a:rPr lang="en-GB" dirty="0"/>
              <a:t> that has the ISSN-L as a </a:t>
            </a:r>
            <a:r>
              <a:rPr lang="en-GB" dirty="0" err="1"/>
              <a:t>nomen</a:t>
            </a:r>
            <a:r>
              <a:rPr lang="en-GB" dirty="0"/>
              <a:t> string.</a:t>
            </a:r>
          </a:p>
        </p:txBody>
      </p:sp>
      <p:sp>
        <p:nvSpPr>
          <p:cNvPr id="4" name="Slide Number Placeholder 3"/>
          <p:cNvSpPr>
            <a:spLocks noGrp="1"/>
          </p:cNvSpPr>
          <p:nvPr>
            <p:ph type="sldNum" sz="quarter" idx="10"/>
          </p:nvPr>
        </p:nvSpPr>
        <p:spPr/>
        <p:txBody>
          <a:bodyPr/>
          <a:lstStyle/>
          <a:p>
            <a:fld id="{08F150A1-574D-469C-8C1C-54A24F397A80}" type="slidenum">
              <a:rPr lang="en-GB" smtClean="0"/>
              <a:t>19</a:t>
            </a:fld>
            <a:endParaRPr lang="en-GB"/>
          </a:p>
        </p:txBody>
      </p:sp>
    </p:spTree>
    <p:extLst>
      <p:ext uri="{BB962C8B-B14F-4D97-AF65-F5344CB8AC3E}">
        <p14:creationId xmlns:p14="http://schemas.microsoft.com/office/powerpoint/2010/main" val="4102213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2</a:t>
            </a:fld>
            <a:endParaRPr lang="en-GB"/>
          </a:p>
        </p:txBody>
      </p:sp>
    </p:spTree>
    <p:extLst>
      <p:ext uri="{BB962C8B-B14F-4D97-AF65-F5344CB8AC3E}">
        <p14:creationId xmlns:p14="http://schemas.microsoft.com/office/powerpoint/2010/main" val="25894692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20</a:t>
            </a:fld>
            <a:endParaRPr lang="en-GB"/>
          </a:p>
        </p:txBody>
      </p:sp>
    </p:spTree>
    <p:extLst>
      <p:ext uri="{BB962C8B-B14F-4D97-AF65-F5344CB8AC3E}">
        <p14:creationId xmlns:p14="http://schemas.microsoft.com/office/powerpoint/2010/main" val="25839386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LRM treats an aggregate resource as a manifestation that embodies more than one distinct expression.</a:t>
            </a:r>
          </a:p>
          <a:p>
            <a:pPr marL="0" indent="0">
              <a:buFontTx/>
              <a:buNone/>
            </a:pPr>
            <a:endParaRPr lang="en-US" dirty="0"/>
          </a:p>
          <a:p>
            <a:pPr marL="0" indent="0">
              <a:buFontTx/>
              <a:buNone/>
            </a:pPr>
            <a:r>
              <a:rPr lang="en-US" dirty="0"/>
              <a:t>Each expression realizes its own distinct work.</a:t>
            </a:r>
          </a:p>
          <a:p>
            <a:pPr marL="0" indent="0">
              <a:buFontTx/>
              <a:buNone/>
            </a:pPr>
            <a:endParaRPr lang="en-US" dirty="0"/>
          </a:p>
          <a:p>
            <a:pPr marL="0" indent="0">
              <a:buFontTx/>
              <a:buNone/>
            </a:pPr>
            <a:r>
              <a:rPr lang="en-US" dirty="0"/>
              <a:t>There is no "aggregate expression" or "aggregate work" that forms a single WEM stack with the aggregate manifestation; there are only the distinct works and expressions that are aggregated in the aggregate manifestation.</a:t>
            </a:r>
          </a:p>
        </p:txBody>
      </p:sp>
      <p:sp>
        <p:nvSpPr>
          <p:cNvPr id="4" name="Slide Number Placeholder 3"/>
          <p:cNvSpPr>
            <a:spLocks noGrp="1"/>
          </p:cNvSpPr>
          <p:nvPr>
            <p:ph type="sldNum" sz="quarter" idx="10"/>
          </p:nvPr>
        </p:nvSpPr>
        <p:spPr/>
        <p:txBody>
          <a:bodyPr/>
          <a:lstStyle/>
          <a:p>
            <a:fld id="{08F150A1-574D-469C-8C1C-54A24F397A80}" type="slidenum">
              <a:rPr lang="en-GB" smtClean="0"/>
              <a:t>21</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LRM identifies three distinct types of aggregates.</a:t>
            </a:r>
          </a:p>
          <a:p>
            <a:pPr marL="0" indent="0">
              <a:buFontTx/>
              <a:buNone/>
            </a:pPr>
            <a:endParaRPr lang="en-US" dirty="0"/>
          </a:p>
          <a:p>
            <a:pPr marL="0" indent="0">
              <a:buFontTx/>
              <a:buNone/>
            </a:pPr>
            <a:r>
              <a:rPr lang="en-US" dirty="0"/>
              <a:t>The first type is a collection of independent expressions.</a:t>
            </a:r>
          </a:p>
          <a:p>
            <a:pPr marL="0" indent="0">
              <a:buFontTx/>
              <a:buNone/>
            </a:pPr>
            <a:endParaRPr lang="en-US" dirty="0"/>
          </a:p>
          <a:p>
            <a:pPr marL="0" indent="0">
              <a:buFontTx/>
              <a:buNone/>
            </a:pPr>
            <a:r>
              <a:rPr lang="en-US" dirty="0"/>
              <a:t>In this example, the aggregate manifestation embodies two expressions of distinct works. This is a typical collection of recordings of separate musical works gathered under a common theme, in this case "Spain".</a:t>
            </a:r>
          </a:p>
        </p:txBody>
      </p:sp>
      <p:sp>
        <p:nvSpPr>
          <p:cNvPr id="4" name="Slide Number Placeholder 3"/>
          <p:cNvSpPr>
            <a:spLocks noGrp="1"/>
          </p:cNvSpPr>
          <p:nvPr>
            <p:ph type="sldNum" sz="quarter" idx="10"/>
          </p:nvPr>
        </p:nvSpPr>
        <p:spPr/>
        <p:txBody>
          <a:bodyPr/>
          <a:lstStyle/>
          <a:p>
            <a:fld id="{08F150A1-574D-469C-8C1C-54A24F397A80}" type="slidenum">
              <a:rPr lang="en-GB" smtClean="0"/>
              <a:t>22</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second type of aggregate manifestation embodies the expression of a distinct work with expressions that augment the content of the manifestation.</a:t>
            </a:r>
          </a:p>
          <a:p>
            <a:pPr marL="0" indent="0">
              <a:buFontTx/>
              <a:buNone/>
            </a:pPr>
            <a:endParaRPr lang="en-US" dirty="0"/>
          </a:p>
          <a:p>
            <a:pPr marL="0" indent="0">
              <a:buFontTx/>
              <a:buNone/>
            </a:pPr>
            <a:r>
              <a:rPr lang="en-US" dirty="0"/>
              <a:t>In this example, the work by Cervantes is embodied with illustrations that augment the work. The augmenting expression realizes its own distinct work.</a:t>
            </a:r>
          </a:p>
        </p:txBody>
      </p:sp>
      <p:sp>
        <p:nvSpPr>
          <p:cNvPr id="4" name="Slide Number Placeholder 3"/>
          <p:cNvSpPr>
            <a:spLocks noGrp="1"/>
          </p:cNvSpPr>
          <p:nvPr>
            <p:ph type="sldNum" sz="quarter" idx="10"/>
          </p:nvPr>
        </p:nvSpPr>
        <p:spPr/>
        <p:txBody>
          <a:bodyPr/>
          <a:lstStyle/>
          <a:p>
            <a:fld id="{08F150A1-574D-469C-8C1C-54A24F397A80}" type="slidenum">
              <a:rPr lang="en-GB" smtClean="0"/>
              <a:t>23</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third type of aggregate manifestation embodies more than one expression of the same distinct work. These "parallel" expressions are often translations of each other.</a:t>
            </a:r>
          </a:p>
        </p:txBody>
      </p:sp>
      <p:sp>
        <p:nvSpPr>
          <p:cNvPr id="4" name="Slide Number Placeholder 3"/>
          <p:cNvSpPr>
            <a:spLocks noGrp="1"/>
          </p:cNvSpPr>
          <p:nvPr>
            <p:ph type="sldNum" sz="quarter" idx="10"/>
          </p:nvPr>
        </p:nvSpPr>
        <p:spPr/>
        <p:txBody>
          <a:bodyPr/>
          <a:lstStyle/>
          <a:p>
            <a:fld id="{08F150A1-574D-469C-8C1C-54A24F397A80}" type="slidenum">
              <a:rPr lang="en-GB" smtClean="0"/>
              <a:t>24</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An aggregate manifestation also embodies the plan that brings together the expressions embodied in the manifestation.</a:t>
            </a:r>
          </a:p>
          <a:p>
            <a:pPr marL="0" indent="0">
              <a:buFontTx/>
              <a:buNone/>
            </a:pPr>
            <a:endParaRPr lang="en-US" dirty="0"/>
          </a:p>
          <a:p>
            <a:pPr marL="0" indent="0">
              <a:buFontTx/>
              <a:buNone/>
            </a:pPr>
            <a:endParaRPr lang="en-US" dirty="0"/>
          </a:p>
          <a:p>
            <a:pPr marL="0" indent="0">
              <a:buFontTx/>
              <a:buNone/>
            </a:pPr>
            <a:endParaRPr lang="en-US" dirty="0"/>
          </a:p>
        </p:txBody>
      </p:sp>
      <p:sp>
        <p:nvSpPr>
          <p:cNvPr id="4" name="Slide Number Placeholder 3"/>
          <p:cNvSpPr>
            <a:spLocks noGrp="1"/>
          </p:cNvSpPr>
          <p:nvPr>
            <p:ph type="sldNum" sz="quarter" idx="10"/>
          </p:nvPr>
        </p:nvSpPr>
        <p:spPr/>
        <p:txBody>
          <a:bodyPr/>
          <a:lstStyle/>
          <a:p>
            <a:fld id="{08F150A1-574D-469C-8C1C-54A24F397A80}" type="slidenum">
              <a:rPr lang="en-GB" smtClean="0"/>
              <a:t>25</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As with a serial work, the aggregating work is a plan that is realized by one and only one aggregating expression. The plan covers which expressions are selected for aggregation, the order in which they are embodied in the aggregate manifestation, etc.</a:t>
            </a:r>
          </a:p>
          <a:p>
            <a:pPr marL="0" indent="0">
              <a:buFontTx/>
              <a:buNone/>
            </a:pPr>
            <a:endParaRPr lang="en-US" dirty="0"/>
          </a:p>
        </p:txBody>
      </p:sp>
      <p:sp>
        <p:nvSpPr>
          <p:cNvPr id="4" name="Slide Number Placeholder 3"/>
          <p:cNvSpPr>
            <a:spLocks noGrp="1"/>
          </p:cNvSpPr>
          <p:nvPr>
            <p:ph type="sldNum" sz="quarter" idx="10"/>
          </p:nvPr>
        </p:nvSpPr>
        <p:spPr/>
        <p:txBody>
          <a:bodyPr/>
          <a:lstStyle/>
          <a:p>
            <a:fld id="{08F150A1-574D-469C-8C1C-54A24F397A80}" type="slidenum">
              <a:rPr lang="en-GB" smtClean="0"/>
              <a:t>26</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aggregating work is only the plan, and it does not have a whole-part relationship with the aggregated works. The aggregating expression does not "contain" the aggregated expressions, and does not have a whole-part relationship with them.</a:t>
            </a:r>
          </a:p>
        </p:txBody>
      </p:sp>
      <p:sp>
        <p:nvSpPr>
          <p:cNvPr id="4" name="Slide Number Placeholder 3"/>
          <p:cNvSpPr>
            <a:spLocks noGrp="1"/>
          </p:cNvSpPr>
          <p:nvPr>
            <p:ph type="sldNum" sz="quarter" idx="10"/>
          </p:nvPr>
        </p:nvSpPr>
        <p:spPr/>
        <p:txBody>
          <a:bodyPr/>
          <a:lstStyle/>
          <a:p>
            <a:fld id="{08F150A1-574D-469C-8C1C-54A24F397A80}" type="slidenum">
              <a:rPr lang="en-GB" smtClean="0"/>
              <a:t>27</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LRM provides a relationship between an aggregating expression and an aggregated expression: LRM-R25 aggregates/was aggregated by.</a:t>
            </a:r>
          </a:p>
          <a:p>
            <a:pPr marL="0" indent="0">
              <a:buFontTx/>
              <a:buNone/>
            </a:pPr>
            <a:endParaRPr lang="en-US" dirty="0"/>
          </a:p>
          <a:p>
            <a:pPr marL="0" indent="0">
              <a:buFontTx/>
              <a:buNone/>
            </a:pPr>
            <a:r>
              <a:rPr lang="en-US" dirty="0"/>
              <a:t>This provides an indirect relationship between an aggregated expression and an aggregate manifestation: Expression was aggregated by Expression is embodied in Manifestation.</a:t>
            </a:r>
          </a:p>
          <a:p>
            <a:pPr marL="0" indent="0">
              <a:buFontTx/>
              <a:buNone/>
            </a:pPr>
            <a:endParaRPr lang="en-US" dirty="0"/>
          </a:p>
          <a:p>
            <a:pPr marL="0" indent="0">
              <a:buFontTx/>
              <a:buNone/>
            </a:pPr>
            <a:r>
              <a:rPr lang="en-US" dirty="0"/>
              <a:t>This is useful when the same aggregating work and expression are embodied in multiple manifestations, for example with different carrier types. Only one set of LRM-R25 relationships needs to be recorded, instead of repeating the same set of "is embodied in" relationships for each manifestation.</a:t>
            </a:r>
          </a:p>
          <a:p>
            <a:pPr marL="0" indent="0">
              <a:buFontTx/>
              <a:buNone/>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 change of plan regarding</a:t>
            </a:r>
            <a:r>
              <a:rPr lang="en-US" baseline="0" dirty="0"/>
              <a:t> </a:t>
            </a:r>
            <a:r>
              <a:rPr lang="en-US" dirty="0"/>
              <a:t>which expressions are aggregated by</a:t>
            </a:r>
            <a:r>
              <a:rPr lang="en-US" baseline="0" dirty="0"/>
              <a:t> </a:t>
            </a:r>
            <a:r>
              <a:rPr lang="en-US" dirty="0"/>
              <a:t>a</a:t>
            </a:r>
            <a:r>
              <a:rPr lang="en-US" baseline="0" dirty="0"/>
              <a:t> static</a:t>
            </a:r>
            <a:r>
              <a:rPr lang="en-US" dirty="0"/>
              <a:t> aggregating expression results in a new static aggregating work with a different plan. But,</a:t>
            </a:r>
            <a:r>
              <a:rPr lang="en-US" baseline="0" dirty="0"/>
              <a:t> a</a:t>
            </a:r>
            <a:r>
              <a:rPr lang="en-US" dirty="0"/>
              <a:t>s with all diachronic works, the plan of a diachronic aggregating work includes a plan for change,</a:t>
            </a:r>
            <a:r>
              <a:rPr lang="en-US" baseline="0" dirty="0"/>
              <a:t> by </a:t>
            </a:r>
            <a:r>
              <a:rPr lang="en-US" dirty="0"/>
              <a:t>the addition of aggregated expressions.</a:t>
            </a:r>
          </a:p>
        </p:txBody>
      </p:sp>
      <p:sp>
        <p:nvSpPr>
          <p:cNvPr id="4" name="Slide Number Placeholder 3"/>
          <p:cNvSpPr>
            <a:spLocks noGrp="1"/>
          </p:cNvSpPr>
          <p:nvPr>
            <p:ph type="sldNum" sz="quarter" idx="10"/>
          </p:nvPr>
        </p:nvSpPr>
        <p:spPr/>
        <p:txBody>
          <a:bodyPr/>
          <a:lstStyle/>
          <a:p>
            <a:fld id="{08F150A1-574D-469C-8C1C-54A24F397A80}" type="slidenum">
              <a:rPr lang="en-GB" smtClean="0"/>
              <a:t>28</a:t>
            </a:fld>
            <a:endParaRPr lang="en-GB"/>
          </a:p>
        </p:txBody>
      </p:sp>
    </p:spTree>
    <p:extLst>
      <p:ext uri="{BB962C8B-B14F-4D97-AF65-F5344CB8AC3E}">
        <p14:creationId xmlns:p14="http://schemas.microsoft.com/office/powerpoint/2010/main" val="31305563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LRM clearly distinguishes whole/part works from aggregating works.</a:t>
            </a:r>
          </a:p>
          <a:p>
            <a:pPr marL="0" indent="0">
              <a:buFontTx/>
              <a:buNone/>
            </a:pPr>
            <a:endParaRPr lang="en-US" dirty="0"/>
          </a:p>
          <a:p>
            <a:pPr marL="0" indent="0">
              <a:buFontTx/>
              <a:buNone/>
            </a:pPr>
            <a:r>
              <a:rPr lang="en-US" dirty="0"/>
              <a:t>For a whole/part work, the parts are always intended to belong to the whole.</a:t>
            </a:r>
          </a:p>
          <a:p>
            <a:pPr marL="0" indent="0">
              <a:buFontTx/>
              <a:buNone/>
            </a:pPr>
            <a:endParaRPr lang="en-US" dirty="0"/>
          </a:p>
          <a:p>
            <a:pPr marL="0" indent="0">
              <a:buFontTx/>
              <a:buNone/>
            </a:pPr>
            <a:r>
              <a:rPr lang="en-US" dirty="0"/>
              <a:t>This is reflected in the rest of the WEM stack: a part work of a whole work has a corresponding part expression of a whole expression, and a part manifestation of a whole manifestation.</a:t>
            </a:r>
          </a:p>
        </p:txBody>
      </p:sp>
      <p:sp>
        <p:nvSpPr>
          <p:cNvPr id="4" name="Slide Number Placeholder 3"/>
          <p:cNvSpPr>
            <a:spLocks noGrp="1"/>
          </p:cNvSpPr>
          <p:nvPr>
            <p:ph type="sldNum" sz="quarter" idx="10"/>
          </p:nvPr>
        </p:nvSpPr>
        <p:spPr/>
        <p:txBody>
          <a:bodyPr/>
          <a:lstStyle/>
          <a:p>
            <a:fld id="{08F150A1-574D-469C-8C1C-54A24F397A80}" type="slidenum">
              <a:rPr lang="en-GB" smtClean="0"/>
              <a:t>29</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3</a:t>
            </a:fld>
            <a:endParaRPr lang="en-GB"/>
          </a:p>
        </p:txBody>
      </p:sp>
    </p:spTree>
    <p:extLst>
      <p:ext uri="{BB962C8B-B14F-4D97-AF65-F5344CB8AC3E}">
        <p14:creationId xmlns:p14="http://schemas.microsoft.com/office/powerpoint/2010/main" val="14949872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There is another type of work that appears to be either an augmentation aggregating work or a whole/part work, but only in potential.</a:t>
            </a:r>
          </a:p>
          <a:p>
            <a:pPr marL="0" indent="0">
              <a:buFontTx/>
              <a:buNone/>
            </a:pPr>
            <a:endParaRPr lang="en-US" dirty="0"/>
          </a:p>
          <a:p>
            <a:pPr marL="0" indent="0">
              <a:buFontTx/>
              <a:buNone/>
            </a:pPr>
            <a:r>
              <a:rPr lang="en-US" dirty="0"/>
              <a:t>That is, the work is conceived as whole, with one or more creators who make individual contributions to the content. However, the content is conceived as a whole, and the contributions are not intended to be realized or embodied separately. There are no existing expressions to aggregate, so this type of work is neither aggregating nor whole/part.</a:t>
            </a:r>
          </a:p>
        </p:txBody>
      </p:sp>
      <p:sp>
        <p:nvSpPr>
          <p:cNvPr id="4" name="Slide Number Placeholder 3"/>
          <p:cNvSpPr>
            <a:spLocks noGrp="1"/>
          </p:cNvSpPr>
          <p:nvPr>
            <p:ph type="sldNum" sz="quarter" idx="10"/>
          </p:nvPr>
        </p:nvSpPr>
        <p:spPr/>
        <p:txBody>
          <a:bodyPr/>
          <a:lstStyle/>
          <a:p>
            <a:fld id="{08F150A1-574D-469C-8C1C-54A24F397A80}" type="slidenum">
              <a:rPr lang="en-GB" smtClean="0"/>
              <a:t>30</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There are two types of such a "combination work".</a:t>
            </a:r>
          </a:p>
          <a:p>
            <a:pPr marL="0" indent="0">
              <a:buFontTx/>
              <a:buNone/>
            </a:pPr>
            <a:endParaRPr lang="en-US" dirty="0"/>
          </a:p>
          <a:p>
            <a:pPr marL="0" indent="0">
              <a:buFontTx/>
              <a:buNone/>
            </a:pPr>
            <a:r>
              <a:rPr lang="en-US" dirty="0"/>
              <a:t>The content may be created by different agents but the content from each agent cannot be embodied as a separate expression.</a:t>
            </a:r>
          </a:p>
          <a:p>
            <a:pPr marL="0" indent="0">
              <a:buFontTx/>
              <a:buNone/>
            </a:pPr>
            <a:endParaRPr lang="en-US" dirty="0"/>
          </a:p>
          <a:p>
            <a:pPr marL="0" indent="0">
              <a:buFontTx/>
              <a:buNone/>
            </a:pPr>
            <a:r>
              <a:rPr lang="en-US" dirty="0"/>
              <a:t>For example, the agents involved in creating a moving image expression, such as actors and lighting designers, create their own content but it cannot be meaningfully extracted.</a:t>
            </a:r>
          </a:p>
          <a:p>
            <a:pPr marL="0" indent="0">
              <a:buFontTx/>
              <a:buNone/>
            </a:pPr>
            <a:endParaRPr lang="en-US" dirty="0"/>
          </a:p>
          <a:p>
            <a:pPr marL="0" indent="0">
              <a:buFontTx/>
              <a:buNone/>
            </a:pPr>
            <a:r>
              <a:rPr lang="en-US" dirty="0"/>
              <a:t>On the other hand, some kinds of content can be extracted as a separate expression embodied in a separate manifestation. This is usually possible if the content consists of two or more content types, such as text and notated music combined in an opera.</a:t>
            </a:r>
          </a:p>
          <a:p>
            <a:pPr marL="0" indent="0">
              <a:buFontTx/>
              <a:buNone/>
            </a:pPr>
            <a:endParaRPr lang="en-US" dirty="0"/>
          </a:p>
          <a:p>
            <a:pPr marL="0" indent="0">
              <a:buFontTx/>
              <a:buNone/>
            </a:pPr>
            <a:r>
              <a:rPr lang="en-US" dirty="0"/>
              <a:t>However, the content of the original combination work is not intended to be separated out in this way, even if this happens after the work is embodied.</a:t>
            </a:r>
          </a:p>
          <a:p>
            <a:pPr marL="0" indent="0">
              <a:buFontTx/>
              <a:buNone/>
            </a:pPr>
            <a:endParaRPr lang="en-US" dirty="0"/>
          </a:p>
          <a:p>
            <a:pPr marL="0" indent="0">
              <a:buFontTx/>
              <a:buNone/>
            </a:pPr>
            <a:r>
              <a:rPr lang="en-US" dirty="0"/>
              <a:t>A recording of a performance work is a combination work, often with both amalgamated and composite content.</a:t>
            </a:r>
          </a:p>
        </p:txBody>
      </p:sp>
      <p:sp>
        <p:nvSpPr>
          <p:cNvPr id="4" name="Slide Number Placeholder 3"/>
          <p:cNvSpPr>
            <a:spLocks noGrp="1"/>
          </p:cNvSpPr>
          <p:nvPr>
            <p:ph type="sldNum" sz="quarter" idx="10"/>
          </p:nvPr>
        </p:nvSpPr>
        <p:spPr/>
        <p:txBody>
          <a:bodyPr/>
          <a:lstStyle/>
          <a:p>
            <a:fld id="{08F150A1-574D-469C-8C1C-54A24F397A80}" type="slidenum">
              <a:rPr lang="en-GB" smtClean="0"/>
              <a:t>31</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F150A1-574D-469C-8C1C-54A24F397A80}" type="slidenum">
              <a:rPr lang="en-GB" smtClean="0"/>
              <a:t>32</a:t>
            </a:fld>
            <a:endParaRPr lang="en-GB"/>
          </a:p>
        </p:txBody>
      </p:sp>
    </p:spTree>
    <p:extLst>
      <p:ext uri="{BB962C8B-B14F-4D97-AF65-F5344CB8AC3E}">
        <p14:creationId xmlns:p14="http://schemas.microsoft.com/office/powerpoint/2010/main" val="39399382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RDA is optimized for recording data using RDF, which is the format used for the Semantic Web</a:t>
            </a:r>
          </a:p>
          <a:p>
            <a:pPr marL="171450" indent="-171450">
              <a:buFontTx/>
              <a:buChar char="-"/>
            </a:pPr>
            <a:endParaRPr lang="en-US" dirty="0"/>
          </a:p>
          <a:p>
            <a:pPr marL="0" indent="0">
              <a:buFontTx/>
              <a:buNone/>
            </a:pPr>
            <a:r>
              <a:rPr lang="en-US" dirty="0"/>
              <a:t>RDF allows the recording of data about things (or resources, as RDF calls them) as triple statements: the thing being described is the subject of a triple; the aspect being described is the predicate, and the value of the aspect of the actual thing is the object.</a:t>
            </a:r>
          </a:p>
          <a:p>
            <a:pPr marL="0" indent="0">
              <a:buFontTx/>
              <a:buNone/>
            </a:pPr>
            <a:endParaRPr lang="en-US" dirty="0"/>
          </a:p>
          <a:p>
            <a:pPr marL="0" indent="0">
              <a:buFontTx/>
              <a:buNone/>
            </a:pPr>
            <a:r>
              <a:rPr lang="en-US" dirty="0"/>
              <a:t>So a description of a thing is a set of one or more triple statements about the thing, which is the subject of each of the triples in the set.</a:t>
            </a:r>
          </a:p>
          <a:p>
            <a:pPr marL="0" indent="0">
              <a:buFontTx/>
              <a:buNone/>
            </a:pPr>
            <a:endParaRPr lang="en-US" dirty="0"/>
          </a:p>
          <a:p>
            <a:pPr marL="0" indent="0">
              <a:buFontTx/>
              <a:buNone/>
            </a:pPr>
            <a:r>
              <a:rPr lang="en-US" dirty="0"/>
              <a:t>The ‘subject’ in this example is “this Work” (a specific work) and the aspects described are its title and its creator.</a:t>
            </a:r>
          </a:p>
        </p:txBody>
      </p:sp>
      <p:sp>
        <p:nvSpPr>
          <p:cNvPr id="4" name="Slide Number Placeholder 3"/>
          <p:cNvSpPr>
            <a:spLocks noGrp="1"/>
          </p:cNvSpPr>
          <p:nvPr>
            <p:ph type="sldNum" sz="quarter" idx="10"/>
          </p:nvPr>
        </p:nvSpPr>
        <p:spPr/>
        <p:txBody>
          <a:bodyPr/>
          <a:lstStyle/>
          <a:p>
            <a:fld id="{08F150A1-574D-469C-8C1C-54A24F397A80}" type="slidenum">
              <a:rPr lang="en-GB" smtClean="0"/>
              <a:t>33</a:t>
            </a:fld>
            <a:endParaRPr lang="en-GB"/>
          </a:p>
        </p:txBody>
      </p:sp>
    </p:spTree>
    <p:extLst>
      <p:ext uri="{BB962C8B-B14F-4D97-AF65-F5344CB8AC3E}">
        <p14:creationId xmlns:p14="http://schemas.microsoft.com/office/powerpoint/2010/main" val="20036076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The Semantic Web makes the "open world’ assumption' that just because certain data might not (yet) be recorded for a thing, that does not mean that the data is “not applicable” to the thing.</a:t>
            </a:r>
          </a:p>
          <a:p>
            <a:pPr marL="0" indent="0">
              <a:buFontTx/>
              <a:buNone/>
            </a:pPr>
            <a:endParaRPr lang="en-US" dirty="0"/>
          </a:p>
          <a:p>
            <a:pPr marL="0" indent="0">
              <a:buFontTx/>
              <a:buNone/>
            </a:pPr>
            <a:r>
              <a:rPr lang="en-US" dirty="0"/>
              <a:t>Different cataloguers may select different values for the title of a work.</a:t>
            </a:r>
          </a:p>
          <a:p>
            <a:pPr marL="0" indent="0">
              <a:buFontTx/>
              <a:buNone/>
            </a:pPr>
            <a:endParaRPr lang="en-US" dirty="0"/>
          </a:p>
          <a:p>
            <a:pPr marL="0" indent="0">
              <a:buFontTx/>
              <a:buNone/>
            </a:pPr>
            <a:r>
              <a:rPr lang="en-US" dirty="0"/>
              <a:t>The value of a creator of the work may be recorded as a IRI (another thing), or as a string that is the name, access point, or identifier of the agent.</a:t>
            </a:r>
          </a:p>
          <a:p>
            <a:pPr marL="0" indent="0">
              <a:buFontTx/>
              <a:buNone/>
            </a:pPr>
            <a:endParaRPr lang="en-US" dirty="0"/>
          </a:p>
          <a:p>
            <a:pPr marL="0" indent="0">
              <a:buFontTx/>
              <a:buNone/>
            </a:pPr>
            <a:r>
              <a:rPr lang="en-US" dirty="0"/>
              <a:t>The work may be the basis of a transformation into a new work.</a:t>
            </a:r>
          </a:p>
          <a:p>
            <a:pPr marL="0" indent="0">
              <a:buFontTx/>
              <a:buNone/>
            </a:pPr>
            <a:endParaRPr lang="en-US" dirty="0"/>
          </a:p>
          <a:p>
            <a:pPr marL="0" indent="0">
              <a:buFontTx/>
              <a:buNone/>
            </a:pPr>
            <a:r>
              <a:rPr lang="en-US" dirty="0"/>
              <a:t>And future transformations and relationships with other things cannot be predicted. There will always be something new to say about any thing.</a:t>
            </a:r>
          </a:p>
        </p:txBody>
      </p:sp>
      <p:sp>
        <p:nvSpPr>
          <p:cNvPr id="4" name="Slide Number Placeholder 3"/>
          <p:cNvSpPr>
            <a:spLocks noGrp="1"/>
          </p:cNvSpPr>
          <p:nvPr>
            <p:ph type="sldNum" sz="quarter" idx="10"/>
          </p:nvPr>
        </p:nvSpPr>
        <p:spPr/>
        <p:txBody>
          <a:bodyPr/>
          <a:lstStyle/>
          <a:p>
            <a:fld id="{08F150A1-574D-469C-8C1C-54A24F397A80}" type="slidenum">
              <a:rPr lang="en-GB" smtClean="0"/>
              <a:t>34</a:t>
            </a:fld>
            <a:endParaRPr lang="en-GB"/>
          </a:p>
        </p:txBody>
      </p:sp>
    </p:spTree>
    <p:extLst>
      <p:ext uri="{BB962C8B-B14F-4D97-AF65-F5344CB8AC3E}">
        <p14:creationId xmlns:p14="http://schemas.microsoft.com/office/powerpoint/2010/main" val="14150167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object or value of an aspect is recorded as the IRI of another thing, then it is possible that the other thing is itself the subject of other triples.</a:t>
            </a:r>
          </a:p>
          <a:p>
            <a:endParaRPr lang="en-US" dirty="0"/>
          </a:p>
          <a:p>
            <a:r>
              <a:rPr lang="en-US" dirty="0"/>
              <a:t>In this example, the value of the creator aspect of a specific work is the IRI for an agent.</a:t>
            </a:r>
          </a:p>
          <a:p>
            <a:endParaRPr lang="en-US" dirty="0"/>
          </a:p>
          <a:p>
            <a:r>
              <a:rPr lang="en-US" dirty="0"/>
              <a:t>Data about the related agent is a set of triples with the agent as subject; the description set of the specific work does not itself contain any human-readable data about the agent.</a:t>
            </a:r>
          </a:p>
          <a:p>
            <a:endParaRPr lang="en-US" dirty="0"/>
          </a:p>
          <a:p>
            <a:r>
              <a:rPr lang="en-US" dirty="0"/>
              <a:t>The same situation applies in reverse: the description set of the agent contains only the IRI of the work created by the agent, and the human-readable data about the work is contained in its description set.</a:t>
            </a:r>
          </a:p>
          <a:p>
            <a:endParaRPr lang="en-US" dirty="0"/>
          </a:p>
          <a:p>
            <a:r>
              <a:rPr lang="en-US" dirty="0"/>
              <a:t>It is easy for machines to find the related data, by matching the object IRI of a triple to the subject IRIs of the description set of the related entity.</a:t>
            </a:r>
          </a:p>
          <a:p>
            <a:endParaRPr lang="en-GB" dirty="0"/>
          </a:p>
        </p:txBody>
      </p:sp>
      <p:sp>
        <p:nvSpPr>
          <p:cNvPr id="4" name="Slide Number Placeholder 3"/>
          <p:cNvSpPr>
            <a:spLocks noGrp="1"/>
          </p:cNvSpPr>
          <p:nvPr>
            <p:ph type="sldNum" sz="quarter" idx="10"/>
          </p:nvPr>
        </p:nvSpPr>
        <p:spPr/>
        <p:txBody>
          <a:bodyPr/>
          <a:lstStyle/>
          <a:p>
            <a:fld id="{08F150A1-574D-469C-8C1C-54A24F397A80}" type="slidenum">
              <a:rPr lang="en-GB" smtClean="0"/>
              <a:t>35</a:t>
            </a:fld>
            <a:endParaRPr lang="en-GB"/>
          </a:p>
        </p:txBody>
      </p:sp>
    </p:spTree>
    <p:extLst>
      <p:ext uri="{BB962C8B-B14F-4D97-AF65-F5344CB8AC3E}">
        <p14:creationId xmlns:p14="http://schemas.microsoft.com/office/powerpoint/2010/main" val="20144402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"string" vs "thing" approach for the value of a triple statement can be mixed in a dataset, and within a description set for a single entity.</a:t>
            </a:r>
          </a:p>
          <a:p>
            <a:endParaRPr lang="en-US" dirty="0"/>
          </a:p>
          <a:p>
            <a:r>
              <a:rPr lang="en-US" dirty="0"/>
              <a:t>In this example, the value of the creator aspect of a specific work is recorded as a IRI, a name, an authorized access point, and an identifier from an authority control file.</a:t>
            </a:r>
          </a:p>
          <a:p>
            <a:endParaRPr lang="en-US" dirty="0"/>
          </a:p>
          <a:p>
            <a:r>
              <a:rPr lang="en-US" dirty="0"/>
              <a:t>Some data may be repeated in the description set of the related creator agent; for example the name of the agent.</a:t>
            </a:r>
          </a:p>
          <a:p>
            <a:endParaRPr lang="en-US" dirty="0"/>
          </a:p>
          <a:p>
            <a:r>
              <a:rPr lang="en-US" dirty="0"/>
              <a:t>Such redundancy is a feature of linked open data; it allows a wide variety of data to be recorded and remain interoperable.</a:t>
            </a:r>
          </a:p>
        </p:txBody>
      </p:sp>
      <p:sp>
        <p:nvSpPr>
          <p:cNvPr id="4" name="Slide Number Placeholder 3"/>
          <p:cNvSpPr>
            <a:spLocks noGrp="1"/>
          </p:cNvSpPr>
          <p:nvPr>
            <p:ph type="sldNum" sz="quarter" idx="10"/>
          </p:nvPr>
        </p:nvSpPr>
        <p:spPr/>
        <p:txBody>
          <a:bodyPr/>
          <a:lstStyle/>
          <a:p>
            <a:fld id="{08F150A1-574D-469C-8C1C-54A24F397A80}" type="slidenum">
              <a:rPr lang="en-GB" smtClean="0"/>
              <a:t>36</a:t>
            </a:fld>
            <a:endParaRPr lang="en-GB"/>
          </a:p>
        </p:txBody>
      </p:sp>
    </p:spTree>
    <p:extLst>
      <p:ext uri="{BB962C8B-B14F-4D97-AF65-F5344CB8AC3E}">
        <p14:creationId xmlns:p14="http://schemas.microsoft.com/office/powerpoint/2010/main" val="38375591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37</a:t>
            </a:fld>
            <a:endParaRPr lang="en-GB"/>
          </a:p>
        </p:txBody>
      </p:sp>
    </p:spTree>
    <p:extLst>
      <p:ext uri="{BB962C8B-B14F-4D97-AF65-F5344CB8AC3E}">
        <p14:creationId xmlns:p14="http://schemas.microsoft.com/office/powerpoint/2010/main" val="25733605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LRM preserves the primary relationships between works, expressions, manifestations, and items.</a:t>
            </a:r>
          </a:p>
          <a:p>
            <a:endParaRPr lang="en-US" dirty="0"/>
          </a:p>
          <a:p>
            <a:r>
              <a:rPr lang="en-US" dirty="0"/>
              <a:t>The cardinality of these relationships determines the "lock" between the WEMI entities associated with a resource.</a:t>
            </a:r>
          </a:p>
          <a:p>
            <a:endParaRPr lang="en-US" dirty="0"/>
          </a:p>
          <a:p>
            <a:r>
              <a:rPr lang="en-US" dirty="0"/>
              <a:t>An Expression is locked to one and only one Work, and an Item is locked to one and only one Manifestation.</a:t>
            </a:r>
          </a:p>
          <a:p>
            <a:endParaRPr lang="en-US" dirty="0"/>
          </a:p>
          <a:p>
            <a:r>
              <a:rPr lang="en-US" dirty="0"/>
              <a:t>There is no similar general lock between a Manifestation and Expression; a Manifestation can embody more than one Expression (the definition of an aggregated manifestation) and an Expression can be embodied in more than one Manifestation.</a:t>
            </a:r>
          </a:p>
          <a:p>
            <a:endParaRPr lang="en-US" dirty="0"/>
          </a:p>
          <a:p>
            <a:r>
              <a:rPr lang="en-US" dirty="0"/>
              <a:t>The LRM uses the Item/Manifestation lock to describe the common aspects of an item as manifestation data; all items exemplifying a specific manifestation are assumed to inherit all aspects of the manifestation. </a:t>
            </a:r>
          </a:p>
          <a:p>
            <a:endParaRPr lang="en-US" dirty="0"/>
          </a:p>
          <a:p>
            <a:r>
              <a:rPr lang="en-US" dirty="0"/>
              <a:t>This allows a simpler structure for the LRM. The only attributes and relationships associated with Item pertain to a specific item.</a:t>
            </a:r>
          </a:p>
        </p:txBody>
      </p:sp>
      <p:sp>
        <p:nvSpPr>
          <p:cNvPr id="4" name="Slide Number Placeholder 3"/>
          <p:cNvSpPr>
            <a:spLocks noGrp="1"/>
          </p:cNvSpPr>
          <p:nvPr>
            <p:ph type="sldNum" sz="quarter" idx="10"/>
          </p:nvPr>
        </p:nvSpPr>
        <p:spPr/>
        <p:txBody>
          <a:bodyPr/>
          <a:lstStyle/>
          <a:p>
            <a:fld id="{08F150A1-574D-469C-8C1C-54A24F397A80}" type="slidenum">
              <a:rPr lang="en-GB" smtClean="0"/>
              <a:t>38</a:t>
            </a:fld>
            <a:endParaRPr lang="en-GB"/>
          </a:p>
        </p:txBody>
      </p:sp>
    </p:spTree>
    <p:extLst>
      <p:ext uri="{BB962C8B-B14F-4D97-AF65-F5344CB8AC3E}">
        <p14:creationId xmlns:p14="http://schemas.microsoft.com/office/powerpoint/2010/main" val="3839034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"has part" relationships in a whole/part work pertain to each component of the WEM stack.</a:t>
            </a:r>
          </a:p>
          <a:p>
            <a:endParaRPr lang="en-US" dirty="0"/>
          </a:p>
          <a:p>
            <a:r>
              <a:rPr lang="en-US" dirty="0"/>
              <a:t>This results in a separate WEM stack for each part work.</a:t>
            </a:r>
          </a:p>
        </p:txBody>
      </p:sp>
      <p:sp>
        <p:nvSpPr>
          <p:cNvPr id="4" name="Slide Number Placeholder 3"/>
          <p:cNvSpPr>
            <a:spLocks noGrp="1"/>
          </p:cNvSpPr>
          <p:nvPr>
            <p:ph type="sldNum" sz="quarter" idx="10"/>
          </p:nvPr>
        </p:nvSpPr>
        <p:spPr/>
        <p:txBody>
          <a:bodyPr/>
          <a:lstStyle/>
          <a:p>
            <a:fld id="{08F150A1-574D-469C-8C1C-54A24F397A80}" type="slidenum">
              <a:rPr lang="en-GB" smtClean="0"/>
              <a:t>39</a:t>
            </a:fld>
            <a:endParaRPr lang="en-GB"/>
          </a:p>
        </p:txBody>
      </p:sp>
    </p:spTree>
    <p:extLst>
      <p:ext uri="{BB962C8B-B14F-4D97-AF65-F5344CB8AC3E}">
        <p14:creationId xmlns:p14="http://schemas.microsoft.com/office/powerpoint/2010/main" val="2437117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distinction must be made between works that are intended to be issued in "one go" (static), and works that are intended to be issued over an extended period of time (diachronic).</a:t>
            </a:r>
          </a:p>
          <a:p>
            <a:endParaRPr lang="en-GB" dirty="0"/>
          </a:p>
          <a:p>
            <a:r>
              <a:rPr lang="en-GB" dirty="0"/>
              <a:t>Each iterative issue of a diachronic work changes the content that has been realized and embodied to date.</a:t>
            </a:r>
          </a:p>
          <a:p>
            <a:endParaRPr lang="en-GB" dirty="0"/>
          </a:p>
          <a:p>
            <a:r>
              <a:rPr lang="en-GB" dirty="0"/>
              <a:t>This is not specifically related to the LRM Time-span entity, or its attributes which recording the times at which a period of time begins and ends; although the entity may be used to record the period of issuance of a diachronic work.</a:t>
            </a:r>
          </a:p>
        </p:txBody>
      </p:sp>
      <p:sp>
        <p:nvSpPr>
          <p:cNvPr id="4" name="Slide Number Placeholder 3"/>
          <p:cNvSpPr>
            <a:spLocks noGrp="1"/>
          </p:cNvSpPr>
          <p:nvPr>
            <p:ph type="sldNum" sz="quarter" idx="10"/>
          </p:nvPr>
        </p:nvSpPr>
        <p:spPr/>
        <p:txBody>
          <a:bodyPr/>
          <a:lstStyle/>
          <a:p>
            <a:fld id="{08F150A1-574D-469C-8C1C-54A24F397A80}" type="slidenum">
              <a:rPr lang="en-GB" smtClean="0"/>
              <a:t>4</a:t>
            </a:fld>
            <a:endParaRPr lang="en-GB"/>
          </a:p>
        </p:txBody>
      </p:sp>
    </p:spTree>
    <p:extLst>
      <p:ext uri="{BB962C8B-B14F-4D97-AF65-F5344CB8AC3E}">
        <p14:creationId xmlns:p14="http://schemas.microsoft.com/office/powerpoint/2010/main" val="689980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WEM stacks of an aggregating work and the works that it aggregates have a common Manifestation component.</a:t>
            </a:r>
          </a:p>
          <a:p>
            <a:endParaRPr lang="en-US" dirty="0"/>
          </a:p>
          <a:p>
            <a:r>
              <a:rPr lang="en-US" dirty="0"/>
              <a:t>The WEM stacks of the aggregated works do not have a direct relationship with the Work component of the aggregating Work stack, but there is the "aggregates" relationship between the aggregated expressions and the aggregating expression.</a:t>
            </a:r>
          </a:p>
        </p:txBody>
      </p:sp>
      <p:sp>
        <p:nvSpPr>
          <p:cNvPr id="4" name="Slide Number Placeholder 3"/>
          <p:cNvSpPr>
            <a:spLocks noGrp="1"/>
          </p:cNvSpPr>
          <p:nvPr>
            <p:ph type="sldNum" sz="quarter" idx="10"/>
          </p:nvPr>
        </p:nvSpPr>
        <p:spPr/>
        <p:txBody>
          <a:bodyPr/>
          <a:lstStyle/>
          <a:p>
            <a:fld id="{08F150A1-574D-469C-8C1C-54A24F397A80}" type="slidenum">
              <a:rPr lang="en-GB" smtClean="0"/>
              <a:t>40</a:t>
            </a:fld>
            <a:endParaRPr lang="en-GB"/>
          </a:p>
        </p:txBody>
      </p:sp>
    </p:spTree>
    <p:extLst>
      <p:ext uri="{BB962C8B-B14F-4D97-AF65-F5344CB8AC3E}">
        <p14:creationId xmlns:p14="http://schemas.microsoft.com/office/powerpoint/2010/main" val="1910173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direct relationship between the WEM stack of an issue of a serial work and the WEM stack of the serial work itself is the "aggregates" relationship between the issue expression and the aggregating expression of the serial work.</a:t>
            </a:r>
          </a:p>
          <a:p>
            <a:endParaRPr lang="en-US" dirty="0"/>
          </a:p>
          <a:p>
            <a:r>
              <a:rPr lang="en-US" dirty="0"/>
              <a:t>It may be desirable to provide short-cut relationships between the Work and Manifestation components:</a:t>
            </a:r>
          </a:p>
          <a:p>
            <a:endParaRPr lang="en-US" dirty="0"/>
          </a:p>
          <a:p>
            <a:r>
              <a:rPr lang="en-US" dirty="0"/>
              <a:t>W:Issue is realized in E:Issue was aggregated by E:Serial realizes W:Serial</a:t>
            </a:r>
          </a:p>
          <a:p>
            <a:endParaRPr lang="en-US" dirty="0"/>
          </a:p>
          <a:p>
            <a:r>
              <a:rPr lang="en-US" dirty="0"/>
              <a:t>M:Issue embodies E:Issue was aggregated by E:Serial is embodied by M:Serial</a:t>
            </a:r>
          </a:p>
          <a:p>
            <a:endParaRPr lang="en-US" dirty="0"/>
          </a:p>
          <a:p>
            <a:endParaRPr lang="en-US" dirty="0"/>
          </a:p>
        </p:txBody>
      </p:sp>
      <p:sp>
        <p:nvSpPr>
          <p:cNvPr id="4" name="Slide Number Placeholder 3"/>
          <p:cNvSpPr>
            <a:spLocks noGrp="1"/>
          </p:cNvSpPr>
          <p:nvPr>
            <p:ph type="sldNum" sz="quarter" idx="10"/>
          </p:nvPr>
        </p:nvSpPr>
        <p:spPr/>
        <p:txBody>
          <a:bodyPr/>
          <a:lstStyle/>
          <a:p>
            <a:fld id="{08F150A1-574D-469C-8C1C-54A24F397A80}" type="slidenum">
              <a:rPr lang="en-GB" smtClean="0"/>
              <a:t>41</a:t>
            </a:fld>
            <a:endParaRPr lang="en-GB"/>
          </a:p>
        </p:txBody>
      </p:sp>
    </p:spTree>
    <p:extLst>
      <p:ext uri="{BB962C8B-B14F-4D97-AF65-F5344CB8AC3E}">
        <p14:creationId xmlns:p14="http://schemas.microsoft.com/office/powerpoint/2010/main" val="4840069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WEM stack for separable content embedded in a combination work only comes into existence when the separable content is embodied in another manifestation. </a:t>
            </a:r>
          </a:p>
          <a:p>
            <a:endParaRPr lang="en-US" dirty="0"/>
          </a:p>
          <a:p>
            <a:r>
              <a:rPr lang="en-US" dirty="0"/>
              <a:t>RDA provides several relationships between common combinations and their components, for example "has libretto" relations the expression of an opera with the independent expression of its text content.</a:t>
            </a:r>
          </a:p>
          <a:p>
            <a:endParaRPr lang="en-US" dirty="0"/>
          </a:p>
          <a:p>
            <a:r>
              <a:rPr lang="en-US" dirty="0"/>
              <a:t>Short-cut relationships between the Work and Manifestation components may be desirable.</a:t>
            </a:r>
          </a:p>
        </p:txBody>
      </p:sp>
      <p:sp>
        <p:nvSpPr>
          <p:cNvPr id="4" name="Slide Number Placeholder 3"/>
          <p:cNvSpPr>
            <a:spLocks noGrp="1"/>
          </p:cNvSpPr>
          <p:nvPr>
            <p:ph type="sldNum" sz="quarter" idx="10"/>
          </p:nvPr>
        </p:nvSpPr>
        <p:spPr/>
        <p:txBody>
          <a:bodyPr/>
          <a:lstStyle/>
          <a:p>
            <a:fld id="{08F150A1-574D-469C-8C1C-54A24F397A80}" type="slidenum">
              <a:rPr lang="en-GB" smtClean="0"/>
              <a:t>42</a:t>
            </a:fld>
            <a:endParaRPr lang="en-GB"/>
          </a:p>
        </p:txBody>
      </p:sp>
    </p:spTree>
    <p:extLst>
      <p:ext uri="{BB962C8B-B14F-4D97-AF65-F5344CB8AC3E}">
        <p14:creationId xmlns:p14="http://schemas.microsoft.com/office/powerpoint/2010/main" val="11191532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Manifestations can be issued in a single physical unit (or logical unit if it is an online resource) or in multiple units, e.g., 2 volumes, </a:t>
            </a:r>
            <a:r>
              <a:rPr lang="en-US" sz="1200" b="0" i="0" u="none" strike="noStrike" kern="1200" baseline="0" dirty="0">
                <a:solidFill>
                  <a:schemeClr val="tx1"/>
                </a:solidFill>
                <a:latin typeface="+mn-lt"/>
                <a:ea typeface="+mn-ea"/>
                <a:cs typeface="+mn-cs"/>
              </a:rPr>
              <a:t>an audio disc with 1 booklet, a kit with 36 pieces, a webpage which contains links to other webpages, or a box-set of DVDs.</a:t>
            </a:r>
            <a:endParaRPr lang="en-US" sz="1200" b="0" i="1" u="none" strike="noStrike" kern="1200" baseline="0" dirty="0">
              <a:solidFill>
                <a:schemeClr val="tx1"/>
              </a:solidFill>
              <a:latin typeface="+mn-lt"/>
              <a:ea typeface="+mn-ea"/>
              <a:cs typeface="+mn-cs"/>
            </a:endParaRPr>
          </a:p>
          <a:p>
            <a:endParaRPr lang="en-US" sz="1200" b="0" i="1" u="none" strike="noStrike" kern="1200" baseline="0" dirty="0">
              <a:solidFill>
                <a:schemeClr val="tx1"/>
              </a:solidFill>
              <a:latin typeface="+mn-lt"/>
              <a:ea typeface="+mn-ea"/>
              <a:cs typeface="+mn-cs"/>
            </a:endParaRPr>
          </a:p>
          <a:p>
            <a:r>
              <a:rPr lang="en-US" dirty="0"/>
              <a:t>A cataloguer can choose to describe the whole and/or one or more units of a multiple unit manifestation, depending on local policies and practice.</a:t>
            </a:r>
          </a:p>
          <a:p>
            <a:endParaRPr lang="en-US" dirty="0"/>
          </a:p>
          <a:p>
            <a:r>
              <a:rPr lang="en-US" dirty="0"/>
              <a:t>The relationship between the whole manifestation and a unit can be recorded using an unstructured description, a structured description such as an access point, an identifier, or an IRI.</a:t>
            </a:r>
          </a:p>
          <a:p>
            <a:endParaRPr lang="en-US" dirty="0"/>
          </a:p>
          <a:p>
            <a:r>
              <a:rPr lang="en-US" dirty="0"/>
              <a:t>In this example, the whole manifestation is related to one of its units by an IRI, the name of the unit (an unstructured description), and a general note about the units (also an unstructured description).</a:t>
            </a:r>
          </a:p>
          <a:p>
            <a:endParaRPr lang="en-US" dirty="0"/>
          </a:p>
          <a:p>
            <a:r>
              <a:rPr lang="en-US" dirty="0"/>
              <a:t>The unit is related to the whole by an IRI, and a general note.</a:t>
            </a:r>
          </a:p>
          <a:p>
            <a:endParaRPr lang="en-US" dirty="0"/>
          </a:p>
          <a:p>
            <a:r>
              <a:rPr lang="en-US" dirty="0"/>
              <a:t>This provides a great deal of flexibility in describing multi-unit manifestations.</a:t>
            </a:r>
          </a:p>
        </p:txBody>
      </p:sp>
      <p:sp>
        <p:nvSpPr>
          <p:cNvPr id="4" name="Slide Number Placeholder 3"/>
          <p:cNvSpPr>
            <a:spLocks noGrp="1"/>
          </p:cNvSpPr>
          <p:nvPr>
            <p:ph type="sldNum" sz="quarter" idx="10"/>
          </p:nvPr>
        </p:nvSpPr>
        <p:spPr/>
        <p:txBody>
          <a:bodyPr/>
          <a:lstStyle/>
          <a:p>
            <a:fld id="{08F150A1-574D-469C-8C1C-54A24F397A80}" type="slidenum">
              <a:rPr lang="en-GB" smtClean="0"/>
              <a:t>43</a:t>
            </a:fld>
            <a:endParaRPr lang="en-GB"/>
          </a:p>
        </p:txBody>
      </p:sp>
    </p:spTree>
    <p:extLst>
      <p:ext uri="{BB962C8B-B14F-4D97-AF65-F5344CB8AC3E}">
        <p14:creationId xmlns:p14="http://schemas.microsoft.com/office/powerpoint/2010/main" val="25081418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issues raised in this section:</a:t>
            </a:r>
          </a:p>
          <a:p>
            <a:endParaRPr lang="en-US" dirty="0"/>
          </a:p>
          <a:p>
            <a:pPr marL="171450" indent="-171450">
              <a:buFontTx/>
              <a:buChar char="-"/>
            </a:pPr>
            <a:r>
              <a:rPr lang="en-US" dirty="0"/>
              <a:t>The focus of a description is now entity-based, i.e., a cataloguer must decide how to describe each WEMI entity separately, so RDA will provide guidelines for describing each entity, and not just manifestations. </a:t>
            </a:r>
          </a:p>
          <a:p>
            <a:pPr marL="171450" indent="-171450">
              <a:buFontTx/>
              <a:buChar char="-"/>
            </a:pPr>
            <a:endParaRPr lang="en-US" dirty="0"/>
          </a:p>
          <a:p>
            <a:pPr marL="171450" indent="-171450">
              <a:buFontTx/>
              <a:buChar char="-"/>
            </a:pPr>
            <a:r>
              <a:rPr lang="en-US" dirty="0"/>
              <a:t>What RDA currently calls an “analytical description” is now considered to be a set of statements describing a component of a larger entity, using an IRI or a string label for the larger entity.</a:t>
            </a:r>
          </a:p>
          <a:p>
            <a:pPr marL="171450" indent="-171450">
              <a:buFontTx/>
              <a:buChar char="-"/>
            </a:pPr>
            <a:endParaRPr lang="en-US" dirty="0"/>
          </a:p>
          <a:p>
            <a:pPr marL="171450" indent="-171450">
              <a:buFontTx/>
              <a:buChar char="-"/>
            </a:pPr>
            <a:r>
              <a:rPr lang="en-US" dirty="0"/>
              <a:t>What RDA currently calls a “comprehensive description” is considered to be a set of statements describing a larger entity, using an IRI or a string label for the component entity</a:t>
            </a:r>
          </a:p>
          <a:p>
            <a:pPr marL="171450" indent="-171450">
              <a:buFontTx/>
              <a:buChar char="-"/>
            </a:pPr>
            <a:endParaRPr lang="en-US" dirty="0"/>
          </a:p>
          <a:p>
            <a:pPr marL="171450" indent="-171450">
              <a:buFontTx/>
              <a:buChar char="-"/>
            </a:pPr>
            <a:r>
              <a:rPr lang="en-US" dirty="0"/>
              <a:t>The number of statements in a description of an entity, including related larger or component entities, is related to the current RDA concept of “</a:t>
            </a:r>
            <a:r>
              <a:rPr lang="en-US" dirty="0" err="1"/>
              <a:t>coreness</a:t>
            </a:r>
            <a:r>
              <a:rPr lang="en-US" dirty="0"/>
              <a:t>”, but is, in the end, a local cataloguing decision.</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08F150A1-574D-469C-8C1C-54A24F397A80}" type="slidenum">
              <a:rPr lang="en-GB" smtClean="0"/>
              <a:t>44</a:t>
            </a:fld>
            <a:endParaRPr lang="en-GB"/>
          </a:p>
        </p:txBody>
      </p:sp>
    </p:spTree>
    <p:extLst>
      <p:ext uri="{BB962C8B-B14F-4D97-AF65-F5344CB8AC3E}">
        <p14:creationId xmlns:p14="http://schemas.microsoft.com/office/powerpoint/2010/main" val="17778780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blurs the traditional distinction between an attribute and a relationship of an entity.</a:t>
            </a:r>
          </a:p>
          <a:p>
            <a:endParaRPr lang="en-GB" dirty="0"/>
          </a:p>
          <a:p>
            <a:r>
              <a:rPr lang="en-GB" dirty="0"/>
              <a:t>The LRM is optimized for RDF and linked data, where both attributes and relationships are recorded as properties for use as predicates in triple statements.</a:t>
            </a:r>
          </a:p>
          <a:p>
            <a:endParaRPr lang="en-GB" dirty="0"/>
          </a:p>
          <a:p>
            <a:r>
              <a:rPr lang="en-GB" dirty="0"/>
              <a:t>The distinction is ultimately determined by the type of value recorded for the aspect of the entity, or as the object of a triple.</a:t>
            </a:r>
          </a:p>
          <a:p>
            <a:endParaRPr lang="en-GB" dirty="0"/>
          </a:p>
          <a:p>
            <a:r>
              <a:rPr lang="en-GB" dirty="0"/>
              <a:t>In a linked data application, a string value indicates an attribute while an IRI or thing value indicates a relationship.</a:t>
            </a:r>
          </a:p>
          <a:p>
            <a:endParaRPr lang="en-GB" dirty="0"/>
          </a:p>
          <a:p>
            <a:r>
              <a:rPr lang="en-GB" dirty="0"/>
              <a:t>This is clearly modelled in Web Ontology Language, and is reflected in the four types of recording method accommodated by RDA.</a:t>
            </a:r>
          </a:p>
          <a:p>
            <a:endParaRPr lang="en-GB" dirty="0"/>
          </a:p>
          <a:p>
            <a:r>
              <a:rPr lang="en-GB" dirty="0"/>
              <a:t>In a relational database application, an unstructured or structured description indicates an attribute while an identifier or IRI indicates a relationship.</a:t>
            </a:r>
          </a:p>
        </p:txBody>
      </p:sp>
      <p:sp>
        <p:nvSpPr>
          <p:cNvPr id="4" name="Slide Number Placeholder 3"/>
          <p:cNvSpPr>
            <a:spLocks noGrp="1"/>
          </p:cNvSpPr>
          <p:nvPr>
            <p:ph type="sldNum" sz="quarter" idx="10"/>
          </p:nvPr>
        </p:nvSpPr>
        <p:spPr/>
        <p:txBody>
          <a:bodyPr/>
          <a:lstStyle/>
          <a:p>
            <a:fld id="{08F150A1-574D-469C-8C1C-54A24F397A80}" type="slidenum">
              <a:rPr lang="en-GB" smtClean="0"/>
              <a:t>46</a:t>
            </a:fld>
            <a:endParaRPr lang="en-GB"/>
          </a:p>
        </p:txBody>
      </p:sp>
    </p:spTree>
    <p:extLst>
      <p:ext uri="{BB962C8B-B14F-4D97-AF65-F5344CB8AC3E}">
        <p14:creationId xmlns:p14="http://schemas.microsoft.com/office/powerpoint/2010/main" val="11282572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current RDA instructions allow an related entity to be described using three distinct types of string: an unstructured description, a structured description, or an identifier. In addition, RDA implicitly allows a related entity to be identified by an Internationalized Resource Identifier (IRI) or URI; the related entity is represented as a thing, not a string.</a:t>
            </a:r>
          </a:p>
          <a:p>
            <a:endParaRPr lang="en-GB" dirty="0"/>
          </a:p>
          <a:p>
            <a:r>
              <a:rPr lang="en-GB" dirty="0"/>
              <a:t>But all things have names: the related entity represented as a thing may have each of the equivalent strings as a </a:t>
            </a:r>
            <a:r>
              <a:rPr lang="en-GB" dirty="0" err="1"/>
              <a:t>nomen</a:t>
            </a:r>
            <a:r>
              <a:rPr lang="en-GB" dirty="0"/>
              <a:t> string of some related </a:t>
            </a:r>
            <a:r>
              <a:rPr lang="en-GB" dirty="0" err="1"/>
              <a:t>Nomen</a:t>
            </a:r>
            <a:r>
              <a:rPr lang="en-GB" dirty="0"/>
              <a:t>. It is a moot point whether an unstructured description is a </a:t>
            </a:r>
            <a:r>
              <a:rPr lang="en-GB" dirty="0" err="1"/>
              <a:t>nomen</a:t>
            </a:r>
            <a:r>
              <a:rPr lang="en-GB" dirty="0"/>
              <a:t> string …</a:t>
            </a:r>
          </a:p>
          <a:p>
            <a:endParaRPr lang="en-GB" dirty="0"/>
          </a:p>
          <a:p>
            <a:r>
              <a:rPr lang="en-GB" dirty="0"/>
              <a:t>RDA's 4-fold path is thus an extension of LRM's "has appellation" relationship.</a:t>
            </a:r>
          </a:p>
          <a:p>
            <a:endParaRPr lang="en-GB" dirty="0"/>
          </a:p>
          <a:p>
            <a:r>
              <a:rPr lang="en-GB" b="1" i="1" dirty="0"/>
              <a:t>[DF: see slide 61 for an</a:t>
            </a:r>
            <a:r>
              <a:rPr lang="en-GB" b="1" i="1" baseline="0" dirty="0"/>
              <a:t> alternative version]</a:t>
            </a:r>
            <a:endParaRPr lang="en-GB" b="1" i="1" dirty="0"/>
          </a:p>
        </p:txBody>
      </p:sp>
      <p:sp>
        <p:nvSpPr>
          <p:cNvPr id="4" name="Slide Number Placeholder 3"/>
          <p:cNvSpPr>
            <a:spLocks noGrp="1"/>
          </p:cNvSpPr>
          <p:nvPr>
            <p:ph type="sldNum" sz="quarter" idx="10"/>
          </p:nvPr>
        </p:nvSpPr>
        <p:spPr/>
        <p:txBody>
          <a:bodyPr/>
          <a:lstStyle/>
          <a:p>
            <a:fld id="{8AB40ABC-08FF-40E9-9386-7C2CA2AB76A6}" type="slidenum">
              <a:rPr lang="en-GB" smtClean="0"/>
              <a:t>47</a:t>
            </a:fld>
            <a:endParaRPr lang="en-GB"/>
          </a:p>
        </p:txBody>
      </p:sp>
    </p:spTree>
    <p:extLst>
      <p:ext uri="{BB962C8B-B14F-4D97-AF65-F5344CB8AC3E}">
        <p14:creationId xmlns:p14="http://schemas.microsoft.com/office/powerpoint/2010/main" val="39831489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provides high-level relationships between each pair of RDA entities. These "related" relationship elements are the equivalent of the LRM "associated with" relationships.</a:t>
            </a:r>
          </a:p>
          <a:p>
            <a:endParaRPr lang="en-GB" dirty="0"/>
          </a:p>
          <a:p>
            <a:r>
              <a:rPr lang="en-GB" dirty="0"/>
              <a:t>This diagram shows the resulting matrix of high-level RDA relationships.</a:t>
            </a:r>
          </a:p>
          <a:p>
            <a:endParaRPr lang="en-GB" dirty="0"/>
          </a:p>
          <a:p>
            <a:r>
              <a:rPr lang="en-GB" dirty="0"/>
              <a:t>A Work has a separate relationship element linking it to another Work, or Expression, Manifestation, etc.</a:t>
            </a:r>
          </a:p>
          <a:p>
            <a:endParaRPr lang="en-GB" dirty="0"/>
          </a:p>
          <a:p>
            <a:r>
              <a:rPr lang="en-GB" dirty="0"/>
              <a:t>Reciprocal relationships have been omitted for clarity.</a:t>
            </a:r>
          </a:p>
          <a:p>
            <a:endParaRPr lang="en-GB" dirty="0"/>
          </a:p>
          <a:p>
            <a:r>
              <a:rPr lang="en-GB" dirty="0"/>
              <a:t>Similarly an Expression can be linked to another Expression, or Manifestation, etc. Note the relationship between Expression and Work has already been shown as a Work to Expression relationship.</a:t>
            </a:r>
          </a:p>
          <a:p>
            <a:endParaRPr lang="en-GB" dirty="0"/>
          </a:p>
          <a:p>
            <a:r>
              <a:rPr lang="en-GB" dirty="0"/>
              <a:t>And so on, for all of the RDA entities.</a:t>
            </a:r>
          </a:p>
          <a:p>
            <a:endParaRPr lang="en-GB" dirty="0"/>
          </a:p>
          <a:p>
            <a:r>
              <a:rPr lang="en-GB" dirty="0"/>
              <a:t>An added complication is the internal hierarchy for the agent entities. The Agent entity has Person and Collective Agent sub-types, and Collective Agent is further sub-typed with Corporate Body and Family.</a:t>
            </a:r>
          </a:p>
          <a:p>
            <a:endParaRPr lang="en-GB" dirty="0"/>
          </a:p>
          <a:p>
            <a:r>
              <a:rPr lang="en-GB" dirty="0"/>
              <a:t>So additional relationships are required between a Work and Collective Agent, Corporate Body, Family, and Person, and so on for all the RDA entities.</a:t>
            </a:r>
          </a:p>
        </p:txBody>
      </p:sp>
      <p:sp>
        <p:nvSpPr>
          <p:cNvPr id="4" name="Slide Number Placeholder 3"/>
          <p:cNvSpPr>
            <a:spLocks noGrp="1"/>
          </p:cNvSpPr>
          <p:nvPr>
            <p:ph type="sldNum" sz="quarter" idx="10"/>
          </p:nvPr>
        </p:nvSpPr>
        <p:spPr/>
        <p:txBody>
          <a:bodyPr/>
          <a:lstStyle/>
          <a:p>
            <a:fld id="{08F150A1-574D-469C-8C1C-54A24F397A80}" type="slidenum">
              <a:rPr lang="en-GB" smtClean="0"/>
              <a:t>48</a:t>
            </a:fld>
            <a:endParaRPr lang="en-GB"/>
          </a:p>
        </p:txBody>
      </p:sp>
    </p:spTree>
    <p:extLst>
      <p:ext uri="{BB962C8B-B14F-4D97-AF65-F5344CB8AC3E}">
        <p14:creationId xmlns:p14="http://schemas.microsoft.com/office/powerpoint/2010/main" val="42736492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introduces new entities for dates (Timespan), names (Nomen), and places (Place).</a:t>
            </a:r>
          </a:p>
          <a:p>
            <a:endParaRPr lang="en-GB" dirty="0"/>
          </a:p>
          <a:p>
            <a:r>
              <a:rPr lang="en-GB" dirty="0"/>
              <a:t>This requires many current RDA attribute elements to be treated as relationship elements.</a:t>
            </a:r>
          </a:p>
          <a:p>
            <a:endParaRPr lang="en-GB" dirty="0"/>
          </a:p>
          <a:p>
            <a:r>
              <a:rPr lang="en-GB" dirty="0"/>
              <a:t>For example, the Manifestation element "place of publication" becomes a relationship between Manifestation and Place.</a:t>
            </a:r>
          </a:p>
          <a:p>
            <a:endParaRPr lang="en-GB" dirty="0"/>
          </a:p>
          <a:p>
            <a:r>
              <a:rPr lang="en-GB" dirty="0"/>
              <a:t>The four RDA recording methods accommodate this change without requiring current policies and practice to be amended.</a:t>
            </a:r>
          </a:p>
          <a:p>
            <a:endParaRPr lang="en-GB" dirty="0"/>
          </a:p>
          <a:p>
            <a:r>
              <a:rPr lang="en-GB" dirty="0"/>
              <a:t>So a place of publication can continue to be recorded as an attribute with a string value, for example "</a:t>
            </a:r>
            <a:r>
              <a:rPr lang="en-GB" dirty="0" err="1"/>
              <a:t>madrid</a:t>
            </a:r>
            <a:r>
              <a:rPr lang="en-GB" dirty="0"/>
              <a:t>" (an unstructured description transcribed from a manifestation, "Madrid (Spain)“, (a structured description taken from an authority file), or "MAD" (an identifier taken from an authority file), or it can now be recorded as a relationship using linked data.</a:t>
            </a:r>
          </a:p>
          <a:p>
            <a:endParaRPr lang="en-GB" dirty="0"/>
          </a:p>
          <a:p>
            <a:r>
              <a:rPr lang="en-GB" dirty="0"/>
              <a:t>The diagram also shows an example of a "date" attribute, and a "name" attribute – in this case a title proper of a manifestation. The appellation relationship between an entity and a </a:t>
            </a:r>
            <a:r>
              <a:rPr lang="en-GB" dirty="0" err="1"/>
              <a:t>nomen</a:t>
            </a:r>
            <a:r>
              <a:rPr lang="en-GB" dirty="0"/>
              <a:t> can accommodate data from a "title authority file".</a:t>
            </a:r>
          </a:p>
        </p:txBody>
      </p:sp>
      <p:sp>
        <p:nvSpPr>
          <p:cNvPr id="4" name="Slide Number Placeholder 3"/>
          <p:cNvSpPr>
            <a:spLocks noGrp="1"/>
          </p:cNvSpPr>
          <p:nvPr>
            <p:ph type="sldNum" sz="quarter" idx="10"/>
          </p:nvPr>
        </p:nvSpPr>
        <p:spPr/>
        <p:txBody>
          <a:bodyPr/>
          <a:lstStyle/>
          <a:p>
            <a:fld id="{8AB40ABC-08FF-40E9-9386-7C2CA2AB76A6}" type="slidenum">
              <a:rPr lang="en-GB" smtClean="0"/>
              <a:t>50</a:t>
            </a:fld>
            <a:endParaRPr lang="en-GB"/>
          </a:p>
        </p:txBody>
      </p:sp>
    </p:spTree>
    <p:extLst>
      <p:ext uri="{BB962C8B-B14F-4D97-AF65-F5344CB8AC3E}">
        <p14:creationId xmlns:p14="http://schemas.microsoft.com/office/powerpoint/2010/main" val="59368981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RDA relationship elements between Works and </a:t>
            </a:r>
            <a:r>
              <a:rPr lang="en-GB" dirty="0" err="1"/>
              <a:t>Nomens</a:t>
            </a:r>
            <a:r>
              <a:rPr lang="en-GB" dirty="0"/>
              <a:t>. The diagram can be interpreted as an RDF graph of the relationship ontology if the connectors are assumed to be the RDFS sub-property relationship, or as a relationship hierarchy if the connectors are treated as element sub-type relationships. Nodes with solid outlines are existing RDA elements; nodes with dashed outlines are new RDA elements.</a:t>
            </a:r>
          </a:p>
          <a:p>
            <a:endParaRPr lang="en-GB" dirty="0"/>
          </a:p>
          <a:p>
            <a:r>
              <a:rPr lang="en-GB" dirty="0"/>
              <a:t>The "title" elements form a hierarchical cluster. But there is also the current relationship "[has] identifier for work": this is not a "title", so there is a requirement for a higher-level relationship of which both are sub-types or sub-properties; this is the high-level "has appellation" relationship between a Work and a </a:t>
            </a:r>
            <a:r>
              <a:rPr lang="en-GB" dirty="0" err="1"/>
              <a:t>Nomen</a:t>
            </a:r>
            <a:r>
              <a:rPr lang="en-GB" dirty="0"/>
              <a:t>.</a:t>
            </a:r>
          </a:p>
          <a:p>
            <a:endParaRPr lang="en-GB" dirty="0"/>
          </a:p>
          <a:p>
            <a:r>
              <a:rPr lang="en-GB" dirty="0"/>
              <a:t>And there is also the new relationship "[has] subject (</a:t>
            </a:r>
            <a:r>
              <a:rPr lang="en-GB" dirty="0" err="1"/>
              <a:t>nomen</a:t>
            </a:r>
            <a:r>
              <a:rPr lang="en-GB" dirty="0"/>
              <a:t>)" required for consistency with similar RDA relationships; this is not a refinement of the "has appellation of work" relationship, requiring an even higher-level relationship that is equivalent to the LRM's "has associated entity" relationship between two entities.</a:t>
            </a:r>
          </a:p>
          <a:p>
            <a:endParaRPr lang="en-GB" dirty="0"/>
          </a:p>
          <a:p>
            <a:r>
              <a:rPr lang="en-GB" dirty="0"/>
              <a:t>This allows the possibility of other new relationships, for example to link names found in a statement of responsibility directly with a Work.</a:t>
            </a:r>
          </a:p>
        </p:txBody>
      </p:sp>
      <p:sp>
        <p:nvSpPr>
          <p:cNvPr id="4" name="Slide Number Placeholder 3"/>
          <p:cNvSpPr>
            <a:spLocks noGrp="1"/>
          </p:cNvSpPr>
          <p:nvPr>
            <p:ph type="sldNum" sz="quarter" idx="10"/>
          </p:nvPr>
        </p:nvSpPr>
        <p:spPr/>
        <p:txBody>
          <a:bodyPr/>
          <a:lstStyle/>
          <a:p>
            <a:fld id="{8AB40ABC-08FF-40E9-9386-7C2CA2AB76A6}" type="slidenum">
              <a:rPr lang="en-GB" smtClean="0"/>
              <a:t>51</a:t>
            </a:fld>
            <a:endParaRPr lang="en-GB"/>
          </a:p>
        </p:txBody>
      </p:sp>
    </p:spTree>
    <p:extLst>
      <p:ext uri="{BB962C8B-B14F-4D97-AF65-F5344CB8AC3E}">
        <p14:creationId xmlns:p14="http://schemas.microsoft.com/office/powerpoint/2010/main" val="567001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content of a diachronic work may be changed over time by replacement of previous content, that is integration of the content, or by accumulation by successive additions to the content.</a:t>
            </a:r>
          </a:p>
          <a:p>
            <a:endParaRPr lang="en-GB" dirty="0"/>
          </a:p>
          <a:p>
            <a:r>
              <a:rPr lang="en-GB" dirty="0"/>
              <a:t>The planned content may not be fully realized, for many reasons.</a:t>
            </a:r>
          </a:p>
          <a:p>
            <a:endParaRPr lang="en-GB" dirty="0"/>
          </a:p>
          <a:p>
            <a:r>
              <a:rPr lang="en-GB" dirty="0"/>
              <a:t>It is therefore not possible to properly describe the realization and embodiment of a diachronic work until is complete. Only the plan or intention of the work can be described, along with any iterations of the content to date.</a:t>
            </a:r>
          </a:p>
        </p:txBody>
      </p:sp>
      <p:sp>
        <p:nvSpPr>
          <p:cNvPr id="4" name="Slide Number Placeholder 3"/>
          <p:cNvSpPr>
            <a:spLocks noGrp="1"/>
          </p:cNvSpPr>
          <p:nvPr>
            <p:ph type="sldNum" sz="quarter" idx="10"/>
          </p:nvPr>
        </p:nvSpPr>
        <p:spPr/>
        <p:txBody>
          <a:bodyPr/>
          <a:lstStyle/>
          <a:p>
            <a:fld id="{08F150A1-574D-469C-8C1C-54A24F397A80}" type="slidenum">
              <a:rPr lang="en-GB" smtClean="0"/>
              <a:t>5</a:t>
            </a:fld>
            <a:endParaRPr lang="en-GB"/>
          </a:p>
        </p:txBody>
      </p:sp>
    </p:spTree>
    <p:extLst>
      <p:ext uri="{BB962C8B-B14F-4D97-AF65-F5344CB8AC3E}">
        <p14:creationId xmlns:p14="http://schemas.microsoft.com/office/powerpoint/2010/main" val="39552702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screen-shot is taken from the content management system that is being developed for the 3R Project.</a:t>
            </a:r>
          </a:p>
          <a:p>
            <a:endParaRPr lang="en-GB" dirty="0"/>
          </a:p>
          <a:p>
            <a:r>
              <a:rPr lang="en-GB" dirty="0"/>
              <a:t>It shows a possible use of the relationship hierarchy for an entity, in this case Place, to provide semantic navigation between the fine granularity of RDA relationship elements.</a:t>
            </a:r>
          </a:p>
          <a:p>
            <a:endParaRPr lang="en-GB" dirty="0"/>
          </a:p>
          <a:p>
            <a:r>
              <a:rPr lang="en-GB" dirty="0"/>
              <a:t>One of the consequences of expanding an attribute element to a relationship element or designator is the generation of an inverse relationship. In this case, the "place" attributes of Corporate Body, Family, and Person entities become relationships with the Place entity and require reciprocal relationships between Place and the agent entities.</a:t>
            </a:r>
          </a:p>
        </p:txBody>
      </p:sp>
      <p:sp>
        <p:nvSpPr>
          <p:cNvPr id="4" name="Slide Number Placeholder 3"/>
          <p:cNvSpPr>
            <a:spLocks noGrp="1"/>
          </p:cNvSpPr>
          <p:nvPr>
            <p:ph type="sldNum" sz="quarter" idx="10"/>
          </p:nvPr>
        </p:nvSpPr>
        <p:spPr/>
        <p:txBody>
          <a:bodyPr/>
          <a:lstStyle/>
          <a:p>
            <a:fld id="{08F150A1-574D-469C-8C1C-54A24F397A80}" type="slidenum">
              <a:rPr lang="en-GB" smtClean="0"/>
              <a:t>52</a:t>
            </a:fld>
            <a:endParaRPr lang="en-GB"/>
          </a:p>
        </p:txBody>
      </p:sp>
    </p:spTree>
    <p:extLst>
      <p:ext uri="{BB962C8B-B14F-4D97-AF65-F5344CB8AC3E}">
        <p14:creationId xmlns:p14="http://schemas.microsoft.com/office/powerpoint/2010/main" val="103218096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screenshot shows the same hierarchy of Place relationships used in the context of a single Place element.</a:t>
            </a:r>
          </a:p>
          <a:p>
            <a:endParaRPr lang="en-GB" dirty="0"/>
          </a:p>
          <a:p>
            <a:r>
              <a:rPr lang="en-GB" dirty="0"/>
              <a:t>The  immediate higher and lower levels of the hierarchy are used for navigation to the correct level of granularity.</a:t>
            </a:r>
          </a:p>
          <a:p>
            <a:endParaRPr lang="en-GB" dirty="0"/>
          </a:p>
          <a:p>
            <a:r>
              <a:rPr lang="en-GB" dirty="0"/>
              <a:t>Some specific attribute/relationship elements are applicable to only one recording method, but are part of the Nomen entity hierarchy (and its reciprocals). In this example, "name of place" applies only to an unstructured description.</a:t>
            </a:r>
          </a:p>
        </p:txBody>
      </p:sp>
      <p:sp>
        <p:nvSpPr>
          <p:cNvPr id="4" name="Slide Number Placeholder 3"/>
          <p:cNvSpPr>
            <a:spLocks noGrp="1"/>
          </p:cNvSpPr>
          <p:nvPr>
            <p:ph type="sldNum" sz="quarter" idx="10"/>
          </p:nvPr>
        </p:nvSpPr>
        <p:spPr/>
        <p:txBody>
          <a:bodyPr/>
          <a:lstStyle/>
          <a:p>
            <a:fld id="{08F150A1-574D-469C-8C1C-54A24F397A80}" type="slidenum">
              <a:rPr lang="en-GB" smtClean="0"/>
              <a:t>54</a:t>
            </a:fld>
            <a:endParaRPr lang="en-GB"/>
          </a:p>
        </p:txBody>
      </p:sp>
    </p:spTree>
    <p:extLst>
      <p:ext uri="{BB962C8B-B14F-4D97-AF65-F5344CB8AC3E}">
        <p14:creationId xmlns:p14="http://schemas.microsoft.com/office/powerpoint/2010/main" val="341883175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hierarchies are applicable at all levels of granularity.</a:t>
            </a:r>
          </a:p>
          <a:p>
            <a:endParaRPr lang="en-GB" dirty="0"/>
          </a:p>
          <a:p>
            <a:r>
              <a:rPr lang="en-GB" dirty="0"/>
              <a:t>In this example, "name of place" has a broader (super-type) element and narrower (sub-type) elements.</a:t>
            </a:r>
          </a:p>
          <a:p>
            <a:endParaRPr lang="en-GB" dirty="0"/>
          </a:p>
          <a:p>
            <a:r>
              <a:rPr lang="en-GB" dirty="0"/>
              <a:t>The navigation structures for each RDA element will therefore be similar throughout the new Toolkit, providing a consistent and coherent approach that reduces the impact of the new entities on the current RDA elements.</a:t>
            </a:r>
          </a:p>
        </p:txBody>
      </p:sp>
      <p:sp>
        <p:nvSpPr>
          <p:cNvPr id="4" name="Slide Number Placeholder 3"/>
          <p:cNvSpPr>
            <a:spLocks noGrp="1"/>
          </p:cNvSpPr>
          <p:nvPr>
            <p:ph type="sldNum" sz="quarter" idx="10"/>
          </p:nvPr>
        </p:nvSpPr>
        <p:spPr/>
        <p:txBody>
          <a:bodyPr/>
          <a:lstStyle/>
          <a:p>
            <a:fld id="{08F150A1-574D-469C-8C1C-54A24F397A80}" type="slidenum">
              <a:rPr lang="en-GB" smtClean="0"/>
              <a:t>55</a:t>
            </a:fld>
            <a:endParaRPr lang="en-GB"/>
          </a:p>
        </p:txBody>
      </p:sp>
    </p:spTree>
    <p:extLst>
      <p:ext uri="{BB962C8B-B14F-4D97-AF65-F5344CB8AC3E}">
        <p14:creationId xmlns:p14="http://schemas.microsoft.com/office/powerpoint/2010/main" val="25563980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shows the same pattern of instructions and hierarchical navigation, applied to a new "place of birth of" relationship element that is the inverse of the existing attribute element "place of birth" that becomes a relationship between Person and Place.</a:t>
            </a:r>
          </a:p>
        </p:txBody>
      </p:sp>
      <p:sp>
        <p:nvSpPr>
          <p:cNvPr id="4" name="Slide Number Placeholder 3"/>
          <p:cNvSpPr>
            <a:spLocks noGrp="1"/>
          </p:cNvSpPr>
          <p:nvPr>
            <p:ph type="sldNum" sz="quarter" idx="10"/>
          </p:nvPr>
        </p:nvSpPr>
        <p:spPr/>
        <p:txBody>
          <a:bodyPr/>
          <a:lstStyle/>
          <a:p>
            <a:fld id="{08F150A1-574D-469C-8C1C-54A24F397A80}" type="slidenum">
              <a:rPr lang="en-GB" smtClean="0"/>
              <a:t>56</a:t>
            </a:fld>
            <a:endParaRPr lang="en-GB"/>
          </a:p>
        </p:txBody>
      </p:sp>
    </p:spTree>
    <p:extLst>
      <p:ext uri="{BB962C8B-B14F-4D97-AF65-F5344CB8AC3E}">
        <p14:creationId xmlns:p14="http://schemas.microsoft.com/office/powerpoint/2010/main" val="11661356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Each RDA entity will be treated equally.</a:t>
            </a:r>
          </a:p>
          <a:p>
            <a:endParaRPr lang="en-GB" dirty="0"/>
          </a:p>
          <a:p>
            <a:r>
              <a:rPr lang="en-GB" dirty="0"/>
              <a:t>That means RDA will present a similar set of instructions for recording data for each entity, including the appropriate recording methods, high-level relationships with other RDA entities, and general guidance for entity description.</a:t>
            </a:r>
          </a:p>
        </p:txBody>
      </p:sp>
      <p:sp>
        <p:nvSpPr>
          <p:cNvPr id="4" name="Slide Number Placeholder 3"/>
          <p:cNvSpPr>
            <a:spLocks noGrp="1"/>
          </p:cNvSpPr>
          <p:nvPr>
            <p:ph type="sldNum" sz="quarter" idx="10"/>
          </p:nvPr>
        </p:nvSpPr>
        <p:spPr/>
        <p:txBody>
          <a:bodyPr/>
          <a:lstStyle/>
          <a:p>
            <a:fld id="{08F150A1-574D-469C-8C1C-54A24F397A80}" type="slidenum">
              <a:rPr lang="en-GB" smtClean="0"/>
              <a:t>57</a:t>
            </a:fld>
            <a:endParaRPr lang="en-GB"/>
          </a:p>
        </p:txBody>
      </p:sp>
    </p:spTree>
    <p:extLst>
      <p:ext uri="{BB962C8B-B14F-4D97-AF65-F5344CB8AC3E}">
        <p14:creationId xmlns:p14="http://schemas.microsoft.com/office/powerpoint/2010/main" val="19615969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One of the main impacts of the LRM on RDA is a proliferation of relationship elements or designators. In the context of the LRM and "equal treatment" there is no distinction between a relationship element and designator.</a:t>
            </a:r>
          </a:p>
          <a:p>
            <a:endParaRPr lang="en-GB" dirty="0"/>
          </a:p>
          <a:p>
            <a:r>
              <a:rPr lang="en-GB" dirty="0"/>
              <a:t>The high-level relationship matrix requires N time N relationship elements for pair-wise links, so the 12 RDA entities require 144 elements.</a:t>
            </a:r>
          </a:p>
          <a:p>
            <a:endParaRPr lang="en-GB" dirty="0"/>
          </a:p>
          <a:p>
            <a:r>
              <a:rPr lang="en-GB" dirty="0"/>
              <a:t>Many attribute elements become relationship elements, and require new reciprocals or inverse relationships.</a:t>
            </a:r>
          </a:p>
          <a:p>
            <a:endParaRPr lang="en-GB" dirty="0"/>
          </a:p>
          <a:p>
            <a:r>
              <a:rPr lang="en-GB" dirty="0"/>
              <a:t>New relationships elements are required for various reasons. The hierarchy of "appellation" relationships between an entity and a </a:t>
            </a:r>
            <a:r>
              <a:rPr lang="en-GB" dirty="0" err="1"/>
              <a:t>Nomen</a:t>
            </a:r>
            <a:r>
              <a:rPr lang="en-GB" dirty="0"/>
              <a:t> adds new elements for access points. The LRM introduces new relationships for aggregates and diachronic works.</a:t>
            </a:r>
          </a:p>
          <a:p>
            <a:endParaRPr lang="en-GB" dirty="0"/>
          </a:p>
          <a:p>
            <a:r>
              <a:rPr lang="en-GB" dirty="0"/>
              <a:t>New elements are also required for consistency and completeness, For example, every entity requires an "identifier" element that is a relationship with </a:t>
            </a:r>
            <a:r>
              <a:rPr lang="en-GB" dirty="0" err="1"/>
              <a:t>Nomen</a:t>
            </a:r>
            <a:r>
              <a:rPr lang="en-GB" dirty="0"/>
              <a:t>.</a:t>
            </a:r>
          </a:p>
        </p:txBody>
      </p:sp>
      <p:sp>
        <p:nvSpPr>
          <p:cNvPr id="4" name="Slide Number Placeholder 3"/>
          <p:cNvSpPr>
            <a:spLocks noGrp="1"/>
          </p:cNvSpPr>
          <p:nvPr>
            <p:ph type="sldNum" sz="quarter" idx="10"/>
          </p:nvPr>
        </p:nvSpPr>
        <p:spPr/>
        <p:txBody>
          <a:bodyPr/>
          <a:lstStyle/>
          <a:p>
            <a:fld id="{08F150A1-574D-469C-8C1C-54A24F397A80}" type="slidenum">
              <a:rPr lang="en-GB" smtClean="0"/>
              <a:t>58</a:t>
            </a:fld>
            <a:endParaRPr lang="en-GB"/>
          </a:p>
        </p:txBody>
      </p:sp>
    </p:spTree>
    <p:extLst>
      <p:ext uri="{BB962C8B-B14F-4D97-AF65-F5344CB8AC3E}">
        <p14:creationId xmlns:p14="http://schemas.microsoft.com/office/powerpoint/2010/main" val="344569037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result is an explosion in the number of "designators" that are currently accommodated in a set of appendices in the RDA Toolkit.</a:t>
            </a:r>
          </a:p>
          <a:p>
            <a:endParaRPr lang="en-GB" dirty="0"/>
          </a:p>
          <a:p>
            <a:r>
              <a:rPr lang="en-GB" dirty="0"/>
              <a:t>The current appendices assume some entities (WEMI) are more important or primary, while the other entities provide access to WEMI entities. This cannot easily scale with the additional LRM entities, and the distinction is no longer regarded as useful for the development of RDA.</a:t>
            </a:r>
          </a:p>
          <a:p>
            <a:endParaRPr lang="en-GB" dirty="0"/>
          </a:p>
          <a:p>
            <a:r>
              <a:rPr lang="en-GB" dirty="0"/>
              <a:t>The data in the current appendices is entirely derived from the RDA Registry, using the new data workflow developed in anticipation of the 3R Project. This infrastructure will be scaled up to provide consistent and flexible data for a variety of applications in the new Toolkit, including some of the features discussed in this presentation.</a:t>
            </a:r>
          </a:p>
          <a:p>
            <a:endParaRPr lang="en-GB" dirty="0"/>
          </a:p>
          <a:p>
            <a:r>
              <a:rPr lang="en-GB" dirty="0"/>
              <a:t>Relationship element and designator data from the Registry will be used in at least three separate contexts:</a:t>
            </a:r>
          </a:p>
          <a:p>
            <a:endParaRPr lang="en-GB" dirty="0"/>
          </a:p>
          <a:p>
            <a:r>
              <a:rPr lang="en-GB" dirty="0"/>
              <a:t>The instructions and guidance for each RDA element.</a:t>
            </a:r>
          </a:p>
          <a:p>
            <a:r>
              <a:rPr lang="en-GB" dirty="0"/>
              <a:t>The elements associated with each RDA entity.</a:t>
            </a:r>
          </a:p>
          <a:p>
            <a:r>
              <a:rPr lang="en-GB" dirty="0"/>
              <a:t>The overall hierarchy of linked entities.</a:t>
            </a:r>
          </a:p>
          <a:p>
            <a:endParaRPr lang="en-GB" dirty="0"/>
          </a:p>
        </p:txBody>
      </p:sp>
      <p:sp>
        <p:nvSpPr>
          <p:cNvPr id="4" name="Slide Number Placeholder 3"/>
          <p:cNvSpPr>
            <a:spLocks noGrp="1"/>
          </p:cNvSpPr>
          <p:nvPr>
            <p:ph type="sldNum" sz="quarter" idx="10"/>
          </p:nvPr>
        </p:nvSpPr>
        <p:spPr/>
        <p:txBody>
          <a:bodyPr/>
          <a:lstStyle/>
          <a:p>
            <a:fld id="{08F150A1-574D-469C-8C1C-54A24F397A80}" type="slidenum">
              <a:rPr lang="en-GB" smtClean="0"/>
              <a:t>59</a:t>
            </a:fld>
            <a:endParaRPr lang="en-GB"/>
          </a:p>
        </p:txBody>
      </p:sp>
    </p:spTree>
    <p:extLst>
      <p:ext uri="{BB962C8B-B14F-4D97-AF65-F5344CB8AC3E}">
        <p14:creationId xmlns:p14="http://schemas.microsoft.com/office/powerpoint/2010/main" val="20429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RDA/ONIX Framework for Resource Categorization is used to define the categories of RDA carrier type, content type, and media type vocabulary encoding schemes, using the fixed and exhaustive values of several primitive attributes such as "sensory mode" and "intermediation device".</a:t>
            </a:r>
          </a:p>
          <a:p>
            <a:endParaRPr lang="en-GB" dirty="0"/>
          </a:p>
          <a:p>
            <a:r>
              <a:rPr lang="en-GB" dirty="0"/>
              <a:t>The Framework also contains attributes and values for "extension requirement", "extension mode", and "extension termination". These can be used to define a set of categories for a new RDA vocabulary encoding scheme for extension expectation (or intention).</a:t>
            </a:r>
          </a:p>
        </p:txBody>
      </p:sp>
      <p:sp>
        <p:nvSpPr>
          <p:cNvPr id="4" name="Slide Number Placeholder 3"/>
          <p:cNvSpPr>
            <a:spLocks noGrp="1"/>
          </p:cNvSpPr>
          <p:nvPr>
            <p:ph type="sldNum" sz="quarter" idx="10"/>
          </p:nvPr>
        </p:nvSpPr>
        <p:spPr/>
        <p:txBody>
          <a:bodyPr/>
          <a:lstStyle/>
          <a:p>
            <a:fld id="{08F150A1-574D-469C-8C1C-54A24F397A80}" type="slidenum">
              <a:rPr lang="en-GB" smtClean="0"/>
              <a:t>6</a:t>
            </a:fld>
            <a:endParaRPr lang="en-GB"/>
          </a:p>
        </p:txBody>
      </p:sp>
    </p:spTree>
    <p:extLst>
      <p:ext uri="{BB962C8B-B14F-4D97-AF65-F5344CB8AC3E}">
        <p14:creationId xmlns:p14="http://schemas.microsoft.com/office/powerpoint/2010/main" val="4230815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Various combinations of the Framework attribute values suggests categories with these terms and definitions for the new vocabulary encoding scheme.</a:t>
            </a:r>
          </a:p>
          <a:p>
            <a:endParaRPr lang="en-GB" dirty="0"/>
          </a:p>
          <a:p>
            <a:r>
              <a:rPr lang="en-GB" dirty="0"/>
              <a:t>These categories do not take into account whether a distinct expression of the work itself aggregates expressions of other individual works.</a:t>
            </a:r>
          </a:p>
        </p:txBody>
      </p:sp>
      <p:sp>
        <p:nvSpPr>
          <p:cNvPr id="4" name="Slide Number Placeholder 3"/>
          <p:cNvSpPr>
            <a:spLocks noGrp="1"/>
          </p:cNvSpPr>
          <p:nvPr>
            <p:ph type="sldNum" sz="quarter" idx="10"/>
          </p:nvPr>
        </p:nvSpPr>
        <p:spPr/>
        <p:txBody>
          <a:bodyPr/>
          <a:lstStyle/>
          <a:p>
            <a:fld id="{08F150A1-574D-469C-8C1C-54A24F397A80}" type="slidenum">
              <a:rPr lang="en-GB" smtClean="0"/>
              <a:t>7</a:t>
            </a:fld>
            <a:endParaRPr lang="en-GB"/>
          </a:p>
        </p:txBody>
      </p:sp>
    </p:spTree>
    <p:extLst>
      <p:ext uri="{BB962C8B-B14F-4D97-AF65-F5344CB8AC3E}">
        <p14:creationId xmlns:p14="http://schemas.microsoft.com/office/powerpoint/2010/main" val="653352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8F150A1-574D-469C-8C1C-54A24F397A80}" type="slidenum">
              <a:rPr lang="en-GB" smtClean="0"/>
              <a:t>8</a:t>
            </a:fld>
            <a:endParaRPr lang="en-GB"/>
          </a:p>
        </p:txBody>
      </p:sp>
    </p:spTree>
    <p:extLst>
      <p:ext uri="{BB962C8B-B14F-4D97-AF65-F5344CB8AC3E}">
        <p14:creationId xmlns:p14="http://schemas.microsoft.com/office/powerpoint/2010/main" val="2314899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serial work is diachronic work that is issued successively with no intended termination.</a:t>
            </a:r>
          </a:p>
          <a:p>
            <a:endParaRPr lang="en-GB" dirty="0"/>
          </a:p>
          <a:p>
            <a:r>
              <a:rPr lang="en-GB" dirty="0"/>
              <a:t>The LRM offers three high-level relationships that can be used to model the complexity of a serial work and its issues.</a:t>
            </a:r>
          </a:p>
          <a:p>
            <a:endParaRPr lang="en-GB" dirty="0"/>
          </a:p>
          <a:p>
            <a:r>
              <a:rPr lang="en-GB" dirty="0"/>
              <a:t>LRM-R19 is used to place the works that are the individual issues in sequence according to their numerical and chronological enumeration, even if an issue is embodied in a different chronological order.</a:t>
            </a:r>
          </a:p>
          <a:p>
            <a:endParaRPr lang="en-GB" dirty="0"/>
          </a:p>
          <a:p>
            <a:r>
              <a:rPr lang="en-GB" dirty="0"/>
              <a:t>LRM=R22 is used to relate serial works that undergo a change of issuance plan, for example if the carrier type of the embodied issue changes from printed volume to online resource.</a:t>
            </a:r>
          </a:p>
          <a:p>
            <a:endParaRPr lang="en-GB" dirty="0"/>
          </a:p>
          <a:p>
            <a:r>
              <a:rPr lang="en-GB" dirty="0"/>
              <a:t>LRM-R25 is used to relate the expressions of individual issues to the expression of the serial work.</a:t>
            </a:r>
          </a:p>
        </p:txBody>
      </p:sp>
      <p:sp>
        <p:nvSpPr>
          <p:cNvPr id="4" name="Slide Number Placeholder 3"/>
          <p:cNvSpPr>
            <a:spLocks noGrp="1"/>
          </p:cNvSpPr>
          <p:nvPr>
            <p:ph type="sldNum" sz="quarter" idx="10"/>
          </p:nvPr>
        </p:nvSpPr>
        <p:spPr/>
        <p:txBody>
          <a:bodyPr/>
          <a:lstStyle/>
          <a:p>
            <a:fld id="{08F150A1-574D-469C-8C1C-54A24F397A80}" type="slidenum">
              <a:rPr lang="en-GB" smtClean="0"/>
              <a:t>9</a:t>
            </a:fld>
            <a:endParaRPr lang="en-GB"/>
          </a:p>
        </p:txBody>
      </p:sp>
    </p:spTree>
    <p:extLst>
      <p:ext uri="{BB962C8B-B14F-4D97-AF65-F5344CB8AC3E}">
        <p14:creationId xmlns:p14="http://schemas.microsoft.com/office/powerpoint/2010/main" val="2583210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5E0A95-E01D-4550-A35B-2A08A6CD5331}" type="datetimeFigureOut">
              <a:rPr lang="en-GB" smtClean="0"/>
              <a:t>27/11/2017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87ADB7-8683-446F-983A-1523A2E077EB}" type="slidenum">
              <a:rPr lang="en-GB" smtClean="0"/>
              <a:t>‹#›</a:t>
            </a:fld>
            <a:endParaRPr lang="en-GB"/>
          </a:p>
        </p:txBody>
      </p:sp>
    </p:spTree>
    <p:extLst>
      <p:ext uri="{BB962C8B-B14F-4D97-AF65-F5344CB8AC3E}">
        <p14:creationId xmlns:p14="http://schemas.microsoft.com/office/powerpoint/2010/main" val="3707906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E0A95-E01D-4550-A35B-2A08A6CD5331}" type="datetimeFigureOut">
              <a:rPr lang="en-GB" smtClean="0"/>
              <a:t>27/11/2017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87ADB7-8683-446F-983A-1523A2E077EB}" type="slidenum">
              <a:rPr lang="en-GB" smtClean="0"/>
              <a:t>‹#›</a:t>
            </a:fld>
            <a:endParaRPr lang="en-GB"/>
          </a:p>
        </p:txBody>
      </p:sp>
    </p:spTree>
    <p:extLst>
      <p:ext uri="{BB962C8B-B14F-4D97-AF65-F5344CB8AC3E}">
        <p14:creationId xmlns:p14="http://schemas.microsoft.com/office/powerpoint/2010/main" val="41442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5E0A95-E01D-4550-A35B-2A08A6CD5331}" type="datetimeFigureOut">
              <a:rPr lang="en-GB" smtClean="0"/>
              <a:t>27/11/2017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87ADB7-8683-446F-983A-1523A2E077EB}" type="slidenum">
              <a:rPr lang="en-GB" smtClean="0"/>
              <a:t>‹#›</a:t>
            </a:fld>
            <a:endParaRPr lang="en-GB"/>
          </a:p>
        </p:txBody>
      </p:sp>
    </p:spTree>
    <p:extLst>
      <p:ext uri="{BB962C8B-B14F-4D97-AF65-F5344CB8AC3E}">
        <p14:creationId xmlns:p14="http://schemas.microsoft.com/office/powerpoint/2010/main" val="2824497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00852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82444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5356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28692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62059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2888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B5E0A95-E01D-4550-A35B-2A08A6CD5331}" type="datetimeFigureOut">
              <a:rPr lang="en-GB" smtClean="0"/>
              <a:t>27/11/2017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87ADB7-8683-446F-983A-1523A2E077EB}" type="slidenum">
              <a:rPr lang="en-GB" smtClean="0"/>
              <a:t>‹#›</a:t>
            </a:fld>
            <a:endParaRPr lang="en-GB"/>
          </a:p>
        </p:txBody>
      </p:sp>
    </p:spTree>
    <p:extLst>
      <p:ext uri="{BB962C8B-B14F-4D97-AF65-F5344CB8AC3E}">
        <p14:creationId xmlns:p14="http://schemas.microsoft.com/office/powerpoint/2010/main" val="51352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B5E0A95-E01D-4550-A35B-2A08A6CD5331}" type="datetimeFigureOut">
              <a:rPr lang="en-GB" smtClean="0"/>
              <a:t>27/11/2017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87ADB7-8683-446F-983A-1523A2E077EB}" type="slidenum">
              <a:rPr lang="en-GB" smtClean="0"/>
              <a:t>‹#›</a:t>
            </a:fld>
            <a:endParaRPr lang="en-GB"/>
          </a:p>
        </p:txBody>
      </p:sp>
    </p:spTree>
    <p:extLst>
      <p:ext uri="{BB962C8B-B14F-4D97-AF65-F5344CB8AC3E}">
        <p14:creationId xmlns:p14="http://schemas.microsoft.com/office/powerpoint/2010/main" val="20908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E0A95-E01D-4550-A35B-2A08A6CD5331}" type="datetimeFigureOut">
              <a:rPr lang="en-GB" smtClean="0"/>
              <a:t>27/11/2017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87ADB7-8683-446F-983A-1523A2E077EB}" type="slidenum">
              <a:rPr lang="en-GB" smtClean="0"/>
              <a:t>‹#›</a:t>
            </a:fld>
            <a:endParaRPr lang="en-GB"/>
          </a:p>
        </p:txBody>
      </p:sp>
      <p:pic>
        <p:nvPicPr>
          <p:cNvPr id="8" name="Picture 7">
            <a:extLst>
              <a:ext uri="{FF2B5EF4-FFF2-40B4-BE49-F238E27FC236}">
                <a16:creationId xmlns:a16="http://schemas.microsoft.com/office/drawing/2014/main" id="{D87E2C49-FE2C-4517-A16D-961DF9125A5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69793" y="6111408"/>
            <a:ext cx="1791821" cy="746592"/>
          </a:xfrm>
          <a:prstGeom prst="rect">
            <a:avLst/>
          </a:prstGeom>
        </p:spPr>
      </p:pic>
    </p:spTree>
    <p:extLst>
      <p:ext uri="{BB962C8B-B14F-4D97-AF65-F5344CB8AC3E}">
        <p14:creationId xmlns:p14="http://schemas.microsoft.com/office/powerpoint/2010/main" val="362453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DE8DA-A1DF-4553-8CA2-0DC2237FAA5B}"/>
              </a:ext>
            </a:extLst>
          </p:cNvPr>
          <p:cNvSpPr>
            <a:spLocks noGrp="1"/>
          </p:cNvSpPr>
          <p:nvPr>
            <p:ph type="ctrTitle"/>
          </p:nvPr>
        </p:nvSpPr>
        <p:spPr/>
        <p:txBody>
          <a:bodyPr>
            <a:normAutofit fontScale="90000"/>
          </a:bodyPr>
          <a:lstStyle/>
          <a:p>
            <a:r>
              <a:rPr lang="en-GB" b="1" dirty="0"/>
              <a:t>Preparing for the new RDA Toolkit: special topics</a:t>
            </a:r>
            <a:endParaRPr lang="en-GB" dirty="0"/>
          </a:p>
        </p:txBody>
      </p:sp>
      <p:sp>
        <p:nvSpPr>
          <p:cNvPr id="3" name="Subtitle 2">
            <a:extLst>
              <a:ext uri="{FF2B5EF4-FFF2-40B4-BE49-F238E27FC236}">
                <a16:creationId xmlns:a16="http://schemas.microsoft.com/office/drawing/2014/main" id="{209A1CC5-6BAB-4EEA-BA5F-E89E9FDDBDF2}"/>
              </a:ext>
            </a:extLst>
          </p:cNvPr>
          <p:cNvSpPr>
            <a:spLocks noGrp="1"/>
          </p:cNvSpPr>
          <p:nvPr>
            <p:ph type="subTitle" idx="1"/>
          </p:nvPr>
        </p:nvSpPr>
        <p:spPr/>
        <p:txBody>
          <a:bodyPr>
            <a:normAutofit lnSpcReduction="10000"/>
          </a:bodyPr>
          <a:lstStyle/>
          <a:p>
            <a:r>
              <a:rPr lang="en-GB" dirty="0"/>
              <a:t>Gordon Dunsire, Deborah Fritz, Damian </a:t>
            </a:r>
            <a:r>
              <a:rPr lang="en-GB" dirty="0" err="1"/>
              <a:t>Iseminger</a:t>
            </a:r>
            <a:endParaRPr lang="en-GB" dirty="0"/>
          </a:p>
          <a:p>
            <a:r>
              <a:rPr lang="en-GB" dirty="0"/>
              <a:t>Presented at the RSC outreach seminar</a:t>
            </a:r>
          </a:p>
          <a:p>
            <a:r>
              <a:rPr lang="en-GB" dirty="0"/>
              <a:t>National Library of Spain, Madrid, 23 Oct 2017</a:t>
            </a:r>
          </a:p>
          <a:p>
            <a:r>
              <a:rPr lang="en-GB" dirty="0"/>
              <a:t>(amended)</a:t>
            </a:r>
          </a:p>
        </p:txBody>
      </p:sp>
    </p:spTree>
    <p:extLst>
      <p:ext uri="{BB962C8B-B14F-4D97-AF65-F5344CB8AC3E}">
        <p14:creationId xmlns:p14="http://schemas.microsoft.com/office/powerpoint/2010/main" val="101241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1470211" y="996147"/>
            <a:ext cx="1949548" cy="908864"/>
          </a:xfrm>
          <a:prstGeom prst="ellipse">
            <a:avLst/>
          </a:prstGeom>
          <a:noFill/>
          <a:ln w="19050">
            <a:solidFill>
              <a:schemeClr val="tx1"/>
            </a:solidFill>
          </a:ln>
        </p:spPr>
        <p:txBody>
          <a:bodyPr wrap="none" rtlCol="0">
            <a:spAutoFit/>
          </a:bodyPr>
          <a:lstStyle/>
          <a:p>
            <a:pPr algn="ctr"/>
            <a:r>
              <a:rPr lang="en-GB" dirty="0" err="1"/>
              <a:t>DiachronicW</a:t>
            </a:r>
            <a:endParaRPr lang="en-GB" dirty="0"/>
          </a:p>
          <a:p>
            <a:pPr algn="ctr"/>
            <a:r>
              <a:rPr lang="en-GB" dirty="0"/>
              <a:t>1</a:t>
            </a:r>
          </a:p>
        </p:txBody>
      </p:sp>
      <p:sp>
        <p:nvSpPr>
          <p:cNvPr id="3" name="TextBox 2">
            <a:extLst>
              <a:ext uri="{FF2B5EF4-FFF2-40B4-BE49-F238E27FC236}">
                <a16:creationId xmlns:a16="http://schemas.microsoft.com/office/drawing/2014/main" id="{3A6FC43D-7F8B-43AB-B896-68B4A5CACD6C}"/>
              </a:ext>
            </a:extLst>
          </p:cNvPr>
          <p:cNvSpPr txBox="1"/>
          <p:nvPr/>
        </p:nvSpPr>
        <p:spPr>
          <a:xfrm>
            <a:off x="5198336" y="1003299"/>
            <a:ext cx="1949548" cy="908864"/>
          </a:xfrm>
          <a:prstGeom prst="ellipse">
            <a:avLst/>
          </a:prstGeom>
          <a:noFill/>
          <a:ln w="19050">
            <a:solidFill>
              <a:schemeClr val="tx1"/>
            </a:solidFill>
          </a:ln>
        </p:spPr>
        <p:txBody>
          <a:bodyPr wrap="none" rtlCol="0">
            <a:spAutoFit/>
          </a:bodyPr>
          <a:lstStyle/>
          <a:p>
            <a:pPr algn="ctr"/>
            <a:r>
              <a:rPr lang="en-GB" dirty="0" err="1"/>
              <a:t>DiachronicW</a:t>
            </a:r>
            <a:endParaRPr lang="en-GB" dirty="0"/>
          </a:p>
          <a:p>
            <a:pPr algn="ctr"/>
            <a:r>
              <a:rPr lang="en-GB" dirty="0"/>
              <a:t>2</a:t>
            </a:r>
          </a:p>
        </p:txBody>
      </p:sp>
      <p:sp>
        <p:nvSpPr>
          <p:cNvPr id="4" name="TextBox 3">
            <a:extLst>
              <a:ext uri="{FF2B5EF4-FFF2-40B4-BE49-F238E27FC236}">
                <a16:creationId xmlns:a16="http://schemas.microsoft.com/office/drawing/2014/main" id="{A30B1135-9696-4CF8-B03D-BE4EA3C1AAA3}"/>
              </a:ext>
            </a:extLst>
          </p:cNvPr>
          <p:cNvSpPr txBox="1"/>
          <p:nvPr/>
        </p:nvSpPr>
        <p:spPr>
          <a:xfrm>
            <a:off x="379604" y="3553958"/>
            <a:ext cx="1215426" cy="908864"/>
          </a:xfrm>
          <a:prstGeom prst="ellipse">
            <a:avLst/>
          </a:prstGeom>
          <a:noFill/>
          <a:ln w="19050">
            <a:solidFill>
              <a:schemeClr val="tx1"/>
            </a:solidFill>
          </a:ln>
        </p:spPr>
        <p:txBody>
          <a:bodyPr wrap="none" rtlCol="0">
            <a:spAutoFit/>
          </a:bodyPr>
          <a:lstStyle/>
          <a:p>
            <a:pPr algn="ctr"/>
            <a:r>
              <a:rPr lang="en-GB" dirty="0" err="1"/>
              <a:t>IssueW</a:t>
            </a:r>
            <a:endParaRPr lang="en-GB" dirty="0"/>
          </a:p>
          <a:p>
            <a:pPr algn="ctr"/>
            <a:r>
              <a:rPr lang="en-GB" dirty="0"/>
              <a:t>1A</a:t>
            </a:r>
          </a:p>
        </p:txBody>
      </p:sp>
      <p:sp>
        <p:nvSpPr>
          <p:cNvPr id="5" name="TextBox 4">
            <a:extLst>
              <a:ext uri="{FF2B5EF4-FFF2-40B4-BE49-F238E27FC236}">
                <a16:creationId xmlns:a16="http://schemas.microsoft.com/office/drawing/2014/main" id="{FBA62E93-95A4-43D4-9478-8F3E7F870610}"/>
              </a:ext>
            </a:extLst>
          </p:cNvPr>
          <p:cNvSpPr txBox="1"/>
          <p:nvPr/>
        </p:nvSpPr>
        <p:spPr>
          <a:xfrm>
            <a:off x="7082515" y="3537179"/>
            <a:ext cx="1215426" cy="908864"/>
          </a:xfrm>
          <a:prstGeom prst="ellipse">
            <a:avLst/>
          </a:prstGeom>
          <a:noFill/>
          <a:ln w="19050">
            <a:solidFill>
              <a:schemeClr val="tx1"/>
            </a:solidFill>
          </a:ln>
        </p:spPr>
        <p:txBody>
          <a:bodyPr wrap="none" rtlCol="0">
            <a:spAutoFit/>
          </a:bodyPr>
          <a:lstStyle/>
          <a:p>
            <a:pPr algn="ctr"/>
            <a:r>
              <a:rPr lang="en-GB" dirty="0" err="1"/>
              <a:t>IssueW</a:t>
            </a:r>
            <a:endParaRPr lang="en-GB" dirty="0"/>
          </a:p>
          <a:p>
            <a:pPr algn="ctr"/>
            <a:r>
              <a:rPr lang="en-GB" dirty="0"/>
              <a:t>1B</a:t>
            </a:r>
            <a:endParaRPr lang="en-GB" b="1" dirty="0"/>
          </a:p>
        </p:txBody>
      </p:sp>
      <p:sp>
        <p:nvSpPr>
          <p:cNvPr id="6" name="TextBox 5">
            <a:extLst>
              <a:ext uri="{FF2B5EF4-FFF2-40B4-BE49-F238E27FC236}">
                <a16:creationId xmlns:a16="http://schemas.microsoft.com/office/drawing/2014/main" id="{D881B689-DBA6-4D99-A498-A249B5167BA7}"/>
              </a:ext>
            </a:extLst>
          </p:cNvPr>
          <p:cNvSpPr txBox="1"/>
          <p:nvPr/>
        </p:nvSpPr>
        <p:spPr>
          <a:xfrm>
            <a:off x="394058" y="4865944"/>
            <a:ext cx="1215426" cy="908864"/>
          </a:xfrm>
          <a:prstGeom prst="ellipse">
            <a:avLst/>
          </a:prstGeom>
          <a:noFill/>
          <a:ln w="19050">
            <a:solidFill>
              <a:schemeClr val="tx1"/>
            </a:solidFill>
          </a:ln>
        </p:spPr>
        <p:txBody>
          <a:bodyPr wrap="none" rtlCol="0">
            <a:spAutoFit/>
          </a:bodyPr>
          <a:lstStyle/>
          <a:p>
            <a:pPr algn="ctr"/>
            <a:r>
              <a:rPr lang="en-GB" dirty="0" err="1"/>
              <a:t>IssueW</a:t>
            </a:r>
            <a:endParaRPr lang="en-GB" dirty="0"/>
          </a:p>
          <a:p>
            <a:pPr algn="ctr"/>
            <a:r>
              <a:rPr lang="en-GB" dirty="0"/>
              <a:t>2A</a:t>
            </a:r>
          </a:p>
        </p:txBody>
      </p:sp>
      <p:sp>
        <p:nvSpPr>
          <p:cNvPr id="7" name="TextBox 6">
            <a:extLst>
              <a:ext uri="{FF2B5EF4-FFF2-40B4-BE49-F238E27FC236}">
                <a16:creationId xmlns:a16="http://schemas.microsoft.com/office/drawing/2014/main" id="{2D0A0BEB-ED72-486B-BF50-FAD7B5FFFAD9}"/>
              </a:ext>
            </a:extLst>
          </p:cNvPr>
          <p:cNvSpPr txBox="1"/>
          <p:nvPr/>
        </p:nvSpPr>
        <p:spPr>
          <a:xfrm>
            <a:off x="7076165" y="4897901"/>
            <a:ext cx="1215426" cy="908864"/>
          </a:xfrm>
          <a:prstGeom prst="ellipse">
            <a:avLst/>
          </a:prstGeom>
          <a:noFill/>
          <a:ln w="19050">
            <a:solidFill>
              <a:schemeClr val="tx1"/>
            </a:solidFill>
          </a:ln>
        </p:spPr>
        <p:txBody>
          <a:bodyPr wrap="none" rtlCol="0">
            <a:spAutoFit/>
          </a:bodyPr>
          <a:lstStyle/>
          <a:p>
            <a:pPr algn="ctr"/>
            <a:r>
              <a:rPr lang="en-GB" dirty="0" err="1"/>
              <a:t>IssueW</a:t>
            </a:r>
            <a:endParaRPr lang="en-GB" dirty="0"/>
          </a:p>
          <a:p>
            <a:pPr algn="ctr"/>
            <a:r>
              <a:rPr lang="en-GB" dirty="0"/>
              <a:t>2B</a:t>
            </a:r>
          </a:p>
        </p:txBody>
      </p:sp>
      <p:sp>
        <p:nvSpPr>
          <p:cNvPr id="8" name="TextBox 7">
            <a:extLst>
              <a:ext uri="{FF2B5EF4-FFF2-40B4-BE49-F238E27FC236}">
                <a16:creationId xmlns:a16="http://schemas.microsoft.com/office/drawing/2014/main" id="{AFECCC80-DC37-49A5-B9D7-4782A4FB38C2}"/>
              </a:ext>
            </a:extLst>
          </p:cNvPr>
          <p:cNvSpPr txBox="1"/>
          <p:nvPr/>
        </p:nvSpPr>
        <p:spPr>
          <a:xfrm>
            <a:off x="1535581" y="2275052"/>
            <a:ext cx="1818809" cy="908864"/>
          </a:xfrm>
          <a:prstGeom prst="ellipse">
            <a:avLst/>
          </a:prstGeom>
          <a:noFill/>
          <a:ln w="19050">
            <a:solidFill>
              <a:schemeClr val="tx1"/>
            </a:solidFill>
          </a:ln>
        </p:spPr>
        <p:txBody>
          <a:bodyPr wrap="none" rtlCol="0">
            <a:spAutoFit/>
          </a:bodyPr>
          <a:lstStyle/>
          <a:p>
            <a:pPr algn="ctr"/>
            <a:r>
              <a:rPr lang="en-GB" dirty="0" err="1"/>
              <a:t>DiachronicE</a:t>
            </a:r>
            <a:endParaRPr lang="en-GB" dirty="0"/>
          </a:p>
          <a:p>
            <a:pPr algn="ctr"/>
            <a:r>
              <a:rPr lang="en-GB" dirty="0"/>
              <a:t>1</a:t>
            </a:r>
          </a:p>
        </p:txBody>
      </p:sp>
      <p:sp>
        <p:nvSpPr>
          <p:cNvPr id="9" name="TextBox 8">
            <a:extLst>
              <a:ext uri="{FF2B5EF4-FFF2-40B4-BE49-F238E27FC236}">
                <a16:creationId xmlns:a16="http://schemas.microsoft.com/office/drawing/2014/main" id="{E773819F-7624-43E4-AE5E-CA06139A8813}"/>
              </a:ext>
            </a:extLst>
          </p:cNvPr>
          <p:cNvSpPr txBox="1"/>
          <p:nvPr/>
        </p:nvSpPr>
        <p:spPr>
          <a:xfrm>
            <a:off x="5263706" y="2275052"/>
            <a:ext cx="1818809" cy="908864"/>
          </a:xfrm>
          <a:prstGeom prst="ellipse">
            <a:avLst/>
          </a:prstGeom>
          <a:noFill/>
          <a:ln w="19050">
            <a:solidFill>
              <a:schemeClr val="tx1"/>
            </a:solidFill>
          </a:ln>
        </p:spPr>
        <p:txBody>
          <a:bodyPr wrap="none" rtlCol="0">
            <a:spAutoFit/>
          </a:bodyPr>
          <a:lstStyle/>
          <a:p>
            <a:pPr algn="ctr"/>
            <a:r>
              <a:rPr lang="en-GB" dirty="0" err="1"/>
              <a:t>DiachronicE</a:t>
            </a:r>
            <a:endParaRPr lang="en-GB" dirty="0"/>
          </a:p>
          <a:p>
            <a:pPr algn="ctr"/>
            <a:r>
              <a:rPr lang="en-GB" dirty="0"/>
              <a:t>2</a:t>
            </a:r>
          </a:p>
        </p:txBody>
      </p:sp>
      <p:cxnSp>
        <p:nvCxnSpPr>
          <p:cNvPr id="11" name="Connector: Curved 10">
            <a:extLst>
              <a:ext uri="{FF2B5EF4-FFF2-40B4-BE49-F238E27FC236}">
                <a16:creationId xmlns:a16="http://schemas.microsoft.com/office/drawing/2014/main" id="{F93FFF40-51FB-493B-95F9-0BF2BD426127}"/>
              </a:ext>
            </a:extLst>
          </p:cNvPr>
          <p:cNvCxnSpPr>
            <a:cxnSpLocks/>
            <a:stCxn id="8" idx="0"/>
            <a:endCxn id="2" idx="4"/>
          </p:cNvCxnSpPr>
          <p:nvPr/>
        </p:nvCxnSpPr>
        <p:spPr>
          <a:xfrm rot="16200000" flipV="1">
            <a:off x="2259966" y="2090031"/>
            <a:ext cx="370041"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3419759" y="1450579"/>
            <a:ext cx="1778577" cy="715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75C840DD-6D17-4858-A0C7-C80188ECAE22}"/>
              </a:ext>
            </a:extLst>
          </p:cNvPr>
          <p:cNvCxnSpPr>
            <a:cxnSpLocks/>
            <a:stCxn id="4" idx="4"/>
            <a:endCxn id="6" idx="0"/>
          </p:cNvCxnSpPr>
          <p:nvPr/>
        </p:nvCxnSpPr>
        <p:spPr>
          <a:xfrm rot="16200000" flipH="1">
            <a:off x="792983" y="4657156"/>
            <a:ext cx="403122" cy="1445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84A1B280-0EC4-48DF-8FD9-96B2C4302FAE}"/>
              </a:ext>
            </a:extLst>
          </p:cNvPr>
          <p:cNvCxnSpPr>
            <a:cxnSpLocks/>
            <a:stCxn id="9" idx="0"/>
            <a:endCxn id="3" idx="4"/>
          </p:cNvCxnSpPr>
          <p:nvPr/>
        </p:nvCxnSpPr>
        <p:spPr>
          <a:xfrm rot="16200000" flipV="1">
            <a:off x="5991667" y="2093607"/>
            <a:ext cx="362889"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68B872-2072-46F6-AE97-3DA667A74960}"/>
              </a:ext>
            </a:extLst>
          </p:cNvPr>
          <p:cNvSpPr txBox="1"/>
          <p:nvPr/>
        </p:nvSpPr>
        <p:spPr>
          <a:xfrm>
            <a:off x="1907070" y="3553958"/>
            <a:ext cx="1084685" cy="908864"/>
          </a:xfrm>
          <a:prstGeom prst="ellipse">
            <a:avLst/>
          </a:prstGeom>
          <a:noFill/>
          <a:ln w="19050">
            <a:solidFill>
              <a:schemeClr val="tx1"/>
            </a:solidFill>
          </a:ln>
        </p:spPr>
        <p:txBody>
          <a:bodyPr wrap="none" rtlCol="0">
            <a:spAutoFit/>
          </a:bodyPr>
          <a:lstStyle/>
          <a:p>
            <a:pPr algn="ctr"/>
            <a:r>
              <a:rPr lang="en-GB" dirty="0" err="1"/>
              <a:t>IssueE</a:t>
            </a:r>
            <a:endParaRPr lang="en-GB" dirty="0"/>
          </a:p>
          <a:p>
            <a:pPr algn="ctr"/>
            <a:r>
              <a:rPr lang="en-GB" dirty="0"/>
              <a:t>1A</a:t>
            </a:r>
          </a:p>
        </p:txBody>
      </p:sp>
      <p:sp>
        <p:nvSpPr>
          <p:cNvPr id="30" name="TextBox 29">
            <a:extLst>
              <a:ext uri="{FF2B5EF4-FFF2-40B4-BE49-F238E27FC236}">
                <a16:creationId xmlns:a16="http://schemas.microsoft.com/office/drawing/2014/main" id="{B917E704-EFE9-47FB-98DB-E5CA2E2D1932}"/>
              </a:ext>
            </a:extLst>
          </p:cNvPr>
          <p:cNvSpPr txBox="1"/>
          <p:nvPr/>
        </p:nvSpPr>
        <p:spPr>
          <a:xfrm>
            <a:off x="1929505" y="4865944"/>
            <a:ext cx="1084685" cy="908864"/>
          </a:xfrm>
          <a:prstGeom prst="ellipse">
            <a:avLst/>
          </a:prstGeom>
          <a:noFill/>
          <a:ln w="19050">
            <a:solidFill>
              <a:schemeClr val="tx1"/>
            </a:solidFill>
          </a:ln>
        </p:spPr>
        <p:txBody>
          <a:bodyPr wrap="none" rtlCol="0">
            <a:spAutoFit/>
          </a:bodyPr>
          <a:lstStyle/>
          <a:p>
            <a:pPr algn="ctr"/>
            <a:r>
              <a:rPr lang="en-GB" dirty="0" err="1"/>
              <a:t>IssueE</a:t>
            </a:r>
            <a:endParaRPr lang="en-GB" dirty="0"/>
          </a:p>
          <a:p>
            <a:pPr algn="ctr"/>
            <a:r>
              <a:rPr lang="en-GB" dirty="0"/>
              <a:t>2A</a:t>
            </a:r>
          </a:p>
        </p:txBody>
      </p:sp>
      <p:sp>
        <p:nvSpPr>
          <p:cNvPr id="31" name="TextBox 30">
            <a:extLst>
              <a:ext uri="{FF2B5EF4-FFF2-40B4-BE49-F238E27FC236}">
                <a16:creationId xmlns:a16="http://schemas.microsoft.com/office/drawing/2014/main" id="{0A875208-5004-41A7-AE15-90C375C660C0}"/>
              </a:ext>
            </a:extLst>
          </p:cNvPr>
          <p:cNvSpPr txBox="1"/>
          <p:nvPr/>
        </p:nvSpPr>
        <p:spPr>
          <a:xfrm>
            <a:off x="5672005" y="3534605"/>
            <a:ext cx="1084685" cy="908864"/>
          </a:xfrm>
          <a:prstGeom prst="ellipse">
            <a:avLst/>
          </a:prstGeom>
          <a:noFill/>
          <a:ln w="19050">
            <a:solidFill>
              <a:schemeClr val="tx1"/>
            </a:solidFill>
          </a:ln>
        </p:spPr>
        <p:txBody>
          <a:bodyPr wrap="none" rtlCol="0">
            <a:spAutoFit/>
          </a:bodyPr>
          <a:lstStyle/>
          <a:p>
            <a:pPr algn="ctr"/>
            <a:r>
              <a:rPr lang="en-GB" dirty="0" err="1"/>
              <a:t>IssueE</a:t>
            </a:r>
            <a:endParaRPr lang="en-GB" dirty="0"/>
          </a:p>
          <a:p>
            <a:pPr algn="ctr"/>
            <a:r>
              <a:rPr lang="en-GB" dirty="0"/>
              <a:t>1B</a:t>
            </a:r>
            <a:endParaRPr lang="en-GB" b="1" dirty="0"/>
          </a:p>
        </p:txBody>
      </p:sp>
      <p:sp>
        <p:nvSpPr>
          <p:cNvPr id="32" name="TextBox 31">
            <a:extLst>
              <a:ext uri="{FF2B5EF4-FFF2-40B4-BE49-F238E27FC236}">
                <a16:creationId xmlns:a16="http://schemas.microsoft.com/office/drawing/2014/main" id="{7E2D677A-97C7-4A0E-8C38-CF280585963B}"/>
              </a:ext>
            </a:extLst>
          </p:cNvPr>
          <p:cNvSpPr txBox="1"/>
          <p:nvPr/>
        </p:nvSpPr>
        <p:spPr>
          <a:xfrm>
            <a:off x="5665655" y="4897901"/>
            <a:ext cx="1084685" cy="908864"/>
          </a:xfrm>
          <a:prstGeom prst="ellipse">
            <a:avLst/>
          </a:prstGeom>
          <a:noFill/>
          <a:ln w="19050">
            <a:solidFill>
              <a:schemeClr val="tx1"/>
            </a:solidFill>
          </a:ln>
        </p:spPr>
        <p:txBody>
          <a:bodyPr wrap="none" rtlCol="0">
            <a:spAutoFit/>
          </a:bodyPr>
          <a:lstStyle/>
          <a:p>
            <a:pPr algn="ctr"/>
            <a:r>
              <a:rPr lang="en-GB" dirty="0" err="1"/>
              <a:t>IssueE</a:t>
            </a:r>
            <a:endParaRPr lang="en-GB" dirty="0"/>
          </a:p>
          <a:p>
            <a:pPr algn="ctr"/>
            <a:r>
              <a:rPr lang="en-GB" dirty="0"/>
              <a:t>2B</a:t>
            </a:r>
          </a:p>
        </p:txBody>
      </p:sp>
      <p:cxnSp>
        <p:nvCxnSpPr>
          <p:cNvPr id="33" name="Connector: Curved 32">
            <a:extLst>
              <a:ext uri="{FF2B5EF4-FFF2-40B4-BE49-F238E27FC236}">
                <a16:creationId xmlns:a16="http://schemas.microsoft.com/office/drawing/2014/main" id="{2A0DA317-3A28-45F7-999C-918D6CB8AD75}"/>
              </a:ext>
            </a:extLst>
          </p:cNvPr>
          <p:cNvCxnSpPr>
            <a:cxnSpLocks/>
            <a:stCxn id="29" idx="2"/>
            <a:endCxn id="4" idx="6"/>
          </p:cNvCxnSpPr>
          <p:nvPr/>
        </p:nvCxnSpPr>
        <p:spPr>
          <a:xfrm rot="10800000">
            <a:off x="1595030" y="4008390"/>
            <a:ext cx="312040"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90B3604-392D-4F67-A671-957AA838502C}"/>
              </a:ext>
            </a:extLst>
          </p:cNvPr>
          <p:cNvCxnSpPr>
            <a:cxnSpLocks/>
            <a:stCxn id="30" idx="2"/>
            <a:endCxn id="6" idx="6"/>
          </p:cNvCxnSpPr>
          <p:nvPr/>
        </p:nvCxnSpPr>
        <p:spPr>
          <a:xfrm rot="10800000">
            <a:off x="1609485" y="5320376"/>
            <a:ext cx="320021"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07EF177B-1D88-49C2-A8BA-7D03BD2E6D0F}"/>
              </a:ext>
            </a:extLst>
          </p:cNvPr>
          <p:cNvCxnSpPr>
            <a:cxnSpLocks/>
            <a:stCxn id="31" idx="6"/>
            <a:endCxn id="5" idx="2"/>
          </p:cNvCxnSpPr>
          <p:nvPr/>
        </p:nvCxnSpPr>
        <p:spPr>
          <a:xfrm>
            <a:off x="6756690" y="3989037"/>
            <a:ext cx="325825" cy="2574"/>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1750E2CD-6BE7-4E03-A519-6B7B5F985BBB}"/>
              </a:ext>
            </a:extLst>
          </p:cNvPr>
          <p:cNvCxnSpPr>
            <a:cxnSpLocks/>
            <a:stCxn id="32" idx="6"/>
            <a:endCxn id="7" idx="2"/>
          </p:cNvCxnSpPr>
          <p:nvPr/>
        </p:nvCxnSpPr>
        <p:spPr>
          <a:xfrm>
            <a:off x="6750340" y="5352333"/>
            <a:ext cx="325825"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2992746-A5C2-42C7-AB80-07FAEF3D12C1}"/>
              </a:ext>
            </a:extLst>
          </p:cNvPr>
          <p:cNvCxnSpPr>
            <a:cxnSpLocks/>
            <a:stCxn id="5" idx="4"/>
            <a:endCxn id="7" idx="0"/>
          </p:cNvCxnSpPr>
          <p:nvPr/>
        </p:nvCxnSpPr>
        <p:spPr>
          <a:xfrm rot="5400000">
            <a:off x="7461124" y="4668797"/>
            <a:ext cx="451858" cy="635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onnector: Curved 49">
            <a:extLst>
              <a:ext uri="{FF2B5EF4-FFF2-40B4-BE49-F238E27FC236}">
                <a16:creationId xmlns:a16="http://schemas.microsoft.com/office/drawing/2014/main" id="{41DC51D0-B2E2-4477-87B1-65F8AE17D001}"/>
              </a:ext>
            </a:extLst>
          </p:cNvPr>
          <p:cNvCxnSpPr>
            <a:cxnSpLocks/>
            <a:stCxn id="29" idx="6"/>
            <a:endCxn id="8" idx="6"/>
          </p:cNvCxnSpPr>
          <p:nvPr/>
        </p:nvCxnSpPr>
        <p:spPr>
          <a:xfrm flipV="1">
            <a:off x="2991755" y="2729484"/>
            <a:ext cx="362635" cy="1278906"/>
          </a:xfrm>
          <a:prstGeom prst="curvedConnector3">
            <a:avLst>
              <a:gd name="adj1" fmla="val 163039"/>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6F0A0527-247E-4D4F-AF07-EBD0A2DBF72F}"/>
              </a:ext>
            </a:extLst>
          </p:cNvPr>
          <p:cNvCxnSpPr>
            <a:cxnSpLocks/>
            <a:stCxn id="30" idx="6"/>
            <a:endCxn id="8" idx="6"/>
          </p:cNvCxnSpPr>
          <p:nvPr/>
        </p:nvCxnSpPr>
        <p:spPr>
          <a:xfrm flipV="1">
            <a:off x="3014190" y="2729484"/>
            <a:ext cx="340200" cy="2590892"/>
          </a:xfrm>
          <a:prstGeom prst="curvedConnector3">
            <a:avLst>
              <a:gd name="adj1" fmla="val 167196"/>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D54A1E6D-DC0A-47ED-A411-BF9CD531B79B}"/>
              </a:ext>
            </a:extLst>
          </p:cNvPr>
          <p:cNvCxnSpPr>
            <a:cxnSpLocks/>
            <a:stCxn id="32" idx="2"/>
            <a:endCxn id="9" idx="2"/>
          </p:cNvCxnSpPr>
          <p:nvPr/>
        </p:nvCxnSpPr>
        <p:spPr>
          <a:xfrm rot="10800000">
            <a:off x="5263707" y="2729485"/>
            <a:ext cx="401949" cy="2622849"/>
          </a:xfrm>
          <a:prstGeom prst="curvedConnector3">
            <a:avLst>
              <a:gd name="adj1" fmla="val 15687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DB83C886-882C-4AAE-942F-0B619E25E07E}"/>
              </a:ext>
            </a:extLst>
          </p:cNvPr>
          <p:cNvCxnSpPr>
            <a:cxnSpLocks/>
            <a:stCxn id="31" idx="2"/>
            <a:endCxn id="9" idx="2"/>
          </p:cNvCxnSpPr>
          <p:nvPr/>
        </p:nvCxnSpPr>
        <p:spPr>
          <a:xfrm rot="10800000">
            <a:off x="5263707" y="2729485"/>
            <a:ext cx="408299" cy="1259553"/>
          </a:xfrm>
          <a:prstGeom prst="curvedConnector3">
            <a:avLst>
              <a:gd name="adj1" fmla="val 15598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62683CF5-D9C7-4B04-9DF6-50576A3EA5A3}"/>
              </a:ext>
            </a:extLst>
          </p:cNvPr>
          <p:cNvSpPr txBox="1"/>
          <p:nvPr/>
        </p:nvSpPr>
        <p:spPr>
          <a:xfrm>
            <a:off x="3429967" y="980795"/>
            <a:ext cx="1768369" cy="369332"/>
          </a:xfrm>
          <a:prstGeom prst="rect">
            <a:avLst/>
          </a:prstGeom>
          <a:noFill/>
        </p:spPr>
        <p:txBody>
          <a:bodyPr wrap="none" rtlCol="0">
            <a:spAutoFit/>
          </a:bodyPr>
          <a:lstStyle/>
          <a:p>
            <a:r>
              <a:rPr lang="en-GB" dirty="0"/>
              <a:t>transformed into</a:t>
            </a:r>
          </a:p>
        </p:txBody>
      </p:sp>
      <p:sp>
        <p:nvSpPr>
          <p:cNvPr id="137" name="TextBox 136">
            <a:extLst>
              <a:ext uri="{FF2B5EF4-FFF2-40B4-BE49-F238E27FC236}">
                <a16:creationId xmlns:a16="http://schemas.microsoft.com/office/drawing/2014/main" id="{A9417C24-D9D8-4EBF-B520-BB30296428A4}"/>
              </a:ext>
            </a:extLst>
          </p:cNvPr>
          <p:cNvSpPr txBox="1"/>
          <p:nvPr/>
        </p:nvSpPr>
        <p:spPr>
          <a:xfrm>
            <a:off x="1104875" y="4446043"/>
            <a:ext cx="1039259" cy="369332"/>
          </a:xfrm>
          <a:prstGeom prst="rect">
            <a:avLst/>
          </a:prstGeom>
          <a:noFill/>
        </p:spPr>
        <p:txBody>
          <a:bodyPr wrap="none" rtlCol="0">
            <a:spAutoFit/>
          </a:bodyPr>
          <a:lstStyle/>
          <a:p>
            <a:r>
              <a:rPr lang="en-GB" dirty="0"/>
              <a:t>precedes</a:t>
            </a:r>
          </a:p>
        </p:txBody>
      </p:sp>
      <p:sp>
        <p:nvSpPr>
          <p:cNvPr id="138" name="TextBox 137">
            <a:extLst>
              <a:ext uri="{FF2B5EF4-FFF2-40B4-BE49-F238E27FC236}">
                <a16:creationId xmlns:a16="http://schemas.microsoft.com/office/drawing/2014/main" id="{4730A276-A860-4F38-B969-32806A0FE333}"/>
              </a:ext>
            </a:extLst>
          </p:cNvPr>
          <p:cNvSpPr txBox="1"/>
          <p:nvPr/>
        </p:nvSpPr>
        <p:spPr>
          <a:xfrm>
            <a:off x="6562885" y="4446043"/>
            <a:ext cx="1039259" cy="369332"/>
          </a:xfrm>
          <a:prstGeom prst="rect">
            <a:avLst/>
          </a:prstGeom>
          <a:noFill/>
        </p:spPr>
        <p:txBody>
          <a:bodyPr wrap="none" rtlCol="0">
            <a:spAutoFit/>
          </a:bodyPr>
          <a:lstStyle/>
          <a:p>
            <a:r>
              <a:rPr lang="en-GB" dirty="0"/>
              <a:t>precedes</a:t>
            </a:r>
          </a:p>
        </p:txBody>
      </p:sp>
      <p:sp>
        <p:nvSpPr>
          <p:cNvPr id="162" name="TextBox 161">
            <a:extLst>
              <a:ext uri="{FF2B5EF4-FFF2-40B4-BE49-F238E27FC236}">
                <a16:creationId xmlns:a16="http://schemas.microsoft.com/office/drawing/2014/main" id="{668F8D0B-975F-46B9-9A56-47132BE292F5}"/>
              </a:ext>
            </a:extLst>
          </p:cNvPr>
          <p:cNvSpPr txBox="1"/>
          <p:nvPr/>
        </p:nvSpPr>
        <p:spPr>
          <a:xfrm>
            <a:off x="1919361" y="3175527"/>
            <a:ext cx="1510606" cy="369332"/>
          </a:xfrm>
          <a:prstGeom prst="rect">
            <a:avLst/>
          </a:prstGeom>
          <a:noFill/>
        </p:spPr>
        <p:txBody>
          <a:bodyPr wrap="none" rtlCol="0">
            <a:spAutoFit/>
          </a:bodyPr>
          <a:lstStyle/>
          <a:p>
            <a:r>
              <a:rPr lang="en-GB" dirty="0"/>
              <a:t>aggregated by</a:t>
            </a:r>
          </a:p>
        </p:txBody>
      </p:sp>
      <p:sp>
        <p:nvSpPr>
          <p:cNvPr id="163" name="TextBox 162">
            <a:extLst>
              <a:ext uri="{FF2B5EF4-FFF2-40B4-BE49-F238E27FC236}">
                <a16:creationId xmlns:a16="http://schemas.microsoft.com/office/drawing/2014/main" id="{99484F8A-8AEF-4726-BED1-555BE2C229D4}"/>
              </a:ext>
            </a:extLst>
          </p:cNvPr>
          <p:cNvSpPr txBox="1"/>
          <p:nvPr/>
        </p:nvSpPr>
        <p:spPr>
          <a:xfrm>
            <a:off x="5158166" y="3174596"/>
            <a:ext cx="1510606" cy="369332"/>
          </a:xfrm>
          <a:prstGeom prst="rect">
            <a:avLst/>
          </a:prstGeom>
          <a:noFill/>
        </p:spPr>
        <p:txBody>
          <a:bodyPr wrap="none" rtlCol="0">
            <a:spAutoFit/>
          </a:bodyPr>
          <a:lstStyle/>
          <a:p>
            <a:r>
              <a:rPr lang="en-GB" dirty="0"/>
              <a:t>aggregated by</a:t>
            </a:r>
          </a:p>
        </p:txBody>
      </p:sp>
      <p:sp>
        <p:nvSpPr>
          <p:cNvPr id="164" name="TextBox 163">
            <a:extLst>
              <a:ext uri="{FF2B5EF4-FFF2-40B4-BE49-F238E27FC236}">
                <a16:creationId xmlns:a16="http://schemas.microsoft.com/office/drawing/2014/main" id="{220FA1B7-640D-431D-949B-54902712A4B2}"/>
              </a:ext>
            </a:extLst>
          </p:cNvPr>
          <p:cNvSpPr txBox="1"/>
          <p:nvPr/>
        </p:nvSpPr>
        <p:spPr>
          <a:xfrm>
            <a:off x="2878747" y="5993264"/>
            <a:ext cx="1330621" cy="369332"/>
          </a:xfrm>
          <a:prstGeom prst="rect">
            <a:avLst/>
          </a:prstGeom>
          <a:noFill/>
          <a:ln w="19050">
            <a:solidFill>
              <a:schemeClr val="tx1"/>
            </a:solidFill>
          </a:ln>
        </p:spPr>
        <p:txBody>
          <a:bodyPr wrap="none" rtlCol="0">
            <a:spAutoFit/>
          </a:bodyPr>
          <a:lstStyle/>
          <a:p>
            <a:r>
              <a:rPr lang="en-GB" dirty="0" err="1"/>
              <a:t>AggregateM</a:t>
            </a:r>
            <a:endParaRPr lang="en-GB" dirty="0"/>
          </a:p>
        </p:txBody>
      </p:sp>
      <p:cxnSp>
        <p:nvCxnSpPr>
          <p:cNvPr id="169" name="Connector: Curved 168">
            <a:extLst>
              <a:ext uri="{FF2B5EF4-FFF2-40B4-BE49-F238E27FC236}">
                <a16:creationId xmlns:a16="http://schemas.microsoft.com/office/drawing/2014/main" id="{782B204A-17F5-4735-9432-F4DDA023617D}"/>
              </a:ext>
            </a:extLst>
          </p:cNvPr>
          <p:cNvCxnSpPr>
            <a:cxnSpLocks/>
            <a:stCxn id="8" idx="6"/>
            <a:endCxn id="164" idx="0"/>
          </p:cNvCxnSpPr>
          <p:nvPr/>
        </p:nvCxnSpPr>
        <p:spPr>
          <a:xfrm>
            <a:off x="3354390" y="2729484"/>
            <a:ext cx="189668" cy="326378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3" name="Connector: Curved 172">
            <a:extLst>
              <a:ext uri="{FF2B5EF4-FFF2-40B4-BE49-F238E27FC236}">
                <a16:creationId xmlns:a16="http://schemas.microsoft.com/office/drawing/2014/main" id="{D3C7791B-CCAB-46A5-8A00-85741EE7865C}"/>
              </a:ext>
            </a:extLst>
          </p:cNvPr>
          <p:cNvCxnSpPr>
            <a:cxnSpLocks/>
            <a:stCxn id="9" idx="2"/>
            <a:endCxn id="46" idx="0"/>
          </p:cNvCxnSpPr>
          <p:nvPr/>
        </p:nvCxnSpPr>
        <p:spPr>
          <a:xfrm rot="10800000" flipV="1">
            <a:off x="5054442" y="2729483"/>
            <a:ext cx="209264" cy="3263641"/>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6" name="Connector: Curved 175">
            <a:extLst>
              <a:ext uri="{FF2B5EF4-FFF2-40B4-BE49-F238E27FC236}">
                <a16:creationId xmlns:a16="http://schemas.microsoft.com/office/drawing/2014/main" id="{F51E4C54-CDE5-4A78-91F4-1E2097B62AFD}"/>
              </a:ext>
            </a:extLst>
          </p:cNvPr>
          <p:cNvCxnSpPr>
            <a:cxnSpLocks/>
            <a:stCxn id="29" idx="6"/>
            <a:endCxn id="164" idx="0"/>
          </p:cNvCxnSpPr>
          <p:nvPr/>
        </p:nvCxnSpPr>
        <p:spPr>
          <a:xfrm>
            <a:off x="2991755" y="4008390"/>
            <a:ext cx="552303" cy="1984874"/>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9" name="Connector: Curved 178">
            <a:extLst>
              <a:ext uri="{FF2B5EF4-FFF2-40B4-BE49-F238E27FC236}">
                <a16:creationId xmlns:a16="http://schemas.microsoft.com/office/drawing/2014/main" id="{C1C2B8DF-6B8B-4CE9-9C84-F28D43E6821A}"/>
              </a:ext>
            </a:extLst>
          </p:cNvPr>
          <p:cNvCxnSpPr>
            <a:cxnSpLocks/>
            <a:stCxn id="31" idx="2"/>
            <a:endCxn id="46" idx="0"/>
          </p:cNvCxnSpPr>
          <p:nvPr/>
        </p:nvCxnSpPr>
        <p:spPr>
          <a:xfrm rot="10800000" flipV="1">
            <a:off x="5054443" y="3989037"/>
            <a:ext cx="617563" cy="2004088"/>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2" name="Connector: Curved 181">
            <a:extLst>
              <a:ext uri="{FF2B5EF4-FFF2-40B4-BE49-F238E27FC236}">
                <a16:creationId xmlns:a16="http://schemas.microsoft.com/office/drawing/2014/main" id="{8D0157DD-7263-4547-A031-F82292409B46}"/>
              </a:ext>
            </a:extLst>
          </p:cNvPr>
          <p:cNvCxnSpPr>
            <a:cxnSpLocks/>
            <a:stCxn id="30" idx="6"/>
            <a:endCxn id="164" idx="0"/>
          </p:cNvCxnSpPr>
          <p:nvPr/>
        </p:nvCxnSpPr>
        <p:spPr>
          <a:xfrm>
            <a:off x="3014190" y="5320376"/>
            <a:ext cx="529868" cy="672888"/>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5" name="Connector: Curved 184">
            <a:extLst>
              <a:ext uri="{FF2B5EF4-FFF2-40B4-BE49-F238E27FC236}">
                <a16:creationId xmlns:a16="http://schemas.microsoft.com/office/drawing/2014/main" id="{C1C0B88F-A6FE-4FA3-8AAF-52B8D071A5BC}"/>
              </a:ext>
            </a:extLst>
          </p:cNvPr>
          <p:cNvCxnSpPr>
            <a:cxnSpLocks/>
            <a:stCxn id="32" idx="2"/>
            <a:endCxn id="46" idx="0"/>
          </p:cNvCxnSpPr>
          <p:nvPr/>
        </p:nvCxnSpPr>
        <p:spPr>
          <a:xfrm rot="10800000" flipV="1">
            <a:off x="5054443" y="5352333"/>
            <a:ext cx="611213" cy="640792"/>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832707FD-C989-4347-A2FA-C706920F57B1}"/>
              </a:ext>
            </a:extLst>
          </p:cNvPr>
          <p:cNvSpPr txBox="1"/>
          <p:nvPr/>
        </p:nvSpPr>
        <p:spPr>
          <a:xfrm>
            <a:off x="4389131" y="5993125"/>
            <a:ext cx="1330621" cy="369332"/>
          </a:xfrm>
          <a:prstGeom prst="rect">
            <a:avLst/>
          </a:prstGeom>
          <a:noFill/>
          <a:ln w="19050">
            <a:solidFill>
              <a:schemeClr val="tx1"/>
            </a:solidFill>
          </a:ln>
        </p:spPr>
        <p:txBody>
          <a:bodyPr wrap="none" rtlCol="0">
            <a:spAutoFit/>
          </a:bodyPr>
          <a:lstStyle/>
          <a:p>
            <a:r>
              <a:rPr lang="en-GB" dirty="0" err="1"/>
              <a:t>AggregateM</a:t>
            </a:r>
            <a:endParaRPr lang="en-GB" dirty="0"/>
          </a:p>
        </p:txBody>
      </p:sp>
    </p:spTree>
    <p:extLst>
      <p:ext uri="{BB962C8B-B14F-4D97-AF65-F5344CB8AC3E}">
        <p14:creationId xmlns:p14="http://schemas.microsoft.com/office/powerpoint/2010/main" val="3591656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fade">
                                      <p:cBhvr>
                                        <p:cTn id="11" dur="1000"/>
                                        <p:tgtEl>
                                          <p:spTgt spid="33"/>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1000"/>
                                        <p:tgtEl>
                                          <p:spTgt spid="30"/>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fade">
                                      <p:cBhvr>
                                        <p:cTn id="23" dur="1000"/>
                                        <p:tgtEl>
                                          <p:spTgt spid="36"/>
                                        </p:tgtEl>
                                      </p:cBhvr>
                                    </p:animEffect>
                                  </p:childTnLst>
                                </p:cTn>
                              </p:par>
                            </p:childTnLst>
                          </p:cTn>
                        </p:par>
                        <p:par>
                          <p:cTn id="24" fill="hold">
                            <p:stCondLst>
                              <p:cond delay="5000"/>
                            </p:stCondLst>
                            <p:childTnLst>
                              <p:par>
                                <p:cTn id="25" presetID="10" presetClass="entr" presetSubtype="0"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1000"/>
                                        <p:tgtEl>
                                          <p:spTgt spid="1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7"/>
                                        </p:tgtEl>
                                        <p:attrNameLst>
                                          <p:attrName>style.visibility</p:attrName>
                                        </p:attrNameLst>
                                      </p:cBhvr>
                                      <p:to>
                                        <p:strVal val="visible"/>
                                      </p:to>
                                    </p:set>
                                    <p:animEffect transition="in" filter="fade">
                                      <p:cBhvr>
                                        <p:cTn id="35" dur="1000"/>
                                        <p:tgtEl>
                                          <p:spTgt spid="13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76"/>
                                        </p:tgtEl>
                                        <p:attrNameLst>
                                          <p:attrName>style.visibility</p:attrName>
                                        </p:attrNameLst>
                                      </p:cBhvr>
                                      <p:to>
                                        <p:strVal val="visible"/>
                                      </p:to>
                                    </p:set>
                                    <p:animEffect transition="in" filter="fade">
                                      <p:cBhvr>
                                        <p:cTn id="40" dur="1000"/>
                                        <p:tgtEl>
                                          <p:spTgt spid="176"/>
                                        </p:tgtEl>
                                      </p:cBhvr>
                                    </p:animEffect>
                                  </p:childTnLst>
                                </p:cTn>
                              </p:par>
                            </p:childTnLst>
                          </p:cTn>
                        </p:par>
                        <p:par>
                          <p:cTn id="41" fill="hold">
                            <p:stCondLst>
                              <p:cond delay="1000"/>
                            </p:stCondLst>
                            <p:childTnLst>
                              <p:par>
                                <p:cTn id="42" presetID="10" presetClass="entr" presetSubtype="0" fill="hold" grpId="0" nodeType="afterEffect">
                                  <p:stCondLst>
                                    <p:cond delay="0"/>
                                  </p:stCondLst>
                                  <p:childTnLst>
                                    <p:set>
                                      <p:cBhvr>
                                        <p:cTn id="43" dur="1" fill="hold">
                                          <p:stCondLst>
                                            <p:cond delay="0"/>
                                          </p:stCondLst>
                                        </p:cTn>
                                        <p:tgtEl>
                                          <p:spTgt spid="164"/>
                                        </p:tgtEl>
                                        <p:attrNameLst>
                                          <p:attrName>style.visibility</p:attrName>
                                        </p:attrNameLst>
                                      </p:cBhvr>
                                      <p:to>
                                        <p:strVal val="visible"/>
                                      </p:to>
                                    </p:set>
                                    <p:animEffect transition="in" filter="fade">
                                      <p:cBhvr>
                                        <p:cTn id="44" dur="1000"/>
                                        <p:tgtEl>
                                          <p:spTgt spid="164"/>
                                        </p:tgtEl>
                                      </p:cBhvr>
                                    </p:animEffect>
                                  </p:childTnLst>
                                </p:cTn>
                              </p:par>
                            </p:childTnLst>
                          </p:cTn>
                        </p:par>
                        <p:par>
                          <p:cTn id="45" fill="hold">
                            <p:stCondLst>
                              <p:cond delay="2000"/>
                            </p:stCondLst>
                            <p:childTnLst>
                              <p:par>
                                <p:cTn id="46" presetID="10" presetClass="entr" presetSubtype="0" fill="hold" nodeType="afterEffect">
                                  <p:stCondLst>
                                    <p:cond delay="0"/>
                                  </p:stCondLst>
                                  <p:childTnLst>
                                    <p:set>
                                      <p:cBhvr>
                                        <p:cTn id="47" dur="1" fill="hold">
                                          <p:stCondLst>
                                            <p:cond delay="0"/>
                                          </p:stCondLst>
                                        </p:cTn>
                                        <p:tgtEl>
                                          <p:spTgt spid="182"/>
                                        </p:tgtEl>
                                        <p:attrNameLst>
                                          <p:attrName>style.visibility</p:attrName>
                                        </p:attrNameLst>
                                      </p:cBhvr>
                                      <p:to>
                                        <p:strVal val="visible"/>
                                      </p:to>
                                    </p:set>
                                    <p:animEffect transition="in" filter="fade">
                                      <p:cBhvr>
                                        <p:cTn id="48" dur="1000"/>
                                        <p:tgtEl>
                                          <p:spTgt spid="182"/>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fade">
                                      <p:cBhvr>
                                        <p:cTn id="53" dur="1000"/>
                                        <p:tgtEl>
                                          <p:spTgt spid="5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62"/>
                                        </p:tgtEl>
                                        <p:attrNameLst>
                                          <p:attrName>style.visibility</p:attrName>
                                        </p:attrNameLst>
                                      </p:cBhvr>
                                      <p:to>
                                        <p:strVal val="visible"/>
                                      </p:to>
                                    </p:set>
                                    <p:animEffect transition="in" filter="fade">
                                      <p:cBhvr>
                                        <p:cTn id="56" dur="1000"/>
                                        <p:tgtEl>
                                          <p:spTgt spid="162"/>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1000"/>
                                        <p:tgtEl>
                                          <p:spTgt spid="8"/>
                                        </p:tgtEl>
                                      </p:cBhvr>
                                    </p:animEffect>
                                  </p:childTnLst>
                                </p:cTn>
                              </p:par>
                            </p:childTnLst>
                          </p:cTn>
                        </p:par>
                        <p:par>
                          <p:cTn id="61" fill="hold">
                            <p:stCondLst>
                              <p:cond delay="2000"/>
                            </p:stCondLst>
                            <p:childTnLst>
                              <p:par>
                                <p:cTn id="62" presetID="10" presetClass="entr" presetSubtype="0" fill="hold" nodeType="after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fade">
                                      <p:cBhvr>
                                        <p:cTn id="64" dur="1000"/>
                                        <p:tgtEl>
                                          <p:spTgt spid="11"/>
                                        </p:tgtEl>
                                      </p:cBhvr>
                                    </p:animEffect>
                                  </p:childTnLst>
                                </p:cTn>
                              </p:par>
                            </p:childTnLst>
                          </p:cTn>
                        </p:par>
                        <p:par>
                          <p:cTn id="65" fill="hold">
                            <p:stCondLst>
                              <p:cond delay="3000"/>
                            </p:stCondLst>
                            <p:childTnLst>
                              <p:par>
                                <p:cTn id="66" presetID="10" presetClass="entr" presetSubtype="0" fill="hold" grpId="0" nodeType="afterEffect">
                                  <p:stCondLst>
                                    <p:cond delay="0"/>
                                  </p:stCondLst>
                                  <p:childTnLst>
                                    <p:set>
                                      <p:cBhvr>
                                        <p:cTn id="67" dur="1" fill="hold">
                                          <p:stCondLst>
                                            <p:cond delay="0"/>
                                          </p:stCondLst>
                                        </p:cTn>
                                        <p:tgtEl>
                                          <p:spTgt spid="2"/>
                                        </p:tgtEl>
                                        <p:attrNameLst>
                                          <p:attrName>style.visibility</p:attrName>
                                        </p:attrNameLst>
                                      </p:cBhvr>
                                      <p:to>
                                        <p:strVal val="visible"/>
                                      </p:to>
                                    </p:set>
                                    <p:animEffect transition="in" filter="fade">
                                      <p:cBhvr>
                                        <p:cTn id="68" dur="1000"/>
                                        <p:tgtEl>
                                          <p:spTgt spid="2"/>
                                        </p:tgtEl>
                                      </p:cBhvr>
                                    </p:animEffect>
                                  </p:childTnLst>
                                </p:cTn>
                              </p:par>
                            </p:childTnLst>
                          </p:cTn>
                        </p:par>
                        <p:par>
                          <p:cTn id="69" fill="hold">
                            <p:stCondLst>
                              <p:cond delay="4000"/>
                            </p:stCondLst>
                            <p:childTnLst>
                              <p:par>
                                <p:cTn id="70" presetID="10" presetClass="entr" presetSubtype="0" fill="hold" nodeType="afterEffect">
                                  <p:stCondLst>
                                    <p:cond delay="0"/>
                                  </p:stCondLst>
                                  <p:childTnLst>
                                    <p:set>
                                      <p:cBhvr>
                                        <p:cTn id="71" dur="1" fill="hold">
                                          <p:stCondLst>
                                            <p:cond delay="0"/>
                                          </p:stCondLst>
                                        </p:cTn>
                                        <p:tgtEl>
                                          <p:spTgt spid="169"/>
                                        </p:tgtEl>
                                        <p:attrNameLst>
                                          <p:attrName>style.visibility</p:attrName>
                                        </p:attrNameLst>
                                      </p:cBhvr>
                                      <p:to>
                                        <p:strVal val="visible"/>
                                      </p:to>
                                    </p:set>
                                    <p:animEffect transition="in" filter="fade">
                                      <p:cBhvr>
                                        <p:cTn id="72" dur="1000"/>
                                        <p:tgtEl>
                                          <p:spTgt spid="169"/>
                                        </p:tgtEl>
                                      </p:cBhvr>
                                    </p:animEffect>
                                  </p:childTnLst>
                                </p:cTn>
                              </p:par>
                            </p:childTnLst>
                          </p:cTn>
                        </p:par>
                        <p:par>
                          <p:cTn id="73" fill="hold">
                            <p:stCondLst>
                              <p:cond delay="5000"/>
                            </p:stCondLst>
                            <p:childTnLst>
                              <p:par>
                                <p:cTn id="74" presetID="10" presetClass="entr" presetSubtype="0" fill="hold" nodeType="afterEffect">
                                  <p:stCondLst>
                                    <p:cond delay="0"/>
                                  </p:stCondLst>
                                  <p:childTnLst>
                                    <p:set>
                                      <p:cBhvr>
                                        <p:cTn id="75" dur="1" fill="hold">
                                          <p:stCondLst>
                                            <p:cond delay="0"/>
                                          </p:stCondLst>
                                        </p:cTn>
                                        <p:tgtEl>
                                          <p:spTgt spid="54"/>
                                        </p:tgtEl>
                                        <p:attrNameLst>
                                          <p:attrName>style.visibility</p:attrName>
                                        </p:attrNameLst>
                                      </p:cBhvr>
                                      <p:to>
                                        <p:strVal val="visible"/>
                                      </p:to>
                                    </p:set>
                                    <p:animEffect transition="in" filter="fade">
                                      <p:cBhvr>
                                        <p:cTn id="76" dur="1000"/>
                                        <p:tgtEl>
                                          <p:spTgt spid="54"/>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03"/>
                                        </p:tgtEl>
                                        <p:attrNameLst>
                                          <p:attrName>style.visibility</p:attrName>
                                        </p:attrNameLst>
                                      </p:cBhvr>
                                      <p:to>
                                        <p:strVal val="visible"/>
                                      </p:to>
                                    </p:set>
                                    <p:animEffect transition="in" filter="fade">
                                      <p:cBhvr>
                                        <p:cTn id="81" dur="1000"/>
                                        <p:tgtEl>
                                          <p:spTgt spid="103"/>
                                        </p:tgtEl>
                                      </p:cBhvr>
                                    </p:animEffect>
                                  </p:childTnLst>
                                </p:cTn>
                              </p:par>
                              <p:par>
                                <p:cTn id="82" presetID="10" presetClass="entr" presetSubtype="0" fill="hold" nodeType="withEffect">
                                  <p:stCondLst>
                                    <p:cond delay="0"/>
                                  </p:stCondLst>
                                  <p:childTnLst>
                                    <p:set>
                                      <p:cBhvr>
                                        <p:cTn id="83" dur="1" fill="hold">
                                          <p:stCondLst>
                                            <p:cond delay="0"/>
                                          </p:stCondLst>
                                        </p:cTn>
                                        <p:tgtEl>
                                          <p:spTgt spid="12"/>
                                        </p:tgtEl>
                                        <p:attrNameLst>
                                          <p:attrName>style.visibility</p:attrName>
                                        </p:attrNameLst>
                                      </p:cBhvr>
                                      <p:to>
                                        <p:strVal val="visible"/>
                                      </p:to>
                                    </p:set>
                                    <p:animEffect transition="in" filter="fade">
                                      <p:cBhvr>
                                        <p:cTn id="84" dur="1000"/>
                                        <p:tgtEl>
                                          <p:spTgt spid="12"/>
                                        </p:tgtEl>
                                      </p:cBhvr>
                                    </p:animEffect>
                                  </p:childTnLst>
                                </p:cTn>
                              </p:par>
                            </p:childTnLst>
                          </p:cTn>
                        </p:par>
                        <p:par>
                          <p:cTn id="85" fill="hold">
                            <p:stCondLst>
                              <p:cond delay="1000"/>
                            </p:stCondLst>
                            <p:childTnLst>
                              <p:par>
                                <p:cTn id="86" presetID="10" presetClass="entr" presetSubtype="0" fill="hold" grpId="0" nodeType="after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fade">
                                      <p:cBhvr>
                                        <p:cTn id="88" dur="1000"/>
                                        <p:tgtEl>
                                          <p:spTgt spid="3"/>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31"/>
                                        </p:tgtEl>
                                        <p:attrNameLst>
                                          <p:attrName>style.visibility</p:attrName>
                                        </p:attrNameLst>
                                      </p:cBhvr>
                                      <p:to>
                                        <p:strVal val="visible"/>
                                      </p:to>
                                    </p:set>
                                    <p:animEffect transition="in" filter="fade">
                                      <p:cBhvr>
                                        <p:cTn id="93" dur="1000"/>
                                        <p:tgtEl>
                                          <p:spTgt spid="31"/>
                                        </p:tgtEl>
                                      </p:cBhvr>
                                    </p:animEffect>
                                  </p:childTnLst>
                                </p:cTn>
                              </p:par>
                            </p:childTnLst>
                          </p:cTn>
                        </p:par>
                        <p:par>
                          <p:cTn id="94" fill="hold">
                            <p:stCondLst>
                              <p:cond delay="1000"/>
                            </p:stCondLst>
                            <p:childTnLst>
                              <p:par>
                                <p:cTn id="95" presetID="10" presetClass="entr" presetSubtype="0" fill="hold" nodeType="afterEffect">
                                  <p:stCondLst>
                                    <p:cond delay="0"/>
                                  </p:stCondLst>
                                  <p:childTnLst>
                                    <p:set>
                                      <p:cBhvr>
                                        <p:cTn id="96" dur="1" fill="hold">
                                          <p:stCondLst>
                                            <p:cond delay="0"/>
                                          </p:stCondLst>
                                        </p:cTn>
                                        <p:tgtEl>
                                          <p:spTgt spid="39"/>
                                        </p:tgtEl>
                                        <p:attrNameLst>
                                          <p:attrName>style.visibility</p:attrName>
                                        </p:attrNameLst>
                                      </p:cBhvr>
                                      <p:to>
                                        <p:strVal val="visible"/>
                                      </p:to>
                                    </p:set>
                                    <p:animEffect transition="in" filter="fade">
                                      <p:cBhvr>
                                        <p:cTn id="97" dur="1000"/>
                                        <p:tgtEl>
                                          <p:spTgt spid="39"/>
                                        </p:tgtEl>
                                      </p:cBhvr>
                                    </p:animEffect>
                                  </p:childTnLst>
                                </p:cTn>
                              </p:par>
                            </p:childTnLst>
                          </p:cTn>
                        </p:par>
                        <p:par>
                          <p:cTn id="98" fill="hold">
                            <p:stCondLst>
                              <p:cond delay="2000"/>
                            </p:stCondLst>
                            <p:childTnLst>
                              <p:par>
                                <p:cTn id="99" presetID="10" presetClass="entr" presetSubtype="0" fill="hold" grpId="0" nodeType="afterEffect">
                                  <p:stCondLst>
                                    <p:cond delay="0"/>
                                  </p:stCondLst>
                                  <p:childTnLst>
                                    <p:set>
                                      <p:cBhvr>
                                        <p:cTn id="100" dur="1" fill="hold">
                                          <p:stCondLst>
                                            <p:cond delay="0"/>
                                          </p:stCondLst>
                                        </p:cTn>
                                        <p:tgtEl>
                                          <p:spTgt spid="5"/>
                                        </p:tgtEl>
                                        <p:attrNameLst>
                                          <p:attrName>style.visibility</p:attrName>
                                        </p:attrNameLst>
                                      </p:cBhvr>
                                      <p:to>
                                        <p:strVal val="visible"/>
                                      </p:to>
                                    </p:set>
                                    <p:animEffect transition="in" filter="fade">
                                      <p:cBhvr>
                                        <p:cTn id="101" dur="1000"/>
                                        <p:tgtEl>
                                          <p:spTgt spid="5"/>
                                        </p:tgtEl>
                                      </p:cBhvr>
                                    </p:animEffect>
                                  </p:childTnLst>
                                </p:cTn>
                              </p:par>
                            </p:childTnLst>
                          </p:cTn>
                        </p:par>
                        <p:par>
                          <p:cTn id="102" fill="hold">
                            <p:stCondLst>
                              <p:cond delay="3000"/>
                            </p:stCondLst>
                            <p:childTnLst>
                              <p:par>
                                <p:cTn id="103" presetID="10" presetClass="entr" presetSubtype="0" fill="hold" grpId="0" nodeType="afterEffect">
                                  <p:stCondLst>
                                    <p:cond delay="0"/>
                                  </p:stCondLst>
                                  <p:childTnLst>
                                    <p:set>
                                      <p:cBhvr>
                                        <p:cTn id="104" dur="1" fill="hold">
                                          <p:stCondLst>
                                            <p:cond delay="0"/>
                                          </p:stCondLst>
                                        </p:cTn>
                                        <p:tgtEl>
                                          <p:spTgt spid="32"/>
                                        </p:tgtEl>
                                        <p:attrNameLst>
                                          <p:attrName>style.visibility</p:attrName>
                                        </p:attrNameLst>
                                      </p:cBhvr>
                                      <p:to>
                                        <p:strVal val="visible"/>
                                      </p:to>
                                    </p:set>
                                    <p:animEffect transition="in" filter="fade">
                                      <p:cBhvr>
                                        <p:cTn id="105" dur="1000"/>
                                        <p:tgtEl>
                                          <p:spTgt spid="32"/>
                                        </p:tgtEl>
                                      </p:cBhvr>
                                    </p:animEffect>
                                  </p:childTnLst>
                                </p:cTn>
                              </p:par>
                            </p:childTnLst>
                          </p:cTn>
                        </p:par>
                        <p:par>
                          <p:cTn id="106" fill="hold">
                            <p:stCondLst>
                              <p:cond delay="4000"/>
                            </p:stCondLst>
                            <p:childTnLst>
                              <p:par>
                                <p:cTn id="107" presetID="10" presetClass="entr" presetSubtype="0" fill="hold" nodeType="afterEffect">
                                  <p:stCondLst>
                                    <p:cond delay="0"/>
                                  </p:stCondLst>
                                  <p:childTnLst>
                                    <p:set>
                                      <p:cBhvr>
                                        <p:cTn id="108" dur="1" fill="hold">
                                          <p:stCondLst>
                                            <p:cond delay="0"/>
                                          </p:stCondLst>
                                        </p:cTn>
                                        <p:tgtEl>
                                          <p:spTgt spid="42"/>
                                        </p:tgtEl>
                                        <p:attrNameLst>
                                          <p:attrName>style.visibility</p:attrName>
                                        </p:attrNameLst>
                                      </p:cBhvr>
                                      <p:to>
                                        <p:strVal val="visible"/>
                                      </p:to>
                                    </p:set>
                                    <p:animEffect transition="in" filter="fade">
                                      <p:cBhvr>
                                        <p:cTn id="109" dur="1000"/>
                                        <p:tgtEl>
                                          <p:spTgt spid="42"/>
                                        </p:tgtEl>
                                      </p:cBhvr>
                                    </p:animEffect>
                                  </p:childTnLst>
                                </p:cTn>
                              </p:par>
                            </p:childTnLst>
                          </p:cTn>
                        </p:par>
                        <p:par>
                          <p:cTn id="110" fill="hold">
                            <p:stCondLst>
                              <p:cond delay="5000"/>
                            </p:stCondLst>
                            <p:childTnLst>
                              <p:par>
                                <p:cTn id="111" presetID="10" presetClass="entr" presetSubtype="0" fill="hold" grpId="0" nodeType="afterEffect">
                                  <p:stCondLst>
                                    <p:cond delay="0"/>
                                  </p:stCondLst>
                                  <p:childTnLst>
                                    <p:set>
                                      <p:cBhvr>
                                        <p:cTn id="112" dur="1" fill="hold">
                                          <p:stCondLst>
                                            <p:cond delay="0"/>
                                          </p:stCondLst>
                                        </p:cTn>
                                        <p:tgtEl>
                                          <p:spTgt spid="7"/>
                                        </p:tgtEl>
                                        <p:attrNameLst>
                                          <p:attrName>style.visibility</p:attrName>
                                        </p:attrNameLst>
                                      </p:cBhvr>
                                      <p:to>
                                        <p:strVal val="visible"/>
                                      </p:to>
                                    </p:set>
                                    <p:animEffect transition="in" filter="fade">
                                      <p:cBhvr>
                                        <p:cTn id="113" dur="1000"/>
                                        <p:tgtEl>
                                          <p:spTgt spid="7"/>
                                        </p:tgtEl>
                                      </p:cBhvr>
                                    </p:animEffect>
                                  </p:childTnLst>
                                </p:cTn>
                              </p:par>
                            </p:childTnLst>
                          </p:cTn>
                        </p:par>
                        <p:par>
                          <p:cTn id="114" fill="hold">
                            <p:stCondLst>
                              <p:cond delay="6000"/>
                            </p:stCondLst>
                            <p:childTnLst>
                              <p:par>
                                <p:cTn id="115" presetID="10" presetClass="entr" presetSubtype="0" fill="hold" grpId="0" nodeType="afterEffect">
                                  <p:stCondLst>
                                    <p:cond delay="0"/>
                                  </p:stCondLst>
                                  <p:childTnLst>
                                    <p:set>
                                      <p:cBhvr>
                                        <p:cTn id="116" dur="1" fill="hold">
                                          <p:stCondLst>
                                            <p:cond delay="0"/>
                                          </p:stCondLst>
                                        </p:cTn>
                                        <p:tgtEl>
                                          <p:spTgt spid="138"/>
                                        </p:tgtEl>
                                        <p:attrNameLst>
                                          <p:attrName>style.visibility</p:attrName>
                                        </p:attrNameLst>
                                      </p:cBhvr>
                                      <p:to>
                                        <p:strVal val="visible"/>
                                      </p:to>
                                    </p:set>
                                    <p:animEffect transition="in" filter="fade">
                                      <p:cBhvr>
                                        <p:cTn id="117" dur="1000"/>
                                        <p:tgtEl>
                                          <p:spTgt spid="138"/>
                                        </p:tgtEl>
                                      </p:cBhvr>
                                    </p:animEffect>
                                  </p:childTnLst>
                                </p:cTn>
                              </p:par>
                              <p:par>
                                <p:cTn id="118" presetID="10" presetClass="entr" presetSubtype="0" fill="hold" nodeType="withEffect">
                                  <p:stCondLst>
                                    <p:cond delay="0"/>
                                  </p:stCondLst>
                                  <p:childTnLst>
                                    <p:set>
                                      <p:cBhvr>
                                        <p:cTn id="119" dur="1" fill="hold">
                                          <p:stCondLst>
                                            <p:cond delay="0"/>
                                          </p:stCondLst>
                                        </p:cTn>
                                        <p:tgtEl>
                                          <p:spTgt spid="47"/>
                                        </p:tgtEl>
                                        <p:attrNameLst>
                                          <p:attrName>style.visibility</p:attrName>
                                        </p:attrNameLst>
                                      </p:cBhvr>
                                      <p:to>
                                        <p:strVal val="visible"/>
                                      </p:to>
                                    </p:set>
                                    <p:animEffect transition="in" filter="fade">
                                      <p:cBhvr>
                                        <p:cTn id="120" dur="1000"/>
                                        <p:tgtEl>
                                          <p:spTgt spid="47"/>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185"/>
                                        </p:tgtEl>
                                        <p:attrNameLst>
                                          <p:attrName>style.visibility</p:attrName>
                                        </p:attrNameLst>
                                      </p:cBhvr>
                                      <p:to>
                                        <p:strVal val="visible"/>
                                      </p:to>
                                    </p:set>
                                    <p:animEffect transition="in" filter="fade">
                                      <p:cBhvr>
                                        <p:cTn id="125" dur="1000"/>
                                        <p:tgtEl>
                                          <p:spTgt spid="185"/>
                                        </p:tgtEl>
                                      </p:cBhvr>
                                    </p:animEffect>
                                  </p:childTnLst>
                                </p:cTn>
                              </p:par>
                              <p:par>
                                <p:cTn id="126" presetID="10" presetClass="entr" presetSubtype="0" fill="hold" nodeType="withEffect">
                                  <p:stCondLst>
                                    <p:cond delay="0"/>
                                  </p:stCondLst>
                                  <p:childTnLst>
                                    <p:set>
                                      <p:cBhvr>
                                        <p:cTn id="127" dur="1" fill="hold">
                                          <p:stCondLst>
                                            <p:cond delay="0"/>
                                          </p:stCondLst>
                                        </p:cTn>
                                        <p:tgtEl>
                                          <p:spTgt spid="179"/>
                                        </p:tgtEl>
                                        <p:attrNameLst>
                                          <p:attrName>style.visibility</p:attrName>
                                        </p:attrNameLst>
                                      </p:cBhvr>
                                      <p:to>
                                        <p:strVal val="visible"/>
                                      </p:to>
                                    </p:set>
                                    <p:animEffect transition="in" filter="fade">
                                      <p:cBhvr>
                                        <p:cTn id="128" dur="1000"/>
                                        <p:tgtEl>
                                          <p:spTgt spid="179"/>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fade">
                                      <p:cBhvr>
                                        <p:cTn id="131" dur="1000"/>
                                        <p:tgtEl>
                                          <p:spTgt spid="46"/>
                                        </p:tgtEl>
                                      </p:cBhvr>
                                    </p:animEffect>
                                  </p:childTnLst>
                                </p:cTn>
                              </p:par>
                              <p:par>
                                <p:cTn id="132" presetID="10" presetClass="entr" presetSubtype="0" fill="hold" nodeType="withEffect">
                                  <p:stCondLst>
                                    <p:cond delay="0"/>
                                  </p:stCondLst>
                                  <p:childTnLst>
                                    <p:set>
                                      <p:cBhvr>
                                        <p:cTn id="133" dur="1" fill="hold">
                                          <p:stCondLst>
                                            <p:cond delay="0"/>
                                          </p:stCondLst>
                                        </p:cTn>
                                        <p:tgtEl>
                                          <p:spTgt spid="173"/>
                                        </p:tgtEl>
                                        <p:attrNameLst>
                                          <p:attrName>style.visibility</p:attrName>
                                        </p:attrNameLst>
                                      </p:cBhvr>
                                      <p:to>
                                        <p:strVal val="visible"/>
                                      </p:to>
                                    </p:set>
                                    <p:animEffect transition="in" filter="fade">
                                      <p:cBhvr>
                                        <p:cTn id="134" dur="1000"/>
                                        <p:tgtEl>
                                          <p:spTgt spid="173"/>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163"/>
                                        </p:tgtEl>
                                        <p:attrNameLst>
                                          <p:attrName>style.visibility</p:attrName>
                                        </p:attrNameLst>
                                      </p:cBhvr>
                                      <p:to>
                                        <p:strVal val="visible"/>
                                      </p:to>
                                    </p:set>
                                    <p:animEffect transition="in" filter="fade">
                                      <p:cBhvr>
                                        <p:cTn id="137" dur="1000"/>
                                        <p:tgtEl>
                                          <p:spTgt spid="163"/>
                                        </p:tgtEl>
                                      </p:cBhvr>
                                    </p:animEffect>
                                  </p:childTnLst>
                                </p:cTn>
                              </p:par>
                              <p:par>
                                <p:cTn id="138" presetID="10" presetClass="entr" presetSubtype="0" fill="hold" grpId="0" nodeType="withEffect">
                                  <p:stCondLst>
                                    <p:cond delay="0"/>
                                  </p:stCondLst>
                                  <p:childTnLst>
                                    <p:set>
                                      <p:cBhvr>
                                        <p:cTn id="139" dur="1" fill="hold">
                                          <p:stCondLst>
                                            <p:cond delay="0"/>
                                          </p:stCondLst>
                                        </p:cTn>
                                        <p:tgtEl>
                                          <p:spTgt spid="9"/>
                                        </p:tgtEl>
                                        <p:attrNameLst>
                                          <p:attrName>style.visibility</p:attrName>
                                        </p:attrNameLst>
                                      </p:cBhvr>
                                      <p:to>
                                        <p:strVal val="visible"/>
                                      </p:to>
                                    </p:set>
                                    <p:animEffect transition="in" filter="fade">
                                      <p:cBhvr>
                                        <p:cTn id="140" dur="1000"/>
                                        <p:tgtEl>
                                          <p:spTgt spid="9"/>
                                        </p:tgtEl>
                                      </p:cBhvr>
                                    </p:animEffect>
                                  </p:childTnLst>
                                </p:cTn>
                              </p:par>
                              <p:par>
                                <p:cTn id="141" presetID="10" presetClass="entr" presetSubtype="0" fill="hold" nodeType="withEffect">
                                  <p:stCondLst>
                                    <p:cond delay="0"/>
                                  </p:stCondLst>
                                  <p:childTnLst>
                                    <p:set>
                                      <p:cBhvr>
                                        <p:cTn id="142" dur="1" fill="hold">
                                          <p:stCondLst>
                                            <p:cond delay="0"/>
                                          </p:stCondLst>
                                        </p:cTn>
                                        <p:tgtEl>
                                          <p:spTgt spid="24"/>
                                        </p:tgtEl>
                                        <p:attrNameLst>
                                          <p:attrName>style.visibility</p:attrName>
                                        </p:attrNameLst>
                                      </p:cBhvr>
                                      <p:to>
                                        <p:strVal val="visible"/>
                                      </p:to>
                                    </p:set>
                                    <p:animEffect transition="in" filter="fade">
                                      <p:cBhvr>
                                        <p:cTn id="143" dur="1000"/>
                                        <p:tgtEl>
                                          <p:spTgt spid="24"/>
                                        </p:tgtEl>
                                      </p:cBhvr>
                                    </p:animEffect>
                                  </p:childTnLst>
                                </p:cTn>
                              </p:par>
                              <p:par>
                                <p:cTn id="144" presetID="10" presetClass="entr" presetSubtype="0" fill="hold" nodeType="withEffect">
                                  <p:stCondLst>
                                    <p:cond delay="0"/>
                                  </p:stCondLst>
                                  <p:childTnLst>
                                    <p:set>
                                      <p:cBhvr>
                                        <p:cTn id="145" dur="1" fill="hold">
                                          <p:stCondLst>
                                            <p:cond delay="0"/>
                                          </p:stCondLst>
                                        </p:cTn>
                                        <p:tgtEl>
                                          <p:spTgt spid="57"/>
                                        </p:tgtEl>
                                        <p:attrNameLst>
                                          <p:attrName>style.visibility</p:attrName>
                                        </p:attrNameLst>
                                      </p:cBhvr>
                                      <p:to>
                                        <p:strVal val="visible"/>
                                      </p:to>
                                    </p:set>
                                    <p:animEffect transition="in" filter="fade">
                                      <p:cBhvr>
                                        <p:cTn id="146" dur="1000"/>
                                        <p:tgtEl>
                                          <p:spTgt spid="57"/>
                                        </p:tgtEl>
                                      </p:cBhvr>
                                    </p:animEffect>
                                  </p:childTnLst>
                                </p:cTn>
                              </p:par>
                              <p:par>
                                <p:cTn id="147" presetID="10" presetClass="entr" presetSubtype="0" fill="hold" nodeType="withEffect">
                                  <p:stCondLst>
                                    <p:cond delay="0"/>
                                  </p:stCondLst>
                                  <p:childTnLst>
                                    <p:set>
                                      <p:cBhvr>
                                        <p:cTn id="148" dur="1" fill="hold">
                                          <p:stCondLst>
                                            <p:cond delay="0"/>
                                          </p:stCondLst>
                                        </p:cTn>
                                        <p:tgtEl>
                                          <p:spTgt spid="68"/>
                                        </p:tgtEl>
                                        <p:attrNameLst>
                                          <p:attrName>style.visibility</p:attrName>
                                        </p:attrNameLst>
                                      </p:cBhvr>
                                      <p:to>
                                        <p:strVal val="visible"/>
                                      </p:to>
                                    </p:set>
                                    <p:animEffect transition="in" filter="fade">
                                      <p:cBhvr>
                                        <p:cTn id="149" dur="1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29" grpId="0" animBg="1"/>
      <p:bldP spid="30" grpId="0" animBg="1"/>
      <p:bldP spid="31" grpId="0" animBg="1"/>
      <p:bldP spid="32" grpId="0" animBg="1"/>
      <p:bldP spid="103" grpId="0"/>
      <p:bldP spid="137" grpId="0"/>
      <p:bldP spid="138" grpId="0"/>
      <p:bldP spid="162" grpId="0"/>
      <p:bldP spid="163" grpId="0"/>
      <p:bldP spid="164" grpId="0" animBg="1"/>
      <p:bldP spid="4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A167C-227C-4BC8-B5C6-22254E4699E5}"/>
              </a:ext>
            </a:extLst>
          </p:cNvPr>
          <p:cNvSpPr>
            <a:spLocks noGrp="1"/>
          </p:cNvSpPr>
          <p:nvPr>
            <p:ph idx="4294967295"/>
          </p:nvPr>
        </p:nvSpPr>
        <p:spPr>
          <a:xfrm>
            <a:off x="649166" y="1568218"/>
            <a:ext cx="7886700" cy="1287463"/>
          </a:xfrm>
        </p:spPr>
        <p:txBody>
          <a:bodyPr/>
          <a:lstStyle/>
          <a:p>
            <a:pPr marL="0" indent="0">
              <a:buNone/>
            </a:pPr>
            <a:r>
              <a:rPr lang="en-GB" dirty="0"/>
              <a:t>LRM: The plan of a serial work includes the editorial concepts that guide the production of the issues that comprise an aggregate manifestation.</a:t>
            </a:r>
          </a:p>
          <a:p>
            <a:pPr marL="0" indent="0">
              <a:buNone/>
            </a:pPr>
            <a:endParaRPr lang="en-GB" dirty="0"/>
          </a:p>
        </p:txBody>
      </p:sp>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649166" y="3130005"/>
            <a:ext cx="7886700" cy="9410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Any changes to the plan may result in a new serial work.</a:t>
            </a:r>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649166" y="4345352"/>
            <a:ext cx="7886700" cy="153670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The national edition of </a:t>
            </a:r>
            <a:r>
              <a:rPr lang="en-US" i="1" dirty="0"/>
              <a:t>El País </a:t>
            </a:r>
            <a:r>
              <a:rPr lang="en-US" dirty="0"/>
              <a:t>is a different serial work than the Valencia edition of </a:t>
            </a:r>
            <a:r>
              <a:rPr lang="en-US" i="1" dirty="0"/>
              <a:t>El País. </a:t>
            </a:r>
            <a:r>
              <a:rPr lang="en-US" dirty="0"/>
              <a:t>The plan for the content has changed, resulting in a new serial work.</a:t>
            </a:r>
            <a:endParaRPr lang="en-GB" i="1"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p:txBody>
      </p:sp>
      <p:sp>
        <p:nvSpPr>
          <p:cNvPr id="6" name="TextBox 5">
            <a:extLst>
              <a:ext uri="{FF2B5EF4-FFF2-40B4-BE49-F238E27FC236}">
                <a16:creationId xmlns:a16="http://schemas.microsoft.com/office/drawing/2014/main" id="{C41C1667-BDC0-45A0-9424-CD55CBEC31FA}"/>
              </a:ext>
            </a:extLst>
          </p:cNvPr>
          <p:cNvSpPr txBox="1"/>
          <p:nvPr/>
        </p:nvSpPr>
        <p:spPr>
          <a:xfrm>
            <a:off x="477672" y="436728"/>
            <a:ext cx="6088526" cy="707886"/>
          </a:xfrm>
          <a:prstGeom prst="rect">
            <a:avLst/>
          </a:prstGeom>
          <a:noFill/>
        </p:spPr>
        <p:txBody>
          <a:bodyPr wrap="none" rtlCol="0">
            <a:spAutoFit/>
          </a:bodyPr>
          <a:lstStyle/>
          <a:p>
            <a:r>
              <a:rPr lang="en-GB" sz="4000" dirty="0"/>
              <a:t>Changes in Serial work plans</a:t>
            </a:r>
          </a:p>
        </p:txBody>
      </p:sp>
    </p:spTree>
    <p:extLst>
      <p:ext uri="{BB962C8B-B14F-4D97-AF65-F5344CB8AC3E}">
        <p14:creationId xmlns:p14="http://schemas.microsoft.com/office/powerpoint/2010/main" val="3169952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A167C-227C-4BC8-B5C6-22254E4699E5}"/>
              </a:ext>
            </a:extLst>
          </p:cNvPr>
          <p:cNvSpPr>
            <a:spLocks noGrp="1"/>
          </p:cNvSpPr>
          <p:nvPr>
            <p:ph idx="4294967295"/>
          </p:nvPr>
        </p:nvSpPr>
        <p:spPr>
          <a:xfrm>
            <a:off x="724633" y="3612021"/>
            <a:ext cx="7886700" cy="917575"/>
          </a:xfrm>
        </p:spPr>
        <p:txBody>
          <a:bodyPr>
            <a:normAutofit/>
          </a:bodyPr>
          <a:lstStyle/>
          <a:p>
            <a:pPr marL="0" indent="0">
              <a:buNone/>
            </a:pPr>
            <a:r>
              <a:rPr lang="en-GB" dirty="0"/>
              <a:t>Just because something is true now, does not necessarily mean that it will be true in the future.</a:t>
            </a:r>
          </a:p>
        </p:txBody>
      </p:sp>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724633" y="1749667"/>
            <a:ext cx="7886700" cy="12573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Because a serial work is also a plan for how a serial will be expressed and manifested, it may only have one expression and one manifestation.</a:t>
            </a:r>
          </a:p>
        </p:txBody>
      </p:sp>
      <p:sp>
        <p:nvSpPr>
          <p:cNvPr id="5" name="TextBox 4">
            <a:extLst>
              <a:ext uri="{FF2B5EF4-FFF2-40B4-BE49-F238E27FC236}">
                <a16:creationId xmlns:a16="http://schemas.microsoft.com/office/drawing/2014/main" id="{950A3128-4680-4AF1-883B-B18746691B20}"/>
              </a:ext>
            </a:extLst>
          </p:cNvPr>
          <p:cNvSpPr txBox="1"/>
          <p:nvPr/>
        </p:nvSpPr>
        <p:spPr>
          <a:xfrm>
            <a:off x="477672" y="436728"/>
            <a:ext cx="2969083" cy="707886"/>
          </a:xfrm>
          <a:prstGeom prst="rect">
            <a:avLst/>
          </a:prstGeom>
          <a:noFill/>
        </p:spPr>
        <p:txBody>
          <a:bodyPr wrap="none" rtlCol="0">
            <a:spAutoFit/>
          </a:bodyPr>
          <a:lstStyle/>
          <a:p>
            <a:r>
              <a:rPr lang="en-GB" sz="4000" dirty="0"/>
              <a:t>WEM lock (1)</a:t>
            </a:r>
          </a:p>
        </p:txBody>
      </p:sp>
    </p:spTree>
    <p:extLst>
      <p:ext uri="{BB962C8B-B14F-4D97-AF65-F5344CB8AC3E}">
        <p14:creationId xmlns:p14="http://schemas.microsoft.com/office/powerpoint/2010/main" val="1704169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649166" y="1644161"/>
            <a:ext cx="7886700" cy="9671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Translated editions should be treated as different expressions of different serial works.</a:t>
            </a:r>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649166" y="3110864"/>
            <a:ext cx="7886700" cy="153572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It is impossible to predict that a single serial work will always be published in both Spanish and Valencian. At some point, publication may cease for one of the language editions, but not the other.</a:t>
            </a:r>
          </a:p>
        </p:txBody>
      </p:sp>
      <p:sp>
        <p:nvSpPr>
          <p:cNvPr id="6" name="TextBox 5">
            <a:extLst>
              <a:ext uri="{FF2B5EF4-FFF2-40B4-BE49-F238E27FC236}">
                <a16:creationId xmlns:a16="http://schemas.microsoft.com/office/drawing/2014/main" id="{A25AFEAC-D651-4ED1-B9B8-B48753A8BD03}"/>
              </a:ext>
            </a:extLst>
          </p:cNvPr>
          <p:cNvSpPr txBox="1"/>
          <p:nvPr/>
        </p:nvSpPr>
        <p:spPr>
          <a:xfrm>
            <a:off x="477672" y="436728"/>
            <a:ext cx="2969083" cy="707886"/>
          </a:xfrm>
          <a:prstGeom prst="rect">
            <a:avLst/>
          </a:prstGeom>
          <a:noFill/>
        </p:spPr>
        <p:txBody>
          <a:bodyPr wrap="none" rtlCol="0">
            <a:spAutoFit/>
          </a:bodyPr>
          <a:lstStyle/>
          <a:p>
            <a:r>
              <a:rPr lang="en-GB" sz="4000" dirty="0"/>
              <a:t>WEM lock (2)</a:t>
            </a:r>
          </a:p>
        </p:txBody>
      </p:sp>
    </p:spTree>
    <p:extLst>
      <p:ext uri="{BB962C8B-B14F-4D97-AF65-F5344CB8AC3E}">
        <p14:creationId xmlns:p14="http://schemas.microsoft.com/office/powerpoint/2010/main" val="4259345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649166" y="1635367"/>
            <a:ext cx="7886700" cy="120454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Similarly, a serial released in an online version and a print version should be considered instances of 2 different serial works</a:t>
            </a:r>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649166" y="3080678"/>
            <a:ext cx="7886700" cy="12619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It is impossible to predict that a single serial work will always be published in both a print and online version.</a:t>
            </a:r>
          </a:p>
        </p:txBody>
      </p:sp>
      <p:sp>
        <p:nvSpPr>
          <p:cNvPr id="3" name="TextBox 2"/>
          <p:cNvSpPr txBox="1"/>
          <p:nvPr/>
        </p:nvSpPr>
        <p:spPr>
          <a:xfrm>
            <a:off x="649166" y="4583430"/>
            <a:ext cx="7724336" cy="1231106"/>
          </a:xfrm>
          <a:prstGeom prst="rect">
            <a:avLst/>
          </a:prstGeom>
          <a:noFill/>
        </p:spPr>
        <p:txBody>
          <a:bodyPr wrap="square" rtlCol="0">
            <a:spAutoFit/>
          </a:bodyPr>
          <a:lstStyle/>
          <a:p>
            <a:r>
              <a:rPr lang="en-GB" sz="2800" dirty="0"/>
              <a:t>It is also impossible to predict that the online and print versions will always share the same content.</a:t>
            </a:r>
          </a:p>
          <a:p>
            <a:endParaRPr lang="en-US" dirty="0"/>
          </a:p>
        </p:txBody>
      </p:sp>
      <p:sp>
        <p:nvSpPr>
          <p:cNvPr id="6" name="TextBox 5">
            <a:extLst>
              <a:ext uri="{FF2B5EF4-FFF2-40B4-BE49-F238E27FC236}">
                <a16:creationId xmlns:a16="http://schemas.microsoft.com/office/drawing/2014/main" id="{08DBA851-DB6A-45EF-AE7B-496D6B81AD78}"/>
              </a:ext>
            </a:extLst>
          </p:cNvPr>
          <p:cNvSpPr txBox="1"/>
          <p:nvPr/>
        </p:nvSpPr>
        <p:spPr>
          <a:xfrm>
            <a:off x="477672" y="436728"/>
            <a:ext cx="2969083" cy="707886"/>
          </a:xfrm>
          <a:prstGeom prst="rect">
            <a:avLst/>
          </a:prstGeom>
          <a:noFill/>
        </p:spPr>
        <p:txBody>
          <a:bodyPr wrap="none" rtlCol="0">
            <a:spAutoFit/>
          </a:bodyPr>
          <a:lstStyle/>
          <a:p>
            <a:r>
              <a:rPr lang="en-GB" sz="4000" dirty="0"/>
              <a:t>WEM lock (3)</a:t>
            </a:r>
          </a:p>
        </p:txBody>
      </p:sp>
    </p:spTree>
    <p:extLst>
      <p:ext uri="{BB962C8B-B14F-4D97-AF65-F5344CB8AC3E}">
        <p14:creationId xmlns:p14="http://schemas.microsoft.com/office/powerpoint/2010/main" val="346403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649166" y="1546051"/>
            <a:ext cx="7886700" cy="12045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A new serial work is generated when the plan for an already existing serial work changes.</a:t>
            </a:r>
          </a:p>
          <a:p>
            <a:pPr marL="0" indent="0">
              <a:buFont typeface="Arial" panose="020B0604020202020204" pitchFamily="34" charset="0"/>
              <a:buNone/>
            </a:pPr>
            <a:endParaRPr lang="en-GB" dirty="0"/>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649166" y="4529499"/>
            <a:ext cx="7886700" cy="1377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But RDA can provide only general guidance on determining when a change of plan results in a new work.</a:t>
            </a:r>
          </a:p>
        </p:txBody>
      </p:sp>
      <p:sp>
        <p:nvSpPr>
          <p:cNvPr id="6" name="Content Placeholder 2">
            <a:extLst>
              <a:ext uri="{FF2B5EF4-FFF2-40B4-BE49-F238E27FC236}">
                <a16:creationId xmlns:a16="http://schemas.microsoft.com/office/drawing/2014/main" id="{251A167C-227C-4BC8-B5C6-22254E4699E5}"/>
              </a:ext>
            </a:extLst>
          </p:cNvPr>
          <p:cNvSpPr txBox="1">
            <a:spLocks/>
          </p:cNvSpPr>
          <p:nvPr/>
        </p:nvSpPr>
        <p:spPr>
          <a:xfrm>
            <a:off x="649166" y="2951317"/>
            <a:ext cx="7886700" cy="1377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RDA will provide instructions for recording changes to elements associated with the plan for a serial work.</a:t>
            </a:r>
          </a:p>
        </p:txBody>
      </p:sp>
      <p:sp>
        <p:nvSpPr>
          <p:cNvPr id="7" name="TextBox 6">
            <a:extLst>
              <a:ext uri="{FF2B5EF4-FFF2-40B4-BE49-F238E27FC236}">
                <a16:creationId xmlns:a16="http://schemas.microsoft.com/office/drawing/2014/main" id="{8755C06C-3E03-4DA9-97E0-FDD9243D5FCC}"/>
              </a:ext>
            </a:extLst>
          </p:cNvPr>
          <p:cNvSpPr txBox="1"/>
          <p:nvPr/>
        </p:nvSpPr>
        <p:spPr>
          <a:xfrm>
            <a:off x="477672" y="436728"/>
            <a:ext cx="5331331" cy="707886"/>
          </a:xfrm>
          <a:prstGeom prst="rect">
            <a:avLst/>
          </a:prstGeom>
          <a:noFill/>
        </p:spPr>
        <p:txBody>
          <a:bodyPr wrap="none" rtlCol="0">
            <a:spAutoFit/>
          </a:bodyPr>
          <a:lstStyle/>
          <a:p>
            <a:r>
              <a:rPr lang="en-GB" sz="4000" dirty="0"/>
              <a:t>Boundary of serial works</a:t>
            </a:r>
          </a:p>
        </p:txBody>
      </p:sp>
    </p:spTree>
    <p:extLst>
      <p:ext uri="{BB962C8B-B14F-4D97-AF65-F5344CB8AC3E}">
        <p14:creationId xmlns:p14="http://schemas.microsoft.com/office/powerpoint/2010/main" val="2753301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1974883" y="3203689"/>
            <a:ext cx="1276285" cy="908864"/>
          </a:xfrm>
          <a:prstGeom prst="ellipse">
            <a:avLst/>
          </a:prstGeom>
          <a:noFill/>
          <a:ln w="19050">
            <a:solidFill>
              <a:schemeClr val="tx1"/>
            </a:solidFill>
          </a:ln>
        </p:spPr>
        <p:txBody>
          <a:bodyPr wrap="none" rtlCol="0">
            <a:spAutoFit/>
          </a:bodyPr>
          <a:lstStyle/>
          <a:p>
            <a:pPr algn="ctr"/>
            <a:r>
              <a:rPr lang="en-GB" dirty="0" err="1"/>
              <a:t>SerialW</a:t>
            </a:r>
            <a:endParaRPr lang="en-GB" dirty="0"/>
          </a:p>
          <a:p>
            <a:pPr algn="ctr"/>
            <a:r>
              <a:rPr lang="en-GB" dirty="0"/>
              <a:t>A1</a:t>
            </a:r>
          </a:p>
        </p:txBody>
      </p:sp>
      <p:sp>
        <p:nvSpPr>
          <p:cNvPr id="3" name="TextBox 2">
            <a:extLst>
              <a:ext uri="{FF2B5EF4-FFF2-40B4-BE49-F238E27FC236}">
                <a16:creationId xmlns:a16="http://schemas.microsoft.com/office/drawing/2014/main" id="{3A6FC43D-7F8B-43AB-B896-68B4A5CACD6C}"/>
              </a:ext>
            </a:extLst>
          </p:cNvPr>
          <p:cNvSpPr txBox="1"/>
          <p:nvPr/>
        </p:nvSpPr>
        <p:spPr>
          <a:xfrm>
            <a:off x="3582618" y="3938184"/>
            <a:ext cx="1276287" cy="908864"/>
          </a:xfrm>
          <a:prstGeom prst="ellipse">
            <a:avLst/>
          </a:prstGeom>
          <a:noFill/>
          <a:ln w="19050">
            <a:solidFill>
              <a:schemeClr val="tx1"/>
            </a:solidFill>
          </a:ln>
        </p:spPr>
        <p:txBody>
          <a:bodyPr wrap="none" rtlCol="0">
            <a:spAutoFit/>
          </a:bodyPr>
          <a:lstStyle/>
          <a:p>
            <a:pPr algn="ctr"/>
            <a:r>
              <a:rPr lang="en-GB" dirty="0" err="1"/>
              <a:t>SerialW</a:t>
            </a:r>
            <a:endParaRPr lang="en-GB" dirty="0"/>
          </a:p>
          <a:p>
            <a:pPr algn="ctr"/>
            <a:r>
              <a:rPr lang="en-GB" dirty="0"/>
              <a:t>B1</a:t>
            </a:r>
          </a:p>
        </p:txBody>
      </p: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3251168" y="3658121"/>
            <a:ext cx="331450" cy="73449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7A3900E6-1EB7-451D-87AB-9BBCFF9699C3}"/>
              </a:ext>
            </a:extLst>
          </p:cNvPr>
          <p:cNvSpPr txBox="1"/>
          <p:nvPr/>
        </p:nvSpPr>
        <p:spPr>
          <a:xfrm>
            <a:off x="477672" y="436728"/>
            <a:ext cx="2637838" cy="707886"/>
          </a:xfrm>
          <a:prstGeom prst="rect">
            <a:avLst/>
          </a:prstGeom>
          <a:noFill/>
        </p:spPr>
        <p:txBody>
          <a:bodyPr wrap="none" rtlCol="0">
            <a:spAutoFit/>
          </a:bodyPr>
          <a:lstStyle/>
          <a:p>
            <a:r>
              <a:rPr lang="en-GB" sz="4000" dirty="0"/>
              <a:t>Significance</a:t>
            </a:r>
          </a:p>
        </p:txBody>
      </p:sp>
      <p:sp>
        <p:nvSpPr>
          <p:cNvPr id="43" name="TextBox 42">
            <a:extLst>
              <a:ext uri="{FF2B5EF4-FFF2-40B4-BE49-F238E27FC236}">
                <a16:creationId xmlns:a16="http://schemas.microsoft.com/office/drawing/2014/main" id="{40378A1C-CA79-4FEC-A76D-CE6EA07BE4B1}"/>
              </a:ext>
            </a:extLst>
          </p:cNvPr>
          <p:cNvSpPr txBox="1"/>
          <p:nvPr/>
        </p:nvSpPr>
        <p:spPr>
          <a:xfrm>
            <a:off x="5276951" y="3211015"/>
            <a:ext cx="1276287" cy="908864"/>
          </a:xfrm>
          <a:prstGeom prst="ellipse">
            <a:avLst/>
          </a:prstGeom>
          <a:noFill/>
          <a:ln w="19050">
            <a:solidFill>
              <a:schemeClr val="tx1"/>
            </a:solidFill>
          </a:ln>
        </p:spPr>
        <p:txBody>
          <a:bodyPr wrap="none" rtlCol="0">
            <a:spAutoFit/>
          </a:bodyPr>
          <a:lstStyle/>
          <a:p>
            <a:pPr algn="ctr"/>
            <a:r>
              <a:rPr lang="en-GB" dirty="0" err="1"/>
              <a:t>SerialW</a:t>
            </a:r>
            <a:endParaRPr lang="en-GB" dirty="0"/>
          </a:p>
          <a:p>
            <a:pPr algn="ctr"/>
            <a:r>
              <a:rPr lang="en-GB" dirty="0"/>
              <a:t>A2</a:t>
            </a:r>
          </a:p>
        </p:txBody>
      </p:sp>
      <p:cxnSp>
        <p:nvCxnSpPr>
          <p:cNvPr id="44" name="Connector: Curved 43">
            <a:extLst>
              <a:ext uri="{FF2B5EF4-FFF2-40B4-BE49-F238E27FC236}">
                <a16:creationId xmlns:a16="http://schemas.microsoft.com/office/drawing/2014/main" id="{67053D7D-D95F-4E8D-98E5-2820C0741468}"/>
              </a:ext>
            </a:extLst>
          </p:cNvPr>
          <p:cNvCxnSpPr>
            <a:cxnSpLocks/>
            <a:stCxn id="3" idx="6"/>
            <a:endCxn id="43" idx="2"/>
          </p:cNvCxnSpPr>
          <p:nvPr/>
        </p:nvCxnSpPr>
        <p:spPr>
          <a:xfrm flipV="1">
            <a:off x="4858905" y="3665447"/>
            <a:ext cx="418046" cy="727169"/>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E4D121BA-0CD5-4930-82D2-AC2215EFEFE8}"/>
              </a:ext>
            </a:extLst>
          </p:cNvPr>
          <p:cNvSpPr txBox="1"/>
          <p:nvPr/>
        </p:nvSpPr>
        <p:spPr>
          <a:xfrm>
            <a:off x="3360379" y="3283415"/>
            <a:ext cx="1822077" cy="369332"/>
          </a:xfrm>
          <a:prstGeom prst="rect">
            <a:avLst/>
          </a:prstGeom>
          <a:noFill/>
        </p:spPr>
        <p:txBody>
          <a:bodyPr wrap="square" rtlCol="0">
            <a:spAutoFit/>
          </a:bodyPr>
          <a:lstStyle/>
          <a:p>
            <a:r>
              <a:rPr lang="en-GB" dirty="0"/>
              <a:t>transformed into</a:t>
            </a:r>
          </a:p>
        </p:txBody>
      </p:sp>
      <p:cxnSp>
        <p:nvCxnSpPr>
          <p:cNvPr id="16" name="Straight Arrow Connector 15">
            <a:extLst>
              <a:ext uri="{FF2B5EF4-FFF2-40B4-BE49-F238E27FC236}">
                <a16:creationId xmlns:a16="http://schemas.microsoft.com/office/drawing/2014/main" id="{371EDFEB-C34B-4EF2-8FD4-8E9F7DF4DEBD}"/>
              </a:ext>
            </a:extLst>
          </p:cNvPr>
          <p:cNvCxnSpPr>
            <a:cxnSpLocks/>
          </p:cNvCxnSpPr>
          <p:nvPr/>
        </p:nvCxnSpPr>
        <p:spPr>
          <a:xfrm>
            <a:off x="825689" y="2268382"/>
            <a:ext cx="7540388" cy="2144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Arrow: Down 16">
            <a:extLst>
              <a:ext uri="{FF2B5EF4-FFF2-40B4-BE49-F238E27FC236}">
                <a16:creationId xmlns:a16="http://schemas.microsoft.com/office/drawing/2014/main" id="{F51B8EB0-C20B-4B0E-B73C-8EE943E31162}"/>
              </a:ext>
            </a:extLst>
          </p:cNvPr>
          <p:cNvSpPr/>
          <p:nvPr/>
        </p:nvSpPr>
        <p:spPr>
          <a:xfrm>
            <a:off x="2503843" y="2304341"/>
            <a:ext cx="218365" cy="532262"/>
          </a:xfrm>
          <a:prstGeom prst="downArrow">
            <a:avLst>
              <a:gd name="adj1" fmla="val 50000"/>
              <a:gd name="adj2" fmla="val 4836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extBox 48">
            <a:extLst>
              <a:ext uri="{FF2B5EF4-FFF2-40B4-BE49-F238E27FC236}">
                <a16:creationId xmlns:a16="http://schemas.microsoft.com/office/drawing/2014/main" id="{D7AF47AF-98DF-449A-86DD-EEC72CC9CED8}"/>
              </a:ext>
            </a:extLst>
          </p:cNvPr>
          <p:cNvSpPr txBox="1"/>
          <p:nvPr/>
        </p:nvSpPr>
        <p:spPr>
          <a:xfrm>
            <a:off x="3637813" y="1782094"/>
            <a:ext cx="1165897" cy="369332"/>
          </a:xfrm>
          <a:prstGeom prst="rect">
            <a:avLst/>
          </a:prstGeom>
          <a:noFill/>
        </p:spPr>
        <p:txBody>
          <a:bodyPr wrap="none" rtlCol="0">
            <a:spAutoFit/>
          </a:bodyPr>
          <a:lstStyle/>
          <a:p>
            <a:r>
              <a:rPr lang="en-GB" dirty="0"/>
              <a:t>Frequency</a:t>
            </a:r>
          </a:p>
        </p:txBody>
      </p:sp>
      <p:sp>
        <p:nvSpPr>
          <p:cNvPr id="58" name="Arrow: Down 57">
            <a:extLst>
              <a:ext uri="{FF2B5EF4-FFF2-40B4-BE49-F238E27FC236}">
                <a16:creationId xmlns:a16="http://schemas.microsoft.com/office/drawing/2014/main" id="{72625D00-D34D-4D39-8489-26AC9839E9EC}"/>
              </a:ext>
            </a:extLst>
          </p:cNvPr>
          <p:cNvSpPr/>
          <p:nvPr/>
        </p:nvSpPr>
        <p:spPr>
          <a:xfrm>
            <a:off x="4111579" y="2302958"/>
            <a:ext cx="218365" cy="532262"/>
          </a:xfrm>
          <a:prstGeom prst="downArrow">
            <a:avLst>
              <a:gd name="adj1" fmla="val 50000"/>
              <a:gd name="adj2" fmla="val 4836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Arrow: Down 58">
            <a:extLst>
              <a:ext uri="{FF2B5EF4-FFF2-40B4-BE49-F238E27FC236}">
                <a16:creationId xmlns:a16="http://schemas.microsoft.com/office/drawing/2014/main" id="{BF926F80-1731-44A5-A8CF-B5A96C4E7131}"/>
              </a:ext>
            </a:extLst>
          </p:cNvPr>
          <p:cNvSpPr/>
          <p:nvPr/>
        </p:nvSpPr>
        <p:spPr>
          <a:xfrm>
            <a:off x="5805912" y="2318668"/>
            <a:ext cx="218365" cy="532262"/>
          </a:xfrm>
          <a:prstGeom prst="downArrow">
            <a:avLst>
              <a:gd name="adj1" fmla="val 50000"/>
              <a:gd name="adj2" fmla="val 4836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Arrow: Down 59">
            <a:extLst>
              <a:ext uri="{FF2B5EF4-FFF2-40B4-BE49-F238E27FC236}">
                <a16:creationId xmlns:a16="http://schemas.microsoft.com/office/drawing/2014/main" id="{318293BB-DCFF-4AF0-8205-8BB7283532AA}"/>
              </a:ext>
            </a:extLst>
          </p:cNvPr>
          <p:cNvSpPr/>
          <p:nvPr/>
        </p:nvSpPr>
        <p:spPr>
          <a:xfrm>
            <a:off x="7641337" y="2331368"/>
            <a:ext cx="218365" cy="532262"/>
          </a:xfrm>
          <a:prstGeom prst="downArrow">
            <a:avLst>
              <a:gd name="adj1" fmla="val 50000"/>
              <a:gd name="adj2" fmla="val 4836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extBox 64">
            <a:extLst>
              <a:ext uri="{FF2B5EF4-FFF2-40B4-BE49-F238E27FC236}">
                <a16:creationId xmlns:a16="http://schemas.microsoft.com/office/drawing/2014/main" id="{CB357F22-B1E5-4A61-A4ED-2F37A696D38E}"/>
              </a:ext>
            </a:extLst>
          </p:cNvPr>
          <p:cNvSpPr txBox="1"/>
          <p:nvPr/>
        </p:nvSpPr>
        <p:spPr>
          <a:xfrm>
            <a:off x="7112377" y="3935213"/>
            <a:ext cx="1276287" cy="908864"/>
          </a:xfrm>
          <a:prstGeom prst="ellipse">
            <a:avLst/>
          </a:prstGeom>
          <a:noFill/>
          <a:ln w="19050">
            <a:solidFill>
              <a:schemeClr val="tx1"/>
            </a:solidFill>
          </a:ln>
        </p:spPr>
        <p:txBody>
          <a:bodyPr wrap="none" rtlCol="0">
            <a:spAutoFit/>
          </a:bodyPr>
          <a:lstStyle/>
          <a:p>
            <a:pPr algn="ctr"/>
            <a:r>
              <a:rPr lang="en-GB" dirty="0" err="1"/>
              <a:t>SerialW</a:t>
            </a:r>
            <a:endParaRPr lang="en-GB" dirty="0"/>
          </a:p>
          <a:p>
            <a:pPr algn="ctr"/>
            <a:r>
              <a:rPr lang="en-GB" dirty="0"/>
              <a:t>B2</a:t>
            </a:r>
          </a:p>
        </p:txBody>
      </p:sp>
      <p:cxnSp>
        <p:nvCxnSpPr>
          <p:cNvPr id="66" name="Connector: Curved 65">
            <a:extLst>
              <a:ext uri="{FF2B5EF4-FFF2-40B4-BE49-F238E27FC236}">
                <a16:creationId xmlns:a16="http://schemas.microsoft.com/office/drawing/2014/main" id="{9533A029-692D-4961-BCC9-23E162CF9372}"/>
              </a:ext>
            </a:extLst>
          </p:cNvPr>
          <p:cNvCxnSpPr>
            <a:cxnSpLocks/>
            <a:stCxn id="43" idx="6"/>
            <a:endCxn id="65" idx="2"/>
          </p:cNvCxnSpPr>
          <p:nvPr/>
        </p:nvCxnSpPr>
        <p:spPr>
          <a:xfrm>
            <a:off x="6553238" y="3665447"/>
            <a:ext cx="559139" cy="72419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CA2D43C-026C-4ED7-8C9F-F5B6A6C293AF}"/>
              </a:ext>
            </a:extLst>
          </p:cNvPr>
          <p:cNvSpPr txBox="1"/>
          <p:nvPr/>
        </p:nvSpPr>
        <p:spPr>
          <a:xfrm>
            <a:off x="2073615" y="1790478"/>
            <a:ext cx="1078821" cy="369332"/>
          </a:xfrm>
          <a:prstGeom prst="rect">
            <a:avLst/>
          </a:prstGeom>
          <a:noFill/>
        </p:spPr>
        <p:txBody>
          <a:bodyPr wrap="none" rtlCol="0">
            <a:spAutoFit/>
          </a:bodyPr>
          <a:lstStyle/>
          <a:p>
            <a:r>
              <a:rPr lang="en-GB" dirty="0"/>
              <a:t>Language</a:t>
            </a:r>
          </a:p>
        </p:txBody>
      </p:sp>
      <p:sp>
        <p:nvSpPr>
          <p:cNvPr id="19" name="TextBox 18">
            <a:extLst>
              <a:ext uri="{FF2B5EF4-FFF2-40B4-BE49-F238E27FC236}">
                <a16:creationId xmlns:a16="http://schemas.microsoft.com/office/drawing/2014/main" id="{AF560DDF-BC74-4565-B5E9-768171BF22C2}"/>
              </a:ext>
            </a:extLst>
          </p:cNvPr>
          <p:cNvSpPr txBox="1"/>
          <p:nvPr/>
        </p:nvSpPr>
        <p:spPr>
          <a:xfrm>
            <a:off x="771605" y="1771434"/>
            <a:ext cx="1203278" cy="369332"/>
          </a:xfrm>
          <a:prstGeom prst="rect">
            <a:avLst/>
          </a:prstGeom>
          <a:noFill/>
        </p:spPr>
        <p:txBody>
          <a:bodyPr wrap="none" rtlCol="0">
            <a:spAutoFit/>
          </a:bodyPr>
          <a:lstStyle/>
          <a:p>
            <a:r>
              <a:rPr lang="en-GB" b="1" dirty="0"/>
              <a:t>Change of:</a:t>
            </a:r>
          </a:p>
        </p:txBody>
      </p:sp>
      <p:sp>
        <p:nvSpPr>
          <p:cNvPr id="20" name="TextBox 19">
            <a:extLst>
              <a:ext uri="{FF2B5EF4-FFF2-40B4-BE49-F238E27FC236}">
                <a16:creationId xmlns:a16="http://schemas.microsoft.com/office/drawing/2014/main" id="{CB5A9609-54FF-4819-A4B9-07CDDB85FF78}"/>
              </a:ext>
            </a:extLst>
          </p:cNvPr>
          <p:cNvSpPr txBox="1"/>
          <p:nvPr/>
        </p:nvSpPr>
        <p:spPr>
          <a:xfrm>
            <a:off x="5265718" y="1782094"/>
            <a:ext cx="1298753" cy="369332"/>
          </a:xfrm>
          <a:prstGeom prst="rect">
            <a:avLst/>
          </a:prstGeom>
          <a:noFill/>
        </p:spPr>
        <p:txBody>
          <a:bodyPr wrap="none" rtlCol="0">
            <a:spAutoFit/>
          </a:bodyPr>
          <a:lstStyle/>
          <a:p>
            <a:r>
              <a:rPr lang="en-GB" dirty="0"/>
              <a:t>Carrier type</a:t>
            </a:r>
          </a:p>
        </p:txBody>
      </p:sp>
      <p:sp>
        <p:nvSpPr>
          <p:cNvPr id="21" name="TextBox 20">
            <a:extLst>
              <a:ext uri="{FF2B5EF4-FFF2-40B4-BE49-F238E27FC236}">
                <a16:creationId xmlns:a16="http://schemas.microsoft.com/office/drawing/2014/main" id="{0601BA7A-BC9B-4C41-BDA8-B4F09D5DEA73}"/>
              </a:ext>
            </a:extLst>
          </p:cNvPr>
          <p:cNvSpPr txBox="1"/>
          <p:nvPr/>
        </p:nvSpPr>
        <p:spPr>
          <a:xfrm>
            <a:off x="7453002" y="1841041"/>
            <a:ext cx="595035" cy="369332"/>
          </a:xfrm>
          <a:prstGeom prst="rect">
            <a:avLst/>
          </a:prstGeom>
          <a:noFill/>
        </p:spPr>
        <p:txBody>
          <a:bodyPr wrap="none" rtlCol="0">
            <a:spAutoFit/>
          </a:bodyPr>
          <a:lstStyle/>
          <a:p>
            <a:r>
              <a:rPr lang="en-GB" dirty="0"/>
              <a:t>Title</a:t>
            </a:r>
          </a:p>
        </p:txBody>
      </p:sp>
      <p:cxnSp>
        <p:nvCxnSpPr>
          <p:cNvPr id="25" name="Connector: Curved 24">
            <a:extLst>
              <a:ext uri="{FF2B5EF4-FFF2-40B4-BE49-F238E27FC236}">
                <a16:creationId xmlns:a16="http://schemas.microsoft.com/office/drawing/2014/main" id="{6E0158B2-02AB-464F-9E9A-52A431D48586}"/>
              </a:ext>
            </a:extLst>
          </p:cNvPr>
          <p:cNvCxnSpPr>
            <a:cxnSpLocks/>
            <a:stCxn id="2" idx="6"/>
            <a:endCxn id="43" idx="2"/>
          </p:cNvCxnSpPr>
          <p:nvPr/>
        </p:nvCxnSpPr>
        <p:spPr>
          <a:xfrm>
            <a:off x="3251168" y="3658121"/>
            <a:ext cx="2025783" cy="732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B3B498E7-BD68-4AF7-AF1E-4D1EA2C0DC52}"/>
              </a:ext>
            </a:extLst>
          </p:cNvPr>
          <p:cNvCxnSpPr>
            <a:cxnSpLocks/>
            <a:stCxn id="3" idx="6"/>
            <a:endCxn id="65" idx="2"/>
          </p:cNvCxnSpPr>
          <p:nvPr/>
        </p:nvCxnSpPr>
        <p:spPr>
          <a:xfrm flipV="1">
            <a:off x="4858905" y="4389645"/>
            <a:ext cx="2253472" cy="297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79B44841-335B-4E06-9ED9-EAA3AE2FC1C6}"/>
              </a:ext>
            </a:extLst>
          </p:cNvPr>
          <p:cNvCxnSpPr>
            <a:cxnSpLocks/>
            <a:stCxn id="2" idx="4"/>
            <a:endCxn id="65" idx="4"/>
          </p:cNvCxnSpPr>
          <p:nvPr/>
        </p:nvCxnSpPr>
        <p:spPr>
          <a:xfrm rot="16200000" flipH="1">
            <a:off x="4816011" y="1909567"/>
            <a:ext cx="731524" cy="5137495"/>
          </a:xfrm>
          <a:prstGeom prst="curvedConnector3">
            <a:avLst>
              <a:gd name="adj1" fmla="val 13125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03A8533C-BEAF-4EB9-AB14-BBB4CB86A71D}"/>
              </a:ext>
            </a:extLst>
          </p:cNvPr>
          <p:cNvSpPr txBox="1"/>
          <p:nvPr/>
        </p:nvSpPr>
        <p:spPr>
          <a:xfrm>
            <a:off x="738955" y="2360532"/>
            <a:ext cx="1337080" cy="646331"/>
          </a:xfrm>
          <a:prstGeom prst="rect">
            <a:avLst/>
          </a:prstGeom>
          <a:noFill/>
        </p:spPr>
        <p:txBody>
          <a:bodyPr wrap="square" rtlCol="0">
            <a:spAutoFit/>
          </a:bodyPr>
          <a:lstStyle/>
          <a:p>
            <a:r>
              <a:rPr lang="en-GB" dirty="0"/>
              <a:t>Timeline of serial work</a:t>
            </a:r>
          </a:p>
        </p:txBody>
      </p:sp>
      <p:sp>
        <p:nvSpPr>
          <p:cNvPr id="42" name="TextBox 41">
            <a:extLst>
              <a:ext uri="{FF2B5EF4-FFF2-40B4-BE49-F238E27FC236}">
                <a16:creationId xmlns:a16="http://schemas.microsoft.com/office/drawing/2014/main" id="{3F57A5D1-C69F-46ED-A793-CC5FFCF09E31}"/>
              </a:ext>
            </a:extLst>
          </p:cNvPr>
          <p:cNvSpPr txBox="1"/>
          <p:nvPr/>
        </p:nvSpPr>
        <p:spPr>
          <a:xfrm>
            <a:off x="5153850" y="4389645"/>
            <a:ext cx="1822077" cy="369332"/>
          </a:xfrm>
          <a:prstGeom prst="rect">
            <a:avLst/>
          </a:prstGeom>
          <a:noFill/>
        </p:spPr>
        <p:txBody>
          <a:bodyPr wrap="square" rtlCol="0">
            <a:spAutoFit/>
          </a:bodyPr>
          <a:lstStyle/>
          <a:p>
            <a:r>
              <a:rPr lang="en-GB" dirty="0"/>
              <a:t>transformed into</a:t>
            </a:r>
          </a:p>
        </p:txBody>
      </p:sp>
      <p:sp>
        <p:nvSpPr>
          <p:cNvPr id="50" name="TextBox 49">
            <a:extLst>
              <a:ext uri="{FF2B5EF4-FFF2-40B4-BE49-F238E27FC236}">
                <a16:creationId xmlns:a16="http://schemas.microsoft.com/office/drawing/2014/main" id="{B09ED66D-29F7-4F40-AD09-8A2935478BB8}"/>
              </a:ext>
            </a:extLst>
          </p:cNvPr>
          <p:cNvSpPr txBox="1"/>
          <p:nvPr/>
        </p:nvSpPr>
        <p:spPr>
          <a:xfrm>
            <a:off x="4436566" y="5171903"/>
            <a:ext cx="1822077" cy="369332"/>
          </a:xfrm>
          <a:prstGeom prst="rect">
            <a:avLst/>
          </a:prstGeom>
          <a:noFill/>
        </p:spPr>
        <p:txBody>
          <a:bodyPr wrap="square" rtlCol="0">
            <a:spAutoFit/>
          </a:bodyPr>
          <a:lstStyle/>
          <a:p>
            <a:r>
              <a:rPr lang="en-GB" dirty="0"/>
              <a:t>transformed into</a:t>
            </a:r>
          </a:p>
        </p:txBody>
      </p:sp>
    </p:spTree>
    <p:extLst>
      <p:ext uri="{BB962C8B-B14F-4D97-AF65-F5344CB8AC3E}">
        <p14:creationId xmlns:p14="http://schemas.microsoft.com/office/powerpoint/2010/main" val="94293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1000"/>
                                        <p:tgtEl>
                                          <p:spTgt spid="18"/>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000"/>
                                        <p:tgtEl>
                                          <p:spTgt spid="17"/>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9"/>
                                        </p:tgtEl>
                                        <p:attrNameLst>
                                          <p:attrName>style.visibility</p:attrName>
                                        </p:attrNameLst>
                                      </p:cBhvr>
                                      <p:to>
                                        <p:strVal val="visible"/>
                                      </p:to>
                                    </p:set>
                                    <p:animEffect transition="in" filter="fade">
                                      <p:cBhvr>
                                        <p:cTn id="24" dur="1000"/>
                                        <p:tgtEl>
                                          <p:spTgt spid="49"/>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childTnLst>
                                </p:cTn>
                              </p:par>
                            </p:childTnLst>
                          </p:cTn>
                        </p:par>
                        <p:par>
                          <p:cTn id="29" fill="hold">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fade">
                                      <p:cBhvr>
                                        <p:cTn id="32" dur="1000"/>
                                        <p:tgtEl>
                                          <p:spTgt spid="59"/>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fade">
                                      <p:cBhvr>
                                        <p:cTn id="36" dur="1000"/>
                                        <p:tgtEl>
                                          <p:spTgt spid="43"/>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1000"/>
                                        <p:tgtEl>
                                          <p:spTgt spid="2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1000"/>
                                        <p:tgtEl>
                                          <p:spTgt spid="4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1000"/>
                                        <p:tgtEl>
                                          <p:spTgt spid="21"/>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8"/>
                                        </p:tgtEl>
                                        <p:attrNameLst>
                                          <p:attrName>style.visibility</p:attrName>
                                        </p:attrNameLst>
                                      </p:cBhvr>
                                      <p:to>
                                        <p:strVal val="visible"/>
                                      </p:to>
                                    </p:set>
                                    <p:animEffect transition="in" filter="fade">
                                      <p:cBhvr>
                                        <p:cTn id="54" dur="1000"/>
                                        <p:tgtEl>
                                          <p:spTgt spid="58"/>
                                        </p:tgtEl>
                                      </p:cBhvr>
                                    </p:animEffect>
                                  </p:childTnLst>
                                </p:cTn>
                              </p:par>
                            </p:childTnLst>
                          </p:cTn>
                        </p:par>
                        <p:par>
                          <p:cTn id="55" fill="hold">
                            <p:stCondLst>
                              <p:cond delay="1000"/>
                            </p:stCondLst>
                            <p:childTnLst>
                              <p:par>
                                <p:cTn id="56" presetID="10" presetClass="entr" presetSubtype="0" fill="hold" grpId="0" nodeType="afterEffect">
                                  <p:stCondLst>
                                    <p:cond delay="0"/>
                                  </p:stCondLst>
                                  <p:childTnLst>
                                    <p:set>
                                      <p:cBhvr>
                                        <p:cTn id="57" dur="1" fill="hold">
                                          <p:stCondLst>
                                            <p:cond delay="0"/>
                                          </p:stCondLst>
                                        </p:cTn>
                                        <p:tgtEl>
                                          <p:spTgt spid="3"/>
                                        </p:tgtEl>
                                        <p:attrNameLst>
                                          <p:attrName>style.visibility</p:attrName>
                                        </p:attrNameLst>
                                      </p:cBhvr>
                                      <p:to>
                                        <p:strVal val="visible"/>
                                      </p:to>
                                    </p:set>
                                    <p:animEffect transition="in" filter="fade">
                                      <p:cBhvr>
                                        <p:cTn id="58" dur="1000"/>
                                        <p:tgtEl>
                                          <p:spTgt spid="3"/>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60"/>
                                        </p:tgtEl>
                                        <p:attrNameLst>
                                          <p:attrName>style.visibility</p:attrName>
                                        </p:attrNameLst>
                                      </p:cBhvr>
                                      <p:to>
                                        <p:strVal val="visible"/>
                                      </p:to>
                                    </p:set>
                                    <p:animEffect transition="in" filter="fade">
                                      <p:cBhvr>
                                        <p:cTn id="63" dur="1000"/>
                                        <p:tgtEl>
                                          <p:spTgt spid="60"/>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65"/>
                                        </p:tgtEl>
                                        <p:attrNameLst>
                                          <p:attrName>style.visibility</p:attrName>
                                        </p:attrNameLst>
                                      </p:cBhvr>
                                      <p:to>
                                        <p:strVal val="visible"/>
                                      </p:to>
                                    </p:set>
                                    <p:animEffect transition="in" filter="fade">
                                      <p:cBhvr>
                                        <p:cTn id="67" dur="1000"/>
                                        <p:tgtEl>
                                          <p:spTgt spid="65"/>
                                        </p:tgtEl>
                                      </p:cBhvr>
                                    </p:animEffect>
                                  </p:childTnLst>
                                </p:cTn>
                              </p:par>
                            </p:childTnLst>
                          </p:cTn>
                        </p:par>
                        <p:par>
                          <p:cTn id="68" fill="hold">
                            <p:stCondLst>
                              <p:cond delay="2000"/>
                            </p:stCondLst>
                            <p:childTnLst>
                              <p:par>
                                <p:cTn id="69" presetID="10" presetClass="entr" presetSubtype="0" fill="hold" nodeType="afterEffect">
                                  <p:stCondLst>
                                    <p:cond delay="0"/>
                                  </p:stCondLst>
                                  <p:childTnLst>
                                    <p:set>
                                      <p:cBhvr>
                                        <p:cTn id="70" dur="1" fill="hold">
                                          <p:stCondLst>
                                            <p:cond delay="0"/>
                                          </p:stCondLst>
                                        </p:cTn>
                                        <p:tgtEl>
                                          <p:spTgt spid="29"/>
                                        </p:tgtEl>
                                        <p:attrNameLst>
                                          <p:attrName>style.visibility</p:attrName>
                                        </p:attrNameLst>
                                      </p:cBhvr>
                                      <p:to>
                                        <p:strVal val="visible"/>
                                      </p:to>
                                    </p:set>
                                    <p:animEffect transition="in" filter="fade">
                                      <p:cBhvr>
                                        <p:cTn id="71" dur="1000"/>
                                        <p:tgtEl>
                                          <p:spTgt spid="29"/>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42"/>
                                        </p:tgtEl>
                                        <p:attrNameLst>
                                          <p:attrName>style.visibility</p:attrName>
                                        </p:attrNameLst>
                                      </p:cBhvr>
                                      <p:to>
                                        <p:strVal val="visible"/>
                                      </p:to>
                                    </p:set>
                                    <p:animEffect transition="in" filter="fade">
                                      <p:cBhvr>
                                        <p:cTn id="74" dur="1000"/>
                                        <p:tgtEl>
                                          <p:spTgt spid="42"/>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12"/>
                                        </p:tgtEl>
                                        <p:attrNameLst>
                                          <p:attrName>style.visibility</p:attrName>
                                        </p:attrNameLst>
                                      </p:cBhvr>
                                      <p:to>
                                        <p:strVal val="visible"/>
                                      </p:to>
                                    </p:set>
                                    <p:animEffect transition="in" filter="fade">
                                      <p:cBhvr>
                                        <p:cTn id="79" dur="500"/>
                                        <p:tgtEl>
                                          <p:spTgt spid="12"/>
                                        </p:tgtEl>
                                      </p:cBhvr>
                                    </p:animEffect>
                                  </p:childTnLst>
                                </p:cTn>
                              </p:par>
                            </p:childTnLst>
                          </p:cTn>
                        </p:par>
                        <p:par>
                          <p:cTn id="80" fill="hold">
                            <p:stCondLst>
                              <p:cond delay="500"/>
                            </p:stCondLst>
                            <p:childTnLst>
                              <p:par>
                                <p:cTn id="81" presetID="10" presetClass="entr" presetSubtype="0" fill="hold" nodeType="afterEffect">
                                  <p:stCondLst>
                                    <p:cond delay="0"/>
                                  </p:stCondLst>
                                  <p:childTnLst>
                                    <p:set>
                                      <p:cBhvr>
                                        <p:cTn id="82" dur="1" fill="hold">
                                          <p:stCondLst>
                                            <p:cond delay="0"/>
                                          </p:stCondLst>
                                        </p:cTn>
                                        <p:tgtEl>
                                          <p:spTgt spid="44"/>
                                        </p:tgtEl>
                                        <p:attrNameLst>
                                          <p:attrName>style.visibility</p:attrName>
                                        </p:attrNameLst>
                                      </p:cBhvr>
                                      <p:to>
                                        <p:strVal val="visible"/>
                                      </p:to>
                                    </p:set>
                                    <p:animEffect transition="in" filter="fade">
                                      <p:cBhvr>
                                        <p:cTn id="83" dur="500"/>
                                        <p:tgtEl>
                                          <p:spTgt spid="44"/>
                                        </p:tgtEl>
                                      </p:cBhvr>
                                    </p:animEffect>
                                  </p:childTnLst>
                                </p:cTn>
                              </p:par>
                            </p:childTnLst>
                          </p:cTn>
                        </p:par>
                        <p:par>
                          <p:cTn id="84" fill="hold">
                            <p:stCondLst>
                              <p:cond delay="1000"/>
                            </p:stCondLst>
                            <p:childTnLst>
                              <p:par>
                                <p:cTn id="85" presetID="10" presetClass="entr" presetSubtype="0" fill="hold" nodeType="afterEffect">
                                  <p:stCondLst>
                                    <p:cond delay="0"/>
                                  </p:stCondLst>
                                  <p:childTnLst>
                                    <p:set>
                                      <p:cBhvr>
                                        <p:cTn id="86" dur="1" fill="hold">
                                          <p:stCondLst>
                                            <p:cond delay="0"/>
                                          </p:stCondLst>
                                        </p:cTn>
                                        <p:tgtEl>
                                          <p:spTgt spid="66"/>
                                        </p:tgtEl>
                                        <p:attrNameLst>
                                          <p:attrName>style.visibility</p:attrName>
                                        </p:attrNameLst>
                                      </p:cBhvr>
                                      <p:to>
                                        <p:strVal val="visible"/>
                                      </p:to>
                                    </p:set>
                                    <p:animEffect transition="in" filter="fade">
                                      <p:cBhvr>
                                        <p:cTn id="87" dur="500"/>
                                        <p:tgtEl>
                                          <p:spTgt spid="66"/>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32"/>
                                        </p:tgtEl>
                                        <p:attrNameLst>
                                          <p:attrName>style.visibility</p:attrName>
                                        </p:attrNameLst>
                                      </p:cBhvr>
                                      <p:to>
                                        <p:strVal val="visible"/>
                                      </p:to>
                                    </p:set>
                                    <p:animEffect transition="in" filter="fade">
                                      <p:cBhvr>
                                        <p:cTn id="92" dur="1000"/>
                                        <p:tgtEl>
                                          <p:spTgt spid="32"/>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50"/>
                                        </p:tgtEl>
                                        <p:attrNameLst>
                                          <p:attrName>style.visibility</p:attrName>
                                        </p:attrNameLst>
                                      </p:cBhvr>
                                      <p:to>
                                        <p:strVal val="visible"/>
                                      </p:to>
                                    </p:set>
                                    <p:animEffect transition="in" filter="fade">
                                      <p:cBhvr>
                                        <p:cTn id="95"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3" grpId="0" animBg="1"/>
      <p:bldP spid="45" grpId="0"/>
      <p:bldP spid="17" grpId="0" animBg="1"/>
      <p:bldP spid="49" grpId="0"/>
      <p:bldP spid="58" grpId="0" animBg="1"/>
      <p:bldP spid="59" grpId="0" animBg="1"/>
      <p:bldP spid="60" grpId="0" animBg="1"/>
      <p:bldP spid="65" grpId="0" animBg="1"/>
      <p:bldP spid="18" grpId="0"/>
      <p:bldP spid="19" grpId="0"/>
      <p:bldP spid="20" grpId="0"/>
      <p:bldP spid="21" grpId="0"/>
      <p:bldP spid="42" grpId="0"/>
      <p:bldP spid="5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710712" y="1350461"/>
            <a:ext cx="8028554" cy="72097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It will be up to local policy and cataloguer’s judgment to: </a:t>
            </a:r>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710712" y="2250814"/>
            <a:ext cx="8028554" cy="275786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9113"/>
            <a:r>
              <a:rPr lang="en-GB" dirty="0"/>
              <a:t>Select the elements for describing the plan</a:t>
            </a:r>
          </a:p>
          <a:p>
            <a:pPr marL="519113"/>
            <a:r>
              <a:rPr lang="en-GB" dirty="0"/>
              <a:t>Select the elements for recording changes in their value</a:t>
            </a:r>
          </a:p>
          <a:p>
            <a:pPr marL="519113"/>
            <a:r>
              <a:rPr lang="en-GB" dirty="0"/>
              <a:t>Select the elements and values that justify the description of  a new work</a:t>
            </a:r>
          </a:p>
          <a:p>
            <a:pPr marL="519113"/>
            <a:r>
              <a:rPr lang="en-GB" dirty="0"/>
              <a:t>Select the issue or iteration that provides the values used in a serial work</a:t>
            </a:r>
          </a:p>
        </p:txBody>
      </p:sp>
      <p:sp>
        <p:nvSpPr>
          <p:cNvPr id="6" name="Content Placeholder 2">
            <a:extLst>
              <a:ext uri="{FF2B5EF4-FFF2-40B4-BE49-F238E27FC236}">
                <a16:creationId xmlns:a16="http://schemas.microsoft.com/office/drawing/2014/main" id="{251A167C-227C-4BC8-B5C6-22254E4699E5}"/>
              </a:ext>
            </a:extLst>
          </p:cNvPr>
          <p:cNvSpPr txBox="1">
            <a:spLocks/>
          </p:cNvSpPr>
          <p:nvPr/>
        </p:nvSpPr>
        <p:spPr>
          <a:xfrm>
            <a:off x="1071196" y="2625943"/>
            <a:ext cx="7886700" cy="1377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7" name="Content Placeholder 2">
            <a:extLst>
              <a:ext uri="{FF2B5EF4-FFF2-40B4-BE49-F238E27FC236}">
                <a16:creationId xmlns:a16="http://schemas.microsoft.com/office/drawing/2014/main" id="{251A167C-227C-4BC8-B5C6-22254E4699E5}"/>
              </a:ext>
            </a:extLst>
          </p:cNvPr>
          <p:cNvSpPr txBox="1">
            <a:spLocks/>
          </p:cNvSpPr>
          <p:nvPr/>
        </p:nvSpPr>
        <p:spPr>
          <a:xfrm>
            <a:off x="618792" y="5188054"/>
            <a:ext cx="8120474" cy="72097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GB" dirty="0"/>
              <a:t>This will prevent unnecessary proliferation of serial works.</a:t>
            </a:r>
          </a:p>
        </p:txBody>
      </p:sp>
      <p:sp>
        <p:nvSpPr>
          <p:cNvPr id="9" name="TextBox 8">
            <a:extLst>
              <a:ext uri="{FF2B5EF4-FFF2-40B4-BE49-F238E27FC236}">
                <a16:creationId xmlns:a16="http://schemas.microsoft.com/office/drawing/2014/main" id="{74739B88-7051-468C-9363-F3EFDD68C91D}"/>
              </a:ext>
            </a:extLst>
          </p:cNvPr>
          <p:cNvSpPr txBox="1"/>
          <p:nvPr/>
        </p:nvSpPr>
        <p:spPr>
          <a:xfrm>
            <a:off x="477672" y="436728"/>
            <a:ext cx="4217821" cy="707886"/>
          </a:xfrm>
          <a:prstGeom prst="rect">
            <a:avLst/>
          </a:prstGeom>
          <a:noFill/>
        </p:spPr>
        <p:txBody>
          <a:bodyPr wrap="none" rtlCol="0">
            <a:spAutoFit/>
          </a:bodyPr>
          <a:lstStyle/>
          <a:p>
            <a:r>
              <a:rPr lang="en-GB" sz="4000" dirty="0"/>
              <a:t>Judging boundaries</a:t>
            </a:r>
          </a:p>
        </p:txBody>
      </p:sp>
    </p:spTree>
    <p:extLst>
      <p:ext uri="{BB962C8B-B14F-4D97-AF65-F5344CB8AC3E}">
        <p14:creationId xmlns:p14="http://schemas.microsoft.com/office/powerpoint/2010/main" val="4269391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1A167C-227C-4BC8-B5C6-22254E4699E5}"/>
              </a:ext>
            </a:extLst>
          </p:cNvPr>
          <p:cNvSpPr txBox="1">
            <a:spLocks/>
          </p:cNvSpPr>
          <p:nvPr/>
        </p:nvSpPr>
        <p:spPr>
          <a:xfrm>
            <a:off x="673198" y="1433098"/>
            <a:ext cx="7886700" cy="13012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Because of the WEM lock, an ISSN should be understood as an identifier for a serial work, as opposed to an identifier for a manifestation.</a:t>
            </a:r>
          </a:p>
        </p:txBody>
      </p:sp>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710712" y="2236170"/>
            <a:ext cx="7886700" cy="27578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90513" indent="0">
              <a:buNone/>
            </a:pPr>
            <a:endParaRPr lang="en-GB" dirty="0"/>
          </a:p>
        </p:txBody>
      </p:sp>
      <p:sp>
        <p:nvSpPr>
          <p:cNvPr id="6" name="Content Placeholder 2">
            <a:extLst>
              <a:ext uri="{FF2B5EF4-FFF2-40B4-BE49-F238E27FC236}">
                <a16:creationId xmlns:a16="http://schemas.microsoft.com/office/drawing/2014/main" id="{251A167C-227C-4BC8-B5C6-22254E4699E5}"/>
              </a:ext>
            </a:extLst>
          </p:cNvPr>
          <p:cNvSpPr txBox="1">
            <a:spLocks/>
          </p:cNvSpPr>
          <p:nvPr/>
        </p:nvSpPr>
        <p:spPr>
          <a:xfrm>
            <a:off x="1071196" y="2543882"/>
            <a:ext cx="7886700" cy="1377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7" name="Content Placeholder 2">
            <a:extLst>
              <a:ext uri="{FF2B5EF4-FFF2-40B4-BE49-F238E27FC236}">
                <a16:creationId xmlns:a16="http://schemas.microsoft.com/office/drawing/2014/main" id="{251A167C-227C-4BC8-B5C6-22254E4699E5}"/>
              </a:ext>
            </a:extLst>
          </p:cNvPr>
          <p:cNvSpPr txBox="1">
            <a:spLocks/>
          </p:cNvSpPr>
          <p:nvPr/>
        </p:nvSpPr>
        <p:spPr>
          <a:xfrm>
            <a:off x="835270" y="5032129"/>
            <a:ext cx="7886700" cy="7209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8" name="Content Placeholder 2">
            <a:extLst>
              <a:ext uri="{FF2B5EF4-FFF2-40B4-BE49-F238E27FC236}">
                <a16:creationId xmlns:a16="http://schemas.microsoft.com/office/drawing/2014/main" id="{251A167C-227C-4BC8-B5C6-22254E4699E5}"/>
              </a:ext>
            </a:extLst>
          </p:cNvPr>
          <p:cNvSpPr txBox="1">
            <a:spLocks/>
          </p:cNvSpPr>
          <p:nvPr/>
        </p:nvSpPr>
        <p:spPr>
          <a:xfrm>
            <a:off x="673198" y="2916211"/>
            <a:ext cx="7886700" cy="151289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An ISSN-L should be understood as an identifier for a group of closely related serial works, i.e. a "work cluster". In this case it, is the same “work” in different “mediums.”</a:t>
            </a:r>
          </a:p>
        </p:txBody>
      </p:sp>
      <p:sp>
        <p:nvSpPr>
          <p:cNvPr id="9" name="Content Placeholder 2">
            <a:extLst>
              <a:ext uri="{FF2B5EF4-FFF2-40B4-BE49-F238E27FC236}">
                <a16:creationId xmlns:a16="http://schemas.microsoft.com/office/drawing/2014/main" id="{251A167C-227C-4BC8-B5C6-22254E4699E5}"/>
              </a:ext>
            </a:extLst>
          </p:cNvPr>
          <p:cNvSpPr txBox="1">
            <a:spLocks/>
          </p:cNvSpPr>
          <p:nvPr/>
        </p:nvSpPr>
        <p:spPr>
          <a:xfrm>
            <a:off x="710712" y="4610955"/>
            <a:ext cx="7886700" cy="13707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In RDA, the relationship between the ISSN-L work cluster and the ISSN serial work can be indicated by recording the ISSN-L for each serial work.</a:t>
            </a:r>
          </a:p>
          <a:p>
            <a:pPr marL="457200"/>
            <a:endParaRPr lang="en-GB" dirty="0"/>
          </a:p>
        </p:txBody>
      </p:sp>
      <p:sp>
        <p:nvSpPr>
          <p:cNvPr id="10" name="TextBox 9">
            <a:extLst>
              <a:ext uri="{FF2B5EF4-FFF2-40B4-BE49-F238E27FC236}">
                <a16:creationId xmlns:a16="http://schemas.microsoft.com/office/drawing/2014/main" id="{E8AA678E-14A0-4D13-919E-9888BC89BFA3}"/>
              </a:ext>
            </a:extLst>
          </p:cNvPr>
          <p:cNvSpPr txBox="1"/>
          <p:nvPr/>
        </p:nvSpPr>
        <p:spPr>
          <a:xfrm>
            <a:off x="477672" y="436728"/>
            <a:ext cx="3438762" cy="707886"/>
          </a:xfrm>
          <a:prstGeom prst="rect">
            <a:avLst/>
          </a:prstGeom>
          <a:noFill/>
        </p:spPr>
        <p:txBody>
          <a:bodyPr wrap="none" rtlCol="0">
            <a:spAutoFit/>
          </a:bodyPr>
          <a:lstStyle/>
          <a:p>
            <a:r>
              <a:rPr lang="en-GB" sz="4000" dirty="0"/>
              <a:t>ISSN and ISSN-L</a:t>
            </a:r>
          </a:p>
        </p:txBody>
      </p:sp>
    </p:spTree>
    <p:extLst>
      <p:ext uri="{BB962C8B-B14F-4D97-AF65-F5344CB8AC3E}">
        <p14:creationId xmlns:p14="http://schemas.microsoft.com/office/powerpoint/2010/main" val="2432712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51A167C-227C-4BC8-B5C6-22254E4699E5}"/>
              </a:ext>
            </a:extLst>
          </p:cNvPr>
          <p:cNvSpPr txBox="1">
            <a:spLocks/>
          </p:cNvSpPr>
          <p:nvPr/>
        </p:nvSpPr>
        <p:spPr>
          <a:xfrm>
            <a:off x="672612" y="2789647"/>
            <a:ext cx="7886700" cy="27578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90513" indent="0">
              <a:buNone/>
            </a:pPr>
            <a:endParaRPr lang="en-GB" dirty="0"/>
          </a:p>
        </p:txBody>
      </p:sp>
      <p:sp>
        <p:nvSpPr>
          <p:cNvPr id="6" name="Content Placeholder 2">
            <a:extLst>
              <a:ext uri="{FF2B5EF4-FFF2-40B4-BE49-F238E27FC236}">
                <a16:creationId xmlns:a16="http://schemas.microsoft.com/office/drawing/2014/main" id="{251A167C-227C-4BC8-B5C6-22254E4699E5}"/>
              </a:ext>
            </a:extLst>
          </p:cNvPr>
          <p:cNvSpPr txBox="1">
            <a:spLocks/>
          </p:cNvSpPr>
          <p:nvPr/>
        </p:nvSpPr>
        <p:spPr>
          <a:xfrm>
            <a:off x="905082" y="2287975"/>
            <a:ext cx="7886700" cy="1377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7" name="Content Placeholder 2">
            <a:extLst>
              <a:ext uri="{FF2B5EF4-FFF2-40B4-BE49-F238E27FC236}">
                <a16:creationId xmlns:a16="http://schemas.microsoft.com/office/drawing/2014/main" id="{251A167C-227C-4BC8-B5C6-22254E4699E5}"/>
              </a:ext>
            </a:extLst>
          </p:cNvPr>
          <p:cNvSpPr txBox="1">
            <a:spLocks/>
          </p:cNvSpPr>
          <p:nvPr/>
        </p:nvSpPr>
        <p:spPr>
          <a:xfrm>
            <a:off x="835270" y="5032129"/>
            <a:ext cx="7886700" cy="7209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8" name="TextBox 7">
            <a:extLst>
              <a:ext uri="{FF2B5EF4-FFF2-40B4-BE49-F238E27FC236}">
                <a16:creationId xmlns:a16="http://schemas.microsoft.com/office/drawing/2014/main" id="{5E11AEE7-2D59-4D09-9D79-F6D2AB33F45A}"/>
              </a:ext>
            </a:extLst>
          </p:cNvPr>
          <p:cNvSpPr txBox="1"/>
          <p:nvPr/>
        </p:nvSpPr>
        <p:spPr>
          <a:xfrm>
            <a:off x="1827969" y="1415186"/>
            <a:ext cx="2650731" cy="4454787"/>
          </a:xfrm>
          <a:prstGeom prst="ellipse">
            <a:avLst/>
          </a:prstGeom>
          <a:noFill/>
          <a:ln w="19050">
            <a:solidFill>
              <a:schemeClr val="tx1"/>
            </a:solidFill>
            <a:prstDash val="dashDot"/>
          </a:ln>
        </p:spPr>
        <p:txBody>
          <a:bodyPr wrap="none" rtlCol="0">
            <a:noAutofit/>
          </a:bodyPr>
          <a:lstStyle/>
          <a:p>
            <a:pPr algn="ctr"/>
            <a:r>
              <a:rPr lang="en-GB" dirty="0"/>
              <a:t>Serial Work </a:t>
            </a:r>
          </a:p>
          <a:p>
            <a:pPr algn="ctr"/>
            <a:r>
              <a:rPr lang="en-GB" dirty="0"/>
              <a:t>Cluster</a:t>
            </a:r>
          </a:p>
        </p:txBody>
      </p:sp>
      <p:sp>
        <p:nvSpPr>
          <p:cNvPr id="9" name="TextBox 8">
            <a:extLst>
              <a:ext uri="{FF2B5EF4-FFF2-40B4-BE49-F238E27FC236}">
                <a16:creationId xmlns:a16="http://schemas.microsoft.com/office/drawing/2014/main" id="{3A6FC43D-7F8B-43AB-B896-68B4A5CACD6C}"/>
              </a:ext>
            </a:extLst>
          </p:cNvPr>
          <p:cNvSpPr txBox="1"/>
          <p:nvPr/>
        </p:nvSpPr>
        <p:spPr>
          <a:xfrm>
            <a:off x="6383923" y="3542815"/>
            <a:ext cx="2023311" cy="369332"/>
          </a:xfrm>
          <a:prstGeom prst="rect">
            <a:avLst/>
          </a:prstGeom>
          <a:noFill/>
          <a:ln w="19050">
            <a:solidFill>
              <a:schemeClr val="tx1"/>
            </a:solidFill>
          </a:ln>
        </p:spPr>
        <p:txBody>
          <a:bodyPr wrap="none" rtlCol="0">
            <a:spAutoFit/>
          </a:bodyPr>
          <a:lstStyle/>
          <a:p>
            <a:pPr algn="ctr"/>
            <a:r>
              <a:rPr lang="en-GB" dirty="0"/>
              <a:t>“ISSN-L 0264-2875”</a:t>
            </a:r>
          </a:p>
        </p:txBody>
      </p:sp>
      <p:sp>
        <p:nvSpPr>
          <p:cNvPr id="14" name="TextBox 13">
            <a:extLst>
              <a:ext uri="{FF2B5EF4-FFF2-40B4-BE49-F238E27FC236}">
                <a16:creationId xmlns:a16="http://schemas.microsoft.com/office/drawing/2014/main" id="{AFECCC80-DC37-49A5-B9D7-4782A4FB38C2}"/>
              </a:ext>
            </a:extLst>
          </p:cNvPr>
          <p:cNvSpPr txBox="1"/>
          <p:nvPr/>
        </p:nvSpPr>
        <p:spPr>
          <a:xfrm>
            <a:off x="2269537" y="4486258"/>
            <a:ext cx="1767595" cy="908864"/>
          </a:xfrm>
          <a:prstGeom prst="ellipse">
            <a:avLst/>
          </a:prstGeom>
          <a:noFill/>
          <a:ln w="19050">
            <a:solidFill>
              <a:schemeClr val="tx1"/>
            </a:solidFill>
          </a:ln>
        </p:spPr>
        <p:txBody>
          <a:bodyPr wrap="none" rtlCol="0">
            <a:spAutoFit/>
          </a:bodyPr>
          <a:lstStyle/>
          <a:p>
            <a:pPr algn="ctr"/>
            <a:r>
              <a:rPr lang="en-GB" dirty="0"/>
              <a:t>Serial Work</a:t>
            </a:r>
          </a:p>
          <a:p>
            <a:pPr algn="ctr"/>
            <a:r>
              <a:rPr lang="en-GB" dirty="0"/>
              <a:t>2</a:t>
            </a:r>
          </a:p>
        </p:txBody>
      </p:sp>
      <p:sp>
        <p:nvSpPr>
          <p:cNvPr id="15" name="TextBox 14">
            <a:extLst>
              <a:ext uri="{FF2B5EF4-FFF2-40B4-BE49-F238E27FC236}">
                <a16:creationId xmlns:a16="http://schemas.microsoft.com/office/drawing/2014/main" id="{E773819F-7624-43E4-AE5E-CA06139A8813}"/>
              </a:ext>
            </a:extLst>
          </p:cNvPr>
          <p:cNvSpPr txBox="1"/>
          <p:nvPr/>
        </p:nvSpPr>
        <p:spPr>
          <a:xfrm>
            <a:off x="2269537" y="2781917"/>
            <a:ext cx="1767595" cy="908864"/>
          </a:xfrm>
          <a:prstGeom prst="ellipse">
            <a:avLst/>
          </a:prstGeom>
          <a:noFill/>
          <a:ln w="19050">
            <a:solidFill>
              <a:schemeClr val="tx1"/>
            </a:solidFill>
          </a:ln>
        </p:spPr>
        <p:txBody>
          <a:bodyPr wrap="none" rtlCol="0">
            <a:spAutoFit/>
          </a:bodyPr>
          <a:lstStyle/>
          <a:p>
            <a:pPr algn="ctr"/>
            <a:r>
              <a:rPr lang="en-GB" dirty="0"/>
              <a:t>Serial Work</a:t>
            </a:r>
          </a:p>
          <a:p>
            <a:pPr algn="ctr"/>
            <a:r>
              <a:rPr lang="en-GB" dirty="0"/>
              <a:t>1</a:t>
            </a:r>
          </a:p>
        </p:txBody>
      </p:sp>
      <p:cxnSp>
        <p:nvCxnSpPr>
          <p:cNvPr id="17" name="Connector: Curved 11">
            <a:extLst>
              <a:ext uri="{FF2B5EF4-FFF2-40B4-BE49-F238E27FC236}">
                <a16:creationId xmlns:a16="http://schemas.microsoft.com/office/drawing/2014/main" id="{85981B2D-E08A-4F9E-96D3-118BD8C01835}"/>
              </a:ext>
            </a:extLst>
          </p:cNvPr>
          <p:cNvCxnSpPr>
            <a:cxnSpLocks/>
            <a:stCxn id="15" idx="5"/>
            <a:endCxn id="9" idx="1"/>
          </p:cNvCxnSpPr>
          <p:nvPr/>
        </p:nvCxnSpPr>
        <p:spPr>
          <a:xfrm rot="16200000" flipH="1">
            <a:off x="4996198" y="2339756"/>
            <a:ext cx="169800" cy="2605649"/>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56">
            <a:extLst>
              <a:ext uri="{FF2B5EF4-FFF2-40B4-BE49-F238E27FC236}">
                <a16:creationId xmlns:a16="http://schemas.microsoft.com/office/drawing/2014/main" id="{D54A1E6D-DC0A-47ED-A411-BF9CD531B79B}"/>
              </a:ext>
            </a:extLst>
          </p:cNvPr>
          <p:cNvCxnSpPr>
            <a:cxnSpLocks/>
            <a:stCxn id="14" idx="7"/>
            <a:endCxn id="27" idx="1"/>
          </p:cNvCxnSpPr>
          <p:nvPr/>
        </p:nvCxnSpPr>
        <p:spPr>
          <a:xfrm rot="5400000" flipH="1" flipV="1">
            <a:off x="5002291" y="3237727"/>
            <a:ext cx="157614" cy="2605649"/>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4" name="Connector: Curved 56">
            <a:extLst>
              <a:ext uri="{FF2B5EF4-FFF2-40B4-BE49-F238E27FC236}">
                <a16:creationId xmlns:a16="http://schemas.microsoft.com/office/drawing/2014/main" id="{D54A1E6D-DC0A-47ED-A411-BF9CD531B79B}"/>
              </a:ext>
            </a:extLst>
          </p:cNvPr>
          <p:cNvCxnSpPr>
            <a:cxnSpLocks/>
            <a:stCxn id="15" idx="6"/>
            <a:endCxn id="76" idx="1"/>
          </p:cNvCxnSpPr>
          <p:nvPr/>
        </p:nvCxnSpPr>
        <p:spPr>
          <a:xfrm>
            <a:off x="4037132" y="3236349"/>
            <a:ext cx="2346791" cy="798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3A6FC43D-7F8B-43AB-B896-68B4A5CACD6C}"/>
              </a:ext>
            </a:extLst>
          </p:cNvPr>
          <p:cNvSpPr txBox="1"/>
          <p:nvPr/>
        </p:nvSpPr>
        <p:spPr>
          <a:xfrm>
            <a:off x="6383923" y="3059668"/>
            <a:ext cx="1854995" cy="369332"/>
          </a:xfrm>
          <a:prstGeom prst="rect">
            <a:avLst/>
          </a:prstGeom>
          <a:noFill/>
          <a:ln w="19050">
            <a:solidFill>
              <a:schemeClr val="tx1"/>
            </a:solidFill>
          </a:ln>
        </p:spPr>
        <p:txBody>
          <a:bodyPr wrap="none" rtlCol="0">
            <a:spAutoFit/>
          </a:bodyPr>
          <a:lstStyle/>
          <a:p>
            <a:pPr algn="ctr"/>
            <a:r>
              <a:rPr lang="en-GB" dirty="0"/>
              <a:t>“ISSN 0264-2875”</a:t>
            </a:r>
          </a:p>
        </p:txBody>
      </p:sp>
      <p:sp>
        <p:nvSpPr>
          <p:cNvPr id="79" name="TextBox 78">
            <a:extLst>
              <a:ext uri="{FF2B5EF4-FFF2-40B4-BE49-F238E27FC236}">
                <a16:creationId xmlns:a16="http://schemas.microsoft.com/office/drawing/2014/main" id="{62683CF5-D9C7-4B04-9DF6-50576A3EA5A3}"/>
              </a:ext>
            </a:extLst>
          </p:cNvPr>
          <p:cNvSpPr txBox="1"/>
          <p:nvPr/>
        </p:nvSpPr>
        <p:spPr>
          <a:xfrm>
            <a:off x="4849223" y="2661441"/>
            <a:ext cx="1418465" cy="369332"/>
          </a:xfrm>
          <a:prstGeom prst="rect">
            <a:avLst/>
          </a:prstGeom>
          <a:noFill/>
        </p:spPr>
        <p:txBody>
          <a:bodyPr wrap="none" rtlCol="0">
            <a:spAutoFit/>
          </a:bodyPr>
          <a:lstStyle/>
          <a:p>
            <a:r>
              <a:rPr lang="en-GB" dirty="0"/>
              <a:t>has identifier</a:t>
            </a:r>
          </a:p>
        </p:txBody>
      </p:sp>
      <p:cxnSp>
        <p:nvCxnSpPr>
          <p:cNvPr id="85" name="Connector: Curved 56">
            <a:extLst>
              <a:ext uri="{FF2B5EF4-FFF2-40B4-BE49-F238E27FC236}">
                <a16:creationId xmlns:a16="http://schemas.microsoft.com/office/drawing/2014/main" id="{D54A1E6D-DC0A-47ED-A411-BF9CD531B79B}"/>
              </a:ext>
            </a:extLst>
          </p:cNvPr>
          <p:cNvCxnSpPr>
            <a:cxnSpLocks/>
            <a:stCxn id="14" idx="6"/>
            <a:endCxn id="88" idx="1"/>
          </p:cNvCxnSpPr>
          <p:nvPr/>
        </p:nvCxnSpPr>
        <p:spPr>
          <a:xfrm>
            <a:off x="4037132" y="4940690"/>
            <a:ext cx="2346791" cy="2013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3A6FC43D-7F8B-43AB-B896-68B4A5CACD6C}"/>
              </a:ext>
            </a:extLst>
          </p:cNvPr>
          <p:cNvSpPr txBox="1"/>
          <p:nvPr/>
        </p:nvSpPr>
        <p:spPr>
          <a:xfrm>
            <a:off x="6383923" y="4776160"/>
            <a:ext cx="1854995" cy="369332"/>
          </a:xfrm>
          <a:prstGeom prst="rect">
            <a:avLst/>
          </a:prstGeom>
          <a:noFill/>
          <a:ln w="19050">
            <a:solidFill>
              <a:schemeClr val="tx1"/>
            </a:solidFill>
          </a:ln>
        </p:spPr>
        <p:txBody>
          <a:bodyPr wrap="none" rtlCol="0">
            <a:spAutoFit/>
          </a:bodyPr>
          <a:lstStyle/>
          <a:p>
            <a:pPr algn="ctr"/>
            <a:r>
              <a:rPr lang="en-GB" dirty="0"/>
              <a:t>“ISSN 1750-0095”</a:t>
            </a:r>
          </a:p>
        </p:txBody>
      </p:sp>
      <p:sp>
        <p:nvSpPr>
          <p:cNvPr id="21" name="TextBox 20">
            <a:extLst>
              <a:ext uri="{FF2B5EF4-FFF2-40B4-BE49-F238E27FC236}">
                <a16:creationId xmlns:a16="http://schemas.microsoft.com/office/drawing/2014/main" id="{CEB71DA9-E50D-44E8-BE04-BDC6C381B147}"/>
              </a:ext>
            </a:extLst>
          </p:cNvPr>
          <p:cNvSpPr txBox="1"/>
          <p:nvPr/>
        </p:nvSpPr>
        <p:spPr>
          <a:xfrm>
            <a:off x="477672" y="436728"/>
            <a:ext cx="4007828" cy="707886"/>
          </a:xfrm>
          <a:prstGeom prst="rect">
            <a:avLst/>
          </a:prstGeom>
          <a:noFill/>
        </p:spPr>
        <p:txBody>
          <a:bodyPr wrap="none" rtlCol="0">
            <a:spAutoFit/>
          </a:bodyPr>
          <a:lstStyle/>
          <a:p>
            <a:r>
              <a:rPr lang="en-GB" sz="4000" dirty="0"/>
              <a:t>Serial work cluster</a:t>
            </a:r>
          </a:p>
        </p:txBody>
      </p:sp>
      <p:sp>
        <p:nvSpPr>
          <p:cNvPr id="27" name="TextBox 26">
            <a:extLst>
              <a:ext uri="{FF2B5EF4-FFF2-40B4-BE49-F238E27FC236}">
                <a16:creationId xmlns:a16="http://schemas.microsoft.com/office/drawing/2014/main" id="{0EC99722-8E72-4ACE-8C62-B98649DBA3AA}"/>
              </a:ext>
            </a:extLst>
          </p:cNvPr>
          <p:cNvSpPr txBox="1"/>
          <p:nvPr/>
        </p:nvSpPr>
        <p:spPr>
          <a:xfrm>
            <a:off x="6383923" y="4277078"/>
            <a:ext cx="2023311" cy="369332"/>
          </a:xfrm>
          <a:prstGeom prst="rect">
            <a:avLst/>
          </a:prstGeom>
          <a:noFill/>
          <a:ln w="19050">
            <a:solidFill>
              <a:schemeClr val="tx1"/>
            </a:solidFill>
          </a:ln>
        </p:spPr>
        <p:txBody>
          <a:bodyPr wrap="none" rtlCol="0">
            <a:spAutoFit/>
          </a:bodyPr>
          <a:lstStyle/>
          <a:p>
            <a:pPr algn="ctr"/>
            <a:r>
              <a:rPr lang="en-GB" dirty="0"/>
              <a:t>“ISSN-L 0264-2875”</a:t>
            </a:r>
          </a:p>
        </p:txBody>
      </p:sp>
    </p:spTree>
    <p:extLst>
      <p:ext uri="{BB962C8B-B14F-4D97-AF65-F5344CB8AC3E}">
        <p14:creationId xmlns:p14="http://schemas.microsoft.com/office/powerpoint/2010/main" val="178985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390EA-DC57-4344-9BF4-EC514C059904}"/>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5867DDAC-8829-4BDF-A601-ECDF5E772982}"/>
              </a:ext>
            </a:extLst>
          </p:cNvPr>
          <p:cNvSpPr>
            <a:spLocks noGrp="1"/>
          </p:cNvSpPr>
          <p:nvPr>
            <p:ph idx="1"/>
          </p:nvPr>
        </p:nvSpPr>
        <p:spPr>
          <a:xfrm>
            <a:off x="628650" y="1825625"/>
            <a:ext cx="7886700" cy="1730375"/>
          </a:xfrm>
        </p:spPr>
        <p:txBody>
          <a:bodyPr/>
          <a:lstStyle/>
          <a:p>
            <a:r>
              <a:rPr lang="en-GB" dirty="0"/>
              <a:t>Topic 1: Serials, aggregates, and changes over time</a:t>
            </a:r>
            <a:endParaRPr lang="en-GB" dirty="0">
              <a:effectLst/>
            </a:endParaRPr>
          </a:p>
          <a:p>
            <a:r>
              <a:rPr lang="en-GB" dirty="0"/>
              <a:t>Topic 2: Types of description</a:t>
            </a:r>
            <a:endParaRPr lang="en-GB" dirty="0">
              <a:effectLst/>
            </a:endParaRPr>
          </a:p>
          <a:p>
            <a:r>
              <a:rPr lang="en-GB" dirty="0"/>
              <a:t>Topic 3: Developing attributes as relationships</a:t>
            </a:r>
            <a:endParaRPr lang="en-GB" dirty="0">
              <a:effectLst/>
            </a:endParaRPr>
          </a:p>
        </p:txBody>
      </p:sp>
      <p:sp>
        <p:nvSpPr>
          <p:cNvPr id="4" name="TextBox 3">
            <a:extLst>
              <a:ext uri="{FF2B5EF4-FFF2-40B4-BE49-F238E27FC236}">
                <a16:creationId xmlns:a16="http://schemas.microsoft.com/office/drawing/2014/main" id="{CC7D96E1-D3EC-483F-B429-C9F943BE7456}"/>
              </a:ext>
            </a:extLst>
          </p:cNvPr>
          <p:cNvSpPr txBox="1"/>
          <p:nvPr/>
        </p:nvSpPr>
        <p:spPr>
          <a:xfrm>
            <a:off x="628650" y="4057650"/>
            <a:ext cx="7886700" cy="1815882"/>
          </a:xfrm>
          <a:prstGeom prst="rect">
            <a:avLst/>
          </a:prstGeom>
          <a:noFill/>
          <a:ln w="19050">
            <a:solidFill>
              <a:schemeClr val="tx1"/>
            </a:solidFill>
          </a:ln>
        </p:spPr>
        <p:txBody>
          <a:bodyPr wrap="square" rtlCol="0">
            <a:spAutoFit/>
          </a:bodyPr>
          <a:lstStyle/>
          <a:p>
            <a:r>
              <a:rPr lang="en-GB" sz="2800" dirty="0"/>
              <a:t>Slides 18 and 19 have been amended following discussion on meta-works vs work clusters by the RDA Steering Committee. Other slides have </a:t>
            </a:r>
            <a:r>
              <a:rPr lang="en-GB" sz="2800"/>
              <a:t>minor amendments. </a:t>
            </a:r>
            <a:endParaRPr lang="en-GB" sz="2800" dirty="0"/>
          </a:p>
        </p:txBody>
      </p:sp>
    </p:spTree>
    <p:extLst>
      <p:ext uri="{BB962C8B-B14F-4D97-AF65-F5344CB8AC3E}">
        <p14:creationId xmlns:p14="http://schemas.microsoft.com/office/powerpoint/2010/main" val="3936350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1.3: Aggregates</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Types of aggregate</a:t>
            </a:r>
          </a:p>
          <a:p>
            <a:r>
              <a:rPr lang="en-GB" dirty="0"/>
              <a:t>Whole/part; Combination works</a:t>
            </a:r>
          </a:p>
          <a:p>
            <a:r>
              <a:rPr lang="en-GB" dirty="0"/>
              <a:t>Short-cuts through aggregating expressions</a:t>
            </a:r>
          </a:p>
        </p:txBody>
      </p:sp>
    </p:spTree>
    <p:extLst>
      <p:ext uri="{BB962C8B-B14F-4D97-AF65-F5344CB8AC3E}">
        <p14:creationId xmlns:p14="http://schemas.microsoft.com/office/powerpoint/2010/main" val="3458238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4283417" cy="707886"/>
          </a:xfrm>
          <a:prstGeom prst="rect">
            <a:avLst/>
          </a:prstGeom>
          <a:noFill/>
        </p:spPr>
        <p:txBody>
          <a:bodyPr wrap="none" rtlCol="0">
            <a:spAutoFit/>
          </a:bodyPr>
          <a:lstStyle/>
          <a:p>
            <a:r>
              <a:rPr lang="en-GB" sz="4000" dirty="0"/>
              <a:t>Types of aggregates</a:t>
            </a:r>
          </a:p>
        </p:txBody>
      </p:sp>
      <p:sp>
        <p:nvSpPr>
          <p:cNvPr id="5" name="TextBox 4">
            <a:extLst>
              <a:ext uri="{FF2B5EF4-FFF2-40B4-BE49-F238E27FC236}">
                <a16:creationId xmlns:a16="http://schemas.microsoft.com/office/drawing/2014/main" id="{F201859E-602E-4386-B4CD-D8B5AE4840C3}"/>
              </a:ext>
            </a:extLst>
          </p:cNvPr>
          <p:cNvSpPr txBox="1"/>
          <p:nvPr/>
        </p:nvSpPr>
        <p:spPr>
          <a:xfrm>
            <a:off x="477672" y="1372808"/>
            <a:ext cx="7694348" cy="1014380"/>
          </a:xfrm>
          <a:prstGeom prst="rect">
            <a:avLst/>
          </a:prstGeom>
          <a:noFill/>
        </p:spPr>
        <p:txBody>
          <a:bodyPr wrap="squar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An </a:t>
            </a:r>
            <a:r>
              <a:rPr lang="en-US" sz="2800" b="1" dirty="0">
                <a:solidFill>
                  <a:srgbClr val="000000"/>
                </a:solidFill>
                <a:latin typeface="Calibri" panose="020F0502020204030204" pitchFamily="34" charset="0"/>
                <a:ea typeface="Calibri" panose="020F0502020204030204" pitchFamily="34" charset="0"/>
              </a:rPr>
              <a:t>aggregate</a:t>
            </a:r>
            <a:r>
              <a:rPr lang="en-US" sz="2800" dirty="0">
                <a:solidFill>
                  <a:srgbClr val="000000"/>
                </a:solidFill>
                <a:latin typeface="Calibri" panose="020F0502020204030204" pitchFamily="34" charset="0"/>
                <a:ea typeface="Calibri" panose="020F0502020204030204" pitchFamily="34" charset="0"/>
              </a:rPr>
              <a:t> is a manifestation embodying multiple distinct expressions</a:t>
            </a:r>
            <a:endParaRPr lang="en-GB" sz="2800"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220FA1B7-640D-431D-949B-54902712A4B2}"/>
              </a:ext>
            </a:extLst>
          </p:cNvPr>
          <p:cNvSpPr txBox="1"/>
          <p:nvPr/>
        </p:nvSpPr>
        <p:spPr>
          <a:xfrm>
            <a:off x="3443062" y="5654200"/>
            <a:ext cx="2096157" cy="908864"/>
          </a:xfrm>
          <a:prstGeom prst="ellipse">
            <a:avLst/>
          </a:prstGeom>
          <a:noFill/>
          <a:ln w="19050">
            <a:solidFill>
              <a:schemeClr val="tx1"/>
            </a:solidFill>
          </a:ln>
        </p:spPr>
        <p:txBody>
          <a:bodyPr wrap="none" rtlCol="0">
            <a:spAutoFit/>
          </a:bodyPr>
          <a:lstStyle/>
          <a:p>
            <a:pPr algn="ctr"/>
            <a:r>
              <a:rPr lang="en-GB" dirty="0"/>
              <a:t>Aggregate</a:t>
            </a:r>
          </a:p>
          <a:p>
            <a:pPr algn="ctr"/>
            <a:r>
              <a:rPr lang="en-GB" dirty="0"/>
              <a:t>Manifestation</a:t>
            </a:r>
          </a:p>
        </p:txBody>
      </p:sp>
      <p:sp>
        <p:nvSpPr>
          <p:cNvPr id="9" name="TextBox 8">
            <a:extLst>
              <a:ext uri="{FF2B5EF4-FFF2-40B4-BE49-F238E27FC236}">
                <a16:creationId xmlns:a16="http://schemas.microsoft.com/office/drawing/2014/main" id="{220FA1B7-640D-431D-949B-54902712A4B2}"/>
              </a:ext>
            </a:extLst>
          </p:cNvPr>
          <p:cNvSpPr txBox="1"/>
          <p:nvPr/>
        </p:nvSpPr>
        <p:spPr>
          <a:xfrm>
            <a:off x="1823415" y="4131460"/>
            <a:ext cx="1907712" cy="908864"/>
          </a:xfrm>
          <a:prstGeom prst="ellipse">
            <a:avLst/>
          </a:prstGeom>
          <a:noFill/>
          <a:ln w="19050">
            <a:solidFill>
              <a:schemeClr val="tx1"/>
            </a:solidFill>
          </a:ln>
        </p:spPr>
        <p:txBody>
          <a:bodyPr wrap="none" rtlCol="0">
            <a:spAutoFit/>
          </a:bodyPr>
          <a:lstStyle/>
          <a:p>
            <a:pPr algn="ctr"/>
            <a:r>
              <a:rPr lang="en-GB" dirty="0"/>
              <a:t>Aggregated</a:t>
            </a:r>
          </a:p>
          <a:p>
            <a:pPr algn="ctr"/>
            <a:r>
              <a:rPr lang="en-GB" dirty="0"/>
              <a:t>Expression 1</a:t>
            </a:r>
          </a:p>
        </p:txBody>
      </p:sp>
      <p:sp>
        <p:nvSpPr>
          <p:cNvPr id="10" name="TextBox 9">
            <a:extLst>
              <a:ext uri="{FF2B5EF4-FFF2-40B4-BE49-F238E27FC236}">
                <a16:creationId xmlns:a16="http://schemas.microsoft.com/office/drawing/2014/main" id="{220FA1B7-640D-431D-949B-54902712A4B2}"/>
              </a:ext>
            </a:extLst>
          </p:cNvPr>
          <p:cNvSpPr txBox="1"/>
          <p:nvPr/>
        </p:nvSpPr>
        <p:spPr>
          <a:xfrm>
            <a:off x="1380346" y="2768165"/>
            <a:ext cx="2793850" cy="908864"/>
          </a:xfrm>
          <a:prstGeom prst="ellipse">
            <a:avLst/>
          </a:prstGeom>
          <a:noFill/>
          <a:ln w="19050">
            <a:solidFill>
              <a:schemeClr val="tx1"/>
            </a:solidFill>
          </a:ln>
        </p:spPr>
        <p:txBody>
          <a:bodyPr wrap="square" rtlCol="0">
            <a:spAutoFit/>
          </a:bodyPr>
          <a:lstStyle/>
          <a:p>
            <a:pPr algn="ctr"/>
            <a:r>
              <a:rPr lang="en-GB" dirty="0"/>
              <a:t>Aggregated Work</a:t>
            </a:r>
          </a:p>
          <a:p>
            <a:pPr algn="ctr"/>
            <a:r>
              <a:rPr lang="en-GB" dirty="0"/>
              <a:t>1</a:t>
            </a:r>
          </a:p>
        </p:txBody>
      </p:sp>
      <p:sp>
        <p:nvSpPr>
          <p:cNvPr id="11" name="TextBox 10">
            <a:extLst>
              <a:ext uri="{FF2B5EF4-FFF2-40B4-BE49-F238E27FC236}">
                <a16:creationId xmlns:a16="http://schemas.microsoft.com/office/drawing/2014/main" id="{220FA1B7-640D-431D-949B-54902712A4B2}"/>
              </a:ext>
            </a:extLst>
          </p:cNvPr>
          <p:cNvSpPr txBox="1"/>
          <p:nvPr/>
        </p:nvSpPr>
        <p:spPr>
          <a:xfrm>
            <a:off x="5277929" y="4090456"/>
            <a:ext cx="1907712" cy="908864"/>
          </a:xfrm>
          <a:prstGeom prst="ellipse">
            <a:avLst/>
          </a:prstGeom>
          <a:noFill/>
          <a:ln w="19050">
            <a:solidFill>
              <a:schemeClr val="tx1"/>
            </a:solidFill>
          </a:ln>
        </p:spPr>
        <p:txBody>
          <a:bodyPr wrap="none" rtlCol="0">
            <a:spAutoFit/>
          </a:bodyPr>
          <a:lstStyle/>
          <a:p>
            <a:pPr algn="ctr"/>
            <a:r>
              <a:rPr lang="en-GB" dirty="0"/>
              <a:t>Aggregated</a:t>
            </a:r>
          </a:p>
          <a:p>
            <a:pPr algn="ctr"/>
            <a:r>
              <a:rPr lang="en-GB" dirty="0"/>
              <a:t>Expression 2</a:t>
            </a:r>
          </a:p>
        </p:txBody>
      </p:sp>
      <p:sp>
        <p:nvSpPr>
          <p:cNvPr id="12" name="TextBox 11">
            <a:extLst>
              <a:ext uri="{FF2B5EF4-FFF2-40B4-BE49-F238E27FC236}">
                <a16:creationId xmlns:a16="http://schemas.microsoft.com/office/drawing/2014/main" id="{220FA1B7-640D-431D-949B-54902712A4B2}"/>
              </a:ext>
            </a:extLst>
          </p:cNvPr>
          <p:cNvSpPr txBox="1"/>
          <p:nvPr/>
        </p:nvSpPr>
        <p:spPr>
          <a:xfrm>
            <a:off x="4655342" y="2720899"/>
            <a:ext cx="3152883" cy="908864"/>
          </a:xfrm>
          <a:prstGeom prst="ellipse">
            <a:avLst/>
          </a:prstGeom>
          <a:noFill/>
          <a:ln w="19050">
            <a:solidFill>
              <a:schemeClr val="tx1"/>
            </a:solidFill>
          </a:ln>
        </p:spPr>
        <p:txBody>
          <a:bodyPr wrap="square" rtlCol="0">
            <a:spAutoFit/>
          </a:bodyPr>
          <a:lstStyle/>
          <a:p>
            <a:pPr algn="ctr"/>
            <a:r>
              <a:rPr lang="en-GB" dirty="0"/>
              <a:t>Aggregated Work</a:t>
            </a:r>
          </a:p>
          <a:p>
            <a:pPr algn="ctr"/>
            <a:r>
              <a:rPr lang="en-GB" dirty="0"/>
              <a:t>2</a:t>
            </a:r>
          </a:p>
        </p:txBody>
      </p:sp>
      <p:sp>
        <p:nvSpPr>
          <p:cNvPr id="32" name="TextBox 31"/>
          <p:cNvSpPr txBox="1"/>
          <p:nvPr/>
        </p:nvSpPr>
        <p:spPr>
          <a:xfrm>
            <a:off x="3944178" y="3629762"/>
            <a:ext cx="941182" cy="369332"/>
          </a:xfrm>
          <a:prstGeom prst="rect">
            <a:avLst/>
          </a:prstGeom>
          <a:noFill/>
        </p:spPr>
        <p:txBody>
          <a:bodyPr wrap="square" rtlCol="0">
            <a:spAutoFit/>
          </a:bodyPr>
          <a:lstStyle/>
          <a:p>
            <a:r>
              <a:rPr lang="en-US" dirty="0"/>
              <a:t>realizes</a:t>
            </a:r>
          </a:p>
        </p:txBody>
      </p:sp>
      <p:sp>
        <p:nvSpPr>
          <p:cNvPr id="33" name="TextBox 32"/>
          <p:cNvSpPr txBox="1"/>
          <p:nvPr/>
        </p:nvSpPr>
        <p:spPr>
          <a:xfrm>
            <a:off x="3944178" y="5017189"/>
            <a:ext cx="1190846" cy="369332"/>
          </a:xfrm>
          <a:prstGeom prst="rect">
            <a:avLst/>
          </a:prstGeom>
          <a:noFill/>
        </p:spPr>
        <p:txBody>
          <a:bodyPr wrap="square" rtlCol="0">
            <a:spAutoFit/>
          </a:bodyPr>
          <a:lstStyle/>
          <a:p>
            <a:r>
              <a:rPr lang="en-US" dirty="0"/>
              <a:t>embodies</a:t>
            </a:r>
          </a:p>
        </p:txBody>
      </p:sp>
      <p:cxnSp>
        <p:nvCxnSpPr>
          <p:cNvPr id="16" name="Connector: Curved 15">
            <a:extLst>
              <a:ext uri="{FF2B5EF4-FFF2-40B4-BE49-F238E27FC236}">
                <a16:creationId xmlns:a16="http://schemas.microsoft.com/office/drawing/2014/main" id="{7E0078CA-F813-400C-B49C-19ABEDC0B55C}"/>
              </a:ext>
            </a:extLst>
          </p:cNvPr>
          <p:cNvCxnSpPr>
            <a:cxnSpLocks/>
            <a:stCxn id="9" idx="0"/>
            <a:endCxn id="10" idx="4"/>
          </p:cNvCxnSpPr>
          <p:nvPr/>
        </p:nvCxnSpPr>
        <p:spPr>
          <a:xfrm rot="5400000" flipH="1" flipV="1">
            <a:off x="2550056" y="3904245"/>
            <a:ext cx="454431"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1EC0E4DD-5220-4049-A8F5-C63A66BB4CA0}"/>
              </a:ext>
            </a:extLst>
          </p:cNvPr>
          <p:cNvCxnSpPr>
            <a:cxnSpLocks/>
            <a:stCxn id="11" idx="0"/>
            <a:endCxn id="12" idx="4"/>
          </p:cNvCxnSpPr>
          <p:nvPr/>
        </p:nvCxnSpPr>
        <p:spPr>
          <a:xfrm rot="16200000" flipV="1">
            <a:off x="6001439" y="3860109"/>
            <a:ext cx="460693"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onnector: Curved 20">
            <a:extLst>
              <a:ext uri="{FF2B5EF4-FFF2-40B4-BE49-F238E27FC236}">
                <a16:creationId xmlns:a16="http://schemas.microsoft.com/office/drawing/2014/main" id="{764091A0-5F11-4990-B015-839323EEA74A}"/>
              </a:ext>
            </a:extLst>
          </p:cNvPr>
          <p:cNvCxnSpPr>
            <a:cxnSpLocks/>
            <a:stCxn id="8" idx="0"/>
            <a:endCxn id="9" idx="4"/>
          </p:cNvCxnSpPr>
          <p:nvPr/>
        </p:nvCxnSpPr>
        <p:spPr>
          <a:xfrm rot="16200000" flipV="1">
            <a:off x="3327268" y="4490327"/>
            <a:ext cx="613876" cy="171387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155B4078-FDAD-4566-BEDE-15517FDB8AC7}"/>
              </a:ext>
            </a:extLst>
          </p:cNvPr>
          <p:cNvCxnSpPr>
            <a:cxnSpLocks/>
            <a:stCxn id="8" idx="0"/>
            <a:endCxn id="11" idx="4"/>
          </p:cNvCxnSpPr>
          <p:nvPr/>
        </p:nvCxnSpPr>
        <p:spPr>
          <a:xfrm rot="5400000" flipH="1" flipV="1">
            <a:off x="5034023" y="4456438"/>
            <a:ext cx="654880" cy="174064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795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4796378" cy="707886"/>
          </a:xfrm>
          <a:prstGeom prst="rect">
            <a:avLst/>
          </a:prstGeom>
          <a:noFill/>
        </p:spPr>
        <p:txBody>
          <a:bodyPr wrap="none" rtlCol="0">
            <a:spAutoFit/>
          </a:bodyPr>
          <a:lstStyle/>
          <a:p>
            <a:r>
              <a:rPr lang="en-GB" sz="4000" dirty="0"/>
              <a:t>Types of aggregates: 1</a:t>
            </a:r>
          </a:p>
        </p:txBody>
      </p:sp>
      <p:sp>
        <p:nvSpPr>
          <p:cNvPr id="5" name="TextBox 4">
            <a:extLst>
              <a:ext uri="{FF2B5EF4-FFF2-40B4-BE49-F238E27FC236}">
                <a16:creationId xmlns:a16="http://schemas.microsoft.com/office/drawing/2014/main" id="{F201859E-602E-4386-B4CD-D8B5AE4840C3}"/>
              </a:ext>
            </a:extLst>
          </p:cNvPr>
          <p:cNvSpPr txBox="1"/>
          <p:nvPr/>
        </p:nvSpPr>
        <p:spPr>
          <a:xfrm>
            <a:off x="1925083" y="1230884"/>
            <a:ext cx="5450979" cy="553357"/>
          </a:xfrm>
          <a:prstGeom prst="rect">
            <a:avLst/>
          </a:prstGeom>
          <a:noFill/>
        </p:spPr>
        <p:txBody>
          <a:bodyPr wrap="non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Aggregate collections of expressions</a:t>
            </a:r>
            <a:endParaRPr lang="en-GB" sz="2800" b="1"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220FA1B7-640D-431D-949B-54902712A4B2}"/>
              </a:ext>
            </a:extLst>
          </p:cNvPr>
          <p:cNvSpPr txBox="1"/>
          <p:nvPr/>
        </p:nvSpPr>
        <p:spPr>
          <a:xfrm>
            <a:off x="2619379" y="5511033"/>
            <a:ext cx="4062387" cy="908864"/>
          </a:xfrm>
          <a:prstGeom prst="ellipse">
            <a:avLst/>
          </a:prstGeom>
          <a:noFill/>
          <a:ln w="19050">
            <a:solidFill>
              <a:schemeClr val="tx1"/>
            </a:solidFill>
          </a:ln>
        </p:spPr>
        <p:txBody>
          <a:bodyPr wrap="none" rtlCol="0">
            <a:spAutoFit/>
          </a:bodyPr>
          <a:lstStyle/>
          <a:p>
            <a:pPr algn="ctr"/>
            <a:r>
              <a:rPr lang="en-GB" dirty="0">
                <a:latin typeface="Calibri" panose="020F0502020204030204" pitchFamily="34" charset="0"/>
              </a:rPr>
              <a:t>M: </a:t>
            </a:r>
            <a:r>
              <a:rPr lang="vi-VN" dirty="0">
                <a:latin typeface="Calibri" panose="020F0502020204030204" pitchFamily="34" charset="0"/>
              </a:rPr>
              <a:t>España</a:t>
            </a:r>
            <a:r>
              <a:rPr lang="en-US" dirty="0"/>
              <a:t> </a:t>
            </a:r>
          </a:p>
          <a:p>
            <a:pPr algn="ctr"/>
            <a:r>
              <a:rPr lang="en-GB" dirty="0"/>
              <a:t>(Columbia Records ML 6186)</a:t>
            </a:r>
          </a:p>
        </p:txBody>
      </p:sp>
      <p:sp>
        <p:nvSpPr>
          <p:cNvPr id="9" name="TextBox 8">
            <a:extLst>
              <a:ext uri="{FF2B5EF4-FFF2-40B4-BE49-F238E27FC236}">
                <a16:creationId xmlns:a16="http://schemas.microsoft.com/office/drawing/2014/main" id="{220FA1B7-640D-431D-949B-54902712A4B2}"/>
              </a:ext>
            </a:extLst>
          </p:cNvPr>
          <p:cNvSpPr txBox="1"/>
          <p:nvPr/>
        </p:nvSpPr>
        <p:spPr>
          <a:xfrm>
            <a:off x="703283" y="3418035"/>
            <a:ext cx="3832194" cy="1298377"/>
          </a:xfrm>
          <a:prstGeom prst="ellipse">
            <a:avLst/>
          </a:prstGeom>
          <a:noFill/>
          <a:ln w="19050">
            <a:solidFill>
              <a:schemeClr val="tx1"/>
            </a:solidFill>
          </a:ln>
        </p:spPr>
        <p:txBody>
          <a:bodyPr wrap="none" rtlCol="0">
            <a:spAutoFit/>
          </a:bodyPr>
          <a:lstStyle/>
          <a:p>
            <a:pPr algn="ctr"/>
            <a:r>
              <a:rPr lang="en-GB" dirty="0"/>
              <a:t>E1: Performance by </a:t>
            </a:r>
          </a:p>
          <a:p>
            <a:pPr algn="ctr"/>
            <a:r>
              <a:rPr lang="en-GB" dirty="0"/>
              <a:t>Leonard Bernstein and the </a:t>
            </a:r>
          </a:p>
          <a:p>
            <a:pPr algn="ctr"/>
            <a:r>
              <a:rPr lang="en-GB" dirty="0"/>
              <a:t>New York Philharmonic</a:t>
            </a:r>
          </a:p>
        </p:txBody>
      </p:sp>
      <p:sp>
        <p:nvSpPr>
          <p:cNvPr id="10" name="TextBox 9">
            <a:extLst>
              <a:ext uri="{FF2B5EF4-FFF2-40B4-BE49-F238E27FC236}">
                <a16:creationId xmlns:a16="http://schemas.microsoft.com/office/drawing/2014/main" id="{220FA1B7-640D-431D-949B-54902712A4B2}"/>
              </a:ext>
            </a:extLst>
          </p:cNvPr>
          <p:cNvSpPr txBox="1"/>
          <p:nvPr/>
        </p:nvSpPr>
        <p:spPr>
          <a:xfrm>
            <a:off x="1207842" y="2025506"/>
            <a:ext cx="2791151" cy="908864"/>
          </a:xfrm>
          <a:prstGeom prst="ellipse">
            <a:avLst/>
          </a:prstGeom>
          <a:noFill/>
          <a:ln w="19050">
            <a:solidFill>
              <a:schemeClr val="tx1"/>
            </a:solidFill>
          </a:ln>
        </p:spPr>
        <p:txBody>
          <a:bodyPr wrap="square" rtlCol="0">
            <a:spAutoFit/>
          </a:bodyPr>
          <a:lstStyle/>
          <a:p>
            <a:pPr algn="ctr"/>
            <a:r>
              <a:rPr lang="en-US" dirty="0"/>
              <a:t>W1: </a:t>
            </a:r>
            <a:r>
              <a:rPr lang="en-GB" dirty="0"/>
              <a:t>Danza ritual del </a:t>
            </a:r>
            <a:r>
              <a:rPr lang="en-GB" dirty="0" err="1"/>
              <a:t>fuego</a:t>
            </a:r>
            <a:endParaRPr lang="en-GB" dirty="0"/>
          </a:p>
        </p:txBody>
      </p:sp>
      <p:sp>
        <p:nvSpPr>
          <p:cNvPr id="11" name="TextBox 10">
            <a:extLst>
              <a:ext uri="{FF2B5EF4-FFF2-40B4-BE49-F238E27FC236}">
                <a16:creationId xmlns:a16="http://schemas.microsoft.com/office/drawing/2014/main" id="{220FA1B7-640D-431D-949B-54902712A4B2}"/>
              </a:ext>
            </a:extLst>
          </p:cNvPr>
          <p:cNvSpPr txBox="1"/>
          <p:nvPr/>
        </p:nvSpPr>
        <p:spPr>
          <a:xfrm>
            <a:off x="4723589" y="3418034"/>
            <a:ext cx="3832194" cy="1298377"/>
          </a:xfrm>
          <a:prstGeom prst="ellipse">
            <a:avLst/>
          </a:prstGeom>
          <a:noFill/>
          <a:ln w="19050">
            <a:solidFill>
              <a:schemeClr val="tx1"/>
            </a:solidFill>
          </a:ln>
        </p:spPr>
        <p:txBody>
          <a:bodyPr wrap="none" rtlCol="0">
            <a:spAutoFit/>
          </a:bodyPr>
          <a:lstStyle/>
          <a:p>
            <a:pPr algn="ctr"/>
            <a:r>
              <a:rPr lang="en-GB" dirty="0"/>
              <a:t>E2: Performance by </a:t>
            </a:r>
          </a:p>
          <a:p>
            <a:pPr algn="ctr"/>
            <a:r>
              <a:rPr lang="en-GB" dirty="0"/>
              <a:t>Leonard Bernstein and the </a:t>
            </a:r>
          </a:p>
          <a:p>
            <a:pPr algn="ctr"/>
            <a:r>
              <a:rPr lang="en-GB" dirty="0"/>
              <a:t>New York Philharmonic</a:t>
            </a:r>
          </a:p>
        </p:txBody>
      </p:sp>
      <p:sp>
        <p:nvSpPr>
          <p:cNvPr id="12" name="TextBox 11">
            <a:extLst>
              <a:ext uri="{FF2B5EF4-FFF2-40B4-BE49-F238E27FC236}">
                <a16:creationId xmlns:a16="http://schemas.microsoft.com/office/drawing/2014/main" id="{220FA1B7-640D-431D-949B-54902712A4B2}"/>
              </a:ext>
            </a:extLst>
          </p:cNvPr>
          <p:cNvSpPr txBox="1"/>
          <p:nvPr/>
        </p:nvSpPr>
        <p:spPr>
          <a:xfrm>
            <a:off x="5199527" y="2025506"/>
            <a:ext cx="2880318" cy="908864"/>
          </a:xfrm>
          <a:prstGeom prst="ellipse">
            <a:avLst/>
          </a:prstGeom>
          <a:noFill/>
          <a:ln w="19050">
            <a:solidFill>
              <a:schemeClr val="tx1"/>
            </a:solidFill>
          </a:ln>
        </p:spPr>
        <p:txBody>
          <a:bodyPr wrap="square" rtlCol="0">
            <a:spAutoFit/>
          </a:bodyPr>
          <a:lstStyle/>
          <a:p>
            <a:pPr algn="ctr"/>
            <a:r>
              <a:rPr lang="en-GB" dirty="0"/>
              <a:t>W2: Sombrero de </a:t>
            </a:r>
            <a:r>
              <a:rPr lang="en-GB" dirty="0" err="1"/>
              <a:t>tres</a:t>
            </a:r>
            <a:r>
              <a:rPr lang="en-GB" dirty="0"/>
              <a:t> </a:t>
            </a:r>
            <a:r>
              <a:rPr lang="en-GB" dirty="0" err="1"/>
              <a:t>picos</a:t>
            </a:r>
            <a:endParaRPr lang="en-GB" dirty="0"/>
          </a:p>
        </p:txBody>
      </p:sp>
      <p:sp>
        <p:nvSpPr>
          <p:cNvPr id="33" name="TextBox 32"/>
          <p:cNvSpPr txBox="1"/>
          <p:nvPr/>
        </p:nvSpPr>
        <p:spPr>
          <a:xfrm>
            <a:off x="4055149" y="4744389"/>
            <a:ext cx="1190846" cy="369332"/>
          </a:xfrm>
          <a:prstGeom prst="rect">
            <a:avLst/>
          </a:prstGeom>
          <a:noFill/>
        </p:spPr>
        <p:txBody>
          <a:bodyPr wrap="square" rtlCol="0">
            <a:spAutoFit/>
          </a:bodyPr>
          <a:lstStyle/>
          <a:p>
            <a:r>
              <a:rPr lang="en-US" dirty="0"/>
              <a:t>embodies</a:t>
            </a:r>
          </a:p>
        </p:txBody>
      </p:sp>
      <p:sp>
        <p:nvSpPr>
          <p:cNvPr id="30" name="TextBox 29"/>
          <p:cNvSpPr txBox="1"/>
          <p:nvPr/>
        </p:nvSpPr>
        <p:spPr>
          <a:xfrm>
            <a:off x="4179981" y="2932230"/>
            <a:ext cx="941182" cy="369332"/>
          </a:xfrm>
          <a:prstGeom prst="rect">
            <a:avLst/>
          </a:prstGeom>
          <a:noFill/>
        </p:spPr>
        <p:txBody>
          <a:bodyPr wrap="square" rtlCol="0">
            <a:spAutoFit/>
          </a:bodyPr>
          <a:lstStyle/>
          <a:p>
            <a:r>
              <a:rPr lang="en-US" dirty="0"/>
              <a:t>realizes</a:t>
            </a:r>
          </a:p>
        </p:txBody>
      </p:sp>
      <p:cxnSp>
        <p:nvCxnSpPr>
          <p:cNvPr id="23" name="Connector: Curved 22">
            <a:extLst>
              <a:ext uri="{FF2B5EF4-FFF2-40B4-BE49-F238E27FC236}">
                <a16:creationId xmlns:a16="http://schemas.microsoft.com/office/drawing/2014/main" id="{2419430E-7A2F-458F-832F-A91D542B1E7F}"/>
              </a:ext>
            </a:extLst>
          </p:cNvPr>
          <p:cNvCxnSpPr>
            <a:cxnSpLocks/>
            <a:stCxn id="9" idx="0"/>
            <a:endCxn id="10" idx="4"/>
          </p:cNvCxnSpPr>
          <p:nvPr/>
        </p:nvCxnSpPr>
        <p:spPr>
          <a:xfrm rot="16200000" flipV="1">
            <a:off x="2369567" y="3168222"/>
            <a:ext cx="483665" cy="1596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EA295AD9-E5A4-4D2E-B451-3B94B30E25B9}"/>
              </a:ext>
            </a:extLst>
          </p:cNvPr>
          <p:cNvCxnSpPr>
            <a:cxnSpLocks/>
            <a:stCxn id="8" idx="0"/>
            <a:endCxn id="9" idx="4"/>
          </p:cNvCxnSpPr>
          <p:nvPr/>
        </p:nvCxnSpPr>
        <p:spPr>
          <a:xfrm rot="16200000" flipV="1">
            <a:off x="3237667" y="4098126"/>
            <a:ext cx="794621" cy="203119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333CD82B-3128-47C5-91D0-5F58C0034863}"/>
              </a:ext>
            </a:extLst>
          </p:cNvPr>
          <p:cNvCxnSpPr>
            <a:cxnSpLocks/>
            <a:stCxn id="11" idx="0"/>
            <a:endCxn id="12" idx="4"/>
          </p:cNvCxnSpPr>
          <p:nvPr/>
        </p:nvCxnSpPr>
        <p:spPr>
          <a:xfrm rot="5400000" flipH="1" flipV="1">
            <a:off x="6397854" y="3176202"/>
            <a:ext cx="483664"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Connector: Curved 39">
            <a:extLst>
              <a:ext uri="{FF2B5EF4-FFF2-40B4-BE49-F238E27FC236}">
                <a16:creationId xmlns:a16="http://schemas.microsoft.com/office/drawing/2014/main" id="{A8866ED1-9374-4565-8C77-0E94969EBFB2}"/>
              </a:ext>
            </a:extLst>
          </p:cNvPr>
          <p:cNvCxnSpPr>
            <a:cxnSpLocks/>
            <a:stCxn id="8" idx="0"/>
            <a:endCxn id="11" idx="4"/>
          </p:cNvCxnSpPr>
          <p:nvPr/>
        </p:nvCxnSpPr>
        <p:spPr>
          <a:xfrm rot="5400000" flipH="1" flipV="1">
            <a:off x="5247818" y="4119166"/>
            <a:ext cx="794622" cy="198911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8449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4796378" cy="707886"/>
          </a:xfrm>
          <a:prstGeom prst="rect">
            <a:avLst/>
          </a:prstGeom>
          <a:noFill/>
        </p:spPr>
        <p:txBody>
          <a:bodyPr wrap="none" rtlCol="0">
            <a:spAutoFit/>
          </a:bodyPr>
          <a:lstStyle/>
          <a:p>
            <a:r>
              <a:rPr lang="en-GB" sz="4000" dirty="0"/>
              <a:t>Types of aggregates: 2</a:t>
            </a:r>
          </a:p>
        </p:txBody>
      </p:sp>
      <p:sp>
        <p:nvSpPr>
          <p:cNvPr id="5" name="TextBox 4">
            <a:extLst>
              <a:ext uri="{FF2B5EF4-FFF2-40B4-BE49-F238E27FC236}">
                <a16:creationId xmlns:a16="http://schemas.microsoft.com/office/drawing/2014/main" id="{F201859E-602E-4386-B4CD-D8B5AE4840C3}"/>
              </a:ext>
            </a:extLst>
          </p:cNvPr>
          <p:cNvSpPr txBox="1"/>
          <p:nvPr/>
        </p:nvSpPr>
        <p:spPr>
          <a:xfrm>
            <a:off x="1606141" y="1228261"/>
            <a:ext cx="6059736" cy="553357"/>
          </a:xfrm>
          <a:prstGeom prst="rect">
            <a:avLst/>
          </a:prstGeom>
          <a:noFill/>
        </p:spPr>
        <p:txBody>
          <a:bodyPr wrap="non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Aggregates resulting from augmentation</a:t>
            </a:r>
            <a:endParaRPr lang="en-GB" sz="2800" b="1"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220FA1B7-640D-431D-949B-54902712A4B2}"/>
              </a:ext>
            </a:extLst>
          </p:cNvPr>
          <p:cNvSpPr txBox="1"/>
          <p:nvPr/>
        </p:nvSpPr>
        <p:spPr>
          <a:xfrm>
            <a:off x="2540574" y="5418198"/>
            <a:ext cx="4190871" cy="908864"/>
          </a:xfrm>
          <a:prstGeom prst="ellipse">
            <a:avLst/>
          </a:prstGeom>
          <a:noFill/>
          <a:ln w="19050">
            <a:solidFill>
              <a:schemeClr val="tx1"/>
            </a:solidFill>
          </a:ln>
        </p:spPr>
        <p:txBody>
          <a:bodyPr wrap="none" rtlCol="0">
            <a:spAutoFit/>
          </a:bodyPr>
          <a:lstStyle/>
          <a:p>
            <a:pPr algn="ctr"/>
            <a:r>
              <a:rPr lang="en-US" dirty="0">
                <a:latin typeface="Calibri" panose="020F0502020204030204" pitchFamily="34" charset="0"/>
              </a:rPr>
              <a:t>M: Don </a:t>
            </a:r>
            <a:r>
              <a:rPr lang="en-US" dirty="0" err="1">
                <a:latin typeface="Calibri" panose="020F0502020204030204" pitchFamily="34" charset="0"/>
              </a:rPr>
              <a:t>Quijote</a:t>
            </a:r>
            <a:r>
              <a:rPr lang="en-US" dirty="0">
                <a:latin typeface="Calibri" panose="020F0502020204030204" pitchFamily="34" charset="0"/>
              </a:rPr>
              <a:t> de la Mancha</a:t>
            </a:r>
            <a:endParaRPr lang="en-US" dirty="0"/>
          </a:p>
          <a:p>
            <a:pPr algn="ctr"/>
            <a:r>
              <a:rPr lang="en-GB" dirty="0"/>
              <a:t>(Madrid: </a:t>
            </a:r>
            <a:r>
              <a:rPr lang="en-GB" dirty="0" err="1"/>
              <a:t>Edimat</a:t>
            </a:r>
            <a:r>
              <a:rPr lang="en-GB" dirty="0"/>
              <a:t> </a:t>
            </a:r>
            <a:r>
              <a:rPr lang="en-GB" dirty="0" err="1"/>
              <a:t>Libros</a:t>
            </a:r>
            <a:r>
              <a:rPr lang="en-GB" dirty="0"/>
              <a:t>, 2004)</a:t>
            </a:r>
          </a:p>
        </p:txBody>
      </p:sp>
      <p:sp>
        <p:nvSpPr>
          <p:cNvPr id="9" name="TextBox 8">
            <a:extLst>
              <a:ext uri="{FF2B5EF4-FFF2-40B4-BE49-F238E27FC236}">
                <a16:creationId xmlns:a16="http://schemas.microsoft.com/office/drawing/2014/main" id="{220FA1B7-640D-431D-949B-54902712A4B2}"/>
              </a:ext>
            </a:extLst>
          </p:cNvPr>
          <p:cNvSpPr txBox="1"/>
          <p:nvPr/>
        </p:nvSpPr>
        <p:spPr>
          <a:xfrm>
            <a:off x="1595020" y="3614992"/>
            <a:ext cx="2685115" cy="908864"/>
          </a:xfrm>
          <a:prstGeom prst="ellipse">
            <a:avLst/>
          </a:prstGeom>
          <a:noFill/>
          <a:ln w="19050">
            <a:solidFill>
              <a:schemeClr val="tx1"/>
            </a:solidFill>
          </a:ln>
        </p:spPr>
        <p:txBody>
          <a:bodyPr wrap="none" rtlCol="0">
            <a:spAutoFit/>
          </a:bodyPr>
          <a:lstStyle/>
          <a:p>
            <a:pPr algn="ctr"/>
            <a:r>
              <a:rPr lang="en-GB" dirty="0"/>
              <a:t>E1: Content Type: </a:t>
            </a:r>
          </a:p>
          <a:p>
            <a:pPr algn="ctr"/>
            <a:r>
              <a:rPr lang="en-GB" dirty="0"/>
              <a:t>Text</a:t>
            </a:r>
          </a:p>
        </p:txBody>
      </p:sp>
      <p:sp>
        <p:nvSpPr>
          <p:cNvPr id="10" name="TextBox 9">
            <a:extLst>
              <a:ext uri="{FF2B5EF4-FFF2-40B4-BE49-F238E27FC236}">
                <a16:creationId xmlns:a16="http://schemas.microsoft.com/office/drawing/2014/main" id="{220FA1B7-640D-431D-949B-54902712A4B2}"/>
              </a:ext>
            </a:extLst>
          </p:cNvPr>
          <p:cNvSpPr txBox="1"/>
          <p:nvPr/>
        </p:nvSpPr>
        <p:spPr>
          <a:xfrm>
            <a:off x="1196072" y="2140443"/>
            <a:ext cx="3483009" cy="908864"/>
          </a:xfrm>
          <a:prstGeom prst="ellipse">
            <a:avLst/>
          </a:prstGeom>
          <a:noFill/>
          <a:ln w="19050">
            <a:solidFill>
              <a:schemeClr val="tx1"/>
            </a:solidFill>
          </a:ln>
        </p:spPr>
        <p:txBody>
          <a:bodyPr wrap="square" rtlCol="0">
            <a:spAutoFit/>
          </a:bodyPr>
          <a:lstStyle/>
          <a:p>
            <a:pPr algn="ctr"/>
            <a:r>
              <a:rPr lang="en-GB" dirty="0"/>
              <a:t>W1: Don Quixote by Cervantes</a:t>
            </a:r>
          </a:p>
        </p:txBody>
      </p:sp>
      <p:sp>
        <p:nvSpPr>
          <p:cNvPr id="11" name="TextBox 10">
            <a:extLst>
              <a:ext uri="{FF2B5EF4-FFF2-40B4-BE49-F238E27FC236}">
                <a16:creationId xmlns:a16="http://schemas.microsoft.com/office/drawing/2014/main" id="{220FA1B7-640D-431D-949B-54902712A4B2}"/>
              </a:ext>
            </a:extLst>
          </p:cNvPr>
          <p:cNvSpPr txBox="1"/>
          <p:nvPr/>
        </p:nvSpPr>
        <p:spPr>
          <a:xfrm>
            <a:off x="4957575" y="3614992"/>
            <a:ext cx="2635526" cy="908864"/>
          </a:xfrm>
          <a:prstGeom prst="ellipse">
            <a:avLst/>
          </a:prstGeom>
          <a:noFill/>
          <a:ln w="19050">
            <a:solidFill>
              <a:schemeClr val="tx1"/>
            </a:solidFill>
          </a:ln>
        </p:spPr>
        <p:txBody>
          <a:bodyPr wrap="none" rtlCol="0">
            <a:spAutoFit/>
          </a:bodyPr>
          <a:lstStyle/>
          <a:p>
            <a:pPr algn="ctr"/>
            <a:r>
              <a:rPr lang="en-GB" dirty="0"/>
              <a:t>E2: Content type: </a:t>
            </a:r>
          </a:p>
          <a:p>
            <a:pPr algn="ctr"/>
            <a:r>
              <a:rPr lang="en-GB" dirty="0"/>
              <a:t>Still image</a:t>
            </a:r>
          </a:p>
        </p:txBody>
      </p:sp>
      <p:sp>
        <p:nvSpPr>
          <p:cNvPr id="12" name="TextBox 11">
            <a:extLst>
              <a:ext uri="{FF2B5EF4-FFF2-40B4-BE49-F238E27FC236}">
                <a16:creationId xmlns:a16="http://schemas.microsoft.com/office/drawing/2014/main" id="{220FA1B7-640D-431D-949B-54902712A4B2}"/>
              </a:ext>
            </a:extLst>
          </p:cNvPr>
          <p:cNvSpPr txBox="1"/>
          <p:nvPr/>
        </p:nvSpPr>
        <p:spPr>
          <a:xfrm>
            <a:off x="4832868" y="2140442"/>
            <a:ext cx="2884940" cy="908864"/>
          </a:xfrm>
          <a:prstGeom prst="ellipse">
            <a:avLst/>
          </a:prstGeom>
          <a:noFill/>
          <a:ln w="19050">
            <a:solidFill>
              <a:schemeClr val="tx1"/>
            </a:solidFill>
          </a:ln>
        </p:spPr>
        <p:txBody>
          <a:bodyPr wrap="square" rtlCol="0">
            <a:spAutoFit/>
          </a:bodyPr>
          <a:lstStyle/>
          <a:p>
            <a:pPr algn="ctr"/>
            <a:r>
              <a:rPr lang="en-GB" dirty="0"/>
              <a:t>W2: Illustrations  by Gustavo  </a:t>
            </a:r>
            <a:r>
              <a:rPr lang="vi-VN" dirty="0">
                <a:latin typeface="Calibri" panose="020F0502020204030204" pitchFamily="34" charset="0"/>
              </a:rPr>
              <a:t>Doré</a:t>
            </a:r>
            <a:endParaRPr lang="en-GB" dirty="0">
              <a:latin typeface="Calibri" panose="020F0502020204030204" pitchFamily="34" charset="0"/>
            </a:endParaRPr>
          </a:p>
        </p:txBody>
      </p:sp>
      <p:sp>
        <p:nvSpPr>
          <p:cNvPr id="32" name="TextBox 31"/>
          <p:cNvSpPr txBox="1"/>
          <p:nvPr/>
        </p:nvSpPr>
        <p:spPr>
          <a:xfrm>
            <a:off x="4165418" y="3162013"/>
            <a:ext cx="941182" cy="369332"/>
          </a:xfrm>
          <a:prstGeom prst="rect">
            <a:avLst/>
          </a:prstGeom>
          <a:noFill/>
        </p:spPr>
        <p:txBody>
          <a:bodyPr wrap="square" rtlCol="0">
            <a:spAutoFit/>
          </a:bodyPr>
          <a:lstStyle/>
          <a:p>
            <a:r>
              <a:rPr lang="en-US" dirty="0"/>
              <a:t>realizes</a:t>
            </a:r>
          </a:p>
        </p:txBody>
      </p:sp>
      <p:sp>
        <p:nvSpPr>
          <p:cNvPr id="33" name="TextBox 32"/>
          <p:cNvSpPr txBox="1"/>
          <p:nvPr/>
        </p:nvSpPr>
        <p:spPr>
          <a:xfrm>
            <a:off x="4040586" y="4644735"/>
            <a:ext cx="1190846" cy="369332"/>
          </a:xfrm>
          <a:prstGeom prst="rect">
            <a:avLst/>
          </a:prstGeom>
          <a:noFill/>
        </p:spPr>
        <p:txBody>
          <a:bodyPr wrap="square" rtlCol="0">
            <a:spAutoFit/>
          </a:bodyPr>
          <a:lstStyle/>
          <a:p>
            <a:r>
              <a:rPr lang="en-US" dirty="0"/>
              <a:t>embodies</a:t>
            </a:r>
          </a:p>
        </p:txBody>
      </p:sp>
      <p:cxnSp>
        <p:nvCxnSpPr>
          <p:cNvPr id="23" name="Connector: Curved 22">
            <a:extLst>
              <a:ext uri="{FF2B5EF4-FFF2-40B4-BE49-F238E27FC236}">
                <a16:creationId xmlns:a16="http://schemas.microsoft.com/office/drawing/2014/main" id="{CCDDE087-27CD-4CAC-BCAE-C83EFAB9A3C5}"/>
              </a:ext>
            </a:extLst>
          </p:cNvPr>
          <p:cNvCxnSpPr>
            <a:cxnSpLocks/>
            <a:stCxn id="9" idx="0"/>
            <a:endCxn id="10" idx="4"/>
          </p:cNvCxnSpPr>
          <p:nvPr/>
        </p:nvCxnSpPr>
        <p:spPr>
          <a:xfrm rot="16200000" flipV="1">
            <a:off x="2654736" y="3332149"/>
            <a:ext cx="565685"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Connector: Curved 34">
            <a:extLst>
              <a:ext uri="{FF2B5EF4-FFF2-40B4-BE49-F238E27FC236}">
                <a16:creationId xmlns:a16="http://schemas.microsoft.com/office/drawing/2014/main" id="{CF2FAF22-1327-407F-AEB5-4961A224C398}"/>
              </a:ext>
            </a:extLst>
          </p:cNvPr>
          <p:cNvCxnSpPr>
            <a:cxnSpLocks/>
            <a:stCxn id="11" idx="0"/>
            <a:endCxn id="12" idx="4"/>
          </p:cNvCxnSpPr>
          <p:nvPr/>
        </p:nvCxnSpPr>
        <p:spPr>
          <a:xfrm rot="5400000" flipH="1" flipV="1">
            <a:off x="5992495" y="3332149"/>
            <a:ext cx="56568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816F6D63-8899-45C1-B7BB-B52379E4BF2A}"/>
              </a:ext>
            </a:extLst>
          </p:cNvPr>
          <p:cNvCxnSpPr>
            <a:cxnSpLocks/>
            <a:stCxn id="8" idx="0"/>
            <a:endCxn id="11" idx="4"/>
          </p:cNvCxnSpPr>
          <p:nvPr/>
        </p:nvCxnSpPr>
        <p:spPr>
          <a:xfrm rot="5400000" flipH="1" flipV="1">
            <a:off x="5008503" y="4151363"/>
            <a:ext cx="894342" cy="163932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F605876B-2A92-49E8-A1E3-1A348F49E106}"/>
              </a:ext>
            </a:extLst>
          </p:cNvPr>
          <p:cNvCxnSpPr>
            <a:cxnSpLocks/>
            <a:stCxn id="8" idx="0"/>
            <a:endCxn id="9" idx="4"/>
          </p:cNvCxnSpPr>
          <p:nvPr/>
        </p:nvCxnSpPr>
        <p:spPr>
          <a:xfrm rot="16200000" flipV="1">
            <a:off x="3339623" y="4121811"/>
            <a:ext cx="894342" cy="16984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81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4841390" cy="707886"/>
          </a:xfrm>
          <a:prstGeom prst="rect">
            <a:avLst/>
          </a:prstGeom>
          <a:noFill/>
        </p:spPr>
        <p:txBody>
          <a:bodyPr wrap="none" rtlCol="0">
            <a:spAutoFit/>
          </a:bodyPr>
          <a:lstStyle/>
          <a:p>
            <a:r>
              <a:rPr lang="en-GB" sz="4000" dirty="0"/>
              <a:t>Types of aggregates: 3</a:t>
            </a:r>
          </a:p>
        </p:txBody>
      </p:sp>
      <p:sp>
        <p:nvSpPr>
          <p:cNvPr id="5" name="TextBox 4">
            <a:extLst>
              <a:ext uri="{FF2B5EF4-FFF2-40B4-BE49-F238E27FC236}">
                <a16:creationId xmlns:a16="http://schemas.microsoft.com/office/drawing/2014/main" id="{F201859E-602E-4386-B4CD-D8B5AE4840C3}"/>
              </a:ext>
            </a:extLst>
          </p:cNvPr>
          <p:cNvSpPr txBox="1"/>
          <p:nvPr/>
        </p:nvSpPr>
        <p:spPr>
          <a:xfrm>
            <a:off x="1975833" y="1220812"/>
            <a:ext cx="5144357" cy="553357"/>
          </a:xfrm>
          <a:prstGeom prst="rect">
            <a:avLst/>
          </a:prstGeom>
          <a:noFill/>
        </p:spPr>
        <p:txBody>
          <a:bodyPr wrap="non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Aggregates of parallel expressions</a:t>
            </a:r>
            <a:endParaRPr lang="en-GB" sz="2800" b="1"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220FA1B7-640D-431D-949B-54902712A4B2}"/>
              </a:ext>
            </a:extLst>
          </p:cNvPr>
          <p:cNvSpPr txBox="1"/>
          <p:nvPr/>
        </p:nvSpPr>
        <p:spPr>
          <a:xfrm>
            <a:off x="3291652" y="5372577"/>
            <a:ext cx="2512719" cy="908864"/>
          </a:xfrm>
          <a:prstGeom prst="ellipse">
            <a:avLst/>
          </a:prstGeom>
          <a:noFill/>
          <a:ln w="19050">
            <a:solidFill>
              <a:schemeClr val="tx1"/>
            </a:solidFill>
          </a:ln>
        </p:spPr>
        <p:txBody>
          <a:bodyPr wrap="none" rtlCol="0">
            <a:spAutoFit/>
          </a:bodyPr>
          <a:lstStyle/>
          <a:p>
            <a:pPr algn="ctr"/>
            <a:r>
              <a:rPr lang="en-US" dirty="0">
                <a:latin typeface="Calibri" panose="020F0502020204030204" pitchFamily="34" charset="0"/>
              </a:rPr>
              <a:t>Beowulf</a:t>
            </a:r>
          </a:p>
          <a:p>
            <a:pPr algn="ctr"/>
            <a:r>
              <a:rPr lang="en-US" dirty="0">
                <a:latin typeface="Calibri" panose="020F0502020204030204" pitchFamily="34" charset="0"/>
              </a:rPr>
              <a:t>(New York, 2000)</a:t>
            </a:r>
            <a:endParaRPr lang="en-GB" dirty="0"/>
          </a:p>
        </p:txBody>
      </p:sp>
      <p:sp>
        <p:nvSpPr>
          <p:cNvPr id="9" name="TextBox 8">
            <a:extLst>
              <a:ext uri="{FF2B5EF4-FFF2-40B4-BE49-F238E27FC236}">
                <a16:creationId xmlns:a16="http://schemas.microsoft.com/office/drawing/2014/main" id="{220FA1B7-640D-431D-949B-54902712A4B2}"/>
              </a:ext>
            </a:extLst>
          </p:cNvPr>
          <p:cNvSpPr txBox="1"/>
          <p:nvPr/>
        </p:nvSpPr>
        <p:spPr>
          <a:xfrm>
            <a:off x="1034503" y="3652754"/>
            <a:ext cx="3169753" cy="519351"/>
          </a:xfrm>
          <a:prstGeom prst="ellipse">
            <a:avLst/>
          </a:prstGeom>
          <a:noFill/>
          <a:ln w="19050">
            <a:solidFill>
              <a:schemeClr val="tx1"/>
            </a:solidFill>
          </a:ln>
        </p:spPr>
        <p:txBody>
          <a:bodyPr wrap="none" rtlCol="0">
            <a:spAutoFit/>
          </a:bodyPr>
          <a:lstStyle/>
          <a:p>
            <a:pPr algn="ctr"/>
            <a:r>
              <a:rPr lang="en-GB" dirty="0"/>
              <a:t>E1: Text in Old English</a:t>
            </a:r>
          </a:p>
        </p:txBody>
      </p:sp>
      <p:sp>
        <p:nvSpPr>
          <p:cNvPr id="10" name="TextBox 9">
            <a:extLst>
              <a:ext uri="{FF2B5EF4-FFF2-40B4-BE49-F238E27FC236}">
                <a16:creationId xmlns:a16="http://schemas.microsoft.com/office/drawing/2014/main" id="{220FA1B7-640D-431D-949B-54902712A4B2}"/>
              </a:ext>
            </a:extLst>
          </p:cNvPr>
          <p:cNvSpPr txBox="1"/>
          <p:nvPr/>
        </p:nvSpPr>
        <p:spPr>
          <a:xfrm>
            <a:off x="3486763" y="2031772"/>
            <a:ext cx="2122497" cy="908864"/>
          </a:xfrm>
          <a:prstGeom prst="ellipse">
            <a:avLst/>
          </a:prstGeom>
          <a:noFill/>
          <a:ln w="19050">
            <a:solidFill>
              <a:schemeClr val="tx1"/>
            </a:solidFill>
          </a:ln>
        </p:spPr>
        <p:txBody>
          <a:bodyPr wrap="square" rtlCol="0">
            <a:spAutoFit/>
          </a:bodyPr>
          <a:lstStyle/>
          <a:p>
            <a:pPr algn="ctr"/>
            <a:r>
              <a:rPr lang="en-GB" dirty="0"/>
              <a:t>W1: Beowulf (Epic poem)</a:t>
            </a:r>
          </a:p>
        </p:txBody>
      </p:sp>
      <p:sp>
        <p:nvSpPr>
          <p:cNvPr id="11" name="TextBox 10">
            <a:extLst>
              <a:ext uri="{FF2B5EF4-FFF2-40B4-BE49-F238E27FC236}">
                <a16:creationId xmlns:a16="http://schemas.microsoft.com/office/drawing/2014/main" id="{220FA1B7-640D-431D-949B-54902712A4B2}"/>
              </a:ext>
            </a:extLst>
          </p:cNvPr>
          <p:cNvSpPr txBox="1"/>
          <p:nvPr/>
        </p:nvSpPr>
        <p:spPr>
          <a:xfrm>
            <a:off x="4614950" y="3263241"/>
            <a:ext cx="3730656" cy="1298377"/>
          </a:xfrm>
          <a:prstGeom prst="ellipse">
            <a:avLst/>
          </a:prstGeom>
          <a:noFill/>
          <a:ln w="19050">
            <a:solidFill>
              <a:schemeClr val="tx1"/>
            </a:solidFill>
          </a:ln>
        </p:spPr>
        <p:txBody>
          <a:bodyPr wrap="square" rtlCol="0">
            <a:spAutoFit/>
          </a:bodyPr>
          <a:lstStyle/>
          <a:p>
            <a:pPr algn="ctr"/>
            <a:r>
              <a:rPr lang="en-GB" dirty="0"/>
              <a:t>E2: Text translated into </a:t>
            </a:r>
          </a:p>
          <a:p>
            <a:pPr algn="ctr"/>
            <a:r>
              <a:rPr lang="en-GB" dirty="0"/>
              <a:t>Modern English </a:t>
            </a:r>
          </a:p>
          <a:p>
            <a:pPr algn="ctr"/>
            <a:r>
              <a:rPr lang="en-GB" dirty="0"/>
              <a:t>by Seamus Heaney</a:t>
            </a:r>
          </a:p>
        </p:txBody>
      </p:sp>
      <p:sp>
        <p:nvSpPr>
          <p:cNvPr id="32" name="TextBox 31"/>
          <p:cNvSpPr txBox="1"/>
          <p:nvPr/>
        </p:nvSpPr>
        <p:spPr>
          <a:xfrm>
            <a:off x="4077420" y="3218420"/>
            <a:ext cx="941182" cy="369332"/>
          </a:xfrm>
          <a:prstGeom prst="rect">
            <a:avLst/>
          </a:prstGeom>
          <a:noFill/>
        </p:spPr>
        <p:txBody>
          <a:bodyPr wrap="square" rtlCol="0">
            <a:spAutoFit/>
          </a:bodyPr>
          <a:lstStyle/>
          <a:p>
            <a:r>
              <a:rPr lang="en-US" dirty="0"/>
              <a:t>realizes</a:t>
            </a:r>
          </a:p>
        </p:txBody>
      </p:sp>
      <p:sp>
        <p:nvSpPr>
          <p:cNvPr id="33" name="TextBox 32"/>
          <p:cNvSpPr txBox="1"/>
          <p:nvPr/>
        </p:nvSpPr>
        <p:spPr>
          <a:xfrm>
            <a:off x="3952588" y="4387043"/>
            <a:ext cx="1190846" cy="369332"/>
          </a:xfrm>
          <a:prstGeom prst="rect">
            <a:avLst/>
          </a:prstGeom>
          <a:noFill/>
        </p:spPr>
        <p:txBody>
          <a:bodyPr wrap="square" rtlCol="0">
            <a:spAutoFit/>
          </a:bodyPr>
          <a:lstStyle/>
          <a:p>
            <a:r>
              <a:rPr lang="en-US" dirty="0"/>
              <a:t>embodies</a:t>
            </a:r>
          </a:p>
        </p:txBody>
      </p:sp>
      <p:cxnSp>
        <p:nvCxnSpPr>
          <p:cNvPr id="19" name="Connector: Curved 18">
            <a:extLst>
              <a:ext uri="{FF2B5EF4-FFF2-40B4-BE49-F238E27FC236}">
                <a16:creationId xmlns:a16="http://schemas.microsoft.com/office/drawing/2014/main" id="{D0547796-509A-49BD-8828-72FB1F422A04}"/>
              </a:ext>
            </a:extLst>
          </p:cNvPr>
          <p:cNvCxnSpPr>
            <a:cxnSpLocks/>
            <a:stCxn id="9" idx="0"/>
            <a:endCxn id="10" idx="4"/>
          </p:cNvCxnSpPr>
          <p:nvPr/>
        </p:nvCxnSpPr>
        <p:spPr>
          <a:xfrm rot="5400000" flipH="1" flipV="1">
            <a:off x="3227637" y="2332379"/>
            <a:ext cx="712118" cy="19286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4744ED42-D9C4-4784-8306-5B628E6C5381}"/>
              </a:ext>
            </a:extLst>
          </p:cNvPr>
          <p:cNvCxnSpPr>
            <a:cxnSpLocks/>
            <a:stCxn id="11" idx="0"/>
            <a:endCxn id="10" idx="4"/>
          </p:cNvCxnSpPr>
          <p:nvPr/>
        </p:nvCxnSpPr>
        <p:spPr>
          <a:xfrm rot="16200000" flipV="1">
            <a:off x="5352843" y="2135806"/>
            <a:ext cx="322605" cy="193226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79425465-CDE4-4118-9E2D-387244B5F279}"/>
              </a:ext>
            </a:extLst>
          </p:cNvPr>
          <p:cNvCxnSpPr>
            <a:cxnSpLocks/>
            <a:stCxn id="8" idx="0"/>
            <a:endCxn id="9" idx="4"/>
          </p:cNvCxnSpPr>
          <p:nvPr/>
        </p:nvCxnSpPr>
        <p:spPr>
          <a:xfrm rot="16200000" flipV="1">
            <a:off x="2983460" y="3808025"/>
            <a:ext cx="1200472" cy="19286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D2CEDF92-C6A2-443C-8721-9345A9F03EBD}"/>
              </a:ext>
            </a:extLst>
          </p:cNvPr>
          <p:cNvCxnSpPr>
            <a:cxnSpLocks/>
            <a:stCxn id="8" idx="0"/>
            <a:endCxn id="11" idx="4"/>
          </p:cNvCxnSpPr>
          <p:nvPr/>
        </p:nvCxnSpPr>
        <p:spPr>
          <a:xfrm rot="5400000" flipH="1" flipV="1">
            <a:off x="5108666" y="4000965"/>
            <a:ext cx="810959" cy="193226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749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5083443" cy="707886"/>
          </a:xfrm>
          <a:prstGeom prst="rect">
            <a:avLst/>
          </a:prstGeom>
          <a:noFill/>
        </p:spPr>
        <p:txBody>
          <a:bodyPr wrap="none" rtlCol="0">
            <a:spAutoFit/>
          </a:bodyPr>
          <a:lstStyle/>
          <a:p>
            <a:r>
              <a:rPr lang="en-GB" sz="4000" dirty="0"/>
              <a:t>Plans for aggregates (1)</a:t>
            </a:r>
          </a:p>
        </p:txBody>
      </p:sp>
      <p:sp>
        <p:nvSpPr>
          <p:cNvPr id="5" name="TextBox 4">
            <a:extLst>
              <a:ext uri="{FF2B5EF4-FFF2-40B4-BE49-F238E27FC236}">
                <a16:creationId xmlns:a16="http://schemas.microsoft.com/office/drawing/2014/main" id="{F201859E-602E-4386-B4CD-D8B5AE4840C3}"/>
              </a:ext>
            </a:extLst>
          </p:cNvPr>
          <p:cNvSpPr txBox="1"/>
          <p:nvPr/>
        </p:nvSpPr>
        <p:spPr>
          <a:xfrm>
            <a:off x="477672" y="1331491"/>
            <a:ext cx="7694348" cy="88267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Aggregate manifestations also embody an </a:t>
            </a:r>
            <a:r>
              <a:rPr lang="en-US" sz="2400" b="1" dirty="0">
                <a:solidFill>
                  <a:srgbClr val="000000"/>
                </a:solidFill>
                <a:latin typeface="Calibri" panose="020F0502020204030204" pitchFamily="34" charset="0"/>
                <a:ea typeface="Calibri" panose="020F0502020204030204" pitchFamily="34" charset="0"/>
              </a:rPr>
              <a:t>aggregating expression </a:t>
            </a:r>
            <a:r>
              <a:rPr lang="en-US" sz="2400" dirty="0">
                <a:solidFill>
                  <a:srgbClr val="000000"/>
                </a:solidFill>
                <a:latin typeface="Calibri" panose="020F0502020204030204" pitchFamily="34" charset="0"/>
                <a:ea typeface="Calibri" panose="020F0502020204030204" pitchFamily="34" charset="0"/>
              </a:rPr>
              <a:t>which realizes an </a:t>
            </a:r>
            <a:r>
              <a:rPr lang="en-US" sz="2400" b="1" dirty="0">
                <a:solidFill>
                  <a:srgbClr val="000000"/>
                </a:solidFill>
                <a:latin typeface="Calibri" panose="020F0502020204030204" pitchFamily="34" charset="0"/>
                <a:ea typeface="Calibri" panose="020F0502020204030204" pitchFamily="34" charset="0"/>
              </a:rPr>
              <a:t>aggregating work</a:t>
            </a:r>
            <a:endParaRPr lang="en-GB" sz="2400"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220FA1B7-640D-431D-949B-54902712A4B2}"/>
              </a:ext>
            </a:extLst>
          </p:cNvPr>
          <p:cNvSpPr txBox="1"/>
          <p:nvPr/>
        </p:nvSpPr>
        <p:spPr>
          <a:xfrm>
            <a:off x="4467456" y="5763684"/>
            <a:ext cx="2096157" cy="908864"/>
          </a:xfrm>
          <a:prstGeom prst="ellipse">
            <a:avLst/>
          </a:prstGeom>
          <a:noFill/>
          <a:ln w="19050">
            <a:solidFill>
              <a:schemeClr val="tx1"/>
            </a:solidFill>
          </a:ln>
        </p:spPr>
        <p:txBody>
          <a:bodyPr wrap="none" rtlCol="0">
            <a:spAutoFit/>
          </a:bodyPr>
          <a:lstStyle/>
          <a:p>
            <a:pPr algn="ctr"/>
            <a:r>
              <a:rPr lang="en-GB" dirty="0"/>
              <a:t>Aggregate</a:t>
            </a:r>
          </a:p>
          <a:p>
            <a:pPr algn="ctr"/>
            <a:r>
              <a:rPr lang="en-GB" dirty="0"/>
              <a:t>Manifestation</a:t>
            </a:r>
          </a:p>
        </p:txBody>
      </p:sp>
      <p:sp>
        <p:nvSpPr>
          <p:cNvPr id="9" name="TextBox 8">
            <a:extLst>
              <a:ext uri="{FF2B5EF4-FFF2-40B4-BE49-F238E27FC236}">
                <a16:creationId xmlns:a16="http://schemas.microsoft.com/office/drawing/2014/main" id="{220FA1B7-640D-431D-949B-54902712A4B2}"/>
              </a:ext>
            </a:extLst>
          </p:cNvPr>
          <p:cNvSpPr txBox="1"/>
          <p:nvPr/>
        </p:nvSpPr>
        <p:spPr>
          <a:xfrm>
            <a:off x="3245592" y="3880788"/>
            <a:ext cx="1765160" cy="1298377"/>
          </a:xfrm>
          <a:prstGeom prst="ellipse">
            <a:avLst/>
          </a:prstGeom>
          <a:noFill/>
          <a:ln w="19050">
            <a:solidFill>
              <a:schemeClr val="tx1"/>
            </a:solidFill>
          </a:ln>
        </p:spPr>
        <p:txBody>
          <a:bodyPr wrap="none" rtlCol="0">
            <a:spAutoFit/>
          </a:bodyPr>
          <a:lstStyle/>
          <a:p>
            <a:pPr algn="ctr"/>
            <a:r>
              <a:rPr lang="en-GB" dirty="0"/>
              <a:t>Aggregated</a:t>
            </a:r>
          </a:p>
          <a:p>
            <a:pPr algn="ctr"/>
            <a:r>
              <a:rPr lang="en-GB" dirty="0"/>
              <a:t>Expression</a:t>
            </a:r>
          </a:p>
          <a:p>
            <a:pPr algn="ctr"/>
            <a:r>
              <a:rPr lang="en-GB" dirty="0"/>
              <a:t>1</a:t>
            </a:r>
          </a:p>
        </p:txBody>
      </p:sp>
      <p:sp>
        <p:nvSpPr>
          <p:cNvPr id="10" name="TextBox 9">
            <a:extLst>
              <a:ext uri="{FF2B5EF4-FFF2-40B4-BE49-F238E27FC236}">
                <a16:creationId xmlns:a16="http://schemas.microsoft.com/office/drawing/2014/main" id="{220FA1B7-640D-431D-949B-54902712A4B2}"/>
              </a:ext>
            </a:extLst>
          </p:cNvPr>
          <p:cNvSpPr txBox="1"/>
          <p:nvPr/>
        </p:nvSpPr>
        <p:spPr>
          <a:xfrm>
            <a:off x="2840917" y="2642879"/>
            <a:ext cx="2592292" cy="908864"/>
          </a:xfrm>
          <a:prstGeom prst="ellipse">
            <a:avLst/>
          </a:prstGeom>
          <a:noFill/>
          <a:ln w="19050">
            <a:solidFill>
              <a:schemeClr val="tx1"/>
            </a:solidFill>
          </a:ln>
        </p:spPr>
        <p:txBody>
          <a:bodyPr wrap="square" rtlCol="0">
            <a:spAutoFit/>
          </a:bodyPr>
          <a:lstStyle/>
          <a:p>
            <a:pPr algn="ctr"/>
            <a:r>
              <a:rPr lang="en-GB" dirty="0"/>
              <a:t>Aggregated Work</a:t>
            </a:r>
          </a:p>
          <a:p>
            <a:pPr algn="ctr"/>
            <a:r>
              <a:rPr lang="en-GB" dirty="0"/>
              <a:t>1</a:t>
            </a:r>
          </a:p>
        </p:txBody>
      </p:sp>
      <p:sp>
        <p:nvSpPr>
          <p:cNvPr id="11" name="TextBox 10">
            <a:extLst>
              <a:ext uri="{FF2B5EF4-FFF2-40B4-BE49-F238E27FC236}">
                <a16:creationId xmlns:a16="http://schemas.microsoft.com/office/drawing/2014/main" id="{220FA1B7-640D-431D-949B-54902712A4B2}"/>
              </a:ext>
            </a:extLst>
          </p:cNvPr>
          <p:cNvSpPr txBox="1"/>
          <p:nvPr/>
        </p:nvSpPr>
        <p:spPr>
          <a:xfrm>
            <a:off x="5506425" y="3960878"/>
            <a:ext cx="3310354" cy="1298377"/>
          </a:xfrm>
          <a:prstGeom prst="ellipse">
            <a:avLst/>
          </a:prstGeom>
          <a:noFill/>
          <a:ln w="19050">
            <a:solidFill>
              <a:schemeClr val="tx1"/>
            </a:solidFill>
          </a:ln>
        </p:spPr>
        <p:txBody>
          <a:bodyPr wrap="square" rtlCol="0">
            <a:spAutoFit/>
          </a:bodyPr>
          <a:lstStyle/>
          <a:p>
            <a:pPr algn="ctr"/>
            <a:r>
              <a:rPr lang="en-GB" dirty="0"/>
              <a:t>Aggregated</a:t>
            </a:r>
          </a:p>
          <a:p>
            <a:pPr algn="ctr"/>
            <a:r>
              <a:rPr lang="en-GB" dirty="0"/>
              <a:t>Expression</a:t>
            </a:r>
          </a:p>
          <a:p>
            <a:pPr algn="ctr"/>
            <a:r>
              <a:rPr lang="en-GB" dirty="0"/>
              <a:t>2</a:t>
            </a:r>
          </a:p>
        </p:txBody>
      </p:sp>
      <p:sp>
        <p:nvSpPr>
          <p:cNvPr id="12" name="TextBox 11">
            <a:extLst>
              <a:ext uri="{FF2B5EF4-FFF2-40B4-BE49-F238E27FC236}">
                <a16:creationId xmlns:a16="http://schemas.microsoft.com/office/drawing/2014/main" id="{220FA1B7-640D-431D-949B-54902712A4B2}"/>
              </a:ext>
            </a:extLst>
          </p:cNvPr>
          <p:cNvSpPr txBox="1"/>
          <p:nvPr/>
        </p:nvSpPr>
        <p:spPr>
          <a:xfrm>
            <a:off x="5618674" y="2655508"/>
            <a:ext cx="3028415" cy="908864"/>
          </a:xfrm>
          <a:prstGeom prst="ellipse">
            <a:avLst/>
          </a:prstGeom>
          <a:noFill/>
          <a:ln w="19050">
            <a:solidFill>
              <a:schemeClr val="tx1"/>
            </a:solidFill>
          </a:ln>
        </p:spPr>
        <p:txBody>
          <a:bodyPr wrap="square" rtlCol="0">
            <a:spAutoFit/>
          </a:bodyPr>
          <a:lstStyle/>
          <a:p>
            <a:pPr algn="ctr"/>
            <a:r>
              <a:rPr lang="en-GB" dirty="0"/>
              <a:t>Aggregated Work</a:t>
            </a:r>
          </a:p>
          <a:p>
            <a:pPr algn="ctr"/>
            <a:r>
              <a:rPr lang="en-GB" dirty="0"/>
              <a:t>2</a:t>
            </a:r>
          </a:p>
        </p:txBody>
      </p:sp>
      <p:sp>
        <p:nvSpPr>
          <p:cNvPr id="33" name="TextBox 32"/>
          <p:cNvSpPr txBox="1"/>
          <p:nvPr/>
        </p:nvSpPr>
        <p:spPr>
          <a:xfrm>
            <a:off x="2004407" y="5056175"/>
            <a:ext cx="1190846" cy="369332"/>
          </a:xfrm>
          <a:prstGeom prst="rect">
            <a:avLst/>
          </a:prstGeom>
          <a:noFill/>
        </p:spPr>
        <p:txBody>
          <a:bodyPr wrap="square" rtlCol="0">
            <a:spAutoFit/>
          </a:bodyPr>
          <a:lstStyle/>
          <a:p>
            <a:r>
              <a:rPr lang="en-US" dirty="0"/>
              <a:t>embodies</a:t>
            </a:r>
          </a:p>
        </p:txBody>
      </p:sp>
      <p:sp>
        <p:nvSpPr>
          <p:cNvPr id="16" name="TextBox 15">
            <a:extLst>
              <a:ext uri="{FF2B5EF4-FFF2-40B4-BE49-F238E27FC236}">
                <a16:creationId xmlns:a16="http://schemas.microsoft.com/office/drawing/2014/main" id="{220FA1B7-640D-431D-949B-54902712A4B2}"/>
              </a:ext>
            </a:extLst>
          </p:cNvPr>
          <p:cNvSpPr txBox="1"/>
          <p:nvPr/>
        </p:nvSpPr>
        <p:spPr>
          <a:xfrm>
            <a:off x="736739" y="3841771"/>
            <a:ext cx="1918713" cy="908864"/>
          </a:xfrm>
          <a:prstGeom prst="ellipse">
            <a:avLst/>
          </a:prstGeom>
          <a:noFill/>
          <a:ln w="19050">
            <a:solidFill>
              <a:schemeClr val="tx1"/>
            </a:solidFill>
            <a:prstDash val="sysDot"/>
          </a:ln>
        </p:spPr>
        <p:txBody>
          <a:bodyPr wrap="none" rtlCol="0">
            <a:spAutoFit/>
          </a:bodyPr>
          <a:lstStyle/>
          <a:p>
            <a:pPr algn="ctr"/>
            <a:r>
              <a:rPr lang="en-GB" dirty="0"/>
              <a:t>Aggregating </a:t>
            </a:r>
          </a:p>
          <a:p>
            <a:pPr algn="ctr"/>
            <a:r>
              <a:rPr lang="en-GB" dirty="0"/>
              <a:t>Expression</a:t>
            </a:r>
          </a:p>
        </p:txBody>
      </p:sp>
      <p:sp>
        <p:nvSpPr>
          <p:cNvPr id="17" name="TextBox 16">
            <a:extLst>
              <a:ext uri="{FF2B5EF4-FFF2-40B4-BE49-F238E27FC236}">
                <a16:creationId xmlns:a16="http://schemas.microsoft.com/office/drawing/2014/main" id="{220FA1B7-640D-431D-949B-54902712A4B2}"/>
              </a:ext>
            </a:extLst>
          </p:cNvPr>
          <p:cNvSpPr txBox="1"/>
          <p:nvPr/>
        </p:nvSpPr>
        <p:spPr>
          <a:xfrm>
            <a:off x="747019" y="2627367"/>
            <a:ext cx="1908433" cy="908864"/>
          </a:xfrm>
          <a:prstGeom prst="ellipse">
            <a:avLst/>
          </a:prstGeom>
          <a:noFill/>
          <a:ln w="19050">
            <a:solidFill>
              <a:schemeClr val="tx1"/>
            </a:solidFill>
            <a:prstDash val="sysDot"/>
          </a:ln>
        </p:spPr>
        <p:txBody>
          <a:bodyPr wrap="none" rtlCol="0">
            <a:spAutoFit/>
          </a:bodyPr>
          <a:lstStyle/>
          <a:p>
            <a:pPr algn="ctr"/>
            <a:r>
              <a:rPr lang="en-GB" dirty="0"/>
              <a:t>Aggregating </a:t>
            </a:r>
          </a:p>
          <a:p>
            <a:pPr algn="ctr"/>
            <a:r>
              <a:rPr lang="en-GB" dirty="0"/>
              <a:t>Work</a:t>
            </a:r>
          </a:p>
        </p:txBody>
      </p:sp>
      <p:sp>
        <p:nvSpPr>
          <p:cNvPr id="34" name="TextBox 33"/>
          <p:cNvSpPr txBox="1"/>
          <p:nvPr/>
        </p:nvSpPr>
        <p:spPr>
          <a:xfrm>
            <a:off x="2058233" y="3569784"/>
            <a:ext cx="941182" cy="369332"/>
          </a:xfrm>
          <a:prstGeom prst="rect">
            <a:avLst/>
          </a:prstGeom>
          <a:noFill/>
        </p:spPr>
        <p:txBody>
          <a:bodyPr wrap="square" rtlCol="0">
            <a:spAutoFit/>
          </a:bodyPr>
          <a:lstStyle/>
          <a:p>
            <a:r>
              <a:rPr lang="en-US" dirty="0"/>
              <a:t>realizes</a:t>
            </a:r>
          </a:p>
        </p:txBody>
      </p:sp>
      <p:cxnSp>
        <p:nvCxnSpPr>
          <p:cNvPr id="21" name="Connector: Curved 20">
            <a:extLst>
              <a:ext uri="{FF2B5EF4-FFF2-40B4-BE49-F238E27FC236}">
                <a16:creationId xmlns:a16="http://schemas.microsoft.com/office/drawing/2014/main" id="{D56A9FC4-5A7A-4F0B-A585-839FF56B9D83}"/>
              </a:ext>
            </a:extLst>
          </p:cNvPr>
          <p:cNvCxnSpPr>
            <a:cxnSpLocks/>
            <a:stCxn id="16" idx="0"/>
            <a:endCxn id="17" idx="4"/>
          </p:cNvCxnSpPr>
          <p:nvPr/>
        </p:nvCxnSpPr>
        <p:spPr>
          <a:xfrm rot="5400000" flipH="1" flipV="1">
            <a:off x="1545896" y="3686431"/>
            <a:ext cx="305540" cy="514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4D8A4B28-BBDB-4923-B047-8400AA447D21}"/>
              </a:ext>
            </a:extLst>
          </p:cNvPr>
          <p:cNvCxnSpPr>
            <a:cxnSpLocks/>
            <a:stCxn id="9" idx="0"/>
            <a:endCxn id="10" idx="4"/>
          </p:cNvCxnSpPr>
          <p:nvPr/>
        </p:nvCxnSpPr>
        <p:spPr>
          <a:xfrm rot="5400000" flipH="1" flipV="1">
            <a:off x="3968095" y="3711821"/>
            <a:ext cx="329045" cy="889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07A538F1-F777-413F-A6F3-6D6CF2040BD5}"/>
              </a:ext>
            </a:extLst>
          </p:cNvPr>
          <p:cNvCxnSpPr>
            <a:cxnSpLocks/>
            <a:stCxn id="11" idx="0"/>
            <a:endCxn id="12" idx="4"/>
          </p:cNvCxnSpPr>
          <p:nvPr/>
        </p:nvCxnSpPr>
        <p:spPr>
          <a:xfrm rot="16200000" flipV="1">
            <a:off x="6948989" y="3748265"/>
            <a:ext cx="396506" cy="2872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9CF71642-73E5-4327-BC45-123DD8C1E3B1}"/>
              </a:ext>
            </a:extLst>
          </p:cNvPr>
          <p:cNvCxnSpPr>
            <a:cxnSpLocks/>
            <a:stCxn id="8" idx="2"/>
            <a:endCxn id="16" idx="4"/>
          </p:cNvCxnSpPr>
          <p:nvPr/>
        </p:nvCxnSpPr>
        <p:spPr>
          <a:xfrm rot="10800000">
            <a:off x="1696096" y="4750636"/>
            <a:ext cx="2771360" cy="1467481"/>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63B2B5A-47DD-4809-A479-479E73D25CC5}"/>
              </a:ext>
            </a:extLst>
          </p:cNvPr>
          <p:cNvCxnSpPr>
            <a:cxnSpLocks/>
            <a:stCxn id="8" idx="0"/>
            <a:endCxn id="11" idx="4"/>
          </p:cNvCxnSpPr>
          <p:nvPr/>
        </p:nvCxnSpPr>
        <p:spPr>
          <a:xfrm rot="5400000" flipH="1" flipV="1">
            <a:off x="6086354" y="4688437"/>
            <a:ext cx="504429" cy="164606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19628A0D-B3D5-422E-A45E-E1B319D521BE}"/>
              </a:ext>
            </a:extLst>
          </p:cNvPr>
          <p:cNvCxnSpPr>
            <a:cxnSpLocks/>
            <a:stCxn id="8" idx="0"/>
            <a:endCxn id="9" idx="4"/>
          </p:cNvCxnSpPr>
          <p:nvPr/>
        </p:nvCxnSpPr>
        <p:spPr>
          <a:xfrm rot="16200000" flipV="1">
            <a:off x="4529595" y="4777743"/>
            <a:ext cx="584519" cy="138736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2A349AFA-BB42-4537-9A6C-5D27BAAD137B}"/>
              </a:ext>
            </a:extLst>
          </p:cNvPr>
          <p:cNvSpPr txBox="1"/>
          <p:nvPr/>
        </p:nvSpPr>
        <p:spPr>
          <a:xfrm>
            <a:off x="5044943" y="3565299"/>
            <a:ext cx="941182" cy="369332"/>
          </a:xfrm>
          <a:prstGeom prst="rect">
            <a:avLst/>
          </a:prstGeom>
          <a:noFill/>
        </p:spPr>
        <p:txBody>
          <a:bodyPr wrap="square" rtlCol="0">
            <a:spAutoFit/>
          </a:bodyPr>
          <a:lstStyle/>
          <a:p>
            <a:r>
              <a:rPr lang="en-US" dirty="0"/>
              <a:t>realizes</a:t>
            </a:r>
          </a:p>
        </p:txBody>
      </p:sp>
      <p:sp>
        <p:nvSpPr>
          <p:cNvPr id="22" name="TextBox 21">
            <a:extLst>
              <a:ext uri="{FF2B5EF4-FFF2-40B4-BE49-F238E27FC236}">
                <a16:creationId xmlns:a16="http://schemas.microsoft.com/office/drawing/2014/main" id="{B48098B1-61C3-4DBD-ADCA-D0D7B2756439}"/>
              </a:ext>
            </a:extLst>
          </p:cNvPr>
          <p:cNvSpPr txBox="1"/>
          <p:nvPr/>
        </p:nvSpPr>
        <p:spPr>
          <a:xfrm>
            <a:off x="4920111" y="5058558"/>
            <a:ext cx="1190846" cy="369332"/>
          </a:xfrm>
          <a:prstGeom prst="rect">
            <a:avLst/>
          </a:prstGeom>
          <a:noFill/>
        </p:spPr>
        <p:txBody>
          <a:bodyPr wrap="square" rtlCol="0">
            <a:spAutoFit/>
          </a:bodyPr>
          <a:lstStyle/>
          <a:p>
            <a:r>
              <a:rPr lang="en-US" dirty="0"/>
              <a:t>embodies</a:t>
            </a:r>
          </a:p>
        </p:txBody>
      </p:sp>
    </p:spTree>
    <p:extLst>
      <p:ext uri="{BB962C8B-B14F-4D97-AF65-F5344CB8AC3E}">
        <p14:creationId xmlns:p14="http://schemas.microsoft.com/office/powerpoint/2010/main" val="4085949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5083443" cy="707886"/>
          </a:xfrm>
          <a:prstGeom prst="rect">
            <a:avLst/>
          </a:prstGeom>
          <a:noFill/>
        </p:spPr>
        <p:txBody>
          <a:bodyPr wrap="none" rtlCol="0">
            <a:spAutoFit/>
          </a:bodyPr>
          <a:lstStyle/>
          <a:p>
            <a:r>
              <a:rPr lang="en-GB" sz="4000" dirty="0"/>
              <a:t>Plans for aggregates (2)</a:t>
            </a:r>
          </a:p>
        </p:txBody>
      </p:sp>
      <p:sp>
        <p:nvSpPr>
          <p:cNvPr id="5" name="TextBox 4">
            <a:extLst>
              <a:ext uri="{FF2B5EF4-FFF2-40B4-BE49-F238E27FC236}">
                <a16:creationId xmlns:a16="http://schemas.microsoft.com/office/drawing/2014/main" id="{F201859E-602E-4386-B4CD-D8B5AE4840C3}"/>
              </a:ext>
            </a:extLst>
          </p:cNvPr>
          <p:cNvSpPr txBox="1"/>
          <p:nvPr/>
        </p:nvSpPr>
        <p:spPr>
          <a:xfrm>
            <a:off x="477672" y="1185644"/>
            <a:ext cx="7694348" cy="1277850"/>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The </a:t>
            </a:r>
            <a:r>
              <a:rPr lang="en-US" sz="2400" b="1" dirty="0">
                <a:solidFill>
                  <a:srgbClr val="000000"/>
                </a:solidFill>
                <a:latin typeface="Calibri" panose="020F0502020204030204" pitchFamily="34" charset="0"/>
                <a:ea typeface="Calibri" panose="020F0502020204030204" pitchFamily="34" charset="0"/>
              </a:rPr>
              <a:t>aggregating work </a:t>
            </a:r>
            <a:r>
              <a:rPr lang="en-US" sz="2400" dirty="0">
                <a:solidFill>
                  <a:srgbClr val="000000"/>
                </a:solidFill>
                <a:latin typeface="Calibri" panose="020F0502020204030204" pitchFamily="34" charset="0"/>
                <a:ea typeface="Calibri" panose="020F0502020204030204" pitchFamily="34" charset="0"/>
              </a:rPr>
              <a:t>is the plan, realized in the </a:t>
            </a:r>
            <a:r>
              <a:rPr lang="en-US" sz="2400" b="1" dirty="0">
                <a:solidFill>
                  <a:srgbClr val="000000"/>
                </a:solidFill>
                <a:latin typeface="Calibri" panose="020F0502020204030204" pitchFamily="34" charset="0"/>
                <a:ea typeface="Calibri" panose="020F0502020204030204" pitchFamily="34" charset="0"/>
              </a:rPr>
              <a:t>aggregating expression,</a:t>
            </a:r>
            <a:r>
              <a:rPr lang="en-US" sz="2400" dirty="0">
                <a:solidFill>
                  <a:srgbClr val="000000"/>
                </a:solidFill>
                <a:latin typeface="Calibri" panose="020F0502020204030204" pitchFamily="34" charset="0"/>
                <a:ea typeface="Calibri" panose="020F0502020204030204" pitchFamily="34" charset="0"/>
              </a:rPr>
              <a:t> for the selection and arrangement of the </a:t>
            </a:r>
            <a:r>
              <a:rPr lang="en-US" sz="2400" b="1" dirty="0">
                <a:solidFill>
                  <a:srgbClr val="000000"/>
                </a:solidFill>
                <a:latin typeface="Calibri" panose="020F0502020204030204" pitchFamily="34" charset="0"/>
                <a:ea typeface="Calibri" panose="020F0502020204030204" pitchFamily="34" charset="0"/>
              </a:rPr>
              <a:t>distinct expressions </a:t>
            </a:r>
            <a:r>
              <a:rPr lang="en-US" sz="2400" dirty="0">
                <a:solidFill>
                  <a:srgbClr val="000000"/>
                </a:solidFill>
                <a:latin typeface="Calibri" panose="020F0502020204030204" pitchFamily="34" charset="0"/>
                <a:ea typeface="Calibri" panose="020F0502020204030204" pitchFamily="34" charset="0"/>
              </a:rPr>
              <a:t>in the </a:t>
            </a:r>
            <a:r>
              <a:rPr lang="en-US" sz="2400" b="1" dirty="0">
                <a:solidFill>
                  <a:srgbClr val="000000"/>
                </a:solidFill>
                <a:latin typeface="Calibri" panose="020F0502020204030204" pitchFamily="34" charset="0"/>
                <a:ea typeface="Calibri" panose="020F0502020204030204" pitchFamily="34" charset="0"/>
              </a:rPr>
              <a:t>aggregate manifestation.</a:t>
            </a:r>
            <a:endParaRPr lang="en-GB" sz="2400" dirty="0">
              <a:solidFill>
                <a:srgbClr val="000000"/>
              </a:solidFill>
              <a:latin typeface="Calibri" panose="020F0502020204030204" pitchFamily="34" charset="0"/>
              <a:ea typeface="Calibri" panose="020F0502020204030204" pitchFamily="34" charset="0"/>
            </a:endParaRPr>
          </a:p>
        </p:txBody>
      </p:sp>
      <p:sp>
        <p:nvSpPr>
          <p:cNvPr id="21" name="TextBox 20">
            <a:extLst>
              <a:ext uri="{FF2B5EF4-FFF2-40B4-BE49-F238E27FC236}">
                <a16:creationId xmlns:a16="http://schemas.microsoft.com/office/drawing/2014/main" id="{220FA1B7-640D-431D-949B-54902712A4B2}"/>
              </a:ext>
            </a:extLst>
          </p:cNvPr>
          <p:cNvSpPr txBox="1"/>
          <p:nvPr/>
        </p:nvSpPr>
        <p:spPr>
          <a:xfrm>
            <a:off x="2839903" y="5353253"/>
            <a:ext cx="3765924" cy="1298377"/>
          </a:xfrm>
          <a:prstGeom prst="ellipse">
            <a:avLst/>
          </a:prstGeom>
          <a:noFill/>
          <a:ln w="19050">
            <a:solidFill>
              <a:schemeClr val="tx1"/>
            </a:solidFill>
          </a:ln>
        </p:spPr>
        <p:txBody>
          <a:bodyPr wrap="none" rtlCol="0">
            <a:spAutoFit/>
          </a:bodyPr>
          <a:lstStyle/>
          <a:p>
            <a:pPr algn="ctr"/>
            <a:r>
              <a:rPr lang="en-GB" dirty="0"/>
              <a:t>Understanding</a:t>
            </a:r>
          </a:p>
          <a:p>
            <a:pPr algn="ctr"/>
            <a:r>
              <a:rPr lang="en-GB" dirty="0"/>
              <a:t>FRBR </a:t>
            </a:r>
          </a:p>
          <a:p>
            <a:pPr algn="ctr"/>
            <a:r>
              <a:rPr lang="en-GB" dirty="0"/>
              <a:t>(Libraries Unlimited, 2007)</a:t>
            </a:r>
          </a:p>
        </p:txBody>
      </p:sp>
      <p:sp>
        <p:nvSpPr>
          <p:cNvPr id="23" name="TextBox 22">
            <a:extLst>
              <a:ext uri="{FF2B5EF4-FFF2-40B4-BE49-F238E27FC236}">
                <a16:creationId xmlns:a16="http://schemas.microsoft.com/office/drawing/2014/main" id="{220FA1B7-640D-431D-949B-54902712A4B2}"/>
              </a:ext>
            </a:extLst>
          </p:cNvPr>
          <p:cNvSpPr txBox="1"/>
          <p:nvPr/>
        </p:nvSpPr>
        <p:spPr>
          <a:xfrm>
            <a:off x="3421467" y="4396839"/>
            <a:ext cx="2602795" cy="519351"/>
          </a:xfrm>
          <a:prstGeom prst="ellipse">
            <a:avLst/>
          </a:prstGeom>
          <a:noFill/>
          <a:ln w="19050">
            <a:solidFill>
              <a:schemeClr val="tx1"/>
            </a:solidFill>
          </a:ln>
        </p:spPr>
        <p:txBody>
          <a:bodyPr wrap="none" rtlCol="0">
            <a:spAutoFit/>
          </a:bodyPr>
          <a:lstStyle/>
          <a:p>
            <a:pPr algn="ctr"/>
            <a:r>
              <a:rPr lang="en-GB" dirty="0"/>
              <a:t>E1: Text in English</a:t>
            </a:r>
          </a:p>
        </p:txBody>
      </p:sp>
      <p:sp>
        <p:nvSpPr>
          <p:cNvPr id="24" name="TextBox 23">
            <a:extLst>
              <a:ext uri="{FF2B5EF4-FFF2-40B4-BE49-F238E27FC236}">
                <a16:creationId xmlns:a16="http://schemas.microsoft.com/office/drawing/2014/main" id="{220FA1B7-640D-431D-949B-54902712A4B2}"/>
              </a:ext>
            </a:extLst>
          </p:cNvPr>
          <p:cNvSpPr txBox="1"/>
          <p:nvPr/>
        </p:nvSpPr>
        <p:spPr>
          <a:xfrm>
            <a:off x="3452156" y="2708950"/>
            <a:ext cx="2541419" cy="1298377"/>
          </a:xfrm>
          <a:prstGeom prst="ellipse">
            <a:avLst/>
          </a:prstGeom>
          <a:noFill/>
          <a:ln w="19050">
            <a:solidFill>
              <a:schemeClr val="tx1"/>
            </a:solidFill>
          </a:ln>
        </p:spPr>
        <p:txBody>
          <a:bodyPr wrap="square" rtlCol="0">
            <a:spAutoFit/>
          </a:bodyPr>
          <a:lstStyle/>
          <a:p>
            <a:pPr algn="ctr"/>
            <a:r>
              <a:rPr lang="en-GB" dirty="0"/>
              <a:t>W1: An introduction</a:t>
            </a:r>
          </a:p>
          <a:p>
            <a:pPr algn="ctr"/>
            <a:r>
              <a:rPr lang="en-GB" dirty="0"/>
              <a:t>to Functional …</a:t>
            </a:r>
          </a:p>
        </p:txBody>
      </p:sp>
      <p:sp>
        <p:nvSpPr>
          <p:cNvPr id="25" name="TextBox 24">
            <a:extLst>
              <a:ext uri="{FF2B5EF4-FFF2-40B4-BE49-F238E27FC236}">
                <a16:creationId xmlns:a16="http://schemas.microsoft.com/office/drawing/2014/main" id="{220FA1B7-640D-431D-949B-54902712A4B2}"/>
              </a:ext>
            </a:extLst>
          </p:cNvPr>
          <p:cNvSpPr txBox="1"/>
          <p:nvPr/>
        </p:nvSpPr>
        <p:spPr>
          <a:xfrm>
            <a:off x="6315532" y="4388247"/>
            <a:ext cx="2602795" cy="519351"/>
          </a:xfrm>
          <a:prstGeom prst="ellipse">
            <a:avLst/>
          </a:prstGeom>
          <a:noFill/>
          <a:ln w="19050">
            <a:solidFill>
              <a:schemeClr val="tx1"/>
            </a:solidFill>
          </a:ln>
        </p:spPr>
        <p:txBody>
          <a:bodyPr wrap="none" rtlCol="0">
            <a:spAutoFit/>
          </a:bodyPr>
          <a:lstStyle/>
          <a:p>
            <a:pPr algn="ctr"/>
            <a:r>
              <a:rPr lang="en-GB" dirty="0"/>
              <a:t>E2: Text in English</a:t>
            </a:r>
          </a:p>
        </p:txBody>
      </p:sp>
      <p:sp>
        <p:nvSpPr>
          <p:cNvPr id="26" name="TextBox 25">
            <a:extLst>
              <a:ext uri="{FF2B5EF4-FFF2-40B4-BE49-F238E27FC236}">
                <a16:creationId xmlns:a16="http://schemas.microsoft.com/office/drawing/2014/main" id="{220FA1B7-640D-431D-949B-54902712A4B2}"/>
              </a:ext>
            </a:extLst>
          </p:cNvPr>
          <p:cNvSpPr txBox="1"/>
          <p:nvPr/>
        </p:nvSpPr>
        <p:spPr>
          <a:xfrm>
            <a:off x="6244893" y="2672286"/>
            <a:ext cx="2744072" cy="1298377"/>
          </a:xfrm>
          <a:prstGeom prst="ellipse">
            <a:avLst/>
          </a:prstGeom>
          <a:noFill/>
          <a:ln w="19050">
            <a:solidFill>
              <a:schemeClr val="tx1"/>
            </a:solidFill>
          </a:ln>
        </p:spPr>
        <p:txBody>
          <a:bodyPr wrap="square" rtlCol="0">
            <a:spAutoFit/>
          </a:bodyPr>
          <a:lstStyle/>
          <a:p>
            <a:pPr algn="ctr"/>
            <a:r>
              <a:rPr lang="en-GB" dirty="0"/>
              <a:t>W2: Understanding the …</a:t>
            </a:r>
          </a:p>
        </p:txBody>
      </p:sp>
      <p:sp>
        <p:nvSpPr>
          <p:cNvPr id="39" name="TextBox 38">
            <a:extLst>
              <a:ext uri="{FF2B5EF4-FFF2-40B4-BE49-F238E27FC236}">
                <a16:creationId xmlns:a16="http://schemas.microsoft.com/office/drawing/2014/main" id="{220FA1B7-640D-431D-949B-54902712A4B2}"/>
              </a:ext>
            </a:extLst>
          </p:cNvPr>
          <p:cNvSpPr txBox="1"/>
          <p:nvPr/>
        </p:nvSpPr>
        <p:spPr>
          <a:xfrm>
            <a:off x="332481" y="4193491"/>
            <a:ext cx="3037028" cy="908864"/>
          </a:xfrm>
          <a:prstGeom prst="ellipse">
            <a:avLst/>
          </a:prstGeom>
          <a:noFill/>
          <a:ln w="19050">
            <a:solidFill>
              <a:schemeClr val="tx1"/>
            </a:solidFill>
            <a:prstDash val="sysDot"/>
          </a:ln>
        </p:spPr>
        <p:txBody>
          <a:bodyPr wrap="none" rtlCol="0">
            <a:spAutoFit/>
          </a:bodyPr>
          <a:lstStyle/>
          <a:p>
            <a:pPr algn="ctr"/>
            <a:r>
              <a:rPr lang="en-GB" dirty="0"/>
              <a:t>AE: Expression of the</a:t>
            </a:r>
          </a:p>
          <a:p>
            <a:pPr algn="ctr"/>
            <a:r>
              <a:rPr lang="en-GB" dirty="0"/>
              <a:t>plan ….</a:t>
            </a:r>
            <a:endParaRPr lang="en-GB" i="1" dirty="0"/>
          </a:p>
        </p:txBody>
      </p:sp>
      <p:sp>
        <p:nvSpPr>
          <p:cNvPr id="40" name="TextBox 39">
            <a:extLst>
              <a:ext uri="{FF2B5EF4-FFF2-40B4-BE49-F238E27FC236}">
                <a16:creationId xmlns:a16="http://schemas.microsoft.com/office/drawing/2014/main" id="{220FA1B7-640D-431D-949B-54902712A4B2}"/>
              </a:ext>
            </a:extLst>
          </p:cNvPr>
          <p:cNvSpPr txBox="1"/>
          <p:nvPr/>
        </p:nvSpPr>
        <p:spPr>
          <a:xfrm>
            <a:off x="544712" y="2644216"/>
            <a:ext cx="2597071" cy="1298377"/>
          </a:xfrm>
          <a:prstGeom prst="ellipse">
            <a:avLst/>
          </a:prstGeom>
          <a:noFill/>
          <a:ln w="19050">
            <a:solidFill>
              <a:schemeClr val="tx1"/>
            </a:solidFill>
            <a:prstDash val="sysDot"/>
          </a:ln>
        </p:spPr>
        <p:txBody>
          <a:bodyPr wrap="square" rtlCol="0">
            <a:spAutoFit/>
          </a:bodyPr>
          <a:lstStyle/>
          <a:p>
            <a:pPr algn="ctr"/>
            <a:r>
              <a:rPr lang="en-GB" dirty="0"/>
              <a:t>AW: The plan for </a:t>
            </a:r>
            <a:r>
              <a:rPr lang="en-GB" i="1" dirty="0"/>
              <a:t>Understanding  FRBR</a:t>
            </a:r>
          </a:p>
        </p:txBody>
      </p:sp>
      <p:cxnSp>
        <p:nvCxnSpPr>
          <p:cNvPr id="29" name="Connector: Curved 28">
            <a:extLst>
              <a:ext uri="{FF2B5EF4-FFF2-40B4-BE49-F238E27FC236}">
                <a16:creationId xmlns:a16="http://schemas.microsoft.com/office/drawing/2014/main" id="{D862FC40-2DBD-46B5-9217-CB2F8349B954}"/>
              </a:ext>
            </a:extLst>
          </p:cNvPr>
          <p:cNvCxnSpPr>
            <a:cxnSpLocks/>
            <a:stCxn id="39" idx="0"/>
            <a:endCxn id="40" idx="4"/>
          </p:cNvCxnSpPr>
          <p:nvPr/>
        </p:nvCxnSpPr>
        <p:spPr>
          <a:xfrm rot="16200000" flipV="1">
            <a:off x="1721673" y="4064168"/>
            <a:ext cx="250898" cy="774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F40F6AEF-8053-45B7-B297-446609D15D2D}"/>
              </a:ext>
            </a:extLst>
          </p:cNvPr>
          <p:cNvCxnSpPr>
            <a:cxnSpLocks/>
            <a:stCxn id="23" idx="0"/>
            <a:endCxn id="24" idx="4"/>
          </p:cNvCxnSpPr>
          <p:nvPr/>
        </p:nvCxnSpPr>
        <p:spPr>
          <a:xfrm rot="5400000" flipH="1" flipV="1">
            <a:off x="4528109" y="4202083"/>
            <a:ext cx="389512"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E6B447DF-E8C1-40BF-8313-310F20BBEEA6}"/>
              </a:ext>
            </a:extLst>
          </p:cNvPr>
          <p:cNvCxnSpPr>
            <a:cxnSpLocks/>
            <a:stCxn id="25" idx="0"/>
            <a:endCxn id="26" idx="4"/>
          </p:cNvCxnSpPr>
          <p:nvPr/>
        </p:nvCxnSpPr>
        <p:spPr>
          <a:xfrm rot="16200000" flipV="1">
            <a:off x="7408138" y="4179454"/>
            <a:ext cx="41758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Connector: Curved 32">
            <a:extLst>
              <a:ext uri="{FF2B5EF4-FFF2-40B4-BE49-F238E27FC236}">
                <a16:creationId xmlns:a16="http://schemas.microsoft.com/office/drawing/2014/main" id="{0DB83331-2968-4D5A-8AD2-C486564670A6}"/>
              </a:ext>
            </a:extLst>
          </p:cNvPr>
          <p:cNvCxnSpPr>
            <a:cxnSpLocks/>
            <a:stCxn id="21" idx="2"/>
            <a:endCxn id="39" idx="4"/>
          </p:cNvCxnSpPr>
          <p:nvPr/>
        </p:nvCxnSpPr>
        <p:spPr>
          <a:xfrm rot="10800000">
            <a:off x="1850995" y="5102356"/>
            <a:ext cx="988908" cy="900087"/>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Connector: Curved 34">
            <a:extLst>
              <a:ext uri="{FF2B5EF4-FFF2-40B4-BE49-F238E27FC236}">
                <a16:creationId xmlns:a16="http://schemas.microsoft.com/office/drawing/2014/main" id="{9F6F29F1-D057-4C21-B959-5C93FE760CCB}"/>
              </a:ext>
            </a:extLst>
          </p:cNvPr>
          <p:cNvCxnSpPr>
            <a:cxnSpLocks/>
            <a:stCxn id="21" idx="0"/>
            <a:endCxn id="25" idx="4"/>
          </p:cNvCxnSpPr>
          <p:nvPr/>
        </p:nvCxnSpPr>
        <p:spPr>
          <a:xfrm rot="5400000" flipH="1" flipV="1">
            <a:off x="5947070" y="3683394"/>
            <a:ext cx="445655" cy="289406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EBCB0279-5384-45FB-90E3-7273307DB565}"/>
              </a:ext>
            </a:extLst>
          </p:cNvPr>
          <p:cNvCxnSpPr>
            <a:cxnSpLocks/>
            <a:stCxn id="21" idx="0"/>
            <a:endCxn id="23" idx="4"/>
          </p:cNvCxnSpPr>
          <p:nvPr/>
        </p:nvCxnSpPr>
        <p:spPr>
          <a:xfrm rot="5400000" flipH="1" flipV="1">
            <a:off x="4504334" y="5134722"/>
            <a:ext cx="437063"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304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5083443" cy="707886"/>
          </a:xfrm>
          <a:prstGeom prst="rect">
            <a:avLst/>
          </a:prstGeom>
          <a:noFill/>
        </p:spPr>
        <p:txBody>
          <a:bodyPr wrap="none" rtlCol="0">
            <a:spAutoFit/>
          </a:bodyPr>
          <a:lstStyle/>
          <a:p>
            <a:r>
              <a:rPr lang="en-GB" sz="4000" dirty="0"/>
              <a:t>Plans for aggregates (3)</a:t>
            </a:r>
          </a:p>
        </p:txBody>
      </p:sp>
      <p:sp>
        <p:nvSpPr>
          <p:cNvPr id="5" name="TextBox 4">
            <a:extLst>
              <a:ext uri="{FF2B5EF4-FFF2-40B4-BE49-F238E27FC236}">
                <a16:creationId xmlns:a16="http://schemas.microsoft.com/office/drawing/2014/main" id="{F201859E-602E-4386-B4CD-D8B5AE4840C3}"/>
              </a:ext>
            </a:extLst>
          </p:cNvPr>
          <p:cNvSpPr txBox="1"/>
          <p:nvPr/>
        </p:nvSpPr>
        <p:spPr>
          <a:xfrm>
            <a:off x="477672" y="1311794"/>
            <a:ext cx="7694348" cy="88267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The aggregating work </a:t>
            </a:r>
            <a:r>
              <a:rPr lang="en-US" sz="2400" b="1" dirty="0">
                <a:solidFill>
                  <a:srgbClr val="000000"/>
                </a:solidFill>
                <a:latin typeface="Calibri" panose="020F0502020204030204" pitchFamily="34" charset="0"/>
                <a:ea typeface="Calibri" panose="020F0502020204030204" pitchFamily="34" charset="0"/>
              </a:rPr>
              <a:t>does not </a:t>
            </a:r>
            <a:r>
              <a:rPr lang="en-US" sz="2400" dirty="0">
                <a:solidFill>
                  <a:srgbClr val="000000"/>
                </a:solidFill>
                <a:latin typeface="Calibri" panose="020F0502020204030204" pitchFamily="34" charset="0"/>
                <a:ea typeface="Calibri" panose="020F0502020204030204" pitchFamily="34" charset="0"/>
              </a:rPr>
              <a:t>contain the distinct works. There is no whole-part relationship…</a:t>
            </a:r>
            <a:endParaRPr lang="en-GB" sz="2400" dirty="0">
              <a:solidFill>
                <a:srgbClr val="000000"/>
              </a:solidFill>
              <a:latin typeface="Calibri" panose="020F0502020204030204" pitchFamily="34" charset="0"/>
              <a:ea typeface="Calibri" panose="020F0502020204030204" pitchFamily="34" charset="0"/>
            </a:endParaRPr>
          </a:p>
        </p:txBody>
      </p:sp>
      <p:sp>
        <p:nvSpPr>
          <p:cNvPr id="52" name="TextBox 51">
            <a:extLst>
              <a:ext uri="{FF2B5EF4-FFF2-40B4-BE49-F238E27FC236}">
                <a16:creationId xmlns:a16="http://schemas.microsoft.com/office/drawing/2014/main" id="{220FA1B7-640D-431D-949B-54902712A4B2}"/>
              </a:ext>
            </a:extLst>
          </p:cNvPr>
          <p:cNvSpPr txBox="1"/>
          <p:nvPr/>
        </p:nvSpPr>
        <p:spPr>
          <a:xfrm>
            <a:off x="4380971" y="5104059"/>
            <a:ext cx="3294812" cy="1298377"/>
          </a:xfrm>
          <a:prstGeom prst="ellipse">
            <a:avLst/>
          </a:prstGeom>
          <a:noFill/>
          <a:ln w="19050">
            <a:solidFill>
              <a:schemeClr val="tx1"/>
            </a:solidFill>
          </a:ln>
        </p:spPr>
        <p:txBody>
          <a:bodyPr wrap="none" rtlCol="0">
            <a:spAutoFit/>
          </a:bodyPr>
          <a:lstStyle/>
          <a:p>
            <a:pPr algn="ctr"/>
            <a:r>
              <a:rPr lang="en-GB" dirty="0"/>
              <a:t>Selected poetry </a:t>
            </a:r>
          </a:p>
          <a:p>
            <a:pPr algn="ctr"/>
            <a:r>
              <a:rPr lang="en-GB" dirty="0"/>
              <a:t>of Lord Byron</a:t>
            </a:r>
          </a:p>
          <a:p>
            <a:pPr algn="ctr"/>
            <a:r>
              <a:rPr lang="en-GB" dirty="0"/>
              <a:t>(Modern Library, 2001)</a:t>
            </a:r>
          </a:p>
        </p:txBody>
      </p:sp>
      <p:sp>
        <p:nvSpPr>
          <p:cNvPr id="53" name="TextBox 52">
            <a:extLst>
              <a:ext uri="{FF2B5EF4-FFF2-40B4-BE49-F238E27FC236}">
                <a16:creationId xmlns:a16="http://schemas.microsoft.com/office/drawing/2014/main" id="{220FA1B7-640D-431D-949B-54902712A4B2}"/>
              </a:ext>
            </a:extLst>
          </p:cNvPr>
          <p:cNvSpPr txBox="1"/>
          <p:nvPr/>
        </p:nvSpPr>
        <p:spPr>
          <a:xfrm>
            <a:off x="4146686" y="3845352"/>
            <a:ext cx="1674095" cy="908864"/>
          </a:xfrm>
          <a:prstGeom prst="ellipse">
            <a:avLst/>
          </a:prstGeom>
          <a:noFill/>
          <a:ln w="19050">
            <a:solidFill>
              <a:schemeClr val="tx1"/>
            </a:solidFill>
          </a:ln>
        </p:spPr>
        <p:txBody>
          <a:bodyPr wrap="none" rtlCol="0">
            <a:spAutoFit/>
          </a:bodyPr>
          <a:lstStyle/>
          <a:p>
            <a:pPr algn="ctr"/>
            <a:r>
              <a:rPr lang="en-GB" dirty="0"/>
              <a:t>E1: Text in </a:t>
            </a:r>
          </a:p>
          <a:p>
            <a:pPr algn="ctr"/>
            <a:r>
              <a:rPr lang="en-GB" dirty="0"/>
              <a:t>English</a:t>
            </a:r>
          </a:p>
        </p:txBody>
      </p:sp>
      <p:sp>
        <p:nvSpPr>
          <p:cNvPr id="54" name="TextBox 53">
            <a:extLst>
              <a:ext uri="{FF2B5EF4-FFF2-40B4-BE49-F238E27FC236}">
                <a16:creationId xmlns:a16="http://schemas.microsoft.com/office/drawing/2014/main" id="{220FA1B7-640D-431D-949B-54902712A4B2}"/>
              </a:ext>
            </a:extLst>
          </p:cNvPr>
          <p:cNvSpPr txBox="1"/>
          <p:nvPr/>
        </p:nvSpPr>
        <p:spPr>
          <a:xfrm>
            <a:off x="3823837" y="2622901"/>
            <a:ext cx="2281934" cy="908864"/>
          </a:xfrm>
          <a:prstGeom prst="ellipse">
            <a:avLst/>
          </a:prstGeom>
          <a:noFill/>
          <a:ln w="19050">
            <a:solidFill>
              <a:schemeClr val="tx1"/>
            </a:solidFill>
          </a:ln>
        </p:spPr>
        <p:txBody>
          <a:bodyPr wrap="square" rtlCol="0">
            <a:spAutoFit/>
          </a:bodyPr>
          <a:lstStyle/>
          <a:p>
            <a:pPr algn="ctr"/>
            <a:r>
              <a:rPr lang="en-GB" dirty="0"/>
              <a:t>W1: She walks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6875929" y="3845352"/>
            <a:ext cx="1599708" cy="908864"/>
          </a:xfrm>
          <a:prstGeom prst="ellipse">
            <a:avLst/>
          </a:prstGeom>
          <a:noFill/>
          <a:ln w="19050">
            <a:solidFill>
              <a:schemeClr val="tx1"/>
            </a:solidFill>
          </a:ln>
        </p:spPr>
        <p:txBody>
          <a:bodyPr wrap="none" rtlCol="0">
            <a:spAutoFit/>
          </a:bodyPr>
          <a:lstStyle/>
          <a:p>
            <a:pPr algn="ctr"/>
            <a:r>
              <a:rPr lang="en-GB" dirty="0"/>
              <a:t>E2:Text in </a:t>
            </a:r>
          </a:p>
          <a:p>
            <a:pPr algn="ctr"/>
            <a:r>
              <a:rPr lang="en-GB" dirty="0"/>
              <a:t>English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6818872" y="2593453"/>
            <a:ext cx="1815014" cy="908864"/>
          </a:xfrm>
          <a:prstGeom prst="ellipse">
            <a:avLst/>
          </a:prstGeom>
          <a:noFill/>
          <a:ln w="19050">
            <a:solidFill>
              <a:schemeClr val="tx1"/>
            </a:solidFill>
          </a:ln>
        </p:spPr>
        <p:txBody>
          <a:bodyPr wrap="square" rtlCol="0">
            <a:spAutoFit/>
          </a:bodyPr>
          <a:lstStyle/>
          <a:p>
            <a:pPr algn="ctr"/>
            <a:r>
              <a:rPr lang="en-GB" dirty="0"/>
              <a:t>W2: To Belshazzar</a:t>
            </a:r>
          </a:p>
        </p:txBody>
      </p:sp>
      <p:sp>
        <p:nvSpPr>
          <p:cNvPr id="62" name="TextBox 61">
            <a:extLst>
              <a:ext uri="{FF2B5EF4-FFF2-40B4-BE49-F238E27FC236}">
                <a16:creationId xmlns:a16="http://schemas.microsoft.com/office/drawing/2014/main" id="{220FA1B7-640D-431D-949B-54902712A4B2}"/>
              </a:ext>
            </a:extLst>
          </p:cNvPr>
          <p:cNvSpPr txBox="1"/>
          <p:nvPr/>
        </p:nvSpPr>
        <p:spPr>
          <a:xfrm>
            <a:off x="939744" y="4127589"/>
            <a:ext cx="2376818" cy="908864"/>
          </a:xfrm>
          <a:prstGeom prst="ellipse">
            <a:avLst/>
          </a:prstGeom>
          <a:noFill/>
          <a:ln w="19050">
            <a:solidFill>
              <a:schemeClr val="tx1"/>
            </a:solidFill>
            <a:prstDash val="sysDot"/>
          </a:ln>
        </p:spPr>
        <p:txBody>
          <a:bodyPr wrap="square" rtlCol="0">
            <a:spAutoFit/>
          </a:bodyPr>
          <a:lstStyle/>
          <a:p>
            <a:pPr algn="ctr"/>
            <a:r>
              <a:rPr lang="en-GB" dirty="0"/>
              <a:t>AE: Expression of the plan …</a:t>
            </a:r>
            <a:endParaRPr lang="en-GB"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630920" y="2428145"/>
            <a:ext cx="2994466" cy="1298377"/>
          </a:xfrm>
          <a:prstGeom prst="ellipse">
            <a:avLst/>
          </a:prstGeom>
          <a:noFill/>
          <a:ln w="19050">
            <a:solidFill>
              <a:schemeClr val="tx1"/>
            </a:solidFill>
            <a:prstDash val="sysDot"/>
          </a:ln>
        </p:spPr>
        <p:txBody>
          <a:bodyPr wrap="square" rtlCol="0">
            <a:spAutoFit/>
          </a:bodyPr>
          <a:lstStyle/>
          <a:p>
            <a:pPr algn="ctr"/>
            <a:r>
              <a:rPr lang="en-GB" dirty="0"/>
              <a:t>AW: Work plan for</a:t>
            </a:r>
          </a:p>
          <a:p>
            <a:pPr algn="ctr"/>
            <a:r>
              <a:rPr lang="en-GB" i="1" dirty="0"/>
              <a:t>Selected poetry of Lord Byron</a:t>
            </a:r>
          </a:p>
        </p:txBody>
      </p:sp>
      <p:sp>
        <p:nvSpPr>
          <p:cNvPr id="66" name="TextBox 65"/>
          <p:cNvSpPr txBox="1"/>
          <p:nvPr/>
        </p:nvSpPr>
        <p:spPr>
          <a:xfrm>
            <a:off x="5820781" y="3548206"/>
            <a:ext cx="941182" cy="369332"/>
          </a:xfrm>
          <a:prstGeom prst="rect">
            <a:avLst/>
          </a:prstGeom>
          <a:noFill/>
        </p:spPr>
        <p:txBody>
          <a:bodyPr wrap="square" rtlCol="0">
            <a:spAutoFit/>
          </a:bodyPr>
          <a:lstStyle/>
          <a:p>
            <a:r>
              <a:rPr lang="en-US" dirty="0"/>
              <a:t>realizes</a:t>
            </a:r>
          </a:p>
        </p:txBody>
      </p:sp>
      <p:sp>
        <p:nvSpPr>
          <p:cNvPr id="69" name="TextBox 68"/>
          <p:cNvSpPr txBox="1"/>
          <p:nvPr/>
        </p:nvSpPr>
        <p:spPr>
          <a:xfrm>
            <a:off x="5625285" y="4501054"/>
            <a:ext cx="1190846" cy="369332"/>
          </a:xfrm>
          <a:prstGeom prst="rect">
            <a:avLst/>
          </a:prstGeom>
          <a:noFill/>
        </p:spPr>
        <p:txBody>
          <a:bodyPr wrap="square" rtlCol="0">
            <a:spAutoFit/>
          </a:bodyPr>
          <a:lstStyle/>
          <a:p>
            <a:r>
              <a:rPr lang="en-US" dirty="0"/>
              <a:t>embodies</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927620" y="3927056"/>
            <a:ext cx="401067"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4817476" y="3679094"/>
            <a:ext cx="313587" cy="1893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5400000" flipH="1" flipV="1">
            <a:off x="7529564" y="3648537"/>
            <a:ext cx="343035" cy="5059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128153" y="5036454"/>
            <a:ext cx="2252818" cy="716795"/>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6677159" y="4105435"/>
            <a:ext cx="349843" cy="164740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5331135" y="4406816"/>
            <a:ext cx="349843" cy="104464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2391740" y="3726522"/>
            <a:ext cx="941182" cy="369332"/>
          </a:xfrm>
          <a:prstGeom prst="rect">
            <a:avLst/>
          </a:prstGeom>
          <a:noFill/>
        </p:spPr>
        <p:txBody>
          <a:bodyPr wrap="square" rtlCol="0">
            <a:spAutoFit/>
          </a:bodyPr>
          <a:lstStyle/>
          <a:p>
            <a:r>
              <a:rPr lang="en-US" dirty="0"/>
              <a:t>realizes</a:t>
            </a:r>
          </a:p>
        </p:txBody>
      </p:sp>
      <p:sp>
        <p:nvSpPr>
          <p:cNvPr id="71" name="TextBox 70">
            <a:extLst>
              <a:ext uri="{FF2B5EF4-FFF2-40B4-BE49-F238E27FC236}">
                <a16:creationId xmlns:a16="http://schemas.microsoft.com/office/drawing/2014/main" id="{C72B9097-1FA0-49FF-8153-0A906767EF88}"/>
              </a:ext>
            </a:extLst>
          </p:cNvPr>
          <p:cNvSpPr txBox="1"/>
          <p:nvPr/>
        </p:nvSpPr>
        <p:spPr>
          <a:xfrm>
            <a:off x="2985695" y="5068188"/>
            <a:ext cx="1190846" cy="369332"/>
          </a:xfrm>
          <a:prstGeom prst="rect">
            <a:avLst/>
          </a:prstGeom>
          <a:noFill/>
        </p:spPr>
        <p:txBody>
          <a:bodyPr wrap="square" rtlCol="0">
            <a:spAutoFit/>
          </a:bodyPr>
          <a:lstStyle/>
          <a:p>
            <a:r>
              <a:rPr lang="en-US" dirty="0"/>
              <a:t>embodies</a:t>
            </a:r>
          </a:p>
        </p:txBody>
      </p:sp>
    </p:spTree>
    <p:extLst>
      <p:ext uri="{BB962C8B-B14F-4D97-AF65-F5344CB8AC3E}">
        <p14:creationId xmlns:p14="http://schemas.microsoft.com/office/powerpoint/2010/main" val="4621390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or: Curved 24">
            <a:extLst>
              <a:ext uri="{FF2B5EF4-FFF2-40B4-BE49-F238E27FC236}">
                <a16:creationId xmlns:a16="http://schemas.microsoft.com/office/drawing/2014/main" id="{3D1E7821-D953-4780-854B-2FFAEDB0A7FD}"/>
              </a:ext>
            </a:extLst>
          </p:cNvPr>
          <p:cNvCxnSpPr>
            <a:cxnSpLocks/>
            <a:stCxn id="55" idx="2"/>
            <a:endCxn id="62" idx="6"/>
          </p:cNvCxnSpPr>
          <p:nvPr/>
        </p:nvCxnSpPr>
        <p:spPr>
          <a:xfrm rot="10800000" flipV="1">
            <a:off x="3316563" y="4299783"/>
            <a:ext cx="3559367" cy="282237"/>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70FDE0A-BDD1-4777-898F-FDE2E7081047}"/>
              </a:ext>
            </a:extLst>
          </p:cNvPr>
          <p:cNvSpPr txBox="1"/>
          <p:nvPr/>
        </p:nvSpPr>
        <p:spPr>
          <a:xfrm>
            <a:off x="477672" y="436728"/>
            <a:ext cx="5083443" cy="707886"/>
          </a:xfrm>
          <a:prstGeom prst="rect">
            <a:avLst/>
          </a:prstGeom>
          <a:noFill/>
        </p:spPr>
        <p:txBody>
          <a:bodyPr wrap="none" rtlCol="0">
            <a:spAutoFit/>
          </a:bodyPr>
          <a:lstStyle/>
          <a:p>
            <a:r>
              <a:rPr lang="en-GB" sz="4000" dirty="0"/>
              <a:t>Plans for aggregates (4)</a:t>
            </a:r>
          </a:p>
        </p:txBody>
      </p:sp>
      <p:sp>
        <p:nvSpPr>
          <p:cNvPr id="52" name="TextBox 51">
            <a:extLst>
              <a:ext uri="{FF2B5EF4-FFF2-40B4-BE49-F238E27FC236}">
                <a16:creationId xmlns:a16="http://schemas.microsoft.com/office/drawing/2014/main" id="{220FA1B7-640D-431D-949B-54902712A4B2}"/>
              </a:ext>
            </a:extLst>
          </p:cNvPr>
          <p:cNvSpPr txBox="1"/>
          <p:nvPr/>
        </p:nvSpPr>
        <p:spPr>
          <a:xfrm>
            <a:off x="4380971" y="5104059"/>
            <a:ext cx="3294812" cy="1298377"/>
          </a:xfrm>
          <a:prstGeom prst="ellipse">
            <a:avLst/>
          </a:prstGeom>
          <a:noFill/>
          <a:ln w="19050">
            <a:solidFill>
              <a:schemeClr val="tx1"/>
            </a:solidFill>
          </a:ln>
        </p:spPr>
        <p:txBody>
          <a:bodyPr wrap="none" rtlCol="0">
            <a:spAutoFit/>
          </a:bodyPr>
          <a:lstStyle/>
          <a:p>
            <a:pPr algn="ctr"/>
            <a:r>
              <a:rPr lang="en-GB" dirty="0"/>
              <a:t>Selected poetry </a:t>
            </a:r>
          </a:p>
          <a:p>
            <a:pPr algn="ctr"/>
            <a:r>
              <a:rPr lang="en-GB" dirty="0"/>
              <a:t>of Lord Byron</a:t>
            </a:r>
          </a:p>
          <a:p>
            <a:pPr algn="ctr"/>
            <a:r>
              <a:rPr lang="en-GB" dirty="0"/>
              <a:t>(Modern Library, 2001)</a:t>
            </a:r>
          </a:p>
        </p:txBody>
      </p:sp>
      <p:sp>
        <p:nvSpPr>
          <p:cNvPr id="54" name="TextBox 53">
            <a:extLst>
              <a:ext uri="{FF2B5EF4-FFF2-40B4-BE49-F238E27FC236}">
                <a16:creationId xmlns:a16="http://schemas.microsoft.com/office/drawing/2014/main" id="{220FA1B7-640D-431D-949B-54902712A4B2}"/>
              </a:ext>
            </a:extLst>
          </p:cNvPr>
          <p:cNvSpPr txBox="1"/>
          <p:nvPr/>
        </p:nvSpPr>
        <p:spPr>
          <a:xfrm>
            <a:off x="3823837" y="2622901"/>
            <a:ext cx="2281934" cy="908864"/>
          </a:xfrm>
          <a:prstGeom prst="ellipse">
            <a:avLst/>
          </a:prstGeom>
          <a:noFill/>
          <a:ln w="19050">
            <a:solidFill>
              <a:schemeClr val="tx1"/>
            </a:solidFill>
          </a:ln>
        </p:spPr>
        <p:txBody>
          <a:bodyPr wrap="square" rtlCol="0">
            <a:spAutoFit/>
          </a:bodyPr>
          <a:lstStyle/>
          <a:p>
            <a:pPr algn="ctr"/>
            <a:r>
              <a:rPr lang="en-GB" dirty="0"/>
              <a:t>W1: She walks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6875929" y="3845352"/>
            <a:ext cx="1599708" cy="908864"/>
          </a:xfrm>
          <a:prstGeom prst="ellipse">
            <a:avLst/>
          </a:prstGeom>
          <a:noFill/>
          <a:ln w="19050">
            <a:solidFill>
              <a:schemeClr val="tx1"/>
            </a:solidFill>
          </a:ln>
        </p:spPr>
        <p:txBody>
          <a:bodyPr wrap="none" rtlCol="0">
            <a:spAutoFit/>
          </a:bodyPr>
          <a:lstStyle/>
          <a:p>
            <a:pPr algn="ctr"/>
            <a:r>
              <a:rPr lang="en-GB" dirty="0"/>
              <a:t>E2:Text in </a:t>
            </a:r>
          </a:p>
          <a:p>
            <a:pPr algn="ctr"/>
            <a:r>
              <a:rPr lang="en-GB" dirty="0"/>
              <a:t>English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6818872" y="2593453"/>
            <a:ext cx="1815014" cy="908864"/>
          </a:xfrm>
          <a:prstGeom prst="ellipse">
            <a:avLst/>
          </a:prstGeom>
          <a:noFill/>
          <a:ln w="19050">
            <a:solidFill>
              <a:schemeClr val="tx1"/>
            </a:solidFill>
          </a:ln>
        </p:spPr>
        <p:txBody>
          <a:bodyPr wrap="square" rtlCol="0">
            <a:spAutoFit/>
          </a:bodyPr>
          <a:lstStyle/>
          <a:p>
            <a:pPr algn="ctr"/>
            <a:r>
              <a:rPr lang="en-GB" dirty="0"/>
              <a:t>W2: To Belshazzar</a:t>
            </a:r>
          </a:p>
        </p:txBody>
      </p:sp>
      <p:sp>
        <p:nvSpPr>
          <p:cNvPr id="62" name="TextBox 61">
            <a:extLst>
              <a:ext uri="{FF2B5EF4-FFF2-40B4-BE49-F238E27FC236}">
                <a16:creationId xmlns:a16="http://schemas.microsoft.com/office/drawing/2014/main" id="{220FA1B7-640D-431D-949B-54902712A4B2}"/>
              </a:ext>
            </a:extLst>
          </p:cNvPr>
          <p:cNvSpPr txBox="1"/>
          <p:nvPr/>
        </p:nvSpPr>
        <p:spPr>
          <a:xfrm>
            <a:off x="939744" y="4127589"/>
            <a:ext cx="2376818" cy="908864"/>
          </a:xfrm>
          <a:prstGeom prst="ellipse">
            <a:avLst/>
          </a:prstGeom>
          <a:noFill/>
          <a:ln w="19050">
            <a:solidFill>
              <a:schemeClr val="tx1"/>
            </a:solidFill>
            <a:prstDash val="sysDot"/>
          </a:ln>
        </p:spPr>
        <p:txBody>
          <a:bodyPr wrap="square" rtlCol="0">
            <a:spAutoFit/>
          </a:bodyPr>
          <a:lstStyle/>
          <a:p>
            <a:pPr algn="ctr"/>
            <a:r>
              <a:rPr lang="en-GB" dirty="0"/>
              <a:t>AE: Expression of the plan …</a:t>
            </a:r>
            <a:endParaRPr lang="en-GB"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630920" y="2428145"/>
            <a:ext cx="2994466" cy="1298377"/>
          </a:xfrm>
          <a:prstGeom prst="ellipse">
            <a:avLst/>
          </a:prstGeom>
          <a:noFill/>
          <a:ln w="19050">
            <a:solidFill>
              <a:schemeClr val="tx1"/>
            </a:solidFill>
            <a:prstDash val="sysDot"/>
          </a:ln>
        </p:spPr>
        <p:txBody>
          <a:bodyPr wrap="square" rtlCol="0">
            <a:spAutoFit/>
          </a:bodyPr>
          <a:lstStyle/>
          <a:p>
            <a:pPr algn="ctr"/>
            <a:r>
              <a:rPr lang="en-GB" dirty="0"/>
              <a:t>AW: Work plan for</a:t>
            </a:r>
          </a:p>
          <a:p>
            <a:pPr algn="ctr"/>
            <a:r>
              <a:rPr lang="en-GB" i="1" dirty="0"/>
              <a:t>Selected poetry of Lord Byron</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927620" y="3927056"/>
            <a:ext cx="401067"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4817476" y="3679094"/>
            <a:ext cx="313587" cy="1893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5400000" flipH="1" flipV="1">
            <a:off x="7529564" y="3648537"/>
            <a:ext cx="343035" cy="5059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128153" y="5036454"/>
            <a:ext cx="2252818" cy="716795"/>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6677159" y="4105435"/>
            <a:ext cx="349843" cy="164740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5331135" y="4406816"/>
            <a:ext cx="349843" cy="104464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3218448" y="4734726"/>
            <a:ext cx="1521570" cy="369332"/>
          </a:xfrm>
          <a:prstGeom prst="rect">
            <a:avLst/>
          </a:prstGeom>
          <a:noFill/>
        </p:spPr>
        <p:txBody>
          <a:bodyPr wrap="none" rtlCol="0">
            <a:spAutoFit/>
          </a:bodyPr>
          <a:lstStyle/>
          <a:p>
            <a:r>
              <a:rPr lang="en-US" dirty="0"/>
              <a:t>aggregated by</a:t>
            </a:r>
          </a:p>
        </p:txBody>
      </p:sp>
      <p:cxnSp>
        <p:nvCxnSpPr>
          <p:cNvPr id="22" name="Connector: Curved 21">
            <a:extLst>
              <a:ext uri="{FF2B5EF4-FFF2-40B4-BE49-F238E27FC236}">
                <a16:creationId xmlns:a16="http://schemas.microsoft.com/office/drawing/2014/main" id="{D9218527-076D-46CE-BB86-B3DE50EB6554}"/>
              </a:ext>
            </a:extLst>
          </p:cNvPr>
          <p:cNvCxnSpPr>
            <a:cxnSpLocks/>
            <a:stCxn id="53" idx="2"/>
            <a:endCxn id="62" idx="6"/>
          </p:cNvCxnSpPr>
          <p:nvPr/>
        </p:nvCxnSpPr>
        <p:spPr>
          <a:xfrm rot="10800000" flipV="1">
            <a:off x="3316562" y="4299783"/>
            <a:ext cx="830124" cy="282237"/>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220FA1B7-640D-431D-949B-54902712A4B2}"/>
              </a:ext>
            </a:extLst>
          </p:cNvPr>
          <p:cNvSpPr txBox="1"/>
          <p:nvPr/>
        </p:nvSpPr>
        <p:spPr>
          <a:xfrm>
            <a:off x="4146686" y="3845352"/>
            <a:ext cx="1674095" cy="908864"/>
          </a:xfrm>
          <a:prstGeom prst="ellipse">
            <a:avLst/>
          </a:prstGeom>
          <a:noFill/>
          <a:ln w="19050">
            <a:solidFill>
              <a:schemeClr val="tx1"/>
            </a:solidFill>
          </a:ln>
        </p:spPr>
        <p:txBody>
          <a:bodyPr wrap="none" rtlCol="0">
            <a:spAutoFit/>
          </a:bodyPr>
          <a:lstStyle/>
          <a:p>
            <a:pPr algn="ctr"/>
            <a:r>
              <a:rPr lang="en-GB" dirty="0"/>
              <a:t>E1: Text in </a:t>
            </a:r>
          </a:p>
          <a:p>
            <a:pPr algn="ctr"/>
            <a:r>
              <a:rPr lang="en-GB" dirty="0"/>
              <a:t>English</a:t>
            </a:r>
          </a:p>
        </p:txBody>
      </p:sp>
      <p:sp>
        <p:nvSpPr>
          <p:cNvPr id="29" name="TextBox 28">
            <a:extLst>
              <a:ext uri="{FF2B5EF4-FFF2-40B4-BE49-F238E27FC236}">
                <a16:creationId xmlns:a16="http://schemas.microsoft.com/office/drawing/2014/main" id="{54C46BE2-7ED8-48C7-A8E9-BA31F06D8735}"/>
              </a:ext>
            </a:extLst>
          </p:cNvPr>
          <p:cNvSpPr txBox="1"/>
          <p:nvPr/>
        </p:nvSpPr>
        <p:spPr>
          <a:xfrm>
            <a:off x="477672" y="1384096"/>
            <a:ext cx="7694348" cy="88267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But there is a relationship, LRM-R25, between the aggregating expression and the expressions it selects</a:t>
            </a:r>
            <a:endParaRPr lang="en-GB" sz="2400" dirty="0">
              <a:solidFill>
                <a:srgbClr val="000000"/>
              </a:solidFill>
              <a:latin typeface="Calibri" panose="020F0502020204030204" pitchFamily="34" charset="0"/>
              <a:ea typeface="Calibri" panose="020F0502020204030204" pitchFamily="34" charset="0"/>
            </a:endParaRPr>
          </a:p>
        </p:txBody>
      </p:sp>
      <p:sp>
        <p:nvSpPr>
          <p:cNvPr id="31" name="TextBox 30">
            <a:extLst>
              <a:ext uri="{FF2B5EF4-FFF2-40B4-BE49-F238E27FC236}">
                <a16:creationId xmlns:a16="http://schemas.microsoft.com/office/drawing/2014/main" id="{615E122E-C936-43F6-BF47-B4307D6B542D}"/>
              </a:ext>
            </a:extLst>
          </p:cNvPr>
          <p:cNvSpPr txBox="1"/>
          <p:nvPr/>
        </p:nvSpPr>
        <p:spPr>
          <a:xfrm>
            <a:off x="5773003" y="313617"/>
            <a:ext cx="2945893" cy="954107"/>
          </a:xfrm>
          <a:prstGeom prst="rect">
            <a:avLst/>
          </a:prstGeom>
          <a:noFill/>
          <a:ln w="19050">
            <a:solidFill>
              <a:schemeClr val="tx1"/>
            </a:solidFill>
          </a:ln>
        </p:spPr>
        <p:txBody>
          <a:bodyPr wrap="square" rtlCol="0">
            <a:spAutoFit/>
          </a:bodyPr>
          <a:lstStyle/>
          <a:p>
            <a:r>
              <a:rPr lang="en-GB" sz="2800" dirty="0">
                <a:ln>
                  <a:solidFill>
                    <a:schemeClr val="tx1"/>
                  </a:solidFill>
                </a:ln>
              </a:rPr>
              <a:t>What happens if the plan changes?</a:t>
            </a:r>
          </a:p>
        </p:txBody>
      </p:sp>
    </p:spTree>
    <p:extLst>
      <p:ext uri="{BB962C8B-B14F-4D97-AF65-F5344CB8AC3E}">
        <p14:creationId xmlns:p14="http://schemas.microsoft.com/office/powerpoint/2010/main" val="390836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7414274" cy="707886"/>
          </a:xfrm>
          <a:prstGeom prst="rect">
            <a:avLst/>
          </a:prstGeom>
          <a:noFill/>
        </p:spPr>
        <p:txBody>
          <a:bodyPr wrap="none" rtlCol="0">
            <a:spAutoFit/>
          </a:bodyPr>
          <a:lstStyle/>
          <a:p>
            <a:r>
              <a:rPr lang="en-GB" sz="4000" dirty="0"/>
              <a:t>Whole/part works and expressions</a:t>
            </a:r>
          </a:p>
        </p:txBody>
      </p:sp>
      <p:sp>
        <p:nvSpPr>
          <p:cNvPr id="5" name="TextBox 4">
            <a:extLst>
              <a:ext uri="{FF2B5EF4-FFF2-40B4-BE49-F238E27FC236}">
                <a16:creationId xmlns:a16="http://schemas.microsoft.com/office/drawing/2014/main" id="{F201859E-602E-4386-B4CD-D8B5AE4840C3}"/>
              </a:ext>
            </a:extLst>
          </p:cNvPr>
          <p:cNvSpPr txBox="1"/>
          <p:nvPr/>
        </p:nvSpPr>
        <p:spPr>
          <a:xfrm>
            <a:off x="477672" y="1288360"/>
            <a:ext cx="7694348" cy="88267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Whole/part works are distinct from aggregating works. The parts are always intended to belong to the whole.</a:t>
            </a:r>
            <a:endParaRPr lang="en-GB" sz="2400" dirty="0">
              <a:solidFill>
                <a:srgbClr val="000000"/>
              </a:solidFill>
              <a:latin typeface="Calibri" panose="020F0502020204030204" pitchFamily="34" charset="0"/>
              <a:ea typeface="Calibri" panose="020F0502020204030204" pitchFamily="34" charset="0"/>
            </a:endParaRPr>
          </a:p>
        </p:txBody>
      </p:sp>
      <p:sp>
        <p:nvSpPr>
          <p:cNvPr id="21" name="TextBox 20">
            <a:extLst>
              <a:ext uri="{FF2B5EF4-FFF2-40B4-BE49-F238E27FC236}">
                <a16:creationId xmlns:a16="http://schemas.microsoft.com/office/drawing/2014/main" id="{F201859E-602E-4386-B4CD-D8B5AE4840C3}"/>
              </a:ext>
            </a:extLst>
          </p:cNvPr>
          <p:cNvSpPr txBox="1"/>
          <p:nvPr/>
        </p:nvSpPr>
        <p:spPr>
          <a:xfrm>
            <a:off x="477672" y="2178795"/>
            <a:ext cx="7694348" cy="88267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Each part of a whole/part work is realized by a corresponding </a:t>
            </a:r>
            <a:r>
              <a:rPr lang="en-US" sz="2400" b="1" dirty="0">
                <a:solidFill>
                  <a:srgbClr val="000000"/>
                </a:solidFill>
                <a:latin typeface="Calibri" panose="020F0502020204030204" pitchFamily="34" charset="0"/>
                <a:ea typeface="Calibri" panose="020F0502020204030204" pitchFamily="34" charset="0"/>
              </a:rPr>
              <a:t>part expression.</a:t>
            </a:r>
            <a:endParaRPr lang="en-GB" sz="2400" dirty="0">
              <a:solidFill>
                <a:srgbClr val="000000"/>
              </a:solidFill>
              <a:latin typeface="Calibri" panose="020F0502020204030204" pitchFamily="34" charset="0"/>
              <a:ea typeface="Calibri" panose="020F0502020204030204" pitchFamily="34" charset="0"/>
            </a:endParaRPr>
          </a:p>
        </p:txBody>
      </p:sp>
      <p:sp>
        <p:nvSpPr>
          <p:cNvPr id="24" name="TextBox 23">
            <a:extLst>
              <a:ext uri="{FF2B5EF4-FFF2-40B4-BE49-F238E27FC236}">
                <a16:creationId xmlns:a16="http://schemas.microsoft.com/office/drawing/2014/main" id="{220FA1B7-640D-431D-949B-54902712A4B2}"/>
              </a:ext>
            </a:extLst>
          </p:cNvPr>
          <p:cNvSpPr txBox="1"/>
          <p:nvPr/>
        </p:nvSpPr>
        <p:spPr>
          <a:xfrm>
            <a:off x="3464485" y="4713621"/>
            <a:ext cx="2146289" cy="908864"/>
          </a:xfrm>
          <a:prstGeom prst="ellipse">
            <a:avLst/>
          </a:prstGeom>
          <a:noFill/>
          <a:ln w="19050">
            <a:solidFill>
              <a:schemeClr val="tx1"/>
            </a:solidFill>
          </a:ln>
        </p:spPr>
        <p:txBody>
          <a:bodyPr wrap="none" rtlCol="0">
            <a:spAutoFit/>
          </a:bodyPr>
          <a:lstStyle/>
          <a:p>
            <a:pPr algn="ctr"/>
            <a:r>
              <a:rPr lang="en-GB" dirty="0"/>
              <a:t>E: Text of </a:t>
            </a:r>
          </a:p>
          <a:p>
            <a:pPr algn="ctr"/>
            <a:r>
              <a:rPr lang="en-GB" dirty="0"/>
              <a:t>Whole Work 1</a:t>
            </a:r>
          </a:p>
        </p:txBody>
      </p:sp>
      <p:sp>
        <p:nvSpPr>
          <p:cNvPr id="25" name="TextBox 24">
            <a:extLst>
              <a:ext uri="{FF2B5EF4-FFF2-40B4-BE49-F238E27FC236}">
                <a16:creationId xmlns:a16="http://schemas.microsoft.com/office/drawing/2014/main" id="{220FA1B7-640D-431D-949B-54902712A4B2}"/>
              </a:ext>
            </a:extLst>
          </p:cNvPr>
          <p:cNvSpPr txBox="1"/>
          <p:nvPr/>
        </p:nvSpPr>
        <p:spPr>
          <a:xfrm>
            <a:off x="3357619" y="3159608"/>
            <a:ext cx="2339483" cy="908864"/>
          </a:xfrm>
          <a:prstGeom prst="ellipse">
            <a:avLst/>
          </a:prstGeom>
          <a:noFill/>
          <a:ln w="19050">
            <a:solidFill>
              <a:schemeClr val="tx1"/>
            </a:solidFill>
          </a:ln>
        </p:spPr>
        <p:txBody>
          <a:bodyPr wrap="square" rtlCol="0">
            <a:spAutoFit/>
          </a:bodyPr>
          <a:lstStyle/>
          <a:p>
            <a:pPr algn="ctr"/>
            <a:r>
              <a:rPr lang="en-GB" dirty="0"/>
              <a:t>Whole work</a:t>
            </a:r>
          </a:p>
          <a:p>
            <a:pPr algn="ctr"/>
            <a:r>
              <a:rPr lang="en-GB" dirty="0"/>
              <a:t>1</a:t>
            </a:r>
          </a:p>
        </p:txBody>
      </p:sp>
      <p:sp>
        <p:nvSpPr>
          <p:cNvPr id="26" name="TextBox 25">
            <a:extLst>
              <a:ext uri="{FF2B5EF4-FFF2-40B4-BE49-F238E27FC236}">
                <a16:creationId xmlns:a16="http://schemas.microsoft.com/office/drawing/2014/main" id="{220FA1B7-640D-431D-949B-54902712A4B2}"/>
              </a:ext>
            </a:extLst>
          </p:cNvPr>
          <p:cNvSpPr txBox="1"/>
          <p:nvPr/>
        </p:nvSpPr>
        <p:spPr>
          <a:xfrm>
            <a:off x="6376161" y="5039557"/>
            <a:ext cx="1548585" cy="908864"/>
          </a:xfrm>
          <a:prstGeom prst="ellipse">
            <a:avLst/>
          </a:prstGeom>
          <a:noFill/>
          <a:ln w="19050">
            <a:solidFill>
              <a:schemeClr val="tx1"/>
            </a:solidFill>
          </a:ln>
        </p:spPr>
        <p:txBody>
          <a:bodyPr wrap="none" rtlCol="0">
            <a:spAutoFit/>
          </a:bodyPr>
          <a:lstStyle/>
          <a:p>
            <a:pPr algn="ctr"/>
            <a:r>
              <a:rPr lang="en-GB" dirty="0"/>
              <a:t>E: Text of </a:t>
            </a:r>
          </a:p>
          <a:p>
            <a:pPr algn="ctr"/>
            <a:r>
              <a:rPr lang="en-GB" dirty="0"/>
              <a:t>Chapter 2</a:t>
            </a:r>
          </a:p>
        </p:txBody>
      </p:sp>
      <p:sp>
        <p:nvSpPr>
          <p:cNvPr id="27" name="TextBox 26">
            <a:extLst>
              <a:ext uri="{FF2B5EF4-FFF2-40B4-BE49-F238E27FC236}">
                <a16:creationId xmlns:a16="http://schemas.microsoft.com/office/drawing/2014/main" id="{220FA1B7-640D-431D-949B-54902712A4B2}"/>
              </a:ext>
            </a:extLst>
          </p:cNvPr>
          <p:cNvSpPr txBox="1"/>
          <p:nvPr/>
        </p:nvSpPr>
        <p:spPr>
          <a:xfrm>
            <a:off x="6118108" y="4183914"/>
            <a:ext cx="2053912" cy="519351"/>
          </a:xfrm>
          <a:prstGeom prst="ellipse">
            <a:avLst/>
          </a:prstGeom>
          <a:noFill/>
          <a:ln w="19050">
            <a:solidFill>
              <a:schemeClr val="tx1"/>
            </a:solidFill>
          </a:ln>
        </p:spPr>
        <p:txBody>
          <a:bodyPr wrap="square" rtlCol="0">
            <a:spAutoFit/>
          </a:bodyPr>
          <a:lstStyle/>
          <a:p>
            <a:pPr algn="ctr"/>
            <a:r>
              <a:rPr lang="en-GB" dirty="0"/>
              <a:t>W: Chapter 2</a:t>
            </a:r>
          </a:p>
        </p:txBody>
      </p:sp>
      <p:sp>
        <p:nvSpPr>
          <p:cNvPr id="38" name="TextBox 37"/>
          <p:cNvSpPr txBox="1"/>
          <p:nvPr/>
        </p:nvSpPr>
        <p:spPr>
          <a:xfrm>
            <a:off x="5538628" y="3822533"/>
            <a:ext cx="1192934" cy="369332"/>
          </a:xfrm>
          <a:prstGeom prst="rect">
            <a:avLst/>
          </a:prstGeom>
          <a:noFill/>
        </p:spPr>
        <p:txBody>
          <a:bodyPr wrap="square" rtlCol="0">
            <a:spAutoFit/>
          </a:bodyPr>
          <a:lstStyle/>
          <a:p>
            <a:r>
              <a:rPr lang="en-US" dirty="0"/>
              <a:t>is part of</a:t>
            </a:r>
          </a:p>
        </p:txBody>
      </p:sp>
      <p:sp>
        <p:nvSpPr>
          <p:cNvPr id="40" name="TextBox 39">
            <a:extLst>
              <a:ext uri="{FF2B5EF4-FFF2-40B4-BE49-F238E27FC236}">
                <a16:creationId xmlns:a16="http://schemas.microsoft.com/office/drawing/2014/main" id="{220FA1B7-640D-431D-949B-54902712A4B2}"/>
              </a:ext>
            </a:extLst>
          </p:cNvPr>
          <p:cNvSpPr txBox="1"/>
          <p:nvPr/>
        </p:nvSpPr>
        <p:spPr>
          <a:xfrm>
            <a:off x="1155901" y="5039557"/>
            <a:ext cx="1548585" cy="908864"/>
          </a:xfrm>
          <a:prstGeom prst="ellipse">
            <a:avLst/>
          </a:prstGeom>
          <a:noFill/>
          <a:ln w="19050">
            <a:solidFill>
              <a:schemeClr val="tx1"/>
            </a:solidFill>
            <a:prstDash val="solid"/>
          </a:ln>
        </p:spPr>
        <p:txBody>
          <a:bodyPr wrap="none" rtlCol="0">
            <a:spAutoFit/>
          </a:bodyPr>
          <a:lstStyle/>
          <a:p>
            <a:pPr algn="ctr"/>
            <a:r>
              <a:rPr lang="en-GB" dirty="0"/>
              <a:t>E: Text of </a:t>
            </a:r>
          </a:p>
          <a:p>
            <a:pPr algn="ctr"/>
            <a:r>
              <a:rPr lang="en-GB" dirty="0"/>
              <a:t>Chapter 1</a:t>
            </a:r>
          </a:p>
        </p:txBody>
      </p:sp>
      <p:sp>
        <p:nvSpPr>
          <p:cNvPr id="41" name="TextBox 40">
            <a:extLst>
              <a:ext uri="{FF2B5EF4-FFF2-40B4-BE49-F238E27FC236}">
                <a16:creationId xmlns:a16="http://schemas.microsoft.com/office/drawing/2014/main" id="{220FA1B7-640D-431D-949B-54902712A4B2}"/>
              </a:ext>
            </a:extLst>
          </p:cNvPr>
          <p:cNvSpPr txBox="1"/>
          <p:nvPr/>
        </p:nvSpPr>
        <p:spPr>
          <a:xfrm>
            <a:off x="930488" y="4183914"/>
            <a:ext cx="1999410" cy="519351"/>
          </a:xfrm>
          <a:prstGeom prst="ellipse">
            <a:avLst/>
          </a:prstGeom>
          <a:noFill/>
          <a:ln w="19050">
            <a:solidFill>
              <a:schemeClr val="tx1"/>
            </a:solidFill>
            <a:prstDash val="solid"/>
          </a:ln>
        </p:spPr>
        <p:txBody>
          <a:bodyPr wrap="none" rtlCol="0">
            <a:spAutoFit/>
          </a:bodyPr>
          <a:lstStyle/>
          <a:p>
            <a:pPr algn="ctr"/>
            <a:r>
              <a:rPr lang="en-GB" dirty="0"/>
              <a:t>W: Chapter 1</a:t>
            </a:r>
          </a:p>
        </p:txBody>
      </p:sp>
      <p:sp>
        <p:nvSpPr>
          <p:cNvPr id="54" name="TextBox 53"/>
          <p:cNvSpPr txBox="1"/>
          <p:nvPr/>
        </p:nvSpPr>
        <p:spPr>
          <a:xfrm>
            <a:off x="2543935" y="3842196"/>
            <a:ext cx="1192934" cy="369332"/>
          </a:xfrm>
          <a:prstGeom prst="rect">
            <a:avLst/>
          </a:prstGeom>
          <a:noFill/>
        </p:spPr>
        <p:txBody>
          <a:bodyPr wrap="square" rtlCol="0">
            <a:spAutoFit/>
          </a:bodyPr>
          <a:lstStyle/>
          <a:p>
            <a:r>
              <a:rPr lang="en-US" dirty="0"/>
              <a:t>is part of</a:t>
            </a:r>
          </a:p>
        </p:txBody>
      </p:sp>
      <p:sp>
        <p:nvSpPr>
          <p:cNvPr id="68" name="TextBox 67"/>
          <p:cNvSpPr txBox="1"/>
          <p:nvPr/>
        </p:nvSpPr>
        <p:spPr>
          <a:xfrm>
            <a:off x="4580201" y="4380231"/>
            <a:ext cx="1190846" cy="369332"/>
          </a:xfrm>
          <a:prstGeom prst="rect">
            <a:avLst/>
          </a:prstGeom>
          <a:noFill/>
        </p:spPr>
        <p:txBody>
          <a:bodyPr wrap="square" rtlCol="0">
            <a:spAutoFit/>
          </a:bodyPr>
          <a:lstStyle/>
          <a:p>
            <a:r>
              <a:rPr lang="en-US" dirty="0"/>
              <a:t>realizes</a:t>
            </a:r>
          </a:p>
        </p:txBody>
      </p:sp>
      <p:cxnSp>
        <p:nvCxnSpPr>
          <p:cNvPr id="22" name="Connector: Curved 21">
            <a:extLst>
              <a:ext uri="{FF2B5EF4-FFF2-40B4-BE49-F238E27FC236}">
                <a16:creationId xmlns:a16="http://schemas.microsoft.com/office/drawing/2014/main" id="{216A995E-A8D7-46FE-B9E6-964C686A710D}"/>
              </a:ext>
            </a:extLst>
          </p:cNvPr>
          <p:cNvCxnSpPr>
            <a:cxnSpLocks/>
            <a:stCxn id="40" idx="0"/>
            <a:endCxn id="41" idx="4"/>
          </p:cNvCxnSpPr>
          <p:nvPr/>
        </p:nvCxnSpPr>
        <p:spPr>
          <a:xfrm rot="16200000" flipV="1">
            <a:off x="1762048" y="4871410"/>
            <a:ext cx="336292"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Connector: Curved 27">
            <a:extLst>
              <a:ext uri="{FF2B5EF4-FFF2-40B4-BE49-F238E27FC236}">
                <a16:creationId xmlns:a16="http://schemas.microsoft.com/office/drawing/2014/main" id="{33E86954-FB6A-4CDF-B6E0-4FBBDD49FFCB}"/>
              </a:ext>
            </a:extLst>
          </p:cNvPr>
          <p:cNvCxnSpPr>
            <a:cxnSpLocks/>
            <a:stCxn id="24" idx="0"/>
            <a:endCxn id="25" idx="4"/>
          </p:cNvCxnSpPr>
          <p:nvPr/>
        </p:nvCxnSpPr>
        <p:spPr>
          <a:xfrm rot="16200000" flipV="1">
            <a:off x="4209922" y="4385912"/>
            <a:ext cx="645149" cy="10269"/>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809220C1-A903-4682-A18F-B5BA8342C381}"/>
              </a:ext>
            </a:extLst>
          </p:cNvPr>
          <p:cNvCxnSpPr>
            <a:cxnSpLocks/>
            <a:stCxn id="26" idx="0"/>
            <a:endCxn id="27" idx="4"/>
          </p:cNvCxnSpPr>
          <p:nvPr/>
        </p:nvCxnSpPr>
        <p:spPr>
          <a:xfrm rot="16200000" flipV="1">
            <a:off x="6979613" y="4868716"/>
            <a:ext cx="336292" cy="539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A55A2FE8-7B7C-46F5-9453-A37EE28EF165}"/>
              </a:ext>
            </a:extLst>
          </p:cNvPr>
          <p:cNvCxnSpPr>
            <a:cxnSpLocks/>
            <a:stCxn id="41" idx="6"/>
            <a:endCxn id="25" idx="3"/>
          </p:cNvCxnSpPr>
          <p:nvPr/>
        </p:nvCxnSpPr>
        <p:spPr>
          <a:xfrm flipV="1">
            <a:off x="2929898" y="3935372"/>
            <a:ext cx="770330" cy="508218"/>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8DA0AB0B-B8B4-4609-9381-C4BF48F4DB9D}"/>
              </a:ext>
            </a:extLst>
          </p:cNvPr>
          <p:cNvCxnSpPr>
            <a:cxnSpLocks/>
            <a:stCxn id="27" idx="2"/>
            <a:endCxn id="25" idx="5"/>
          </p:cNvCxnSpPr>
          <p:nvPr/>
        </p:nvCxnSpPr>
        <p:spPr>
          <a:xfrm rot="10800000">
            <a:off x="5354494" y="3935372"/>
            <a:ext cx="763615" cy="508218"/>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1" name="Connector: Curved 50">
            <a:extLst>
              <a:ext uri="{FF2B5EF4-FFF2-40B4-BE49-F238E27FC236}">
                <a16:creationId xmlns:a16="http://schemas.microsoft.com/office/drawing/2014/main" id="{E0334990-5473-40A8-B4DD-AAE7F110C731}"/>
              </a:ext>
            </a:extLst>
          </p:cNvPr>
          <p:cNvCxnSpPr>
            <a:cxnSpLocks/>
            <a:stCxn id="40" idx="6"/>
            <a:endCxn id="24" idx="2"/>
          </p:cNvCxnSpPr>
          <p:nvPr/>
        </p:nvCxnSpPr>
        <p:spPr>
          <a:xfrm flipV="1">
            <a:off x="2704486" y="5168053"/>
            <a:ext cx="759999" cy="32593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5" name="Connector: Curved 54">
            <a:extLst>
              <a:ext uri="{FF2B5EF4-FFF2-40B4-BE49-F238E27FC236}">
                <a16:creationId xmlns:a16="http://schemas.microsoft.com/office/drawing/2014/main" id="{62BAC3D9-23DB-43A1-9C40-BAF9B8FEB87A}"/>
              </a:ext>
            </a:extLst>
          </p:cNvPr>
          <p:cNvCxnSpPr>
            <a:cxnSpLocks/>
            <a:stCxn id="26" idx="2"/>
            <a:endCxn id="24" idx="6"/>
          </p:cNvCxnSpPr>
          <p:nvPr/>
        </p:nvCxnSpPr>
        <p:spPr>
          <a:xfrm rot="10800000">
            <a:off x="5610775" y="5168053"/>
            <a:ext cx="765387" cy="32593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469BD683-0CE9-49EE-93FC-74308F2C94B7}"/>
              </a:ext>
            </a:extLst>
          </p:cNvPr>
          <p:cNvSpPr txBox="1"/>
          <p:nvPr/>
        </p:nvSpPr>
        <p:spPr>
          <a:xfrm>
            <a:off x="5354493" y="5622485"/>
            <a:ext cx="1192934" cy="369332"/>
          </a:xfrm>
          <a:prstGeom prst="rect">
            <a:avLst/>
          </a:prstGeom>
          <a:noFill/>
        </p:spPr>
        <p:txBody>
          <a:bodyPr wrap="square" rtlCol="0">
            <a:spAutoFit/>
          </a:bodyPr>
          <a:lstStyle/>
          <a:p>
            <a:r>
              <a:rPr lang="en-US" dirty="0"/>
              <a:t>is part of</a:t>
            </a:r>
          </a:p>
        </p:txBody>
      </p:sp>
      <p:sp>
        <p:nvSpPr>
          <p:cNvPr id="58" name="TextBox 57">
            <a:extLst>
              <a:ext uri="{FF2B5EF4-FFF2-40B4-BE49-F238E27FC236}">
                <a16:creationId xmlns:a16="http://schemas.microsoft.com/office/drawing/2014/main" id="{3C8195C9-6E66-4616-8F57-CA6B9F202F10}"/>
              </a:ext>
            </a:extLst>
          </p:cNvPr>
          <p:cNvSpPr txBox="1"/>
          <p:nvPr/>
        </p:nvSpPr>
        <p:spPr>
          <a:xfrm>
            <a:off x="2707745" y="5579089"/>
            <a:ext cx="1192934" cy="369332"/>
          </a:xfrm>
          <a:prstGeom prst="rect">
            <a:avLst/>
          </a:prstGeom>
          <a:noFill/>
        </p:spPr>
        <p:txBody>
          <a:bodyPr wrap="square" rtlCol="0">
            <a:spAutoFit/>
          </a:bodyPr>
          <a:lstStyle/>
          <a:p>
            <a:r>
              <a:rPr lang="en-US" dirty="0"/>
              <a:t>is part of</a:t>
            </a:r>
          </a:p>
        </p:txBody>
      </p:sp>
    </p:spTree>
    <p:extLst>
      <p:ext uri="{BB962C8B-B14F-4D97-AF65-F5344CB8AC3E}">
        <p14:creationId xmlns:p14="http://schemas.microsoft.com/office/powerpoint/2010/main" val="143483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1.1: Changes over time</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Static and diachronic works</a:t>
            </a:r>
          </a:p>
          <a:p>
            <a:r>
              <a:rPr lang="en-GB" dirty="0"/>
              <a:t>ROF extension attributes</a:t>
            </a:r>
          </a:p>
          <a:p>
            <a:r>
              <a:rPr lang="en-GB" dirty="0"/>
              <a:t>Extension expectation vocabulary</a:t>
            </a:r>
          </a:p>
        </p:txBody>
      </p:sp>
    </p:spTree>
    <p:extLst>
      <p:ext uri="{BB962C8B-B14F-4D97-AF65-F5344CB8AC3E}">
        <p14:creationId xmlns:p14="http://schemas.microsoft.com/office/powerpoint/2010/main" val="1282252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83562" y="436728"/>
            <a:ext cx="4221220" cy="707886"/>
          </a:xfrm>
          <a:prstGeom prst="rect">
            <a:avLst/>
          </a:prstGeom>
          <a:noFill/>
        </p:spPr>
        <p:txBody>
          <a:bodyPr wrap="none" rtlCol="0">
            <a:spAutoFit/>
          </a:bodyPr>
          <a:lstStyle/>
          <a:p>
            <a:r>
              <a:rPr lang="en-GB" sz="4000" dirty="0"/>
              <a:t>Combination works</a:t>
            </a:r>
          </a:p>
        </p:txBody>
      </p:sp>
      <p:sp>
        <p:nvSpPr>
          <p:cNvPr id="5" name="TextBox 4">
            <a:extLst>
              <a:ext uri="{FF2B5EF4-FFF2-40B4-BE49-F238E27FC236}">
                <a16:creationId xmlns:a16="http://schemas.microsoft.com/office/drawing/2014/main" id="{F201859E-602E-4386-B4CD-D8B5AE4840C3}"/>
              </a:ext>
            </a:extLst>
          </p:cNvPr>
          <p:cNvSpPr txBox="1"/>
          <p:nvPr/>
        </p:nvSpPr>
        <p:spPr>
          <a:xfrm>
            <a:off x="483562" y="1506280"/>
            <a:ext cx="7694348" cy="1277850"/>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Works that are conceived as whole, with contributions by one or more agents intended to be integral to the whole. They are neither whole-part nor aggregating works.</a:t>
            </a:r>
            <a:endParaRPr lang="en-GB" sz="2400" dirty="0">
              <a:solidFill>
                <a:srgbClr val="000000"/>
              </a:solidFill>
              <a:latin typeface="Calibri" panose="020F0502020204030204" pitchFamily="34" charset="0"/>
              <a:ea typeface="Calibri" panose="020F0502020204030204" pitchFamily="34" charset="0"/>
            </a:endParaRPr>
          </a:p>
        </p:txBody>
      </p:sp>
      <p:sp>
        <p:nvSpPr>
          <p:cNvPr id="29" name="TextBox 28">
            <a:extLst>
              <a:ext uri="{FF2B5EF4-FFF2-40B4-BE49-F238E27FC236}">
                <a16:creationId xmlns:a16="http://schemas.microsoft.com/office/drawing/2014/main" id="{F201859E-602E-4386-B4CD-D8B5AE4840C3}"/>
              </a:ext>
            </a:extLst>
          </p:cNvPr>
          <p:cNvSpPr txBox="1"/>
          <p:nvPr/>
        </p:nvSpPr>
        <p:spPr>
          <a:xfrm>
            <a:off x="483562" y="2922102"/>
            <a:ext cx="7694348" cy="2976328"/>
          </a:xfrm>
          <a:prstGeom prst="rect">
            <a:avLst/>
          </a:prstGeom>
          <a:noFill/>
        </p:spPr>
        <p:txBody>
          <a:bodyPr wrap="square" rtlCol="0">
            <a:spAutoFit/>
          </a:bodyPr>
          <a:lstStyle/>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Examples of combination works include:</a:t>
            </a:r>
          </a:p>
          <a:p>
            <a:pPr marL="342900" indent="-342900">
              <a:lnSpc>
                <a:spcPct val="107000"/>
              </a:lnSpc>
              <a:spcAft>
                <a:spcPts val="800"/>
              </a:spcAft>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rPr>
              <a:t>Silent films (moving image + text)</a:t>
            </a:r>
          </a:p>
          <a:p>
            <a:pPr marL="342900" indent="-342900">
              <a:lnSpc>
                <a:spcPct val="107000"/>
              </a:lnSpc>
              <a:spcAft>
                <a:spcPts val="800"/>
              </a:spcAft>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rPr>
              <a:t>Films with soundtracks (moving image + …)</a:t>
            </a:r>
          </a:p>
          <a:p>
            <a:pPr marL="342900" indent="-342900">
              <a:lnSpc>
                <a:spcPct val="107000"/>
              </a:lnSpc>
              <a:spcAft>
                <a:spcPts val="800"/>
              </a:spcAft>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rPr>
              <a:t>Songs (music + text)</a:t>
            </a:r>
          </a:p>
          <a:p>
            <a:pPr marL="342900" indent="-342900">
              <a:lnSpc>
                <a:spcPct val="107000"/>
              </a:lnSpc>
              <a:spcAft>
                <a:spcPts val="800"/>
              </a:spcAft>
              <a:buFont typeface="Arial" panose="020B0604020202020204" pitchFamily="34" charset="0"/>
              <a:buChar char="•"/>
            </a:pPr>
            <a:r>
              <a:rPr lang="en-US" sz="2400" dirty="0">
                <a:solidFill>
                  <a:srgbClr val="000000"/>
                </a:solidFill>
                <a:latin typeface="Calibri" panose="020F0502020204030204" pitchFamily="34" charset="0"/>
                <a:ea typeface="Calibri" panose="020F0502020204030204" pitchFamily="34" charset="0"/>
              </a:rPr>
              <a:t>Graphic novels (still image + text)</a:t>
            </a:r>
          </a:p>
          <a:p>
            <a:pPr marL="342900" indent="-342900">
              <a:lnSpc>
                <a:spcPct val="107000"/>
              </a:lnSpc>
              <a:spcAft>
                <a:spcPts val="800"/>
              </a:spcAft>
              <a:buFont typeface="Arial" panose="020B0604020202020204" pitchFamily="34" charset="0"/>
              <a:buChar char="•"/>
            </a:pPr>
            <a:endParaRPr lang="en-GB" sz="24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84433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83562" y="436728"/>
            <a:ext cx="6001899" cy="707886"/>
          </a:xfrm>
          <a:prstGeom prst="rect">
            <a:avLst/>
          </a:prstGeom>
          <a:noFill/>
        </p:spPr>
        <p:txBody>
          <a:bodyPr wrap="none" rtlCol="0">
            <a:spAutoFit/>
          </a:bodyPr>
          <a:lstStyle/>
          <a:p>
            <a:r>
              <a:rPr lang="en-GB" sz="4000" dirty="0"/>
              <a:t>Types of combination work</a:t>
            </a:r>
          </a:p>
        </p:txBody>
      </p:sp>
      <p:sp>
        <p:nvSpPr>
          <p:cNvPr id="5" name="TextBox 4">
            <a:extLst>
              <a:ext uri="{FF2B5EF4-FFF2-40B4-BE49-F238E27FC236}">
                <a16:creationId xmlns:a16="http://schemas.microsoft.com/office/drawing/2014/main" id="{F201859E-602E-4386-B4CD-D8B5AE4840C3}"/>
              </a:ext>
            </a:extLst>
          </p:cNvPr>
          <p:cNvSpPr txBox="1"/>
          <p:nvPr/>
        </p:nvSpPr>
        <p:spPr>
          <a:xfrm>
            <a:off x="666995" y="1261700"/>
            <a:ext cx="7694348" cy="2068195"/>
          </a:xfrm>
          <a:prstGeom prst="rect">
            <a:avLst/>
          </a:prstGeom>
          <a:noFill/>
        </p:spPr>
        <p:txBody>
          <a:bodyPr wrap="square" rtlCol="0">
            <a:spAutoFit/>
          </a:bodyPr>
          <a:lstStyle/>
          <a:p>
            <a:pPr>
              <a:lnSpc>
                <a:spcPct val="107000"/>
              </a:lnSpc>
              <a:spcAft>
                <a:spcPts val="800"/>
              </a:spcAft>
            </a:pPr>
            <a:r>
              <a:rPr lang="en-US" sz="2400" b="1" dirty="0">
                <a:solidFill>
                  <a:srgbClr val="000000"/>
                </a:solidFill>
                <a:latin typeface="Calibri" panose="020F0502020204030204" pitchFamily="34" charset="0"/>
                <a:ea typeface="Calibri" panose="020F0502020204030204" pitchFamily="34" charset="0"/>
              </a:rPr>
              <a:t>Amalgamated content</a:t>
            </a:r>
            <a:r>
              <a:rPr lang="en-US" sz="2400" dirty="0">
                <a:solidFill>
                  <a:srgbClr val="000000"/>
                </a:solidFill>
                <a:latin typeface="Calibri" panose="020F0502020204030204" pitchFamily="34" charset="0"/>
                <a:ea typeface="Calibri" panose="020F0502020204030204" pitchFamily="34" charset="0"/>
              </a:rPr>
              <a:t>: Content of a single type that is associated with two or more different creator roles. The content cannot be separated from the combination work to derive a new work. Example: acting and lighting design in a motion picture</a:t>
            </a:r>
            <a:endParaRPr lang="en-GB" sz="2400" b="1" dirty="0">
              <a:solidFill>
                <a:srgbClr val="000000"/>
              </a:solidFill>
              <a:latin typeface="Calibri" panose="020F0502020204030204" pitchFamily="34" charset="0"/>
              <a:ea typeface="Calibri" panose="020F0502020204030204" pitchFamily="34" charset="0"/>
            </a:endParaRPr>
          </a:p>
        </p:txBody>
      </p:sp>
      <p:sp>
        <p:nvSpPr>
          <p:cNvPr id="29" name="TextBox 28">
            <a:extLst>
              <a:ext uri="{FF2B5EF4-FFF2-40B4-BE49-F238E27FC236}">
                <a16:creationId xmlns:a16="http://schemas.microsoft.com/office/drawing/2014/main" id="{F201859E-602E-4386-B4CD-D8B5AE4840C3}"/>
              </a:ext>
            </a:extLst>
          </p:cNvPr>
          <p:cNvSpPr txBox="1"/>
          <p:nvPr/>
        </p:nvSpPr>
        <p:spPr>
          <a:xfrm>
            <a:off x="666995" y="3538973"/>
            <a:ext cx="7694348" cy="1655518"/>
          </a:xfrm>
          <a:prstGeom prst="rect">
            <a:avLst/>
          </a:prstGeom>
          <a:noFill/>
        </p:spPr>
        <p:txBody>
          <a:bodyPr wrap="square" rtlCol="0">
            <a:spAutoFit/>
          </a:bodyPr>
          <a:lstStyle/>
          <a:p>
            <a:pPr>
              <a:lnSpc>
                <a:spcPct val="107000"/>
              </a:lnSpc>
              <a:spcAft>
                <a:spcPts val="800"/>
              </a:spcAft>
            </a:pPr>
            <a:r>
              <a:rPr lang="en-US" sz="2400" b="1" dirty="0">
                <a:solidFill>
                  <a:srgbClr val="000000"/>
                </a:solidFill>
                <a:latin typeface="Calibri" panose="020F0502020204030204" pitchFamily="34" charset="0"/>
                <a:ea typeface="Calibri" panose="020F0502020204030204" pitchFamily="34" charset="0"/>
              </a:rPr>
              <a:t>Composite content</a:t>
            </a:r>
            <a:r>
              <a:rPr lang="en-US" sz="2400" dirty="0">
                <a:solidFill>
                  <a:srgbClr val="000000"/>
                </a:solidFill>
                <a:latin typeface="Calibri" panose="020F0502020204030204" pitchFamily="34" charset="0"/>
                <a:ea typeface="Calibri" panose="020F0502020204030204" pitchFamily="34" charset="0"/>
              </a:rPr>
              <a:t>: Content of two or more types that is associated with one or more creator roles. The content can be separated from the combination work to derive a new work. Example: music and libretto in an opera</a:t>
            </a:r>
            <a:endParaRPr lang="en-US" sz="2400" b="1" dirty="0">
              <a:solidFill>
                <a:srgbClr val="000000"/>
              </a:solidFill>
              <a:latin typeface="Calibri" panose="020F0502020204030204" pitchFamily="34" charset="0"/>
              <a:ea typeface="Calibri" panose="020F0502020204030204" pitchFamily="34" charset="0"/>
            </a:endParaRPr>
          </a:p>
        </p:txBody>
      </p:sp>
      <p:sp>
        <p:nvSpPr>
          <p:cNvPr id="6" name="TextBox 5">
            <a:extLst>
              <a:ext uri="{FF2B5EF4-FFF2-40B4-BE49-F238E27FC236}">
                <a16:creationId xmlns:a16="http://schemas.microsoft.com/office/drawing/2014/main" id="{8705E126-CD46-47FD-8822-9EF29DFCAB59}"/>
              </a:ext>
            </a:extLst>
          </p:cNvPr>
          <p:cNvSpPr txBox="1"/>
          <p:nvPr/>
        </p:nvSpPr>
        <p:spPr>
          <a:xfrm>
            <a:off x="4678219" y="5554269"/>
            <a:ext cx="3683124" cy="523220"/>
          </a:xfrm>
          <a:prstGeom prst="rect">
            <a:avLst/>
          </a:prstGeom>
          <a:noFill/>
          <a:ln w="19050">
            <a:solidFill>
              <a:schemeClr val="tx1"/>
            </a:solidFill>
          </a:ln>
        </p:spPr>
        <p:txBody>
          <a:bodyPr wrap="none" rtlCol="0">
            <a:spAutoFit/>
          </a:bodyPr>
          <a:lstStyle/>
          <a:p>
            <a:r>
              <a:rPr lang="en-GB" sz="2800" dirty="0">
                <a:ln>
                  <a:solidFill>
                    <a:schemeClr val="tx1"/>
                  </a:solidFill>
                </a:ln>
              </a:rPr>
              <a:t>Performed expressions?</a:t>
            </a:r>
          </a:p>
        </p:txBody>
      </p:sp>
    </p:spTree>
    <p:extLst>
      <p:ext uri="{BB962C8B-B14F-4D97-AF65-F5344CB8AC3E}">
        <p14:creationId xmlns:p14="http://schemas.microsoft.com/office/powerpoint/2010/main" val="230588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2.1: Description in context</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Description as (RDF) statements</a:t>
            </a:r>
          </a:p>
          <a:p>
            <a:r>
              <a:rPr lang="en-GB" dirty="0"/>
              <a:t>Semantic web applications</a:t>
            </a:r>
          </a:p>
          <a:p>
            <a:pPr lvl="1"/>
            <a:r>
              <a:rPr lang="en-GB" dirty="0"/>
              <a:t>Open World Assumption</a:t>
            </a:r>
          </a:p>
          <a:p>
            <a:r>
              <a:rPr lang="en-GB" dirty="0"/>
              <a:t>Attributes and relationships</a:t>
            </a:r>
          </a:p>
          <a:p>
            <a:pPr lvl="1"/>
            <a:r>
              <a:rPr lang="en-GB" dirty="0"/>
              <a:t>4-fold path; distinct "records"</a:t>
            </a:r>
          </a:p>
        </p:txBody>
      </p:sp>
    </p:spTree>
    <p:extLst>
      <p:ext uri="{BB962C8B-B14F-4D97-AF65-F5344CB8AC3E}">
        <p14:creationId xmlns:p14="http://schemas.microsoft.com/office/powerpoint/2010/main" val="29836875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0FDE0A-BDD1-4777-898F-FDE2E7081047}"/>
              </a:ext>
            </a:extLst>
          </p:cNvPr>
          <p:cNvSpPr txBox="1"/>
          <p:nvPr/>
        </p:nvSpPr>
        <p:spPr>
          <a:xfrm>
            <a:off x="477672" y="436728"/>
            <a:ext cx="7061870" cy="707886"/>
          </a:xfrm>
          <a:prstGeom prst="rect">
            <a:avLst/>
          </a:prstGeom>
          <a:noFill/>
        </p:spPr>
        <p:txBody>
          <a:bodyPr wrap="none" rtlCol="0">
            <a:spAutoFit/>
          </a:bodyPr>
          <a:lstStyle/>
          <a:p>
            <a:r>
              <a:rPr lang="en-GB" sz="4000" dirty="0"/>
              <a:t>Resource Description Framework</a:t>
            </a:r>
          </a:p>
        </p:txBody>
      </p:sp>
      <p:sp>
        <p:nvSpPr>
          <p:cNvPr id="3" name="TextBox 2">
            <a:extLst>
              <a:ext uri="{FF2B5EF4-FFF2-40B4-BE49-F238E27FC236}">
                <a16:creationId xmlns:a16="http://schemas.microsoft.com/office/drawing/2014/main" id="{3CE5C1C0-A42C-4425-83EC-C5D998C552E1}"/>
              </a:ext>
            </a:extLst>
          </p:cNvPr>
          <p:cNvSpPr txBox="1"/>
          <p:nvPr/>
        </p:nvSpPr>
        <p:spPr>
          <a:xfrm>
            <a:off x="692202" y="1312060"/>
            <a:ext cx="7934440" cy="954107"/>
          </a:xfrm>
          <a:prstGeom prst="rect">
            <a:avLst/>
          </a:prstGeom>
          <a:noFill/>
        </p:spPr>
        <p:txBody>
          <a:bodyPr wrap="square" rtlCol="0">
            <a:spAutoFit/>
          </a:bodyPr>
          <a:lstStyle/>
          <a:p>
            <a:r>
              <a:rPr lang="en-US" sz="2800" dirty="0"/>
              <a:t>RDF (</a:t>
            </a:r>
            <a:r>
              <a:rPr lang="en-GB" sz="2800" dirty="0">
                <a:solidFill>
                  <a:srgbClr val="000000"/>
                </a:solidFill>
                <a:latin typeface="Calibri" panose="020F0502020204030204" pitchFamily="34" charset="0"/>
              </a:rPr>
              <a:t>Resource Description Framework)</a:t>
            </a:r>
            <a:r>
              <a:rPr lang="en-US" sz="2800" dirty="0"/>
              <a:t>: the format of the Semantic Web</a:t>
            </a:r>
          </a:p>
        </p:txBody>
      </p:sp>
      <p:sp>
        <p:nvSpPr>
          <p:cNvPr id="4" name="TextBox 3">
            <a:extLst>
              <a:ext uri="{FF2B5EF4-FFF2-40B4-BE49-F238E27FC236}">
                <a16:creationId xmlns:a16="http://schemas.microsoft.com/office/drawing/2014/main" id="{2FEEF790-C2B5-4E81-98C5-2F1BE72F926F}"/>
              </a:ext>
            </a:extLst>
          </p:cNvPr>
          <p:cNvSpPr txBox="1"/>
          <p:nvPr/>
        </p:nvSpPr>
        <p:spPr>
          <a:xfrm>
            <a:off x="692202" y="2284839"/>
            <a:ext cx="7694348" cy="1014380"/>
          </a:xfrm>
          <a:prstGeom prst="rect">
            <a:avLst/>
          </a:prstGeom>
          <a:noFill/>
        </p:spPr>
        <p:txBody>
          <a:bodyPr wrap="squar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Data are recorded as triples: each triple is a single statement in </a:t>
            </a:r>
            <a:r>
              <a:rPr lang="en-US" sz="2800" i="1" dirty="0">
                <a:solidFill>
                  <a:srgbClr val="000000"/>
                </a:solidFill>
                <a:latin typeface="Calibri" panose="020F0502020204030204" pitchFamily="34" charset="0"/>
                <a:ea typeface="Calibri" panose="020F0502020204030204" pitchFamily="34" charset="0"/>
              </a:rPr>
              <a:t>subject-predicate-object</a:t>
            </a:r>
            <a:r>
              <a:rPr lang="en-US" sz="2800" dirty="0">
                <a:solidFill>
                  <a:srgbClr val="000000"/>
                </a:solidFill>
                <a:latin typeface="Calibri" panose="020F0502020204030204" pitchFamily="34" charset="0"/>
                <a:ea typeface="Calibri" panose="020F0502020204030204" pitchFamily="34" charset="0"/>
              </a:rPr>
              <a:t> order</a:t>
            </a:r>
            <a:endParaRPr lang="en-GB" sz="2800" dirty="0">
              <a:solidFill>
                <a:srgbClr val="000000"/>
              </a:solidFill>
              <a:latin typeface="Calibri" panose="020F0502020204030204" pitchFamily="34" charset="0"/>
              <a:ea typeface="Calibri" panose="020F0502020204030204" pitchFamily="34" charset="0"/>
            </a:endParaRPr>
          </a:p>
        </p:txBody>
      </p:sp>
      <p:sp>
        <p:nvSpPr>
          <p:cNvPr id="5" name="TextBox 4">
            <a:extLst>
              <a:ext uri="{FF2B5EF4-FFF2-40B4-BE49-F238E27FC236}">
                <a16:creationId xmlns:a16="http://schemas.microsoft.com/office/drawing/2014/main" id="{F201859E-602E-4386-B4CD-D8B5AE4840C3}"/>
              </a:ext>
            </a:extLst>
          </p:cNvPr>
          <p:cNvSpPr txBox="1"/>
          <p:nvPr/>
        </p:nvSpPr>
        <p:spPr>
          <a:xfrm>
            <a:off x="692202" y="3281887"/>
            <a:ext cx="7694348" cy="2141612"/>
          </a:xfrm>
          <a:prstGeom prst="rect">
            <a:avLst/>
          </a:prstGeom>
          <a:noFill/>
        </p:spPr>
        <p:txBody>
          <a:bodyPr wrap="square" rtlCol="0">
            <a:spAutoFit/>
          </a:bodyPr>
          <a:lstStyle/>
          <a:p>
            <a:pPr>
              <a:lnSpc>
                <a:spcPct val="107000"/>
              </a:lnSpc>
              <a:spcAft>
                <a:spcPts val="800"/>
              </a:spcAft>
            </a:pPr>
            <a:r>
              <a:rPr lang="en-US" sz="2800" dirty="0">
                <a:solidFill>
                  <a:srgbClr val="000000"/>
                </a:solidFill>
                <a:latin typeface="Calibri" panose="020F0502020204030204" pitchFamily="34" charset="0"/>
                <a:ea typeface="Calibri" panose="020F0502020204030204" pitchFamily="34" charset="0"/>
              </a:rPr>
              <a:t>A description ("record") is one or more triples with the same </a:t>
            </a:r>
            <a:r>
              <a:rPr lang="en-US" sz="2800" i="1" dirty="0">
                <a:solidFill>
                  <a:srgbClr val="000000"/>
                </a:solidFill>
                <a:latin typeface="Calibri" panose="020F0502020204030204" pitchFamily="34" charset="0"/>
                <a:ea typeface="Calibri" panose="020F0502020204030204" pitchFamily="34" charset="0"/>
              </a:rPr>
              <a:t>subject</a:t>
            </a:r>
            <a:r>
              <a:rPr lang="en-US" sz="2800" dirty="0">
                <a:solidFill>
                  <a:srgbClr val="000000"/>
                </a:solidFill>
                <a:latin typeface="Calibri" panose="020F0502020204030204" pitchFamily="34" charset="0"/>
                <a:ea typeface="Calibri" panose="020F0502020204030204" pitchFamily="34" charset="0"/>
              </a:rPr>
              <a:t>:</a:t>
            </a:r>
          </a:p>
          <a:p>
            <a:pPr marL="457200" indent="-457200">
              <a:lnSpc>
                <a:spcPct val="107000"/>
              </a:lnSpc>
              <a:spcAft>
                <a:spcPts val="800"/>
              </a:spcAft>
              <a:buFont typeface="Arial" panose="020B0604020202020204" pitchFamily="34" charset="0"/>
              <a:buChar char="•"/>
            </a:pPr>
            <a:r>
              <a:rPr lang="en-GB" sz="2800" dirty="0">
                <a:solidFill>
                  <a:srgbClr val="000000"/>
                </a:solidFill>
                <a:latin typeface="Calibri" panose="020F0502020204030204" pitchFamily="34" charset="0"/>
                <a:ea typeface="Calibri" panose="020F0502020204030204" pitchFamily="34" charset="0"/>
              </a:rPr>
              <a:t>This Work – </a:t>
            </a:r>
            <a:r>
              <a:rPr lang="en-GB" sz="2800" i="1" dirty="0">
                <a:solidFill>
                  <a:srgbClr val="000000"/>
                </a:solidFill>
                <a:latin typeface="Calibri" panose="020F0502020204030204" pitchFamily="34" charset="0"/>
                <a:ea typeface="Calibri" panose="020F0502020204030204" pitchFamily="34" charset="0"/>
              </a:rPr>
              <a:t>[has] title of work </a:t>
            </a:r>
            <a:r>
              <a:rPr lang="en-GB" sz="2800" dirty="0">
                <a:solidFill>
                  <a:srgbClr val="000000"/>
                </a:solidFill>
                <a:latin typeface="Calibri" panose="020F0502020204030204" pitchFamily="34" charset="0"/>
                <a:ea typeface="Calibri" panose="020F0502020204030204" pitchFamily="34" charset="0"/>
              </a:rPr>
              <a:t>– "My title"</a:t>
            </a:r>
          </a:p>
          <a:p>
            <a:pPr marL="457200" indent="-457200">
              <a:lnSpc>
                <a:spcPct val="107000"/>
              </a:lnSpc>
              <a:spcAft>
                <a:spcPts val="800"/>
              </a:spcAft>
              <a:buFont typeface="Arial" panose="020B0604020202020204" pitchFamily="34" charset="0"/>
              <a:buChar char="•"/>
            </a:pPr>
            <a:r>
              <a:rPr lang="en-GB" sz="2800" dirty="0">
                <a:solidFill>
                  <a:srgbClr val="000000"/>
                </a:solidFill>
                <a:latin typeface="Calibri" panose="020F0502020204030204" pitchFamily="34" charset="0"/>
                <a:ea typeface="Calibri" panose="020F0502020204030204" pitchFamily="34" charset="0"/>
              </a:rPr>
              <a:t>This Work – </a:t>
            </a:r>
            <a:r>
              <a:rPr lang="en-GB" sz="2800" i="1" dirty="0">
                <a:solidFill>
                  <a:srgbClr val="000000"/>
                </a:solidFill>
                <a:latin typeface="Calibri" panose="020F0502020204030204" pitchFamily="34" charset="0"/>
                <a:ea typeface="Calibri" panose="020F0502020204030204" pitchFamily="34" charset="0"/>
              </a:rPr>
              <a:t>[has] creator </a:t>
            </a:r>
            <a:r>
              <a:rPr lang="en-GB" sz="2800" dirty="0">
                <a:solidFill>
                  <a:srgbClr val="000000"/>
                </a:solidFill>
                <a:latin typeface="Calibri" panose="020F0502020204030204" pitchFamily="34" charset="0"/>
                <a:ea typeface="Calibri" panose="020F0502020204030204" pitchFamily="34" charset="0"/>
              </a:rPr>
              <a:t>– That Agent</a:t>
            </a:r>
          </a:p>
        </p:txBody>
      </p:sp>
    </p:spTree>
    <p:extLst>
      <p:ext uri="{BB962C8B-B14F-4D97-AF65-F5344CB8AC3E}">
        <p14:creationId xmlns:p14="http://schemas.microsoft.com/office/powerpoint/2010/main" val="4478575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5281639" cy="707886"/>
          </a:xfrm>
          <a:prstGeom prst="rect">
            <a:avLst/>
          </a:prstGeom>
          <a:noFill/>
        </p:spPr>
        <p:txBody>
          <a:bodyPr wrap="none" rtlCol="0">
            <a:spAutoFit/>
          </a:bodyPr>
          <a:lstStyle/>
          <a:p>
            <a:r>
              <a:rPr lang="en-GB" sz="4000" dirty="0"/>
              <a:t>Open world description</a:t>
            </a:r>
          </a:p>
        </p:txBody>
      </p:sp>
      <p:grpSp>
        <p:nvGrpSpPr>
          <p:cNvPr id="18" name="Group 17">
            <a:extLst>
              <a:ext uri="{FF2B5EF4-FFF2-40B4-BE49-F238E27FC236}">
                <a16:creationId xmlns:a16="http://schemas.microsoft.com/office/drawing/2014/main" id="{77A09BF3-A3BD-466F-A514-BB49A5D95D20}"/>
              </a:ext>
            </a:extLst>
          </p:cNvPr>
          <p:cNvGrpSpPr/>
          <p:nvPr/>
        </p:nvGrpSpPr>
        <p:grpSpPr>
          <a:xfrm>
            <a:off x="3287483" y="5136629"/>
            <a:ext cx="4182074" cy="503353"/>
            <a:chOff x="3287483" y="5059435"/>
            <a:chExt cx="4182074" cy="503353"/>
          </a:xfrm>
        </p:grpSpPr>
        <p:sp>
          <p:nvSpPr>
            <p:cNvPr id="9" name="TextBox 8">
              <a:extLst>
                <a:ext uri="{FF2B5EF4-FFF2-40B4-BE49-F238E27FC236}">
                  <a16:creationId xmlns:a16="http://schemas.microsoft.com/office/drawing/2014/main" id="{666F910C-88BC-414B-8EDD-40716FF6978F}"/>
                </a:ext>
              </a:extLst>
            </p:cNvPr>
            <p:cNvSpPr txBox="1"/>
            <p:nvPr/>
          </p:nvSpPr>
          <p:spPr>
            <a:xfrm>
              <a:off x="3287483" y="5075282"/>
              <a:ext cx="2816284" cy="487506"/>
            </a:xfrm>
            <a:prstGeom prst="rect">
              <a:avLst/>
            </a:prstGeom>
            <a:noFill/>
          </p:spPr>
          <p:txBody>
            <a:bodyPr wrap="none" rtlCol="0">
              <a:spAutoFit/>
            </a:bodyPr>
            <a:lstStyle/>
            <a:p>
              <a:pPr>
                <a:lnSpc>
                  <a:spcPct val="107000"/>
                </a:lnSpc>
                <a:spcAft>
                  <a:spcPts val="800"/>
                </a:spcAft>
              </a:pPr>
              <a:r>
                <a:rPr lang="en-US" sz="2400" i="1" dirty="0"/>
                <a:t>[is] remade as (work)</a:t>
              </a:r>
            </a:p>
          </p:txBody>
        </p:sp>
        <p:sp>
          <p:nvSpPr>
            <p:cNvPr id="13" name="TextBox 12">
              <a:extLst>
                <a:ext uri="{FF2B5EF4-FFF2-40B4-BE49-F238E27FC236}">
                  <a16:creationId xmlns:a16="http://schemas.microsoft.com/office/drawing/2014/main" id="{AD483C64-66BF-49FD-8FC3-B4A57F264783}"/>
                </a:ext>
              </a:extLst>
            </p:cNvPr>
            <p:cNvSpPr txBox="1"/>
            <p:nvPr/>
          </p:nvSpPr>
          <p:spPr>
            <a:xfrm>
              <a:off x="6459472" y="5059435"/>
              <a:ext cx="1010085" cy="487506"/>
            </a:xfrm>
            <a:prstGeom prst="rect">
              <a:avLst/>
            </a:prstGeom>
            <a:noFill/>
          </p:spPr>
          <p:txBody>
            <a:bodyPr wrap="none" rtlCol="0">
              <a:spAutoFit/>
            </a:bodyPr>
            <a:lstStyle/>
            <a:p>
              <a:pPr>
                <a:lnSpc>
                  <a:spcPct val="107000"/>
                </a:lnSpc>
                <a:spcAft>
                  <a:spcPts val="800"/>
                </a:spcAft>
              </a:pPr>
              <a:r>
                <a:rPr lang="en-US" sz="2400" dirty="0"/>
                <a:t>Work4</a:t>
              </a:r>
            </a:p>
          </p:txBody>
        </p:sp>
      </p:grpSp>
      <p:sp>
        <p:nvSpPr>
          <p:cNvPr id="14" name="TextBox 13">
            <a:extLst>
              <a:ext uri="{FF2B5EF4-FFF2-40B4-BE49-F238E27FC236}">
                <a16:creationId xmlns:a16="http://schemas.microsoft.com/office/drawing/2014/main" id="{7EF4BC92-165C-4BAF-9AA1-2C90AA231288}"/>
              </a:ext>
            </a:extLst>
          </p:cNvPr>
          <p:cNvSpPr txBox="1"/>
          <p:nvPr/>
        </p:nvSpPr>
        <p:spPr>
          <a:xfrm>
            <a:off x="617277" y="1313650"/>
            <a:ext cx="5708999" cy="985270"/>
          </a:xfrm>
          <a:prstGeom prst="rect">
            <a:avLst/>
          </a:prstGeom>
          <a:noFill/>
        </p:spPr>
        <p:txBody>
          <a:bodyPr wrap="none" rtlCol="0">
            <a:spAutoFit/>
          </a:bodyPr>
          <a:lstStyle/>
          <a:p>
            <a:pPr>
              <a:lnSpc>
                <a:spcPct val="107000"/>
              </a:lnSpc>
              <a:spcAft>
                <a:spcPts val="800"/>
              </a:spcAft>
            </a:pPr>
            <a:r>
              <a:rPr lang="en-US" sz="2400" dirty="0"/>
              <a:t>Semantic Web </a:t>
            </a:r>
            <a:r>
              <a:rPr lang="en-US" sz="2400" b="1" dirty="0"/>
              <a:t>Open World Assumption</a:t>
            </a:r>
            <a:r>
              <a:rPr lang="en-US" sz="2400" dirty="0"/>
              <a:t>:</a:t>
            </a:r>
          </a:p>
          <a:p>
            <a:pPr>
              <a:lnSpc>
                <a:spcPct val="107000"/>
              </a:lnSpc>
              <a:spcAft>
                <a:spcPts val="800"/>
              </a:spcAft>
            </a:pPr>
            <a:r>
              <a:rPr lang="en-US" sz="2400" dirty="0"/>
              <a:t>	No data does not imply "not applicable".</a:t>
            </a:r>
          </a:p>
        </p:txBody>
      </p:sp>
      <p:sp>
        <p:nvSpPr>
          <p:cNvPr id="15" name="TextBox 14">
            <a:extLst>
              <a:ext uri="{FF2B5EF4-FFF2-40B4-BE49-F238E27FC236}">
                <a16:creationId xmlns:a16="http://schemas.microsoft.com/office/drawing/2014/main" id="{9CE38508-8A5C-4DC0-A355-8A9A80B166E9}"/>
              </a:ext>
            </a:extLst>
          </p:cNvPr>
          <p:cNvSpPr txBox="1"/>
          <p:nvPr/>
        </p:nvSpPr>
        <p:spPr>
          <a:xfrm>
            <a:off x="617277" y="2434150"/>
            <a:ext cx="7915701" cy="882678"/>
          </a:xfrm>
          <a:prstGeom prst="rect">
            <a:avLst/>
          </a:prstGeom>
          <a:noFill/>
        </p:spPr>
        <p:txBody>
          <a:bodyPr wrap="square" rtlCol="0">
            <a:spAutoFit/>
          </a:bodyPr>
          <a:lstStyle/>
          <a:p>
            <a:pPr>
              <a:lnSpc>
                <a:spcPct val="107000"/>
              </a:lnSpc>
              <a:spcAft>
                <a:spcPts val="800"/>
              </a:spcAft>
            </a:pPr>
            <a:r>
              <a:rPr lang="en-US" sz="2400" dirty="0"/>
              <a:t>All description is open-ended; there is always something more that can be said about a </a:t>
            </a:r>
            <a:r>
              <a:rPr lang="en-US" sz="2400" i="1" dirty="0"/>
              <a:t>subject</a:t>
            </a:r>
            <a:r>
              <a:rPr lang="en-US" sz="2400" dirty="0"/>
              <a:t> entity.</a:t>
            </a:r>
          </a:p>
        </p:txBody>
      </p:sp>
      <p:grpSp>
        <p:nvGrpSpPr>
          <p:cNvPr id="8" name="Group 7">
            <a:extLst>
              <a:ext uri="{FF2B5EF4-FFF2-40B4-BE49-F238E27FC236}">
                <a16:creationId xmlns:a16="http://schemas.microsoft.com/office/drawing/2014/main" id="{C3B0A4FD-B35C-402F-B978-0A1A5E3EA6CF}"/>
              </a:ext>
            </a:extLst>
          </p:cNvPr>
          <p:cNvGrpSpPr/>
          <p:nvPr/>
        </p:nvGrpSpPr>
        <p:grpSpPr>
          <a:xfrm>
            <a:off x="2333824" y="3452058"/>
            <a:ext cx="5803480" cy="1687418"/>
            <a:chOff x="2333824" y="3452058"/>
            <a:chExt cx="5803480" cy="1687418"/>
          </a:xfrm>
        </p:grpSpPr>
        <p:sp>
          <p:nvSpPr>
            <p:cNvPr id="4" name="TextBox 3">
              <a:extLst>
                <a:ext uri="{FF2B5EF4-FFF2-40B4-BE49-F238E27FC236}">
                  <a16:creationId xmlns:a16="http://schemas.microsoft.com/office/drawing/2014/main" id="{B8890E64-C344-4817-8FE6-FBE2BA0A6481}"/>
                </a:ext>
              </a:extLst>
            </p:cNvPr>
            <p:cNvSpPr txBox="1"/>
            <p:nvPr/>
          </p:nvSpPr>
          <p:spPr>
            <a:xfrm>
              <a:off x="2333824" y="3452058"/>
              <a:ext cx="1005468" cy="487506"/>
            </a:xfrm>
            <a:prstGeom prst="rect">
              <a:avLst/>
            </a:prstGeom>
            <a:noFill/>
          </p:spPr>
          <p:txBody>
            <a:bodyPr wrap="none" rtlCol="0">
              <a:spAutoFit/>
            </a:bodyPr>
            <a:lstStyle/>
            <a:p>
              <a:pPr>
                <a:lnSpc>
                  <a:spcPct val="107000"/>
                </a:lnSpc>
                <a:spcAft>
                  <a:spcPts val="800"/>
                </a:spcAft>
              </a:pPr>
              <a:r>
                <a:rPr lang="en-US" sz="2400" dirty="0"/>
                <a:t>Work1</a:t>
              </a:r>
            </a:p>
          </p:txBody>
        </p:sp>
        <p:sp>
          <p:nvSpPr>
            <p:cNvPr id="5" name="TextBox 4">
              <a:extLst>
                <a:ext uri="{FF2B5EF4-FFF2-40B4-BE49-F238E27FC236}">
                  <a16:creationId xmlns:a16="http://schemas.microsoft.com/office/drawing/2014/main" id="{BB534929-E725-451A-B877-0581A9643C76}"/>
                </a:ext>
              </a:extLst>
            </p:cNvPr>
            <p:cNvSpPr txBox="1"/>
            <p:nvPr/>
          </p:nvSpPr>
          <p:spPr>
            <a:xfrm>
              <a:off x="3287483" y="3452058"/>
              <a:ext cx="2392322" cy="487506"/>
            </a:xfrm>
            <a:prstGeom prst="rect">
              <a:avLst/>
            </a:prstGeom>
            <a:noFill/>
          </p:spPr>
          <p:txBody>
            <a:bodyPr wrap="none" rtlCol="0">
              <a:spAutoFit/>
            </a:bodyPr>
            <a:lstStyle/>
            <a:p>
              <a:pPr>
                <a:lnSpc>
                  <a:spcPct val="107000"/>
                </a:lnSpc>
                <a:spcAft>
                  <a:spcPts val="800"/>
                </a:spcAft>
              </a:pPr>
              <a:r>
                <a:rPr lang="en-US" sz="2400" i="1" dirty="0"/>
                <a:t>[has] title of work</a:t>
              </a:r>
            </a:p>
          </p:txBody>
        </p:sp>
        <p:sp>
          <p:nvSpPr>
            <p:cNvPr id="6" name="TextBox 5">
              <a:extLst>
                <a:ext uri="{FF2B5EF4-FFF2-40B4-BE49-F238E27FC236}">
                  <a16:creationId xmlns:a16="http://schemas.microsoft.com/office/drawing/2014/main" id="{09A14ABC-31A9-4107-A83B-BECF0A2FCA2C}"/>
                </a:ext>
              </a:extLst>
            </p:cNvPr>
            <p:cNvSpPr txBox="1"/>
            <p:nvPr/>
          </p:nvSpPr>
          <p:spPr>
            <a:xfrm>
              <a:off x="3287483" y="3857864"/>
              <a:ext cx="1772921" cy="487506"/>
            </a:xfrm>
            <a:prstGeom prst="rect">
              <a:avLst/>
            </a:prstGeom>
            <a:noFill/>
          </p:spPr>
          <p:txBody>
            <a:bodyPr wrap="none" rtlCol="0">
              <a:spAutoFit/>
            </a:bodyPr>
            <a:lstStyle/>
            <a:p>
              <a:pPr>
                <a:lnSpc>
                  <a:spcPct val="107000"/>
                </a:lnSpc>
                <a:spcAft>
                  <a:spcPts val="800"/>
                </a:spcAft>
              </a:pPr>
              <a:r>
                <a:rPr lang="en-US" sz="2400" i="1" dirty="0"/>
                <a:t>[has] creator</a:t>
              </a:r>
            </a:p>
          </p:txBody>
        </p:sp>
        <p:sp>
          <p:nvSpPr>
            <p:cNvPr id="7" name="TextBox 6">
              <a:extLst>
                <a:ext uri="{FF2B5EF4-FFF2-40B4-BE49-F238E27FC236}">
                  <a16:creationId xmlns:a16="http://schemas.microsoft.com/office/drawing/2014/main" id="{E6EAEB2C-A167-44DC-9181-1E3926B15F19}"/>
                </a:ext>
              </a:extLst>
            </p:cNvPr>
            <p:cNvSpPr txBox="1"/>
            <p:nvPr/>
          </p:nvSpPr>
          <p:spPr>
            <a:xfrm>
              <a:off x="3287483" y="4271595"/>
              <a:ext cx="3228384" cy="487506"/>
            </a:xfrm>
            <a:prstGeom prst="rect">
              <a:avLst/>
            </a:prstGeom>
            <a:noFill/>
          </p:spPr>
          <p:txBody>
            <a:bodyPr wrap="none" rtlCol="0">
              <a:spAutoFit/>
            </a:bodyPr>
            <a:lstStyle/>
            <a:p>
              <a:pPr>
                <a:lnSpc>
                  <a:spcPct val="107000"/>
                </a:lnSpc>
                <a:spcAft>
                  <a:spcPts val="800"/>
                </a:spcAft>
              </a:pPr>
              <a:r>
                <a:rPr lang="en-US" sz="2400" i="1" dirty="0"/>
                <a:t>[has] expression of work</a:t>
              </a:r>
            </a:p>
          </p:txBody>
        </p:sp>
        <p:sp>
          <p:nvSpPr>
            <p:cNvPr id="10" name="TextBox 9">
              <a:extLst>
                <a:ext uri="{FF2B5EF4-FFF2-40B4-BE49-F238E27FC236}">
                  <a16:creationId xmlns:a16="http://schemas.microsoft.com/office/drawing/2014/main" id="{B3EF36A0-DB39-4B2C-9264-D754A2963410}"/>
                </a:ext>
              </a:extLst>
            </p:cNvPr>
            <p:cNvSpPr txBox="1"/>
            <p:nvPr/>
          </p:nvSpPr>
          <p:spPr>
            <a:xfrm>
              <a:off x="6459472" y="3452058"/>
              <a:ext cx="1402948" cy="487506"/>
            </a:xfrm>
            <a:prstGeom prst="rect">
              <a:avLst/>
            </a:prstGeom>
            <a:noFill/>
          </p:spPr>
          <p:txBody>
            <a:bodyPr wrap="none" rtlCol="0">
              <a:spAutoFit/>
            </a:bodyPr>
            <a:lstStyle/>
            <a:p>
              <a:pPr>
                <a:lnSpc>
                  <a:spcPct val="107000"/>
                </a:lnSpc>
                <a:spcAft>
                  <a:spcPts val="800"/>
                </a:spcAft>
              </a:pPr>
              <a:r>
                <a:rPr lang="en-US" sz="2400" dirty="0"/>
                <a:t>"My title"</a:t>
              </a:r>
            </a:p>
          </p:txBody>
        </p:sp>
        <p:sp>
          <p:nvSpPr>
            <p:cNvPr id="11" name="TextBox 10">
              <a:extLst>
                <a:ext uri="{FF2B5EF4-FFF2-40B4-BE49-F238E27FC236}">
                  <a16:creationId xmlns:a16="http://schemas.microsoft.com/office/drawing/2014/main" id="{DD3D4F89-0E7E-4EE0-8634-72342297EEB2}"/>
                </a:ext>
              </a:extLst>
            </p:cNvPr>
            <p:cNvSpPr txBox="1"/>
            <p:nvPr/>
          </p:nvSpPr>
          <p:spPr>
            <a:xfrm>
              <a:off x="6459472" y="3835107"/>
              <a:ext cx="1075294" cy="487506"/>
            </a:xfrm>
            <a:prstGeom prst="rect">
              <a:avLst/>
            </a:prstGeom>
            <a:noFill/>
          </p:spPr>
          <p:txBody>
            <a:bodyPr wrap="none" rtlCol="0">
              <a:spAutoFit/>
            </a:bodyPr>
            <a:lstStyle/>
            <a:p>
              <a:pPr>
                <a:lnSpc>
                  <a:spcPct val="107000"/>
                </a:lnSpc>
                <a:spcAft>
                  <a:spcPts val="800"/>
                </a:spcAft>
              </a:pPr>
              <a:r>
                <a:rPr lang="en-US" sz="2400" dirty="0"/>
                <a:t>Agent2</a:t>
              </a:r>
            </a:p>
          </p:txBody>
        </p:sp>
        <p:sp>
          <p:nvSpPr>
            <p:cNvPr id="12" name="TextBox 11">
              <a:extLst>
                <a:ext uri="{FF2B5EF4-FFF2-40B4-BE49-F238E27FC236}">
                  <a16:creationId xmlns:a16="http://schemas.microsoft.com/office/drawing/2014/main" id="{87680C16-A176-4C53-BD6C-AFA6ED9CE9A6}"/>
                </a:ext>
              </a:extLst>
            </p:cNvPr>
            <p:cNvSpPr txBox="1"/>
            <p:nvPr/>
          </p:nvSpPr>
          <p:spPr>
            <a:xfrm>
              <a:off x="6459472" y="4271595"/>
              <a:ext cx="1677832" cy="487506"/>
            </a:xfrm>
            <a:prstGeom prst="rect">
              <a:avLst/>
            </a:prstGeom>
            <a:noFill/>
          </p:spPr>
          <p:txBody>
            <a:bodyPr wrap="none" rtlCol="0">
              <a:spAutoFit/>
            </a:bodyPr>
            <a:lstStyle/>
            <a:p>
              <a:pPr>
                <a:lnSpc>
                  <a:spcPct val="107000"/>
                </a:lnSpc>
                <a:spcAft>
                  <a:spcPts val="800"/>
                </a:spcAft>
              </a:pPr>
              <a:r>
                <a:rPr lang="en-US" sz="2400" dirty="0"/>
                <a:t>Expression3</a:t>
              </a:r>
            </a:p>
          </p:txBody>
        </p:sp>
        <p:sp>
          <p:nvSpPr>
            <p:cNvPr id="16" name="TextBox 15">
              <a:extLst>
                <a:ext uri="{FF2B5EF4-FFF2-40B4-BE49-F238E27FC236}">
                  <a16:creationId xmlns:a16="http://schemas.microsoft.com/office/drawing/2014/main" id="{ED83C5AC-9AE8-471F-997A-72F5E45640F6}"/>
                </a:ext>
              </a:extLst>
            </p:cNvPr>
            <p:cNvSpPr txBox="1"/>
            <p:nvPr/>
          </p:nvSpPr>
          <p:spPr>
            <a:xfrm>
              <a:off x="3287483" y="4669476"/>
              <a:ext cx="1031693" cy="470000"/>
            </a:xfrm>
            <a:prstGeom prst="rect">
              <a:avLst/>
            </a:prstGeom>
            <a:noFill/>
          </p:spPr>
          <p:txBody>
            <a:bodyPr wrap="none" rtlCol="0">
              <a:spAutoFit/>
            </a:bodyPr>
            <a:lstStyle/>
            <a:p>
              <a:pPr>
                <a:lnSpc>
                  <a:spcPct val="107000"/>
                </a:lnSpc>
                <a:spcAft>
                  <a:spcPts val="800"/>
                </a:spcAft>
              </a:pPr>
              <a:r>
                <a:rPr lang="en-US" sz="2400" i="1" dirty="0"/>
                <a:t>[</a:t>
              </a:r>
              <a:r>
                <a:rPr lang="en-US" sz="2400" i="1" dirty="0" err="1"/>
                <a:t>Etc</a:t>
              </a:r>
              <a:r>
                <a:rPr lang="en-US" sz="2400" i="1" dirty="0"/>
                <a:t> …]</a:t>
              </a:r>
            </a:p>
          </p:txBody>
        </p:sp>
      </p:grpSp>
      <p:sp>
        <p:nvSpPr>
          <p:cNvPr id="17" name="TextBox 16">
            <a:extLst>
              <a:ext uri="{FF2B5EF4-FFF2-40B4-BE49-F238E27FC236}">
                <a16:creationId xmlns:a16="http://schemas.microsoft.com/office/drawing/2014/main" id="{5B0E951A-1F38-4E27-8CB5-DD9D18D78D47}"/>
              </a:ext>
            </a:extLst>
          </p:cNvPr>
          <p:cNvSpPr txBox="1"/>
          <p:nvPr/>
        </p:nvSpPr>
        <p:spPr>
          <a:xfrm>
            <a:off x="3287483" y="5647353"/>
            <a:ext cx="2709203" cy="467629"/>
          </a:xfrm>
          <a:prstGeom prst="rect">
            <a:avLst/>
          </a:prstGeom>
          <a:noFill/>
        </p:spPr>
        <p:txBody>
          <a:bodyPr wrap="none" rtlCol="0">
            <a:spAutoFit/>
          </a:bodyPr>
          <a:lstStyle/>
          <a:p>
            <a:pPr>
              <a:lnSpc>
                <a:spcPct val="107000"/>
              </a:lnSpc>
              <a:spcAft>
                <a:spcPts val="800"/>
              </a:spcAft>
            </a:pPr>
            <a:r>
              <a:rPr lang="en-US" sz="2400" i="1" dirty="0"/>
              <a:t>[</a:t>
            </a:r>
            <a:r>
              <a:rPr lang="en-US" sz="2400" i="1" dirty="0" err="1"/>
              <a:t>Etc</a:t>
            </a:r>
            <a:r>
              <a:rPr lang="en-US" sz="2400" i="1" dirty="0"/>
              <a:t> … </a:t>
            </a:r>
            <a:r>
              <a:rPr lang="en-US" sz="2400" i="1" dirty="0">
                <a:sym typeface="Wingdings" panose="05000000000000000000" pitchFamily="2" charset="2"/>
              </a:rPr>
              <a:t> the future]</a:t>
            </a:r>
            <a:endParaRPr lang="en-US" sz="2400" i="1" dirty="0"/>
          </a:p>
        </p:txBody>
      </p:sp>
    </p:spTree>
    <p:extLst>
      <p:ext uri="{BB962C8B-B14F-4D97-AF65-F5344CB8AC3E}">
        <p14:creationId xmlns:p14="http://schemas.microsoft.com/office/powerpoint/2010/main" val="205041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4406271" cy="707886"/>
          </a:xfrm>
          <a:prstGeom prst="rect">
            <a:avLst/>
          </a:prstGeom>
          <a:noFill/>
        </p:spPr>
        <p:txBody>
          <a:bodyPr wrap="none" rtlCol="0">
            <a:spAutoFit/>
          </a:bodyPr>
          <a:lstStyle/>
          <a:p>
            <a:r>
              <a:rPr lang="en-GB" sz="4000" dirty="0"/>
              <a:t>Related descriptions</a:t>
            </a:r>
          </a:p>
        </p:txBody>
      </p:sp>
      <p:sp>
        <p:nvSpPr>
          <p:cNvPr id="15" name="TextBox 14">
            <a:extLst>
              <a:ext uri="{FF2B5EF4-FFF2-40B4-BE49-F238E27FC236}">
                <a16:creationId xmlns:a16="http://schemas.microsoft.com/office/drawing/2014/main" id="{9CE38508-8A5C-4DC0-A355-8A9A80B166E9}"/>
              </a:ext>
            </a:extLst>
          </p:cNvPr>
          <p:cNvSpPr txBox="1"/>
          <p:nvPr/>
        </p:nvSpPr>
        <p:spPr>
          <a:xfrm>
            <a:off x="477672" y="1304060"/>
            <a:ext cx="8011235" cy="1277850"/>
          </a:xfrm>
          <a:prstGeom prst="rect">
            <a:avLst/>
          </a:prstGeom>
          <a:noFill/>
        </p:spPr>
        <p:txBody>
          <a:bodyPr wrap="square" rtlCol="0">
            <a:spAutoFit/>
          </a:bodyPr>
          <a:lstStyle/>
          <a:p>
            <a:pPr>
              <a:lnSpc>
                <a:spcPct val="107000"/>
              </a:lnSpc>
              <a:spcAft>
                <a:spcPts val="800"/>
              </a:spcAft>
            </a:pPr>
            <a:r>
              <a:rPr lang="en-US" sz="2400" dirty="0"/>
              <a:t>A related entity (triple </a:t>
            </a:r>
            <a:r>
              <a:rPr lang="en-US" sz="2400" i="1" dirty="0"/>
              <a:t>object</a:t>
            </a:r>
            <a:r>
              <a:rPr lang="en-US" sz="2400" dirty="0"/>
              <a:t>) can be recorded as a "string" label or as an IRI. An object IRI can be the </a:t>
            </a:r>
            <a:r>
              <a:rPr lang="en-US" sz="2400" i="1" dirty="0"/>
              <a:t>subject</a:t>
            </a:r>
            <a:r>
              <a:rPr lang="en-US" sz="2400" dirty="0"/>
              <a:t> of another triple statement; a related entity may have its own description.</a:t>
            </a:r>
          </a:p>
        </p:txBody>
      </p:sp>
      <p:sp>
        <p:nvSpPr>
          <p:cNvPr id="28" name="TextBox 27">
            <a:extLst>
              <a:ext uri="{FF2B5EF4-FFF2-40B4-BE49-F238E27FC236}">
                <a16:creationId xmlns:a16="http://schemas.microsoft.com/office/drawing/2014/main" id="{2A3447EE-9013-49F3-881A-30E23D364E9E}"/>
              </a:ext>
            </a:extLst>
          </p:cNvPr>
          <p:cNvSpPr txBox="1"/>
          <p:nvPr/>
        </p:nvSpPr>
        <p:spPr>
          <a:xfrm>
            <a:off x="818923" y="2741356"/>
            <a:ext cx="1005468" cy="487506"/>
          </a:xfrm>
          <a:prstGeom prst="rect">
            <a:avLst/>
          </a:prstGeom>
          <a:noFill/>
        </p:spPr>
        <p:txBody>
          <a:bodyPr wrap="none" rtlCol="0">
            <a:spAutoFit/>
          </a:bodyPr>
          <a:lstStyle/>
          <a:p>
            <a:pPr>
              <a:lnSpc>
                <a:spcPct val="107000"/>
              </a:lnSpc>
              <a:spcAft>
                <a:spcPts val="800"/>
              </a:spcAft>
            </a:pPr>
            <a:r>
              <a:rPr lang="en-US" sz="2400" i="1" dirty="0"/>
              <a:t>Work1</a:t>
            </a:r>
          </a:p>
        </p:txBody>
      </p:sp>
      <p:sp>
        <p:nvSpPr>
          <p:cNvPr id="29" name="TextBox 28">
            <a:extLst>
              <a:ext uri="{FF2B5EF4-FFF2-40B4-BE49-F238E27FC236}">
                <a16:creationId xmlns:a16="http://schemas.microsoft.com/office/drawing/2014/main" id="{BA7137A3-457B-47A9-9581-DBB8FAEC71D5}"/>
              </a:ext>
            </a:extLst>
          </p:cNvPr>
          <p:cNvSpPr txBox="1"/>
          <p:nvPr/>
        </p:nvSpPr>
        <p:spPr>
          <a:xfrm>
            <a:off x="1772582" y="2741356"/>
            <a:ext cx="1772921" cy="487506"/>
          </a:xfrm>
          <a:prstGeom prst="rect">
            <a:avLst/>
          </a:prstGeom>
          <a:noFill/>
        </p:spPr>
        <p:txBody>
          <a:bodyPr wrap="none" rtlCol="0">
            <a:spAutoFit/>
          </a:bodyPr>
          <a:lstStyle/>
          <a:p>
            <a:pPr>
              <a:lnSpc>
                <a:spcPct val="107000"/>
              </a:lnSpc>
              <a:spcAft>
                <a:spcPts val="800"/>
              </a:spcAft>
            </a:pPr>
            <a:r>
              <a:rPr lang="en-US" sz="2400" dirty="0"/>
              <a:t>[has] creator</a:t>
            </a:r>
          </a:p>
        </p:txBody>
      </p:sp>
      <p:sp>
        <p:nvSpPr>
          <p:cNvPr id="30" name="TextBox 29">
            <a:extLst>
              <a:ext uri="{FF2B5EF4-FFF2-40B4-BE49-F238E27FC236}">
                <a16:creationId xmlns:a16="http://schemas.microsoft.com/office/drawing/2014/main" id="{FFB4AEB5-6603-4D9A-A01D-13FC34A25C26}"/>
              </a:ext>
            </a:extLst>
          </p:cNvPr>
          <p:cNvSpPr txBox="1"/>
          <p:nvPr/>
        </p:nvSpPr>
        <p:spPr>
          <a:xfrm>
            <a:off x="1772582" y="3147162"/>
            <a:ext cx="1031693" cy="487506"/>
          </a:xfrm>
          <a:prstGeom prst="rect">
            <a:avLst/>
          </a:prstGeom>
          <a:noFill/>
        </p:spPr>
        <p:txBody>
          <a:bodyPr wrap="none" rtlCol="0">
            <a:spAutoFit/>
          </a:bodyPr>
          <a:lstStyle/>
          <a:p>
            <a:pPr>
              <a:lnSpc>
                <a:spcPct val="107000"/>
              </a:lnSpc>
              <a:spcAft>
                <a:spcPts val="800"/>
              </a:spcAft>
            </a:pPr>
            <a:r>
              <a:rPr lang="en-US" sz="2400" dirty="0"/>
              <a:t>[</a:t>
            </a:r>
            <a:r>
              <a:rPr lang="en-US" sz="2400" dirty="0" err="1"/>
              <a:t>Etc</a:t>
            </a:r>
            <a:r>
              <a:rPr lang="en-US" sz="2400" dirty="0"/>
              <a:t> …]</a:t>
            </a:r>
          </a:p>
        </p:txBody>
      </p:sp>
      <p:sp>
        <p:nvSpPr>
          <p:cNvPr id="31" name="TextBox 30">
            <a:extLst>
              <a:ext uri="{FF2B5EF4-FFF2-40B4-BE49-F238E27FC236}">
                <a16:creationId xmlns:a16="http://schemas.microsoft.com/office/drawing/2014/main" id="{D2710D49-96D2-477F-B0D0-A03737FECB50}"/>
              </a:ext>
            </a:extLst>
          </p:cNvPr>
          <p:cNvSpPr txBox="1"/>
          <p:nvPr/>
        </p:nvSpPr>
        <p:spPr>
          <a:xfrm>
            <a:off x="1772582" y="3994960"/>
            <a:ext cx="2679901" cy="470000"/>
          </a:xfrm>
          <a:prstGeom prst="rect">
            <a:avLst/>
          </a:prstGeom>
          <a:noFill/>
        </p:spPr>
        <p:txBody>
          <a:bodyPr wrap="none" rtlCol="0">
            <a:spAutoFit/>
          </a:bodyPr>
          <a:lstStyle/>
          <a:p>
            <a:pPr>
              <a:lnSpc>
                <a:spcPct val="107000"/>
              </a:lnSpc>
              <a:spcAft>
                <a:spcPts val="800"/>
              </a:spcAft>
            </a:pPr>
            <a:r>
              <a:rPr lang="en-US" sz="2400" dirty="0"/>
              <a:t>[has] name of agent</a:t>
            </a:r>
          </a:p>
        </p:txBody>
      </p:sp>
      <p:sp>
        <p:nvSpPr>
          <p:cNvPr id="32" name="TextBox 31">
            <a:extLst>
              <a:ext uri="{FF2B5EF4-FFF2-40B4-BE49-F238E27FC236}">
                <a16:creationId xmlns:a16="http://schemas.microsoft.com/office/drawing/2014/main" id="{A4972DA5-8295-4320-B39F-B723185D8C85}"/>
              </a:ext>
            </a:extLst>
          </p:cNvPr>
          <p:cNvSpPr txBox="1"/>
          <p:nvPr/>
        </p:nvSpPr>
        <p:spPr>
          <a:xfrm>
            <a:off x="1772582" y="4798647"/>
            <a:ext cx="1859483" cy="487506"/>
          </a:xfrm>
          <a:prstGeom prst="rect">
            <a:avLst/>
          </a:prstGeom>
          <a:noFill/>
        </p:spPr>
        <p:txBody>
          <a:bodyPr wrap="none" rtlCol="0">
            <a:spAutoFit/>
          </a:bodyPr>
          <a:lstStyle/>
          <a:p>
            <a:pPr>
              <a:lnSpc>
                <a:spcPct val="107000"/>
              </a:lnSpc>
              <a:spcAft>
                <a:spcPts val="800"/>
              </a:spcAft>
            </a:pPr>
            <a:r>
              <a:rPr lang="en-US" sz="2400" dirty="0"/>
              <a:t>[is] creator of</a:t>
            </a:r>
          </a:p>
        </p:txBody>
      </p:sp>
      <p:sp>
        <p:nvSpPr>
          <p:cNvPr id="33" name="TextBox 32">
            <a:extLst>
              <a:ext uri="{FF2B5EF4-FFF2-40B4-BE49-F238E27FC236}">
                <a16:creationId xmlns:a16="http://schemas.microsoft.com/office/drawing/2014/main" id="{EB3A088E-5A0E-4224-8D7A-63CC670FDCE9}"/>
              </a:ext>
            </a:extLst>
          </p:cNvPr>
          <p:cNvSpPr txBox="1"/>
          <p:nvPr/>
        </p:nvSpPr>
        <p:spPr>
          <a:xfrm>
            <a:off x="4944571" y="2741356"/>
            <a:ext cx="1075294" cy="470000"/>
          </a:xfrm>
          <a:prstGeom prst="rect">
            <a:avLst/>
          </a:prstGeom>
          <a:noFill/>
        </p:spPr>
        <p:txBody>
          <a:bodyPr wrap="none" rtlCol="0">
            <a:spAutoFit/>
          </a:bodyPr>
          <a:lstStyle/>
          <a:p>
            <a:pPr>
              <a:lnSpc>
                <a:spcPct val="107000"/>
              </a:lnSpc>
              <a:spcAft>
                <a:spcPts val="800"/>
              </a:spcAft>
            </a:pPr>
            <a:r>
              <a:rPr lang="en-US" sz="2400" i="1" dirty="0"/>
              <a:t>Agent2</a:t>
            </a:r>
          </a:p>
        </p:txBody>
      </p:sp>
      <p:sp>
        <p:nvSpPr>
          <p:cNvPr id="34" name="TextBox 33">
            <a:extLst>
              <a:ext uri="{FF2B5EF4-FFF2-40B4-BE49-F238E27FC236}">
                <a16:creationId xmlns:a16="http://schemas.microsoft.com/office/drawing/2014/main" id="{D3CD5555-EF97-4F75-AA75-80BA5EB3D90B}"/>
              </a:ext>
            </a:extLst>
          </p:cNvPr>
          <p:cNvSpPr txBox="1"/>
          <p:nvPr/>
        </p:nvSpPr>
        <p:spPr>
          <a:xfrm>
            <a:off x="818923" y="3990308"/>
            <a:ext cx="1075294" cy="487506"/>
          </a:xfrm>
          <a:prstGeom prst="rect">
            <a:avLst/>
          </a:prstGeom>
          <a:noFill/>
        </p:spPr>
        <p:txBody>
          <a:bodyPr wrap="none" rtlCol="0">
            <a:spAutoFit/>
          </a:bodyPr>
          <a:lstStyle/>
          <a:p>
            <a:pPr>
              <a:lnSpc>
                <a:spcPct val="107000"/>
              </a:lnSpc>
              <a:spcAft>
                <a:spcPts val="800"/>
              </a:spcAft>
            </a:pPr>
            <a:r>
              <a:rPr lang="en-US" sz="2400" i="1" dirty="0"/>
              <a:t>Agent2</a:t>
            </a:r>
          </a:p>
        </p:txBody>
      </p:sp>
      <p:sp>
        <p:nvSpPr>
          <p:cNvPr id="35" name="TextBox 34">
            <a:extLst>
              <a:ext uri="{FF2B5EF4-FFF2-40B4-BE49-F238E27FC236}">
                <a16:creationId xmlns:a16="http://schemas.microsoft.com/office/drawing/2014/main" id="{A2401893-E0A0-4FC4-95A5-6129068C1C12}"/>
              </a:ext>
            </a:extLst>
          </p:cNvPr>
          <p:cNvSpPr txBox="1"/>
          <p:nvPr/>
        </p:nvSpPr>
        <p:spPr>
          <a:xfrm>
            <a:off x="4944571" y="3994960"/>
            <a:ext cx="1566454" cy="487506"/>
          </a:xfrm>
          <a:prstGeom prst="rect">
            <a:avLst/>
          </a:prstGeom>
          <a:noFill/>
        </p:spPr>
        <p:txBody>
          <a:bodyPr wrap="none" rtlCol="0">
            <a:spAutoFit/>
          </a:bodyPr>
          <a:lstStyle/>
          <a:p>
            <a:pPr>
              <a:lnSpc>
                <a:spcPct val="107000"/>
              </a:lnSpc>
              <a:spcAft>
                <a:spcPts val="800"/>
              </a:spcAft>
            </a:pPr>
            <a:r>
              <a:rPr lang="en-US" sz="2400" dirty="0"/>
              <a:t>"Jane Doe"</a:t>
            </a:r>
          </a:p>
        </p:txBody>
      </p:sp>
      <p:sp>
        <p:nvSpPr>
          <p:cNvPr id="36" name="TextBox 35">
            <a:extLst>
              <a:ext uri="{FF2B5EF4-FFF2-40B4-BE49-F238E27FC236}">
                <a16:creationId xmlns:a16="http://schemas.microsoft.com/office/drawing/2014/main" id="{2B0B8C37-3DFD-4725-9325-1AD519DA3474}"/>
              </a:ext>
            </a:extLst>
          </p:cNvPr>
          <p:cNvSpPr txBox="1"/>
          <p:nvPr/>
        </p:nvSpPr>
        <p:spPr>
          <a:xfrm>
            <a:off x="4944571" y="4782800"/>
            <a:ext cx="1010085" cy="470000"/>
          </a:xfrm>
          <a:prstGeom prst="rect">
            <a:avLst/>
          </a:prstGeom>
          <a:noFill/>
        </p:spPr>
        <p:txBody>
          <a:bodyPr wrap="none" rtlCol="0">
            <a:spAutoFit/>
          </a:bodyPr>
          <a:lstStyle/>
          <a:p>
            <a:pPr>
              <a:lnSpc>
                <a:spcPct val="107000"/>
              </a:lnSpc>
              <a:spcAft>
                <a:spcPts val="800"/>
              </a:spcAft>
            </a:pPr>
            <a:r>
              <a:rPr lang="en-US" sz="2400" i="1" dirty="0"/>
              <a:t>Work1</a:t>
            </a:r>
          </a:p>
        </p:txBody>
      </p:sp>
      <p:sp>
        <p:nvSpPr>
          <p:cNvPr id="37" name="TextBox 36">
            <a:extLst>
              <a:ext uri="{FF2B5EF4-FFF2-40B4-BE49-F238E27FC236}">
                <a16:creationId xmlns:a16="http://schemas.microsoft.com/office/drawing/2014/main" id="{F54DEEC9-A8C3-4D54-B430-AA8C3A6D105A}"/>
              </a:ext>
            </a:extLst>
          </p:cNvPr>
          <p:cNvSpPr txBox="1"/>
          <p:nvPr/>
        </p:nvSpPr>
        <p:spPr>
          <a:xfrm>
            <a:off x="1772582" y="4392841"/>
            <a:ext cx="1031693" cy="470000"/>
          </a:xfrm>
          <a:prstGeom prst="rect">
            <a:avLst/>
          </a:prstGeom>
          <a:noFill/>
        </p:spPr>
        <p:txBody>
          <a:bodyPr wrap="none" rtlCol="0">
            <a:spAutoFit/>
          </a:bodyPr>
          <a:lstStyle/>
          <a:p>
            <a:pPr>
              <a:lnSpc>
                <a:spcPct val="107000"/>
              </a:lnSpc>
              <a:spcAft>
                <a:spcPts val="800"/>
              </a:spcAft>
            </a:pPr>
            <a:r>
              <a:rPr lang="en-US" sz="2400" dirty="0"/>
              <a:t>[</a:t>
            </a:r>
            <a:r>
              <a:rPr lang="en-US" sz="2400" dirty="0" err="1"/>
              <a:t>Etc</a:t>
            </a:r>
            <a:r>
              <a:rPr lang="en-US" sz="2400" dirty="0"/>
              <a:t> …]</a:t>
            </a:r>
          </a:p>
        </p:txBody>
      </p:sp>
    </p:spTree>
    <p:extLst>
      <p:ext uri="{BB962C8B-B14F-4D97-AF65-F5344CB8AC3E}">
        <p14:creationId xmlns:p14="http://schemas.microsoft.com/office/powerpoint/2010/main" val="18912692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4911857" cy="707886"/>
          </a:xfrm>
          <a:prstGeom prst="rect">
            <a:avLst/>
          </a:prstGeom>
          <a:noFill/>
        </p:spPr>
        <p:txBody>
          <a:bodyPr wrap="none" rtlCol="0">
            <a:spAutoFit/>
          </a:bodyPr>
          <a:lstStyle/>
          <a:p>
            <a:r>
              <a:rPr lang="en-GB" sz="4000" dirty="0"/>
              <a:t>Recording descriptions</a:t>
            </a:r>
          </a:p>
        </p:txBody>
      </p:sp>
      <p:sp>
        <p:nvSpPr>
          <p:cNvPr id="15" name="TextBox 14">
            <a:extLst>
              <a:ext uri="{FF2B5EF4-FFF2-40B4-BE49-F238E27FC236}">
                <a16:creationId xmlns:a16="http://schemas.microsoft.com/office/drawing/2014/main" id="{9CE38508-8A5C-4DC0-A355-8A9A80B166E9}"/>
              </a:ext>
            </a:extLst>
          </p:cNvPr>
          <p:cNvSpPr txBox="1"/>
          <p:nvPr/>
        </p:nvSpPr>
        <p:spPr>
          <a:xfrm>
            <a:off x="477672" y="1304060"/>
            <a:ext cx="8011235" cy="1277850"/>
          </a:xfrm>
          <a:prstGeom prst="rect">
            <a:avLst/>
          </a:prstGeom>
          <a:noFill/>
        </p:spPr>
        <p:txBody>
          <a:bodyPr wrap="square" rtlCol="0">
            <a:spAutoFit/>
          </a:bodyPr>
          <a:lstStyle/>
          <a:p>
            <a:pPr>
              <a:lnSpc>
                <a:spcPct val="107000"/>
              </a:lnSpc>
              <a:spcAft>
                <a:spcPts val="800"/>
              </a:spcAft>
            </a:pPr>
            <a:r>
              <a:rPr lang="en-US" sz="2400" dirty="0"/>
              <a:t>A description can contain statements that mix "string" values with entity (or concept) IRIs. The same </a:t>
            </a:r>
            <a:r>
              <a:rPr lang="en-US" sz="2400" i="1" dirty="0"/>
              <a:t>predicate</a:t>
            </a:r>
            <a:r>
              <a:rPr lang="en-US" sz="2400" dirty="0"/>
              <a:t> element is used in statements with different kinds of </a:t>
            </a:r>
            <a:r>
              <a:rPr lang="en-US" sz="2400" i="1" dirty="0"/>
              <a:t>object</a:t>
            </a:r>
            <a:r>
              <a:rPr lang="en-US" sz="2400" dirty="0"/>
              <a:t> values.</a:t>
            </a:r>
          </a:p>
        </p:txBody>
      </p:sp>
      <p:sp>
        <p:nvSpPr>
          <p:cNvPr id="28" name="TextBox 27">
            <a:extLst>
              <a:ext uri="{FF2B5EF4-FFF2-40B4-BE49-F238E27FC236}">
                <a16:creationId xmlns:a16="http://schemas.microsoft.com/office/drawing/2014/main" id="{2A3447EE-9013-49F3-881A-30E23D364E9E}"/>
              </a:ext>
            </a:extLst>
          </p:cNvPr>
          <p:cNvSpPr txBox="1"/>
          <p:nvPr/>
        </p:nvSpPr>
        <p:spPr>
          <a:xfrm>
            <a:off x="818923" y="2741356"/>
            <a:ext cx="1005468" cy="487506"/>
          </a:xfrm>
          <a:prstGeom prst="rect">
            <a:avLst/>
          </a:prstGeom>
          <a:noFill/>
        </p:spPr>
        <p:txBody>
          <a:bodyPr wrap="none" rtlCol="0">
            <a:spAutoFit/>
          </a:bodyPr>
          <a:lstStyle/>
          <a:p>
            <a:pPr>
              <a:lnSpc>
                <a:spcPct val="107000"/>
              </a:lnSpc>
              <a:spcAft>
                <a:spcPts val="800"/>
              </a:spcAft>
            </a:pPr>
            <a:r>
              <a:rPr lang="en-US" sz="2400" dirty="0"/>
              <a:t>Work1</a:t>
            </a:r>
          </a:p>
        </p:txBody>
      </p:sp>
      <p:sp>
        <p:nvSpPr>
          <p:cNvPr id="29" name="TextBox 28">
            <a:extLst>
              <a:ext uri="{FF2B5EF4-FFF2-40B4-BE49-F238E27FC236}">
                <a16:creationId xmlns:a16="http://schemas.microsoft.com/office/drawing/2014/main" id="{BA7137A3-457B-47A9-9581-DBB8FAEC71D5}"/>
              </a:ext>
            </a:extLst>
          </p:cNvPr>
          <p:cNvSpPr txBox="1"/>
          <p:nvPr/>
        </p:nvSpPr>
        <p:spPr>
          <a:xfrm>
            <a:off x="1772582" y="2741356"/>
            <a:ext cx="1772921" cy="487506"/>
          </a:xfrm>
          <a:prstGeom prst="rect">
            <a:avLst/>
          </a:prstGeom>
          <a:noFill/>
        </p:spPr>
        <p:txBody>
          <a:bodyPr wrap="none" rtlCol="0">
            <a:spAutoFit/>
          </a:bodyPr>
          <a:lstStyle/>
          <a:p>
            <a:pPr>
              <a:lnSpc>
                <a:spcPct val="107000"/>
              </a:lnSpc>
              <a:spcAft>
                <a:spcPts val="800"/>
              </a:spcAft>
            </a:pPr>
            <a:r>
              <a:rPr lang="en-US" sz="2400" i="1" dirty="0"/>
              <a:t>[has] creator</a:t>
            </a:r>
          </a:p>
        </p:txBody>
      </p:sp>
      <p:sp>
        <p:nvSpPr>
          <p:cNvPr id="30" name="TextBox 29">
            <a:extLst>
              <a:ext uri="{FF2B5EF4-FFF2-40B4-BE49-F238E27FC236}">
                <a16:creationId xmlns:a16="http://schemas.microsoft.com/office/drawing/2014/main" id="{FFB4AEB5-6603-4D9A-A01D-13FC34A25C26}"/>
              </a:ext>
            </a:extLst>
          </p:cNvPr>
          <p:cNvSpPr txBox="1"/>
          <p:nvPr/>
        </p:nvSpPr>
        <p:spPr>
          <a:xfrm>
            <a:off x="1772582" y="3147162"/>
            <a:ext cx="1772921" cy="487506"/>
          </a:xfrm>
          <a:prstGeom prst="rect">
            <a:avLst/>
          </a:prstGeom>
          <a:noFill/>
        </p:spPr>
        <p:txBody>
          <a:bodyPr wrap="none" rtlCol="0">
            <a:spAutoFit/>
          </a:bodyPr>
          <a:lstStyle/>
          <a:p>
            <a:pPr>
              <a:lnSpc>
                <a:spcPct val="107000"/>
              </a:lnSpc>
              <a:spcAft>
                <a:spcPts val="800"/>
              </a:spcAft>
            </a:pPr>
            <a:r>
              <a:rPr lang="en-US" sz="2400" i="1" dirty="0"/>
              <a:t>[has] creator</a:t>
            </a:r>
          </a:p>
        </p:txBody>
      </p:sp>
      <p:sp>
        <p:nvSpPr>
          <p:cNvPr id="31" name="TextBox 30">
            <a:extLst>
              <a:ext uri="{FF2B5EF4-FFF2-40B4-BE49-F238E27FC236}">
                <a16:creationId xmlns:a16="http://schemas.microsoft.com/office/drawing/2014/main" id="{D2710D49-96D2-477F-B0D0-A03737FECB50}"/>
              </a:ext>
            </a:extLst>
          </p:cNvPr>
          <p:cNvSpPr txBox="1"/>
          <p:nvPr/>
        </p:nvSpPr>
        <p:spPr>
          <a:xfrm>
            <a:off x="1772582" y="4847883"/>
            <a:ext cx="2679901" cy="470000"/>
          </a:xfrm>
          <a:prstGeom prst="rect">
            <a:avLst/>
          </a:prstGeom>
          <a:noFill/>
        </p:spPr>
        <p:txBody>
          <a:bodyPr wrap="none" rtlCol="0">
            <a:spAutoFit/>
          </a:bodyPr>
          <a:lstStyle/>
          <a:p>
            <a:pPr>
              <a:lnSpc>
                <a:spcPct val="107000"/>
              </a:lnSpc>
              <a:spcAft>
                <a:spcPts val="800"/>
              </a:spcAft>
            </a:pPr>
            <a:r>
              <a:rPr lang="en-US" sz="2400" i="1" dirty="0"/>
              <a:t>[has] name of agent</a:t>
            </a:r>
          </a:p>
        </p:txBody>
      </p:sp>
      <p:sp>
        <p:nvSpPr>
          <p:cNvPr id="32" name="TextBox 31">
            <a:extLst>
              <a:ext uri="{FF2B5EF4-FFF2-40B4-BE49-F238E27FC236}">
                <a16:creationId xmlns:a16="http://schemas.microsoft.com/office/drawing/2014/main" id="{A4972DA5-8295-4320-B39F-B723185D8C85}"/>
              </a:ext>
            </a:extLst>
          </p:cNvPr>
          <p:cNvSpPr txBox="1"/>
          <p:nvPr/>
        </p:nvSpPr>
        <p:spPr>
          <a:xfrm>
            <a:off x="1772582" y="5283142"/>
            <a:ext cx="1859483" cy="487506"/>
          </a:xfrm>
          <a:prstGeom prst="rect">
            <a:avLst/>
          </a:prstGeom>
          <a:noFill/>
        </p:spPr>
        <p:txBody>
          <a:bodyPr wrap="none" rtlCol="0">
            <a:spAutoFit/>
          </a:bodyPr>
          <a:lstStyle/>
          <a:p>
            <a:pPr>
              <a:lnSpc>
                <a:spcPct val="107000"/>
              </a:lnSpc>
              <a:spcAft>
                <a:spcPts val="800"/>
              </a:spcAft>
            </a:pPr>
            <a:r>
              <a:rPr lang="en-US" sz="2400" i="1" dirty="0"/>
              <a:t>[is] creator of</a:t>
            </a:r>
          </a:p>
        </p:txBody>
      </p:sp>
      <p:sp>
        <p:nvSpPr>
          <p:cNvPr id="33" name="TextBox 32">
            <a:extLst>
              <a:ext uri="{FF2B5EF4-FFF2-40B4-BE49-F238E27FC236}">
                <a16:creationId xmlns:a16="http://schemas.microsoft.com/office/drawing/2014/main" id="{EB3A088E-5A0E-4224-8D7A-63CC670FDCE9}"/>
              </a:ext>
            </a:extLst>
          </p:cNvPr>
          <p:cNvSpPr txBox="1"/>
          <p:nvPr/>
        </p:nvSpPr>
        <p:spPr>
          <a:xfrm>
            <a:off x="4944571" y="2741356"/>
            <a:ext cx="1075294" cy="470000"/>
          </a:xfrm>
          <a:prstGeom prst="rect">
            <a:avLst/>
          </a:prstGeom>
          <a:noFill/>
        </p:spPr>
        <p:txBody>
          <a:bodyPr wrap="none" rtlCol="0">
            <a:spAutoFit/>
          </a:bodyPr>
          <a:lstStyle/>
          <a:p>
            <a:pPr>
              <a:lnSpc>
                <a:spcPct val="107000"/>
              </a:lnSpc>
              <a:spcAft>
                <a:spcPts val="800"/>
              </a:spcAft>
            </a:pPr>
            <a:r>
              <a:rPr lang="en-US" sz="2400" dirty="0"/>
              <a:t>Agent2</a:t>
            </a:r>
          </a:p>
        </p:txBody>
      </p:sp>
      <p:sp>
        <p:nvSpPr>
          <p:cNvPr id="34" name="TextBox 33">
            <a:extLst>
              <a:ext uri="{FF2B5EF4-FFF2-40B4-BE49-F238E27FC236}">
                <a16:creationId xmlns:a16="http://schemas.microsoft.com/office/drawing/2014/main" id="{D3CD5555-EF97-4F75-AA75-80BA5EB3D90B}"/>
              </a:ext>
            </a:extLst>
          </p:cNvPr>
          <p:cNvSpPr txBox="1"/>
          <p:nvPr/>
        </p:nvSpPr>
        <p:spPr>
          <a:xfrm>
            <a:off x="818923" y="4843231"/>
            <a:ext cx="1075294" cy="487506"/>
          </a:xfrm>
          <a:prstGeom prst="rect">
            <a:avLst/>
          </a:prstGeom>
          <a:noFill/>
        </p:spPr>
        <p:txBody>
          <a:bodyPr wrap="none" rtlCol="0">
            <a:spAutoFit/>
          </a:bodyPr>
          <a:lstStyle/>
          <a:p>
            <a:pPr>
              <a:lnSpc>
                <a:spcPct val="107000"/>
              </a:lnSpc>
              <a:spcAft>
                <a:spcPts val="800"/>
              </a:spcAft>
            </a:pPr>
            <a:r>
              <a:rPr lang="en-US" sz="2400" dirty="0"/>
              <a:t>Agent2</a:t>
            </a:r>
          </a:p>
        </p:txBody>
      </p:sp>
      <p:sp>
        <p:nvSpPr>
          <p:cNvPr id="35" name="TextBox 34">
            <a:extLst>
              <a:ext uri="{FF2B5EF4-FFF2-40B4-BE49-F238E27FC236}">
                <a16:creationId xmlns:a16="http://schemas.microsoft.com/office/drawing/2014/main" id="{A2401893-E0A0-4FC4-95A5-6129068C1C12}"/>
              </a:ext>
            </a:extLst>
          </p:cNvPr>
          <p:cNvSpPr txBox="1"/>
          <p:nvPr/>
        </p:nvSpPr>
        <p:spPr>
          <a:xfrm>
            <a:off x="4944571" y="4847883"/>
            <a:ext cx="1566454" cy="487506"/>
          </a:xfrm>
          <a:prstGeom prst="rect">
            <a:avLst/>
          </a:prstGeom>
          <a:noFill/>
        </p:spPr>
        <p:txBody>
          <a:bodyPr wrap="none" rtlCol="0">
            <a:spAutoFit/>
          </a:bodyPr>
          <a:lstStyle/>
          <a:p>
            <a:pPr>
              <a:lnSpc>
                <a:spcPct val="107000"/>
              </a:lnSpc>
              <a:spcAft>
                <a:spcPts val="800"/>
              </a:spcAft>
            </a:pPr>
            <a:r>
              <a:rPr lang="en-US" sz="2400" dirty="0"/>
              <a:t>"Jane Doe"</a:t>
            </a:r>
          </a:p>
        </p:txBody>
      </p:sp>
      <p:sp>
        <p:nvSpPr>
          <p:cNvPr id="36" name="TextBox 35">
            <a:extLst>
              <a:ext uri="{FF2B5EF4-FFF2-40B4-BE49-F238E27FC236}">
                <a16:creationId xmlns:a16="http://schemas.microsoft.com/office/drawing/2014/main" id="{2B0B8C37-3DFD-4725-9325-1AD519DA3474}"/>
              </a:ext>
            </a:extLst>
          </p:cNvPr>
          <p:cNvSpPr txBox="1"/>
          <p:nvPr/>
        </p:nvSpPr>
        <p:spPr>
          <a:xfrm>
            <a:off x="4944571" y="5267295"/>
            <a:ext cx="1010085" cy="470000"/>
          </a:xfrm>
          <a:prstGeom prst="rect">
            <a:avLst/>
          </a:prstGeom>
          <a:noFill/>
        </p:spPr>
        <p:txBody>
          <a:bodyPr wrap="none" rtlCol="0">
            <a:spAutoFit/>
          </a:bodyPr>
          <a:lstStyle/>
          <a:p>
            <a:pPr>
              <a:lnSpc>
                <a:spcPct val="107000"/>
              </a:lnSpc>
              <a:spcAft>
                <a:spcPts val="800"/>
              </a:spcAft>
            </a:pPr>
            <a:r>
              <a:rPr lang="en-US" sz="2400" dirty="0"/>
              <a:t>Work1</a:t>
            </a:r>
          </a:p>
        </p:txBody>
      </p:sp>
      <p:sp>
        <p:nvSpPr>
          <p:cNvPr id="16" name="TextBox 15">
            <a:extLst>
              <a:ext uri="{FF2B5EF4-FFF2-40B4-BE49-F238E27FC236}">
                <a16:creationId xmlns:a16="http://schemas.microsoft.com/office/drawing/2014/main" id="{31753783-5F97-435C-B6A0-0770C267EA27}"/>
              </a:ext>
            </a:extLst>
          </p:cNvPr>
          <p:cNvSpPr txBox="1"/>
          <p:nvPr/>
        </p:nvSpPr>
        <p:spPr>
          <a:xfrm>
            <a:off x="4944571" y="3127049"/>
            <a:ext cx="1566454" cy="487506"/>
          </a:xfrm>
          <a:prstGeom prst="rect">
            <a:avLst/>
          </a:prstGeom>
          <a:noFill/>
        </p:spPr>
        <p:txBody>
          <a:bodyPr wrap="none" rtlCol="0">
            <a:spAutoFit/>
          </a:bodyPr>
          <a:lstStyle/>
          <a:p>
            <a:pPr>
              <a:lnSpc>
                <a:spcPct val="107000"/>
              </a:lnSpc>
              <a:spcAft>
                <a:spcPts val="800"/>
              </a:spcAft>
            </a:pPr>
            <a:r>
              <a:rPr lang="en-US" sz="2400" dirty="0"/>
              <a:t>"Jane Doe"</a:t>
            </a:r>
          </a:p>
        </p:txBody>
      </p:sp>
      <p:sp>
        <p:nvSpPr>
          <p:cNvPr id="17" name="TextBox 16">
            <a:extLst>
              <a:ext uri="{FF2B5EF4-FFF2-40B4-BE49-F238E27FC236}">
                <a16:creationId xmlns:a16="http://schemas.microsoft.com/office/drawing/2014/main" id="{8764D4C4-FB34-4390-A7A6-2353DCA0984E}"/>
              </a:ext>
            </a:extLst>
          </p:cNvPr>
          <p:cNvSpPr txBox="1"/>
          <p:nvPr/>
        </p:nvSpPr>
        <p:spPr>
          <a:xfrm>
            <a:off x="1772582" y="3560889"/>
            <a:ext cx="1772921" cy="487506"/>
          </a:xfrm>
          <a:prstGeom prst="rect">
            <a:avLst/>
          </a:prstGeom>
          <a:noFill/>
        </p:spPr>
        <p:txBody>
          <a:bodyPr wrap="none" rtlCol="0">
            <a:spAutoFit/>
          </a:bodyPr>
          <a:lstStyle/>
          <a:p>
            <a:pPr>
              <a:lnSpc>
                <a:spcPct val="107000"/>
              </a:lnSpc>
              <a:spcAft>
                <a:spcPts val="800"/>
              </a:spcAft>
            </a:pPr>
            <a:r>
              <a:rPr lang="en-US" sz="2400" i="1" dirty="0"/>
              <a:t>[has] creator</a:t>
            </a:r>
          </a:p>
        </p:txBody>
      </p:sp>
      <p:sp>
        <p:nvSpPr>
          <p:cNvPr id="18" name="TextBox 17">
            <a:extLst>
              <a:ext uri="{FF2B5EF4-FFF2-40B4-BE49-F238E27FC236}">
                <a16:creationId xmlns:a16="http://schemas.microsoft.com/office/drawing/2014/main" id="{41500FE7-149D-4258-A045-F8987877A64D}"/>
              </a:ext>
            </a:extLst>
          </p:cNvPr>
          <p:cNvSpPr txBox="1"/>
          <p:nvPr/>
        </p:nvSpPr>
        <p:spPr>
          <a:xfrm>
            <a:off x="4944571" y="3540776"/>
            <a:ext cx="2505814" cy="487506"/>
          </a:xfrm>
          <a:prstGeom prst="rect">
            <a:avLst/>
          </a:prstGeom>
          <a:noFill/>
        </p:spPr>
        <p:txBody>
          <a:bodyPr wrap="none" rtlCol="0">
            <a:spAutoFit/>
          </a:bodyPr>
          <a:lstStyle/>
          <a:p>
            <a:pPr>
              <a:lnSpc>
                <a:spcPct val="107000"/>
              </a:lnSpc>
              <a:spcAft>
                <a:spcPts val="800"/>
              </a:spcAft>
            </a:pPr>
            <a:r>
              <a:rPr lang="en-US" sz="2400" dirty="0"/>
              <a:t>"Doe, Jane, 1999-"</a:t>
            </a:r>
          </a:p>
        </p:txBody>
      </p:sp>
      <p:sp>
        <p:nvSpPr>
          <p:cNvPr id="19" name="TextBox 18">
            <a:extLst>
              <a:ext uri="{FF2B5EF4-FFF2-40B4-BE49-F238E27FC236}">
                <a16:creationId xmlns:a16="http://schemas.microsoft.com/office/drawing/2014/main" id="{7E5C493A-93C9-4951-8D99-8BF28D33B3CC}"/>
              </a:ext>
            </a:extLst>
          </p:cNvPr>
          <p:cNvSpPr txBox="1"/>
          <p:nvPr/>
        </p:nvSpPr>
        <p:spPr>
          <a:xfrm>
            <a:off x="1772582" y="3975113"/>
            <a:ext cx="1772921" cy="487506"/>
          </a:xfrm>
          <a:prstGeom prst="rect">
            <a:avLst/>
          </a:prstGeom>
          <a:noFill/>
        </p:spPr>
        <p:txBody>
          <a:bodyPr wrap="none" rtlCol="0">
            <a:spAutoFit/>
          </a:bodyPr>
          <a:lstStyle/>
          <a:p>
            <a:pPr>
              <a:lnSpc>
                <a:spcPct val="107000"/>
              </a:lnSpc>
              <a:spcAft>
                <a:spcPts val="800"/>
              </a:spcAft>
            </a:pPr>
            <a:r>
              <a:rPr lang="en-US" sz="2400" i="1" dirty="0"/>
              <a:t>[has] creator</a:t>
            </a:r>
          </a:p>
        </p:txBody>
      </p:sp>
      <p:sp>
        <p:nvSpPr>
          <p:cNvPr id="20" name="TextBox 19">
            <a:extLst>
              <a:ext uri="{FF2B5EF4-FFF2-40B4-BE49-F238E27FC236}">
                <a16:creationId xmlns:a16="http://schemas.microsoft.com/office/drawing/2014/main" id="{8CCCC4FC-33AA-4BB7-9075-48369CD48540}"/>
              </a:ext>
            </a:extLst>
          </p:cNvPr>
          <p:cNvSpPr txBox="1"/>
          <p:nvPr/>
        </p:nvSpPr>
        <p:spPr>
          <a:xfrm>
            <a:off x="4944571" y="3955000"/>
            <a:ext cx="1345240" cy="470000"/>
          </a:xfrm>
          <a:prstGeom prst="rect">
            <a:avLst/>
          </a:prstGeom>
          <a:noFill/>
        </p:spPr>
        <p:txBody>
          <a:bodyPr wrap="none" rtlCol="0">
            <a:spAutoFit/>
          </a:bodyPr>
          <a:lstStyle/>
          <a:p>
            <a:pPr>
              <a:lnSpc>
                <a:spcPct val="107000"/>
              </a:lnSpc>
              <a:spcAft>
                <a:spcPts val="800"/>
              </a:spcAft>
            </a:pPr>
            <a:r>
              <a:rPr lang="en-US" sz="2400" dirty="0"/>
              <a:t>"DoeJ99"</a:t>
            </a:r>
          </a:p>
        </p:txBody>
      </p:sp>
    </p:spTree>
    <p:extLst>
      <p:ext uri="{BB962C8B-B14F-4D97-AF65-F5344CB8AC3E}">
        <p14:creationId xmlns:p14="http://schemas.microsoft.com/office/powerpoint/2010/main" val="2330781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2.2: Relating WEM</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Primary WEMI stack (locks)</a:t>
            </a:r>
          </a:p>
          <a:p>
            <a:pPr lvl="1"/>
            <a:r>
              <a:rPr lang="en-GB" dirty="0"/>
              <a:t>Item mediated thru Manifestation</a:t>
            </a:r>
          </a:p>
          <a:p>
            <a:r>
              <a:rPr lang="en-GB" dirty="0"/>
              <a:t>"Component" relationship types</a:t>
            </a:r>
          </a:p>
          <a:p>
            <a:pPr lvl="1"/>
            <a:r>
              <a:rPr lang="en-GB" dirty="0"/>
              <a:t>Whole-part</a:t>
            </a:r>
          </a:p>
          <a:p>
            <a:pPr lvl="1"/>
            <a:r>
              <a:rPr lang="en-GB" dirty="0"/>
              <a:t>Aggregates</a:t>
            </a:r>
          </a:p>
          <a:p>
            <a:pPr lvl="1"/>
            <a:r>
              <a:rPr lang="en-GB" dirty="0"/>
              <a:t>"Complementary" combination components</a:t>
            </a:r>
          </a:p>
          <a:p>
            <a:r>
              <a:rPr lang="en-GB" dirty="0"/>
              <a:t>Mode of issuance of manifestation</a:t>
            </a:r>
          </a:p>
          <a:p>
            <a:pPr lvl="1"/>
            <a:r>
              <a:rPr lang="en-GB" dirty="0"/>
              <a:t>Single and multi-unit</a:t>
            </a:r>
          </a:p>
          <a:p>
            <a:endParaRPr lang="en-GB" dirty="0"/>
          </a:p>
        </p:txBody>
      </p:sp>
    </p:spTree>
    <p:extLst>
      <p:ext uri="{BB962C8B-B14F-4D97-AF65-F5344CB8AC3E}">
        <p14:creationId xmlns:p14="http://schemas.microsoft.com/office/powerpoint/2010/main" val="35764289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5990486" cy="707886"/>
          </a:xfrm>
          <a:prstGeom prst="rect">
            <a:avLst/>
          </a:prstGeom>
          <a:noFill/>
        </p:spPr>
        <p:txBody>
          <a:bodyPr wrap="none" rtlCol="0">
            <a:spAutoFit/>
          </a:bodyPr>
          <a:lstStyle/>
          <a:p>
            <a:r>
              <a:rPr lang="en-GB" sz="4000" dirty="0"/>
              <a:t>Primary WEMI relationships</a:t>
            </a:r>
          </a:p>
        </p:txBody>
      </p:sp>
      <p:sp>
        <p:nvSpPr>
          <p:cNvPr id="15" name="TextBox 14">
            <a:extLst>
              <a:ext uri="{FF2B5EF4-FFF2-40B4-BE49-F238E27FC236}">
                <a16:creationId xmlns:a16="http://schemas.microsoft.com/office/drawing/2014/main" id="{9CE38508-8A5C-4DC0-A355-8A9A80B166E9}"/>
              </a:ext>
            </a:extLst>
          </p:cNvPr>
          <p:cNvSpPr txBox="1"/>
          <p:nvPr/>
        </p:nvSpPr>
        <p:spPr>
          <a:xfrm>
            <a:off x="477672" y="1304060"/>
            <a:ext cx="5514908" cy="487506"/>
          </a:xfrm>
          <a:prstGeom prst="rect">
            <a:avLst/>
          </a:prstGeom>
          <a:noFill/>
        </p:spPr>
        <p:txBody>
          <a:bodyPr wrap="none" rtlCol="0">
            <a:spAutoFit/>
          </a:bodyPr>
          <a:lstStyle/>
          <a:p>
            <a:pPr>
              <a:lnSpc>
                <a:spcPct val="107000"/>
              </a:lnSpc>
              <a:spcAft>
                <a:spcPts val="800"/>
              </a:spcAft>
            </a:pPr>
            <a:r>
              <a:rPr lang="en-US" sz="2400" dirty="0"/>
              <a:t>WEMI "stack" (primary FRBR relationships)</a:t>
            </a:r>
          </a:p>
        </p:txBody>
      </p:sp>
      <p:sp>
        <p:nvSpPr>
          <p:cNvPr id="21" name="TextBox 20">
            <a:extLst>
              <a:ext uri="{FF2B5EF4-FFF2-40B4-BE49-F238E27FC236}">
                <a16:creationId xmlns:a16="http://schemas.microsoft.com/office/drawing/2014/main" id="{6CE5E1D2-398B-43F4-B9FD-D80269E5C2FB}"/>
              </a:ext>
            </a:extLst>
          </p:cNvPr>
          <p:cNvSpPr txBox="1"/>
          <p:nvPr/>
        </p:nvSpPr>
        <p:spPr>
          <a:xfrm>
            <a:off x="1636228" y="1951012"/>
            <a:ext cx="978741" cy="519351"/>
          </a:xfrm>
          <a:prstGeom prst="ellipse">
            <a:avLst/>
          </a:prstGeom>
          <a:noFill/>
          <a:ln w="19050">
            <a:solidFill>
              <a:schemeClr val="tx1"/>
            </a:solidFill>
          </a:ln>
        </p:spPr>
        <p:txBody>
          <a:bodyPr wrap="none" rtlCol="0">
            <a:spAutoFit/>
          </a:bodyPr>
          <a:lstStyle/>
          <a:p>
            <a:pPr algn="ctr"/>
            <a:r>
              <a:rPr lang="en-GB" dirty="0"/>
              <a:t>Work</a:t>
            </a:r>
          </a:p>
        </p:txBody>
      </p:sp>
      <p:cxnSp>
        <p:nvCxnSpPr>
          <p:cNvPr id="22" name="Connector: Curved 21">
            <a:extLst>
              <a:ext uri="{FF2B5EF4-FFF2-40B4-BE49-F238E27FC236}">
                <a16:creationId xmlns:a16="http://schemas.microsoft.com/office/drawing/2014/main" id="{21B2E5DF-7D90-4BAB-96D8-46116B9FAAB9}"/>
              </a:ext>
            </a:extLst>
          </p:cNvPr>
          <p:cNvCxnSpPr>
            <a:cxnSpLocks/>
            <a:stCxn id="23" idx="0"/>
            <a:endCxn id="21" idx="4"/>
          </p:cNvCxnSpPr>
          <p:nvPr/>
        </p:nvCxnSpPr>
        <p:spPr>
          <a:xfrm rot="5400000" flipH="1" flipV="1">
            <a:off x="1896197" y="2699765"/>
            <a:ext cx="458804"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D240A09-0DAF-4087-B7DC-F85F9B35BD97}"/>
              </a:ext>
            </a:extLst>
          </p:cNvPr>
          <p:cNvSpPr txBox="1"/>
          <p:nvPr/>
        </p:nvSpPr>
        <p:spPr>
          <a:xfrm>
            <a:off x="1289092" y="2929167"/>
            <a:ext cx="1673013" cy="519351"/>
          </a:xfrm>
          <a:prstGeom prst="ellipse">
            <a:avLst/>
          </a:prstGeom>
          <a:noFill/>
          <a:ln w="19050">
            <a:solidFill>
              <a:schemeClr val="tx1"/>
            </a:solidFill>
          </a:ln>
        </p:spPr>
        <p:txBody>
          <a:bodyPr wrap="none" rtlCol="0">
            <a:spAutoFit/>
          </a:bodyPr>
          <a:lstStyle/>
          <a:p>
            <a:pPr algn="ctr"/>
            <a:r>
              <a:rPr lang="en-GB" dirty="0"/>
              <a:t>Expression</a:t>
            </a:r>
          </a:p>
        </p:txBody>
      </p:sp>
      <p:sp>
        <p:nvSpPr>
          <p:cNvPr id="24" name="TextBox 23">
            <a:extLst>
              <a:ext uri="{FF2B5EF4-FFF2-40B4-BE49-F238E27FC236}">
                <a16:creationId xmlns:a16="http://schemas.microsoft.com/office/drawing/2014/main" id="{D89A2749-66B7-4D38-BB52-2C4D16B9B377}"/>
              </a:ext>
            </a:extLst>
          </p:cNvPr>
          <p:cNvSpPr txBox="1"/>
          <p:nvPr/>
        </p:nvSpPr>
        <p:spPr>
          <a:xfrm>
            <a:off x="1068187" y="3907322"/>
            <a:ext cx="2114822" cy="519351"/>
          </a:xfrm>
          <a:prstGeom prst="ellipse">
            <a:avLst/>
          </a:prstGeom>
          <a:noFill/>
          <a:ln w="19050">
            <a:solidFill>
              <a:schemeClr val="tx1"/>
            </a:solidFill>
          </a:ln>
        </p:spPr>
        <p:txBody>
          <a:bodyPr wrap="none" rtlCol="0">
            <a:spAutoFit/>
          </a:bodyPr>
          <a:lstStyle/>
          <a:p>
            <a:pPr algn="ctr"/>
            <a:r>
              <a:rPr lang="en-GB" dirty="0"/>
              <a:t>Manifestation</a:t>
            </a:r>
          </a:p>
        </p:txBody>
      </p:sp>
      <p:sp>
        <p:nvSpPr>
          <p:cNvPr id="25" name="TextBox 24">
            <a:extLst>
              <a:ext uri="{FF2B5EF4-FFF2-40B4-BE49-F238E27FC236}">
                <a16:creationId xmlns:a16="http://schemas.microsoft.com/office/drawing/2014/main" id="{1E19DBB9-2503-4DFB-83AA-3D350B7C2CBD}"/>
              </a:ext>
            </a:extLst>
          </p:cNvPr>
          <p:cNvSpPr txBox="1"/>
          <p:nvPr/>
        </p:nvSpPr>
        <p:spPr>
          <a:xfrm>
            <a:off x="1692085" y="4885477"/>
            <a:ext cx="867027" cy="519351"/>
          </a:xfrm>
          <a:prstGeom prst="ellipse">
            <a:avLst/>
          </a:prstGeom>
          <a:noFill/>
          <a:ln w="19050">
            <a:solidFill>
              <a:schemeClr val="tx1"/>
            </a:solidFill>
          </a:ln>
        </p:spPr>
        <p:txBody>
          <a:bodyPr wrap="none" rtlCol="0">
            <a:spAutoFit/>
          </a:bodyPr>
          <a:lstStyle/>
          <a:p>
            <a:pPr algn="ctr"/>
            <a:r>
              <a:rPr lang="en-GB" dirty="0"/>
              <a:t>Item</a:t>
            </a:r>
          </a:p>
        </p:txBody>
      </p:sp>
      <p:cxnSp>
        <p:nvCxnSpPr>
          <p:cNvPr id="26" name="Connector: Curved 25">
            <a:extLst>
              <a:ext uri="{FF2B5EF4-FFF2-40B4-BE49-F238E27FC236}">
                <a16:creationId xmlns:a16="http://schemas.microsoft.com/office/drawing/2014/main" id="{DCE3C92E-174D-4B8A-B429-0A8519C1B4D2}"/>
              </a:ext>
            </a:extLst>
          </p:cNvPr>
          <p:cNvCxnSpPr>
            <a:cxnSpLocks/>
            <a:stCxn id="24" idx="0"/>
            <a:endCxn id="23" idx="4"/>
          </p:cNvCxnSpPr>
          <p:nvPr/>
        </p:nvCxnSpPr>
        <p:spPr>
          <a:xfrm rot="5400000" flipH="1" flipV="1">
            <a:off x="1896196" y="3677920"/>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E0B278B7-DC2D-41BC-9E42-988FE0ABEBF5}"/>
              </a:ext>
            </a:extLst>
          </p:cNvPr>
          <p:cNvCxnSpPr>
            <a:cxnSpLocks/>
            <a:stCxn id="25" idx="0"/>
            <a:endCxn id="24" idx="4"/>
          </p:cNvCxnSpPr>
          <p:nvPr/>
        </p:nvCxnSpPr>
        <p:spPr>
          <a:xfrm rot="16200000" flipV="1">
            <a:off x="1896197" y="4656074"/>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B2992D87-6969-40F2-B6B8-69A7697F704B}"/>
              </a:ext>
            </a:extLst>
          </p:cNvPr>
          <p:cNvSpPr txBox="1"/>
          <p:nvPr/>
        </p:nvSpPr>
        <p:spPr>
          <a:xfrm>
            <a:off x="2430573" y="2505047"/>
            <a:ext cx="2864758" cy="369332"/>
          </a:xfrm>
          <a:prstGeom prst="rect">
            <a:avLst/>
          </a:prstGeom>
          <a:noFill/>
        </p:spPr>
        <p:txBody>
          <a:bodyPr wrap="square" rtlCol="0">
            <a:spAutoFit/>
          </a:bodyPr>
          <a:lstStyle/>
          <a:p>
            <a:r>
              <a:rPr lang="en-US" dirty="0"/>
              <a:t>realizes [1 and only 1 work]</a:t>
            </a:r>
          </a:p>
        </p:txBody>
      </p:sp>
      <p:sp>
        <p:nvSpPr>
          <p:cNvPr id="39" name="TextBox 38">
            <a:extLst>
              <a:ext uri="{FF2B5EF4-FFF2-40B4-BE49-F238E27FC236}">
                <a16:creationId xmlns:a16="http://schemas.microsoft.com/office/drawing/2014/main" id="{E1F8D1A3-C06B-4235-9B14-C32E85B63E6C}"/>
              </a:ext>
            </a:extLst>
          </p:cNvPr>
          <p:cNvSpPr txBox="1"/>
          <p:nvPr/>
        </p:nvSpPr>
        <p:spPr>
          <a:xfrm>
            <a:off x="2430573" y="3522321"/>
            <a:ext cx="3425613" cy="369332"/>
          </a:xfrm>
          <a:prstGeom prst="rect">
            <a:avLst/>
          </a:prstGeom>
          <a:noFill/>
        </p:spPr>
        <p:txBody>
          <a:bodyPr wrap="square" rtlCol="0">
            <a:spAutoFit/>
          </a:bodyPr>
          <a:lstStyle/>
          <a:p>
            <a:r>
              <a:rPr lang="en-US" dirty="0"/>
              <a:t>embodies [1 or more expressions]</a:t>
            </a:r>
          </a:p>
        </p:txBody>
      </p:sp>
      <p:sp>
        <p:nvSpPr>
          <p:cNvPr id="40" name="TextBox 39">
            <a:extLst>
              <a:ext uri="{FF2B5EF4-FFF2-40B4-BE49-F238E27FC236}">
                <a16:creationId xmlns:a16="http://schemas.microsoft.com/office/drawing/2014/main" id="{E214AFBF-7E95-494F-BC06-2CF4E055AEA5}"/>
              </a:ext>
            </a:extLst>
          </p:cNvPr>
          <p:cNvSpPr txBox="1"/>
          <p:nvPr/>
        </p:nvSpPr>
        <p:spPr>
          <a:xfrm>
            <a:off x="2430573" y="4650495"/>
            <a:ext cx="4031642" cy="369332"/>
          </a:xfrm>
          <a:prstGeom prst="rect">
            <a:avLst/>
          </a:prstGeom>
          <a:noFill/>
        </p:spPr>
        <p:txBody>
          <a:bodyPr wrap="square" rtlCol="0">
            <a:spAutoFit/>
          </a:bodyPr>
          <a:lstStyle/>
          <a:p>
            <a:r>
              <a:rPr lang="en-US" dirty="0"/>
              <a:t>exemplifies [1 and only 1 manifestation]</a:t>
            </a:r>
          </a:p>
        </p:txBody>
      </p:sp>
      <p:sp>
        <p:nvSpPr>
          <p:cNvPr id="41" name="TextBox 40">
            <a:extLst>
              <a:ext uri="{FF2B5EF4-FFF2-40B4-BE49-F238E27FC236}">
                <a16:creationId xmlns:a16="http://schemas.microsoft.com/office/drawing/2014/main" id="{ECD2BBAE-BB5E-4C1A-B9FC-30228A25D654}"/>
              </a:ext>
            </a:extLst>
          </p:cNvPr>
          <p:cNvSpPr txBox="1"/>
          <p:nvPr/>
        </p:nvSpPr>
        <p:spPr>
          <a:xfrm>
            <a:off x="3681099" y="5145152"/>
            <a:ext cx="4957322" cy="1277850"/>
          </a:xfrm>
          <a:prstGeom prst="rect">
            <a:avLst/>
          </a:prstGeom>
          <a:noFill/>
        </p:spPr>
        <p:txBody>
          <a:bodyPr wrap="square" rtlCol="0">
            <a:spAutoFit/>
          </a:bodyPr>
          <a:lstStyle/>
          <a:p>
            <a:pPr>
              <a:lnSpc>
                <a:spcPct val="107000"/>
              </a:lnSpc>
              <a:spcAft>
                <a:spcPts val="800"/>
              </a:spcAft>
            </a:pPr>
            <a:r>
              <a:rPr lang="en-US" sz="2400" dirty="0"/>
              <a:t>In LRM, most Item attributes and relationships are mediated via the (one and only one) Manifestation</a:t>
            </a:r>
          </a:p>
        </p:txBody>
      </p:sp>
    </p:spTree>
    <p:extLst>
      <p:ext uri="{BB962C8B-B14F-4D97-AF65-F5344CB8AC3E}">
        <p14:creationId xmlns:p14="http://schemas.microsoft.com/office/powerpoint/2010/main" val="37198397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6635150" cy="707886"/>
          </a:xfrm>
          <a:prstGeom prst="rect">
            <a:avLst/>
          </a:prstGeom>
          <a:noFill/>
        </p:spPr>
        <p:txBody>
          <a:bodyPr wrap="none" rtlCol="0">
            <a:spAutoFit/>
          </a:bodyPr>
          <a:lstStyle/>
          <a:p>
            <a:r>
              <a:rPr lang="en-GB" sz="4000" dirty="0"/>
              <a:t>Whole-part WEM relationships</a:t>
            </a:r>
          </a:p>
        </p:txBody>
      </p:sp>
      <p:sp>
        <p:nvSpPr>
          <p:cNvPr id="15" name="TextBox 14">
            <a:extLst>
              <a:ext uri="{FF2B5EF4-FFF2-40B4-BE49-F238E27FC236}">
                <a16:creationId xmlns:a16="http://schemas.microsoft.com/office/drawing/2014/main" id="{9CE38508-8A5C-4DC0-A355-8A9A80B166E9}"/>
              </a:ext>
            </a:extLst>
          </p:cNvPr>
          <p:cNvSpPr txBox="1"/>
          <p:nvPr/>
        </p:nvSpPr>
        <p:spPr>
          <a:xfrm>
            <a:off x="477672" y="1304060"/>
            <a:ext cx="4124847" cy="487506"/>
          </a:xfrm>
          <a:prstGeom prst="rect">
            <a:avLst/>
          </a:prstGeom>
          <a:noFill/>
        </p:spPr>
        <p:txBody>
          <a:bodyPr wrap="none" rtlCol="0">
            <a:spAutoFit/>
          </a:bodyPr>
          <a:lstStyle/>
          <a:p>
            <a:pPr>
              <a:lnSpc>
                <a:spcPct val="107000"/>
              </a:lnSpc>
              <a:spcAft>
                <a:spcPts val="800"/>
              </a:spcAft>
            </a:pPr>
            <a:r>
              <a:rPr lang="en-US" sz="2400" dirty="0"/>
              <a:t>Whole "stack" has part "stacks"</a:t>
            </a:r>
          </a:p>
        </p:txBody>
      </p:sp>
      <p:sp>
        <p:nvSpPr>
          <p:cNvPr id="21" name="TextBox 20">
            <a:extLst>
              <a:ext uri="{FF2B5EF4-FFF2-40B4-BE49-F238E27FC236}">
                <a16:creationId xmlns:a16="http://schemas.microsoft.com/office/drawing/2014/main" id="{6CE5E1D2-398B-43F4-B9FD-D80269E5C2FB}"/>
              </a:ext>
            </a:extLst>
          </p:cNvPr>
          <p:cNvSpPr txBox="1"/>
          <p:nvPr/>
        </p:nvSpPr>
        <p:spPr>
          <a:xfrm>
            <a:off x="1603037" y="2527367"/>
            <a:ext cx="1578340" cy="519351"/>
          </a:xfrm>
          <a:prstGeom prst="ellipse">
            <a:avLst/>
          </a:prstGeom>
          <a:noFill/>
          <a:ln w="19050">
            <a:solidFill>
              <a:schemeClr val="tx1"/>
            </a:solidFill>
          </a:ln>
        </p:spPr>
        <p:txBody>
          <a:bodyPr wrap="none" rtlCol="0">
            <a:spAutoFit/>
          </a:bodyPr>
          <a:lstStyle/>
          <a:p>
            <a:pPr algn="ctr"/>
            <a:r>
              <a:rPr lang="en-GB" dirty="0"/>
              <a:t>W: Whole</a:t>
            </a:r>
          </a:p>
        </p:txBody>
      </p:sp>
      <p:cxnSp>
        <p:nvCxnSpPr>
          <p:cNvPr id="22" name="Connector: Curved 21">
            <a:extLst>
              <a:ext uri="{FF2B5EF4-FFF2-40B4-BE49-F238E27FC236}">
                <a16:creationId xmlns:a16="http://schemas.microsoft.com/office/drawing/2014/main" id="{21B2E5DF-7D90-4BAB-96D8-46116B9FAAB9}"/>
              </a:ext>
            </a:extLst>
          </p:cNvPr>
          <p:cNvCxnSpPr>
            <a:cxnSpLocks/>
            <a:stCxn id="23" idx="0"/>
            <a:endCxn id="21" idx="4"/>
          </p:cNvCxnSpPr>
          <p:nvPr/>
        </p:nvCxnSpPr>
        <p:spPr>
          <a:xfrm rot="5400000" flipH="1" flipV="1">
            <a:off x="2138935" y="3299987"/>
            <a:ext cx="506541" cy="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D240A09-0DAF-4087-B7DC-F85F9B35BD97}"/>
              </a:ext>
            </a:extLst>
          </p:cNvPr>
          <p:cNvSpPr txBox="1"/>
          <p:nvPr/>
        </p:nvSpPr>
        <p:spPr>
          <a:xfrm>
            <a:off x="1668403" y="3553259"/>
            <a:ext cx="1447599" cy="519351"/>
          </a:xfrm>
          <a:prstGeom prst="ellipse">
            <a:avLst/>
          </a:prstGeom>
          <a:noFill/>
          <a:ln w="19050">
            <a:solidFill>
              <a:schemeClr val="tx1"/>
            </a:solidFill>
          </a:ln>
        </p:spPr>
        <p:txBody>
          <a:bodyPr wrap="none" rtlCol="0">
            <a:spAutoFit/>
          </a:bodyPr>
          <a:lstStyle/>
          <a:p>
            <a:pPr algn="ctr"/>
            <a:r>
              <a:rPr lang="en-GB" dirty="0"/>
              <a:t>E: Whole</a:t>
            </a:r>
          </a:p>
        </p:txBody>
      </p:sp>
      <p:sp>
        <p:nvSpPr>
          <p:cNvPr id="24" name="TextBox 23">
            <a:extLst>
              <a:ext uri="{FF2B5EF4-FFF2-40B4-BE49-F238E27FC236}">
                <a16:creationId xmlns:a16="http://schemas.microsoft.com/office/drawing/2014/main" id="{D89A2749-66B7-4D38-BB52-2C4D16B9B377}"/>
              </a:ext>
            </a:extLst>
          </p:cNvPr>
          <p:cNvSpPr txBox="1"/>
          <p:nvPr/>
        </p:nvSpPr>
        <p:spPr>
          <a:xfrm>
            <a:off x="1608670" y="4579151"/>
            <a:ext cx="1567068" cy="519351"/>
          </a:xfrm>
          <a:prstGeom prst="ellipse">
            <a:avLst/>
          </a:prstGeom>
          <a:noFill/>
          <a:ln w="19050">
            <a:solidFill>
              <a:schemeClr val="tx1"/>
            </a:solidFill>
          </a:ln>
        </p:spPr>
        <p:txBody>
          <a:bodyPr wrap="none" rtlCol="0">
            <a:spAutoFit/>
          </a:bodyPr>
          <a:lstStyle/>
          <a:p>
            <a:pPr algn="ctr"/>
            <a:r>
              <a:rPr lang="en-GB" dirty="0"/>
              <a:t>M: Whole</a:t>
            </a:r>
          </a:p>
        </p:txBody>
      </p:sp>
      <p:cxnSp>
        <p:nvCxnSpPr>
          <p:cNvPr id="26" name="Connector: Curved 25">
            <a:extLst>
              <a:ext uri="{FF2B5EF4-FFF2-40B4-BE49-F238E27FC236}">
                <a16:creationId xmlns:a16="http://schemas.microsoft.com/office/drawing/2014/main" id="{DCE3C92E-174D-4B8A-B429-0A8519C1B4D2}"/>
              </a:ext>
            </a:extLst>
          </p:cNvPr>
          <p:cNvCxnSpPr>
            <a:cxnSpLocks/>
            <a:stCxn id="24" idx="0"/>
            <a:endCxn id="23" idx="4"/>
          </p:cNvCxnSpPr>
          <p:nvPr/>
        </p:nvCxnSpPr>
        <p:spPr>
          <a:xfrm rot="16200000" flipV="1">
            <a:off x="2138934" y="4325880"/>
            <a:ext cx="506541"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B2992D87-6969-40F2-B6B8-69A7697F704B}"/>
              </a:ext>
            </a:extLst>
          </p:cNvPr>
          <p:cNvSpPr txBox="1"/>
          <p:nvPr/>
        </p:nvSpPr>
        <p:spPr>
          <a:xfrm>
            <a:off x="2703529" y="3108972"/>
            <a:ext cx="884986" cy="369332"/>
          </a:xfrm>
          <a:prstGeom prst="rect">
            <a:avLst/>
          </a:prstGeom>
          <a:noFill/>
        </p:spPr>
        <p:txBody>
          <a:bodyPr wrap="none" rtlCol="0">
            <a:spAutoFit/>
          </a:bodyPr>
          <a:lstStyle/>
          <a:p>
            <a:r>
              <a:rPr lang="en-US" dirty="0"/>
              <a:t>realizes</a:t>
            </a:r>
          </a:p>
        </p:txBody>
      </p:sp>
      <p:sp>
        <p:nvSpPr>
          <p:cNvPr id="39" name="TextBox 38">
            <a:extLst>
              <a:ext uri="{FF2B5EF4-FFF2-40B4-BE49-F238E27FC236}">
                <a16:creationId xmlns:a16="http://schemas.microsoft.com/office/drawing/2014/main" id="{E1F8D1A3-C06B-4235-9B14-C32E85B63E6C}"/>
              </a:ext>
            </a:extLst>
          </p:cNvPr>
          <p:cNvSpPr txBox="1"/>
          <p:nvPr/>
        </p:nvSpPr>
        <p:spPr>
          <a:xfrm>
            <a:off x="2703529" y="4134864"/>
            <a:ext cx="1107996" cy="369332"/>
          </a:xfrm>
          <a:prstGeom prst="rect">
            <a:avLst/>
          </a:prstGeom>
          <a:noFill/>
        </p:spPr>
        <p:txBody>
          <a:bodyPr wrap="none" rtlCol="0">
            <a:spAutoFit/>
          </a:bodyPr>
          <a:lstStyle/>
          <a:p>
            <a:r>
              <a:rPr lang="en-US" dirty="0"/>
              <a:t>embodies</a:t>
            </a:r>
          </a:p>
        </p:txBody>
      </p:sp>
      <p:sp>
        <p:nvSpPr>
          <p:cNvPr id="14" name="TextBox 13">
            <a:extLst>
              <a:ext uri="{FF2B5EF4-FFF2-40B4-BE49-F238E27FC236}">
                <a16:creationId xmlns:a16="http://schemas.microsoft.com/office/drawing/2014/main" id="{33FF7102-C94E-4FFD-BF46-5DCD8E9469F2}"/>
              </a:ext>
            </a:extLst>
          </p:cNvPr>
          <p:cNvSpPr txBox="1"/>
          <p:nvPr/>
        </p:nvSpPr>
        <p:spPr>
          <a:xfrm>
            <a:off x="5223963" y="2527367"/>
            <a:ext cx="1246802" cy="519351"/>
          </a:xfrm>
          <a:prstGeom prst="ellipse">
            <a:avLst/>
          </a:prstGeom>
          <a:noFill/>
          <a:ln w="19050">
            <a:solidFill>
              <a:schemeClr val="tx1"/>
            </a:solidFill>
          </a:ln>
        </p:spPr>
        <p:txBody>
          <a:bodyPr wrap="none" rtlCol="0">
            <a:spAutoFit/>
          </a:bodyPr>
          <a:lstStyle/>
          <a:p>
            <a:pPr algn="ctr"/>
            <a:r>
              <a:rPr lang="en-GB" dirty="0"/>
              <a:t>W: Part</a:t>
            </a:r>
          </a:p>
        </p:txBody>
      </p:sp>
      <p:cxnSp>
        <p:nvCxnSpPr>
          <p:cNvPr id="16" name="Connector: Curved 15">
            <a:extLst>
              <a:ext uri="{FF2B5EF4-FFF2-40B4-BE49-F238E27FC236}">
                <a16:creationId xmlns:a16="http://schemas.microsoft.com/office/drawing/2014/main" id="{8D3B9D97-4A2C-4015-9863-67848EFFAFD8}"/>
              </a:ext>
            </a:extLst>
          </p:cNvPr>
          <p:cNvCxnSpPr>
            <a:cxnSpLocks/>
            <a:stCxn id="17" idx="0"/>
            <a:endCxn id="14" idx="4"/>
          </p:cNvCxnSpPr>
          <p:nvPr/>
        </p:nvCxnSpPr>
        <p:spPr>
          <a:xfrm rot="5400000" flipH="1" flipV="1">
            <a:off x="5594092" y="3299988"/>
            <a:ext cx="506541" cy="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B8AE652-213D-4F1B-AF21-7DBD837B41C6}"/>
              </a:ext>
            </a:extLst>
          </p:cNvPr>
          <p:cNvSpPr txBox="1"/>
          <p:nvPr/>
        </p:nvSpPr>
        <p:spPr>
          <a:xfrm>
            <a:off x="5289329" y="3553259"/>
            <a:ext cx="1116063" cy="519351"/>
          </a:xfrm>
          <a:prstGeom prst="ellipse">
            <a:avLst/>
          </a:prstGeom>
          <a:noFill/>
          <a:ln w="19050">
            <a:solidFill>
              <a:schemeClr val="tx1"/>
            </a:solidFill>
          </a:ln>
        </p:spPr>
        <p:txBody>
          <a:bodyPr wrap="none" rtlCol="0">
            <a:spAutoFit/>
          </a:bodyPr>
          <a:lstStyle/>
          <a:p>
            <a:pPr algn="ctr"/>
            <a:r>
              <a:rPr lang="en-GB" dirty="0"/>
              <a:t>E: Part</a:t>
            </a:r>
          </a:p>
        </p:txBody>
      </p:sp>
      <p:sp>
        <p:nvSpPr>
          <p:cNvPr id="18" name="TextBox 17">
            <a:extLst>
              <a:ext uri="{FF2B5EF4-FFF2-40B4-BE49-F238E27FC236}">
                <a16:creationId xmlns:a16="http://schemas.microsoft.com/office/drawing/2014/main" id="{12E03D5C-AC23-464A-9B25-24538852DE9D}"/>
              </a:ext>
            </a:extLst>
          </p:cNvPr>
          <p:cNvSpPr txBox="1"/>
          <p:nvPr/>
        </p:nvSpPr>
        <p:spPr>
          <a:xfrm>
            <a:off x="5229595" y="4579151"/>
            <a:ext cx="1235532" cy="519351"/>
          </a:xfrm>
          <a:prstGeom prst="ellipse">
            <a:avLst/>
          </a:prstGeom>
          <a:noFill/>
          <a:ln w="19050">
            <a:solidFill>
              <a:schemeClr val="tx1"/>
            </a:solidFill>
          </a:ln>
        </p:spPr>
        <p:txBody>
          <a:bodyPr wrap="none" rtlCol="0">
            <a:spAutoFit/>
          </a:bodyPr>
          <a:lstStyle/>
          <a:p>
            <a:pPr algn="ctr"/>
            <a:r>
              <a:rPr lang="en-GB" dirty="0"/>
              <a:t>M: Part</a:t>
            </a:r>
          </a:p>
        </p:txBody>
      </p:sp>
      <p:cxnSp>
        <p:nvCxnSpPr>
          <p:cNvPr id="19" name="Connector: Curved 18">
            <a:extLst>
              <a:ext uri="{FF2B5EF4-FFF2-40B4-BE49-F238E27FC236}">
                <a16:creationId xmlns:a16="http://schemas.microsoft.com/office/drawing/2014/main" id="{5E2EDE37-CB05-42C0-9295-89D2679DBBD6}"/>
              </a:ext>
            </a:extLst>
          </p:cNvPr>
          <p:cNvCxnSpPr>
            <a:cxnSpLocks/>
            <a:stCxn id="18" idx="0"/>
            <a:endCxn id="17" idx="4"/>
          </p:cNvCxnSpPr>
          <p:nvPr/>
        </p:nvCxnSpPr>
        <p:spPr>
          <a:xfrm rot="5400000" flipH="1" flipV="1">
            <a:off x="5594091" y="4325881"/>
            <a:ext cx="506541"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AE37A56-DB7F-4D64-A4DF-BE5E704F5E60}"/>
              </a:ext>
            </a:extLst>
          </p:cNvPr>
          <p:cNvSpPr txBox="1"/>
          <p:nvPr/>
        </p:nvSpPr>
        <p:spPr>
          <a:xfrm>
            <a:off x="6158687" y="3108972"/>
            <a:ext cx="884986" cy="369332"/>
          </a:xfrm>
          <a:prstGeom prst="rect">
            <a:avLst/>
          </a:prstGeom>
          <a:noFill/>
        </p:spPr>
        <p:txBody>
          <a:bodyPr wrap="none" rtlCol="0">
            <a:spAutoFit/>
          </a:bodyPr>
          <a:lstStyle/>
          <a:p>
            <a:r>
              <a:rPr lang="en-US" dirty="0"/>
              <a:t>realizes</a:t>
            </a:r>
          </a:p>
        </p:txBody>
      </p:sp>
      <p:sp>
        <p:nvSpPr>
          <p:cNvPr id="27" name="TextBox 26">
            <a:extLst>
              <a:ext uri="{FF2B5EF4-FFF2-40B4-BE49-F238E27FC236}">
                <a16:creationId xmlns:a16="http://schemas.microsoft.com/office/drawing/2014/main" id="{3AEC8C98-5180-46BE-8CFB-56365C127601}"/>
              </a:ext>
            </a:extLst>
          </p:cNvPr>
          <p:cNvSpPr txBox="1"/>
          <p:nvPr/>
        </p:nvSpPr>
        <p:spPr>
          <a:xfrm>
            <a:off x="6158687" y="4134864"/>
            <a:ext cx="1107996" cy="369332"/>
          </a:xfrm>
          <a:prstGeom prst="rect">
            <a:avLst/>
          </a:prstGeom>
          <a:noFill/>
        </p:spPr>
        <p:txBody>
          <a:bodyPr wrap="none" rtlCol="0">
            <a:spAutoFit/>
          </a:bodyPr>
          <a:lstStyle/>
          <a:p>
            <a:r>
              <a:rPr lang="en-US" dirty="0"/>
              <a:t>embodies</a:t>
            </a:r>
          </a:p>
        </p:txBody>
      </p:sp>
      <p:cxnSp>
        <p:nvCxnSpPr>
          <p:cNvPr id="28" name="Connector: Curved 27">
            <a:extLst>
              <a:ext uri="{FF2B5EF4-FFF2-40B4-BE49-F238E27FC236}">
                <a16:creationId xmlns:a16="http://schemas.microsoft.com/office/drawing/2014/main" id="{9663BB0E-59CA-4EB4-8BAC-E5522BFF8DBB}"/>
              </a:ext>
            </a:extLst>
          </p:cNvPr>
          <p:cNvCxnSpPr>
            <a:cxnSpLocks/>
            <a:stCxn id="21" idx="6"/>
            <a:endCxn id="14" idx="2"/>
          </p:cNvCxnSpPr>
          <p:nvPr/>
        </p:nvCxnSpPr>
        <p:spPr>
          <a:xfrm>
            <a:off x="3181377" y="2787043"/>
            <a:ext cx="204258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48A30376-5136-452D-9F8A-A5FFEF289B72}"/>
              </a:ext>
            </a:extLst>
          </p:cNvPr>
          <p:cNvSpPr txBox="1"/>
          <p:nvPr/>
        </p:nvSpPr>
        <p:spPr>
          <a:xfrm>
            <a:off x="4098722" y="2400360"/>
            <a:ext cx="949299" cy="369332"/>
          </a:xfrm>
          <a:prstGeom prst="rect">
            <a:avLst/>
          </a:prstGeom>
          <a:noFill/>
        </p:spPr>
        <p:txBody>
          <a:bodyPr wrap="none" rtlCol="0">
            <a:spAutoFit/>
          </a:bodyPr>
          <a:lstStyle/>
          <a:p>
            <a:r>
              <a:rPr lang="en-US" dirty="0"/>
              <a:t>has part</a:t>
            </a:r>
          </a:p>
        </p:txBody>
      </p:sp>
      <p:cxnSp>
        <p:nvCxnSpPr>
          <p:cNvPr id="31" name="Connector: Curved 30">
            <a:extLst>
              <a:ext uri="{FF2B5EF4-FFF2-40B4-BE49-F238E27FC236}">
                <a16:creationId xmlns:a16="http://schemas.microsoft.com/office/drawing/2014/main" id="{30290C9A-D585-42AF-9A00-69EF28A40193}"/>
              </a:ext>
            </a:extLst>
          </p:cNvPr>
          <p:cNvCxnSpPr>
            <a:cxnSpLocks/>
            <a:stCxn id="23" idx="6"/>
            <a:endCxn id="17" idx="2"/>
          </p:cNvCxnSpPr>
          <p:nvPr/>
        </p:nvCxnSpPr>
        <p:spPr>
          <a:xfrm>
            <a:off x="3116002" y="3812935"/>
            <a:ext cx="2173327"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274C1E7-C2B4-4013-B32C-0B93DAA09430}"/>
              </a:ext>
            </a:extLst>
          </p:cNvPr>
          <p:cNvSpPr txBox="1"/>
          <p:nvPr/>
        </p:nvSpPr>
        <p:spPr>
          <a:xfrm>
            <a:off x="4098719" y="3436496"/>
            <a:ext cx="949299" cy="369332"/>
          </a:xfrm>
          <a:prstGeom prst="rect">
            <a:avLst/>
          </a:prstGeom>
          <a:noFill/>
        </p:spPr>
        <p:txBody>
          <a:bodyPr wrap="none" rtlCol="0">
            <a:spAutoFit/>
          </a:bodyPr>
          <a:lstStyle/>
          <a:p>
            <a:r>
              <a:rPr lang="en-US" dirty="0"/>
              <a:t>has part</a:t>
            </a:r>
          </a:p>
        </p:txBody>
      </p:sp>
      <p:cxnSp>
        <p:nvCxnSpPr>
          <p:cNvPr id="33" name="Connector: Curved 32">
            <a:extLst>
              <a:ext uri="{FF2B5EF4-FFF2-40B4-BE49-F238E27FC236}">
                <a16:creationId xmlns:a16="http://schemas.microsoft.com/office/drawing/2014/main" id="{F9EAF360-CE50-4BBF-8220-2C9BDD4AF4D6}"/>
              </a:ext>
            </a:extLst>
          </p:cNvPr>
          <p:cNvCxnSpPr>
            <a:cxnSpLocks/>
            <a:stCxn id="24" idx="6"/>
            <a:endCxn id="18" idx="2"/>
          </p:cNvCxnSpPr>
          <p:nvPr/>
        </p:nvCxnSpPr>
        <p:spPr>
          <a:xfrm>
            <a:off x="3175738" y="4838827"/>
            <a:ext cx="2053857"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99D0E817-DD95-4021-8E7C-5D2BB4165D37}"/>
              </a:ext>
            </a:extLst>
          </p:cNvPr>
          <p:cNvSpPr txBox="1"/>
          <p:nvPr/>
        </p:nvSpPr>
        <p:spPr>
          <a:xfrm>
            <a:off x="4093083" y="4466282"/>
            <a:ext cx="949299" cy="369332"/>
          </a:xfrm>
          <a:prstGeom prst="rect">
            <a:avLst/>
          </a:prstGeom>
          <a:noFill/>
        </p:spPr>
        <p:txBody>
          <a:bodyPr wrap="square" rtlCol="0">
            <a:spAutoFit/>
          </a:bodyPr>
          <a:lstStyle/>
          <a:p>
            <a:r>
              <a:rPr lang="en-US" dirty="0"/>
              <a:t>has part</a:t>
            </a:r>
          </a:p>
        </p:txBody>
      </p:sp>
    </p:spTree>
    <p:extLst>
      <p:ext uri="{BB962C8B-B14F-4D97-AF65-F5344CB8AC3E}">
        <p14:creationId xmlns:p14="http://schemas.microsoft.com/office/powerpoint/2010/main" val="58680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477672" y="436728"/>
            <a:ext cx="5864169" cy="707886"/>
          </a:xfrm>
          <a:prstGeom prst="rect">
            <a:avLst/>
          </a:prstGeom>
          <a:noFill/>
        </p:spPr>
        <p:txBody>
          <a:bodyPr wrap="none" rtlCol="0">
            <a:spAutoFit/>
          </a:bodyPr>
          <a:lstStyle/>
          <a:p>
            <a:r>
              <a:rPr lang="en-GB" sz="4000" dirty="0"/>
              <a:t>Static and diachronic works</a:t>
            </a:r>
          </a:p>
        </p:txBody>
      </p:sp>
      <p:sp>
        <p:nvSpPr>
          <p:cNvPr id="3" name="TextBox 2">
            <a:extLst>
              <a:ext uri="{FF2B5EF4-FFF2-40B4-BE49-F238E27FC236}">
                <a16:creationId xmlns:a16="http://schemas.microsoft.com/office/drawing/2014/main" id="{258EE967-A8B2-4C7A-AAF9-B1D0B70D1CD6}"/>
              </a:ext>
            </a:extLst>
          </p:cNvPr>
          <p:cNvSpPr txBox="1"/>
          <p:nvPr/>
        </p:nvSpPr>
        <p:spPr>
          <a:xfrm>
            <a:off x="1092625" y="1277427"/>
            <a:ext cx="6470510" cy="954107"/>
          </a:xfrm>
          <a:prstGeom prst="rect">
            <a:avLst/>
          </a:prstGeom>
          <a:noFill/>
        </p:spPr>
        <p:txBody>
          <a:bodyPr wrap="square" rtlCol="0">
            <a:spAutoFit/>
          </a:bodyPr>
          <a:lstStyle/>
          <a:p>
            <a:r>
              <a:rPr lang="en-GB" sz="2800" dirty="0"/>
              <a:t>A </a:t>
            </a:r>
            <a:r>
              <a:rPr lang="en-GB" sz="2800" b="1" dirty="0"/>
              <a:t>static work </a:t>
            </a:r>
            <a:r>
              <a:rPr lang="en-GB" sz="2800" dirty="0"/>
              <a:t>is realized and embodied at the same time*.</a:t>
            </a:r>
          </a:p>
        </p:txBody>
      </p:sp>
      <p:sp>
        <p:nvSpPr>
          <p:cNvPr id="4" name="TextBox 3">
            <a:extLst>
              <a:ext uri="{FF2B5EF4-FFF2-40B4-BE49-F238E27FC236}">
                <a16:creationId xmlns:a16="http://schemas.microsoft.com/office/drawing/2014/main" id="{420D7DC3-17E6-463E-A7D3-7A1D5823CA02}"/>
              </a:ext>
            </a:extLst>
          </p:cNvPr>
          <p:cNvSpPr txBox="1"/>
          <p:nvPr/>
        </p:nvSpPr>
        <p:spPr>
          <a:xfrm>
            <a:off x="1092625" y="2367298"/>
            <a:ext cx="6470510" cy="954107"/>
          </a:xfrm>
          <a:prstGeom prst="rect">
            <a:avLst/>
          </a:prstGeom>
          <a:noFill/>
        </p:spPr>
        <p:txBody>
          <a:bodyPr wrap="square" rtlCol="0">
            <a:spAutoFit/>
          </a:bodyPr>
          <a:lstStyle/>
          <a:p>
            <a:r>
              <a:rPr lang="en-GB" sz="2800" dirty="0"/>
              <a:t>A </a:t>
            </a:r>
            <a:r>
              <a:rPr lang="en-GB" sz="2800" b="1" dirty="0"/>
              <a:t>diachronic work </a:t>
            </a:r>
            <a:r>
              <a:rPr lang="en-GB" sz="2800" dirty="0"/>
              <a:t>is realized and embodied in a duration of time**.</a:t>
            </a:r>
          </a:p>
        </p:txBody>
      </p:sp>
      <p:sp>
        <p:nvSpPr>
          <p:cNvPr id="5" name="TextBox 4">
            <a:extLst>
              <a:ext uri="{FF2B5EF4-FFF2-40B4-BE49-F238E27FC236}">
                <a16:creationId xmlns:a16="http://schemas.microsoft.com/office/drawing/2014/main" id="{AF77DBB6-36BC-4C8D-BF97-14A2E222B159}"/>
              </a:ext>
            </a:extLst>
          </p:cNvPr>
          <p:cNvSpPr txBox="1"/>
          <p:nvPr/>
        </p:nvSpPr>
        <p:spPr>
          <a:xfrm>
            <a:off x="4032914" y="5477548"/>
            <a:ext cx="4392421" cy="523220"/>
          </a:xfrm>
          <a:prstGeom prst="rect">
            <a:avLst/>
          </a:prstGeom>
          <a:noFill/>
          <a:ln w="19050">
            <a:solidFill>
              <a:schemeClr val="tx1"/>
            </a:solidFill>
          </a:ln>
        </p:spPr>
        <p:txBody>
          <a:bodyPr wrap="none" rtlCol="0">
            <a:spAutoFit/>
          </a:bodyPr>
          <a:lstStyle/>
          <a:p>
            <a:r>
              <a:rPr lang="en-GB" sz="2800" dirty="0">
                <a:ln>
                  <a:solidFill>
                    <a:schemeClr val="tx1"/>
                  </a:solidFill>
                </a:ln>
              </a:rPr>
              <a:t>***Time? </a:t>
            </a:r>
            <a:r>
              <a:rPr lang="en-GB" sz="2800" dirty="0"/>
              <a:t>Time-span</a:t>
            </a:r>
            <a:r>
              <a:rPr lang="en-GB" sz="2800" dirty="0">
                <a:ln>
                  <a:solidFill>
                    <a:schemeClr val="tx1"/>
                  </a:solidFill>
                </a:ln>
              </a:rPr>
              <a:t> entity?</a:t>
            </a:r>
          </a:p>
        </p:txBody>
      </p:sp>
      <p:sp>
        <p:nvSpPr>
          <p:cNvPr id="6" name="TextBox 5">
            <a:extLst>
              <a:ext uri="{FF2B5EF4-FFF2-40B4-BE49-F238E27FC236}">
                <a16:creationId xmlns:a16="http://schemas.microsoft.com/office/drawing/2014/main" id="{658BEF94-76C4-4488-BE59-979D0B82BDF4}"/>
              </a:ext>
            </a:extLst>
          </p:cNvPr>
          <p:cNvSpPr txBox="1"/>
          <p:nvPr/>
        </p:nvSpPr>
        <p:spPr>
          <a:xfrm>
            <a:off x="812845" y="4221352"/>
            <a:ext cx="7669237" cy="954107"/>
          </a:xfrm>
          <a:prstGeom prst="rect">
            <a:avLst/>
          </a:prstGeom>
          <a:noFill/>
        </p:spPr>
        <p:txBody>
          <a:bodyPr wrap="square" rtlCol="0">
            <a:spAutoFit/>
          </a:bodyPr>
          <a:lstStyle/>
          <a:p>
            <a:r>
              <a:rPr lang="en-GB" sz="2800" dirty="0"/>
              <a:t>** The content is issued in a sequence of single acts that effectively change the content</a:t>
            </a:r>
          </a:p>
        </p:txBody>
      </p:sp>
      <p:sp>
        <p:nvSpPr>
          <p:cNvPr id="7" name="TextBox 6">
            <a:extLst>
              <a:ext uri="{FF2B5EF4-FFF2-40B4-BE49-F238E27FC236}">
                <a16:creationId xmlns:a16="http://schemas.microsoft.com/office/drawing/2014/main" id="{C4879516-9E16-4E22-9C40-917A59008F71}"/>
              </a:ext>
            </a:extLst>
          </p:cNvPr>
          <p:cNvSpPr txBox="1"/>
          <p:nvPr/>
        </p:nvSpPr>
        <p:spPr>
          <a:xfrm>
            <a:off x="1024386" y="3562367"/>
            <a:ext cx="6470510" cy="523220"/>
          </a:xfrm>
          <a:prstGeom prst="rect">
            <a:avLst/>
          </a:prstGeom>
          <a:noFill/>
        </p:spPr>
        <p:txBody>
          <a:bodyPr wrap="square" rtlCol="0">
            <a:spAutoFit/>
          </a:bodyPr>
          <a:lstStyle/>
          <a:p>
            <a:r>
              <a:rPr lang="en-GB" sz="2800" dirty="0"/>
              <a:t>* The content is issued in a single act</a:t>
            </a:r>
          </a:p>
        </p:txBody>
      </p:sp>
    </p:spTree>
    <p:extLst>
      <p:ext uri="{BB962C8B-B14F-4D97-AF65-F5344CB8AC3E}">
        <p14:creationId xmlns:p14="http://schemas.microsoft.com/office/powerpoint/2010/main" val="3946901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6336543" cy="707886"/>
          </a:xfrm>
          <a:prstGeom prst="rect">
            <a:avLst/>
          </a:prstGeom>
          <a:noFill/>
        </p:spPr>
        <p:txBody>
          <a:bodyPr wrap="none" rtlCol="0">
            <a:spAutoFit/>
          </a:bodyPr>
          <a:lstStyle/>
          <a:p>
            <a:r>
              <a:rPr lang="en-GB" sz="4000" dirty="0"/>
              <a:t>Aggregate WEM relationships</a:t>
            </a:r>
          </a:p>
        </p:txBody>
      </p:sp>
      <p:sp>
        <p:nvSpPr>
          <p:cNvPr id="21" name="TextBox 20">
            <a:extLst>
              <a:ext uri="{FF2B5EF4-FFF2-40B4-BE49-F238E27FC236}">
                <a16:creationId xmlns:a16="http://schemas.microsoft.com/office/drawing/2014/main" id="{6CE5E1D2-398B-43F4-B9FD-D80269E5C2FB}"/>
              </a:ext>
            </a:extLst>
          </p:cNvPr>
          <p:cNvSpPr txBox="1"/>
          <p:nvPr/>
        </p:nvSpPr>
        <p:spPr>
          <a:xfrm>
            <a:off x="1570494" y="2363594"/>
            <a:ext cx="2284873" cy="519351"/>
          </a:xfrm>
          <a:prstGeom prst="ellipse">
            <a:avLst/>
          </a:prstGeom>
          <a:noFill/>
          <a:ln w="19050">
            <a:solidFill>
              <a:schemeClr val="tx1"/>
            </a:solidFill>
          </a:ln>
        </p:spPr>
        <p:txBody>
          <a:bodyPr wrap="none" rtlCol="0">
            <a:spAutoFit/>
          </a:bodyPr>
          <a:lstStyle/>
          <a:p>
            <a:pPr algn="ctr"/>
            <a:r>
              <a:rPr lang="en-GB" dirty="0"/>
              <a:t>W: Aggregating</a:t>
            </a:r>
          </a:p>
        </p:txBody>
      </p:sp>
      <p:cxnSp>
        <p:nvCxnSpPr>
          <p:cNvPr id="22" name="Connector: Curved 21">
            <a:extLst>
              <a:ext uri="{FF2B5EF4-FFF2-40B4-BE49-F238E27FC236}">
                <a16:creationId xmlns:a16="http://schemas.microsoft.com/office/drawing/2014/main" id="{21B2E5DF-7D90-4BAB-96D8-46116B9FAAB9}"/>
              </a:ext>
            </a:extLst>
          </p:cNvPr>
          <p:cNvCxnSpPr>
            <a:cxnSpLocks/>
            <a:stCxn id="23" idx="0"/>
            <a:endCxn id="21" idx="4"/>
          </p:cNvCxnSpPr>
          <p:nvPr/>
        </p:nvCxnSpPr>
        <p:spPr>
          <a:xfrm rot="5400000" flipH="1" flipV="1">
            <a:off x="2459659" y="3136214"/>
            <a:ext cx="506541" cy="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D240A09-0DAF-4087-B7DC-F85F9B35BD97}"/>
              </a:ext>
            </a:extLst>
          </p:cNvPr>
          <p:cNvSpPr txBox="1"/>
          <p:nvPr/>
        </p:nvSpPr>
        <p:spPr>
          <a:xfrm>
            <a:off x="1635860" y="3389486"/>
            <a:ext cx="2154134" cy="519351"/>
          </a:xfrm>
          <a:prstGeom prst="ellipse">
            <a:avLst/>
          </a:prstGeom>
          <a:noFill/>
          <a:ln w="19050">
            <a:solidFill>
              <a:schemeClr val="tx1"/>
            </a:solidFill>
          </a:ln>
        </p:spPr>
        <p:txBody>
          <a:bodyPr wrap="none" rtlCol="0">
            <a:spAutoFit/>
          </a:bodyPr>
          <a:lstStyle/>
          <a:p>
            <a:pPr algn="ctr"/>
            <a:r>
              <a:rPr lang="en-GB" dirty="0"/>
              <a:t>E: Aggregating</a:t>
            </a:r>
          </a:p>
        </p:txBody>
      </p:sp>
      <p:sp>
        <p:nvSpPr>
          <p:cNvPr id="24" name="TextBox 23">
            <a:extLst>
              <a:ext uri="{FF2B5EF4-FFF2-40B4-BE49-F238E27FC236}">
                <a16:creationId xmlns:a16="http://schemas.microsoft.com/office/drawing/2014/main" id="{D89A2749-66B7-4D38-BB52-2C4D16B9B377}"/>
              </a:ext>
            </a:extLst>
          </p:cNvPr>
          <p:cNvSpPr txBox="1"/>
          <p:nvPr/>
        </p:nvSpPr>
        <p:spPr>
          <a:xfrm>
            <a:off x="1610569" y="4415378"/>
            <a:ext cx="2204717" cy="519351"/>
          </a:xfrm>
          <a:prstGeom prst="ellipse">
            <a:avLst/>
          </a:prstGeom>
          <a:noFill/>
          <a:ln w="19050">
            <a:solidFill>
              <a:schemeClr val="tx1"/>
            </a:solidFill>
          </a:ln>
        </p:spPr>
        <p:txBody>
          <a:bodyPr wrap="none" rtlCol="0">
            <a:spAutoFit/>
          </a:bodyPr>
          <a:lstStyle/>
          <a:p>
            <a:pPr algn="ctr"/>
            <a:r>
              <a:rPr lang="en-GB" dirty="0"/>
              <a:t>M: Aggregated</a:t>
            </a:r>
          </a:p>
        </p:txBody>
      </p:sp>
      <p:cxnSp>
        <p:nvCxnSpPr>
          <p:cNvPr id="26" name="Connector: Curved 25">
            <a:extLst>
              <a:ext uri="{FF2B5EF4-FFF2-40B4-BE49-F238E27FC236}">
                <a16:creationId xmlns:a16="http://schemas.microsoft.com/office/drawing/2014/main" id="{DCE3C92E-174D-4B8A-B429-0A8519C1B4D2}"/>
              </a:ext>
            </a:extLst>
          </p:cNvPr>
          <p:cNvCxnSpPr>
            <a:cxnSpLocks/>
            <a:stCxn id="24" idx="0"/>
            <a:endCxn id="23" idx="4"/>
          </p:cNvCxnSpPr>
          <p:nvPr/>
        </p:nvCxnSpPr>
        <p:spPr>
          <a:xfrm rot="16200000" flipV="1">
            <a:off x="2459658" y="4162107"/>
            <a:ext cx="506541"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B2992D87-6969-40F2-B6B8-69A7697F704B}"/>
              </a:ext>
            </a:extLst>
          </p:cNvPr>
          <p:cNvSpPr txBox="1"/>
          <p:nvPr/>
        </p:nvSpPr>
        <p:spPr>
          <a:xfrm>
            <a:off x="2905008" y="2947859"/>
            <a:ext cx="884986" cy="369332"/>
          </a:xfrm>
          <a:prstGeom prst="rect">
            <a:avLst/>
          </a:prstGeom>
          <a:noFill/>
        </p:spPr>
        <p:txBody>
          <a:bodyPr wrap="none" rtlCol="0">
            <a:spAutoFit/>
          </a:bodyPr>
          <a:lstStyle/>
          <a:p>
            <a:r>
              <a:rPr lang="en-US" dirty="0"/>
              <a:t>realizes</a:t>
            </a:r>
          </a:p>
        </p:txBody>
      </p:sp>
      <p:sp>
        <p:nvSpPr>
          <p:cNvPr id="39" name="TextBox 38">
            <a:extLst>
              <a:ext uri="{FF2B5EF4-FFF2-40B4-BE49-F238E27FC236}">
                <a16:creationId xmlns:a16="http://schemas.microsoft.com/office/drawing/2014/main" id="{E1F8D1A3-C06B-4235-9B14-C32E85B63E6C}"/>
              </a:ext>
            </a:extLst>
          </p:cNvPr>
          <p:cNvSpPr txBox="1"/>
          <p:nvPr/>
        </p:nvSpPr>
        <p:spPr>
          <a:xfrm>
            <a:off x="3855367" y="4024844"/>
            <a:ext cx="1107996" cy="369332"/>
          </a:xfrm>
          <a:prstGeom prst="rect">
            <a:avLst/>
          </a:prstGeom>
          <a:noFill/>
        </p:spPr>
        <p:txBody>
          <a:bodyPr wrap="none" rtlCol="0">
            <a:spAutoFit/>
          </a:bodyPr>
          <a:lstStyle/>
          <a:p>
            <a:r>
              <a:rPr lang="en-US" dirty="0"/>
              <a:t>embodies</a:t>
            </a:r>
          </a:p>
        </p:txBody>
      </p:sp>
      <p:sp>
        <p:nvSpPr>
          <p:cNvPr id="14" name="TextBox 13">
            <a:extLst>
              <a:ext uri="{FF2B5EF4-FFF2-40B4-BE49-F238E27FC236}">
                <a16:creationId xmlns:a16="http://schemas.microsoft.com/office/drawing/2014/main" id="{33FF7102-C94E-4FFD-BF46-5DCD8E9469F2}"/>
              </a:ext>
            </a:extLst>
          </p:cNvPr>
          <p:cNvSpPr txBox="1"/>
          <p:nvPr/>
        </p:nvSpPr>
        <p:spPr>
          <a:xfrm>
            <a:off x="5060096" y="2363594"/>
            <a:ext cx="2215985" cy="519351"/>
          </a:xfrm>
          <a:prstGeom prst="ellipse">
            <a:avLst/>
          </a:prstGeom>
          <a:noFill/>
          <a:ln w="19050">
            <a:solidFill>
              <a:schemeClr val="tx1"/>
            </a:solidFill>
          </a:ln>
        </p:spPr>
        <p:txBody>
          <a:bodyPr wrap="none" rtlCol="0">
            <a:spAutoFit/>
          </a:bodyPr>
          <a:lstStyle/>
          <a:p>
            <a:pPr algn="ctr"/>
            <a:r>
              <a:rPr lang="en-GB" dirty="0"/>
              <a:t>W: Aggregated</a:t>
            </a:r>
          </a:p>
        </p:txBody>
      </p:sp>
      <p:cxnSp>
        <p:nvCxnSpPr>
          <p:cNvPr id="16" name="Connector: Curved 15">
            <a:extLst>
              <a:ext uri="{FF2B5EF4-FFF2-40B4-BE49-F238E27FC236}">
                <a16:creationId xmlns:a16="http://schemas.microsoft.com/office/drawing/2014/main" id="{8D3B9D97-4A2C-4015-9863-67848EFFAFD8}"/>
              </a:ext>
            </a:extLst>
          </p:cNvPr>
          <p:cNvCxnSpPr>
            <a:cxnSpLocks/>
            <a:stCxn id="17" idx="0"/>
            <a:endCxn id="14" idx="4"/>
          </p:cNvCxnSpPr>
          <p:nvPr/>
        </p:nvCxnSpPr>
        <p:spPr>
          <a:xfrm rot="5400000" flipH="1" flipV="1">
            <a:off x="5914816" y="3136214"/>
            <a:ext cx="506541" cy="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B8AE652-213D-4F1B-AF21-7DBD837B41C6}"/>
              </a:ext>
            </a:extLst>
          </p:cNvPr>
          <p:cNvSpPr txBox="1"/>
          <p:nvPr/>
        </p:nvSpPr>
        <p:spPr>
          <a:xfrm>
            <a:off x="5125460" y="3389486"/>
            <a:ext cx="2085248" cy="519351"/>
          </a:xfrm>
          <a:prstGeom prst="ellipse">
            <a:avLst/>
          </a:prstGeom>
          <a:noFill/>
          <a:ln w="19050">
            <a:solidFill>
              <a:schemeClr val="tx1"/>
            </a:solidFill>
          </a:ln>
        </p:spPr>
        <p:txBody>
          <a:bodyPr wrap="none" rtlCol="0">
            <a:spAutoFit/>
          </a:bodyPr>
          <a:lstStyle/>
          <a:p>
            <a:pPr algn="ctr"/>
            <a:r>
              <a:rPr lang="en-GB" dirty="0"/>
              <a:t>E: Aggregated</a:t>
            </a:r>
          </a:p>
        </p:txBody>
      </p:sp>
      <p:cxnSp>
        <p:nvCxnSpPr>
          <p:cNvPr id="19" name="Connector: Curved 18">
            <a:extLst>
              <a:ext uri="{FF2B5EF4-FFF2-40B4-BE49-F238E27FC236}">
                <a16:creationId xmlns:a16="http://schemas.microsoft.com/office/drawing/2014/main" id="{5E2EDE37-CB05-42C0-9295-89D2679DBBD6}"/>
              </a:ext>
            </a:extLst>
          </p:cNvPr>
          <p:cNvCxnSpPr>
            <a:cxnSpLocks/>
            <a:stCxn id="24" idx="6"/>
            <a:endCxn id="17" idx="4"/>
          </p:cNvCxnSpPr>
          <p:nvPr/>
        </p:nvCxnSpPr>
        <p:spPr>
          <a:xfrm flipV="1">
            <a:off x="3815286" y="3908837"/>
            <a:ext cx="2352798" cy="766217"/>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AE37A56-DB7F-4D64-A4DF-BE5E704F5E60}"/>
              </a:ext>
            </a:extLst>
          </p:cNvPr>
          <p:cNvSpPr txBox="1"/>
          <p:nvPr/>
        </p:nvSpPr>
        <p:spPr>
          <a:xfrm>
            <a:off x="6479409" y="2945199"/>
            <a:ext cx="884986" cy="369332"/>
          </a:xfrm>
          <a:prstGeom prst="rect">
            <a:avLst/>
          </a:prstGeom>
          <a:noFill/>
        </p:spPr>
        <p:txBody>
          <a:bodyPr wrap="none" rtlCol="0">
            <a:spAutoFit/>
          </a:bodyPr>
          <a:lstStyle/>
          <a:p>
            <a:r>
              <a:rPr lang="en-US" dirty="0"/>
              <a:t>realizes</a:t>
            </a:r>
          </a:p>
        </p:txBody>
      </p:sp>
      <p:cxnSp>
        <p:nvCxnSpPr>
          <p:cNvPr id="31" name="Connector: Curved 30">
            <a:extLst>
              <a:ext uri="{FF2B5EF4-FFF2-40B4-BE49-F238E27FC236}">
                <a16:creationId xmlns:a16="http://schemas.microsoft.com/office/drawing/2014/main" id="{30290C9A-D585-42AF-9A00-69EF28A40193}"/>
              </a:ext>
            </a:extLst>
          </p:cNvPr>
          <p:cNvCxnSpPr>
            <a:cxnSpLocks/>
            <a:stCxn id="23" idx="6"/>
            <a:endCxn id="17" idx="2"/>
          </p:cNvCxnSpPr>
          <p:nvPr/>
        </p:nvCxnSpPr>
        <p:spPr>
          <a:xfrm>
            <a:off x="3789994" y="3649162"/>
            <a:ext cx="133546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274C1E7-C2B4-4013-B32C-0B93DAA09430}"/>
              </a:ext>
            </a:extLst>
          </p:cNvPr>
          <p:cNvSpPr txBox="1"/>
          <p:nvPr/>
        </p:nvSpPr>
        <p:spPr>
          <a:xfrm>
            <a:off x="3834606" y="3286180"/>
            <a:ext cx="1200778" cy="369332"/>
          </a:xfrm>
          <a:prstGeom prst="rect">
            <a:avLst/>
          </a:prstGeom>
          <a:noFill/>
        </p:spPr>
        <p:txBody>
          <a:bodyPr wrap="none" rtlCol="0">
            <a:spAutoFit/>
          </a:bodyPr>
          <a:lstStyle/>
          <a:p>
            <a:r>
              <a:rPr lang="en-US" dirty="0"/>
              <a:t>aggregates</a:t>
            </a:r>
          </a:p>
        </p:txBody>
      </p:sp>
    </p:spTree>
    <p:extLst>
      <p:ext uri="{BB962C8B-B14F-4D97-AF65-F5344CB8AC3E}">
        <p14:creationId xmlns:p14="http://schemas.microsoft.com/office/powerpoint/2010/main" val="200047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5378845" cy="707886"/>
          </a:xfrm>
          <a:prstGeom prst="rect">
            <a:avLst/>
          </a:prstGeom>
          <a:noFill/>
        </p:spPr>
        <p:txBody>
          <a:bodyPr wrap="none" rtlCol="0">
            <a:spAutoFit/>
          </a:bodyPr>
          <a:lstStyle/>
          <a:p>
            <a:r>
              <a:rPr lang="en-GB" sz="4000" dirty="0"/>
              <a:t>Serial WEM relationships</a:t>
            </a:r>
          </a:p>
        </p:txBody>
      </p:sp>
      <p:sp>
        <p:nvSpPr>
          <p:cNvPr id="18" name="TextBox 17">
            <a:extLst>
              <a:ext uri="{FF2B5EF4-FFF2-40B4-BE49-F238E27FC236}">
                <a16:creationId xmlns:a16="http://schemas.microsoft.com/office/drawing/2014/main" id="{D8EB4E39-9A36-4DE4-BF37-A40CBC101A48}"/>
              </a:ext>
            </a:extLst>
          </p:cNvPr>
          <p:cNvSpPr txBox="1"/>
          <p:nvPr/>
        </p:nvSpPr>
        <p:spPr>
          <a:xfrm>
            <a:off x="477672" y="1326497"/>
            <a:ext cx="6865084" cy="470000"/>
          </a:xfrm>
          <a:prstGeom prst="rect">
            <a:avLst/>
          </a:prstGeom>
          <a:noFill/>
        </p:spPr>
        <p:txBody>
          <a:bodyPr wrap="none" rtlCol="0">
            <a:spAutoFit/>
          </a:bodyPr>
          <a:lstStyle/>
          <a:p>
            <a:pPr>
              <a:lnSpc>
                <a:spcPct val="107000"/>
              </a:lnSpc>
              <a:spcAft>
                <a:spcPts val="800"/>
              </a:spcAft>
            </a:pPr>
            <a:r>
              <a:rPr lang="en-US" sz="2400" dirty="0"/>
              <a:t>Manifestation embodies one and only one expression</a:t>
            </a:r>
          </a:p>
        </p:txBody>
      </p:sp>
      <p:sp>
        <p:nvSpPr>
          <p:cNvPr id="25" name="TextBox 24">
            <a:extLst>
              <a:ext uri="{FF2B5EF4-FFF2-40B4-BE49-F238E27FC236}">
                <a16:creationId xmlns:a16="http://schemas.microsoft.com/office/drawing/2014/main" id="{754F327C-E762-41BE-AC58-FEF00B255014}"/>
              </a:ext>
            </a:extLst>
          </p:cNvPr>
          <p:cNvSpPr txBox="1"/>
          <p:nvPr/>
        </p:nvSpPr>
        <p:spPr>
          <a:xfrm>
            <a:off x="1380641" y="2490100"/>
            <a:ext cx="1438582" cy="519351"/>
          </a:xfrm>
          <a:prstGeom prst="ellipse">
            <a:avLst/>
          </a:prstGeom>
          <a:noFill/>
          <a:ln w="19050">
            <a:solidFill>
              <a:schemeClr val="tx1"/>
            </a:solidFill>
          </a:ln>
        </p:spPr>
        <p:txBody>
          <a:bodyPr wrap="none" rtlCol="0">
            <a:spAutoFit/>
          </a:bodyPr>
          <a:lstStyle/>
          <a:p>
            <a:pPr algn="ctr"/>
            <a:r>
              <a:rPr lang="en-GB" dirty="0"/>
              <a:t>W: Serial</a:t>
            </a:r>
          </a:p>
        </p:txBody>
      </p:sp>
      <p:cxnSp>
        <p:nvCxnSpPr>
          <p:cNvPr id="27" name="Connector: Curved 26">
            <a:extLst>
              <a:ext uri="{FF2B5EF4-FFF2-40B4-BE49-F238E27FC236}">
                <a16:creationId xmlns:a16="http://schemas.microsoft.com/office/drawing/2014/main" id="{7C85FA2C-91B1-4B6A-B495-D56B5573EE44}"/>
              </a:ext>
            </a:extLst>
          </p:cNvPr>
          <p:cNvCxnSpPr>
            <a:cxnSpLocks/>
            <a:stCxn id="28" idx="0"/>
            <a:endCxn id="25" idx="4"/>
          </p:cNvCxnSpPr>
          <p:nvPr/>
        </p:nvCxnSpPr>
        <p:spPr>
          <a:xfrm rot="5400000" flipH="1" flipV="1">
            <a:off x="1870529" y="3238853"/>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0D93471-1CA5-4B68-A88F-D1D07E1F6EA9}"/>
              </a:ext>
            </a:extLst>
          </p:cNvPr>
          <p:cNvSpPr txBox="1"/>
          <p:nvPr/>
        </p:nvSpPr>
        <p:spPr>
          <a:xfrm>
            <a:off x="1446009" y="3468255"/>
            <a:ext cx="1307843" cy="519351"/>
          </a:xfrm>
          <a:prstGeom prst="ellipse">
            <a:avLst/>
          </a:prstGeom>
          <a:noFill/>
          <a:ln w="19050">
            <a:solidFill>
              <a:schemeClr val="tx1"/>
            </a:solidFill>
          </a:ln>
        </p:spPr>
        <p:txBody>
          <a:bodyPr wrap="none" rtlCol="0">
            <a:spAutoFit/>
          </a:bodyPr>
          <a:lstStyle/>
          <a:p>
            <a:pPr algn="ctr"/>
            <a:r>
              <a:rPr lang="en-GB" dirty="0"/>
              <a:t>E: Serial</a:t>
            </a:r>
          </a:p>
        </p:txBody>
      </p:sp>
      <p:sp>
        <p:nvSpPr>
          <p:cNvPr id="29" name="TextBox 28">
            <a:extLst>
              <a:ext uri="{FF2B5EF4-FFF2-40B4-BE49-F238E27FC236}">
                <a16:creationId xmlns:a16="http://schemas.microsoft.com/office/drawing/2014/main" id="{AA562630-0EA6-4A73-AF1A-9CCAB063FE66}"/>
              </a:ext>
            </a:extLst>
          </p:cNvPr>
          <p:cNvSpPr txBox="1"/>
          <p:nvPr/>
        </p:nvSpPr>
        <p:spPr>
          <a:xfrm>
            <a:off x="1386273" y="4446410"/>
            <a:ext cx="1427313" cy="519351"/>
          </a:xfrm>
          <a:prstGeom prst="ellipse">
            <a:avLst/>
          </a:prstGeom>
          <a:noFill/>
          <a:ln w="19050">
            <a:solidFill>
              <a:schemeClr val="tx1"/>
            </a:solidFill>
          </a:ln>
        </p:spPr>
        <p:txBody>
          <a:bodyPr wrap="none" rtlCol="0">
            <a:spAutoFit/>
          </a:bodyPr>
          <a:lstStyle/>
          <a:p>
            <a:pPr algn="ctr"/>
            <a:r>
              <a:rPr lang="en-GB" dirty="0"/>
              <a:t>M: Serial</a:t>
            </a:r>
          </a:p>
        </p:txBody>
      </p:sp>
      <p:cxnSp>
        <p:nvCxnSpPr>
          <p:cNvPr id="30" name="Connector: Curved 29">
            <a:extLst>
              <a:ext uri="{FF2B5EF4-FFF2-40B4-BE49-F238E27FC236}">
                <a16:creationId xmlns:a16="http://schemas.microsoft.com/office/drawing/2014/main" id="{0BF12155-B44D-4F3B-9997-C3731C2D07E7}"/>
              </a:ext>
            </a:extLst>
          </p:cNvPr>
          <p:cNvCxnSpPr>
            <a:cxnSpLocks/>
            <a:stCxn id="29" idx="0"/>
            <a:endCxn id="28" idx="4"/>
          </p:cNvCxnSpPr>
          <p:nvPr/>
        </p:nvCxnSpPr>
        <p:spPr>
          <a:xfrm rot="5400000" flipH="1" flipV="1">
            <a:off x="1870528" y="4217008"/>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C3628CA-E8A2-49C9-ACBE-13FB2F86D481}"/>
              </a:ext>
            </a:extLst>
          </p:cNvPr>
          <p:cNvSpPr txBox="1"/>
          <p:nvPr/>
        </p:nvSpPr>
        <p:spPr>
          <a:xfrm>
            <a:off x="2404905" y="3044135"/>
            <a:ext cx="2864758" cy="369332"/>
          </a:xfrm>
          <a:prstGeom prst="rect">
            <a:avLst/>
          </a:prstGeom>
          <a:noFill/>
        </p:spPr>
        <p:txBody>
          <a:bodyPr wrap="square" rtlCol="0">
            <a:spAutoFit/>
          </a:bodyPr>
          <a:lstStyle/>
          <a:p>
            <a:r>
              <a:rPr lang="en-US" dirty="0"/>
              <a:t>realizes [1 and only 1 work]</a:t>
            </a:r>
          </a:p>
        </p:txBody>
      </p:sp>
      <p:sp>
        <p:nvSpPr>
          <p:cNvPr id="34" name="TextBox 33">
            <a:extLst>
              <a:ext uri="{FF2B5EF4-FFF2-40B4-BE49-F238E27FC236}">
                <a16:creationId xmlns:a16="http://schemas.microsoft.com/office/drawing/2014/main" id="{F9CA6821-39D0-4E77-986B-97A9E9CC394C}"/>
              </a:ext>
            </a:extLst>
          </p:cNvPr>
          <p:cNvSpPr txBox="1"/>
          <p:nvPr/>
        </p:nvSpPr>
        <p:spPr>
          <a:xfrm>
            <a:off x="2404905" y="4061409"/>
            <a:ext cx="3506203" cy="369332"/>
          </a:xfrm>
          <a:prstGeom prst="rect">
            <a:avLst/>
          </a:prstGeom>
          <a:noFill/>
        </p:spPr>
        <p:txBody>
          <a:bodyPr wrap="square" rtlCol="0">
            <a:spAutoFit/>
          </a:bodyPr>
          <a:lstStyle/>
          <a:p>
            <a:r>
              <a:rPr lang="en-US" dirty="0"/>
              <a:t>embodies [1 and only 1 expression]</a:t>
            </a:r>
          </a:p>
        </p:txBody>
      </p:sp>
      <p:sp>
        <p:nvSpPr>
          <p:cNvPr id="35" name="TextBox 34">
            <a:extLst>
              <a:ext uri="{FF2B5EF4-FFF2-40B4-BE49-F238E27FC236}">
                <a16:creationId xmlns:a16="http://schemas.microsoft.com/office/drawing/2014/main" id="{185185DC-90E5-48A4-B8CB-98F16ACF8B0F}"/>
              </a:ext>
            </a:extLst>
          </p:cNvPr>
          <p:cNvSpPr txBox="1"/>
          <p:nvPr/>
        </p:nvSpPr>
        <p:spPr>
          <a:xfrm>
            <a:off x="6216796" y="2524784"/>
            <a:ext cx="1377722" cy="519351"/>
          </a:xfrm>
          <a:prstGeom prst="ellipse">
            <a:avLst/>
          </a:prstGeom>
          <a:noFill/>
          <a:ln w="19050">
            <a:solidFill>
              <a:schemeClr val="tx1"/>
            </a:solidFill>
          </a:ln>
        </p:spPr>
        <p:txBody>
          <a:bodyPr wrap="none" rtlCol="0">
            <a:spAutoFit/>
          </a:bodyPr>
          <a:lstStyle/>
          <a:p>
            <a:pPr algn="ctr"/>
            <a:r>
              <a:rPr lang="en-GB" dirty="0"/>
              <a:t>W: Issue</a:t>
            </a:r>
          </a:p>
        </p:txBody>
      </p:sp>
      <p:cxnSp>
        <p:nvCxnSpPr>
          <p:cNvPr id="36" name="Connector: Curved 35">
            <a:extLst>
              <a:ext uri="{FF2B5EF4-FFF2-40B4-BE49-F238E27FC236}">
                <a16:creationId xmlns:a16="http://schemas.microsoft.com/office/drawing/2014/main" id="{D9B42713-2D04-42D3-9C73-E95F29E92CBB}"/>
              </a:ext>
            </a:extLst>
          </p:cNvPr>
          <p:cNvCxnSpPr>
            <a:cxnSpLocks/>
            <a:stCxn id="37" idx="0"/>
            <a:endCxn id="35" idx="4"/>
          </p:cNvCxnSpPr>
          <p:nvPr/>
        </p:nvCxnSpPr>
        <p:spPr>
          <a:xfrm rot="5400000" flipH="1" flipV="1">
            <a:off x="6681703" y="3261740"/>
            <a:ext cx="441559" cy="635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C83B7B14-3AA8-468D-A9D3-C415B9C19C2E}"/>
              </a:ext>
            </a:extLst>
          </p:cNvPr>
          <p:cNvSpPr txBox="1"/>
          <p:nvPr/>
        </p:nvSpPr>
        <p:spPr>
          <a:xfrm>
            <a:off x="6275816" y="3485694"/>
            <a:ext cx="1246982" cy="519351"/>
          </a:xfrm>
          <a:prstGeom prst="ellipse">
            <a:avLst/>
          </a:prstGeom>
          <a:noFill/>
          <a:ln w="19050">
            <a:solidFill>
              <a:schemeClr val="tx1"/>
            </a:solidFill>
          </a:ln>
        </p:spPr>
        <p:txBody>
          <a:bodyPr wrap="none" rtlCol="0">
            <a:spAutoFit/>
          </a:bodyPr>
          <a:lstStyle/>
          <a:p>
            <a:pPr algn="ctr"/>
            <a:r>
              <a:rPr lang="en-GB" dirty="0"/>
              <a:t>E: Issue</a:t>
            </a:r>
          </a:p>
        </p:txBody>
      </p:sp>
      <p:sp>
        <p:nvSpPr>
          <p:cNvPr id="40" name="TextBox 39">
            <a:extLst>
              <a:ext uri="{FF2B5EF4-FFF2-40B4-BE49-F238E27FC236}">
                <a16:creationId xmlns:a16="http://schemas.microsoft.com/office/drawing/2014/main" id="{7B4920D0-6222-405A-B624-D541077FB70C}"/>
              </a:ext>
            </a:extLst>
          </p:cNvPr>
          <p:cNvSpPr txBox="1"/>
          <p:nvPr/>
        </p:nvSpPr>
        <p:spPr>
          <a:xfrm>
            <a:off x="6216082" y="4463849"/>
            <a:ext cx="1366450" cy="519351"/>
          </a:xfrm>
          <a:prstGeom prst="ellipse">
            <a:avLst/>
          </a:prstGeom>
          <a:noFill/>
          <a:ln w="19050">
            <a:solidFill>
              <a:schemeClr val="tx1"/>
            </a:solidFill>
          </a:ln>
        </p:spPr>
        <p:txBody>
          <a:bodyPr wrap="none" rtlCol="0">
            <a:spAutoFit/>
          </a:bodyPr>
          <a:lstStyle/>
          <a:p>
            <a:pPr algn="ctr"/>
            <a:r>
              <a:rPr lang="en-GB" dirty="0"/>
              <a:t>M: Issue</a:t>
            </a:r>
          </a:p>
        </p:txBody>
      </p:sp>
      <p:cxnSp>
        <p:nvCxnSpPr>
          <p:cNvPr id="41" name="Connector: Curved 40">
            <a:extLst>
              <a:ext uri="{FF2B5EF4-FFF2-40B4-BE49-F238E27FC236}">
                <a16:creationId xmlns:a16="http://schemas.microsoft.com/office/drawing/2014/main" id="{C3C5007C-86F3-4183-8064-C3366DF804DA}"/>
              </a:ext>
            </a:extLst>
          </p:cNvPr>
          <p:cNvCxnSpPr>
            <a:cxnSpLocks/>
            <a:stCxn id="40" idx="0"/>
            <a:endCxn id="37" idx="4"/>
          </p:cNvCxnSpPr>
          <p:nvPr/>
        </p:nvCxnSpPr>
        <p:spPr>
          <a:xfrm rot="5400000" flipH="1" flipV="1">
            <a:off x="6669905" y="4234447"/>
            <a:ext cx="458804"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9B9A0EF5-BDDF-4694-B2EE-BF0E233F02B7}"/>
              </a:ext>
            </a:extLst>
          </p:cNvPr>
          <p:cNvCxnSpPr>
            <a:cxnSpLocks/>
            <a:stCxn id="28" idx="6"/>
            <a:endCxn id="37" idx="2"/>
          </p:cNvCxnSpPr>
          <p:nvPr/>
        </p:nvCxnSpPr>
        <p:spPr>
          <a:xfrm>
            <a:off x="2753852" y="3727931"/>
            <a:ext cx="3521964" cy="17439"/>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D49544EA-7932-4D44-A3AC-AAE19A15BE2C}"/>
              </a:ext>
            </a:extLst>
          </p:cNvPr>
          <p:cNvSpPr txBox="1"/>
          <p:nvPr/>
        </p:nvSpPr>
        <p:spPr>
          <a:xfrm>
            <a:off x="4860605" y="3342930"/>
            <a:ext cx="1200778" cy="369332"/>
          </a:xfrm>
          <a:prstGeom prst="rect">
            <a:avLst/>
          </a:prstGeom>
          <a:noFill/>
        </p:spPr>
        <p:txBody>
          <a:bodyPr wrap="none" rtlCol="0">
            <a:spAutoFit/>
          </a:bodyPr>
          <a:lstStyle/>
          <a:p>
            <a:r>
              <a:rPr lang="en-US" dirty="0"/>
              <a:t>aggregates</a:t>
            </a:r>
          </a:p>
        </p:txBody>
      </p:sp>
      <p:cxnSp>
        <p:nvCxnSpPr>
          <p:cNvPr id="44" name="Connector: Curved 43">
            <a:extLst>
              <a:ext uri="{FF2B5EF4-FFF2-40B4-BE49-F238E27FC236}">
                <a16:creationId xmlns:a16="http://schemas.microsoft.com/office/drawing/2014/main" id="{0610EA0D-F7F4-4EE7-BDF9-5714064885DA}"/>
              </a:ext>
            </a:extLst>
          </p:cNvPr>
          <p:cNvCxnSpPr>
            <a:cxnSpLocks/>
            <a:stCxn id="29" idx="6"/>
            <a:endCxn id="40" idx="2"/>
          </p:cNvCxnSpPr>
          <p:nvPr/>
        </p:nvCxnSpPr>
        <p:spPr>
          <a:xfrm>
            <a:off x="2813586" y="4706086"/>
            <a:ext cx="3402496" cy="17439"/>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3F006230-8570-4971-B8E7-5CBA0FC206C5}"/>
              </a:ext>
            </a:extLst>
          </p:cNvPr>
          <p:cNvSpPr txBox="1"/>
          <p:nvPr/>
        </p:nvSpPr>
        <p:spPr>
          <a:xfrm>
            <a:off x="5605366" y="4354192"/>
            <a:ext cx="506870" cy="369332"/>
          </a:xfrm>
          <a:prstGeom prst="rect">
            <a:avLst/>
          </a:prstGeom>
          <a:noFill/>
        </p:spPr>
        <p:txBody>
          <a:bodyPr wrap="none" rtlCol="0">
            <a:spAutoFit/>
          </a:bodyPr>
          <a:lstStyle/>
          <a:p>
            <a:r>
              <a:rPr lang="en-US" dirty="0"/>
              <a:t>???</a:t>
            </a:r>
          </a:p>
        </p:txBody>
      </p:sp>
      <p:cxnSp>
        <p:nvCxnSpPr>
          <p:cNvPr id="46" name="Connector: Curved 45">
            <a:extLst>
              <a:ext uri="{FF2B5EF4-FFF2-40B4-BE49-F238E27FC236}">
                <a16:creationId xmlns:a16="http://schemas.microsoft.com/office/drawing/2014/main" id="{49AF95A8-141F-40E8-ACAC-DB56CE916CAB}"/>
              </a:ext>
            </a:extLst>
          </p:cNvPr>
          <p:cNvCxnSpPr>
            <a:cxnSpLocks/>
            <a:stCxn id="25" idx="6"/>
            <a:endCxn id="35" idx="2"/>
          </p:cNvCxnSpPr>
          <p:nvPr/>
        </p:nvCxnSpPr>
        <p:spPr>
          <a:xfrm>
            <a:off x="2819223" y="2749776"/>
            <a:ext cx="3397573" cy="34684"/>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F38C5579-D2E1-41C7-9E4D-B5F1C8B8279B}"/>
              </a:ext>
            </a:extLst>
          </p:cNvPr>
          <p:cNvSpPr txBox="1"/>
          <p:nvPr/>
        </p:nvSpPr>
        <p:spPr>
          <a:xfrm>
            <a:off x="5605366" y="2360300"/>
            <a:ext cx="506870"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19613899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6909777" cy="707886"/>
          </a:xfrm>
          <a:prstGeom prst="rect">
            <a:avLst/>
          </a:prstGeom>
          <a:noFill/>
        </p:spPr>
        <p:txBody>
          <a:bodyPr wrap="none" rtlCol="0">
            <a:spAutoFit/>
          </a:bodyPr>
          <a:lstStyle/>
          <a:p>
            <a:r>
              <a:rPr lang="en-GB" sz="4000" dirty="0"/>
              <a:t>Combination WEM relationships</a:t>
            </a:r>
          </a:p>
        </p:txBody>
      </p:sp>
      <p:sp>
        <p:nvSpPr>
          <p:cNvPr id="18" name="TextBox 17">
            <a:extLst>
              <a:ext uri="{FF2B5EF4-FFF2-40B4-BE49-F238E27FC236}">
                <a16:creationId xmlns:a16="http://schemas.microsoft.com/office/drawing/2014/main" id="{D8EB4E39-9A36-4DE4-BF37-A40CBC101A48}"/>
              </a:ext>
            </a:extLst>
          </p:cNvPr>
          <p:cNvSpPr txBox="1"/>
          <p:nvPr/>
        </p:nvSpPr>
        <p:spPr>
          <a:xfrm>
            <a:off x="477672" y="1326497"/>
            <a:ext cx="8003153" cy="470000"/>
          </a:xfrm>
          <a:prstGeom prst="rect">
            <a:avLst/>
          </a:prstGeom>
          <a:noFill/>
        </p:spPr>
        <p:txBody>
          <a:bodyPr wrap="none" rtlCol="0">
            <a:spAutoFit/>
          </a:bodyPr>
          <a:lstStyle/>
          <a:p>
            <a:pPr>
              <a:lnSpc>
                <a:spcPct val="107000"/>
              </a:lnSpc>
              <a:spcAft>
                <a:spcPts val="800"/>
              </a:spcAft>
            </a:pPr>
            <a:r>
              <a:rPr lang="en-US" sz="2400" dirty="0"/>
              <a:t>Component WEM is only described if it is separately embodied</a:t>
            </a:r>
          </a:p>
        </p:txBody>
      </p:sp>
      <p:sp>
        <p:nvSpPr>
          <p:cNvPr id="25" name="TextBox 24">
            <a:extLst>
              <a:ext uri="{FF2B5EF4-FFF2-40B4-BE49-F238E27FC236}">
                <a16:creationId xmlns:a16="http://schemas.microsoft.com/office/drawing/2014/main" id="{754F327C-E762-41BE-AC58-FEF00B255014}"/>
              </a:ext>
            </a:extLst>
          </p:cNvPr>
          <p:cNvSpPr txBox="1"/>
          <p:nvPr/>
        </p:nvSpPr>
        <p:spPr>
          <a:xfrm>
            <a:off x="867944" y="2490099"/>
            <a:ext cx="2409390" cy="519351"/>
          </a:xfrm>
          <a:prstGeom prst="ellipse">
            <a:avLst/>
          </a:prstGeom>
          <a:noFill/>
          <a:ln w="19050">
            <a:solidFill>
              <a:schemeClr val="tx1"/>
            </a:solidFill>
          </a:ln>
        </p:spPr>
        <p:txBody>
          <a:bodyPr wrap="none" rtlCol="0">
            <a:spAutoFit/>
          </a:bodyPr>
          <a:lstStyle/>
          <a:p>
            <a:pPr algn="ctr"/>
            <a:r>
              <a:rPr lang="en-GB" dirty="0"/>
              <a:t>W: Combination</a:t>
            </a:r>
          </a:p>
        </p:txBody>
      </p:sp>
      <p:cxnSp>
        <p:nvCxnSpPr>
          <p:cNvPr id="27" name="Connector: Curved 26">
            <a:extLst>
              <a:ext uri="{FF2B5EF4-FFF2-40B4-BE49-F238E27FC236}">
                <a16:creationId xmlns:a16="http://schemas.microsoft.com/office/drawing/2014/main" id="{7C85FA2C-91B1-4B6A-B495-D56B5573EE44}"/>
              </a:ext>
            </a:extLst>
          </p:cNvPr>
          <p:cNvCxnSpPr>
            <a:cxnSpLocks/>
            <a:stCxn id="28" idx="0"/>
            <a:endCxn id="25" idx="4"/>
          </p:cNvCxnSpPr>
          <p:nvPr/>
        </p:nvCxnSpPr>
        <p:spPr>
          <a:xfrm rot="5400000" flipH="1" flipV="1">
            <a:off x="1843236" y="3238851"/>
            <a:ext cx="458804" cy="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0D93471-1CA5-4B68-A88F-D1D07E1F6EA9}"/>
              </a:ext>
            </a:extLst>
          </p:cNvPr>
          <p:cNvSpPr txBox="1"/>
          <p:nvPr/>
        </p:nvSpPr>
        <p:spPr>
          <a:xfrm>
            <a:off x="933311" y="3468254"/>
            <a:ext cx="2278651" cy="519351"/>
          </a:xfrm>
          <a:prstGeom prst="ellipse">
            <a:avLst/>
          </a:prstGeom>
          <a:noFill/>
          <a:ln w="19050">
            <a:solidFill>
              <a:schemeClr val="tx1"/>
            </a:solidFill>
          </a:ln>
        </p:spPr>
        <p:txBody>
          <a:bodyPr wrap="none" rtlCol="0">
            <a:spAutoFit/>
          </a:bodyPr>
          <a:lstStyle/>
          <a:p>
            <a:pPr algn="ctr"/>
            <a:r>
              <a:rPr lang="en-GB" dirty="0"/>
              <a:t>E: Combination</a:t>
            </a:r>
          </a:p>
        </p:txBody>
      </p:sp>
      <p:sp>
        <p:nvSpPr>
          <p:cNvPr id="29" name="TextBox 28">
            <a:extLst>
              <a:ext uri="{FF2B5EF4-FFF2-40B4-BE49-F238E27FC236}">
                <a16:creationId xmlns:a16="http://schemas.microsoft.com/office/drawing/2014/main" id="{AA562630-0EA6-4A73-AF1A-9CCAB063FE66}"/>
              </a:ext>
            </a:extLst>
          </p:cNvPr>
          <p:cNvSpPr txBox="1"/>
          <p:nvPr/>
        </p:nvSpPr>
        <p:spPr>
          <a:xfrm>
            <a:off x="873576" y="4446409"/>
            <a:ext cx="2398120" cy="519351"/>
          </a:xfrm>
          <a:prstGeom prst="ellipse">
            <a:avLst/>
          </a:prstGeom>
          <a:noFill/>
          <a:ln w="19050">
            <a:solidFill>
              <a:schemeClr val="tx1"/>
            </a:solidFill>
          </a:ln>
        </p:spPr>
        <p:txBody>
          <a:bodyPr wrap="none" rtlCol="0">
            <a:spAutoFit/>
          </a:bodyPr>
          <a:lstStyle/>
          <a:p>
            <a:pPr algn="ctr"/>
            <a:r>
              <a:rPr lang="en-GB" dirty="0"/>
              <a:t>M: Combination</a:t>
            </a:r>
          </a:p>
        </p:txBody>
      </p:sp>
      <p:cxnSp>
        <p:nvCxnSpPr>
          <p:cNvPr id="30" name="Connector: Curved 29">
            <a:extLst>
              <a:ext uri="{FF2B5EF4-FFF2-40B4-BE49-F238E27FC236}">
                <a16:creationId xmlns:a16="http://schemas.microsoft.com/office/drawing/2014/main" id="{0BF12155-B44D-4F3B-9997-C3731C2D07E7}"/>
              </a:ext>
            </a:extLst>
          </p:cNvPr>
          <p:cNvCxnSpPr>
            <a:cxnSpLocks/>
            <a:stCxn id="29" idx="0"/>
            <a:endCxn id="28" idx="4"/>
          </p:cNvCxnSpPr>
          <p:nvPr/>
        </p:nvCxnSpPr>
        <p:spPr>
          <a:xfrm rot="5400000" flipH="1" flipV="1">
            <a:off x="1843234" y="4217007"/>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C3628CA-E8A2-49C9-ACBE-13FB2F86D481}"/>
              </a:ext>
            </a:extLst>
          </p:cNvPr>
          <p:cNvSpPr txBox="1"/>
          <p:nvPr/>
        </p:nvSpPr>
        <p:spPr>
          <a:xfrm>
            <a:off x="2377609" y="3044134"/>
            <a:ext cx="2864758" cy="369332"/>
          </a:xfrm>
          <a:prstGeom prst="rect">
            <a:avLst/>
          </a:prstGeom>
          <a:noFill/>
        </p:spPr>
        <p:txBody>
          <a:bodyPr wrap="square" rtlCol="0">
            <a:spAutoFit/>
          </a:bodyPr>
          <a:lstStyle/>
          <a:p>
            <a:r>
              <a:rPr lang="en-US" dirty="0"/>
              <a:t>realizes</a:t>
            </a:r>
          </a:p>
        </p:txBody>
      </p:sp>
      <p:sp>
        <p:nvSpPr>
          <p:cNvPr id="34" name="TextBox 33">
            <a:extLst>
              <a:ext uri="{FF2B5EF4-FFF2-40B4-BE49-F238E27FC236}">
                <a16:creationId xmlns:a16="http://schemas.microsoft.com/office/drawing/2014/main" id="{F9CA6821-39D0-4E77-986B-97A9E9CC394C}"/>
              </a:ext>
            </a:extLst>
          </p:cNvPr>
          <p:cNvSpPr txBox="1"/>
          <p:nvPr/>
        </p:nvSpPr>
        <p:spPr>
          <a:xfrm>
            <a:off x="2377609" y="4061408"/>
            <a:ext cx="3506203" cy="369332"/>
          </a:xfrm>
          <a:prstGeom prst="rect">
            <a:avLst/>
          </a:prstGeom>
          <a:noFill/>
        </p:spPr>
        <p:txBody>
          <a:bodyPr wrap="square" rtlCol="0">
            <a:spAutoFit/>
          </a:bodyPr>
          <a:lstStyle/>
          <a:p>
            <a:r>
              <a:rPr lang="en-US" dirty="0"/>
              <a:t>embodies</a:t>
            </a:r>
          </a:p>
        </p:txBody>
      </p:sp>
      <p:sp>
        <p:nvSpPr>
          <p:cNvPr id="35" name="TextBox 34">
            <a:extLst>
              <a:ext uri="{FF2B5EF4-FFF2-40B4-BE49-F238E27FC236}">
                <a16:creationId xmlns:a16="http://schemas.microsoft.com/office/drawing/2014/main" id="{185185DC-90E5-48A4-B8CB-98F16ACF8B0F}"/>
              </a:ext>
            </a:extLst>
          </p:cNvPr>
          <p:cNvSpPr txBox="1"/>
          <p:nvPr/>
        </p:nvSpPr>
        <p:spPr>
          <a:xfrm>
            <a:off x="6007007" y="2524783"/>
            <a:ext cx="1742711" cy="519351"/>
          </a:xfrm>
          <a:prstGeom prst="ellipse">
            <a:avLst/>
          </a:prstGeom>
          <a:noFill/>
          <a:ln w="19050">
            <a:solidFill>
              <a:schemeClr val="tx1"/>
            </a:solidFill>
          </a:ln>
        </p:spPr>
        <p:txBody>
          <a:bodyPr wrap="none" rtlCol="0">
            <a:spAutoFit/>
          </a:bodyPr>
          <a:lstStyle/>
          <a:p>
            <a:pPr algn="ctr"/>
            <a:r>
              <a:rPr lang="en-GB" dirty="0"/>
              <a:t>W: Libretto</a:t>
            </a:r>
          </a:p>
        </p:txBody>
      </p:sp>
      <p:cxnSp>
        <p:nvCxnSpPr>
          <p:cNvPr id="36" name="Connector: Curved 35">
            <a:extLst>
              <a:ext uri="{FF2B5EF4-FFF2-40B4-BE49-F238E27FC236}">
                <a16:creationId xmlns:a16="http://schemas.microsoft.com/office/drawing/2014/main" id="{D9B42713-2D04-42D3-9C73-E95F29E92CBB}"/>
              </a:ext>
            </a:extLst>
          </p:cNvPr>
          <p:cNvCxnSpPr>
            <a:cxnSpLocks/>
            <a:stCxn id="37" idx="0"/>
            <a:endCxn id="35" idx="4"/>
          </p:cNvCxnSpPr>
          <p:nvPr/>
        </p:nvCxnSpPr>
        <p:spPr>
          <a:xfrm rot="5400000" flipH="1" flipV="1">
            <a:off x="6654409" y="3261739"/>
            <a:ext cx="441559" cy="635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C83B7B14-3AA8-468D-A9D3-C415B9C19C2E}"/>
              </a:ext>
            </a:extLst>
          </p:cNvPr>
          <p:cNvSpPr txBox="1"/>
          <p:nvPr/>
        </p:nvSpPr>
        <p:spPr>
          <a:xfrm>
            <a:off x="6066027" y="3485693"/>
            <a:ext cx="1611972" cy="519351"/>
          </a:xfrm>
          <a:prstGeom prst="ellipse">
            <a:avLst/>
          </a:prstGeom>
          <a:noFill/>
          <a:ln w="19050">
            <a:solidFill>
              <a:schemeClr val="tx1"/>
            </a:solidFill>
          </a:ln>
        </p:spPr>
        <p:txBody>
          <a:bodyPr wrap="none" rtlCol="0">
            <a:spAutoFit/>
          </a:bodyPr>
          <a:lstStyle/>
          <a:p>
            <a:pPr algn="ctr"/>
            <a:r>
              <a:rPr lang="en-GB" dirty="0"/>
              <a:t>E: Libretto</a:t>
            </a:r>
          </a:p>
        </p:txBody>
      </p:sp>
      <p:sp>
        <p:nvSpPr>
          <p:cNvPr id="40" name="TextBox 39">
            <a:extLst>
              <a:ext uri="{FF2B5EF4-FFF2-40B4-BE49-F238E27FC236}">
                <a16:creationId xmlns:a16="http://schemas.microsoft.com/office/drawing/2014/main" id="{7B4920D0-6222-405A-B624-D541077FB70C}"/>
              </a:ext>
            </a:extLst>
          </p:cNvPr>
          <p:cNvSpPr txBox="1"/>
          <p:nvPr/>
        </p:nvSpPr>
        <p:spPr>
          <a:xfrm>
            <a:off x="6006292" y="4463848"/>
            <a:ext cx="1731440" cy="519351"/>
          </a:xfrm>
          <a:prstGeom prst="ellipse">
            <a:avLst/>
          </a:prstGeom>
          <a:noFill/>
          <a:ln w="19050">
            <a:solidFill>
              <a:schemeClr val="tx1"/>
            </a:solidFill>
          </a:ln>
        </p:spPr>
        <p:txBody>
          <a:bodyPr wrap="none" rtlCol="0">
            <a:spAutoFit/>
          </a:bodyPr>
          <a:lstStyle/>
          <a:p>
            <a:pPr algn="ctr"/>
            <a:r>
              <a:rPr lang="en-GB" dirty="0"/>
              <a:t>M: Libretto</a:t>
            </a:r>
          </a:p>
        </p:txBody>
      </p:sp>
      <p:cxnSp>
        <p:nvCxnSpPr>
          <p:cNvPr id="41" name="Connector: Curved 40">
            <a:extLst>
              <a:ext uri="{FF2B5EF4-FFF2-40B4-BE49-F238E27FC236}">
                <a16:creationId xmlns:a16="http://schemas.microsoft.com/office/drawing/2014/main" id="{C3C5007C-86F3-4183-8064-C3366DF804DA}"/>
              </a:ext>
            </a:extLst>
          </p:cNvPr>
          <p:cNvCxnSpPr>
            <a:cxnSpLocks/>
            <a:stCxn id="40" idx="0"/>
            <a:endCxn id="37" idx="4"/>
          </p:cNvCxnSpPr>
          <p:nvPr/>
        </p:nvCxnSpPr>
        <p:spPr>
          <a:xfrm rot="5400000" flipH="1" flipV="1">
            <a:off x="6642610" y="4234446"/>
            <a:ext cx="458804"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9B9A0EF5-BDDF-4694-B2EE-BF0E233F02B7}"/>
              </a:ext>
            </a:extLst>
          </p:cNvPr>
          <p:cNvCxnSpPr>
            <a:cxnSpLocks/>
            <a:stCxn id="28" idx="6"/>
            <a:endCxn id="37" idx="2"/>
          </p:cNvCxnSpPr>
          <p:nvPr/>
        </p:nvCxnSpPr>
        <p:spPr>
          <a:xfrm>
            <a:off x="3211962" y="3727930"/>
            <a:ext cx="2854065" cy="17439"/>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D49544EA-7932-4D44-A3AC-AAE19A15BE2C}"/>
              </a:ext>
            </a:extLst>
          </p:cNvPr>
          <p:cNvSpPr txBox="1"/>
          <p:nvPr/>
        </p:nvSpPr>
        <p:spPr>
          <a:xfrm>
            <a:off x="4833309" y="3342929"/>
            <a:ext cx="1248932" cy="369332"/>
          </a:xfrm>
          <a:prstGeom prst="rect">
            <a:avLst/>
          </a:prstGeom>
          <a:noFill/>
        </p:spPr>
        <p:txBody>
          <a:bodyPr wrap="none" rtlCol="0">
            <a:spAutoFit/>
          </a:bodyPr>
          <a:lstStyle/>
          <a:p>
            <a:r>
              <a:rPr lang="en-US" dirty="0"/>
              <a:t>has libretto</a:t>
            </a:r>
          </a:p>
        </p:txBody>
      </p:sp>
      <p:cxnSp>
        <p:nvCxnSpPr>
          <p:cNvPr id="44" name="Connector: Curved 43">
            <a:extLst>
              <a:ext uri="{FF2B5EF4-FFF2-40B4-BE49-F238E27FC236}">
                <a16:creationId xmlns:a16="http://schemas.microsoft.com/office/drawing/2014/main" id="{0610EA0D-F7F4-4EE7-BDF9-5714064885DA}"/>
              </a:ext>
            </a:extLst>
          </p:cNvPr>
          <p:cNvCxnSpPr>
            <a:cxnSpLocks/>
            <a:stCxn id="29" idx="6"/>
            <a:endCxn id="40" idx="2"/>
          </p:cNvCxnSpPr>
          <p:nvPr/>
        </p:nvCxnSpPr>
        <p:spPr>
          <a:xfrm>
            <a:off x="3271696" y="4706085"/>
            <a:ext cx="2734596" cy="17439"/>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3F006230-8570-4971-B8E7-5CBA0FC206C5}"/>
              </a:ext>
            </a:extLst>
          </p:cNvPr>
          <p:cNvSpPr txBox="1"/>
          <p:nvPr/>
        </p:nvSpPr>
        <p:spPr>
          <a:xfrm>
            <a:off x="5556366" y="4279181"/>
            <a:ext cx="506870" cy="369332"/>
          </a:xfrm>
          <a:prstGeom prst="rect">
            <a:avLst/>
          </a:prstGeom>
          <a:noFill/>
        </p:spPr>
        <p:txBody>
          <a:bodyPr wrap="none" rtlCol="0">
            <a:spAutoFit/>
          </a:bodyPr>
          <a:lstStyle/>
          <a:p>
            <a:r>
              <a:rPr lang="en-US" dirty="0"/>
              <a:t>???</a:t>
            </a:r>
          </a:p>
        </p:txBody>
      </p:sp>
      <p:cxnSp>
        <p:nvCxnSpPr>
          <p:cNvPr id="23" name="Connector: Curved 22">
            <a:extLst>
              <a:ext uri="{FF2B5EF4-FFF2-40B4-BE49-F238E27FC236}">
                <a16:creationId xmlns:a16="http://schemas.microsoft.com/office/drawing/2014/main" id="{B461C919-5221-49D3-A809-E979ED0EC5E7}"/>
              </a:ext>
            </a:extLst>
          </p:cNvPr>
          <p:cNvCxnSpPr>
            <a:cxnSpLocks/>
            <a:stCxn id="25" idx="6"/>
            <a:endCxn id="35" idx="2"/>
          </p:cNvCxnSpPr>
          <p:nvPr/>
        </p:nvCxnSpPr>
        <p:spPr>
          <a:xfrm>
            <a:off x="3277334" y="2749775"/>
            <a:ext cx="2729673" cy="34684"/>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8DE9E24D-86F6-40FD-870C-BC9E1F48BAF3}"/>
              </a:ext>
            </a:extLst>
          </p:cNvPr>
          <p:cNvSpPr txBox="1"/>
          <p:nvPr/>
        </p:nvSpPr>
        <p:spPr>
          <a:xfrm>
            <a:off x="5527217" y="2360745"/>
            <a:ext cx="506870"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18438791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E5498-26EE-4718-BA37-F5C55A572BE4}"/>
              </a:ext>
            </a:extLst>
          </p:cNvPr>
          <p:cNvSpPr txBox="1"/>
          <p:nvPr/>
        </p:nvSpPr>
        <p:spPr>
          <a:xfrm>
            <a:off x="477672" y="436728"/>
            <a:ext cx="7855933" cy="707886"/>
          </a:xfrm>
          <a:prstGeom prst="rect">
            <a:avLst/>
          </a:prstGeom>
          <a:noFill/>
        </p:spPr>
        <p:txBody>
          <a:bodyPr wrap="none" rtlCol="0">
            <a:spAutoFit/>
          </a:bodyPr>
          <a:lstStyle/>
          <a:p>
            <a:r>
              <a:rPr lang="en-GB" sz="4000" dirty="0"/>
              <a:t>Mode of issuance of a manifestation</a:t>
            </a:r>
          </a:p>
        </p:txBody>
      </p:sp>
      <p:sp>
        <p:nvSpPr>
          <p:cNvPr id="15" name="TextBox 14">
            <a:extLst>
              <a:ext uri="{FF2B5EF4-FFF2-40B4-BE49-F238E27FC236}">
                <a16:creationId xmlns:a16="http://schemas.microsoft.com/office/drawing/2014/main" id="{9CE38508-8A5C-4DC0-A355-8A9A80B166E9}"/>
              </a:ext>
            </a:extLst>
          </p:cNvPr>
          <p:cNvSpPr txBox="1"/>
          <p:nvPr/>
        </p:nvSpPr>
        <p:spPr>
          <a:xfrm>
            <a:off x="477672" y="1304060"/>
            <a:ext cx="8011235" cy="2771143"/>
          </a:xfrm>
          <a:prstGeom prst="rect">
            <a:avLst/>
          </a:prstGeom>
          <a:noFill/>
        </p:spPr>
        <p:txBody>
          <a:bodyPr wrap="square" rtlCol="0">
            <a:spAutoFit/>
          </a:bodyPr>
          <a:lstStyle/>
          <a:p>
            <a:pPr>
              <a:lnSpc>
                <a:spcPct val="107000"/>
              </a:lnSpc>
              <a:spcAft>
                <a:spcPts val="800"/>
              </a:spcAft>
            </a:pPr>
            <a:r>
              <a:rPr lang="en-US" sz="2400" dirty="0"/>
              <a:t>A manifestation can be issued as either:</a:t>
            </a:r>
          </a:p>
          <a:p>
            <a:pPr marL="342900" indent="-342900">
              <a:lnSpc>
                <a:spcPct val="107000"/>
              </a:lnSpc>
              <a:spcAft>
                <a:spcPts val="800"/>
              </a:spcAft>
              <a:buFont typeface="Arial" panose="020B0604020202020204" pitchFamily="34" charset="0"/>
              <a:buChar char="•"/>
            </a:pPr>
            <a:r>
              <a:rPr lang="en-US" sz="2400" b="1" dirty="0">
                <a:solidFill>
                  <a:srgbClr val="000000"/>
                </a:solidFill>
                <a:latin typeface="Calibri" panose="020F0502020204030204" pitchFamily="34" charset="0"/>
                <a:ea typeface="Calibri" panose="020F0502020204030204" pitchFamily="34" charset="0"/>
              </a:rPr>
              <a:t>a single unit,</a:t>
            </a:r>
            <a:r>
              <a:rPr lang="en-US" sz="2400" dirty="0">
                <a:solidFill>
                  <a:srgbClr val="000000"/>
                </a:solidFill>
                <a:latin typeface="Calibri" panose="020F0502020204030204" pitchFamily="34" charset="0"/>
                <a:ea typeface="Calibri" panose="020F0502020204030204" pitchFamily="34" charset="0"/>
              </a:rPr>
              <a:t> consisting of a single physical or logical unit.</a:t>
            </a:r>
          </a:p>
          <a:p>
            <a:pPr marL="342900" indent="-342900">
              <a:lnSpc>
                <a:spcPct val="107000"/>
              </a:lnSpc>
              <a:spcAft>
                <a:spcPts val="800"/>
              </a:spcAft>
              <a:buFont typeface="Arial" panose="020B0604020202020204" pitchFamily="34" charset="0"/>
              <a:buChar char="•"/>
            </a:pPr>
            <a:r>
              <a:rPr lang="en-US" sz="2400" b="1" dirty="0">
                <a:solidFill>
                  <a:srgbClr val="000000"/>
                </a:solidFill>
                <a:latin typeface="Calibri" panose="020F0502020204030204" pitchFamily="34" charset="0"/>
                <a:ea typeface="Calibri" panose="020F0502020204030204" pitchFamily="34" charset="0"/>
              </a:rPr>
              <a:t>a multiple unit</a:t>
            </a:r>
            <a:r>
              <a:rPr lang="en-US" sz="2400" dirty="0">
                <a:solidFill>
                  <a:srgbClr val="000000"/>
                </a:solidFill>
                <a:latin typeface="Calibri" panose="020F0502020204030204" pitchFamily="34" charset="0"/>
                <a:ea typeface="Calibri" panose="020F0502020204030204" pitchFamily="34" charset="0"/>
              </a:rPr>
              <a:t>, consisting of two or more physical or logical units.</a:t>
            </a:r>
          </a:p>
          <a:p>
            <a:pPr>
              <a:lnSpc>
                <a:spcPct val="107000"/>
              </a:lnSpc>
              <a:spcAft>
                <a:spcPts val="800"/>
              </a:spcAft>
            </a:pPr>
            <a:r>
              <a:rPr lang="en-US" sz="2400" dirty="0">
                <a:solidFill>
                  <a:srgbClr val="000000"/>
                </a:solidFill>
                <a:latin typeface="Calibri" panose="020F0502020204030204" pitchFamily="34" charset="0"/>
                <a:ea typeface="Calibri" panose="020F0502020204030204" pitchFamily="34" charset="0"/>
              </a:rPr>
              <a:t>A single unit can be a component of a multiple unit manifestation</a:t>
            </a:r>
          </a:p>
        </p:txBody>
      </p:sp>
      <p:sp>
        <p:nvSpPr>
          <p:cNvPr id="28" name="TextBox 27">
            <a:extLst>
              <a:ext uri="{FF2B5EF4-FFF2-40B4-BE49-F238E27FC236}">
                <a16:creationId xmlns:a16="http://schemas.microsoft.com/office/drawing/2014/main" id="{2A3447EE-9013-49F3-881A-30E23D364E9E}"/>
              </a:ext>
            </a:extLst>
          </p:cNvPr>
          <p:cNvSpPr txBox="1"/>
          <p:nvPr/>
        </p:nvSpPr>
        <p:spPr>
          <a:xfrm>
            <a:off x="1467192" y="4165667"/>
            <a:ext cx="1085554" cy="470000"/>
          </a:xfrm>
          <a:prstGeom prst="rect">
            <a:avLst/>
          </a:prstGeom>
          <a:noFill/>
        </p:spPr>
        <p:txBody>
          <a:bodyPr wrap="none" rtlCol="0">
            <a:spAutoFit/>
          </a:bodyPr>
          <a:lstStyle/>
          <a:p>
            <a:pPr>
              <a:lnSpc>
                <a:spcPct val="107000"/>
              </a:lnSpc>
              <a:spcAft>
                <a:spcPts val="800"/>
              </a:spcAft>
            </a:pPr>
            <a:r>
              <a:rPr lang="en-US" sz="2400" dirty="0"/>
              <a:t>Manif1</a:t>
            </a:r>
          </a:p>
        </p:txBody>
      </p:sp>
      <p:sp>
        <p:nvSpPr>
          <p:cNvPr id="29" name="TextBox 28">
            <a:extLst>
              <a:ext uri="{FF2B5EF4-FFF2-40B4-BE49-F238E27FC236}">
                <a16:creationId xmlns:a16="http://schemas.microsoft.com/office/drawing/2014/main" id="{BA7137A3-457B-47A9-9581-DBB8FAEC71D5}"/>
              </a:ext>
            </a:extLst>
          </p:cNvPr>
          <p:cNvSpPr txBox="1"/>
          <p:nvPr/>
        </p:nvSpPr>
        <p:spPr>
          <a:xfrm>
            <a:off x="2420851" y="4165667"/>
            <a:ext cx="1406154" cy="470000"/>
          </a:xfrm>
          <a:prstGeom prst="rect">
            <a:avLst/>
          </a:prstGeom>
          <a:noFill/>
        </p:spPr>
        <p:txBody>
          <a:bodyPr wrap="none" rtlCol="0">
            <a:spAutoFit/>
          </a:bodyPr>
          <a:lstStyle/>
          <a:p>
            <a:pPr>
              <a:lnSpc>
                <a:spcPct val="107000"/>
              </a:lnSpc>
              <a:spcAft>
                <a:spcPts val="800"/>
              </a:spcAft>
            </a:pPr>
            <a:r>
              <a:rPr lang="en-US" sz="2400" i="1" dirty="0"/>
              <a:t>[has] part</a:t>
            </a:r>
          </a:p>
        </p:txBody>
      </p:sp>
      <p:sp>
        <p:nvSpPr>
          <p:cNvPr id="33" name="TextBox 32">
            <a:extLst>
              <a:ext uri="{FF2B5EF4-FFF2-40B4-BE49-F238E27FC236}">
                <a16:creationId xmlns:a16="http://schemas.microsoft.com/office/drawing/2014/main" id="{EB3A088E-5A0E-4224-8D7A-63CC670FDCE9}"/>
              </a:ext>
            </a:extLst>
          </p:cNvPr>
          <p:cNvSpPr txBox="1"/>
          <p:nvPr/>
        </p:nvSpPr>
        <p:spPr>
          <a:xfrm>
            <a:off x="5592840" y="4165667"/>
            <a:ext cx="1085554" cy="470000"/>
          </a:xfrm>
          <a:prstGeom prst="rect">
            <a:avLst/>
          </a:prstGeom>
          <a:noFill/>
        </p:spPr>
        <p:txBody>
          <a:bodyPr wrap="none" rtlCol="0">
            <a:spAutoFit/>
          </a:bodyPr>
          <a:lstStyle/>
          <a:p>
            <a:pPr>
              <a:lnSpc>
                <a:spcPct val="107000"/>
              </a:lnSpc>
              <a:spcAft>
                <a:spcPts val="800"/>
              </a:spcAft>
            </a:pPr>
            <a:r>
              <a:rPr lang="en-US" sz="2400" dirty="0"/>
              <a:t>Manif2</a:t>
            </a:r>
          </a:p>
        </p:txBody>
      </p:sp>
      <p:grpSp>
        <p:nvGrpSpPr>
          <p:cNvPr id="6" name="Group 5">
            <a:extLst>
              <a:ext uri="{FF2B5EF4-FFF2-40B4-BE49-F238E27FC236}">
                <a16:creationId xmlns:a16="http://schemas.microsoft.com/office/drawing/2014/main" id="{00E74FBB-AADE-424E-B6C2-F5A85C1DE89E}"/>
              </a:ext>
            </a:extLst>
          </p:cNvPr>
          <p:cNvGrpSpPr/>
          <p:nvPr/>
        </p:nvGrpSpPr>
        <p:grpSpPr>
          <a:xfrm>
            <a:off x="2420851" y="4526742"/>
            <a:ext cx="5815983" cy="927611"/>
            <a:chOff x="2420851" y="3909036"/>
            <a:chExt cx="5815983" cy="927611"/>
          </a:xfrm>
        </p:grpSpPr>
        <p:sp>
          <p:nvSpPr>
            <p:cNvPr id="31" name="TextBox 30">
              <a:extLst>
                <a:ext uri="{FF2B5EF4-FFF2-40B4-BE49-F238E27FC236}">
                  <a16:creationId xmlns:a16="http://schemas.microsoft.com/office/drawing/2014/main" id="{D2710D49-96D2-477F-B0D0-A03737FECB50}"/>
                </a:ext>
              </a:extLst>
            </p:cNvPr>
            <p:cNvSpPr txBox="1"/>
            <p:nvPr/>
          </p:nvSpPr>
          <p:spPr>
            <a:xfrm>
              <a:off x="2420851" y="4349141"/>
              <a:ext cx="1406154" cy="487506"/>
            </a:xfrm>
            <a:prstGeom prst="rect">
              <a:avLst/>
            </a:prstGeom>
            <a:noFill/>
          </p:spPr>
          <p:txBody>
            <a:bodyPr wrap="none" rtlCol="0">
              <a:spAutoFit/>
            </a:bodyPr>
            <a:lstStyle/>
            <a:p>
              <a:pPr>
                <a:lnSpc>
                  <a:spcPct val="107000"/>
                </a:lnSpc>
                <a:spcAft>
                  <a:spcPts val="800"/>
                </a:spcAft>
              </a:pPr>
              <a:r>
                <a:rPr lang="en-US" sz="2400" i="1" dirty="0">
                  <a:solidFill>
                    <a:srgbClr val="0070C0"/>
                  </a:solidFill>
                </a:rPr>
                <a:t>[has] part</a:t>
              </a:r>
            </a:p>
          </p:txBody>
        </p:sp>
        <p:sp>
          <p:nvSpPr>
            <p:cNvPr id="35" name="TextBox 34">
              <a:extLst>
                <a:ext uri="{FF2B5EF4-FFF2-40B4-BE49-F238E27FC236}">
                  <a16:creationId xmlns:a16="http://schemas.microsoft.com/office/drawing/2014/main" id="{A2401893-E0A0-4FC4-95A5-6129068C1C12}"/>
                </a:ext>
              </a:extLst>
            </p:cNvPr>
            <p:cNvSpPr txBox="1"/>
            <p:nvPr/>
          </p:nvSpPr>
          <p:spPr>
            <a:xfrm>
              <a:off x="5592840" y="4349141"/>
              <a:ext cx="2525050" cy="487506"/>
            </a:xfrm>
            <a:prstGeom prst="rect">
              <a:avLst/>
            </a:prstGeom>
            <a:noFill/>
          </p:spPr>
          <p:txBody>
            <a:bodyPr wrap="none" rtlCol="0">
              <a:spAutoFit/>
            </a:bodyPr>
            <a:lstStyle/>
            <a:p>
              <a:pPr>
                <a:lnSpc>
                  <a:spcPct val="107000"/>
                </a:lnSpc>
                <a:spcAft>
                  <a:spcPts val="800"/>
                </a:spcAft>
              </a:pPr>
              <a:r>
                <a:rPr lang="en-US" sz="2400" dirty="0">
                  <a:solidFill>
                    <a:srgbClr val="0070C0"/>
                  </a:solidFill>
                </a:rPr>
                <a:t>“Includes 20 discs"</a:t>
              </a:r>
            </a:p>
          </p:txBody>
        </p:sp>
        <p:sp>
          <p:nvSpPr>
            <p:cNvPr id="17" name="TextBox 16">
              <a:extLst>
                <a:ext uri="{FF2B5EF4-FFF2-40B4-BE49-F238E27FC236}">
                  <a16:creationId xmlns:a16="http://schemas.microsoft.com/office/drawing/2014/main" id="{8764D4C4-FB34-4390-A7A6-2353DCA0984E}"/>
                </a:ext>
              </a:extLst>
            </p:cNvPr>
            <p:cNvSpPr txBox="1"/>
            <p:nvPr/>
          </p:nvSpPr>
          <p:spPr>
            <a:xfrm>
              <a:off x="2420851" y="3929149"/>
              <a:ext cx="1406154" cy="487506"/>
            </a:xfrm>
            <a:prstGeom prst="rect">
              <a:avLst/>
            </a:prstGeom>
            <a:noFill/>
          </p:spPr>
          <p:txBody>
            <a:bodyPr wrap="none" rtlCol="0">
              <a:spAutoFit/>
            </a:bodyPr>
            <a:lstStyle/>
            <a:p>
              <a:pPr>
                <a:lnSpc>
                  <a:spcPct val="107000"/>
                </a:lnSpc>
                <a:spcAft>
                  <a:spcPts val="800"/>
                </a:spcAft>
              </a:pPr>
              <a:r>
                <a:rPr lang="en-US" sz="2400" i="1" dirty="0">
                  <a:solidFill>
                    <a:srgbClr val="0070C0"/>
                  </a:solidFill>
                </a:rPr>
                <a:t>[has] part</a:t>
              </a:r>
            </a:p>
          </p:txBody>
        </p:sp>
        <p:sp>
          <p:nvSpPr>
            <p:cNvPr id="18" name="TextBox 17">
              <a:extLst>
                <a:ext uri="{FF2B5EF4-FFF2-40B4-BE49-F238E27FC236}">
                  <a16:creationId xmlns:a16="http://schemas.microsoft.com/office/drawing/2014/main" id="{41500FE7-149D-4258-A045-F8987877A64D}"/>
                </a:ext>
              </a:extLst>
            </p:cNvPr>
            <p:cNvSpPr txBox="1"/>
            <p:nvPr/>
          </p:nvSpPr>
          <p:spPr>
            <a:xfrm>
              <a:off x="5592840" y="3909036"/>
              <a:ext cx="2643994" cy="487506"/>
            </a:xfrm>
            <a:prstGeom prst="rect">
              <a:avLst/>
            </a:prstGeom>
            <a:noFill/>
          </p:spPr>
          <p:txBody>
            <a:bodyPr wrap="none" rtlCol="0">
              <a:spAutoFit/>
            </a:bodyPr>
            <a:lstStyle/>
            <a:p>
              <a:pPr>
                <a:lnSpc>
                  <a:spcPct val="107000"/>
                </a:lnSpc>
                <a:spcAft>
                  <a:spcPts val="800"/>
                </a:spcAft>
              </a:pPr>
              <a:r>
                <a:rPr lang="en-US" sz="2400" dirty="0">
                  <a:solidFill>
                    <a:srgbClr val="0070C0"/>
                  </a:solidFill>
                </a:rPr>
                <a:t>"Name of {Manif2}"</a:t>
              </a:r>
            </a:p>
          </p:txBody>
        </p:sp>
      </p:grpSp>
      <p:grpSp>
        <p:nvGrpSpPr>
          <p:cNvPr id="4" name="Group 3">
            <a:extLst>
              <a:ext uri="{FF2B5EF4-FFF2-40B4-BE49-F238E27FC236}">
                <a16:creationId xmlns:a16="http://schemas.microsoft.com/office/drawing/2014/main" id="{568166F1-8862-47D2-9B99-AADBF6D76EBA}"/>
              </a:ext>
            </a:extLst>
          </p:cNvPr>
          <p:cNvGrpSpPr/>
          <p:nvPr/>
        </p:nvGrpSpPr>
        <p:grpSpPr>
          <a:xfrm>
            <a:off x="1426335" y="5519986"/>
            <a:ext cx="5211202" cy="487506"/>
            <a:chOff x="1426335" y="4902280"/>
            <a:chExt cx="5211202" cy="487506"/>
          </a:xfrm>
        </p:grpSpPr>
        <p:sp>
          <p:nvSpPr>
            <p:cNvPr id="21" name="TextBox 20">
              <a:extLst>
                <a:ext uri="{FF2B5EF4-FFF2-40B4-BE49-F238E27FC236}">
                  <a16:creationId xmlns:a16="http://schemas.microsoft.com/office/drawing/2014/main" id="{9B8DE2B1-7696-4DD9-B688-6C620C68DA65}"/>
                </a:ext>
              </a:extLst>
            </p:cNvPr>
            <p:cNvSpPr txBox="1"/>
            <p:nvPr/>
          </p:nvSpPr>
          <p:spPr>
            <a:xfrm>
              <a:off x="1426335" y="4902280"/>
              <a:ext cx="1085554" cy="470000"/>
            </a:xfrm>
            <a:prstGeom prst="rect">
              <a:avLst/>
            </a:prstGeom>
            <a:noFill/>
          </p:spPr>
          <p:txBody>
            <a:bodyPr wrap="none" rtlCol="0">
              <a:spAutoFit/>
            </a:bodyPr>
            <a:lstStyle/>
            <a:p>
              <a:pPr>
                <a:lnSpc>
                  <a:spcPct val="107000"/>
                </a:lnSpc>
                <a:spcAft>
                  <a:spcPts val="800"/>
                </a:spcAft>
              </a:pPr>
              <a:r>
                <a:rPr lang="en-US" sz="2400" dirty="0"/>
                <a:t>Manif2</a:t>
              </a:r>
            </a:p>
          </p:txBody>
        </p:sp>
        <p:sp>
          <p:nvSpPr>
            <p:cNvPr id="22" name="TextBox 21">
              <a:extLst>
                <a:ext uri="{FF2B5EF4-FFF2-40B4-BE49-F238E27FC236}">
                  <a16:creationId xmlns:a16="http://schemas.microsoft.com/office/drawing/2014/main" id="{C3F4E882-87BE-4071-87B1-8A6BD8424477}"/>
                </a:ext>
              </a:extLst>
            </p:cNvPr>
            <p:cNvSpPr txBox="1"/>
            <p:nvPr/>
          </p:nvSpPr>
          <p:spPr>
            <a:xfrm>
              <a:off x="2379994" y="4902280"/>
              <a:ext cx="1478290" cy="487506"/>
            </a:xfrm>
            <a:prstGeom prst="rect">
              <a:avLst/>
            </a:prstGeom>
            <a:noFill/>
          </p:spPr>
          <p:txBody>
            <a:bodyPr wrap="none" rtlCol="0">
              <a:spAutoFit/>
            </a:bodyPr>
            <a:lstStyle/>
            <a:p>
              <a:pPr>
                <a:lnSpc>
                  <a:spcPct val="107000"/>
                </a:lnSpc>
                <a:spcAft>
                  <a:spcPts val="800"/>
                </a:spcAft>
              </a:pPr>
              <a:r>
                <a:rPr lang="en-US" sz="2400" i="1" dirty="0"/>
                <a:t>[is] part of</a:t>
              </a:r>
            </a:p>
          </p:txBody>
        </p:sp>
        <p:sp>
          <p:nvSpPr>
            <p:cNvPr id="24" name="TextBox 23">
              <a:extLst>
                <a:ext uri="{FF2B5EF4-FFF2-40B4-BE49-F238E27FC236}">
                  <a16:creationId xmlns:a16="http://schemas.microsoft.com/office/drawing/2014/main" id="{A75F5EA9-4011-46FF-8AF6-3C0230548E16}"/>
                </a:ext>
              </a:extLst>
            </p:cNvPr>
            <p:cNvSpPr txBox="1"/>
            <p:nvPr/>
          </p:nvSpPr>
          <p:spPr>
            <a:xfrm>
              <a:off x="5551983" y="4902280"/>
              <a:ext cx="1085554" cy="470000"/>
            </a:xfrm>
            <a:prstGeom prst="rect">
              <a:avLst/>
            </a:prstGeom>
            <a:noFill/>
          </p:spPr>
          <p:txBody>
            <a:bodyPr wrap="none" rtlCol="0">
              <a:spAutoFit/>
            </a:bodyPr>
            <a:lstStyle/>
            <a:p>
              <a:pPr>
                <a:lnSpc>
                  <a:spcPct val="107000"/>
                </a:lnSpc>
                <a:spcAft>
                  <a:spcPts val="800"/>
                </a:spcAft>
              </a:pPr>
              <a:r>
                <a:rPr lang="en-US" sz="2400" dirty="0"/>
                <a:t>Manif1</a:t>
              </a:r>
            </a:p>
          </p:txBody>
        </p:sp>
      </p:grpSp>
      <p:grpSp>
        <p:nvGrpSpPr>
          <p:cNvPr id="5" name="Group 4">
            <a:extLst>
              <a:ext uri="{FF2B5EF4-FFF2-40B4-BE49-F238E27FC236}">
                <a16:creationId xmlns:a16="http://schemas.microsoft.com/office/drawing/2014/main" id="{0DB62775-8D19-4069-A08C-0C73D143A887}"/>
              </a:ext>
            </a:extLst>
          </p:cNvPr>
          <p:cNvGrpSpPr/>
          <p:nvPr/>
        </p:nvGrpSpPr>
        <p:grpSpPr>
          <a:xfrm>
            <a:off x="2379994" y="5894458"/>
            <a:ext cx="5135732" cy="507619"/>
            <a:chOff x="2379994" y="5276752"/>
            <a:chExt cx="5135732" cy="507619"/>
          </a:xfrm>
        </p:grpSpPr>
        <p:sp>
          <p:nvSpPr>
            <p:cNvPr id="27" name="TextBox 26">
              <a:extLst>
                <a:ext uri="{FF2B5EF4-FFF2-40B4-BE49-F238E27FC236}">
                  <a16:creationId xmlns:a16="http://schemas.microsoft.com/office/drawing/2014/main" id="{32DC6159-FA9F-4B37-9B7C-C2BC63655886}"/>
                </a:ext>
              </a:extLst>
            </p:cNvPr>
            <p:cNvSpPr txBox="1"/>
            <p:nvPr/>
          </p:nvSpPr>
          <p:spPr>
            <a:xfrm>
              <a:off x="2379994" y="5296865"/>
              <a:ext cx="1478290" cy="487506"/>
            </a:xfrm>
            <a:prstGeom prst="rect">
              <a:avLst/>
            </a:prstGeom>
            <a:noFill/>
          </p:spPr>
          <p:txBody>
            <a:bodyPr wrap="none" rtlCol="0">
              <a:spAutoFit/>
            </a:bodyPr>
            <a:lstStyle/>
            <a:p>
              <a:pPr>
                <a:lnSpc>
                  <a:spcPct val="107000"/>
                </a:lnSpc>
                <a:spcAft>
                  <a:spcPts val="800"/>
                </a:spcAft>
              </a:pPr>
              <a:r>
                <a:rPr lang="en-US" sz="2400" i="1" dirty="0">
                  <a:solidFill>
                    <a:srgbClr val="7030A0"/>
                  </a:solidFill>
                </a:rPr>
                <a:t>[is] part of</a:t>
              </a:r>
            </a:p>
          </p:txBody>
        </p:sp>
        <p:sp>
          <p:nvSpPr>
            <p:cNvPr id="34" name="TextBox 33">
              <a:extLst>
                <a:ext uri="{FF2B5EF4-FFF2-40B4-BE49-F238E27FC236}">
                  <a16:creationId xmlns:a16="http://schemas.microsoft.com/office/drawing/2014/main" id="{C42BA621-1C55-44AF-8023-BBBD204BA62D}"/>
                </a:ext>
              </a:extLst>
            </p:cNvPr>
            <p:cNvSpPr txBox="1"/>
            <p:nvPr/>
          </p:nvSpPr>
          <p:spPr>
            <a:xfrm>
              <a:off x="5551983" y="5276752"/>
              <a:ext cx="1963743" cy="487506"/>
            </a:xfrm>
            <a:prstGeom prst="rect">
              <a:avLst/>
            </a:prstGeom>
            <a:noFill/>
          </p:spPr>
          <p:txBody>
            <a:bodyPr wrap="none" rtlCol="0">
              <a:spAutoFit/>
            </a:bodyPr>
            <a:lstStyle/>
            <a:p>
              <a:pPr>
                <a:lnSpc>
                  <a:spcPct val="107000"/>
                </a:lnSpc>
                <a:spcAft>
                  <a:spcPts val="800"/>
                </a:spcAft>
              </a:pPr>
              <a:r>
                <a:rPr lang="en-US" sz="2400" dirty="0">
                  <a:solidFill>
                    <a:srgbClr val="7030A0"/>
                  </a:solidFill>
                </a:rPr>
                <a:t>“A 20 disc set”</a:t>
              </a:r>
            </a:p>
          </p:txBody>
        </p:sp>
      </p:grpSp>
    </p:spTree>
    <p:extLst>
      <p:ext uri="{BB962C8B-B14F-4D97-AF65-F5344CB8AC3E}">
        <p14:creationId xmlns:p14="http://schemas.microsoft.com/office/powerpoint/2010/main" val="23080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2.3: Issues</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Focus of description now entity-based</a:t>
            </a:r>
          </a:p>
          <a:p>
            <a:r>
              <a:rPr lang="en-GB" dirty="0"/>
              <a:t>"Analytical description" </a:t>
            </a:r>
            <a:r>
              <a:rPr lang="en-US" dirty="0"/>
              <a:t>is a set of statements describing a component of a larger entity, and one of those statements might have an IRI or a string label for the larger entity as its object</a:t>
            </a:r>
          </a:p>
          <a:p>
            <a:r>
              <a:rPr lang="en-US" dirty="0"/>
              <a:t>"Comprehensive description" </a:t>
            </a:r>
            <a:r>
              <a:rPr lang="en-US" dirty="0">
                <a:latin typeface="Calibri" panose="020F0502020204030204" pitchFamily="34" charset="0"/>
              </a:rPr>
              <a:t>is a set of statements describing a larger entity, and one of those statements might have an IRI or a string label for the component entity as its object</a:t>
            </a:r>
            <a:endParaRPr lang="en-GB" dirty="0"/>
          </a:p>
          <a:p>
            <a:r>
              <a:rPr lang="en-GB" dirty="0"/>
              <a:t>Relationship with "</a:t>
            </a:r>
            <a:r>
              <a:rPr lang="en-GB" dirty="0" err="1"/>
              <a:t>coreness</a:t>
            </a:r>
            <a:r>
              <a:rPr lang="en-GB" dirty="0"/>
              <a:t>"</a:t>
            </a:r>
          </a:p>
        </p:txBody>
      </p:sp>
    </p:spTree>
    <p:extLst>
      <p:ext uri="{BB962C8B-B14F-4D97-AF65-F5344CB8AC3E}">
        <p14:creationId xmlns:p14="http://schemas.microsoft.com/office/powerpoint/2010/main" val="28071134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3.1: Attribute/relationship duality</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LRM</a:t>
            </a:r>
          </a:p>
          <a:p>
            <a:r>
              <a:rPr lang="en-GB" dirty="0"/>
              <a:t>RDA 4-fold path</a:t>
            </a:r>
          </a:p>
          <a:p>
            <a:r>
              <a:rPr lang="en-GB" dirty="0"/>
              <a:t>High-level relationship matrix</a:t>
            </a:r>
          </a:p>
          <a:p>
            <a:endParaRPr lang="en-GB" dirty="0"/>
          </a:p>
        </p:txBody>
      </p:sp>
    </p:spTree>
    <p:extLst>
      <p:ext uri="{BB962C8B-B14F-4D97-AF65-F5344CB8AC3E}">
        <p14:creationId xmlns:p14="http://schemas.microsoft.com/office/powerpoint/2010/main" val="4644407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5BEDCB-B6DF-46D3-B010-7A4C7CB586EF}"/>
              </a:ext>
            </a:extLst>
          </p:cNvPr>
          <p:cNvSpPr txBox="1"/>
          <p:nvPr/>
        </p:nvSpPr>
        <p:spPr>
          <a:xfrm>
            <a:off x="477672" y="436728"/>
            <a:ext cx="5486374" cy="707886"/>
          </a:xfrm>
          <a:prstGeom prst="rect">
            <a:avLst/>
          </a:prstGeom>
          <a:noFill/>
        </p:spPr>
        <p:txBody>
          <a:bodyPr wrap="none" rtlCol="0">
            <a:spAutoFit/>
          </a:bodyPr>
          <a:lstStyle/>
          <a:p>
            <a:r>
              <a:rPr lang="en-GB" sz="4000" dirty="0"/>
              <a:t>Attribute vs Relationship</a:t>
            </a:r>
          </a:p>
        </p:txBody>
      </p:sp>
      <p:sp>
        <p:nvSpPr>
          <p:cNvPr id="3" name="TextBox 2">
            <a:extLst>
              <a:ext uri="{FF2B5EF4-FFF2-40B4-BE49-F238E27FC236}">
                <a16:creationId xmlns:a16="http://schemas.microsoft.com/office/drawing/2014/main" id="{AAEFA0F6-6E48-49D6-A99C-0BB01465F96C}"/>
              </a:ext>
            </a:extLst>
          </p:cNvPr>
          <p:cNvSpPr txBox="1"/>
          <p:nvPr/>
        </p:nvSpPr>
        <p:spPr>
          <a:xfrm>
            <a:off x="477672" y="1504499"/>
            <a:ext cx="7464567" cy="1384995"/>
          </a:xfrm>
          <a:prstGeom prst="rect">
            <a:avLst/>
          </a:prstGeom>
          <a:noFill/>
        </p:spPr>
        <p:txBody>
          <a:bodyPr wrap="none" rtlCol="0">
            <a:spAutoFit/>
          </a:bodyPr>
          <a:lstStyle/>
          <a:p>
            <a:r>
              <a:rPr lang="en-GB" sz="2800" dirty="0"/>
              <a:t>Distinction is blurred in LRM</a:t>
            </a:r>
          </a:p>
          <a:p>
            <a:r>
              <a:rPr lang="en-GB" sz="2800" dirty="0"/>
              <a:t>	LRM optimized for Semantic Web applications</a:t>
            </a:r>
          </a:p>
          <a:p>
            <a:r>
              <a:rPr lang="en-GB" sz="2800" dirty="0"/>
              <a:t>		Distinction determined by data</a:t>
            </a:r>
          </a:p>
        </p:txBody>
      </p:sp>
      <p:sp>
        <p:nvSpPr>
          <p:cNvPr id="4" name="TextBox 3">
            <a:extLst>
              <a:ext uri="{FF2B5EF4-FFF2-40B4-BE49-F238E27FC236}">
                <a16:creationId xmlns:a16="http://schemas.microsoft.com/office/drawing/2014/main" id="{261CCFE2-E944-4241-8609-FC69F5BE0B49}"/>
              </a:ext>
            </a:extLst>
          </p:cNvPr>
          <p:cNvSpPr txBox="1"/>
          <p:nvPr/>
        </p:nvSpPr>
        <p:spPr>
          <a:xfrm>
            <a:off x="477672" y="3111690"/>
            <a:ext cx="7298152" cy="2246769"/>
          </a:xfrm>
          <a:prstGeom prst="rect">
            <a:avLst/>
          </a:prstGeom>
          <a:noFill/>
        </p:spPr>
        <p:txBody>
          <a:bodyPr wrap="none" rtlCol="0">
            <a:spAutoFit/>
          </a:bodyPr>
          <a:lstStyle/>
          <a:p>
            <a:r>
              <a:rPr lang="en-GB" sz="2800" dirty="0"/>
              <a:t>Web Ontology Language (OWL):</a:t>
            </a:r>
          </a:p>
          <a:p>
            <a:r>
              <a:rPr lang="en-GB" sz="2800" dirty="0"/>
              <a:t>Data value is a string (literal)</a:t>
            </a:r>
          </a:p>
          <a:p>
            <a:r>
              <a:rPr lang="en-GB" sz="2800" dirty="0">
                <a:sym typeface="Wingdings" panose="05000000000000000000" pitchFamily="2" charset="2"/>
              </a:rPr>
              <a:t> </a:t>
            </a:r>
            <a:r>
              <a:rPr lang="en-GB" sz="2800" dirty="0"/>
              <a:t>OWL datatype </a:t>
            </a:r>
            <a:r>
              <a:rPr lang="en-GB" sz="2800" dirty="0">
                <a:sym typeface="Wingdings" panose="05000000000000000000" pitchFamily="2" charset="2"/>
              </a:rPr>
              <a:t></a:t>
            </a:r>
            <a:r>
              <a:rPr lang="en-GB" sz="2800" dirty="0"/>
              <a:t> attribute element</a:t>
            </a:r>
          </a:p>
          <a:p>
            <a:r>
              <a:rPr lang="en-GB" sz="2800" dirty="0"/>
              <a:t>Data value is a thing (IRI): entity or concept/term</a:t>
            </a:r>
          </a:p>
          <a:p>
            <a:r>
              <a:rPr lang="en-GB" sz="2800" dirty="0">
                <a:sym typeface="Wingdings" panose="05000000000000000000" pitchFamily="2" charset="2"/>
              </a:rPr>
              <a:t></a:t>
            </a:r>
            <a:r>
              <a:rPr lang="en-GB" sz="2800" dirty="0"/>
              <a:t> OWL object </a:t>
            </a:r>
            <a:r>
              <a:rPr lang="en-GB" sz="2800" dirty="0">
                <a:sym typeface="Wingdings" panose="05000000000000000000" pitchFamily="2" charset="2"/>
              </a:rPr>
              <a:t></a:t>
            </a:r>
            <a:r>
              <a:rPr lang="en-GB" sz="2800" dirty="0"/>
              <a:t> relationship element</a:t>
            </a:r>
          </a:p>
        </p:txBody>
      </p:sp>
      <p:sp>
        <p:nvSpPr>
          <p:cNvPr id="5" name="TextBox 4">
            <a:extLst>
              <a:ext uri="{FF2B5EF4-FFF2-40B4-BE49-F238E27FC236}">
                <a16:creationId xmlns:a16="http://schemas.microsoft.com/office/drawing/2014/main" id="{113661A4-0396-4981-A569-B84B60A795A1}"/>
              </a:ext>
            </a:extLst>
          </p:cNvPr>
          <p:cNvSpPr txBox="1"/>
          <p:nvPr/>
        </p:nvSpPr>
        <p:spPr>
          <a:xfrm>
            <a:off x="2595350" y="5645062"/>
            <a:ext cx="6019405" cy="523220"/>
          </a:xfrm>
          <a:prstGeom prst="rect">
            <a:avLst/>
          </a:prstGeom>
          <a:noFill/>
        </p:spPr>
        <p:txBody>
          <a:bodyPr wrap="none" rtlCol="0">
            <a:spAutoFit/>
          </a:bodyPr>
          <a:lstStyle/>
          <a:p>
            <a:r>
              <a:rPr lang="en-GB" sz="2800" dirty="0">
                <a:sym typeface="Wingdings" panose="05000000000000000000" pitchFamily="2" charset="2"/>
              </a:rPr>
              <a:t> RDA Recording methods (4-fold path)</a:t>
            </a:r>
            <a:endParaRPr lang="en-GB" sz="2800" dirty="0"/>
          </a:p>
        </p:txBody>
      </p:sp>
    </p:spTree>
    <p:extLst>
      <p:ext uri="{BB962C8B-B14F-4D97-AF65-F5344CB8AC3E}">
        <p14:creationId xmlns:p14="http://schemas.microsoft.com/office/powerpoint/2010/main" val="344225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818277" cy="646331"/>
          </a:xfrm>
          <a:prstGeom prst="rect">
            <a:avLst/>
          </a:prstGeom>
          <a:noFill/>
        </p:spPr>
        <p:txBody>
          <a:bodyPr wrap="none" rtlCol="0">
            <a:spAutoFit/>
          </a:bodyPr>
          <a:lstStyle/>
          <a:p>
            <a:r>
              <a:rPr lang="en-US" sz="3600" dirty="0"/>
              <a:t>Recording methods for related data</a:t>
            </a:r>
          </a:p>
        </p:txBody>
      </p:sp>
      <p:sp>
        <p:nvSpPr>
          <p:cNvPr id="21" name="TextBox 20">
            <a:extLst>
              <a:ext uri="{FF2B5EF4-FFF2-40B4-BE49-F238E27FC236}">
                <a16:creationId xmlns:a16="http://schemas.microsoft.com/office/drawing/2014/main" id="{16D99434-FB1E-4D2B-AA02-0AFF5A9EEAEA}"/>
              </a:ext>
            </a:extLst>
          </p:cNvPr>
          <p:cNvSpPr txBox="1"/>
          <p:nvPr/>
        </p:nvSpPr>
        <p:spPr>
          <a:xfrm>
            <a:off x="978688" y="2100524"/>
            <a:ext cx="1656242" cy="908864"/>
          </a:xfrm>
          <a:prstGeom prst="ellipse">
            <a:avLst/>
          </a:prstGeom>
          <a:noFill/>
          <a:ln w="19050">
            <a:solidFill>
              <a:schemeClr val="tx1"/>
            </a:solidFill>
          </a:ln>
        </p:spPr>
        <p:txBody>
          <a:bodyPr wrap="none" rtlCol="0">
            <a:spAutoFit/>
          </a:bodyPr>
          <a:lstStyle/>
          <a:p>
            <a:pPr algn="ctr"/>
            <a:r>
              <a:rPr lang="en-GB" dirty="0"/>
              <a:t>RDA Entity</a:t>
            </a:r>
          </a:p>
          <a:p>
            <a:pPr algn="ctr"/>
            <a:r>
              <a:rPr lang="en-GB" dirty="0"/>
              <a:t>1</a:t>
            </a:r>
          </a:p>
        </p:txBody>
      </p:sp>
      <p:sp>
        <p:nvSpPr>
          <p:cNvPr id="22" name="TextBox 21">
            <a:extLst>
              <a:ext uri="{FF2B5EF4-FFF2-40B4-BE49-F238E27FC236}">
                <a16:creationId xmlns:a16="http://schemas.microsoft.com/office/drawing/2014/main" id="{6E800EC8-487F-4CA4-B6EA-D9F055CE41D2}"/>
              </a:ext>
            </a:extLst>
          </p:cNvPr>
          <p:cNvSpPr txBox="1"/>
          <p:nvPr/>
        </p:nvSpPr>
        <p:spPr>
          <a:xfrm>
            <a:off x="5655284" y="3293986"/>
            <a:ext cx="1656242" cy="908864"/>
          </a:xfrm>
          <a:prstGeom prst="ellipse">
            <a:avLst/>
          </a:prstGeom>
          <a:noFill/>
          <a:ln w="19050">
            <a:solidFill>
              <a:schemeClr val="tx1"/>
            </a:solidFill>
          </a:ln>
        </p:spPr>
        <p:txBody>
          <a:bodyPr wrap="none" rtlCol="0">
            <a:spAutoFit/>
          </a:bodyPr>
          <a:lstStyle/>
          <a:p>
            <a:pPr algn="ctr"/>
            <a:r>
              <a:rPr lang="en-GB" dirty="0"/>
              <a:t>RDA Entity</a:t>
            </a:r>
          </a:p>
          <a:p>
            <a:pPr algn="ctr"/>
            <a:r>
              <a:rPr lang="en-GB" dirty="0"/>
              <a:t>2</a:t>
            </a:r>
          </a:p>
        </p:txBody>
      </p:sp>
      <p:cxnSp>
        <p:nvCxnSpPr>
          <p:cNvPr id="23" name="Connector: Curved 22">
            <a:extLst>
              <a:ext uri="{FF2B5EF4-FFF2-40B4-BE49-F238E27FC236}">
                <a16:creationId xmlns:a16="http://schemas.microsoft.com/office/drawing/2014/main" id="{9CDCF1C8-22CB-4581-93A8-9A59F20E8BDA}"/>
              </a:ext>
            </a:extLst>
          </p:cNvPr>
          <p:cNvCxnSpPr>
            <a:cxnSpLocks/>
            <a:stCxn id="21" idx="6"/>
            <a:endCxn id="22" idx="2"/>
          </p:cNvCxnSpPr>
          <p:nvPr/>
        </p:nvCxnSpPr>
        <p:spPr>
          <a:xfrm>
            <a:off x="2634930" y="2554956"/>
            <a:ext cx="3020354" cy="119346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A20D5DE-DDAE-4E15-9538-A61B6D0C5C7C}"/>
              </a:ext>
            </a:extLst>
          </p:cNvPr>
          <p:cNvSpPr txBox="1"/>
          <p:nvPr/>
        </p:nvSpPr>
        <p:spPr>
          <a:xfrm>
            <a:off x="3841118" y="2355458"/>
            <a:ext cx="2917363" cy="369332"/>
          </a:xfrm>
          <a:prstGeom prst="rect">
            <a:avLst/>
          </a:prstGeom>
          <a:noFill/>
        </p:spPr>
        <p:txBody>
          <a:bodyPr wrap="none" rtlCol="0">
            <a:spAutoFit/>
          </a:bodyPr>
          <a:lstStyle/>
          <a:p>
            <a:r>
              <a:rPr lang="en-GB" i="1" dirty="0"/>
              <a:t>is associated with (related to)</a:t>
            </a:r>
          </a:p>
        </p:txBody>
      </p:sp>
      <p:sp>
        <p:nvSpPr>
          <p:cNvPr id="29" name="TextBox 28">
            <a:extLst>
              <a:ext uri="{FF2B5EF4-FFF2-40B4-BE49-F238E27FC236}">
                <a16:creationId xmlns:a16="http://schemas.microsoft.com/office/drawing/2014/main" id="{2C15FABA-292A-45B5-87E3-5CF20C64B756}"/>
              </a:ext>
            </a:extLst>
          </p:cNvPr>
          <p:cNvSpPr txBox="1"/>
          <p:nvPr/>
        </p:nvSpPr>
        <p:spPr>
          <a:xfrm>
            <a:off x="5047306" y="2824722"/>
            <a:ext cx="2872198" cy="369332"/>
          </a:xfrm>
          <a:prstGeom prst="rect">
            <a:avLst/>
          </a:prstGeom>
          <a:noFill/>
          <a:ln w="19050">
            <a:solidFill>
              <a:schemeClr val="tx1"/>
            </a:solidFill>
          </a:ln>
        </p:spPr>
        <p:txBody>
          <a:bodyPr wrap="none" rtlCol="0">
            <a:spAutoFit/>
          </a:bodyPr>
          <a:lstStyle/>
          <a:p>
            <a:pPr algn="ctr"/>
            <a:r>
              <a:rPr lang="en-GB" dirty="0"/>
              <a:t>"identifier for related entity"</a:t>
            </a:r>
          </a:p>
        </p:txBody>
      </p:sp>
      <p:sp>
        <p:nvSpPr>
          <p:cNvPr id="30" name="TextBox 29">
            <a:extLst>
              <a:ext uri="{FF2B5EF4-FFF2-40B4-BE49-F238E27FC236}">
                <a16:creationId xmlns:a16="http://schemas.microsoft.com/office/drawing/2014/main" id="{A7AB5541-3C55-4D34-BDA7-6C56C51E2290}"/>
              </a:ext>
            </a:extLst>
          </p:cNvPr>
          <p:cNvSpPr txBox="1"/>
          <p:nvPr/>
        </p:nvSpPr>
        <p:spPr>
          <a:xfrm>
            <a:off x="5274292" y="1462571"/>
            <a:ext cx="2418226" cy="369332"/>
          </a:xfrm>
          <a:prstGeom prst="rect">
            <a:avLst/>
          </a:prstGeom>
          <a:noFill/>
          <a:ln w="19050">
            <a:solidFill>
              <a:schemeClr val="tx1"/>
            </a:solidFill>
          </a:ln>
        </p:spPr>
        <p:txBody>
          <a:bodyPr wrap="none" rtlCol="0">
            <a:spAutoFit/>
          </a:bodyPr>
          <a:lstStyle/>
          <a:p>
            <a:pPr algn="ctr"/>
            <a:r>
              <a:rPr lang="en-GB" dirty="0"/>
              <a:t>"note on related entity"</a:t>
            </a:r>
          </a:p>
        </p:txBody>
      </p:sp>
      <p:sp>
        <p:nvSpPr>
          <p:cNvPr id="32" name="TextBox 31">
            <a:extLst>
              <a:ext uri="{FF2B5EF4-FFF2-40B4-BE49-F238E27FC236}">
                <a16:creationId xmlns:a16="http://schemas.microsoft.com/office/drawing/2014/main" id="{2C428D2B-B7DE-4935-9BD1-B23F977147FB}"/>
              </a:ext>
            </a:extLst>
          </p:cNvPr>
          <p:cNvSpPr txBox="1"/>
          <p:nvPr/>
        </p:nvSpPr>
        <p:spPr>
          <a:xfrm>
            <a:off x="4905441" y="1931835"/>
            <a:ext cx="3155929" cy="369332"/>
          </a:xfrm>
          <a:prstGeom prst="rect">
            <a:avLst/>
          </a:prstGeom>
          <a:noFill/>
          <a:ln w="19050">
            <a:solidFill>
              <a:schemeClr val="tx1"/>
            </a:solidFill>
          </a:ln>
        </p:spPr>
        <p:txBody>
          <a:bodyPr wrap="none" rtlCol="0">
            <a:spAutoFit/>
          </a:bodyPr>
          <a:lstStyle/>
          <a:p>
            <a:pPr algn="ctr"/>
            <a:r>
              <a:rPr lang="en-GB" dirty="0"/>
              <a:t>"access point for related entity"</a:t>
            </a:r>
          </a:p>
        </p:txBody>
      </p:sp>
      <p:cxnSp>
        <p:nvCxnSpPr>
          <p:cNvPr id="33" name="Connector: Curved 32">
            <a:extLst>
              <a:ext uri="{FF2B5EF4-FFF2-40B4-BE49-F238E27FC236}">
                <a16:creationId xmlns:a16="http://schemas.microsoft.com/office/drawing/2014/main" id="{5F600FE8-ED7D-4C36-994F-8119F13E8332}"/>
              </a:ext>
            </a:extLst>
          </p:cNvPr>
          <p:cNvCxnSpPr>
            <a:cxnSpLocks/>
            <a:stCxn id="21" idx="6"/>
            <a:endCxn id="30" idx="1"/>
          </p:cNvCxnSpPr>
          <p:nvPr/>
        </p:nvCxnSpPr>
        <p:spPr>
          <a:xfrm flipV="1">
            <a:off x="2634930" y="1647237"/>
            <a:ext cx="2639362" cy="907719"/>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Connector: Curved 34">
            <a:extLst>
              <a:ext uri="{FF2B5EF4-FFF2-40B4-BE49-F238E27FC236}">
                <a16:creationId xmlns:a16="http://schemas.microsoft.com/office/drawing/2014/main" id="{DF18FDB3-AF26-45D8-B278-C3BC26633BBA}"/>
              </a:ext>
            </a:extLst>
          </p:cNvPr>
          <p:cNvCxnSpPr>
            <a:cxnSpLocks/>
            <a:stCxn id="21" idx="6"/>
            <a:endCxn id="32" idx="1"/>
          </p:cNvCxnSpPr>
          <p:nvPr/>
        </p:nvCxnSpPr>
        <p:spPr>
          <a:xfrm flipV="1">
            <a:off x="2634930" y="2116501"/>
            <a:ext cx="2270511" cy="438455"/>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Connector: Curved 37">
            <a:extLst>
              <a:ext uri="{FF2B5EF4-FFF2-40B4-BE49-F238E27FC236}">
                <a16:creationId xmlns:a16="http://schemas.microsoft.com/office/drawing/2014/main" id="{CAB424BD-9914-4D01-9677-319F5B3D113B}"/>
              </a:ext>
            </a:extLst>
          </p:cNvPr>
          <p:cNvCxnSpPr>
            <a:cxnSpLocks/>
            <a:stCxn id="21" idx="6"/>
            <a:endCxn id="29" idx="1"/>
          </p:cNvCxnSpPr>
          <p:nvPr/>
        </p:nvCxnSpPr>
        <p:spPr>
          <a:xfrm>
            <a:off x="2634930" y="2554956"/>
            <a:ext cx="2412376" cy="45443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onnector: Curved 66">
            <a:extLst>
              <a:ext uri="{FF2B5EF4-FFF2-40B4-BE49-F238E27FC236}">
                <a16:creationId xmlns:a16="http://schemas.microsoft.com/office/drawing/2014/main" id="{9544372D-5F6A-4E52-A7E7-16CD473B7251}"/>
              </a:ext>
            </a:extLst>
          </p:cNvPr>
          <p:cNvCxnSpPr>
            <a:cxnSpLocks/>
            <a:stCxn id="21" idx="4"/>
            <a:endCxn id="78" idx="1"/>
          </p:cNvCxnSpPr>
          <p:nvPr/>
        </p:nvCxnSpPr>
        <p:spPr>
          <a:xfrm rot="16200000" flipH="1">
            <a:off x="1554809" y="3261387"/>
            <a:ext cx="1332121" cy="828121"/>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FB6E714E-DDCF-45F5-9C03-382787174E11}"/>
              </a:ext>
            </a:extLst>
          </p:cNvPr>
          <p:cNvSpPr txBox="1"/>
          <p:nvPr/>
        </p:nvSpPr>
        <p:spPr>
          <a:xfrm>
            <a:off x="3684222" y="5687824"/>
            <a:ext cx="597794" cy="519351"/>
          </a:xfrm>
          <a:prstGeom prst="ellipse">
            <a:avLst/>
          </a:prstGeom>
          <a:noFill/>
          <a:ln w="19050">
            <a:solidFill>
              <a:schemeClr val="tx1"/>
            </a:solidFill>
          </a:ln>
        </p:spPr>
        <p:txBody>
          <a:bodyPr wrap="none" rtlCol="0">
            <a:spAutoFit/>
          </a:bodyPr>
          <a:lstStyle/>
          <a:p>
            <a:pPr algn="ctr"/>
            <a:r>
              <a:rPr lang="en-GB" dirty="0"/>
              <a:t>IRI</a:t>
            </a:r>
          </a:p>
        </p:txBody>
      </p:sp>
      <p:sp>
        <p:nvSpPr>
          <p:cNvPr id="77" name="TextBox 76">
            <a:extLst>
              <a:ext uri="{FF2B5EF4-FFF2-40B4-BE49-F238E27FC236}">
                <a16:creationId xmlns:a16="http://schemas.microsoft.com/office/drawing/2014/main" id="{B11802F1-5E0C-44B4-A7D6-F669F0537A13}"/>
              </a:ext>
            </a:extLst>
          </p:cNvPr>
          <p:cNvSpPr txBox="1"/>
          <p:nvPr/>
        </p:nvSpPr>
        <p:spPr>
          <a:xfrm>
            <a:off x="3368464" y="5177497"/>
            <a:ext cx="1229311" cy="369332"/>
          </a:xfrm>
          <a:prstGeom prst="rect">
            <a:avLst/>
          </a:prstGeom>
          <a:noFill/>
          <a:ln w="19050">
            <a:solidFill>
              <a:schemeClr val="tx1"/>
            </a:solidFill>
          </a:ln>
        </p:spPr>
        <p:txBody>
          <a:bodyPr wrap="none" rtlCol="0">
            <a:spAutoFit/>
          </a:bodyPr>
          <a:lstStyle/>
          <a:p>
            <a:pPr algn="ctr"/>
            <a:r>
              <a:rPr lang="en-GB" dirty="0"/>
              <a:t>"identifier"</a:t>
            </a:r>
          </a:p>
        </p:txBody>
      </p:sp>
      <p:sp>
        <p:nvSpPr>
          <p:cNvPr id="78" name="TextBox 77">
            <a:extLst>
              <a:ext uri="{FF2B5EF4-FFF2-40B4-BE49-F238E27FC236}">
                <a16:creationId xmlns:a16="http://schemas.microsoft.com/office/drawing/2014/main" id="{08008A8D-716B-41E6-95EA-FCA37D2B793D}"/>
              </a:ext>
            </a:extLst>
          </p:cNvPr>
          <p:cNvSpPr txBox="1"/>
          <p:nvPr/>
        </p:nvSpPr>
        <p:spPr>
          <a:xfrm>
            <a:off x="2634930" y="4156843"/>
            <a:ext cx="2696379" cy="369332"/>
          </a:xfrm>
          <a:prstGeom prst="rect">
            <a:avLst/>
          </a:prstGeom>
          <a:noFill/>
          <a:ln w="19050">
            <a:solidFill>
              <a:schemeClr val="tx1"/>
            </a:solidFill>
          </a:ln>
        </p:spPr>
        <p:txBody>
          <a:bodyPr wrap="none" rtlCol="0">
            <a:spAutoFit/>
          </a:bodyPr>
          <a:lstStyle/>
          <a:p>
            <a:pPr algn="ctr"/>
            <a:r>
              <a:rPr lang="en-GB" dirty="0"/>
              <a:t>"unstructured description"</a:t>
            </a:r>
          </a:p>
        </p:txBody>
      </p:sp>
      <p:sp>
        <p:nvSpPr>
          <p:cNvPr id="79" name="TextBox 78">
            <a:extLst>
              <a:ext uri="{FF2B5EF4-FFF2-40B4-BE49-F238E27FC236}">
                <a16:creationId xmlns:a16="http://schemas.microsoft.com/office/drawing/2014/main" id="{77502FE3-6A70-4586-AAD1-1289B57512DA}"/>
              </a:ext>
            </a:extLst>
          </p:cNvPr>
          <p:cNvSpPr txBox="1"/>
          <p:nvPr/>
        </p:nvSpPr>
        <p:spPr>
          <a:xfrm>
            <a:off x="2756758" y="4667170"/>
            <a:ext cx="2452723" cy="369332"/>
          </a:xfrm>
          <a:prstGeom prst="rect">
            <a:avLst/>
          </a:prstGeom>
          <a:noFill/>
          <a:ln w="19050">
            <a:solidFill>
              <a:schemeClr val="tx1"/>
            </a:solidFill>
          </a:ln>
        </p:spPr>
        <p:txBody>
          <a:bodyPr wrap="none" rtlCol="0">
            <a:spAutoFit/>
          </a:bodyPr>
          <a:lstStyle/>
          <a:p>
            <a:pPr algn="ctr"/>
            <a:r>
              <a:rPr lang="en-GB" dirty="0"/>
              <a:t>"structured description"</a:t>
            </a:r>
          </a:p>
        </p:txBody>
      </p:sp>
      <p:cxnSp>
        <p:nvCxnSpPr>
          <p:cNvPr id="80" name="Connector: Curved 79">
            <a:extLst>
              <a:ext uri="{FF2B5EF4-FFF2-40B4-BE49-F238E27FC236}">
                <a16:creationId xmlns:a16="http://schemas.microsoft.com/office/drawing/2014/main" id="{D4A4FBBA-A615-4345-A5B5-6BDBB0B577C7}"/>
              </a:ext>
            </a:extLst>
          </p:cNvPr>
          <p:cNvCxnSpPr>
            <a:cxnSpLocks/>
            <a:stCxn id="21" idx="4"/>
            <a:endCxn id="79" idx="1"/>
          </p:cNvCxnSpPr>
          <p:nvPr/>
        </p:nvCxnSpPr>
        <p:spPr>
          <a:xfrm rot="16200000" flipH="1">
            <a:off x="1360559" y="3455637"/>
            <a:ext cx="1842448" cy="949949"/>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1" name="Connector: Curved 80">
            <a:extLst>
              <a:ext uri="{FF2B5EF4-FFF2-40B4-BE49-F238E27FC236}">
                <a16:creationId xmlns:a16="http://schemas.microsoft.com/office/drawing/2014/main" id="{17B9E1A7-DBDC-4385-89D2-7CCB23FE49DE}"/>
              </a:ext>
            </a:extLst>
          </p:cNvPr>
          <p:cNvCxnSpPr>
            <a:cxnSpLocks/>
            <a:stCxn id="21" idx="4"/>
            <a:endCxn id="77" idx="1"/>
          </p:cNvCxnSpPr>
          <p:nvPr/>
        </p:nvCxnSpPr>
        <p:spPr>
          <a:xfrm rot="16200000" flipH="1">
            <a:off x="1411249" y="3404947"/>
            <a:ext cx="2352775" cy="1561655"/>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2" name="Connector: Curved 81">
            <a:extLst>
              <a:ext uri="{FF2B5EF4-FFF2-40B4-BE49-F238E27FC236}">
                <a16:creationId xmlns:a16="http://schemas.microsoft.com/office/drawing/2014/main" id="{51201A08-12DE-4C5C-A877-CCF3FC55C309}"/>
              </a:ext>
            </a:extLst>
          </p:cNvPr>
          <p:cNvCxnSpPr>
            <a:cxnSpLocks/>
            <a:stCxn id="21" idx="4"/>
            <a:endCxn id="75" idx="2"/>
          </p:cNvCxnSpPr>
          <p:nvPr/>
        </p:nvCxnSpPr>
        <p:spPr>
          <a:xfrm rot="16200000" flipH="1">
            <a:off x="1276459" y="3539737"/>
            <a:ext cx="2938112" cy="1877413"/>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B2A7C29D-DAF9-4E88-967E-455FA7759301}"/>
              </a:ext>
            </a:extLst>
          </p:cNvPr>
          <p:cNvSpPr txBox="1"/>
          <p:nvPr/>
        </p:nvSpPr>
        <p:spPr>
          <a:xfrm>
            <a:off x="1977286" y="3085011"/>
            <a:ext cx="1584473" cy="646331"/>
          </a:xfrm>
          <a:prstGeom prst="rect">
            <a:avLst/>
          </a:prstGeom>
          <a:noFill/>
        </p:spPr>
        <p:txBody>
          <a:bodyPr wrap="none" rtlCol="0">
            <a:spAutoFit/>
          </a:bodyPr>
          <a:lstStyle/>
          <a:p>
            <a:r>
              <a:rPr lang="en-GB" i="1" dirty="0"/>
              <a:t>has attribute / </a:t>
            </a:r>
          </a:p>
          <a:p>
            <a:r>
              <a:rPr lang="en-GB" i="1" dirty="0"/>
              <a:t>relationship</a:t>
            </a:r>
          </a:p>
        </p:txBody>
      </p:sp>
      <p:sp>
        <p:nvSpPr>
          <p:cNvPr id="88" name="TextBox 87">
            <a:extLst>
              <a:ext uri="{FF2B5EF4-FFF2-40B4-BE49-F238E27FC236}">
                <a16:creationId xmlns:a16="http://schemas.microsoft.com/office/drawing/2014/main" id="{DF4D3E8F-EBD5-4005-995E-42FB8631CAA7}"/>
              </a:ext>
            </a:extLst>
          </p:cNvPr>
          <p:cNvSpPr txBox="1"/>
          <p:nvPr/>
        </p:nvSpPr>
        <p:spPr>
          <a:xfrm>
            <a:off x="5993656" y="4667170"/>
            <a:ext cx="1925848" cy="369332"/>
          </a:xfrm>
          <a:prstGeom prst="rect">
            <a:avLst/>
          </a:prstGeom>
          <a:noFill/>
        </p:spPr>
        <p:txBody>
          <a:bodyPr wrap="none" rtlCol="0">
            <a:spAutoFit/>
          </a:bodyPr>
          <a:lstStyle/>
          <a:p>
            <a:r>
              <a:rPr lang="en-GB" b="1" dirty="0"/>
              <a:t>datatype property</a:t>
            </a:r>
          </a:p>
        </p:txBody>
      </p:sp>
      <p:sp>
        <p:nvSpPr>
          <p:cNvPr id="89" name="TextBox 88">
            <a:extLst>
              <a:ext uri="{FF2B5EF4-FFF2-40B4-BE49-F238E27FC236}">
                <a16:creationId xmlns:a16="http://schemas.microsoft.com/office/drawing/2014/main" id="{37F5EF20-185C-415A-8E7B-1521EB01376F}"/>
              </a:ext>
            </a:extLst>
          </p:cNvPr>
          <p:cNvSpPr txBox="1"/>
          <p:nvPr/>
        </p:nvSpPr>
        <p:spPr>
          <a:xfrm>
            <a:off x="6248469" y="5762833"/>
            <a:ext cx="1671035" cy="369332"/>
          </a:xfrm>
          <a:prstGeom prst="rect">
            <a:avLst/>
          </a:prstGeom>
          <a:noFill/>
        </p:spPr>
        <p:txBody>
          <a:bodyPr wrap="none" rtlCol="0">
            <a:spAutoFit/>
          </a:bodyPr>
          <a:lstStyle/>
          <a:p>
            <a:r>
              <a:rPr lang="en-GB" b="1" dirty="0"/>
              <a:t>object property</a:t>
            </a:r>
          </a:p>
        </p:txBody>
      </p:sp>
      <p:sp>
        <p:nvSpPr>
          <p:cNvPr id="90" name="Callout: Right Arrow 89">
            <a:extLst>
              <a:ext uri="{FF2B5EF4-FFF2-40B4-BE49-F238E27FC236}">
                <a16:creationId xmlns:a16="http://schemas.microsoft.com/office/drawing/2014/main" id="{7F1C091A-3226-4781-A55F-AB1498E087B0}"/>
              </a:ext>
            </a:extLst>
          </p:cNvPr>
          <p:cNvSpPr/>
          <p:nvPr/>
        </p:nvSpPr>
        <p:spPr>
          <a:xfrm>
            <a:off x="5510092" y="4186873"/>
            <a:ext cx="483564" cy="1359956"/>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Arrow: Right 90">
            <a:extLst>
              <a:ext uri="{FF2B5EF4-FFF2-40B4-BE49-F238E27FC236}">
                <a16:creationId xmlns:a16="http://schemas.microsoft.com/office/drawing/2014/main" id="{2C834EA8-EC38-46C1-8972-160B08F81895}"/>
              </a:ext>
            </a:extLst>
          </p:cNvPr>
          <p:cNvSpPr/>
          <p:nvPr/>
        </p:nvSpPr>
        <p:spPr>
          <a:xfrm>
            <a:off x="5510092" y="5831654"/>
            <a:ext cx="483564" cy="2316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5131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par>
                                <p:cTn id="8" presetID="10" presetClass="entr" presetSubtype="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1000"/>
                                        <p:tgtEl>
                                          <p:spTgt spid="3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30"/>
                                        </p:tgtEl>
                                        <p:attrNameLst>
                                          <p:attrName>style.visibility</p:attrName>
                                        </p:attrNameLst>
                                      </p:cBhvr>
                                      <p:to>
                                        <p:strVal val="visible"/>
                                      </p:to>
                                    </p:set>
                                    <p:animEffect transition="in" filter="fade">
                                      <p:cBhvr>
                                        <p:cTn id="14" dur="1000"/>
                                        <p:tgtEl>
                                          <p:spTgt spid="30"/>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1000"/>
                                        <p:tgtEl>
                                          <p:spTgt spid="35"/>
                                        </p:tgtEl>
                                      </p:cBhvr>
                                    </p:animEffect>
                                  </p:childTnLst>
                                </p:cTn>
                              </p:par>
                            </p:childTnLst>
                          </p:cTn>
                        </p:par>
                        <p:par>
                          <p:cTn id="19" fill="hold">
                            <p:stCondLst>
                              <p:cond delay="3000"/>
                            </p:stCondLst>
                            <p:childTnLst>
                              <p:par>
                                <p:cTn id="20" presetID="10" presetClass="entr" presetSubtype="0" fill="hold" grpId="0" nodeType="after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childTnLst>
                                </p:cTn>
                              </p:par>
                            </p:childTnLst>
                          </p:cTn>
                        </p:par>
                        <p:par>
                          <p:cTn id="23" fill="hold">
                            <p:stCondLst>
                              <p:cond delay="4000"/>
                            </p:stCondLst>
                            <p:childTnLst>
                              <p:par>
                                <p:cTn id="24" presetID="10" presetClass="entr" presetSubtype="0" fill="hold" nodeType="after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fade">
                                      <p:cBhvr>
                                        <p:cTn id="26" dur="1000"/>
                                        <p:tgtEl>
                                          <p:spTgt spid="38"/>
                                        </p:tgtEl>
                                      </p:cBhvr>
                                    </p:animEffect>
                                  </p:childTnLst>
                                </p:cTn>
                              </p:par>
                            </p:childTnLst>
                          </p:cTn>
                        </p:par>
                        <p:par>
                          <p:cTn id="27" fill="hold">
                            <p:stCondLst>
                              <p:cond delay="5000"/>
                            </p:stCondLst>
                            <p:childTnLst>
                              <p:par>
                                <p:cTn id="28" presetID="10" presetClass="entr" presetSubtype="0" fill="hold" grpId="0" nodeType="after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fade">
                                      <p:cBhvr>
                                        <p:cTn id="30" dur="1000"/>
                                        <p:tgtEl>
                                          <p:spTgt spid="29"/>
                                        </p:tgtEl>
                                      </p:cBhvr>
                                    </p:animEffect>
                                  </p:childTnLst>
                                </p:cTn>
                              </p:par>
                            </p:childTnLst>
                          </p:cTn>
                        </p:par>
                        <p:par>
                          <p:cTn id="31" fill="hold">
                            <p:stCondLst>
                              <p:cond delay="6000"/>
                            </p:stCondLst>
                            <p:childTnLst>
                              <p:par>
                                <p:cTn id="32" presetID="10" presetClass="entr" presetSubtype="0" fill="hold"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1000"/>
                                        <p:tgtEl>
                                          <p:spTgt spid="23"/>
                                        </p:tgtEl>
                                      </p:cBhvr>
                                    </p:animEffect>
                                  </p:childTnLst>
                                </p:cTn>
                              </p:par>
                            </p:childTnLst>
                          </p:cTn>
                        </p:par>
                        <p:par>
                          <p:cTn id="35" fill="hold">
                            <p:stCondLst>
                              <p:cond delay="7000"/>
                            </p:stCondLst>
                            <p:childTnLst>
                              <p:par>
                                <p:cTn id="36" presetID="10" presetClass="entr" presetSubtype="0" fill="hold" grpId="0" nodeType="after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fade">
                                      <p:cBhvr>
                                        <p:cTn id="38" dur="10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5"/>
                                        </p:tgtEl>
                                        <p:attrNameLst>
                                          <p:attrName>style.visibility</p:attrName>
                                        </p:attrNameLst>
                                      </p:cBhvr>
                                      <p:to>
                                        <p:strVal val="visible"/>
                                      </p:to>
                                    </p:set>
                                    <p:animEffect transition="in" filter="fade">
                                      <p:cBhvr>
                                        <p:cTn id="43" dur="1000"/>
                                        <p:tgtEl>
                                          <p:spTgt spid="85"/>
                                        </p:tgtEl>
                                      </p:cBhvr>
                                    </p:animEffect>
                                  </p:childTnLst>
                                </p:cTn>
                              </p:par>
                              <p:par>
                                <p:cTn id="44" presetID="10" presetClass="entr" presetSubtype="0" fill="hold" nodeType="withEffect">
                                  <p:stCondLst>
                                    <p:cond delay="0"/>
                                  </p:stCondLst>
                                  <p:childTnLst>
                                    <p:set>
                                      <p:cBhvr>
                                        <p:cTn id="45" dur="1" fill="hold">
                                          <p:stCondLst>
                                            <p:cond delay="0"/>
                                          </p:stCondLst>
                                        </p:cTn>
                                        <p:tgtEl>
                                          <p:spTgt spid="67"/>
                                        </p:tgtEl>
                                        <p:attrNameLst>
                                          <p:attrName>style.visibility</p:attrName>
                                        </p:attrNameLst>
                                      </p:cBhvr>
                                      <p:to>
                                        <p:strVal val="visible"/>
                                      </p:to>
                                    </p:set>
                                    <p:animEffect transition="in" filter="fade">
                                      <p:cBhvr>
                                        <p:cTn id="46" dur="1000"/>
                                        <p:tgtEl>
                                          <p:spTgt spid="67"/>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78"/>
                                        </p:tgtEl>
                                        <p:attrNameLst>
                                          <p:attrName>style.visibility</p:attrName>
                                        </p:attrNameLst>
                                      </p:cBhvr>
                                      <p:to>
                                        <p:strVal val="visible"/>
                                      </p:to>
                                    </p:set>
                                    <p:animEffect transition="in" filter="fade">
                                      <p:cBhvr>
                                        <p:cTn id="50" dur="1000"/>
                                        <p:tgtEl>
                                          <p:spTgt spid="78"/>
                                        </p:tgtEl>
                                      </p:cBhvr>
                                    </p:animEffect>
                                  </p:childTnLst>
                                </p:cTn>
                              </p:par>
                            </p:childTnLst>
                          </p:cTn>
                        </p:par>
                        <p:par>
                          <p:cTn id="51" fill="hold">
                            <p:stCondLst>
                              <p:cond delay="2000"/>
                            </p:stCondLst>
                            <p:childTnLst>
                              <p:par>
                                <p:cTn id="52" presetID="10" presetClass="entr" presetSubtype="0" fill="hold" nodeType="afterEffect">
                                  <p:stCondLst>
                                    <p:cond delay="0"/>
                                  </p:stCondLst>
                                  <p:childTnLst>
                                    <p:set>
                                      <p:cBhvr>
                                        <p:cTn id="53" dur="1" fill="hold">
                                          <p:stCondLst>
                                            <p:cond delay="0"/>
                                          </p:stCondLst>
                                        </p:cTn>
                                        <p:tgtEl>
                                          <p:spTgt spid="80"/>
                                        </p:tgtEl>
                                        <p:attrNameLst>
                                          <p:attrName>style.visibility</p:attrName>
                                        </p:attrNameLst>
                                      </p:cBhvr>
                                      <p:to>
                                        <p:strVal val="visible"/>
                                      </p:to>
                                    </p:set>
                                    <p:animEffect transition="in" filter="fade">
                                      <p:cBhvr>
                                        <p:cTn id="54" dur="1000"/>
                                        <p:tgtEl>
                                          <p:spTgt spid="80"/>
                                        </p:tgtEl>
                                      </p:cBhvr>
                                    </p:animEffect>
                                  </p:childTnLst>
                                </p:cTn>
                              </p:par>
                            </p:childTnLst>
                          </p:cTn>
                        </p:par>
                        <p:par>
                          <p:cTn id="55" fill="hold">
                            <p:stCondLst>
                              <p:cond delay="3000"/>
                            </p:stCondLst>
                            <p:childTnLst>
                              <p:par>
                                <p:cTn id="56" presetID="10" presetClass="entr" presetSubtype="0" fill="hold" grpId="0" nodeType="afterEffect">
                                  <p:stCondLst>
                                    <p:cond delay="0"/>
                                  </p:stCondLst>
                                  <p:childTnLst>
                                    <p:set>
                                      <p:cBhvr>
                                        <p:cTn id="57" dur="1" fill="hold">
                                          <p:stCondLst>
                                            <p:cond delay="0"/>
                                          </p:stCondLst>
                                        </p:cTn>
                                        <p:tgtEl>
                                          <p:spTgt spid="79"/>
                                        </p:tgtEl>
                                        <p:attrNameLst>
                                          <p:attrName>style.visibility</p:attrName>
                                        </p:attrNameLst>
                                      </p:cBhvr>
                                      <p:to>
                                        <p:strVal val="visible"/>
                                      </p:to>
                                    </p:set>
                                    <p:animEffect transition="in" filter="fade">
                                      <p:cBhvr>
                                        <p:cTn id="58" dur="1000"/>
                                        <p:tgtEl>
                                          <p:spTgt spid="79"/>
                                        </p:tgtEl>
                                      </p:cBhvr>
                                    </p:animEffect>
                                  </p:childTnLst>
                                </p:cTn>
                              </p:par>
                            </p:childTnLst>
                          </p:cTn>
                        </p:par>
                        <p:par>
                          <p:cTn id="59" fill="hold">
                            <p:stCondLst>
                              <p:cond delay="4000"/>
                            </p:stCondLst>
                            <p:childTnLst>
                              <p:par>
                                <p:cTn id="60" presetID="10" presetClass="entr" presetSubtype="0" fill="hold" nodeType="afterEffect">
                                  <p:stCondLst>
                                    <p:cond delay="0"/>
                                  </p:stCondLst>
                                  <p:childTnLst>
                                    <p:set>
                                      <p:cBhvr>
                                        <p:cTn id="61" dur="1" fill="hold">
                                          <p:stCondLst>
                                            <p:cond delay="0"/>
                                          </p:stCondLst>
                                        </p:cTn>
                                        <p:tgtEl>
                                          <p:spTgt spid="81"/>
                                        </p:tgtEl>
                                        <p:attrNameLst>
                                          <p:attrName>style.visibility</p:attrName>
                                        </p:attrNameLst>
                                      </p:cBhvr>
                                      <p:to>
                                        <p:strVal val="visible"/>
                                      </p:to>
                                    </p:set>
                                    <p:animEffect transition="in" filter="fade">
                                      <p:cBhvr>
                                        <p:cTn id="62" dur="1000"/>
                                        <p:tgtEl>
                                          <p:spTgt spid="81"/>
                                        </p:tgtEl>
                                      </p:cBhvr>
                                    </p:animEffect>
                                  </p:childTnLst>
                                </p:cTn>
                              </p:par>
                            </p:childTnLst>
                          </p:cTn>
                        </p:par>
                        <p:par>
                          <p:cTn id="63" fill="hold">
                            <p:stCondLst>
                              <p:cond delay="5000"/>
                            </p:stCondLst>
                            <p:childTnLst>
                              <p:par>
                                <p:cTn id="64" presetID="10" presetClass="entr" presetSubtype="0" fill="hold" grpId="0" nodeType="afterEffect">
                                  <p:stCondLst>
                                    <p:cond delay="0"/>
                                  </p:stCondLst>
                                  <p:childTnLst>
                                    <p:set>
                                      <p:cBhvr>
                                        <p:cTn id="65" dur="1" fill="hold">
                                          <p:stCondLst>
                                            <p:cond delay="0"/>
                                          </p:stCondLst>
                                        </p:cTn>
                                        <p:tgtEl>
                                          <p:spTgt spid="77"/>
                                        </p:tgtEl>
                                        <p:attrNameLst>
                                          <p:attrName>style.visibility</p:attrName>
                                        </p:attrNameLst>
                                      </p:cBhvr>
                                      <p:to>
                                        <p:strVal val="visible"/>
                                      </p:to>
                                    </p:set>
                                    <p:animEffect transition="in" filter="fade">
                                      <p:cBhvr>
                                        <p:cTn id="66" dur="1000"/>
                                        <p:tgtEl>
                                          <p:spTgt spid="77"/>
                                        </p:tgtEl>
                                      </p:cBhvr>
                                    </p:animEffect>
                                  </p:childTnLst>
                                </p:cTn>
                              </p:par>
                            </p:childTnLst>
                          </p:cTn>
                        </p:par>
                        <p:par>
                          <p:cTn id="67" fill="hold">
                            <p:stCondLst>
                              <p:cond delay="6000"/>
                            </p:stCondLst>
                            <p:childTnLst>
                              <p:par>
                                <p:cTn id="68" presetID="10" presetClass="entr" presetSubtype="0" fill="hold" nodeType="afterEffect">
                                  <p:stCondLst>
                                    <p:cond delay="0"/>
                                  </p:stCondLst>
                                  <p:childTnLst>
                                    <p:set>
                                      <p:cBhvr>
                                        <p:cTn id="69" dur="1" fill="hold">
                                          <p:stCondLst>
                                            <p:cond delay="0"/>
                                          </p:stCondLst>
                                        </p:cTn>
                                        <p:tgtEl>
                                          <p:spTgt spid="82"/>
                                        </p:tgtEl>
                                        <p:attrNameLst>
                                          <p:attrName>style.visibility</p:attrName>
                                        </p:attrNameLst>
                                      </p:cBhvr>
                                      <p:to>
                                        <p:strVal val="visible"/>
                                      </p:to>
                                    </p:set>
                                    <p:animEffect transition="in" filter="fade">
                                      <p:cBhvr>
                                        <p:cTn id="70" dur="1000"/>
                                        <p:tgtEl>
                                          <p:spTgt spid="82"/>
                                        </p:tgtEl>
                                      </p:cBhvr>
                                    </p:animEffect>
                                  </p:childTnLst>
                                </p:cTn>
                              </p:par>
                            </p:childTnLst>
                          </p:cTn>
                        </p:par>
                        <p:par>
                          <p:cTn id="71" fill="hold">
                            <p:stCondLst>
                              <p:cond delay="7000"/>
                            </p:stCondLst>
                            <p:childTnLst>
                              <p:par>
                                <p:cTn id="72" presetID="10" presetClass="entr" presetSubtype="0" fill="hold" grpId="0" nodeType="afterEffect">
                                  <p:stCondLst>
                                    <p:cond delay="0"/>
                                  </p:stCondLst>
                                  <p:childTnLst>
                                    <p:set>
                                      <p:cBhvr>
                                        <p:cTn id="73" dur="1" fill="hold">
                                          <p:stCondLst>
                                            <p:cond delay="0"/>
                                          </p:stCondLst>
                                        </p:cTn>
                                        <p:tgtEl>
                                          <p:spTgt spid="75"/>
                                        </p:tgtEl>
                                        <p:attrNameLst>
                                          <p:attrName>style.visibility</p:attrName>
                                        </p:attrNameLst>
                                      </p:cBhvr>
                                      <p:to>
                                        <p:strVal val="visible"/>
                                      </p:to>
                                    </p:set>
                                    <p:animEffect transition="in" filter="fade">
                                      <p:cBhvr>
                                        <p:cTn id="74" dur="1000"/>
                                        <p:tgtEl>
                                          <p:spTgt spid="75"/>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90"/>
                                        </p:tgtEl>
                                        <p:attrNameLst>
                                          <p:attrName>style.visibility</p:attrName>
                                        </p:attrNameLst>
                                      </p:cBhvr>
                                      <p:to>
                                        <p:strVal val="visible"/>
                                      </p:to>
                                    </p:set>
                                    <p:animEffect transition="in" filter="fade">
                                      <p:cBhvr>
                                        <p:cTn id="79" dur="1000"/>
                                        <p:tgtEl>
                                          <p:spTgt spid="90"/>
                                        </p:tgtEl>
                                      </p:cBhvr>
                                    </p:animEffect>
                                  </p:childTnLst>
                                </p:cTn>
                              </p:par>
                            </p:childTnLst>
                          </p:cTn>
                        </p:par>
                        <p:par>
                          <p:cTn id="80" fill="hold">
                            <p:stCondLst>
                              <p:cond delay="1000"/>
                            </p:stCondLst>
                            <p:childTnLst>
                              <p:par>
                                <p:cTn id="81" presetID="10" presetClass="entr" presetSubtype="0" fill="hold" grpId="0" nodeType="afterEffect">
                                  <p:stCondLst>
                                    <p:cond delay="0"/>
                                  </p:stCondLst>
                                  <p:childTnLst>
                                    <p:set>
                                      <p:cBhvr>
                                        <p:cTn id="82" dur="1" fill="hold">
                                          <p:stCondLst>
                                            <p:cond delay="0"/>
                                          </p:stCondLst>
                                        </p:cTn>
                                        <p:tgtEl>
                                          <p:spTgt spid="88"/>
                                        </p:tgtEl>
                                        <p:attrNameLst>
                                          <p:attrName>style.visibility</p:attrName>
                                        </p:attrNameLst>
                                      </p:cBhvr>
                                      <p:to>
                                        <p:strVal val="visible"/>
                                      </p:to>
                                    </p:set>
                                    <p:animEffect transition="in" filter="fade">
                                      <p:cBhvr>
                                        <p:cTn id="83" dur="1000"/>
                                        <p:tgtEl>
                                          <p:spTgt spid="88"/>
                                        </p:tgtEl>
                                      </p:cBhvr>
                                    </p:animEffect>
                                  </p:childTnLst>
                                </p:cTn>
                              </p:par>
                            </p:childTnLst>
                          </p:cTn>
                        </p:par>
                        <p:par>
                          <p:cTn id="84" fill="hold">
                            <p:stCondLst>
                              <p:cond delay="2000"/>
                            </p:stCondLst>
                            <p:childTnLst>
                              <p:par>
                                <p:cTn id="85" presetID="10" presetClass="entr" presetSubtype="0" fill="hold" grpId="0" nodeType="afterEffect">
                                  <p:stCondLst>
                                    <p:cond delay="0"/>
                                  </p:stCondLst>
                                  <p:childTnLst>
                                    <p:set>
                                      <p:cBhvr>
                                        <p:cTn id="86" dur="1" fill="hold">
                                          <p:stCondLst>
                                            <p:cond delay="0"/>
                                          </p:stCondLst>
                                        </p:cTn>
                                        <p:tgtEl>
                                          <p:spTgt spid="91"/>
                                        </p:tgtEl>
                                        <p:attrNameLst>
                                          <p:attrName>style.visibility</p:attrName>
                                        </p:attrNameLst>
                                      </p:cBhvr>
                                      <p:to>
                                        <p:strVal val="visible"/>
                                      </p:to>
                                    </p:set>
                                    <p:animEffect transition="in" filter="fade">
                                      <p:cBhvr>
                                        <p:cTn id="87" dur="1000"/>
                                        <p:tgtEl>
                                          <p:spTgt spid="91"/>
                                        </p:tgtEl>
                                      </p:cBhvr>
                                    </p:animEffect>
                                  </p:childTnLst>
                                </p:cTn>
                              </p:par>
                            </p:childTnLst>
                          </p:cTn>
                        </p:par>
                        <p:par>
                          <p:cTn id="88" fill="hold">
                            <p:stCondLst>
                              <p:cond delay="3000"/>
                            </p:stCondLst>
                            <p:childTnLst>
                              <p:par>
                                <p:cTn id="89" presetID="10" presetClass="entr" presetSubtype="0" fill="hold" grpId="0" nodeType="afterEffect">
                                  <p:stCondLst>
                                    <p:cond delay="0"/>
                                  </p:stCondLst>
                                  <p:childTnLst>
                                    <p:set>
                                      <p:cBhvr>
                                        <p:cTn id="90" dur="1" fill="hold">
                                          <p:stCondLst>
                                            <p:cond delay="0"/>
                                          </p:stCondLst>
                                        </p:cTn>
                                        <p:tgtEl>
                                          <p:spTgt spid="89"/>
                                        </p:tgtEl>
                                        <p:attrNameLst>
                                          <p:attrName>style.visibility</p:attrName>
                                        </p:attrNameLst>
                                      </p:cBhvr>
                                      <p:to>
                                        <p:strVal val="visible"/>
                                      </p:to>
                                    </p:set>
                                    <p:animEffect transition="in" filter="fade">
                                      <p:cBhvr>
                                        <p:cTn id="91" dur="1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p:bldP spid="29" grpId="0" animBg="1"/>
      <p:bldP spid="30" grpId="0" animBg="1"/>
      <p:bldP spid="32" grpId="0" animBg="1"/>
      <p:bldP spid="75" grpId="0" animBg="1"/>
      <p:bldP spid="77" grpId="0" animBg="1"/>
      <p:bldP spid="78" grpId="0" animBg="1"/>
      <p:bldP spid="79" grpId="0" animBg="1"/>
      <p:bldP spid="85" grpId="0"/>
      <p:bldP spid="88" grpId="0"/>
      <p:bldP spid="89" grpId="0"/>
      <p:bldP spid="90" grpId="0" animBg="1"/>
      <p:bldP spid="91"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18D39B-19F8-446C-97B7-9FBB96C23146}"/>
              </a:ext>
            </a:extLst>
          </p:cNvPr>
          <p:cNvSpPr txBox="1"/>
          <p:nvPr/>
        </p:nvSpPr>
        <p:spPr>
          <a:xfrm>
            <a:off x="594360" y="493776"/>
            <a:ext cx="5687198" cy="646331"/>
          </a:xfrm>
          <a:prstGeom prst="rect">
            <a:avLst/>
          </a:prstGeom>
          <a:noFill/>
        </p:spPr>
        <p:txBody>
          <a:bodyPr wrap="none" rtlCol="0">
            <a:spAutoFit/>
          </a:bodyPr>
          <a:lstStyle/>
          <a:p>
            <a:r>
              <a:rPr lang="en-US" sz="3600" dirty="0"/>
              <a:t>High-level relationship matrix</a:t>
            </a:r>
          </a:p>
        </p:txBody>
      </p:sp>
      <p:cxnSp>
        <p:nvCxnSpPr>
          <p:cNvPr id="4" name="Connector: Curved 3">
            <a:extLst>
              <a:ext uri="{FF2B5EF4-FFF2-40B4-BE49-F238E27FC236}">
                <a16:creationId xmlns:a16="http://schemas.microsoft.com/office/drawing/2014/main" id="{BF1D6CBD-94A1-4153-A022-0E3D8C125A7F}"/>
              </a:ext>
            </a:extLst>
          </p:cNvPr>
          <p:cNvCxnSpPr>
            <a:cxnSpLocks/>
            <a:stCxn id="5" idx="6"/>
            <a:endCxn id="19" idx="2"/>
          </p:cNvCxnSpPr>
          <p:nvPr/>
        </p:nvCxnSpPr>
        <p:spPr>
          <a:xfrm>
            <a:off x="3763925" y="1690017"/>
            <a:ext cx="3324132"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EA7F74EC-1D6D-4F32-8505-8675F072A772}"/>
              </a:ext>
            </a:extLst>
          </p:cNvPr>
          <p:cNvSpPr txBox="1"/>
          <p:nvPr/>
        </p:nvSpPr>
        <p:spPr>
          <a:xfrm>
            <a:off x="2971735" y="3911157"/>
            <a:ext cx="1036177" cy="519351"/>
          </a:xfrm>
          <a:prstGeom prst="ellipse">
            <a:avLst/>
          </a:prstGeom>
          <a:noFill/>
          <a:ln w="19050">
            <a:solidFill>
              <a:schemeClr val="tx1"/>
            </a:solidFill>
          </a:ln>
        </p:spPr>
        <p:txBody>
          <a:bodyPr wrap="none" rtlCol="0">
            <a:spAutoFit/>
          </a:bodyPr>
          <a:lstStyle/>
          <a:p>
            <a:pPr algn="ctr"/>
            <a:r>
              <a:rPr lang="en-GB" dirty="0"/>
              <a:t>Agent</a:t>
            </a:r>
          </a:p>
        </p:txBody>
      </p:sp>
      <p:sp>
        <p:nvSpPr>
          <p:cNvPr id="5" name="TextBox 4">
            <a:extLst>
              <a:ext uri="{FF2B5EF4-FFF2-40B4-BE49-F238E27FC236}">
                <a16:creationId xmlns:a16="http://schemas.microsoft.com/office/drawing/2014/main" id="{815CB895-C50E-4EA9-87DB-5C77E2DC5532}"/>
              </a:ext>
            </a:extLst>
          </p:cNvPr>
          <p:cNvSpPr txBox="1"/>
          <p:nvPr/>
        </p:nvSpPr>
        <p:spPr>
          <a:xfrm>
            <a:off x="3215722" y="1430341"/>
            <a:ext cx="548203" cy="519351"/>
          </a:xfrm>
          <a:prstGeom prst="ellipse">
            <a:avLst/>
          </a:prstGeom>
          <a:noFill/>
          <a:ln w="19050">
            <a:solidFill>
              <a:schemeClr val="tx1"/>
            </a:solidFill>
          </a:ln>
        </p:spPr>
        <p:txBody>
          <a:bodyPr wrap="none" rtlCol="0">
            <a:spAutoFit/>
          </a:bodyPr>
          <a:lstStyle/>
          <a:p>
            <a:pPr algn="ctr"/>
            <a:r>
              <a:rPr lang="en-GB" dirty="0"/>
              <a:t>W</a:t>
            </a:r>
          </a:p>
        </p:txBody>
      </p:sp>
      <p:sp>
        <p:nvSpPr>
          <p:cNvPr id="6" name="TextBox 5">
            <a:extLst>
              <a:ext uri="{FF2B5EF4-FFF2-40B4-BE49-F238E27FC236}">
                <a16:creationId xmlns:a16="http://schemas.microsoft.com/office/drawing/2014/main" id="{0086DFFD-F688-4457-A73F-288A9B47A7DC}"/>
              </a:ext>
            </a:extLst>
          </p:cNvPr>
          <p:cNvSpPr txBox="1"/>
          <p:nvPr/>
        </p:nvSpPr>
        <p:spPr>
          <a:xfrm>
            <a:off x="3281091" y="2050545"/>
            <a:ext cx="417464" cy="519351"/>
          </a:xfrm>
          <a:prstGeom prst="ellipse">
            <a:avLst/>
          </a:prstGeom>
          <a:noFill/>
          <a:ln w="19050">
            <a:solidFill>
              <a:schemeClr val="tx1"/>
            </a:solidFill>
          </a:ln>
        </p:spPr>
        <p:txBody>
          <a:bodyPr wrap="none" rtlCol="0">
            <a:spAutoFit/>
          </a:bodyPr>
          <a:lstStyle/>
          <a:p>
            <a:pPr algn="ctr"/>
            <a:r>
              <a:rPr lang="en-GB" dirty="0"/>
              <a:t>E</a:t>
            </a:r>
          </a:p>
        </p:txBody>
      </p:sp>
      <p:sp>
        <p:nvSpPr>
          <p:cNvPr id="7" name="TextBox 6">
            <a:extLst>
              <a:ext uri="{FF2B5EF4-FFF2-40B4-BE49-F238E27FC236}">
                <a16:creationId xmlns:a16="http://schemas.microsoft.com/office/drawing/2014/main" id="{E040437F-3FA9-49E5-B86C-62D884486131}"/>
              </a:ext>
            </a:extLst>
          </p:cNvPr>
          <p:cNvSpPr txBox="1"/>
          <p:nvPr/>
        </p:nvSpPr>
        <p:spPr>
          <a:xfrm>
            <a:off x="3221357" y="2670749"/>
            <a:ext cx="536932" cy="519351"/>
          </a:xfrm>
          <a:prstGeom prst="ellipse">
            <a:avLst/>
          </a:prstGeom>
          <a:noFill/>
          <a:ln w="19050">
            <a:solidFill>
              <a:schemeClr val="tx1"/>
            </a:solidFill>
          </a:ln>
        </p:spPr>
        <p:txBody>
          <a:bodyPr wrap="none" rtlCol="0">
            <a:spAutoFit/>
          </a:bodyPr>
          <a:lstStyle/>
          <a:p>
            <a:pPr algn="ctr"/>
            <a:r>
              <a:rPr lang="en-GB" dirty="0"/>
              <a:t>M</a:t>
            </a:r>
          </a:p>
        </p:txBody>
      </p:sp>
      <p:sp>
        <p:nvSpPr>
          <p:cNvPr id="8" name="TextBox 7">
            <a:extLst>
              <a:ext uri="{FF2B5EF4-FFF2-40B4-BE49-F238E27FC236}">
                <a16:creationId xmlns:a16="http://schemas.microsoft.com/office/drawing/2014/main" id="{4D02A464-55ED-4466-9859-59CE41F1743A}"/>
              </a:ext>
            </a:extLst>
          </p:cNvPr>
          <p:cNvSpPr txBox="1"/>
          <p:nvPr/>
        </p:nvSpPr>
        <p:spPr>
          <a:xfrm>
            <a:off x="3319411" y="3290953"/>
            <a:ext cx="340824" cy="519351"/>
          </a:xfrm>
          <a:prstGeom prst="ellipse">
            <a:avLst/>
          </a:prstGeom>
          <a:noFill/>
          <a:ln w="19050">
            <a:solidFill>
              <a:schemeClr val="tx1"/>
            </a:solidFill>
          </a:ln>
        </p:spPr>
        <p:txBody>
          <a:bodyPr wrap="none" rtlCol="0">
            <a:spAutoFit/>
          </a:bodyPr>
          <a:lstStyle/>
          <a:p>
            <a:pPr algn="ctr"/>
            <a:r>
              <a:rPr lang="en-GB" dirty="0"/>
              <a:t>I</a:t>
            </a:r>
          </a:p>
        </p:txBody>
      </p:sp>
      <p:sp>
        <p:nvSpPr>
          <p:cNvPr id="9" name="TextBox 8">
            <a:extLst>
              <a:ext uri="{FF2B5EF4-FFF2-40B4-BE49-F238E27FC236}">
                <a16:creationId xmlns:a16="http://schemas.microsoft.com/office/drawing/2014/main" id="{65FF3D34-B70D-40BE-8A36-67A05030FC4F}"/>
              </a:ext>
            </a:extLst>
          </p:cNvPr>
          <p:cNvSpPr txBox="1"/>
          <p:nvPr/>
        </p:nvSpPr>
        <p:spPr>
          <a:xfrm>
            <a:off x="3011723" y="5151565"/>
            <a:ext cx="956201" cy="519351"/>
          </a:xfrm>
          <a:prstGeom prst="ellipse">
            <a:avLst/>
          </a:prstGeom>
          <a:noFill/>
          <a:ln w="19050">
            <a:solidFill>
              <a:schemeClr val="tx1"/>
            </a:solidFill>
          </a:ln>
        </p:spPr>
        <p:txBody>
          <a:bodyPr wrap="none" rtlCol="0">
            <a:spAutoFit/>
          </a:bodyPr>
          <a:lstStyle/>
          <a:p>
            <a:pPr algn="ctr"/>
            <a:r>
              <a:rPr lang="en-GB" dirty="0"/>
              <a:t>Place</a:t>
            </a:r>
          </a:p>
        </p:txBody>
      </p:sp>
      <p:sp>
        <p:nvSpPr>
          <p:cNvPr id="10" name="TextBox 9">
            <a:extLst>
              <a:ext uri="{FF2B5EF4-FFF2-40B4-BE49-F238E27FC236}">
                <a16:creationId xmlns:a16="http://schemas.microsoft.com/office/drawing/2014/main" id="{23106A0A-6763-4706-898B-501688AD4F68}"/>
              </a:ext>
            </a:extLst>
          </p:cNvPr>
          <p:cNvSpPr txBox="1"/>
          <p:nvPr/>
        </p:nvSpPr>
        <p:spPr>
          <a:xfrm>
            <a:off x="2671350" y="5771769"/>
            <a:ext cx="1636947" cy="519351"/>
          </a:xfrm>
          <a:prstGeom prst="ellipse">
            <a:avLst/>
          </a:prstGeom>
          <a:noFill/>
          <a:ln w="19050">
            <a:solidFill>
              <a:schemeClr val="tx1"/>
            </a:solidFill>
          </a:ln>
        </p:spPr>
        <p:txBody>
          <a:bodyPr wrap="none" rtlCol="0">
            <a:spAutoFit/>
          </a:bodyPr>
          <a:lstStyle/>
          <a:p>
            <a:pPr algn="ctr"/>
            <a:r>
              <a:rPr lang="en-GB" dirty="0"/>
              <a:t>Time-span</a:t>
            </a:r>
          </a:p>
        </p:txBody>
      </p:sp>
      <p:sp>
        <p:nvSpPr>
          <p:cNvPr id="11" name="TextBox 10">
            <a:extLst>
              <a:ext uri="{FF2B5EF4-FFF2-40B4-BE49-F238E27FC236}">
                <a16:creationId xmlns:a16="http://schemas.microsoft.com/office/drawing/2014/main" id="{2D5D160C-8585-4004-8399-AB36318CD74F}"/>
              </a:ext>
            </a:extLst>
          </p:cNvPr>
          <p:cNvSpPr txBox="1"/>
          <p:nvPr/>
        </p:nvSpPr>
        <p:spPr>
          <a:xfrm>
            <a:off x="2873094" y="4531361"/>
            <a:ext cx="1233459" cy="519351"/>
          </a:xfrm>
          <a:prstGeom prst="ellipse">
            <a:avLst/>
          </a:prstGeom>
          <a:noFill/>
          <a:ln w="19050">
            <a:solidFill>
              <a:schemeClr val="tx1"/>
            </a:solidFill>
          </a:ln>
        </p:spPr>
        <p:txBody>
          <a:bodyPr wrap="none" rtlCol="0">
            <a:spAutoFit/>
          </a:bodyPr>
          <a:lstStyle/>
          <a:p>
            <a:pPr algn="ctr"/>
            <a:r>
              <a:rPr lang="en-GB" dirty="0" err="1"/>
              <a:t>Nomen</a:t>
            </a:r>
            <a:endParaRPr lang="en-GB" dirty="0"/>
          </a:p>
        </p:txBody>
      </p:sp>
      <p:sp>
        <p:nvSpPr>
          <p:cNvPr id="12" name="TextBox 11">
            <a:extLst>
              <a:ext uri="{FF2B5EF4-FFF2-40B4-BE49-F238E27FC236}">
                <a16:creationId xmlns:a16="http://schemas.microsoft.com/office/drawing/2014/main" id="{00E9DFB9-AEF7-4796-AF2F-70AABAAA67CD}"/>
              </a:ext>
            </a:extLst>
          </p:cNvPr>
          <p:cNvSpPr txBox="1"/>
          <p:nvPr/>
        </p:nvSpPr>
        <p:spPr>
          <a:xfrm>
            <a:off x="829202" y="3190100"/>
            <a:ext cx="1541371" cy="908864"/>
          </a:xfrm>
          <a:prstGeom prst="ellipse">
            <a:avLst/>
          </a:prstGeom>
          <a:noFill/>
          <a:ln w="19050">
            <a:solidFill>
              <a:schemeClr val="tx1"/>
            </a:solidFill>
          </a:ln>
        </p:spPr>
        <p:txBody>
          <a:bodyPr wrap="none" rtlCol="0">
            <a:spAutoFit/>
          </a:bodyPr>
          <a:lstStyle/>
          <a:p>
            <a:pPr algn="ctr"/>
            <a:r>
              <a:rPr lang="en-GB" dirty="0"/>
              <a:t>Collective</a:t>
            </a:r>
          </a:p>
          <a:p>
            <a:pPr algn="ctr"/>
            <a:r>
              <a:rPr lang="en-GB" dirty="0"/>
              <a:t>Agent</a:t>
            </a:r>
          </a:p>
        </p:txBody>
      </p:sp>
      <p:sp>
        <p:nvSpPr>
          <p:cNvPr id="13" name="TextBox 12">
            <a:extLst>
              <a:ext uri="{FF2B5EF4-FFF2-40B4-BE49-F238E27FC236}">
                <a16:creationId xmlns:a16="http://schemas.microsoft.com/office/drawing/2014/main" id="{E9F1D9DA-B30E-423D-9DA6-F44154FFCD89}"/>
              </a:ext>
            </a:extLst>
          </p:cNvPr>
          <p:cNvSpPr txBox="1"/>
          <p:nvPr/>
        </p:nvSpPr>
        <p:spPr>
          <a:xfrm>
            <a:off x="1386647" y="4236050"/>
            <a:ext cx="426482" cy="519351"/>
          </a:xfrm>
          <a:prstGeom prst="ellipse">
            <a:avLst/>
          </a:prstGeom>
          <a:noFill/>
          <a:ln w="19050">
            <a:solidFill>
              <a:schemeClr val="tx1"/>
            </a:solidFill>
          </a:ln>
        </p:spPr>
        <p:txBody>
          <a:bodyPr wrap="none" rtlCol="0">
            <a:spAutoFit/>
          </a:bodyPr>
          <a:lstStyle/>
          <a:p>
            <a:pPr algn="ctr"/>
            <a:r>
              <a:rPr lang="en-GB" dirty="0"/>
              <a:t>P</a:t>
            </a:r>
          </a:p>
        </p:txBody>
      </p:sp>
      <p:sp>
        <p:nvSpPr>
          <p:cNvPr id="14" name="TextBox 13">
            <a:extLst>
              <a:ext uri="{FF2B5EF4-FFF2-40B4-BE49-F238E27FC236}">
                <a16:creationId xmlns:a16="http://schemas.microsoft.com/office/drawing/2014/main" id="{5CEFA51A-474E-434F-906E-674FEBC941E4}"/>
              </a:ext>
            </a:extLst>
          </p:cNvPr>
          <p:cNvSpPr txBox="1"/>
          <p:nvPr/>
        </p:nvSpPr>
        <p:spPr>
          <a:xfrm>
            <a:off x="974090" y="2405197"/>
            <a:ext cx="408449" cy="519351"/>
          </a:xfrm>
          <a:prstGeom prst="ellipse">
            <a:avLst/>
          </a:prstGeom>
          <a:noFill/>
          <a:ln w="19050">
            <a:solidFill>
              <a:schemeClr val="tx1"/>
            </a:solidFill>
          </a:ln>
        </p:spPr>
        <p:txBody>
          <a:bodyPr wrap="none" rtlCol="0">
            <a:spAutoFit/>
          </a:bodyPr>
          <a:lstStyle/>
          <a:p>
            <a:pPr algn="ctr"/>
            <a:r>
              <a:rPr lang="en-GB" dirty="0"/>
              <a:t>F</a:t>
            </a:r>
          </a:p>
        </p:txBody>
      </p:sp>
      <p:sp>
        <p:nvSpPr>
          <p:cNvPr id="15" name="TextBox 14">
            <a:extLst>
              <a:ext uri="{FF2B5EF4-FFF2-40B4-BE49-F238E27FC236}">
                <a16:creationId xmlns:a16="http://schemas.microsoft.com/office/drawing/2014/main" id="{609D965E-A89F-4FC3-BF22-DDCBA9CD799B}"/>
              </a:ext>
            </a:extLst>
          </p:cNvPr>
          <p:cNvSpPr txBox="1"/>
          <p:nvPr/>
        </p:nvSpPr>
        <p:spPr>
          <a:xfrm>
            <a:off x="1813129" y="2422021"/>
            <a:ext cx="433244" cy="519351"/>
          </a:xfrm>
          <a:prstGeom prst="ellipse">
            <a:avLst/>
          </a:prstGeom>
          <a:noFill/>
          <a:ln w="19050">
            <a:solidFill>
              <a:schemeClr val="tx1"/>
            </a:solidFill>
          </a:ln>
        </p:spPr>
        <p:txBody>
          <a:bodyPr wrap="none" rtlCol="0">
            <a:spAutoFit/>
          </a:bodyPr>
          <a:lstStyle/>
          <a:p>
            <a:pPr algn="ctr"/>
            <a:r>
              <a:rPr lang="en-GB" dirty="0"/>
              <a:t>C</a:t>
            </a:r>
          </a:p>
        </p:txBody>
      </p:sp>
      <p:sp>
        <p:nvSpPr>
          <p:cNvPr id="18" name="TextBox 17">
            <a:extLst>
              <a:ext uri="{FF2B5EF4-FFF2-40B4-BE49-F238E27FC236}">
                <a16:creationId xmlns:a16="http://schemas.microsoft.com/office/drawing/2014/main" id="{47E4C4DB-BA0C-47CA-A6C5-46C6FF37D642}"/>
              </a:ext>
            </a:extLst>
          </p:cNvPr>
          <p:cNvSpPr txBox="1"/>
          <p:nvPr/>
        </p:nvSpPr>
        <p:spPr>
          <a:xfrm>
            <a:off x="6844070" y="3911157"/>
            <a:ext cx="1036177" cy="519351"/>
          </a:xfrm>
          <a:prstGeom prst="ellipse">
            <a:avLst/>
          </a:prstGeom>
          <a:noFill/>
          <a:ln w="19050">
            <a:solidFill>
              <a:schemeClr val="tx1"/>
            </a:solidFill>
          </a:ln>
        </p:spPr>
        <p:txBody>
          <a:bodyPr wrap="none" rtlCol="0">
            <a:spAutoFit/>
          </a:bodyPr>
          <a:lstStyle/>
          <a:p>
            <a:pPr algn="ctr"/>
            <a:r>
              <a:rPr lang="en-GB" dirty="0"/>
              <a:t>Agent</a:t>
            </a:r>
          </a:p>
        </p:txBody>
      </p:sp>
      <p:sp>
        <p:nvSpPr>
          <p:cNvPr id="19" name="TextBox 18">
            <a:extLst>
              <a:ext uri="{FF2B5EF4-FFF2-40B4-BE49-F238E27FC236}">
                <a16:creationId xmlns:a16="http://schemas.microsoft.com/office/drawing/2014/main" id="{C95810DF-C814-4CBA-A19E-CC2E592A9DAE}"/>
              </a:ext>
            </a:extLst>
          </p:cNvPr>
          <p:cNvSpPr txBox="1"/>
          <p:nvPr/>
        </p:nvSpPr>
        <p:spPr>
          <a:xfrm>
            <a:off x="7088057" y="1430341"/>
            <a:ext cx="548203" cy="519351"/>
          </a:xfrm>
          <a:prstGeom prst="ellipse">
            <a:avLst/>
          </a:prstGeom>
          <a:noFill/>
          <a:ln w="19050">
            <a:solidFill>
              <a:schemeClr val="tx1"/>
            </a:solidFill>
          </a:ln>
        </p:spPr>
        <p:txBody>
          <a:bodyPr wrap="none" rtlCol="0">
            <a:spAutoFit/>
          </a:bodyPr>
          <a:lstStyle/>
          <a:p>
            <a:pPr algn="ctr"/>
            <a:r>
              <a:rPr lang="en-GB" dirty="0"/>
              <a:t>W</a:t>
            </a:r>
          </a:p>
        </p:txBody>
      </p:sp>
      <p:sp>
        <p:nvSpPr>
          <p:cNvPr id="20" name="TextBox 19">
            <a:extLst>
              <a:ext uri="{FF2B5EF4-FFF2-40B4-BE49-F238E27FC236}">
                <a16:creationId xmlns:a16="http://schemas.microsoft.com/office/drawing/2014/main" id="{79DFE435-4E0C-4744-81B7-42326CE207BB}"/>
              </a:ext>
            </a:extLst>
          </p:cNvPr>
          <p:cNvSpPr txBox="1"/>
          <p:nvPr/>
        </p:nvSpPr>
        <p:spPr>
          <a:xfrm>
            <a:off x="7153426" y="2050545"/>
            <a:ext cx="417464" cy="519351"/>
          </a:xfrm>
          <a:prstGeom prst="ellipse">
            <a:avLst/>
          </a:prstGeom>
          <a:noFill/>
          <a:ln w="19050">
            <a:solidFill>
              <a:schemeClr val="tx1"/>
            </a:solidFill>
          </a:ln>
        </p:spPr>
        <p:txBody>
          <a:bodyPr wrap="none" rtlCol="0">
            <a:spAutoFit/>
          </a:bodyPr>
          <a:lstStyle/>
          <a:p>
            <a:pPr algn="ctr"/>
            <a:r>
              <a:rPr lang="en-GB" dirty="0"/>
              <a:t>E</a:t>
            </a:r>
          </a:p>
        </p:txBody>
      </p:sp>
      <p:sp>
        <p:nvSpPr>
          <p:cNvPr id="21" name="TextBox 20">
            <a:extLst>
              <a:ext uri="{FF2B5EF4-FFF2-40B4-BE49-F238E27FC236}">
                <a16:creationId xmlns:a16="http://schemas.microsoft.com/office/drawing/2014/main" id="{DC9A2EBC-2482-4C35-BE2C-F677B7DC9F78}"/>
              </a:ext>
            </a:extLst>
          </p:cNvPr>
          <p:cNvSpPr txBox="1"/>
          <p:nvPr/>
        </p:nvSpPr>
        <p:spPr>
          <a:xfrm>
            <a:off x="7093692" y="2670749"/>
            <a:ext cx="536932" cy="519351"/>
          </a:xfrm>
          <a:prstGeom prst="ellipse">
            <a:avLst/>
          </a:prstGeom>
          <a:noFill/>
          <a:ln w="19050">
            <a:solidFill>
              <a:schemeClr val="tx1"/>
            </a:solidFill>
          </a:ln>
        </p:spPr>
        <p:txBody>
          <a:bodyPr wrap="none" rtlCol="0">
            <a:spAutoFit/>
          </a:bodyPr>
          <a:lstStyle/>
          <a:p>
            <a:pPr algn="ctr"/>
            <a:r>
              <a:rPr lang="en-GB" dirty="0"/>
              <a:t>M</a:t>
            </a:r>
          </a:p>
        </p:txBody>
      </p:sp>
      <p:sp>
        <p:nvSpPr>
          <p:cNvPr id="22" name="TextBox 21">
            <a:extLst>
              <a:ext uri="{FF2B5EF4-FFF2-40B4-BE49-F238E27FC236}">
                <a16:creationId xmlns:a16="http://schemas.microsoft.com/office/drawing/2014/main" id="{468EE386-43D9-43FE-A1AA-C428E1253DCA}"/>
              </a:ext>
            </a:extLst>
          </p:cNvPr>
          <p:cNvSpPr txBox="1"/>
          <p:nvPr/>
        </p:nvSpPr>
        <p:spPr>
          <a:xfrm>
            <a:off x="7191746" y="3290953"/>
            <a:ext cx="340824" cy="519351"/>
          </a:xfrm>
          <a:prstGeom prst="ellipse">
            <a:avLst/>
          </a:prstGeom>
          <a:noFill/>
          <a:ln w="19050">
            <a:solidFill>
              <a:schemeClr val="tx1"/>
            </a:solidFill>
          </a:ln>
        </p:spPr>
        <p:txBody>
          <a:bodyPr wrap="none" rtlCol="0">
            <a:spAutoFit/>
          </a:bodyPr>
          <a:lstStyle/>
          <a:p>
            <a:pPr algn="ctr"/>
            <a:r>
              <a:rPr lang="en-GB" dirty="0"/>
              <a:t>I</a:t>
            </a:r>
          </a:p>
        </p:txBody>
      </p:sp>
      <p:sp>
        <p:nvSpPr>
          <p:cNvPr id="23" name="TextBox 22">
            <a:extLst>
              <a:ext uri="{FF2B5EF4-FFF2-40B4-BE49-F238E27FC236}">
                <a16:creationId xmlns:a16="http://schemas.microsoft.com/office/drawing/2014/main" id="{76CF2B8C-487E-45EE-8AD3-7E7036EB71D6}"/>
              </a:ext>
            </a:extLst>
          </p:cNvPr>
          <p:cNvSpPr txBox="1"/>
          <p:nvPr/>
        </p:nvSpPr>
        <p:spPr>
          <a:xfrm>
            <a:off x="6884058" y="5151565"/>
            <a:ext cx="956201" cy="519351"/>
          </a:xfrm>
          <a:prstGeom prst="ellipse">
            <a:avLst/>
          </a:prstGeom>
          <a:noFill/>
          <a:ln w="19050">
            <a:solidFill>
              <a:schemeClr val="tx1"/>
            </a:solidFill>
          </a:ln>
        </p:spPr>
        <p:txBody>
          <a:bodyPr wrap="none" rtlCol="0">
            <a:spAutoFit/>
          </a:bodyPr>
          <a:lstStyle/>
          <a:p>
            <a:pPr algn="ctr"/>
            <a:r>
              <a:rPr lang="en-GB" dirty="0"/>
              <a:t>Place</a:t>
            </a:r>
          </a:p>
        </p:txBody>
      </p:sp>
      <p:sp>
        <p:nvSpPr>
          <p:cNvPr id="24" name="TextBox 23">
            <a:extLst>
              <a:ext uri="{FF2B5EF4-FFF2-40B4-BE49-F238E27FC236}">
                <a16:creationId xmlns:a16="http://schemas.microsoft.com/office/drawing/2014/main" id="{422E639E-4CC7-4835-A8F5-5DEF05561673}"/>
              </a:ext>
            </a:extLst>
          </p:cNvPr>
          <p:cNvSpPr txBox="1"/>
          <p:nvPr/>
        </p:nvSpPr>
        <p:spPr>
          <a:xfrm>
            <a:off x="6543685" y="5771769"/>
            <a:ext cx="1636947" cy="519351"/>
          </a:xfrm>
          <a:prstGeom prst="ellipse">
            <a:avLst/>
          </a:prstGeom>
          <a:noFill/>
          <a:ln w="19050">
            <a:solidFill>
              <a:schemeClr val="tx1"/>
            </a:solidFill>
          </a:ln>
        </p:spPr>
        <p:txBody>
          <a:bodyPr wrap="none" rtlCol="0">
            <a:spAutoFit/>
          </a:bodyPr>
          <a:lstStyle/>
          <a:p>
            <a:pPr algn="ctr"/>
            <a:r>
              <a:rPr lang="en-GB" dirty="0"/>
              <a:t>Time-span</a:t>
            </a:r>
          </a:p>
        </p:txBody>
      </p:sp>
      <p:sp>
        <p:nvSpPr>
          <p:cNvPr id="25" name="TextBox 24">
            <a:extLst>
              <a:ext uri="{FF2B5EF4-FFF2-40B4-BE49-F238E27FC236}">
                <a16:creationId xmlns:a16="http://schemas.microsoft.com/office/drawing/2014/main" id="{699F73A9-02BF-4921-8138-9BC634CBD4A8}"/>
              </a:ext>
            </a:extLst>
          </p:cNvPr>
          <p:cNvSpPr txBox="1"/>
          <p:nvPr/>
        </p:nvSpPr>
        <p:spPr>
          <a:xfrm>
            <a:off x="6745429" y="4531361"/>
            <a:ext cx="1233459" cy="519351"/>
          </a:xfrm>
          <a:prstGeom prst="ellipse">
            <a:avLst/>
          </a:prstGeom>
          <a:noFill/>
          <a:ln w="19050">
            <a:solidFill>
              <a:schemeClr val="tx1"/>
            </a:solidFill>
          </a:ln>
        </p:spPr>
        <p:txBody>
          <a:bodyPr wrap="none" rtlCol="0">
            <a:spAutoFit/>
          </a:bodyPr>
          <a:lstStyle/>
          <a:p>
            <a:pPr algn="ctr"/>
            <a:r>
              <a:rPr lang="en-GB" dirty="0" err="1"/>
              <a:t>Nomen</a:t>
            </a:r>
            <a:endParaRPr lang="en-GB" dirty="0"/>
          </a:p>
        </p:txBody>
      </p:sp>
      <p:cxnSp>
        <p:nvCxnSpPr>
          <p:cNvPr id="28" name="Connector: Curved 27">
            <a:extLst>
              <a:ext uri="{FF2B5EF4-FFF2-40B4-BE49-F238E27FC236}">
                <a16:creationId xmlns:a16="http://schemas.microsoft.com/office/drawing/2014/main" id="{5C60139E-B55F-44EF-B095-857020170068}"/>
              </a:ext>
            </a:extLst>
          </p:cNvPr>
          <p:cNvCxnSpPr>
            <a:cxnSpLocks/>
            <a:stCxn id="5" idx="6"/>
            <a:endCxn id="20" idx="2"/>
          </p:cNvCxnSpPr>
          <p:nvPr/>
        </p:nvCxnSpPr>
        <p:spPr>
          <a:xfrm>
            <a:off x="3763925" y="1690017"/>
            <a:ext cx="3389501"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Curved 30">
            <a:extLst>
              <a:ext uri="{FF2B5EF4-FFF2-40B4-BE49-F238E27FC236}">
                <a16:creationId xmlns:a16="http://schemas.microsoft.com/office/drawing/2014/main" id="{3D399860-AEBE-4BDD-B3D4-6E4AF099B381}"/>
              </a:ext>
            </a:extLst>
          </p:cNvPr>
          <p:cNvCxnSpPr>
            <a:cxnSpLocks/>
            <a:stCxn id="5" idx="6"/>
            <a:endCxn id="21" idx="2"/>
          </p:cNvCxnSpPr>
          <p:nvPr/>
        </p:nvCxnSpPr>
        <p:spPr>
          <a:xfrm>
            <a:off x="3763925" y="1690017"/>
            <a:ext cx="3329767"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881433B9-6A09-4FAB-8BC6-AC513B47AF16}"/>
              </a:ext>
            </a:extLst>
          </p:cNvPr>
          <p:cNvCxnSpPr>
            <a:cxnSpLocks/>
            <a:stCxn id="5" idx="6"/>
            <a:endCxn id="22" idx="2"/>
          </p:cNvCxnSpPr>
          <p:nvPr/>
        </p:nvCxnSpPr>
        <p:spPr>
          <a:xfrm>
            <a:off x="3763925" y="1690017"/>
            <a:ext cx="3427821" cy="186061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BF392343-367D-47D4-83ED-AF2B9C18393A}"/>
              </a:ext>
            </a:extLst>
          </p:cNvPr>
          <p:cNvCxnSpPr>
            <a:cxnSpLocks/>
            <a:stCxn id="5" idx="6"/>
            <a:endCxn id="18" idx="2"/>
          </p:cNvCxnSpPr>
          <p:nvPr/>
        </p:nvCxnSpPr>
        <p:spPr>
          <a:xfrm>
            <a:off x="3763925" y="1690017"/>
            <a:ext cx="3080145" cy="248081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Connector: Curved 39">
            <a:extLst>
              <a:ext uri="{FF2B5EF4-FFF2-40B4-BE49-F238E27FC236}">
                <a16:creationId xmlns:a16="http://schemas.microsoft.com/office/drawing/2014/main" id="{EF384AFB-52CF-4D1E-A994-F86482CDB23E}"/>
              </a:ext>
            </a:extLst>
          </p:cNvPr>
          <p:cNvCxnSpPr>
            <a:cxnSpLocks/>
            <a:stCxn id="5" idx="6"/>
            <a:endCxn id="25" idx="2"/>
          </p:cNvCxnSpPr>
          <p:nvPr/>
        </p:nvCxnSpPr>
        <p:spPr>
          <a:xfrm>
            <a:off x="3763925" y="1690017"/>
            <a:ext cx="2981504" cy="310102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3" name="Connector: Curved 42">
            <a:extLst>
              <a:ext uri="{FF2B5EF4-FFF2-40B4-BE49-F238E27FC236}">
                <a16:creationId xmlns:a16="http://schemas.microsoft.com/office/drawing/2014/main" id="{08706E9E-8FB7-4CCF-8C75-AC83D124D6A5}"/>
              </a:ext>
            </a:extLst>
          </p:cNvPr>
          <p:cNvCxnSpPr>
            <a:cxnSpLocks/>
            <a:stCxn id="5" idx="6"/>
            <a:endCxn id="23" idx="2"/>
          </p:cNvCxnSpPr>
          <p:nvPr/>
        </p:nvCxnSpPr>
        <p:spPr>
          <a:xfrm>
            <a:off x="3763925" y="1690017"/>
            <a:ext cx="3120133" cy="372122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onnector: Curved 45">
            <a:extLst>
              <a:ext uri="{FF2B5EF4-FFF2-40B4-BE49-F238E27FC236}">
                <a16:creationId xmlns:a16="http://schemas.microsoft.com/office/drawing/2014/main" id="{C6D54338-8241-4294-B545-40F97037CEEF}"/>
              </a:ext>
            </a:extLst>
          </p:cNvPr>
          <p:cNvCxnSpPr>
            <a:cxnSpLocks/>
            <a:stCxn id="5" idx="6"/>
            <a:endCxn id="24" idx="2"/>
          </p:cNvCxnSpPr>
          <p:nvPr/>
        </p:nvCxnSpPr>
        <p:spPr>
          <a:xfrm>
            <a:off x="3763925" y="1690017"/>
            <a:ext cx="2779760" cy="434142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7387EF51-AA25-47CC-AA20-2E1AB250B290}"/>
              </a:ext>
            </a:extLst>
          </p:cNvPr>
          <p:cNvSpPr/>
          <p:nvPr/>
        </p:nvSpPr>
        <p:spPr>
          <a:xfrm>
            <a:off x="3967924" y="1218654"/>
            <a:ext cx="2938818" cy="369332"/>
          </a:xfrm>
          <a:prstGeom prst="rect">
            <a:avLst/>
          </a:prstGeom>
        </p:spPr>
        <p:txBody>
          <a:bodyPr wrap="none">
            <a:spAutoFit/>
          </a:bodyPr>
          <a:lstStyle/>
          <a:p>
            <a:r>
              <a:rPr lang="en-GB" i="1" dirty="0"/>
              <a:t>is associated with (related to)</a:t>
            </a:r>
          </a:p>
        </p:txBody>
      </p:sp>
      <p:cxnSp>
        <p:nvCxnSpPr>
          <p:cNvPr id="50" name="Connector: Curved 49">
            <a:extLst>
              <a:ext uri="{FF2B5EF4-FFF2-40B4-BE49-F238E27FC236}">
                <a16:creationId xmlns:a16="http://schemas.microsoft.com/office/drawing/2014/main" id="{7A0BB76B-5B7A-4CF4-9A97-817B5B1C9D1A}"/>
              </a:ext>
            </a:extLst>
          </p:cNvPr>
          <p:cNvCxnSpPr>
            <a:cxnSpLocks/>
            <a:stCxn id="6" idx="6"/>
            <a:endCxn id="22" idx="2"/>
          </p:cNvCxnSpPr>
          <p:nvPr/>
        </p:nvCxnSpPr>
        <p:spPr>
          <a:xfrm>
            <a:off x="3698555" y="2310221"/>
            <a:ext cx="3493191"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3" name="Connector: Curved 52">
            <a:extLst>
              <a:ext uri="{FF2B5EF4-FFF2-40B4-BE49-F238E27FC236}">
                <a16:creationId xmlns:a16="http://schemas.microsoft.com/office/drawing/2014/main" id="{51D0E3C3-D9C3-44B8-8802-427A202F4AC7}"/>
              </a:ext>
            </a:extLst>
          </p:cNvPr>
          <p:cNvCxnSpPr>
            <a:cxnSpLocks/>
            <a:stCxn id="6" idx="6"/>
            <a:endCxn id="25" idx="2"/>
          </p:cNvCxnSpPr>
          <p:nvPr/>
        </p:nvCxnSpPr>
        <p:spPr>
          <a:xfrm>
            <a:off x="3698555" y="2310221"/>
            <a:ext cx="3046874" cy="248081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6" name="Connector: Curved 55">
            <a:extLst>
              <a:ext uri="{FF2B5EF4-FFF2-40B4-BE49-F238E27FC236}">
                <a16:creationId xmlns:a16="http://schemas.microsoft.com/office/drawing/2014/main" id="{C04FBD97-AA7B-4721-944E-C05B85243567}"/>
              </a:ext>
            </a:extLst>
          </p:cNvPr>
          <p:cNvCxnSpPr>
            <a:cxnSpLocks/>
            <a:stCxn id="6" idx="6"/>
            <a:endCxn id="18" idx="2"/>
          </p:cNvCxnSpPr>
          <p:nvPr/>
        </p:nvCxnSpPr>
        <p:spPr>
          <a:xfrm>
            <a:off x="3698555" y="2310221"/>
            <a:ext cx="3145515" cy="186061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9" name="Connector: Curved 58">
            <a:extLst>
              <a:ext uri="{FF2B5EF4-FFF2-40B4-BE49-F238E27FC236}">
                <a16:creationId xmlns:a16="http://schemas.microsoft.com/office/drawing/2014/main" id="{3249D6FF-091A-4A8E-8B0B-5108081968B2}"/>
              </a:ext>
            </a:extLst>
          </p:cNvPr>
          <p:cNvCxnSpPr>
            <a:cxnSpLocks/>
            <a:stCxn id="6" idx="6"/>
            <a:endCxn id="21" idx="2"/>
          </p:cNvCxnSpPr>
          <p:nvPr/>
        </p:nvCxnSpPr>
        <p:spPr>
          <a:xfrm>
            <a:off x="3698555" y="2310221"/>
            <a:ext cx="3395137"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2" name="Connector: Curved 61">
            <a:extLst>
              <a:ext uri="{FF2B5EF4-FFF2-40B4-BE49-F238E27FC236}">
                <a16:creationId xmlns:a16="http://schemas.microsoft.com/office/drawing/2014/main" id="{D7306679-0E24-425B-B073-39331467D439}"/>
              </a:ext>
            </a:extLst>
          </p:cNvPr>
          <p:cNvCxnSpPr>
            <a:cxnSpLocks/>
            <a:stCxn id="6" idx="6"/>
            <a:endCxn id="20" idx="2"/>
          </p:cNvCxnSpPr>
          <p:nvPr/>
        </p:nvCxnSpPr>
        <p:spPr>
          <a:xfrm>
            <a:off x="3698555" y="2310221"/>
            <a:ext cx="3454871"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5" name="Connector: Curved 64">
            <a:extLst>
              <a:ext uri="{FF2B5EF4-FFF2-40B4-BE49-F238E27FC236}">
                <a16:creationId xmlns:a16="http://schemas.microsoft.com/office/drawing/2014/main" id="{755E85BC-B92A-40CA-9B09-CD90E83975F6}"/>
              </a:ext>
            </a:extLst>
          </p:cNvPr>
          <p:cNvCxnSpPr>
            <a:cxnSpLocks/>
            <a:stCxn id="6" idx="6"/>
            <a:endCxn id="23" idx="2"/>
          </p:cNvCxnSpPr>
          <p:nvPr/>
        </p:nvCxnSpPr>
        <p:spPr>
          <a:xfrm>
            <a:off x="3698555" y="2310221"/>
            <a:ext cx="3185503" cy="310102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2244EC19-32BE-4C59-8168-502321B6CF1B}"/>
              </a:ext>
            </a:extLst>
          </p:cNvPr>
          <p:cNvCxnSpPr>
            <a:cxnSpLocks/>
            <a:stCxn id="6" idx="6"/>
            <a:endCxn id="24" idx="2"/>
          </p:cNvCxnSpPr>
          <p:nvPr/>
        </p:nvCxnSpPr>
        <p:spPr>
          <a:xfrm>
            <a:off x="3698555" y="2310221"/>
            <a:ext cx="2845130" cy="372122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8" name="Connector: Curved 87">
            <a:extLst>
              <a:ext uri="{FF2B5EF4-FFF2-40B4-BE49-F238E27FC236}">
                <a16:creationId xmlns:a16="http://schemas.microsoft.com/office/drawing/2014/main" id="{94C1C8E8-735B-4AA0-9264-7862E5C35FFA}"/>
              </a:ext>
            </a:extLst>
          </p:cNvPr>
          <p:cNvCxnSpPr>
            <a:cxnSpLocks/>
            <a:stCxn id="7" idx="6"/>
            <a:endCxn id="21" idx="2"/>
          </p:cNvCxnSpPr>
          <p:nvPr/>
        </p:nvCxnSpPr>
        <p:spPr>
          <a:xfrm>
            <a:off x="3758289" y="2930425"/>
            <a:ext cx="3335403"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Connector: Curved 90">
            <a:extLst>
              <a:ext uri="{FF2B5EF4-FFF2-40B4-BE49-F238E27FC236}">
                <a16:creationId xmlns:a16="http://schemas.microsoft.com/office/drawing/2014/main" id="{27967606-2C3A-41F4-8A87-D3068F6E2A7D}"/>
              </a:ext>
            </a:extLst>
          </p:cNvPr>
          <p:cNvCxnSpPr>
            <a:cxnSpLocks/>
            <a:stCxn id="7" idx="6"/>
            <a:endCxn id="22" idx="2"/>
          </p:cNvCxnSpPr>
          <p:nvPr/>
        </p:nvCxnSpPr>
        <p:spPr>
          <a:xfrm>
            <a:off x="3758289" y="2930425"/>
            <a:ext cx="3433457"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Connector: Curved 93">
            <a:extLst>
              <a:ext uri="{FF2B5EF4-FFF2-40B4-BE49-F238E27FC236}">
                <a16:creationId xmlns:a16="http://schemas.microsoft.com/office/drawing/2014/main" id="{90AFC768-B207-4CE2-B7DD-E76FADC04BCC}"/>
              </a:ext>
            </a:extLst>
          </p:cNvPr>
          <p:cNvCxnSpPr>
            <a:cxnSpLocks/>
            <a:stCxn id="7" idx="6"/>
            <a:endCxn id="18" idx="2"/>
          </p:cNvCxnSpPr>
          <p:nvPr/>
        </p:nvCxnSpPr>
        <p:spPr>
          <a:xfrm>
            <a:off x="3758289" y="2930425"/>
            <a:ext cx="3085781"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7" name="Connector: Curved 96">
            <a:extLst>
              <a:ext uri="{FF2B5EF4-FFF2-40B4-BE49-F238E27FC236}">
                <a16:creationId xmlns:a16="http://schemas.microsoft.com/office/drawing/2014/main" id="{4667CD5D-AF21-4EE4-AB86-77C7B6AC7F65}"/>
              </a:ext>
            </a:extLst>
          </p:cNvPr>
          <p:cNvCxnSpPr>
            <a:cxnSpLocks/>
            <a:stCxn id="7" idx="6"/>
            <a:endCxn id="25" idx="2"/>
          </p:cNvCxnSpPr>
          <p:nvPr/>
        </p:nvCxnSpPr>
        <p:spPr>
          <a:xfrm>
            <a:off x="3758289" y="2930425"/>
            <a:ext cx="2987140" cy="186061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0" name="Connector: Curved 99">
            <a:extLst>
              <a:ext uri="{FF2B5EF4-FFF2-40B4-BE49-F238E27FC236}">
                <a16:creationId xmlns:a16="http://schemas.microsoft.com/office/drawing/2014/main" id="{8390D19E-E293-4F92-9D7E-1164BC438346}"/>
              </a:ext>
            </a:extLst>
          </p:cNvPr>
          <p:cNvCxnSpPr>
            <a:cxnSpLocks/>
            <a:stCxn id="7" idx="6"/>
            <a:endCxn id="23" idx="2"/>
          </p:cNvCxnSpPr>
          <p:nvPr/>
        </p:nvCxnSpPr>
        <p:spPr>
          <a:xfrm>
            <a:off x="3758289" y="2930425"/>
            <a:ext cx="3125769" cy="248081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3" name="Connector: Curved 102">
            <a:extLst>
              <a:ext uri="{FF2B5EF4-FFF2-40B4-BE49-F238E27FC236}">
                <a16:creationId xmlns:a16="http://schemas.microsoft.com/office/drawing/2014/main" id="{B72BCCA1-FC7E-4377-BE73-CA5BC3464A8F}"/>
              </a:ext>
            </a:extLst>
          </p:cNvPr>
          <p:cNvCxnSpPr>
            <a:cxnSpLocks/>
            <a:stCxn id="7" idx="6"/>
            <a:endCxn id="24" idx="2"/>
          </p:cNvCxnSpPr>
          <p:nvPr/>
        </p:nvCxnSpPr>
        <p:spPr>
          <a:xfrm>
            <a:off x="3758289" y="2930425"/>
            <a:ext cx="2785396" cy="310102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6" name="Connector: Curved 105">
            <a:extLst>
              <a:ext uri="{FF2B5EF4-FFF2-40B4-BE49-F238E27FC236}">
                <a16:creationId xmlns:a16="http://schemas.microsoft.com/office/drawing/2014/main" id="{C607B5E6-5E13-4434-99A0-DFB4221A0941}"/>
              </a:ext>
            </a:extLst>
          </p:cNvPr>
          <p:cNvCxnSpPr>
            <a:cxnSpLocks/>
            <a:stCxn id="8" idx="6"/>
            <a:endCxn id="22" idx="2"/>
          </p:cNvCxnSpPr>
          <p:nvPr/>
        </p:nvCxnSpPr>
        <p:spPr>
          <a:xfrm>
            <a:off x="3660235" y="3550629"/>
            <a:ext cx="3531511"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9" name="Connector: Curved 108">
            <a:extLst>
              <a:ext uri="{FF2B5EF4-FFF2-40B4-BE49-F238E27FC236}">
                <a16:creationId xmlns:a16="http://schemas.microsoft.com/office/drawing/2014/main" id="{E548261F-1984-43A7-9849-8D5D3E803B46}"/>
              </a:ext>
            </a:extLst>
          </p:cNvPr>
          <p:cNvCxnSpPr>
            <a:cxnSpLocks/>
            <a:stCxn id="8" idx="6"/>
            <a:endCxn id="18" idx="2"/>
          </p:cNvCxnSpPr>
          <p:nvPr/>
        </p:nvCxnSpPr>
        <p:spPr>
          <a:xfrm>
            <a:off x="3660235" y="3550629"/>
            <a:ext cx="3183835"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2" name="Connector: Curved 111">
            <a:extLst>
              <a:ext uri="{FF2B5EF4-FFF2-40B4-BE49-F238E27FC236}">
                <a16:creationId xmlns:a16="http://schemas.microsoft.com/office/drawing/2014/main" id="{76E089F0-AEAF-4BDE-A546-85F5997A2C25}"/>
              </a:ext>
            </a:extLst>
          </p:cNvPr>
          <p:cNvCxnSpPr>
            <a:cxnSpLocks/>
            <a:stCxn id="8" idx="6"/>
            <a:endCxn id="25" idx="2"/>
          </p:cNvCxnSpPr>
          <p:nvPr/>
        </p:nvCxnSpPr>
        <p:spPr>
          <a:xfrm>
            <a:off x="3660235" y="3550629"/>
            <a:ext cx="3085194"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5" name="Connector: Curved 114">
            <a:extLst>
              <a:ext uri="{FF2B5EF4-FFF2-40B4-BE49-F238E27FC236}">
                <a16:creationId xmlns:a16="http://schemas.microsoft.com/office/drawing/2014/main" id="{5C49A927-38EE-440A-ABA8-2514EDB00F95}"/>
              </a:ext>
            </a:extLst>
          </p:cNvPr>
          <p:cNvCxnSpPr>
            <a:cxnSpLocks/>
            <a:stCxn id="8" idx="6"/>
            <a:endCxn id="23" idx="2"/>
          </p:cNvCxnSpPr>
          <p:nvPr/>
        </p:nvCxnSpPr>
        <p:spPr>
          <a:xfrm>
            <a:off x="3660235" y="3550629"/>
            <a:ext cx="3223823" cy="186061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8" name="Connector: Curved 117">
            <a:extLst>
              <a:ext uri="{FF2B5EF4-FFF2-40B4-BE49-F238E27FC236}">
                <a16:creationId xmlns:a16="http://schemas.microsoft.com/office/drawing/2014/main" id="{1AC43DC8-EAA8-4F18-A698-D5809BC31775}"/>
              </a:ext>
            </a:extLst>
          </p:cNvPr>
          <p:cNvCxnSpPr>
            <a:cxnSpLocks/>
            <a:stCxn id="8" idx="6"/>
            <a:endCxn id="24" idx="2"/>
          </p:cNvCxnSpPr>
          <p:nvPr/>
        </p:nvCxnSpPr>
        <p:spPr>
          <a:xfrm>
            <a:off x="3660235" y="3550629"/>
            <a:ext cx="2883450" cy="2480816"/>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1" name="Connector: Curved 120">
            <a:extLst>
              <a:ext uri="{FF2B5EF4-FFF2-40B4-BE49-F238E27FC236}">
                <a16:creationId xmlns:a16="http://schemas.microsoft.com/office/drawing/2014/main" id="{3D93E36D-3F0E-40AB-89F1-E9BC56874885}"/>
              </a:ext>
            </a:extLst>
          </p:cNvPr>
          <p:cNvCxnSpPr>
            <a:cxnSpLocks/>
            <a:stCxn id="3" idx="6"/>
            <a:endCxn id="18" idx="2"/>
          </p:cNvCxnSpPr>
          <p:nvPr/>
        </p:nvCxnSpPr>
        <p:spPr>
          <a:xfrm>
            <a:off x="4007912" y="4170833"/>
            <a:ext cx="2836158"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4" name="Connector: Curved 123">
            <a:extLst>
              <a:ext uri="{FF2B5EF4-FFF2-40B4-BE49-F238E27FC236}">
                <a16:creationId xmlns:a16="http://schemas.microsoft.com/office/drawing/2014/main" id="{553D4068-3F8D-4FCF-883A-3FBDC9521D77}"/>
              </a:ext>
            </a:extLst>
          </p:cNvPr>
          <p:cNvCxnSpPr>
            <a:cxnSpLocks/>
            <a:stCxn id="3" idx="6"/>
            <a:endCxn id="25" idx="2"/>
          </p:cNvCxnSpPr>
          <p:nvPr/>
        </p:nvCxnSpPr>
        <p:spPr>
          <a:xfrm>
            <a:off x="4007912" y="4170833"/>
            <a:ext cx="2737517"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7" name="Connector: Curved 126">
            <a:extLst>
              <a:ext uri="{FF2B5EF4-FFF2-40B4-BE49-F238E27FC236}">
                <a16:creationId xmlns:a16="http://schemas.microsoft.com/office/drawing/2014/main" id="{0B4DEB47-3066-4BD7-BB00-8C35362750D8}"/>
              </a:ext>
            </a:extLst>
          </p:cNvPr>
          <p:cNvCxnSpPr>
            <a:cxnSpLocks/>
            <a:stCxn id="3" idx="6"/>
            <a:endCxn id="23" idx="2"/>
          </p:cNvCxnSpPr>
          <p:nvPr/>
        </p:nvCxnSpPr>
        <p:spPr>
          <a:xfrm>
            <a:off x="4007912" y="4170833"/>
            <a:ext cx="2876146"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0" name="Connector: Curved 129">
            <a:extLst>
              <a:ext uri="{FF2B5EF4-FFF2-40B4-BE49-F238E27FC236}">
                <a16:creationId xmlns:a16="http://schemas.microsoft.com/office/drawing/2014/main" id="{2070989F-E21A-433F-98BB-5B3320E33200}"/>
              </a:ext>
            </a:extLst>
          </p:cNvPr>
          <p:cNvCxnSpPr>
            <a:cxnSpLocks/>
            <a:stCxn id="3" idx="6"/>
            <a:endCxn id="24" idx="2"/>
          </p:cNvCxnSpPr>
          <p:nvPr/>
        </p:nvCxnSpPr>
        <p:spPr>
          <a:xfrm>
            <a:off x="4007912" y="4170833"/>
            <a:ext cx="2535773" cy="186061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3" name="Connector: Curved 132">
            <a:extLst>
              <a:ext uri="{FF2B5EF4-FFF2-40B4-BE49-F238E27FC236}">
                <a16:creationId xmlns:a16="http://schemas.microsoft.com/office/drawing/2014/main" id="{0A4AA89B-47BC-472D-BFDF-CFE42315A064}"/>
              </a:ext>
            </a:extLst>
          </p:cNvPr>
          <p:cNvCxnSpPr>
            <a:cxnSpLocks/>
            <a:stCxn id="11" idx="6"/>
            <a:endCxn id="25" idx="2"/>
          </p:cNvCxnSpPr>
          <p:nvPr/>
        </p:nvCxnSpPr>
        <p:spPr>
          <a:xfrm>
            <a:off x="4106553" y="4791037"/>
            <a:ext cx="263887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6" name="Connector: Curved 135">
            <a:extLst>
              <a:ext uri="{FF2B5EF4-FFF2-40B4-BE49-F238E27FC236}">
                <a16:creationId xmlns:a16="http://schemas.microsoft.com/office/drawing/2014/main" id="{A11E7CF4-C96B-479C-8AE2-162E6D8C2812}"/>
              </a:ext>
            </a:extLst>
          </p:cNvPr>
          <p:cNvCxnSpPr>
            <a:cxnSpLocks/>
            <a:stCxn id="11" idx="6"/>
            <a:endCxn id="23" idx="2"/>
          </p:cNvCxnSpPr>
          <p:nvPr/>
        </p:nvCxnSpPr>
        <p:spPr>
          <a:xfrm>
            <a:off x="4106553" y="4791037"/>
            <a:ext cx="2777505"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9" name="Connector: Curved 138">
            <a:extLst>
              <a:ext uri="{FF2B5EF4-FFF2-40B4-BE49-F238E27FC236}">
                <a16:creationId xmlns:a16="http://schemas.microsoft.com/office/drawing/2014/main" id="{EBEA2D99-7141-462B-8B5F-7F7630404A3D}"/>
              </a:ext>
            </a:extLst>
          </p:cNvPr>
          <p:cNvCxnSpPr>
            <a:cxnSpLocks/>
            <a:stCxn id="11" idx="6"/>
            <a:endCxn id="24" idx="2"/>
          </p:cNvCxnSpPr>
          <p:nvPr/>
        </p:nvCxnSpPr>
        <p:spPr>
          <a:xfrm>
            <a:off x="4106553" y="4791037"/>
            <a:ext cx="2437132" cy="124040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2" name="Connector: Curved 141">
            <a:extLst>
              <a:ext uri="{FF2B5EF4-FFF2-40B4-BE49-F238E27FC236}">
                <a16:creationId xmlns:a16="http://schemas.microsoft.com/office/drawing/2014/main" id="{B4084440-CDF8-4FF8-946B-3C747AEF3DBF}"/>
              </a:ext>
            </a:extLst>
          </p:cNvPr>
          <p:cNvCxnSpPr>
            <a:cxnSpLocks/>
            <a:stCxn id="9" idx="6"/>
            <a:endCxn id="23" idx="2"/>
          </p:cNvCxnSpPr>
          <p:nvPr/>
        </p:nvCxnSpPr>
        <p:spPr>
          <a:xfrm>
            <a:off x="3967924" y="5411241"/>
            <a:ext cx="2916134"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5" name="Connector: Curved 144">
            <a:extLst>
              <a:ext uri="{FF2B5EF4-FFF2-40B4-BE49-F238E27FC236}">
                <a16:creationId xmlns:a16="http://schemas.microsoft.com/office/drawing/2014/main" id="{7B34A877-4A81-4AB2-BC6F-39F61BBBFA4F}"/>
              </a:ext>
            </a:extLst>
          </p:cNvPr>
          <p:cNvCxnSpPr>
            <a:cxnSpLocks/>
            <a:stCxn id="9" idx="6"/>
            <a:endCxn id="24" idx="2"/>
          </p:cNvCxnSpPr>
          <p:nvPr/>
        </p:nvCxnSpPr>
        <p:spPr>
          <a:xfrm>
            <a:off x="3967924" y="5411241"/>
            <a:ext cx="2575761" cy="62020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8" name="Connector: Curved 147">
            <a:extLst>
              <a:ext uri="{FF2B5EF4-FFF2-40B4-BE49-F238E27FC236}">
                <a16:creationId xmlns:a16="http://schemas.microsoft.com/office/drawing/2014/main" id="{2E94FFAD-E2F2-4290-8965-838B2B710A7A}"/>
              </a:ext>
            </a:extLst>
          </p:cNvPr>
          <p:cNvCxnSpPr>
            <a:cxnSpLocks/>
            <a:stCxn id="10" idx="6"/>
            <a:endCxn id="24" idx="2"/>
          </p:cNvCxnSpPr>
          <p:nvPr/>
        </p:nvCxnSpPr>
        <p:spPr>
          <a:xfrm>
            <a:off x="4308297" y="6031445"/>
            <a:ext cx="2235388"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1" name="Connector: Curved 150">
            <a:extLst>
              <a:ext uri="{FF2B5EF4-FFF2-40B4-BE49-F238E27FC236}">
                <a16:creationId xmlns:a16="http://schemas.microsoft.com/office/drawing/2014/main" id="{9E836890-D824-4B68-9128-C4F3E8CF14DA}"/>
              </a:ext>
            </a:extLst>
          </p:cNvPr>
          <p:cNvCxnSpPr>
            <a:cxnSpLocks/>
            <a:stCxn id="3" idx="2"/>
            <a:endCxn id="13" idx="6"/>
          </p:cNvCxnSpPr>
          <p:nvPr/>
        </p:nvCxnSpPr>
        <p:spPr>
          <a:xfrm rot="10800000" flipV="1">
            <a:off x="1813129" y="4170832"/>
            <a:ext cx="1158606" cy="32489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4" name="Connector: Curved 153">
            <a:extLst>
              <a:ext uri="{FF2B5EF4-FFF2-40B4-BE49-F238E27FC236}">
                <a16:creationId xmlns:a16="http://schemas.microsoft.com/office/drawing/2014/main" id="{3CCEA91A-0887-48FC-9480-5A0E08BE5248}"/>
              </a:ext>
            </a:extLst>
          </p:cNvPr>
          <p:cNvCxnSpPr>
            <a:cxnSpLocks/>
            <a:stCxn id="3" idx="2"/>
            <a:endCxn id="12" idx="6"/>
          </p:cNvCxnSpPr>
          <p:nvPr/>
        </p:nvCxnSpPr>
        <p:spPr>
          <a:xfrm rot="10800000">
            <a:off x="2370573" y="3644533"/>
            <a:ext cx="601162" cy="52630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9" name="Connector: Curved 158">
            <a:extLst>
              <a:ext uri="{FF2B5EF4-FFF2-40B4-BE49-F238E27FC236}">
                <a16:creationId xmlns:a16="http://schemas.microsoft.com/office/drawing/2014/main" id="{43C68BD6-2737-4246-B67B-BA81C7FD7137}"/>
              </a:ext>
            </a:extLst>
          </p:cNvPr>
          <p:cNvCxnSpPr>
            <a:cxnSpLocks/>
            <a:stCxn id="12" idx="0"/>
            <a:endCxn id="15" idx="4"/>
          </p:cNvCxnSpPr>
          <p:nvPr/>
        </p:nvCxnSpPr>
        <p:spPr>
          <a:xfrm rot="5400000" flipH="1" flipV="1">
            <a:off x="1690455" y="2850805"/>
            <a:ext cx="248728" cy="42986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2" name="Connector: Curved 161">
            <a:extLst>
              <a:ext uri="{FF2B5EF4-FFF2-40B4-BE49-F238E27FC236}">
                <a16:creationId xmlns:a16="http://schemas.microsoft.com/office/drawing/2014/main" id="{C541E6CE-658A-4031-AF03-D416B0202BD4}"/>
              </a:ext>
            </a:extLst>
          </p:cNvPr>
          <p:cNvCxnSpPr>
            <a:cxnSpLocks/>
            <a:stCxn id="12" idx="0"/>
            <a:endCxn id="14" idx="4"/>
          </p:cNvCxnSpPr>
          <p:nvPr/>
        </p:nvCxnSpPr>
        <p:spPr>
          <a:xfrm rot="16200000" flipV="1">
            <a:off x="1256326" y="2846537"/>
            <a:ext cx="265552" cy="42157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5" name="Connector: Curved 164">
            <a:extLst>
              <a:ext uri="{FF2B5EF4-FFF2-40B4-BE49-F238E27FC236}">
                <a16:creationId xmlns:a16="http://schemas.microsoft.com/office/drawing/2014/main" id="{AF359F61-6652-44CA-AD04-2E171D324887}"/>
              </a:ext>
            </a:extLst>
          </p:cNvPr>
          <p:cNvCxnSpPr>
            <a:cxnSpLocks/>
            <a:stCxn id="5" idx="2"/>
            <a:endCxn id="14" idx="0"/>
          </p:cNvCxnSpPr>
          <p:nvPr/>
        </p:nvCxnSpPr>
        <p:spPr>
          <a:xfrm rot="10800000" flipV="1">
            <a:off x="1178316" y="1690017"/>
            <a:ext cx="2037407" cy="715180"/>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1" name="Connector: Curved 170">
            <a:extLst>
              <a:ext uri="{FF2B5EF4-FFF2-40B4-BE49-F238E27FC236}">
                <a16:creationId xmlns:a16="http://schemas.microsoft.com/office/drawing/2014/main" id="{765861C2-0D9C-4FA2-B29C-C743CD8D2597}"/>
              </a:ext>
            </a:extLst>
          </p:cNvPr>
          <p:cNvCxnSpPr>
            <a:cxnSpLocks/>
            <a:stCxn id="5" idx="2"/>
            <a:endCxn id="15" idx="0"/>
          </p:cNvCxnSpPr>
          <p:nvPr/>
        </p:nvCxnSpPr>
        <p:spPr>
          <a:xfrm rot="10800000" flipV="1">
            <a:off x="2029752" y="1690017"/>
            <a:ext cx="1185971" cy="73200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4" name="Connector: Curved 173">
            <a:extLst>
              <a:ext uri="{FF2B5EF4-FFF2-40B4-BE49-F238E27FC236}">
                <a16:creationId xmlns:a16="http://schemas.microsoft.com/office/drawing/2014/main" id="{BB8649ED-489B-4D72-B2FE-79C319678037}"/>
              </a:ext>
            </a:extLst>
          </p:cNvPr>
          <p:cNvCxnSpPr>
            <a:cxnSpLocks/>
            <a:stCxn id="5" idx="2"/>
            <a:endCxn id="12" idx="6"/>
          </p:cNvCxnSpPr>
          <p:nvPr/>
        </p:nvCxnSpPr>
        <p:spPr>
          <a:xfrm rot="10800000" flipV="1">
            <a:off x="2370574" y="1690016"/>
            <a:ext cx="845149" cy="195451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7" name="Connector: Curved 176">
            <a:extLst>
              <a:ext uri="{FF2B5EF4-FFF2-40B4-BE49-F238E27FC236}">
                <a16:creationId xmlns:a16="http://schemas.microsoft.com/office/drawing/2014/main" id="{17FDFAE9-1776-44CB-BC20-62E24C98F1D4}"/>
              </a:ext>
            </a:extLst>
          </p:cNvPr>
          <p:cNvCxnSpPr>
            <a:cxnSpLocks/>
            <a:stCxn id="5" idx="2"/>
            <a:endCxn id="13" idx="6"/>
          </p:cNvCxnSpPr>
          <p:nvPr/>
        </p:nvCxnSpPr>
        <p:spPr>
          <a:xfrm rot="10800000" flipV="1">
            <a:off x="1813130" y="1690016"/>
            <a:ext cx="1402593" cy="2805709"/>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007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childTnLst>
                                </p:cTn>
                              </p:par>
                              <p:par>
                                <p:cTn id="41" presetID="10" presetClass="entr" presetSubtype="0"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childTnLst>
                                </p:cTn>
                              </p:par>
                            </p:childTnLst>
                          </p:cTn>
                        </p:par>
                        <p:par>
                          <p:cTn id="44" fill="hold">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500"/>
                                        <p:tgtEl>
                                          <p:spTgt spid="20"/>
                                        </p:tgtEl>
                                      </p:cBhvr>
                                    </p:animEffect>
                                  </p:childTnLst>
                                </p:cTn>
                              </p:par>
                            </p:childTnLst>
                          </p:cTn>
                        </p:par>
                        <p:par>
                          <p:cTn id="57" fill="hold">
                            <p:stCondLst>
                              <p:cond delay="1000"/>
                            </p:stCondLst>
                            <p:childTnLst>
                              <p:par>
                                <p:cTn id="58" presetID="10" presetClass="entr" presetSubtype="0" fill="hold" nodeType="afterEffect">
                                  <p:stCondLst>
                                    <p:cond delay="0"/>
                                  </p:stCondLst>
                                  <p:childTnLst>
                                    <p:set>
                                      <p:cBhvr>
                                        <p:cTn id="59" dur="1" fill="hold">
                                          <p:stCondLst>
                                            <p:cond delay="0"/>
                                          </p:stCondLst>
                                        </p:cTn>
                                        <p:tgtEl>
                                          <p:spTgt spid="31"/>
                                        </p:tgtEl>
                                        <p:attrNameLst>
                                          <p:attrName>style.visibility</p:attrName>
                                        </p:attrNameLst>
                                      </p:cBhvr>
                                      <p:to>
                                        <p:strVal val="visible"/>
                                      </p:to>
                                    </p:set>
                                    <p:animEffect transition="in" filter="fade">
                                      <p:cBhvr>
                                        <p:cTn id="60" dur="500"/>
                                        <p:tgtEl>
                                          <p:spTgt spid="31"/>
                                        </p:tgtEl>
                                      </p:cBhvr>
                                    </p:animEffect>
                                  </p:childTnLst>
                                </p:cTn>
                              </p:par>
                            </p:childTnLst>
                          </p:cTn>
                        </p:par>
                        <p:par>
                          <p:cTn id="61" fill="hold">
                            <p:stCondLst>
                              <p:cond delay="1500"/>
                            </p:stCondLst>
                            <p:childTnLst>
                              <p:par>
                                <p:cTn id="62" presetID="10" presetClass="entr" presetSubtype="0" fill="hold" grpId="0" nodeType="after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fade">
                                      <p:cBhvr>
                                        <p:cTn id="64" dur="500"/>
                                        <p:tgtEl>
                                          <p:spTgt spid="21"/>
                                        </p:tgtEl>
                                      </p:cBhvr>
                                    </p:animEffect>
                                  </p:childTnLst>
                                </p:cTn>
                              </p:par>
                            </p:childTnLst>
                          </p:cTn>
                        </p:par>
                        <p:par>
                          <p:cTn id="65" fill="hold">
                            <p:stCondLst>
                              <p:cond delay="2000"/>
                            </p:stCondLst>
                            <p:childTnLst>
                              <p:par>
                                <p:cTn id="66" presetID="10" presetClass="entr" presetSubtype="0" fill="hold" nodeType="afterEffect">
                                  <p:stCondLst>
                                    <p:cond delay="0"/>
                                  </p:stCondLst>
                                  <p:childTnLst>
                                    <p:set>
                                      <p:cBhvr>
                                        <p:cTn id="67" dur="1" fill="hold">
                                          <p:stCondLst>
                                            <p:cond delay="0"/>
                                          </p:stCondLst>
                                        </p:cTn>
                                        <p:tgtEl>
                                          <p:spTgt spid="34"/>
                                        </p:tgtEl>
                                        <p:attrNameLst>
                                          <p:attrName>style.visibility</p:attrName>
                                        </p:attrNameLst>
                                      </p:cBhvr>
                                      <p:to>
                                        <p:strVal val="visible"/>
                                      </p:to>
                                    </p:set>
                                    <p:animEffect transition="in" filter="fade">
                                      <p:cBhvr>
                                        <p:cTn id="68" dur="500"/>
                                        <p:tgtEl>
                                          <p:spTgt spid="34"/>
                                        </p:tgtEl>
                                      </p:cBhvr>
                                    </p:animEffect>
                                  </p:childTnLst>
                                </p:cTn>
                              </p:par>
                            </p:childTnLst>
                          </p:cTn>
                        </p:par>
                        <p:par>
                          <p:cTn id="69" fill="hold">
                            <p:stCondLst>
                              <p:cond delay="2500"/>
                            </p:stCondLst>
                            <p:childTnLst>
                              <p:par>
                                <p:cTn id="70" presetID="10" presetClass="entr" presetSubtype="0" fill="hold" grpId="0" nodeType="after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par>
                          <p:cTn id="73" fill="hold">
                            <p:stCondLst>
                              <p:cond delay="3000"/>
                            </p:stCondLst>
                            <p:childTnLst>
                              <p:par>
                                <p:cTn id="74" presetID="10" presetClass="entr" presetSubtype="0" fill="hold" nodeType="after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fade">
                                      <p:cBhvr>
                                        <p:cTn id="76" dur="500"/>
                                        <p:tgtEl>
                                          <p:spTgt spid="37"/>
                                        </p:tgtEl>
                                      </p:cBhvr>
                                    </p:animEffect>
                                  </p:childTnLst>
                                </p:cTn>
                              </p:par>
                            </p:childTnLst>
                          </p:cTn>
                        </p:par>
                        <p:par>
                          <p:cTn id="77" fill="hold">
                            <p:stCondLst>
                              <p:cond delay="3500"/>
                            </p:stCondLst>
                            <p:childTnLst>
                              <p:par>
                                <p:cTn id="78" presetID="10" presetClass="entr" presetSubtype="0" fill="hold" grpId="0" nodeType="after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fade">
                                      <p:cBhvr>
                                        <p:cTn id="80" dur="500"/>
                                        <p:tgtEl>
                                          <p:spTgt spid="18"/>
                                        </p:tgtEl>
                                      </p:cBhvr>
                                    </p:animEffect>
                                  </p:childTnLst>
                                </p:cTn>
                              </p:par>
                            </p:childTnLst>
                          </p:cTn>
                        </p:par>
                        <p:par>
                          <p:cTn id="81" fill="hold">
                            <p:stCondLst>
                              <p:cond delay="4000"/>
                            </p:stCondLst>
                            <p:childTnLst>
                              <p:par>
                                <p:cTn id="82" presetID="10" presetClass="entr" presetSubtype="0" fill="hold" nodeType="afterEffect">
                                  <p:stCondLst>
                                    <p:cond delay="0"/>
                                  </p:stCondLst>
                                  <p:childTnLst>
                                    <p:set>
                                      <p:cBhvr>
                                        <p:cTn id="83" dur="1" fill="hold">
                                          <p:stCondLst>
                                            <p:cond delay="0"/>
                                          </p:stCondLst>
                                        </p:cTn>
                                        <p:tgtEl>
                                          <p:spTgt spid="40"/>
                                        </p:tgtEl>
                                        <p:attrNameLst>
                                          <p:attrName>style.visibility</p:attrName>
                                        </p:attrNameLst>
                                      </p:cBhvr>
                                      <p:to>
                                        <p:strVal val="visible"/>
                                      </p:to>
                                    </p:set>
                                    <p:animEffect transition="in" filter="fade">
                                      <p:cBhvr>
                                        <p:cTn id="84" dur="500"/>
                                        <p:tgtEl>
                                          <p:spTgt spid="40"/>
                                        </p:tgtEl>
                                      </p:cBhvr>
                                    </p:animEffect>
                                  </p:childTnLst>
                                </p:cTn>
                              </p:par>
                            </p:childTnLst>
                          </p:cTn>
                        </p:par>
                        <p:par>
                          <p:cTn id="85" fill="hold">
                            <p:stCondLst>
                              <p:cond delay="4500"/>
                            </p:stCondLst>
                            <p:childTnLst>
                              <p:par>
                                <p:cTn id="86" presetID="10" presetClass="entr" presetSubtype="0" fill="hold" grpId="0" nodeType="afterEffect">
                                  <p:stCondLst>
                                    <p:cond delay="0"/>
                                  </p:stCondLst>
                                  <p:childTnLst>
                                    <p:set>
                                      <p:cBhvr>
                                        <p:cTn id="87" dur="1" fill="hold">
                                          <p:stCondLst>
                                            <p:cond delay="0"/>
                                          </p:stCondLst>
                                        </p:cTn>
                                        <p:tgtEl>
                                          <p:spTgt spid="25"/>
                                        </p:tgtEl>
                                        <p:attrNameLst>
                                          <p:attrName>style.visibility</p:attrName>
                                        </p:attrNameLst>
                                      </p:cBhvr>
                                      <p:to>
                                        <p:strVal val="visible"/>
                                      </p:to>
                                    </p:set>
                                    <p:animEffect transition="in" filter="fade">
                                      <p:cBhvr>
                                        <p:cTn id="88" dur="500"/>
                                        <p:tgtEl>
                                          <p:spTgt spid="25"/>
                                        </p:tgtEl>
                                      </p:cBhvr>
                                    </p:animEffect>
                                  </p:childTnLst>
                                </p:cTn>
                              </p:par>
                            </p:childTnLst>
                          </p:cTn>
                        </p:par>
                        <p:par>
                          <p:cTn id="89" fill="hold">
                            <p:stCondLst>
                              <p:cond delay="5000"/>
                            </p:stCondLst>
                            <p:childTnLst>
                              <p:par>
                                <p:cTn id="90" presetID="10" presetClass="entr" presetSubtype="0" fill="hold" nodeType="after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fade">
                                      <p:cBhvr>
                                        <p:cTn id="92" dur="500"/>
                                        <p:tgtEl>
                                          <p:spTgt spid="43"/>
                                        </p:tgtEl>
                                      </p:cBhvr>
                                    </p:animEffect>
                                  </p:childTnLst>
                                </p:cTn>
                              </p:par>
                            </p:childTnLst>
                          </p:cTn>
                        </p:par>
                        <p:par>
                          <p:cTn id="93" fill="hold">
                            <p:stCondLst>
                              <p:cond delay="5500"/>
                            </p:stCondLst>
                            <p:childTnLst>
                              <p:par>
                                <p:cTn id="94" presetID="10" presetClass="entr" presetSubtype="0" fill="hold" grpId="0" nodeType="afterEffect">
                                  <p:stCondLst>
                                    <p:cond delay="0"/>
                                  </p:stCondLst>
                                  <p:childTnLst>
                                    <p:set>
                                      <p:cBhvr>
                                        <p:cTn id="95" dur="1" fill="hold">
                                          <p:stCondLst>
                                            <p:cond delay="0"/>
                                          </p:stCondLst>
                                        </p:cTn>
                                        <p:tgtEl>
                                          <p:spTgt spid="23"/>
                                        </p:tgtEl>
                                        <p:attrNameLst>
                                          <p:attrName>style.visibility</p:attrName>
                                        </p:attrNameLst>
                                      </p:cBhvr>
                                      <p:to>
                                        <p:strVal val="visible"/>
                                      </p:to>
                                    </p:set>
                                    <p:animEffect transition="in" filter="fade">
                                      <p:cBhvr>
                                        <p:cTn id="96" dur="500"/>
                                        <p:tgtEl>
                                          <p:spTgt spid="23"/>
                                        </p:tgtEl>
                                      </p:cBhvr>
                                    </p:animEffect>
                                  </p:childTnLst>
                                </p:cTn>
                              </p:par>
                            </p:childTnLst>
                          </p:cTn>
                        </p:par>
                        <p:par>
                          <p:cTn id="97" fill="hold">
                            <p:stCondLst>
                              <p:cond delay="6000"/>
                            </p:stCondLst>
                            <p:childTnLst>
                              <p:par>
                                <p:cTn id="98" presetID="10" presetClass="entr" presetSubtype="0" fill="hold" nodeType="afterEffect">
                                  <p:stCondLst>
                                    <p:cond delay="0"/>
                                  </p:stCondLst>
                                  <p:childTnLst>
                                    <p:set>
                                      <p:cBhvr>
                                        <p:cTn id="99" dur="1" fill="hold">
                                          <p:stCondLst>
                                            <p:cond delay="0"/>
                                          </p:stCondLst>
                                        </p:cTn>
                                        <p:tgtEl>
                                          <p:spTgt spid="46"/>
                                        </p:tgtEl>
                                        <p:attrNameLst>
                                          <p:attrName>style.visibility</p:attrName>
                                        </p:attrNameLst>
                                      </p:cBhvr>
                                      <p:to>
                                        <p:strVal val="visible"/>
                                      </p:to>
                                    </p:set>
                                    <p:animEffect transition="in" filter="fade">
                                      <p:cBhvr>
                                        <p:cTn id="100" dur="500"/>
                                        <p:tgtEl>
                                          <p:spTgt spid="46"/>
                                        </p:tgtEl>
                                      </p:cBhvr>
                                    </p:animEffect>
                                  </p:childTnLst>
                                </p:cTn>
                              </p:par>
                            </p:childTnLst>
                          </p:cTn>
                        </p:par>
                        <p:par>
                          <p:cTn id="101" fill="hold">
                            <p:stCondLst>
                              <p:cond delay="6500"/>
                            </p:stCondLst>
                            <p:childTnLst>
                              <p:par>
                                <p:cTn id="102" presetID="10" presetClass="entr" presetSubtype="0" fill="hold" grpId="0" nodeType="after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fade">
                                      <p:cBhvr>
                                        <p:cTn id="104" dur="500"/>
                                        <p:tgtEl>
                                          <p:spTgt spid="24"/>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62"/>
                                        </p:tgtEl>
                                        <p:attrNameLst>
                                          <p:attrName>style.visibility</p:attrName>
                                        </p:attrNameLst>
                                      </p:cBhvr>
                                      <p:to>
                                        <p:strVal val="visible"/>
                                      </p:to>
                                    </p:set>
                                    <p:animEffect transition="in" filter="fade">
                                      <p:cBhvr>
                                        <p:cTn id="109" dur="500"/>
                                        <p:tgtEl>
                                          <p:spTgt spid="62"/>
                                        </p:tgtEl>
                                      </p:cBhvr>
                                    </p:animEffect>
                                  </p:childTnLst>
                                </p:cTn>
                              </p:par>
                            </p:childTnLst>
                          </p:cTn>
                        </p:par>
                        <p:par>
                          <p:cTn id="110" fill="hold">
                            <p:stCondLst>
                              <p:cond delay="500"/>
                            </p:stCondLst>
                            <p:childTnLst>
                              <p:par>
                                <p:cTn id="111" presetID="10" presetClass="entr" presetSubtype="0" fill="hold" nodeType="afterEffect">
                                  <p:stCondLst>
                                    <p:cond delay="0"/>
                                  </p:stCondLst>
                                  <p:childTnLst>
                                    <p:set>
                                      <p:cBhvr>
                                        <p:cTn id="112" dur="1" fill="hold">
                                          <p:stCondLst>
                                            <p:cond delay="0"/>
                                          </p:stCondLst>
                                        </p:cTn>
                                        <p:tgtEl>
                                          <p:spTgt spid="59"/>
                                        </p:tgtEl>
                                        <p:attrNameLst>
                                          <p:attrName>style.visibility</p:attrName>
                                        </p:attrNameLst>
                                      </p:cBhvr>
                                      <p:to>
                                        <p:strVal val="visible"/>
                                      </p:to>
                                    </p:set>
                                    <p:animEffect transition="in" filter="fade">
                                      <p:cBhvr>
                                        <p:cTn id="113" dur="500"/>
                                        <p:tgtEl>
                                          <p:spTgt spid="59"/>
                                        </p:tgtEl>
                                      </p:cBhvr>
                                    </p:animEffect>
                                  </p:childTnLst>
                                </p:cTn>
                              </p:par>
                            </p:childTnLst>
                          </p:cTn>
                        </p:par>
                        <p:par>
                          <p:cTn id="114" fill="hold">
                            <p:stCondLst>
                              <p:cond delay="1000"/>
                            </p:stCondLst>
                            <p:childTnLst>
                              <p:par>
                                <p:cTn id="115" presetID="10" presetClass="entr" presetSubtype="0" fill="hold" nodeType="afterEffect">
                                  <p:stCondLst>
                                    <p:cond delay="0"/>
                                  </p:stCondLst>
                                  <p:childTnLst>
                                    <p:set>
                                      <p:cBhvr>
                                        <p:cTn id="116" dur="1" fill="hold">
                                          <p:stCondLst>
                                            <p:cond delay="0"/>
                                          </p:stCondLst>
                                        </p:cTn>
                                        <p:tgtEl>
                                          <p:spTgt spid="50"/>
                                        </p:tgtEl>
                                        <p:attrNameLst>
                                          <p:attrName>style.visibility</p:attrName>
                                        </p:attrNameLst>
                                      </p:cBhvr>
                                      <p:to>
                                        <p:strVal val="visible"/>
                                      </p:to>
                                    </p:set>
                                    <p:animEffect transition="in" filter="fade">
                                      <p:cBhvr>
                                        <p:cTn id="117" dur="500"/>
                                        <p:tgtEl>
                                          <p:spTgt spid="50"/>
                                        </p:tgtEl>
                                      </p:cBhvr>
                                    </p:animEffect>
                                  </p:childTnLst>
                                </p:cTn>
                              </p:par>
                            </p:childTnLst>
                          </p:cTn>
                        </p:par>
                        <p:par>
                          <p:cTn id="118" fill="hold">
                            <p:stCondLst>
                              <p:cond delay="1500"/>
                            </p:stCondLst>
                            <p:childTnLst>
                              <p:par>
                                <p:cTn id="119" presetID="10" presetClass="entr" presetSubtype="0" fill="hold" nodeType="afterEffect">
                                  <p:stCondLst>
                                    <p:cond delay="0"/>
                                  </p:stCondLst>
                                  <p:childTnLst>
                                    <p:set>
                                      <p:cBhvr>
                                        <p:cTn id="120" dur="1" fill="hold">
                                          <p:stCondLst>
                                            <p:cond delay="0"/>
                                          </p:stCondLst>
                                        </p:cTn>
                                        <p:tgtEl>
                                          <p:spTgt spid="56"/>
                                        </p:tgtEl>
                                        <p:attrNameLst>
                                          <p:attrName>style.visibility</p:attrName>
                                        </p:attrNameLst>
                                      </p:cBhvr>
                                      <p:to>
                                        <p:strVal val="visible"/>
                                      </p:to>
                                    </p:set>
                                    <p:animEffect transition="in" filter="fade">
                                      <p:cBhvr>
                                        <p:cTn id="121" dur="500"/>
                                        <p:tgtEl>
                                          <p:spTgt spid="56"/>
                                        </p:tgtEl>
                                      </p:cBhvr>
                                    </p:animEffect>
                                  </p:childTnLst>
                                </p:cTn>
                              </p:par>
                            </p:childTnLst>
                          </p:cTn>
                        </p:par>
                        <p:par>
                          <p:cTn id="122" fill="hold">
                            <p:stCondLst>
                              <p:cond delay="2000"/>
                            </p:stCondLst>
                            <p:childTnLst>
                              <p:par>
                                <p:cTn id="123" presetID="10" presetClass="entr" presetSubtype="0" fill="hold" nodeType="afterEffect">
                                  <p:stCondLst>
                                    <p:cond delay="0"/>
                                  </p:stCondLst>
                                  <p:childTnLst>
                                    <p:set>
                                      <p:cBhvr>
                                        <p:cTn id="124" dur="1" fill="hold">
                                          <p:stCondLst>
                                            <p:cond delay="0"/>
                                          </p:stCondLst>
                                        </p:cTn>
                                        <p:tgtEl>
                                          <p:spTgt spid="53"/>
                                        </p:tgtEl>
                                        <p:attrNameLst>
                                          <p:attrName>style.visibility</p:attrName>
                                        </p:attrNameLst>
                                      </p:cBhvr>
                                      <p:to>
                                        <p:strVal val="visible"/>
                                      </p:to>
                                    </p:set>
                                    <p:animEffect transition="in" filter="fade">
                                      <p:cBhvr>
                                        <p:cTn id="125" dur="500"/>
                                        <p:tgtEl>
                                          <p:spTgt spid="53"/>
                                        </p:tgtEl>
                                      </p:cBhvr>
                                    </p:animEffect>
                                  </p:childTnLst>
                                </p:cTn>
                              </p:par>
                            </p:childTnLst>
                          </p:cTn>
                        </p:par>
                        <p:par>
                          <p:cTn id="126" fill="hold">
                            <p:stCondLst>
                              <p:cond delay="2500"/>
                            </p:stCondLst>
                            <p:childTnLst>
                              <p:par>
                                <p:cTn id="127" presetID="10" presetClass="entr" presetSubtype="0" fill="hold" nodeType="afterEffect">
                                  <p:stCondLst>
                                    <p:cond delay="0"/>
                                  </p:stCondLst>
                                  <p:childTnLst>
                                    <p:set>
                                      <p:cBhvr>
                                        <p:cTn id="128" dur="1" fill="hold">
                                          <p:stCondLst>
                                            <p:cond delay="0"/>
                                          </p:stCondLst>
                                        </p:cTn>
                                        <p:tgtEl>
                                          <p:spTgt spid="65"/>
                                        </p:tgtEl>
                                        <p:attrNameLst>
                                          <p:attrName>style.visibility</p:attrName>
                                        </p:attrNameLst>
                                      </p:cBhvr>
                                      <p:to>
                                        <p:strVal val="visible"/>
                                      </p:to>
                                    </p:set>
                                    <p:animEffect transition="in" filter="fade">
                                      <p:cBhvr>
                                        <p:cTn id="129" dur="500"/>
                                        <p:tgtEl>
                                          <p:spTgt spid="65"/>
                                        </p:tgtEl>
                                      </p:cBhvr>
                                    </p:animEffect>
                                  </p:childTnLst>
                                </p:cTn>
                              </p:par>
                            </p:childTnLst>
                          </p:cTn>
                        </p:par>
                        <p:par>
                          <p:cTn id="130" fill="hold">
                            <p:stCondLst>
                              <p:cond delay="3000"/>
                            </p:stCondLst>
                            <p:childTnLst>
                              <p:par>
                                <p:cTn id="131" presetID="10" presetClass="entr" presetSubtype="0" fill="hold" nodeType="afterEffect">
                                  <p:stCondLst>
                                    <p:cond delay="0"/>
                                  </p:stCondLst>
                                  <p:childTnLst>
                                    <p:set>
                                      <p:cBhvr>
                                        <p:cTn id="132" dur="1" fill="hold">
                                          <p:stCondLst>
                                            <p:cond delay="0"/>
                                          </p:stCondLst>
                                        </p:cTn>
                                        <p:tgtEl>
                                          <p:spTgt spid="68"/>
                                        </p:tgtEl>
                                        <p:attrNameLst>
                                          <p:attrName>style.visibility</p:attrName>
                                        </p:attrNameLst>
                                      </p:cBhvr>
                                      <p:to>
                                        <p:strVal val="visible"/>
                                      </p:to>
                                    </p:set>
                                    <p:animEffect transition="in" filter="fade">
                                      <p:cBhvr>
                                        <p:cTn id="133" dur="500"/>
                                        <p:tgtEl>
                                          <p:spTgt spid="68"/>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nodeType="clickEffect">
                                  <p:stCondLst>
                                    <p:cond delay="0"/>
                                  </p:stCondLst>
                                  <p:childTnLst>
                                    <p:set>
                                      <p:cBhvr>
                                        <p:cTn id="137" dur="1" fill="hold">
                                          <p:stCondLst>
                                            <p:cond delay="0"/>
                                          </p:stCondLst>
                                        </p:cTn>
                                        <p:tgtEl>
                                          <p:spTgt spid="88"/>
                                        </p:tgtEl>
                                        <p:attrNameLst>
                                          <p:attrName>style.visibility</p:attrName>
                                        </p:attrNameLst>
                                      </p:cBhvr>
                                      <p:to>
                                        <p:strVal val="visible"/>
                                      </p:to>
                                    </p:set>
                                    <p:animEffect transition="in" filter="fade">
                                      <p:cBhvr>
                                        <p:cTn id="138" dur="500"/>
                                        <p:tgtEl>
                                          <p:spTgt spid="88"/>
                                        </p:tgtEl>
                                      </p:cBhvr>
                                    </p:animEffect>
                                  </p:childTnLst>
                                </p:cTn>
                              </p:par>
                            </p:childTnLst>
                          </p:cTn>
                        </p:par>
                        <p:par>
                          <p:cTn id="139" fill="hold">
                            <p:stCondLst>
                              <p:cond delay="500"/>
                            </p:stCondLst>
                            <p:childTnLst>
                              <p:par>
                                <p:cTn id="140" presetID="10" presetClass="entr" presetSubtype="0" fill="hold" nodeType="afterEffect">
                                  <p:stCondLst>
                                    <p:cond delay="0"/>
                                  </p:stCondLst>
                                  <p:childTnLst>
                                    <p:set>
                                      <p:cBhvr>
                                        <p:cTn id="141" dur="1" fill="hold">
                                          <p:stCondLst>
                                            <p:cond delay="0"/>
                                          </p:stCondLst>
                                        </p:cTn>
                                        <p:tgtEl>
                                          <p:spTgt spid="91"/>
                                        </p:tgtEl>
                                        <p:attrNameLst>
                                          <p:attrName>style.visibility</p:attrName>
                                        </p:attrNameLst>
                                      </p:cBhvr>
                                      <p:to>
                                        <p:strVal val="visible"/>
                                      </p:to>
                                    </p:set>
                                    <p:animEffect transition="in" filter="fade">
                                      <p:cBhvr>
                                        <p:cTn id="142" dur="500"/>
                                        <p:tgtEl>
                                          <p:spTgt spid="91"/>
                                        </p:tgtEl>
                                      </p:cBhvr>
                                    </p:animEffect>
                                  </p:childTnLst>
                                </p:cTn>
                              </p:par>
                            </p:childTnLst>
                          </p:cTn>
                        </p:par>
                        <p:par>
                          <p:cTn id="143" fill="hold">
                            <p:stCondLst>
                              <p:cond delay="1000"/>
                            </p:stCondLst>
                            <p:childTnLst>
                              <p:par>
                                <p:cTn id="144" presetID="10" presetClass="entr" presetSubtype="0" fill="hold" nodeType="afterEffect">
                                  <p:stCondLst>
                                    <p:cond delay="0"/>
                                  </p:stCondLst>
                                  <p:childTnLst>
                                    <p:set>
                                      <p:cBhvr>
                                        <p:cTn id="145" dur="1" fill="hold">
                                          <p:stCondLst>
                                            <p:cond delay="0"/>
                                          </p:stCondLst>
                                        </p:cTn>
                                        <p:tgtEl>
                                          <p:spTgt spid="94"/>
                                        </p:tgtEl>
                                        <p:attrNameLst>
                                          <p:attrName>style.visibility</p:attrName>
                                        </p:attrNameLst>
                                      </p:cBhvr>
                                      <p:to>
                                        <p:strVal val="visible"/>
                                      </p:to>
                                    </p:set>
                                    <p:animEffect transition="in" filter="fade">
                                      <p:cBhvr>
                                        <p:cTn id="146" dur="500"/>
                                        <p:tgtEl>
                                          <p:spTgt spid="94"/>
                                        </p:tgtEl>
                                      </p:cBhvr>
                                    </p:animEffect>
                                  </p:childTnLst>
                                </p:cTn>
                              </p:par>
                            </p:childTnLst>
                          </p:cTn>
                        </p:par>
                        <p:par>
                          <p:cTn id="147" fill="hold">
                            <p:stCondLst>
                              <p:cond delay="1500"/>
                            </p:stCondLst>
                            <p:childTnLst>
                              <p:par>
                                <p:cTn id="148" presetID="10" presetClass="entr" presetSubtype="0" fill="hold" nodeType="afterEffect">
                                  <p:stCondLst>
                                    <p:cond delay="0"/>
                                  </p:stCondLst>
                                  <p:childTnLst>
                                    <p:set>
                                      <p:cBhvr>
                                        <p:cTn id="149" dur="1" fill="hold">
                                          <p:stCondLst>
                                            <p:cond delay="0"/>
                                          </p:stCondLst>
                                        </p:cTn>
                                        <p:tgtEl>
                                          <p:spTgt spid="97"/>
                                        </p:tgtEl>
                                        <p:attrNameLst>
                                          <p:attrName>style.visibility</p:attrName>
                                        </p:attrNameLst>
                                      </p:cBhvr>
                                      <p:to>
                                        <p:strVal val="visible"/>
                                      </p:to>
                                    </p:set>
                                    <p:animEffect transition="in" filter="fade">
                                      <p:cBhvr>
                                        <p:cTn id="150" dur="500"/>
                                        <p:tgtEl>
                                          <p:spTgt spid="97"/>
                                        </p:tgtEl>
                                      </p:cBhvr>
                                    </p:animEffect>
                                  </p:childTnLst>
                                </p:cTn>
                              </p:par>
                            </p:childTnLst>
                          </p:cTn>
                        </p:par>
                        <p:par>
                          <p:cTn id="151" fill="hold">
                            <p:stCondLst>
                              <p:cond delay="2000"/>
                            </p:stCondLst>
                            <p:childTnLst>
                              <p:par>
                                <p:cTn id="152" presetID="10" presetClass="entr" presetSubtype="0" fill="hold" nodeType="afterEffect">
                                  <p:stCondLst>
                                    <p:cond delay="0"/>
                                  </p:stCondLst>
                                  <p:childTnLst>
                                    <p:set>
                                      <p:cBhvr>
                                        <p:cTn id="153" dur="1" fill="hold">
                                          <p:stCondLst>
                                            <p:cond delay="0"/>
                                          </p:stCondLst>
                                        </p:cTn>
                                        <p:tgtEl>
                                          <p:spTgt spid="100"/>
                                        </p:tgtEl>
                                        <p:attrNameLst>
                                          <p:attrName>style.visibility</p:attrName>
                                        </p:attrNameLst>
                                      </p:cBhvr>
                                      <p:to>
                                        <p:strVal val="visible"/>
                                      </p:to>
                                    </p:set>
                                    <p:animEffect transition="in" filter="fade">
                                      <p:cBhvr>
                                        <p:cTn id="154" dur="500"/>
                                        <p:tgtEl>
                                          <p:spTgt spid="100"/>
                                        </p:tgtEl>
                                      </p:cBhvr>
                                    </p:animEffect>
                                  </p:childTnLst>
                                </p:cTn>
                              </p:par>
                            </p:childTnLst>
                          </p:cTn>
                        </p:par>
                        <p:par>
                          <p:cTn id="155" fill="hold">
                            <p:stCondLst>
                              <p:cond delay="2500"/>
                            </p:stCondLst>
                            <p:childTnLst>
                              <p:par>
                                <p:cTn id="156" presetID="10" presetClass="entr" presetSubtype="0" fill="hold" nodeType="afterEffect">
                                  <p:stCondLst>
                                    <p:cond delay="0"/>
                                  </p:stCondLst>
                                  <p:childTnLst>
                                    <p:set>
                                      <p:cBhvr>
                                        <p:cTn id="157" dur="1" fill="hold">
                                          <p:stCondLst>
                                            <p:cond delay="0"/>
                                          </p:stCondLst>
                                        </p:cTn>
                                        <p:tgtEl>
                                          <p:spTgt spid="103"/>
                                        </p:tgtEl>
                                        <p:attrNameLst>
                                          <p:attrName>style.visibility</p:attrName>
                                        </p:attrNameLst>
                                      </p:cBhvr>
                                      <p:to>
                                        <p:strVal val="visible"/>
                                      </p:to>
                                    </p:set>
                                    <p:animEffect transition="in" filter="fade">
                                      <p:cBhvr>
                                        <p:cTn id="158" dur="500"/>
                                        <p:tgtEl>
                                          <p:spTgt spid="103"/>
                                        </p:tgtEl>
                                      </p:cBhvr>
                                    </p:animEffect>
                                  </p:childTnLst>
                                </p:cTn>
                              </p:par>
                            </p:childTnLst>
                          </p:cTn>
                        </p:par>
                        <p:par>
                          <p:cTn id="159" fill="hold">
                            <p:stCondLst>
                              <p:cond delay="3000"/>
                            </p:stCondLst>
                            <p:childTnLst>
                              <p:par>
                                <p:cTn id="160" presetID="10" presetClass="entr" presetSubtype="0" fill="hold" nodeType="afterEffect">
                                  <p:stCondLst>
                                    <p:cond delay="0"/>
                                  </p:stCondLst>
                                  <p:childTnLst>
                                    <p:set>
                                      <p:cBhvr>
                                        <p:cTn id="161" dur="1" fill="hold">
                                          <p:stCondLst>
                                            <p:cond delay="0"/>
                                          </p:stCondLst>
                                        </p:cTn>
                                        <p:tgtEl>
                                          <p:spTgt spid="106"/>
                                        </p:tgtEl>
                                        <p:attrNameLst>
                                          <p:attrName>style.visibility</p:attrName>
                                        </p:attrNameLst>
                                      </p:cBhvr>
                                      <p:to>
                                        <p:strVal val="visible"/>
                                      </p:to>
                                    </p:set>
                                    <p:animEffect transition="in" filter="fade">
                                      <p:cBhvr>
                                        <p:cTn id="162" dur="500"/>
                                        <p:tgtEl>
                                          <p:spTgt spid="106"/>
                                        </p:tgtEl>
                                      </p:cBhvr>
                                    </p:animEffect>
                                  </p:childTnLst>
                                </p:cTn>
                              </p:par>
                            </p:childTnLst>
                          </p:cTn>
                        </p:par>
                        <p:par>
                          <p:cTn id="163" fill="hold">
                            <p:stCondLst>
                              <p:cond delay="3500"/>
                            </p:stCondLst>
                            <p:childTnLst>
                              <p:par>
                                <p:cTn id="164" presetID="10" presetClass="entr" presetSubtype="0" fill="hold" nodeType="afterEffect">
                                  <p:stCondLst>
                                    <p:cond delay="0"/>
                                  </p:stCondLst>
                                  <p:childTnLst>
                                    <p:set>
                                      <p:cBhvr>
                                        <p:cTn id="165" dur="1" fill="hold">
                                          <p:stCondLst>
                                            <p:cond delay="0"/>
                                          </p:stCondLst>
                                        </p:cTn>
                                        <p:tgtEl>
                                          <p:spTgt spid="109"/>
                                        </p:tgtEl>
                                        <p:attrNameLst>
                                          <p:attrName>style.visibility</p:attrName>
                                        </p:attrNameLst>
                                      </p:cBhvr>
                                      <p:to>
                                        <p:strVal val="visible"/>
                                      </p:to>
                                    </p:set>
                                    <p:animEffect transition="in" filter="fade">
                                      <p:cBhvr>
                                        <p:cTn id="166" dur="500"/>
                                        <p:tgtEl>
                                          <p:spTgt spid="109"/>
                                        </p:tgtEl>
                                      </p:cBhvr>
                                    </p:animEffect>
                                  </p:childTnLst>
                                </p:cTn>
                              </p:par>
                            </p:childTnLst>
                          </p:cTn>
                        </p:par>
                        <p:par>
                          <p:cTn id="167" fill="hold">
                            <p:stCondLst>
                              <p:cond delay="4000"/>
                            </p:stCondLst>
                            <p:childTnLst>
                              <p:par>
                                <p:cTn id="168" presetID="10" presetClass="entr" presetSubtype="0" fill="hold" nodeType="afterEffect">
                                  <p:stCondLst>
                                    <p:cond delay="0"/>
                                  </p:stCondLst>
                                  <p:childTnLst>
                                    <p:set>
                                      <p:cBhvr>
                                        <p:cTn id="169" dur="1" fill="hold">
                                          <p:stCondLst>
                                            <p:cond delay="0"/>
                                          </p:stCondLst>
                                        </p:cTn>
                                        <p:tgtEl>
                                          <p:spTgt spid="112"/>
                                        </p:tgtEl>
                                        <p:attrNameLst>
                                          <p:attrName>style.visibility</p:attrName>
                                        </p:attrNameLst>
                                      </p:cBhvr>
                                      <p:to>
                                        <p:strVal val="visible"/>
                                      </p:to>
                                    </p:set>
                                    <p:animEffect transition="in" filter="fade">
                                      <p:cBhvr>
                                        <p:cTn id="170" dur="500"/>
                                        <p:tgtEl>
                                          <p:spTgt spid="112"/>
                                        </p:tgtEl>
                                      </p:cBhvr>
                                    </p:animEffect>
                                  </p:childTnLst>
                                </p:cTn>
                              </p:par>
                            </p:childTnLst>
                          </p:cTn>
                        </p:par>
                        <p:par>
                          <p:cTn id="171" fill="hold">
                            <p:stCondLst>
                              <p:cond delay="4500"/>
                            </p:stCondLst>
                            <p:childTnLst>
                              <p:par>
                                <p:cTn id="172" presetID="10" presetClass="entr" presetSubtype="0" fill="hold" nodeType="afterEffect">
                                  <p:stCondLst>
                                    <p:cond delay="0"/>
                                  </p:stCondLst>
                                  <p:childTnLst>
                                    <p:set>
                                      <p:cBhvr>
                                        <p:cTn id="173" dur="1" fill="hold">
                                          <p:stCondLst>
                                            <p:cond delay="0"/>
                                          </p:stCondLst>
                                        </p:cTn>
                                        <p:tgtEl>
                                          <p:spTgt spid="115"/>
                                        </p:tgtEl>
                                        <p:attrNameLst>
                                          <p:attrName>style.visibility</p:attrName>
                                        </p:attrNameLst>
                                      </p:cBhvr>
                                      <p:to>
                                        <p:strVal val="visible"/>
                                      </p:to>
                                    </p:set>
                                    <p:animEffect transition="in" filter="fade">
                                      <p:cBhvr>
                                        <p:cTn id="174" dur="500"/>
                                        <p:tgtEl>
                                          <p:spTgt spid="115"/>
                                        </p:tgtEl>
                                      </p:cBhvr>
                                    </p:animEffect>
                                  </p:childTnLst>
                                </p:cTn>
                              </p:par>
                            </p:childTnLst>
                          </p:cTn>
                        </p:par>
                        <p:par>
                          <p:cTn id="175" fill="hold">
                            <p:stCondLst>
                              <p:cond delay="5000"/>
                            </p:stCondLst>
                            <p:childTnLst>
                              <p:par>
                                <p:cTn id="176" presetID="10" presetClass="entr" presetSubtype="0" fill="hold" nodeType="afterEffect">
                                  <p:stCondLst>
                                    <p:cond delay="0"/>
                                  </p:stCondLst>
                                  <p:childTnLst>
                                    <p:set>
                                      <p:cBhvr>
                                        <p:cTn id="177" dur="1" fill="hold">
                                          <p:stCondLst>
                                            <p:cond delay="0"/>
                                          </p:stCondLst>
                                        </p:cTn>
                                        <p:tgtEl>
                                          <p:spTgt spid="118"/>
                                        </p:tgtEl>
                                        <p:attrNameLst>
                                          <p:attrName>style.visibility</p:attrName>
                                        </p:attrNameLst>
                                      </p:cBhvr>
                                      <p:to>
                                        <p:strVal val="visible"/>
                                      </p:to>
                                    </p:set>
                                    <p:animEffect transition="in" filter="fade">
                                      <p:cBhvr>
                                        <p:cTn id="178" dur="500"/>
                                        <p:tgtEl>
                                          <p:spTgt spid="118"/>
                                        </p:tgtEl>
                                      </p:cBhvr>
                                    </p:animEffect>
                                  </p:childTnLst>
                                </p:cTn>
                              </p:par>
                            </p:childTnLst>
                          </p:cTn>
                        </p:par>
                        <p:par>
                          <p:cTn id="179" fill="hold">
                            <p:stCondLst>
                              <p:cond delay="5500"/>
                            </p:stCondLst>
                            <p:childTnLst>
                              <p:par>
                                <p:cTn id="180" presetID="10" presetClass="entr" presetSubtype="0" fill="hold" nodeType="afterEffect">
                                  <p:stCondLst>
                                    <p:cond delay="0"/>
                                  </p:stCondLst>
                                  <p:childTnLst>
                                    <p:set>
                                      <p:cBhvr>
                                        <p:cTn id="181" dur="1" fill="hold">
                                          <p:stCondLst>
                                            <p:cond delay="0"/>
                                          </p:stCondLst>
                                        </p:cTn>
                                        <p:tgtEl>
                                          <p:spTgt spid="121"/>
                                        </p:tgtEl>
                                        <p:attrNameLst>
                                          <p:attrName>style.visibility</p:attrName>
                                        </p:attrNameLst>
                                      </p:cBhvr>
                                      <p:to>
                                        <p:strVal val="visible"/>
                                      </p:to>
                                    </p:set>
                                    <p:animEffect transition="in" filter="fade">
                                      <p:cBhvr>
                                        <p:cTn id="182" dur="500"/>
                                        <p:tgtEl>
                                          <p:spTgt spid="121"/>
                                        </p:tgtEl>
                                      </p:cBhvr>
                                    </p:animEffect>
                                  </p:childTnLst>
                                </p:cTn>
                              </p:par>
                            </p:childTnLst>
                          </p:cTn>
                        </p:par>
                        <p:par>
                          <p:cTn id="183" fill="hold">
                            <p:stCondLst>
                              <p:cond delay="6000"/>
                            </p:stCondLst>
                            <p:childTnLst>
                              <p:par>
                                <p:cTn id="184" presetID="10" presetClass="entr" presetSubtype="0" fill="hold" nodeType="afterEffect">
                                  <p:stCondLst>
                                    <p:cond delay="0"/>
                                  </p:stCondLst>
                                  <p:childTnLst>
                                    <p:set>
                                      <p:cBhvr>
                                        <p:cTn id="185" dur="1" fill="hold">
                                          <p:stCondLst>
                                            <p:cond delay="0"/>
                                          </p:stCondLst>
                                        </p:cTn>
                                        <p:tgtEl>
                                          <p:spTgt spid="124"/>
                                        </p:tgtEl>
                                        <p:attrNameLst>
                                          <p:attrName>style.visibility</p:attrName>
                                        </p:attrNameLst>
                                      </p:cBhvr>
                                      <p:to>
                                        <p:strVal val="visible"/>
                                      </p:to>
                                    </p:set>
                                    <p:animEffect transition="in" filter="fade">
                                      <p:cBhvr>
                                        <p:cTn id="186" dur="500"/>
                                        <p:tgtEl>
                                          <p:spTgt spid="124"/>
                                        </p:tgtEl>
                                      </p:cBhvr>
                                    </p:animEffect>
                                  </p:childTnLst>
                                </p:cTn>
                              </p:par>
                            </p:childTnLst>
                          </p:cTn>
                        </p:par>
                        <p:par>
                          <p:cTn id="187" fill="hold">
                            <p:stCondLst>
                              <p:cond delay="6500"/>
                            </p:stCondLst>
                            <p:childTnLst>
                              <p:par>
                                <p:cTn id="188" presetID="10" presetClass="entr" presetSubtype="0" fill="hold" nodeType="afterEffect">
                                  <p:stCondLst>
                                    <p:cond delay="0"/>
                                  </p:stCondLst>
                                  <p:childTnLst>
                                    <p:set>
                                      <p:cBhvr>
                                        <p:cTn id="189" dur="1" fill="hold">
                                          <p:stCondLst>
                                            <p:cond delay="0"/>
                                          </p:stCondLst>
                                        </p:cTn>
                                        <p:tgtEl>
                                          <p:spTgt spid="127"/>
                                        </p:tgtEl>
                                        <p:attrNameLst>
                                          <p:attrName>style.visibility</p:attrName>
                                        </p:attrNameLst>
                                      </p:cBhvr>
                                      <p:to>
                                        <p:strVal val="visible"/>
                                      </p:to>
                                    </p:set>
                                    <p:animEffect transition="in" filter="fade">
                                      <p:cBhvr>
                                        <p:cTn id="190" dur="500"/>
                                        <p:tgtEl>
                                          <p:spTgt spid="127"/>
                                        </p:tgtEl>
                                      </p:cBhvr>
                                    </p:animEffect>
                                  </p:childTnLst>
                                </p:cTn>
                              </p:par>
                            </p:childTnLst>
                          </p:cTn>
                        </p:par>
                        <p:par>
                          <p:cTn id="191" fill="hold">
                            <p:stCondLst>
                              <p:cond delay="7000"/>
                            </p:stCondLst>
                            <p:childTnLst>
                              <p:par>
                                <p:cTn id="192" presetID="10" presetClass="entr" presetSubtype="0" fill="hold" nodeType="afterEffect">
                                  <p:stCondLst>
                                    <p:cond delay="0"/>
                                  </p:stCondLst>
                                  <p:childTnLst>
                                    <p:set>
                                      <p:cBhvr>
                                        <p:cTn id="193" dur="1" fill="hold">
                                          <p:stCondLst>
                                            <p:cond delay="0"/>
                                          </p:stCondLst>
                                        </p:cTn>
                                        <p:tgtEl>
                                          <p:spTgt spid="130"/>
                                        </p:tgtEl>
                                        <p:attrNameLst>
                                          <p:attrName>style.visibility</p:attrName>
                                        </p:attrNameLst>
                                      </p:cBhvr>
                                      <p:to>
                                        <p:strVal val="visible"/>
                                      </p:to>
                                    </p:set>
                                    <p:animEffect transition="in" filter="fade">
                                      <p:cBhvr>
                                        <p:cTn id="194" dur="500"/>
                                        <p:tgtEl>
                                          <p:spTgt spid="130"/>
                                        </p:tgtEl>
                                      </p:cBhvr>
                                    </p:animEffect>
                                  </p:childTnLst>
                                </p:cTn>
                              </p:par>
                            </p:childTnLst>
                          </p:cTn>
                        </p:par>
                        <p:par>
                          <p:cTn id="195" fill="hold">
                            <p:stCondLst>
                              <p:cond delay="7500"/>
                            </p:stCondLst>
                            <p:childTnLst>
                              <p:par>
                                <p:cTn id="196" presetID="10" presetClass="entr" presetSubtype="0" fill="hold" nodeType="afterEffect">
                                  <p:stCondLst>
                                    <p:cond delay="0"/>
                                  </p:stCondLst>
                                  <p:childTnLst>
                                    <p:set>
                                      <p:cBhvr>
                                        <p:cTn id="197" dur="1" fill="hold">
                                          <p:stCondLst>
                                            <p:cond delay="0"/>
                                          </p:stCondLst>
                                        </p:cTn>
                                        <p:tgtEl>
                                          <p:spTgt spid="133"/>
                                        </p:tgtEl>
                                        <p:attrNameLst>
                                          <p:attrName>style.visibility</p:attrName>
                                        </p:attrNameLst>
                                      </p:cBhvr>
                                      <p:to>
                                        <p:strVal val="visible"/>
                                      </p:to>
                                    </p:set>
                                    <p:animEffect transition="in" filter="fade">
                                      <p:cBhvr>
                                        <p:cTn id="198" dur="500"/>
                                        <p:tgtEl>
                                          <p:spTgt spid="133"/>
                                        </p:tgtEl>
                                      </p:cBhvr>
                                    </p:animEffect>
                                  </p:childTnLst>
                                </p:cTn>
                              </p:par>
                            </p:childTnLst>
                          </p:cTn>
                        </p:par>
                        <p:par>
                          <p:cTn id="199" fill="hold">
                            <p:stCondLst>
                              <p:cond delay="8000"/>
                            </p:stCondLst>
                            <p:childTnLst>
                              <p:par>
                                <p:cTn id="200" presetID="10" presetClass="entr" presetSubtype="0" fill="hold" nodeType="afterEffect">
                                  <p:stCondLst>
                                    <p:cond delay="0"/>
                                  </p:stCondLst>
                                  <p:childTnLst>
                                    <p:set>
                                      <p:cBhvr>
                                        <p:cTn id="201" dur="1" fill="hold">
                                          <p:stCondLst>
                                            <p:cond delay="0"/>
                                          </p:stCondLst>
                                        </p:cTn>
                                        <p:tgtEl>
                                          <p:spTgt spid="136"/>
                                        </p:tgtEl>
                                        <p:attrNameLst>
                                          <p:attrName>style.visibility</p:attrName>
                                        </p:attrNameLst>
                                      </p:cBhvr>
                                      <p:to>
                                        <p:strVal val="visible"/>
                                      </p:to>
                                    </p:set>
                                    <p:animEffect transition="in" filter="fade">
                                      <p:cBhvr>
                                        <p:cTn id="202" dur="500"/>
                                        <p:tgtEl>
                                          <p:spTgt spid="136"/>
                                        </p:tgtEl>
                                      </p:cBhvr>
                                    </p:animEffect>
                                  </p:childTnLst>
                                </p:cTn>
                              </p:par>
                            </p:childTnLst>
                          </p:cTn>
                        </p:par>
                        <p:par>
                          <p:cTn id="203" fill="hold">
                            <p:stCondLst>
                              <p:cond delay="8500"/>
                            </p:stCondLst>
                            <p:childTnLst>
                              <p:par>
                                <p:cTn id="204" presetID="10" presetClass="entr" presetSubtype="0" fill="hold" nodeType="afterEffect">
                                  <p:stCondLst>
                                    <p:cond delay="0"/>
                                  </p:stCondLst>
                                  <p:childTnLst>
                                    <p:set>
                                      <p:cBhvr>
                                        <p:cTn id="205" dur="1" fill="hold">
                                          <p:stCondLst>
                                            <p:cond delay="0"/>
                                          </p:stCondLst>
                                        </p:cTn>
                                        <p:tgtEl>
                                          <p:spTgt spid="139"/>
                                        </p:tgtEl>
                                        <p:attrNameLst>
                                          <p:attrName>style.visibility</p:attrName>
                                        </p:attrNameLst>
                                      </p:cBhvr>
                                      <p:to>
                                        <p:strVal val="visible"/>
                                      </p:to>
                                    </p:set>
                                    <p:animEffect transition="in" filter="fade">
                                      <p:cBhvr>
                                        <p:cTn id="206" dur="500"/>
                                        <p:tgtEl>
                                          <p:spTgt spid="139"/>
                                        </p:tgtEl>
                                      </p:cBhvr>
                                    </p:animEffect>
                                  </p:childTnLst>
                                </p:cTn>
                              </p:par>
                            </p:childTnLst>
                          </p:cTn>
                        </p:par>
                        <p:par>
                          <p:cTn id="207" fill="hold">
                            <p:stCondLst>
                              <p:cond delay="9000"/>
                            </p:stCondLst>
                            <p:childTnLst>
                              <p:par>
                                <p:cTn id="208" presetID="10" presetClass="entr" presetSubtype="0" fill="hold" nodeType="afterEffect">
                                  <p:stCondLst>
                                    <p:cond delay="0"/>
                                  </p:stCondLst>
                                  <p:childTnLst>
                                    <p:set>
                                      <p:cBhvr>
                                        <p:cTn id="209" dur="1" fill="hold">
                                          <p:stCondLst>
                                            <p:cond delay="0"/>
                                          </p:stCondLst>
                                        </p:cTn>
                                        <p:tgtEl>
                                          <p:spTgt spid="142"/>
                                        </p:tgtEl>
                                        <p:attrNameLst>
                                          <p:attrName>style.visibility</p:attrName>
                                        </p:attrNameLst>
                                      </p:cBhvr>
                                      <p:to>
                                        <p:strVal val="visible"/>
                                      </p:to>
                                    </p:set>
                                    <p:animEffect transition="in" filter="fade">
                                      <p:cBhvr>
                                        <p:cTn id="210" dur="500"/>
                                        <p:tgtEl>
                                          <p:spTgt spid="142"/>
                                        </p:tgtEl>
                                      </p:cBhvr>
                                    </p:animEffect>
                                  </p:childTnLst>
                                </p:cTn>
                              </p:par>
                            </p:childTnLst>
                          </p:cTn>
                        </p:par>
                        <p:par>
                          <p:cTn id="211" fill="hold">
                            <p:stCondLst>
                              <p:cond delay="9500"/>
                            </p:stCondLst>
                            <p:childTnLst>
                              <p:par>
                                <p:cTn id="212" presetID="10" presetClass="entr" presetSubtype="0" fill="hold" nodeType="afterEffect">
                                  <p:stCondLst>
                                    <p:cond delay="0"/>
                                  </p:stCondLst>
                                  <p:childTnLst>
                                    <p:set>
                                      <p:cBhvr>
                                        <p:cTn id="213" dur="1" fill="hold">
                                          <p:stCondLst>
                                            <p:cond delay="0"/>
                                          </p:stCondLst>
                                        </p:cTn>
                                        <p:tgtEl>
                                          <p:spTgt spid="145"/>
                                        </p:tgtEl>
                                        <p:attrNameLst>
                                          <p:attrName>style.visibility</p:attrName>
                                        </p:attrNameLst>
                                      </p:cBhvr>
                                      <p:to>
                                        <p:strVal val="visible"/>
                                      </p:to>
                                    </p:set>
                                    <p:animEffect transition="in" filter="fade">
                                      <p:cBhvr>
                                        <p:cTn id="214" dur="500"/>
                                        <p:tgtEl>
                                          <p:spTgt spid="145"/>
                                        </p:tgtEl>
                                      </p:cBhvr>
                                    </p:animEffect>
                                  </p:childTnLst>
                                </p:cTn>
                              </p:par>
                            </p:childTnLst>
                          </p:cTn>
                        </p:par>
                        <p:par>
                          <p:cTn id="215" fill="hold">
                            <p:stCondLst>
                              <p:cond delay="10000"/>
                            </p:stCondLst>
                            <p:childTnLst>
                              <p:par>
                                <p:cTn id="216" presetID="10" presetClass="entr" presetSubtype="0" fill="hold" nodeType="afterEffect">
                                  <p:stCondLst>
                                    <p:cond delay="0"/>
                                  </p:stCondLst>
                                  <p:childTnLst>
                                    <p:set>
                                      <p:cBhvr>
                                        <p:cTn id="217" dur="1" fill="hold">
                                          <p:stCondLst>
                                            <p:cond delay="0"/>
                                          </p:stCondLst>
                                        </p:cTn>
                                        <p:tgtEl>
                                          <p:spTgt spid="148"/>
                                        </p:tgtEl>
                                        <p:attrNameLst>
                                          <p:attrName>style.visibility</p:attrName>
                                        </p:attrNameLst>
                                      </p:cBhvr>
                                      <p:to>
                                        <p:strVal val="visible"/>
                                      </p:to>
                                    </p:set>
                                    <p:animEffect transition="in" filter="fade">
                                      <p:cBhvr>
                                        <p:cTn id="218" dur="500"/>
                                        <p:tgtEl>
                                          <p:spTgt spid="148"/>
                                        </p:tgtEl>
                                      </p:cBhvr>
                                    </p:animEffect>
                                  </p:childTnLst>
                                </p:cTn>
                              </p:par>
                            </p:childTnLst>
                          </p:cTn>
                        </p:par>
                      </p:childTnLst>
                    </p:cTn>
                  </p:par>
                  <p:par>
                    <p:cTn id="219" fill="hold">
                      <p:stCondLst>
                        <p:cond delay="indefinite"/>
                      </p:stCondLst>
                      <p:childTnLst>
                        <p:par>
                          <p:cTn id="220" fill="hold">
                            <p:stCondLst>
                              <p:cond delay="0"/>
                            </p:stCondLst>
                            <p:childTnLst>
                              <p:par>
                                <p:cTn id="221" presetID="10" presetClass="entr" presetSubtype="0" fill="hold" nodeType="clickEffect">
                                  <p:stCondLst>
                                    <p:cond delay="0"/>
                                  </p:stCondLst>
                                  <p:childTnLst>
                                    <p:set>
                                      <p:cBhvr>
                                        <p:cTn id="222" dur="1" fill="hold">
                                          <p:stCondLst>
                                            <p:cond delay="0"/>
                                          </p:stCondLst>
                                        </p:cTn>
                                        <p:tgtEl>
                                          <p:spTgt spid="151"/>
                                        </p:tgtEl>
                                        <p:attrNameLst>
                                          <p:attrName>style.visibility</p:attrName>
                                        </p:attrNameLst>
                                      </p:cBhvr>
                                      <p:to>
                                        <p:strVal val="visible"/>
                                      </p:to>
                                    </p:set>
                                    <p:animEffect transition="in" filter="fade">
                                      <p:cBhvr>
                                        <p:cTn id="223" dur="1000"/>
                                        <p:tgtEl>
                                          <p:spTgt spid="151"/>
                                        </p:tgtEl>
                                      </p:cBhvr>
                                    </p:animEffect>
                                  </p:childTnLst>
                                </p:cTn>
                              </p:par>
                            </p:childTnLst>
                          </p:cTn>
                        </p:par>
                        <p:par>
                          <p:cTn id="224" fill="hold">
                            <p:stCondLst>
                              <p:cond delay="1000"/>
                            </p:stCondLst>
                            <p:childTnLst>
                              <p:par>
                                <p:cTn id="225" presetID="10" presetClass="entr" presetSubtype="0" fill="hold" grpId="0" nodeType="afterEffect">
                                  <p:stCondLst>
                                    <p:cond delay="0"/>
                                  </p:stCondLst>
                                  <p:childTnLst>
                                    <p:set>
                                      <p:cBhvr>
                                        <p:cTn id="226" dur="1" fill="hold">
                                          <p:stCondLst>
                                            <p:cond delay="0"/>
                                          </p:stCondLst>
                                        </p:cTn>
                                        <p:tgtEl>
                                          <p:spTgt spid="13"/>
                                        </p:tgtEl>
                                        <p:attrNameLst>
                                          <p:attrName>style.visibility</p:attrName>
                                        </p:attrNameLst>
                                      </p:cBhvr>
                                      <p:to>
                                        <p:strVal val="visible"/>
                                      </p:to>
                                    </p:set>
                                    <p:animEffect transition="in" filter="fade">
                                      <p:cBhvr>
                                        <p:cTn id="227" dur="1000"/>
                                        <p:tgtEl>
                                          <p:spTgt spid="13"/>
                                        </p:tgtEl>
                                      </p:cBhvr>
                                    </p:animEffect>
                                  </p:childTnLst>
                                </p:cTn>
                              </p:par>
                            </p:childTnLst>
                          </p:cTn>
                        </p:par>
                        <p:par>
                          <p:cTn id="228" fill="hold">
                            <p:stCondLst>
                              <p:cond delay="2000"/>
                            </p:stCondLst>
                            <p:childTnLst>
                              <p:par>
                                <p:cTn id="229" presetID="10" presetClass="entr" presetSubtype="0" fill="hold" nodeType="afterEffect">
                                  <p:stCondLst>
                                    <p:cond delay="0"/>
                                  </p:stCondLst>
                                  <p:childTnLst>
                                    <p:set>
                                      <p:cBhvr>
                                        <p:cTn id="230" dur="1" fill="hold">
                                          <p:stCondLst>
                                            <p:cond delay="0"/>
                                          </p:stCondLst>
                                        </p:cTn>
                                        <p:tgtEl>
                                          <p:spTgt spid="154"/>
                                        </p:tgtEl>
                                        <p:attrNameLst>
                                          <p:attrName>style.visibility</p:attrName>
                                        </p:attrNameLst>
                                      </p:cBhvr>
                                      <p:to>
                                        <p:strVal val="visible"/>
                                      </p:to>
                                    </p:set>
                                    <p:animEffect transition="in" filter="fade">
                                      <p:cBhvr>
                                        <p:cTn id="231" dur="1000"/>
                                        <p:tgtEl>
                                          <p:spTgt spid="154"/>
                                        </p:tgtEl>
                                      </p:cBhvr>
                                    </p:animEffect>
                                  </p:childTnLst>
                                </p:cTn>
                              </p:par>
                            </p:childTnLst>
                          </p:cTn>
                        </p:par>
                        <p:par>
                          <p:cTn id="232" fill="hold">
                            <p:stCondLst>
                              <p:cond delay="3000"/>
                            </p:stCondLst>
                            <p:childTnLst>
                              <p:par>
                                <p:cTn id="233" presetID="10" presetClass="entr" presetSubtype="0" fill="hold" grpId="0" nodeType="afterEffect">
                                  <p:stCondLst>
                                    <p:cond delay="0"/>
                                  </p:stCondLst>
                                  <p:childTnLst>
                                    <p:set>
                                      <p:cBhvr>
                                        <p:cTn id="234" dur="1" fill="hold">
                                          <p:stCondLst>
                                            <p:cond delay="0"/>
                                          </p:stCondLst>
                                        </p:cTn>
                                        <p:tgtEl>
                                          <p:spTgt spid="12"/>
                                        </p:tgtEl>
                                        <p:attrNameLst>
                                          <p:attrName>style.visibility</p:attrName>
                                        </p:attrNameLst>
                                      </p:cBhvr>
                                      <p:to>
                                        <p:strVal val="visible"/>
                                      </p:to>
                                    </p:set>
                                    <p:animEffect transition="in" filter="fade">
                                      <p:cBhvr>
                                        <p:cTn id="235" dur="1000"/>
                                        <p:tgtEl>
                                          <p:spTgt spid="12"/>
                                        </p:tgtEl>
                                      </p:cBhvr>
                                    </p:animEffect>
                                  </p:childTnLst>
                                </p:cTn>
                              </p:par>
                            </p:childTnLst>
                          </p:cTn>
                        </p:par>
                        <p:par>
                          <p:cTn id="236" fill="hold">
                            <p:stCondLst>
                              <p:cond delay="4000"/>
                            </p:stCondLst>
                            <p:childTnLst>
                              <p:par>
                                <p:cTn id="237" presetID="10" presetClass="entr" presetSubtype="0" fill="hold" nodeType="afterEffect">
                                  <p:stCondLst>
                                    <p:cond delay="0"/>
                                  </p:stCondLst>
                                  <p:childTnLst>
                                    <p:set>
                                      <p:cBhvr>
                                        <p:cTn id="238" dur="1" fill="hold">
                                          <p:stCondLst>
                                            <p:cond delay="0"/>
                                          </p:stCondLst>
                                        </p:cTn>
                                        <p:tgtEl>
                                          <p:spTgt spid="159"/>
                                        </p:tgtEl>
                                        <p:attrNameLst>
                                          <p:attrName>style.visibility</p:attrName>
                                        </p:attrNameLst>
                                      </p:cBhvr>
                                      <p:to>
                                        <p:strVal val="visible"/>
                                      </p:to>
                                    </p:set>
                                    <p:animEffect transition="in" filter="fade">
                                      <p:cBhvr>
                                        <p:cTn id="239" dur="1000"/>
                                        <p:tgtEl>
                                          <p:spTgt spid="159"/>
                                        </p:tgtEl>
                                      </p:cBhvr>
                                    </p:animEffect>
                                  </p:childTnLst>
                                </p:cTn>
                              </p:par>
                            </p:childTnLst>
                          </p:cTn>
                        </p:par>
                        <p:par>
                          <p:cTn id="240" fill="hold">
                            <p:stCondLst>
                              <p:cond delay="5000"/>
                            </p:stCondLst>
                            <p:childTnLst>
                              <p:par>
                                <p:cTn id="241" presetID="10" presetClass="entr" presetSubtype="0" fill="hold" grpId="0" nodeType="afterEffect">
                                  <p:stCondLst>
                                    <p:cond delay="0"/>
                                  </p:stCondLst>
                                  <p:childTnLst>
                                    <p:set>
                                      <p:cBhvr>
                                        <p:cTn id="242" dur="1" fill="hold">
                                          <p:stCondLst>
                                            <p:cond delay="0"/>
                                          </p:stCondLst>
                                        </p:cTn>
                                        <p:tgtEl>
                                          <p:spTgt spid="15"/>
                                        </p:tgtEl>
                                        <p:attrNameLst>
                                          <p:attrName>style.visibility</p:attrName>
                                        </p:attrNameLst>
                                      </p:cBhvr>
                                      <p:to>
                                        <p:strVal val="visible"/>
                                      </p:to>
                                    </p:set>
                                    <p:animEffect transition="in" filter="fade">
                                      <p:cBhvr>
                                        <p:cTn id="243" dur="1000"/>
                                        <p:tgtEl>
                                          <p:spTgt spid="15"/>
                                        </p:tgtEl>
                                      </p:cBhvr>
                                    </p:animEffect>
                                  </p:childTnLst>
                                </p:cTn>
                              </p:par>
                            </p:childTnLst>
                          </p:cTn>
                        </p:par>
                        <p:par>
                          <p:cTn id="244" fill="hold">
                            <p:stCondLst>
                              <p:cond delay="6000"/>
                            </p:stCondLst>
                            <p:childTnLst>
                              <p:par>
                                <p:cTn id="245" presetID="10" presetClass="entr" presetSubtype="0" fill="hold" nodeType="afterEffect">
                                  <p:stCondLst>
                                    <p:cond delay="0"/>
                                  </p:stCondLst>
                                  <p:childTnLst>
                                    <p:set>
                                      <p:cBhvr>
                                        <p:cTn id="246" dur="1" fill="hold">
                                          <p:stCondLst>
                                            <p:cond delay="0"/>
                                          </p:stCondLst>
                                        </p:cTn>
                                        <p:tgtEl>
                                          <p:spTgt spid="162"/>
                                        </p:tgtEl>
                                        <p:attrNameLst>
                                          <p:attrName>style.visibility</p:attrName>
                                        </p:attrNameLst>
                                      </p:cBhvr>
                                      <p:to>
                                        <p:strVal val="visible"/>
                                      </p:to>
                                    </p:set>
                                    <p:animEffect transition="in" filter="fade">
                                      <p:cBhvr>
                                        <p:cTn id="247" dur="1000"/>
                                        <p:tgtEl>
                                          <p:spTgt spid="162"/>
                                        </p:tgtEl>
                                      </p:cBhvr>
                                    </p:animEffect>
                                  </p:childTnLst>
                                </p:cTn>
                              </p:par>
                            </p:childTnLst>
                          </p:cTn>
                        </p:par>
                        <p:par>
                          <p:cTn id="248" fill="hold">
                            <p:stCondLst>
                              <p:cond delay="7000"/>
                            </p:stCondLst>
                            <p:childTnLst>
                              <p:par>
                                <p:cTn id="249" presetID="10" presetClass="entr" presetSubtype="0" fill="hold" grpId="0" nodeType="afterEffect">
                                  <p:stCondLst>
                                    <p:cond delay="0"/>
                                  </p:stCondLst>
                                  <p:childTnLst>
                                    <p:set>
                                      <p:cBhvr>
                                        <p:cTn id="250" dur="1" fill="hold">
                                          <p:stCondLst>
                                            <p:cond delay="0"/>
                                          </p:stCondLst>
                                        </p:cTn>
                                        <p:tgtEl>
                                          <p:spTgt spid="14"/>
                                        </p:tgtEl>
                                        <p:attrNameLst>
                                          <p:attrName>style.visibility</p:attrName>
                                        </p:attrNameLst>
                                      </p:cBhvr>
                                      <p:to>
                                        <p:strVal val="visible"/>
                                      </p:to>
                                    </p:set>
                                    <p:animEffect transition="in" filter="fade">
                                      <p:cBhvr>
                                        <p:cTn id="251" dur="1000"/>
                                        <p:tgtEl>
                                          <p:spTgt spid="14"/>
                                        </p:tgtEl>
                                      </p:cBhvr>
                                    </p:animEffect>
                                  </p:childTnLst>
                                </p:cTn>
                              </p:par>
                            </p:childTnLst>
                          </p:cTn>
                        </p:par>
                      </p:childTnLst>
                    </p:cTn>
                  </p:par>
                  <p:par>
                    <p:cTn id="252" fill="hold">
                      <p:stCondLst>
                        <p:cond delay="indefinite"/>
                      </p:stCondLst>
                      <p:childTnLst>
                        <p:par>
                          <p:cTn id="253" fill="hold">
                            <p:stCondLst>
                              <p:cond delay="0"/>
                            </p:stCondLst>
                            <p:childTnLst>
                              <p:par>
                                <p:cTn id="254" presetID="10" presetClass="entr" presetSubtype="0" fill="hold" nodeType="clickEffect">
                                  <p:stCondLst>
                                    <p:cond delay="0"/>
                                  </p:stCondLst>
                                  <p:childTnLst>
                                    <p:set>
                                      <p:cBhvr>
                                        <p:cTn id="255" dur="1" fill="hold">
                                          <p:stCondLst>
                                            <p:cond delay="0"/>
                                          </p:stCondLst>
                                        </p:cTn>
                                        <p:tgtEl>
                                          <p:spTgt spid="165"/>
                                        </p:tgtEl>
                                        <p:attrNameLst>
                                          <p:attrName>style.visibility</p:attrName>
                                        </p:attrNameLst>
                                      </p:cBhvr>
                                      <p:to>
                                        <p:strVal val="visible"/>
                                      </p:to>
                                    </p:set>
                                    <p:animEffect transition="in" filter="fade">
                                      <p:cBhvr>
                                        <p:cTn id="256" dur="1000"/>
                                        <p:tgtEl>
                                          <p:spTgt spid="165"/>
                                        </p:tgtEl>
                                      </p:cBhvr>
                                    </p:animEffect>
                                  </p:childTnLst>
                                </p:cTn>
                              </p:par>
                            </p:childTnLst>
                          </p:cTn>
                        </p:par>
                        <p:par>
                          <p:cTn id="257" fill="hold">
                            <p:stCondLst>
                              <p:cond delay="1000"/>
                            </p:stCondLst>
                            <p:childTnLst>
                              <p:par>
                                <p:cTn id="258" presetID="10" presetClass="entr" presetSubtype="0" fill="hold" nodeType="afterEffect">
                                  <p:stCondLst>
                                    <p:cond delay="0"/>
                                  </p:stCondLst>
                                  <p:childTnLst>
                                    <p:set>
                                      <p:cBhvr>
                                        <p:cTn id="259" dur="1" fill="hold">
                                          <p:stCondLst>
                                            <p:cond delay="0"/>
                                          </p:stCondLst>
                                        </p:cTn>
                                        <p:tgtEl>
                                          <p:spTgt spid="171"/>
                                        </p:tgtEl>
                                        <p:attrNameLst>
                                          <p:attrName>style.visibility</p:attrName>
                                        </p:attrNameLst>
                                      </p:cBhvr>
                                      <p:to>
                                        <p:strVal val="visible"/>
                                      </p:to>
                                    </p:set>
                                    <p:animEffect transition="in" filter="fade">
                                      <p:cBhvr>
                                        <p:cTn id="260" dur="1000"/>
                                        <p:tgtEl>
                                          <p:spTgt spid="171"/>
                                        </p:tgtEl>
                                      </p:cBhvr>
                                    </p:animEffect>
                                  </p:childTnLst>
                                </p:cTn>
                              </p:par>
                            </p:childTnLst>
                          </p:cTn>
                        </p:par>
                        <p:par>
                          <p:cTn id="261" fill="hold">
                            <p:stCondLst>
                              <p:cond delay="2000"/>
                            </p:stCondLst>
                            <p:childTnLst>
                              <p:par>
                                <p:cTn id="262" presetID="10" presetClass="entr" presetSubtype="0" fill="hold" nodeType="afterEffect">
                                  <p:stCondLst>
                                    <p:cond delay="0"/>
                                  </p:stCondLst>
                                  <p:childTnLst>
                                    <p:set>
                                      <p:cBhvr>
                                        <p:cTn id="263" dur="1" fill="hold">
                                          <p:stCondLst>
                                            <p:cond delay="0"/>
                                          </p:stCondLst>
                                        </p:cTn>
                                        <p:tgtEl>
                                          <p:spTgt spid="174"/>
                                        </p:tgtEl>
                                        <p:attrNameLst>
                                          <p:attrName>style.visibility</p:attrName>
                                        </p:attrNameLst>
                                      </p:cBhvr>
                                      <p:to>
                                        <p:strVal val="visible"/>
                                      </p:to>
                                    </p:set>
                                    <p:animEffect transition="in" filter="fade">
                                      <p:cBhvr>
                                        <p:cTn id="264" dur="1000"/>
                                        <p:tgtEl>
                                          <p:spTgt spid="174"/>
                                        </p:tgtEl>
                                      </p:cBhvr>
                                    </p:animEffect>
                                  </p:childTnLst>
                                </p:cTn>
                              </p:par>
                            </p:childTnLst>
                          </p:cTn>
                        </p:par>
                        <p:par>
                          <p:cTn id="265" fill="hold">
                            <p:stCondLst>
                              <p:cond delay="3000"/>
                            </p:stCondLst>
                            <p:childTnLst>
                              <p:par>
                                <p:cTn id="266" presetID="10" presetClass="entr" presetSubtype="0" fill="hold" nodeType="afterEffect">
                                  <p:stCondLst>
                                    <p:cond delay="0"/>
                                  </p:stCondLst>
                                  <p:childTnLst>
                                    <p:set>
                                      <p:cBhvr>
                                        <p:cTn id="267" dur="1" fill="hold">
                                          <p:stCondLst>
                                            <p:cond delay="0"/>
                                          </p:stCondLst>
                                        </p:cTn>
                                        <p:tgtEl>
                                          <p:spTgt spid="177"/>
                                        </p:tgtEl>
                                        <p:attrNameLst>
                                          <p:attrName>style.visibility</p:attrName>
                                        </p:attrNameLst>
                                      </p:cBhvr>
                                      <p:to>
                                        <p:strVal val="visible"/>
                                      </p:to>
                                    </p:set>
                                    <p:animEffect transition="in" filter="fade">
                                      <p:cBhvr>
                                        <p:cTn id="268" dur="1000"/>
                                        <p:tgtEl>
                                          <p:spTgt spid="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8" grpId="0" animBg="1"/>
      <p:bldP spid="19" grpId="0" animBg="1"/>
      <p:bldP spid="20" grpId="0" animBg="1"/>
      <p:bldP spid="21" grpId="0" animBg="1"/>
      <p:bldP spid="22" grpId="0" animBg="1"/>
      <p:bldP spid="23" grpId="0" animBg="1"/>
      <p:bldP spid="24" grpId="0" animBg="1"/>
      <p:bldP spid="25" grpId="0" animBg="1"/>
      <p:bldP spid="49"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3.2: Impact on RDA elements</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New LRM entities</a:t>
            </a:r>
          </a:p>
          <a:p>
            <a:r>
              <a:rPr lang="en-GB" dirty="0"/>
              <a:t>Cross-over attribute elements</a:t>
            </a:r>
          </a:p>
          <a:p>
            <a:r>
              <a:rPr lang="en-GB" dirty="0"/>
              <a:t>Hierarchies and inverses</a:t>
            </a:r>
          </a:p>
          <a:p>
            <a:endParaRPr lang="en-GB" dirty="0"/>
          </a:p>
          <a:p>
            <a:endParaRPr lang="en-GB" dirty="0"/>
          </a:p>
        </p:txBody>
      </p:sp>
    </p:spTree>
    <p:extLst>
      <p:ext uri="{BB962C8B-B14F-4D97-AF65-F5344CB8AC3E}">
        <p14:creationId xmlns:p14="http://schemas.microsoft.com/office/powerpoint/2010/main" val="1336197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477672" y="436728"/>
            <a:ext cx="3329758" cy="707886"/>
          </a:xfrm>
          <a:prstGeom prst="rect">
            <a:avLst/>
          </a:prstGeom>
          <a:noFill/>
        </p:spPr>
        <p:txBody>
          <a:bodyPr wrap="none" rtlCol="0">
            <a:spAutoFit/>
          </a:bodyPr>
          <a:lstStyle/>
          <a:p>
            <a:r>
              <a:rPr lang="en-GB" sz="4000" dirty="0"/>
              <a:t>Changing plans</a:t>
            </a:r>
          </a:p>
        </p:txBody>
      </p:sp>
      <p:sp>
        <p:nvSpPr>
          <p:cNvPr id="4" name="TextBox 3">
            <a:extLst>
              <a:ext uri="{FF2B5EF4-FFF2-40B4-BE49-F238E27FC236}">
                <a16:creationId xmlns:a16="http://schemas.microsoft.com/office/drawing/2014/main" id="{420D7DC3-17E6-463E-A7D3-7A1D5823CA02}"/>
              </a:ext>
            </a:extLst>
          </p:cNvPr>
          <p:cNvSpPr txBox="1"/>
          <p:nvPr/>
        </p:nvSpPr>
        <p:spPr>
          <a:xfrm>
            <a:off x="812841" y="1287531"/>
            <a:ext cx="7464567" cy="1815882"/>
          </a:xfrm>
          <a:prstGeom prst="rect">
            <a:avLst/>
          </a:prstGeom>
          <a:noFill/>
        </p:spPr>
        <p:txBody>
          <a:bodyPr wrap="square" rtlCol="0">
            <a:spAutoFit/>
          </a:bodyPr>
          <a:lstStyle/>
          <a:p>
            <a:r>
              <a:rPr lang="en-GB" sz="2800" dirty="0"/>
              <a:t>The essence of </a:t>
            </a:r>
            <a:r>
              <a:rPr lang="en-US" sz="2800" dirty="0"/>
              <a:t>a diachronic work is the plan for the change of content:</a:t>
            </a:r>
          </a:p>
          <a:p>
            <a:pPr marL="457200" indent="-457200">
              <a:buFont typeface="Arial" panose="020B0604020202020204" pitchFamily="34" charset="0"/>
              <a:buChar char="•"/>
            </a:pPr>
            <a:r>
              <a:rPr lang="en-US" sz="2800" dirty="0"/>
              <a:t>Replacement? = Integration</a:t>
            </a:r>
          </a:p>
          <a:p>
            <a:pPr marL="457200" indent="-457200">
              <a:buFont typeface="Arial" panose="020B0604020202020204" pitchFamily="34" charset="0"/>
              <a:buChar char="•"/>
            </a:pPr>
            <a:r>
              <a:rPr lang="en-US" sz="2800" dirty="0"/>
              <a:t>Accumulation? = Succession</a:t>
            </a:r>
            <a:endParaRPr lang="en-GB" sz="2800" dirty="0"/>
          </a:p>
        </p:txBody>
      </p:sp>
      <p:sp>
        <p:nvSpPr>
          <p:cNvPr id="8" name="TextBox 7">
            <a:extLst>
              <a:ext uri="{FF2B5EF4-FFF2-40B4-BE49-F238E27FC236}">
                <a16:creationId xmlns:a16="http://schemas.microsoft.com/office/drawing/2014/main" id="{A5841741-269B-4F89-BC75-BA502E3388E9}"/>
              </a:ext>
            </a:extLst>
          </p:cNvPr>
          <p:cNvSpPr txBox="1"/>
          <p:nvPr/>
        </p:nvSpPr>
        <p:spPr>
          <a:xfrm>
            <a:off x="812840" y="3179858"/>
            <a:ext cx="7464567" cy="523220"/>
          </a:xfrm>
          <a:prstGeom prst="rect">
            <a:avLst/>
          </a:prstGeom>
          <a:noFill/>
        </p:spPr>
        <p:txBody>
          <a:bodyPr wrap="square" rtlCol="0">
            <a:spAutoFit/>
          </a:bodyPr>
          <a:lstStyle/>
          <a:p>
            <a:r>
              <a:rPr lang="en-GB" sz="2800" dirty="0"/>
              <a:t>The future may not conform with the plan …</a:t>
            </a:r>
          </a:p>
        </p:txBody>
      </p:sp>
      <p:sp>
        <p:nvSpPr>
          <p:cNvPr id="9" name="TextBox 8">
            <a:extLst>
              <a:ext uri="{FF2B5EF4-FFF2-40B4-BE49-F238E27FC236}">
                <a16:creationId xmlns:a16="http://schemas.microsoft.com/office/drawing/2014/main" id="{DCD0A133-2F16-4D17-AB9F-EDF87B9D427C}"/>
              </a:ext>
            </a:extLst>
          </p:cNvPr>
          <p:cNvSpPr txBox="1"/>
          <p:nvPr/>
        </p:nvSpPr>
        <p:spPr>
          <a:xfrm>
            <a:off x="1828842" y="3736314"/>
            <a:ext cx="6669699" cy="523220"/>
          </a:xfrm>
          <a:prstGeom prst="rect">
            <a:avLst/>
          </a:prstGeom>
          <a:noFill/>
        </p:spPr>
        <p:txBody>
          <a:bodyPr wrap="square" rtlCol="0">
            <a:spAutoFit/>
          </a:bodyPr>
          <a:lstStyle/>
          <a:p>
            <a:r>
              <a:rPr lang="en-GB" sz="2800" dirty="0"/>
              <a:t>The last episode of a TV serial is not made </a:t>
            </a:r>
            <a:r>
              <a:rPr lang="en-GB" sz="2800" dirty="0">
                <a:sym typeface="Wingdings" panose="05000000000000000000" pitchFamily="2" charset="2"/>
              </a:rPr>
              <a:t></a:t>
            </a:r>
            <a:endParaRPr lang="en-GB" sz="2800" dirty="0"/>
          </a:p>
        </p:txBody>
      </p:sp>
      <p:sp>
        <p:nvSpPr>
          <p:cNvPr id="10" name="TextBox 9">
            <a:extLst>
              <a:ext uri="{FF2B5EF4-FFF2-40B4-BE49-F238E27FC236}">
                <a16:creationId xmlns:a16="http://schemas.microsoft.com/office/drawing/2014/main" id="{B633C248-2478-4932-B773-4610D260A53E}"/>
              </a:ext>
            </a:extLst>
          </p:cNvPr>
          <p:cNvSpPr txBox="1"/>
          <p:nvPr/>
        </p:nvSpPr>
        <p:spPr>
          <a:xfrm>
            <a:off x="812841" y="4292770"/>
            <a:ext cx="7464567" cy="954107"/>
          </a:xfrm>
          <a:prstGeom prst="rect">
            <a:avLst/>
          </a:prstGeom>
          <a:noFill/>
        </p:spPr>
        <p:txBody>
          <a:bodyPr wrap="square" rtlCol="0">
            <a:spAutoFit/>
          </a:bodyPr>
          <a:lstStyle/>
          <a:p>
            <a:r>
              <a:rPr lang="en-GB" sz="2800" dirty="0"/>
              <a:t>… so we cannot describe a diachronic work (or expression or manifestation) until it is complete</a:t>
            </a:r>
          </a:p>
        </p:txBody>
      </p:sp>
      <p:sp>
        <p:nvSpPr>
          <p:cNvPr id="11" name="TextBox 10">
            <a:extLst>
              <a:ext uri="{FF2B5EF4-FFF2-40B4-BE49-F238E27FC236}">
                <a16:creationId xmlns:a16="http://schemas.microsoft.com/office/drawing/2014/main" id="{E5DE9160-59CF-47A9-B5AC-23F537C165EC}"/>
              </a:ext>
            </a:extLst>
          </p:cNvPr>
          <p:cNvSpPr txBox="1"/>
          <p:nvPr/>
        </p:nvSpPr>
        <p:spPr>
          <a:xfrm>
            <a:off x="3558992" y="5431261"/>
            <a:ext cx="4939549" cy="954107"/>
          </a:xfrm>
          <a:prstGeom prst="rect">
            <a:avLst/>
          </a:prstGeom>
          <a:noFill/>
        </p:spPr>
        <p:txBody>
          <a:bodyPr wrap="square" rtlCol="0">
            <a:spAutoFit/>
          </a:bodyPr>
          <a:lstStyle/>
          <a:p>
            <a:r>
              <a:rPr lang="en-GB" sz="2800" dirty="0"/>
              <a:t>But we can describe the plan, and the distinct "issue" WEMs </a:t>
            </a:r>
            <a:r>
              <a:rPr lang="en-GB" sz="2800" dirty="0">
                <a:sym typeface="Wingdings" panose="05000000000000000000" pitchFamily="2" charset="2"/>
              </a:rPr>
              <a:t></a:t>
            </a:r>
            <a:r>
              <a:rPr lang="en-GB" sz="2800" dirty="0"/>
              <a:t>  </a:t>
            </a:r>
          </a:p>
        </p:txBody>
      </p:sp>
    </p:spTree>
    <p:extLst>
      <p:ext uri="{BB962C8B-B14F-4D97-AF65-F5344CB8AC3E}">
        <p14:creationId xmlns:p14="http://schemas.microsoft.com/office/powerpoint/2010/main" val="119651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4910703" cy="646331"/>
          </a:xfrm>
          <a:prstGeom prst="rect">
            <a:avLst/>
          </a:prstGeom>
          <a:noFill/>
        </p:spPr>
        <p:txBody>
          <a:bodyPr wrap="none" rtlCol="0">
            <a:spAutoFit/>
          </a:bodyPr>
          <a:lstStyle/>
          <a:p>
            <a:r>
              <a:rPr lang="en-US" sz="3600" dirty="0"/>
              <a:t>Dates, names, and places</a:t>
            </a:r>
          </a:p>
        </p:txBody>
      </p:sp>
      <p:sp>
        <p:nvSpPr>
          <p:cNvPr id="21" name="TextBox 20">
            <a:extLst>
              <a:ext uri="{FF2B5EF4-FFF2-40B4-BE49-F238E27FC236}">
                <a16:creationId xmlns:a16="http://schemas.microsoft.com/office/drawing/2014/main" id="{16D99434-FB1E-4D2B-AA02-0AFF5A9EEAEA}"/>
              </a:ext>
            </a:extLst>
          </p:cNvPr>
          <p:cNvSpPr txBox="1"/>
          <p:nvPr/>
        </p:nvSpPr>
        <p:spPr>
          <a:xfrm>
            <a:off x="5275028" y="2244536"/>
            <a:ext cx="956201" cy="519351"/>
          </a:xfrm>
          <a:prstGeom prst="ellipse">
            <a:avLst/>
          </a:prstGeom>
          <a:noFill/>
          <a:ln w="19050">
            <a:solidFill>
              <a:schemeClr val="tx1"/>
            </a:solidFill>
          </a:ln>
        </p:spPr>
        <p:txBody>
          <a:bodyPr wrap="none" rtlCol="0">
            <a:spAutoFit/>
          </a:bodyPr>
          <a:lstStyle/>
          <a:p>
            <a:pPr algn="ctr"/>
            <a:r>
              <a:rPr lang="en-GB" dirty="0"/>
              <a:t>Place</a:t>
            </a:r>
          </a:p>
        </p:txBody>
      </p:sp>
      <p:sp>
        <p:nvSpPr>
          <p:cNvPr id="22" name="TextBox 21">
            <a:extLst>
              <a:ext uri="{FF2B5EF4-FFF2-40B4-BE49-F238E27FC236}">
                <a16:creationId xmlns:a16="http://schemas.microsoft.com/office/drawing/2014/main" id="{6E800EC8-487F-4CA4-B6EA-D9F055CE41D2}"/>
              </a:ext>
            </a:extLst>
          </p:cNvPr>
          <p:cNvSpPr txBox="1"/>
          <p:nvPr/>
        </p:nvSpPr>
        <p:spPr>
          <a:xfrm>
            <a:off x="902061" y="3320351"/>
            <a:ext cx="518899" cy="519351"/>
          </a:xfrm>
          <a:prstGeom prst="ellipse">
            <a:avLst/>
          </a:prstGeom>
          <a:noFill/>
          <a:ln w="19050">
            <a:solidFill>
              <a:schemeClr val="tx1"/>
            </a:solidFill>
          </a:ln>
        </p:spPr>
        <p:txBody>
          <a:bodyPr wrap="square" rtlCol="0">
            <a:spAutoFit/>
          </a:bodyPr>
          <a:lstStyle/>
          <a:p>
            <a:pPr algn="ctr"/>
            <a:r>
              <a:rPr lang="en-GB" dirty="0"/>
              <a:t>m</a:t>
            </a:r>
          </a:p>
        </p:txBody>
      </p:sp>
      <p:cxnSp>
        <p:nvCxnSpPr>
          <p:cNvPr id="23" name="Connector: Curved 22">
            <a:extLst>
              <a:ext uri="{FF2B5EF4-FFF2-40B4-BE49-F238E27FC236}">
                <a16:creationId xmlns:a16="http://schemas.microsoft.com/office/drawing/2014/main" id="{9CDCF1C8-22CB-4581-93A8-9A59F20E8BDA}"/>
              </a:ext>
            </a:extLst>
          </p:cNvPr>
          <p:cNvCxnSpPr>
            <a:cxnSpLocks/>
            <a:stCxn id="22" idx="7"/>
            <a:endCxn id="21" idx="2"/>
          </p:cNvCxnSpPr>
          <p:nvPr/>
        </p:nvCxnSpPr>
        <p:spPr>
          <a:xfrm rot="5400000" flipH="1" flipV="1">
            <a:off x="2863900" y="985281"/>
            <a:ext cx="892196" cy="3930059"/>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A20D5DE-DDAE-4E15-9538-A61B6D0C5C7C}"/>
              </a:ext>
            </a:extLst>
          </p:cNvPr>
          <p:cNvSpPr txBox="1"/>
          <p:nvPr/>
        </p:nvSpPr>
        <p:spPr>
          <a:xfrm>
            <a:off x="2877962" y="2083339"/>
            <a:ext cx="2397066" cy="369332"/>
          </a:xfrm>
          <a:prstGeom prst="rect">
            <a:avLst/>
          </a:prstGeom>
          <a:noFill/>
        </p:spPr>
        <p:txBody>
          <a:bodyPr wrap="none" rtlCol="0">
            <a:spAutoFit/>
          </a:bodyPr>
          <a:lstStyle/>
          <a:p>
            <a:r>
              <a:rPr lang="en-GB" i="1" dirty="0"/>
              <a:t>has place of publication</a:t>
            </a:r>
          </a:p>
        </p:txBody>
      </p:sp>
      <p:sp>
        <p:nvSpPr>
          <p:cNvPr id="30" name="TextBox 29">
            <a:extLst>
              <a:ext uri="{FF2B5EF4-FFF2-40B4-BE49-F238E27FC236}">
                <a16:creationId xmlns:a16="http://schemas.microsoft.com/office/drawing/2014/main" id="{A7AB5541-3C55-4D34-BDA7-6C56C51E2290}"/>
              </a:ext>
            </a:extLst>
          </p:cNvPr>
          <p:cNvSpPr txBox="1"/>
          <p:nvPr/>
        </p:nvSpPr>
        <p:spPr>
          <a:xfrm>
            <a:off x="5225580" y="1587453"/>
            <a:ext cx="1055097" cy="369332"/>
          </a:xfrm>
          <a:prstGeom prst="rect">
            <a:avLst/>
          </a:prstGeom>
          <a:noFill/>
          <a:ln w="19050">
            <a:solidFill>
              <a:schemeClr val="tx1"/>
            </a:solidFill>
          </a:ln>
        </p:spPr>
        <p:txBody>
          <a:bodyPr wrap="none" rtlCol="0">
            <a:spAutoFit/>
          </a:bodyPr>
          <a:lstStyle/>
          <a:p>
            <a:pPr algn="ctr"/>
            <a:r>
              <a:rPr lang="en-GB" dirty="0"/>
              <a:t>"Madrid"</a:t>
            </a:r>
          </a:p>
        </p:txBody>
      </p:sp>
      <p:cxnSp>
        <p:nvCxnSpPr>
          <p:cNvPr id="35" name="Connector: Curved 34">
            <a:extLst>
              <a:ext uri="{FF2B5EF4-FFF2-40B4-BE49-F238E27FC236}">
                <a16:creationId xmlns:a16="http://schemas.microsoft.com/office/drawing/2014/main" id="{DF18FDB3-AF26-45D8-B278-C3BC26633BBA}"/>
              </a:ext>
            </a:extLst>
          </p:cNvPr>
          <p:cNvCxnSpPr>
            <a:cxnSpLocks/>
            <a:stCxn id="22" idx="7"/>
            <a:endCxn id="30" idx="1"/>
          </p:cNvCxnSpPr>
          <p:nvPr/>
        </p:nvCxnSpPr>
        <p:spPr>
          <a:xfrm rot="5400000" flipH="1" flipV="1">
            <a:off x="2473130" y="643959"/>
            <a:ext cx="1624289" cy="3880611"/>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onnector: Curved 66">
            <a:extLst>
              <a:ext uri="{FF2B5EF4-FFF2-40B4-BE49-F238E27FC236}">
                <a16:creationId xmlns:a16="http://schemas.microsoft.com/office/drawing/2014/main" id="{9544372D-5F6A-4E52-A7E7-16CD473B7251}"/>
              </a:ext>
            </a:extLst>
          </p:cNvPr>
          <p:cNvCxnSpPr>
            <a:cxnSpLocks/>
            <a:stCxn id="22" idx="5"/>
            <a:endCxn id="78" idx="1"/>
          </p:cNvCxnSpPr>
          <p:nvPr/>
        </p:nvCxnSpPr>
        <p:spPr>
          <a:xfrm rot="16200000" flipH="1">
            <a:off x="2721602" y="2387012"/>
            <a:ext cx="936844" cy="3690110"/>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FB6E714E-DDCF-45F5-9C03-382787174E11}"/>
              </a:ext>
            </a:extLst>
          </p:cNvPr>
          <p:cNvSpPr txBox="1"/>
          <p:nvPr/>
        </p:nvSpPr>
        <p:spPr>
          <a:xfrm>
            <a:off x="4984246" y="3708721"/>
            <a:ext cx="1537764" cy="519351"/>
          </a:xfrm>
          <a:prstGeom prst="ellipse">
            <a:avLst/>
          </a:prstGeom>
          <a:noFill/>
          <a:ln w="19050">
            <a:solidFill>
              <a:schemeClr val="tx1"/>
            </a:solidFill>
          </a:ln>
        </p:spPr>
        <p:txBody>
          <a:bodyPr wrap="none" rtlCol="0">
            <a:spAutoFit/>
          </a:bodyPr>
          <a:lstStyle/>
          <a:p>
            <a:pPr algn="ctr"/>
            <a:r>
              <a:rPr lang="en-GB" dirty="0"/>
              <a:t>Timespan</a:t>
            </a:r>
          </a:p>
        </p:txBody>
      </p:sp>
      <p:sp>
        <p:nvSpPr>
          <p:cNvPr id="77" name="TextBox 76">
            <a:extLst>
              <a:ext uri="{FF2B5EF4-FFF2-40B4-BE49-F238E27FC236}">
                <a16:creationId xmlns:a16="http://schemas.microsoft.com/office/drawing/2014/main" id="{B11802F1-5E0C-44B4-A7D6-F669F0537A13}"/>
              </a:ext>
            </a:extLst>
          </p:cNvPr>
          <p:cNvSpPr txBox="1"/>
          <p:nvPr/>
        </p:nvSpPr>
        <p:spPr>
          <a:xfrm>
            <a:off x="5333783" y="3051638"/>
            <a:ext cx="838691" cy="369332"/>
          </a:xfrm>
          <a:prstGeom prst="rect">
            <a:avLst/>
          </a:prstGeom>
          <a:noFill/>
          <a:ln w="19050">
            <a:solidFill>
              <a:schemeClr val="tx1"/>
            </a:solidFill>
          </a:ln>
        </p:spPr>
        <p:txBody>
          <a:bodyPr wrap="none" rtlCol="0">
            <a:spAutoFit/>
          </a:bodyPr>
          <a:lstStyle/>
          <a:p>
            <a:pPr algn="ctr"/>
            <a:r>
              <a:rPr lang="en-GB" dirty="0"/>
              <a:t>"2017"</a:t>
            </a:r>
          </a:p>
        </p:txBody>
      </p:sp>
      <p:sp>
        <p:nvSpPr>
          <p:cNvPr id="78" name="TextBox 77">
            <a:extLst>
              <a:ext uri="{FF2B5EF4-FFF2-40B4-BE49-F238E27FC236}">
                <a16:creationId xmlns:a16="http://schemas.microsoft.com/office/drawing/2014/main" id="{08008A8D-716B-41E6-95EA-FCA37D2B793D}"/>
              </a:ext>
            </a:extLst>
          </p:cNvPr>
          <p:cNvSpPr txBox="1"/>
          <p:nvPr/>
        </p:nvSpPr>
        <p:spPr>
          <a:xfrm>
            <a:off x="5035079" y="4515823"/>
            <a:ext cx="1436099" cy="369332"/>
          </a:xfrm>
          <a:prstGeom prst="rect">
            <a:avLst/>
          </a:prstGeom>
          <a:noFill/>
          <a:ln w="19050">
            <a:solidFill>
              <a:schemeClr val="tx1"/>
            </a:solidFill>
          </a:ln>
        </p:spPr>
        <p:txBody>
          <a:bodyPr wrap="none" rtlCol="0">
            <a:spAutoFit/>
          </a:bodyPr>
          <a:lstStyle/>
          <a:p>
            <a:pPr algn="ctr"/>
            <a:r>
              <a:rPr lang="en-GB" dirty="0"/>
              <a:t>"title proper"</a:t>
            </a:r>
          </a:p>
        </p:txBody>
      </p:sp>
      <p:cxnSp>
        <p:nvCxnSpPr>
          <p:cNvPr id="80" name="Connector: Curved 79">
            <a:extLst>
              <a:ext uri="{FF2B5EF4-FFF2-40B4-BE49-F238E27FC236}">
                <a16:creationId xmlns:a16="http://schemas.microsoft.com/office/drawing/2014/main" id="{D4A4FBBA-A615-4345-A5B5-6BDBB0B577C7}"/>
              </a:ext>
            </a:extLst>
          </p:cNvPr>
          <p:cNvCxnSpPr>
            <a:cxnSpLocks/>
            <a:stCxn id="22" idx="6"/>
            <a:endCxn id="75" idx="2"/>
          </p:cNvCxnSpPr>
          <p:nvPr/>
        </p:nvCxnSpPr>
        <p:spPr>
          <a:xfrm>
            <a:off x="1420960" y="3580027"/>
            <a:ext cx="3563286" cy="38837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1" name="Connector: Curved 80">
            <a:extLst>
              <a:ext uri="{FF2B5EF4-FFF2-40B4-BE49-F238E27FC236}">
                <a16:creationId xmlns:a16="http://schemas.microsoft.com/office/drawing/2014/main" id="{17B9E1A7-DBDC-4385-89D2-7CCB23FE49DE}"/>
              </a:ext>
            </a:extLst>
          </p:cNvPr>
          <p:cNvCxnSpPr>
            <a:cxnSpLocks/>
            <a:stCxn id="22" idx="6"/>
            <a:endCxn id="77" idx="1"/>
          </p:cNvCxnSpPr>
          <p:nvPr/>
        </p:nvCxnSpPr>
        <p:spPr>
          <a:xfrm flipV="1">
            <a:off x="1420960" y="3236304"/>
            <a:ext cx="3912823" cy="34372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2" name="Connector: Curved 81">
            <a:extLst>
              <a:ext uri="{FF2B5EF4-FFF2-40B4-BE49-F238E27FC236}">
                <a16:creationId xmlns:a16="http://schemas.microsoft.com/office/drawing/2014/main" id="{51201A08-12DE-4C5C-A877-CCF3FC55C309}"/>
              </a:ext>
            </a:extLst>
          </p:cNvPr>
          <p:cNvCxnSpPr>
            <a:cxnSpLocks/>
            <a:stCxn id="22" idx="5"/>
            <a:endCxn id="45" idx="2"/>
          </p:cNvCxnSpPr>
          <p:nvPr/>
        </p:nvCxnSpPr>
        <p:spPr>
          <a:xfrm rot="16200000" flipH="1">
            <a:off x="2406215" y="2702399"/>
            <a:ext cx="1668938" cy="3791430"/>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810AE8FA-EB3E-4D84-8193-8B8E48BF0B96}"/>
              </a:ext>
            </a:extLst>
          </p:cNvPr>
          <p:cNvSpPr txBox="1"/>
          <p:nvPr/>
        </p:nvSpPr>
        <p:spPr>
          <a:xfrm>
            <a:off x="3190024" y="3415003"/>
            <a:ext cx="2323906" cy="369332"/>
          </a:xfrm>
          <a:prstGeom prst="rect">
            <a:avLst/>
          </a:prstGeom>
          <a:noFill/>
        </p:spPr>
        <p:txBody>
          <a:bodyPr wrap="none" rtlCol="0">
            <a:spAutoFit/>
          </a:bodyPr>
          <a:lstStyle/>
          <a:p>
            <a:r>
              <a:rPr lang="en-GB" i="1" dirty="0"/>
              <a:t>has date of publication</a:t>
            </a:r>
          </a:p>
        </p:txBody>
      </p:sp>
      <p:sp>
        <p:nvSpPr>
          <p:cNvPr id="43" name="TextBox 42">
            <a:extLst>
              <a:ext uri="{FF2B5EF4-FFF2-40B4-BE49-F238E27FC236}">
                <a16:creationId xmlns:a16="http://schemas.microsoft.com/office/drawing/2014/main" id="{4C3E9D38-99DE-4BDD-816B-C7D6583FB3E5}"/>
              </a:ext>
            </a:extLst>
          </p:cNvPr>
          <p:cNvSpPr txBox="1"/>
          <p:nvPr/>
        </p:nvSpPr>
        <p:spPr>
          <a:xfrm>
            <a:off x="3663689" y="4869273"/>
            <a:ext cx="1611339" cy="369332"/>
          </a:xfrm>
          <a:prstGeom prst="rect">
            <a:avLst/>
          </a:prstGeom>
          <a:noFill/>
        </p:spPr>
        <p:txBody>
          <a:bodyPr wrap="none" rtlCol="0">
            <a:spAutoFit/>
          </a:bodyPr>
          <a:lstStyle/>
          <a:p>
            <a:r>
              <a:rPr lang="en-GB" i="1" dirty="0"/>
              <a:t>has title proper</a:t>
            </a:r>
          </a:p>
        </p:txBody>
      </p:sp>
      <p:sp>
        <p:nvSpPr>
          <p:cNvPr id="45" name="TextBox 44">
            <a:extLst>
              <a:ext uri="{FF2B5EF4-FFF2-40B4-BE49-F238E27FC236}">
                <a16:creationId xmlns:a16="http://schemas.microsoft.com/office/drawing/2014/main" id="{8782B9F4-550D-4CF4-A2E4-0FD97F6D3755}"/>
              </a:ext>
            </a:extLst>
          </p:cNvPr>
          <p:cNvSpPr txBox="1"/>
          <p:nvPr/>
        </p:nvSpPr>
        <p:spPr>
          <a:xfrm>
            <a:off x="5136399" y="5172907"/>
            <a:ext cx="1233459" cy="519351"/>
          </a:xfrm>
          <a:prstGeom prst="ellipse">
            <a:avLst/>
          </a:prstGeom>
          <a:noFill/>
          <a:ln w="19050">
            <a:solidFill>
              <a:schemeClr val="tx1"/>
            </a:solidFill>
          </a:ln>
        </p:spPr>
        <p:txBody>
          <a:bodyPr wrap="none" rtlCol="0">
            <a:spAutoFit/>
          </a:bodyPr>
          <a:lstStyle/>
          <a:p>
            <a:pPr algn="ctr"/>
            <a:r>
              <a:rPr lang="en-GB" dirty="0" err="1"/>
              <a:t>Nomen</a:t>
            </a:r>
            <a:endParaRPr lang="en-GB" dirty="0"/>
          </a:p>
        </p:txBody>
      </p:sp>
      <p:sp>
        <p:nvSpPr>
          <p:cNvPr id="97" name="TextBox 96">
            <a:extLst>
              <a:ext uri="{FF2B5EF4-FFF2-40B4-BE49-F238E27FC236}">
                <a16:creationId xmlns:a16="http://schemas.microsoft.com/office/drawing/2014/main" id="{C2114F3E-98D7-4274-AAAE-273C9072E723}"/>
              </a:ext>
            </a:extLst>
          </p:cNvPr>
          <p:cNvSpPr txBox="1"/>
          <p:nvPr/>
        </p:nvSpPr>
        <p:spPr>
          <a:xfrm>
            <a:off x="6808021" y="1086917"/>
            <a:ext cx="1042273" cy="369332"/>
          </a:xfrm>
          <a:prstGeom prst="rect">
            <a:avLst/>
          </a:prstGeom>
          <a:noFill/>
          <a:ln w="19050">
            <a:solidFill>
              <a:schemeClr val="tx1"/>
            </a:solidFill>
          </a:ln>
        </p:spPr>
        <p:txBody>
          <a:bodyPr wrap="none" rtlCol="0">
            <a:spAutoFit/>
          </a:bodyPr>
          <a:lstStyle/>
          <a:p>
            <a:pPr algn="ctr"/>
            <a:r>
              <a:rPr lang="en-GB" dirty="0"/>
              <a:t>"</a:t>
            </a:r>
            <a:r>
              <a:rPr lang="en-GB" dirty="0" err="1"/>
              <a:t>madrid</a:t>
            </a:r>
            <a:r>
              <a:rPr lang="en-GB" dirty="0"/>
              <a:t>"</a:t>
            </a:r>
          </a:p>
        </p:txBody>
      </p:sp>
      <p:sp>
        <p:nvSpPr>
          <p:cNvPr id="98" name="TextBox 97">
            <a:extLst>
              <a:ext uri="{FF2B5EF4-FFF2-40B4-BE49-F238E27FC236}">
                <a16:creationId xmlns:a16="http://schemas.microsoft.com/office/drawing/2014/main" id="{3B29559B-7026-47EF-B2F1-88B2B4B34524}"/>
              </a:ext>
            </a:extLst>
          </p:cNvPr>
          <p:cNvSpPr txBox="1"/>
          <p:nvPr/>
        </p:nvSpPr>
        <p:spPr>
          <a:xfrm>
            <a:off x="6808021" y="1585128"/>
            <a:ext cx="1762022" cy="369332"/>
          </a:xfrm>
          <a:prstGeom prst="rect">
            <a:avLst/>
          </a:prstGeom>
          <a:noFill/>
          <a:ln w="19050">
            <a:solidFill>
              <a:schemeClr val="tx1"/>
            </a:solidFill>
          </a:ln>
        </p:spPr>
        <p:txBody>
          <a:bodyPr wrap="none" rtlCol="0">
            <a:spAutoFit/>
          </a:bodyPr>
          <a:lstStyle/>
          <a:p>
            <a:pPr algn="ctr"/>
            <a:r>
              <a:rPr lang="en-GB" dirty="0"/>
              <a:t>"Madrid (Spain)"</a:t>
            </a:r>
          </a:p>
        </p:txBody>
      </p:sp>
      <p:sp>
        <p:nvSpPr>
          <p:cNvPr id="99" name="TextBox 98">
            <a:extLst>
              <a:ext uri="{FF2B5EF4-FFF2-40B4-BE49-F238E27FC236}">
                <a16:creationId xmlns:a16="http://schemas.microsoft.com/office/drawing/2014/main" id="{B1AE2C73-DFF5-4C2D-A141-EABECF33C92C}"/>
              </a:ext>
            </a:extLst>
          </p:cNvPr>
          <p:cNvSpPr txBox="1"/>
          <p:nvPr/>
        </p:nvSpPr>
        <p:spPr>
          <a:xfrm>
            <a:off x="6808021" y="2083339"/>
            <a:ext cx="843501" cy="369332"/>
          </a:xfrm>
          <a:prstGeom prst="rect">
            <a:avLst/>
          </a:prstGeom>
          <a:noFill/>
          <a:ln w="19050">
            <a:solidFill>
              <a:schemeClr val="tx1"/>
            </a:solidFill>
          </a:ln>
        </p:spPr>
        <p:txBody>
          <a:bodyPr wrap="none" rtlCol="0">
            <a:spAutoFit/>
          </a:bodyPr>
          <a:lstStyle/>
          <a:p>
            <a:pPr algn="ctr"/>
            <a:r>
              <a:rPr lang="en-GB" dirty="0"/>
              <a:t>"MAD"</a:t>
            </a:r>
          </a:p>
        </p:txBody>
      </p:sp>
      <p:cxnSp>
        <p:nvCxnSpPr>
          <p:cNvPr id="100" name="Connector: Curved 99">
            <a:extLst>
              <a:ext uri="{FF2B5EF4-FFF2-40B4-BE49-F238E27FC236}">
                <a16:creationId xmlns:a16="http://schemas.microsoft.com/office/drawing/2014/main" id="{A846E400-FB52-477F-8101-69499443A90B}"/>
              </a:ext>
            </a:extLst>
          </p:cNvPr>
          <p:cNvCxnSpPr>
            <a:cxnSpLocks/>
            <a:stCxn id="30" idx="3"/>
            <a:endCxn id="97" idx="1"/>
          </p:cNvCxnSpPr>
          <p:nvPr/>
        </p:nvCxnSpPr>
        <p:spPr>
          <a:xfrm flipV="1">
            <a:off x="6280677" y="1271583"/>
            <a:ext cx="527344" cy="500536"/>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04" name="Connector: Curved 103">
            <a:extLst>
              <a:ext uri="{FF2B5EF4-FFF2-40B4-BE49-F238E27FC236}">
                <a16:creationId xmlns:a16="http://schemas.microsoft.com/office/drawing/2014/main" id="{7B9DCFE6-86C6-438C-9E5F-6D9CC33E1F30}"/>
              </a:ext>
            </a:extLst>
          </p:cNvPr>
          <p:cNvCxnSpPr>
            <a:cxnSpLocks/>
            <a:stCxn id="30" idx="3"/>
            <a:endCxn id="98" idx="1"/>
          </p:cNvCxnSpPr>
          <p:nvPr/>
        </p:nvCxnSpPr>
        <p:spPr>
          <a:xfrm flipV="1">
            <a:off x="6280677" y="1769794"/>
            <a:ext cx="527344" cy="2325"/>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07" name="Connector: Curved 106">
            <a:extLst>
              <a:ext uri="{FF2B5EF4-FFF2-40B4-BE49-F238E27FC236}">
                <a16:creationId xmlns:a16="http://schemas.microsoft.com/office/drawing/2014/main" id="{ABAFB159-2CD1-4BE4-9BCB-068F38E1FA77}"/>
              </a:ext>
            </a:extLst>
          </p:cNvPr>
          <p:cNvCxnSpPr>
            <a:cxnSpLocks/>
            <a:stCxn id="30" idx="3"/>
            <a:endCxn id="99" idx="1"/>
          </p:cNvCxnSpPr>
          <p:nvPr/>
        </p:nvCxnSpPr>
        <p:spPr>
          <a:xfrm>
            <a:off x="6280677" y="1772119"/>
            <a:ext cx="527344" cy="495886"/>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85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1000"/>
                                        <p:tgtEl>
                                          <p:spTgt spid="24"/>
                                        </p:tgtEl>
                                      </p:cBhvr>
                                    </p:animEffect>
                                  </p:childTnLst>
                                </p:cTn>
                              </p:par>
                              <p:par>
                                <p:cTn id="12" presetID="10" presetClass="entr" presetSubtype="0" fill="hold" nodeType="with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fade">
                                      <p:cBhvr>
                                        <p:cTn id="14" dur="1000"/>
                                        <p:tgtEl>
                                          <p:spTgt spid="35"/>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fade">
                                      <p:cBhvr>
                                        <p:cTn id="18" dur="1000"/>
                                        <p:tgtEl>
                                          <p:spTgt spid="3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00"/>
                                        </p:tgtEl>
                                        <p:attrNameLst>
                                          <p:attrName>style.visibility</p:attrName>
                                        </p:attrNameLst>
                                      </p:cBhvr>
                                      <p:to>
                                        <p:strVal val="visible"/>
                                      </p:to>
                                    </p:set>
                                    <p:animEffect transition="in" filter="fade">
                                      <p:cBhvr>
                                        <p:cTn id="23" dur="1000"/>
                                        <p:tgtEl>
                                          <p:spTgt spid="100"/>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97"/>
                                        </p:tgtEl>
                                        <p:attrNameLst>
                                          <p:attrName>style.visibility</p:attrName>
                                        </p:attrNameLst>
                                      </p:cBhvr>
                                      <p:to>
                                        <p:strVal val="visible"/>
                                      </p:to>
                                    </p:set>
                                    <p:animEffect transition="in" filter="fade">
                                      <p:cBhvr>
                                        <p:cTn id="27" dur="1000"/>
                                        <p:tgtEl>
                                          <p:spTgt spid="97"/>
                                        </p:tgtEl>
                                      </p:cBhvr>
                                    </p:animEffect>
                                  </p:childTnLst>
                                </p:cTn>
                              </p:par>
                            </p:childTnLst>
                          </p:cTn>
                        </p:par>
                        <p:par>
                          <p:cTn id="28" fill="hold">
                            <p:stCondLst>
                              <p:cond delay="2000"/>
                            </p:stCondLst>
                            <p:childTnLst>
                              <p:par>
                                <p:cTn id="29" presetID="10" presetClass="entr" presetSubtype="0" fill="hold" nodeType="afterEffect">
                                  <p:stCondLst>
                                    <p:cond delay="0"/>
                                  </p:stCondLst>
                                  <p:childTnLst>
                                    <p:set>
                                      <p:cBhvr>
                                        <p:cTn id="30" dur="1" fill="hold">
                                          <p:stCondLst>
                                            <p:cond delay="0"/>
                                          </p:stCondLst>
                                        </p:cTn>
                                        <p:tgtEl>
                                          <p:spTgt spid="104"/>
                                        </p:tgtEl>
                                        <p:attrNameLst>
                                          <p:attrName>style.visibility</p:attrName>
                                        </p:attrNameLst>
                                      </p:cBhvr>
                                      <p:to>
                                        <p:strVal val="visible"/>
                                      </p:to>
                                    </p:set>
                                    <p:animEffect transition="in" filter="fade">
                                      <p:cBhvr>
                                        <p:cTn id="31" dur="1000"/>
                                        <p:tgtEl>
                                          <p:spTgt spid="104"/>
                                        </p:tgtEl>
                                      </p:cBhvr>
                                    </p:animEffect>
                                  </p:childTnLst>
                                </p:cTn>
                              </p:par>
                            </p:childTnLst>
                          </p:cTn>
                        </p:par>
                        <p:par>
                          <p:cTn id="32" fill="hold">
                            <p:stCondLst>
                              <p:cond delay="3000"/>
                            </p:stCondLst>
                            <p:childTnLst>
                              <p:par>
                                <p:cTn id="33" presetID="10" presetClass="entr" presetSubtype="0" fill="hold" grpId="0" nodeType="afterEffect">
                                  <p:stCondLst>
                                    <p:cond delay="0"/>
                                  </p:stCondLst>
                                  <p:childTnLst>
                                    <p:set>
                                      <p:cBhvr>
                                        <p:cTn id="34" dur="1" fill="hold">
                                          <p:stCondLst>
                                            <p:cond delay="0"/>
                                          </p:stCondLst>
                                        </p:cTn>
                                        <p:tgtEl>
                                          <p:spTgt spid="98"/>
                                        </p:tgtEl>
                                        <p:attrNameLst>
                                          <p:attrName>style.visibility</p:attrName>
                                        </p:attrNameLst>
                                      </p:cBhvr>
                                      <p:to>
                                        <p:strVal val="visible"/>
                                      </p:to>
                                    </p:set>
                                    <p:animEffect transition="in" filter="fade">
                                      <p:cBhvr>
                                        <p:cTn id="35" dur="1000"/>
                                        <p:tgtEl>
                                          <p:spTgt spid="98"/>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107"/>
                                        </p:tgtEl>
                                        <p:attrNameLst>
                                          <p:attrName>style.visibility</p:attrName>
                                        </p:attrNameLst>
                                      </p:cBhvr>
                                      <p:to>
                                        <p:strVal val="visible"/>
                                      </p:to>
                                    </p:set>
                                    <p:animEffect transition="in" filter="fade">
                                      <p:cBhvr>
                                        <p:cTn id="39" dur="1000"/>
                                        <p:tgtEl>
                                          <p:spTgt spid="107"/>
                                        </p:tgtEl>
                                      </p:cBhvr>
                                    </p:animEffect>
                                  </p:childTnLst>
                                </p:cTn>
                              </p:par>
                            </p:childTnLst>
                          </p:cTn>
                        </p:par>
                        <p:par>
                          <p:cTn id="40" fill="hold">
                            <p:stCondLst>
                              <p:cond delay="5000"/>
                            </p:stCondLst>
                            <p:childTnLst>
                              <p:par>
                                <p:cTn id="41" presetID="10" presetClass="entr" presetSubtype="0" fill="hold" grpId="0" nodeType="afterEffect">
                                  <p:stCondLst>
                                    <p:cond delay="0"/>
                                  </p:stCondLst>
                                  <p:childTnLst>
                                    <p:set>
                                      <p:cBhvr>
                                        <p:cTn id="42" dur="1" fill="hold">
                                          <p:stCondLst>
                                            <p:cond delay="0"/>
                                          </p:stCondLst>
                                        </p:cTn>
                                        <p:tgtEl>
                                          <p:spTgt spid="99"/>
                                        </p:tgtEl>
                                        <p:attrNameLst>
                                          <p:attrName>style.visibility</p:attrName>
                                        </p:attrNameLst>
                                      </p:cBhvr>
                                      <p:to>
                                        <p:strVal val="visible"/>
                                      </p:to>
                                    </p:set>
                                    <p:animEffect transition="in" filter="fade">
                                      <p:cBhvr>
                                        <p:cTn id="43" dur="1000"/>
                                        <p:tgtEl>
                                          <p:spTgt spid="9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1000"/>
                                        <p:tgtEl>
                                          <p:spTgt spid="23"/>
                                        </p:tgtEl>
                                      </p:cBhvr>
                                    </p:animEffect>
                                  </p:childTnLst>
                                </p:cTn>
                              </p:par>
                            </p:childTnLst>
                          </p:cTn>
                        </p:par>
                        <p:par>
                          <p:cTn id="49" fill="hold">
                            <p:stCondLst>
                              <p:cond delay="1000"/>
                            </p:stCondLst>
                            <p:childTnLst>
                              <p:par>
                                <p:cTn id="50" presetID="10" presetClass="entr" presetSubtype="0" fill="hold" grpId="0" nodeType="after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10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fade">
                                      <p:cBhvr>
                                        <p:cTn id="57" dur="1000"/>
                                        <p:tgtEl>
                                          <p:spTgt spid="40"/>
                                        </p:tgtEl>
                                      </p:cBhvr>
                                    </p:animEffect>
                                  </p:childTnLst>
                                </p:cTn>
                              </p:par>
                              <p:par>
                                <p:cTn id="58" presetID="10" presetClass="entr" presetSubtype="0" fill="hold" nodeType="withEffect">
                                  <p:stCondLst>
                                    <p:cond delay="0"/>
                                  </p:stCondLst>
                                  <p:childTnLst>
                                    <p:set>
                                      <p:cBhvr>
                                        <p:cTn id="59" dur="1" fill="hold">
                                          <p:stCondLst>
                                            <p:cond delay="0"/>
                                          </p:stCondLst>
                                        </p:cTn>
                                        <p:tgtEl>
                                          <p:spTgt spid="81"/>
                                        </p:tgtEl>
                                        <p:attrNameLst>
                                          <p:attrName>style.visibility</p:attrName>
                                        </p:attrNameLst>
                                      </p:cBhvr>
                                      <p:to>
                                        <p:strVal val="visible"/>
                                      </p:to>
                                    </p:set>
                                    <p:animEffect transition="in" filter="fade">
                                      <p:cBhvr>
                                        <p:cTn id="60" dur="1000"/>
                                        <p:tgtEl>
                                          <p:spTgt spid="81"/>
                                        </p:tgtEl>
                                      </p:cBhvr>
                                    </p:animEffect>
                                  </p:childTnLst>
                                </p:cTn>
                              </p:par>
                            </p:childTnLst>
                          </p:cTn>
                        </p:par>
                        <p:par>
                          <p:cTn id="61" fill="hold">
                            <p:stCondLst>
                              <p:cond delay="1000"/>
                            </p:stCondLst>
                            <p:childTnLst>
                              <p:par>
                                <p:cTn id="62" presetID="10" presetClass="entr" presetSubtype="0" fill="hold" grpId="0" nodeType="afterEffect">
                                  <p:stCondLst>
                                    <p:cond delay="0"/>
                                  </p:stCondLst>
                                  <p:childTnLst>
                                    <p:set>
                                      <p:cBhvr>
                                        <p:cTn id="63" dur="1" fill="hold">
                                          <p:stCondLst>
                                            <p:cond delay="0"/>
                                          </p:stCondLst>
                                        </p:cTn>
                                        <p:tgtEl>
                                          <p:spTgt spid="77"/>
                                        </p:tgtEl>
                                        <p:attrNameLst>
                                          <p:attrName>style.visibility</p:attrName>
                                        </p:attrNameLst>
                                      </p:cBhvr>
                                      <p:to>
                                        <p:strVal val="visible"/>
                                      </p:to>
                                    </p:set>
                                    <p:animEffect transition="in" filter="fade">
                                      <p:cBhvr>
                                        <p:cTn id="64" dur="1000"/>
                                        <p:tgtEl>
                                          <p:spTgt spid="77"/>
                                        </p:tgtEl>
                                      </p:cBhvr>
                                    </p:animEffect>
                                  </p:childTnLst>
                                </p:cTn>
                              </p:par>
                            </p:childTnLst>
                          </p:cTn>
                        </p:par>
                        <p:par>
                          <p:cTn id="65" fill="hold">
                            <p:stCondLst>
                              <p:cond delay="2000"/>
                            </p:stCondLst>
                            <p:childTnLst>
                              <p:par>
                                <p:cTn id="66" presetID="10" presetClass="entr" presetSubtype="0" fill="hold" nodeType="afterEffect">
                                  <p:stCondLst>
                                    <p:cond delay="0"/>
                                  </p:stCondLst>
                                  <p:childTnLst>
                                    <p:set>
                                      <p:cBhvr>
                                        <p:cTn id="67" dur="1" fill="hold">
                                          <p:stCondLst>
                                            <p:cond delay="0"/>
                                          </p:stCondLst>
                                        </p:cTn>
                                        <p:tgtEl>
                                          <p:spTgt spid="80"/>
                                        </p:tgtEl>
                                        <p:attrNameLst>
                                          <p:attrName>style.visibility</p:attrName>
                                        </p:attrNameLst>
                                      </p:cBhvr>
                                      <p:to>
                                        <p:strVal val="visible"/>
                                      </p:to>
                                    </p:set>
                                    <p:animEffect transition="in" filter="fade">
                                      <p:cBhvr>
                                        <p:cTn id="68" dur="1000"/>
                                        <p:tgtEl>
                                          <p:spTgt spid="80"/>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5"/>
                                        </p:tgtEl>
                                        <p:attrNameLst>
                                          <p:attrName>style.visibility</p:attrName>
                                        </p:attrNameLst>
                                      </p:cBhvr>
                                      <p:to>
                                        <p:strVal val="visible"/>
                                      </p:to>
                                    </p:set>
                                    <p:animEffect transition="in" filter="fade">
                                      <p:cBhvr>
                                        <p:cTn id="71" dur="1000"/>
                                        <p:tgtEl>
                                          <p:spTgt spid="75"/>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43"/>
                                        </p:tgtEl>
                                        <p:attrNameLst>
                                          <p:attrName>style.visibility</p:attrName>
                                        </p:attrNameLst>
                                      </p:cBhvr>
                                      <p:to>
                                        <p:strVal val="visible"/>
                                      </p:to>
                                    </p:set>
                                    <p:animEffect transition="in" filter="fade">
                                      <p:cBhvr>
                                        <p:cTn id="76" dur="500"/>
                                        <p:tgtEl>
                                          <p:spTgt spid="43"/>
                                        </p:tgtEl>
                                      </p:cBhvr>
                                    </p:animEffect>
                                  </p:childTnLst>
                                </p:cTn>
                              </p:par>
                              <p:par>
                                <p:cTn id="77" presetID="10" presetClass="entr" presetSubtype="0" fill="hold" nodeType="withEffect">
                                  <p:stCondLst>
                                    <p:cond delay="0"/>
                                  </p:stCondLst>
                                  <p:childTnLst>
                                    <p:set>
                                      <p:cBhvr>
                                        <p:cTn id="78" dur="1" fill="hold">
                                          <p:stCondLst>
                                            <p:cond delay="0"/>
                                          </p:stCondLst>
                                        </p:cTn>
                                        <p:tgtEl>
                                          <p:spTgt spid="67"/>
                                        </p:tgtEl>
                                        <p:attrNameLst>
                                          <p:attrName>style.visibility</p:attrName>
                                        </p:attrNameLst>
                                      </p:cBhvr>
                                      <p:to>
                                        <p:strVal val="visible"/>
                                      </p:to>
                                    </p:set>
                                    <p:animEffect transition="in" filter="fade">
                                      <p:cBhvr>
                                        <p:cTn id="79" dur="500"/>
                                        <p:tgtEl>
                                          <p:spTgt spid="67"/>
                                        </p:tgtEl>
                                      </p:cBhvr>
                                    </p:animEffect>
                                  </p:childTnLst>
                                </p:cTn>
                              </p:par>
                            </p:childTnLst>
                          </p:cTn>
                        </p:par>
                        <p:par>
                          <p:cTn id="80" fill="hold">
                            <p:stCondLst>
                              <p:cond delay="500"/>
                            </p:stCondLst>
                            <p:childTnLst>
                              <p:par>
                                <p:cTn id="81" presetID="10" presetClass="entr" presetSubtype="0" fill="hold" grpId="0" nodeType="afterEffect">
                                  <p:stCondLst>
                                    <p:cond delay="0"/>
                                  </p:stCondLst>
                                  <p:childTnLst>
                                    <p:set>
                                      <p:cBhvr>
                                        <p:cTn id="82" dur="1" fill="hold">
                                          <p:stCondLst>
                                            <p:cond delay="0"/>
                                          </p:stCondLst>
                                        </p:cTn>
                                        <p:tgtEl>
                                          <p:spTgt spid="78"/>
                                        </p:tgtEl>
                                        <p:attrNameLst>
                                          <p:attrName>style.visibility</p:attrName>
                                        </p:attrNameLst>
                                      </p:cBhvr>
                                      <p:to>
                                        <p:strVal val="visible"/>
                                      </p:to>
                                    </p:set>
                                    <p:animEffect transition="in" filter="fade">
                                      <p:cBhvr>
                                        <p:cTn id="83" dur="500"/>
                                        <p:tgtEl>
                                          <p:spTgt spid="78"/>
                                        </p:tgtEl>
                                      </p:cBhvr>
                                    </p:animEffect>
                                  </p:childTnLst>
                                </p:cTn>
                              </p:par>
                            </p:childTnLst>
                          </p:cTn>
                        </p:par>
                        <p:par>
                          <p:cTn id="84" fill="hold">
                            <p:stCondLst>
                              <p:cond delay="1000"/>
                            </p:stCondLst>
                            <p:childTnLst>
                              <p:par>
                                <p:cTn id="85" presetID="10" presetClass="entr" presetSubtype="0" fill="hold" nodeType="afterEffect">
                                  <p:stCondLst>
                                    <p:cond delay="0"/>
                                  </p:stCondLst>
                                  <p:childTnLst>
                                    <p:set>
                                      <p:cBhvr>
                                        <p:cTn id="86" dur="1" fill="hold">
                                          <p:stCondLst>
                                            <p:cond delay="0"/>
                                          </p:stCondLst>
                                        </p:cTn>
                                        <p:tgtEl>
                                          <p:spTgt spid="82"/>
                                        </p:tgtEl>
                                        <p:attrNameLst>
                                          <p:attrName>style.visibility</p:attrName>
                                        </p:attrNameLst>
                                      </p:cBhvr>
                                      <p:to>
                                        <p:strVal val="visible"/>
                                      </p:to>
                                    </p:set>
                                    <p:animEffect transition="in" filter="fade">
                                      <p:cBhvr>
                                        <p:cTn id="87" dur="500"/>
                                        <p:tgtEl>
                                          <p:spTgt spid="82"/>
                                        </p:tgtEl>
                                      </p:cBhvr>
                                    </p:animEffect>
                                  </p:childTnLst>
                                </p:cTn>
                              </p:par>
                            </p:childTnLst>
                          </p:cTn>
                        </p:par>
                        <p:par>
                          <p:cTn id="88" fill="hold">
                            <p:stCondLst>
                              <p:cond delay="1500"/>
                            </p:stCondLst>
                            <p:childTnLst>
                              <p:par>
                                <p:cTn id="89" presetID="10" presetClass="entr" presetSubtype="0" fill="hold" grpId="0" nodeType="after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fade">
                                      <p:cBhvr>
                                        <p:cTn id="91"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4" grpId="0"/>
      <p:bldP spid="30" grpId="0" animBg="1"/>
      <p:bldP spid="75" grpId="0" animBg="1"/>
      <p:bldP spid="77" grpId="0" animBg="1"/>
      <p:bldP spid="78" grpId="0" animBg="1"/>
      <p:bldP spid="40" grpId="0"/>
      <p:bldP spid="43" grpId="0"/>
      <p:bldP spid="45" grpId="0" animBg="1"/>
      <p:bldP spid="97" grpId="0" animBg="1"/>
      <p:bldP spid="98" grpId="0" animBg="1"/>
      <p:bldP spid="9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CF945DA-2A44-4B64-84A8-C5873A967EE0}"/>
              </a:ext>
            </a:extLst>
          </p:cNvPr>
          <p:cNvSpPr/>
          <p:nvPr/>
        </p:nvSpPr>
        <p:spPr>
          <a:xfrm>
            <a:off x="6005015" y="1392072"/>
            <a:ext cx="2279176" cy="126924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594360" y="493776"/>
            <a:ext cx="7520777" cy="646331"/>
          </a:xfrm>
          <a:prstGeom prst="rect">
            <a:avLst/>
          </a:prstGeom>
          <a:noFill/>
        </p:spPr>
        <p:txBody>
          <a:bodyPr wrap="none" rtlCol="0">
            <a:spAutoFit/>
          </a:bodyPr>
          <a:lstStyle/>
          <a:p>
            <a:r>
              <a:rPr lang="en-US" sz="3600" dirty="0"/>
              <a:t>Work to </a:t>
            </a:r>
            <a:r>
              <a:rPr lang="en-US" sz="3600" dirty="0" err="1"/>
              <a:t>Nomen</a:t>
            </a:r>
            <a:r>
              <a:rPr lang="en-US" sz="3600" dirty="0"/>
              <a:t> relationship hierarchy</a:t>
            </a:r>
          </a:p>
        </p:txBody>
      </p:sp>
      <p:sp>
        <p:nvSpPr>
          <p:cNvPr id="4" name="TextBox 3"/>
          <p:cNvSpPr txBox="1"/>
          <p:nvPr/>
        </p:nvSpPr>
        <p:spPr>
          <a:xfrm>
            <a:off x="2529145" y="1260760"/>
            <a:ext cx="2983382" cy="908864"/>
          </a:xfrm>
          <a:prstGeom prst="ellipse">
            <a:avLst/>
          </a:prstGeom>
          <a:noFill/>
          <a:ln w="28575">
            <a:solidFill>
              <a:schemeClr val="tx1"/>
            </a:solidFill>
            <a:prstDash val="dash"/>
          </a:ln>
        </p:spPr>
        <p:txBody>
          <a:bodyPr wrap="none" rtlCol="0">
            <a:spAutoFit/>
          </a:bodyPr>
          <a:lstStyle/>
          <a:p>
            <a:pPr algn="ctr"/>
            <a:r>
              <a:rPr lang="en-GB" dirty="0"/>
              <a:t>[has] related </a:t>
            </a:r>
            <a:r>
              <a:rPr lang="en-GB" dirty="0" err="1"/>
              <a:t>nomen</a:t>
            </a:r>
            <a:endParaRPr lang="en-GB" dirty="0"/>
          </a:p>
          <a:p>
            <a:pPr algn="ctr"/>
            <a:r>
              <a:rPr lang="en-GB" dirty="0"/>
              <a:t>(work)</a:t>
            </a:r>
          </a:p>
        </p:txBody>
      </p:sp>
      <p:sp>
        <p:nvSpPr>
          <p:cNvPr id="5" name="TextBox 4"/>
          <p:cNvSpPr txBox="1"/>
          <p:nvPr/>
        </p:nvSpPr>
        <p:spPr>
          <a:xfrm>
            <a:off x="480508" y="2159764"/>
            <a:ext cx="1977321" cy="908864"/>
          </a:xfrm>
          <a:prstGeom prst="ellipse">
            <a:avLst/>
          </a:prstGeom>
          <a:noFill/>
          <a:ln w="28575">
            <a:solidFill>
              <a:schemeClr val="tx1"/>
            </a:solidFill>
            <a:prstDash val="dash"/>
          </a:ln>
        </p:spPr>
        <p:txBody>
          <a:bodyPr wrap="none" rtlCol="0">
            <a:spAutoFit/>
          </a:bodyPr>
          <a:lstStyle/>
          <a:p>
            <a:pPr algn="ctr"/>
            <a:r>
              <a:rPr lang="en-GB" dirty="0"/>
              <a:t>[has] subject</a:t>
            </a:r>
          </a:p>
          <a:p>
            <a:pPr algn="ctr"/>
            <a:r>
              <a:rPr lang="en-GB" dirty="0"/>
              <a:t>(</a:t>
            </a:r>
            <a:r>
              <a:rPr lang="en-GB" dirty="0" err="1"/>
              <a:t>nomen</a:t>
            </a:r>
            <a:r>
              <a:rPr lang="en-GB" dirty="0"/>
              <a:t>)</a:t>
            </a:r>
          </a:p>
        </p:txBody>
      </p:sp>
      <p:sp>
        <p:nvSpPr>
          <p:cNvPr id="6" name="TextBox 5"/>
          <p:cNvSpPr txBox="1"/>
          <p:nvPr/>
        </p:nvSpPr>
        <p:spPr>
          <a:xfrm>
            <a:off x="250423" y="3692375"/>
            <a:ext cx="2706576" cy="908864"/>
          </a:xfrm>
          <a:prstGeom prst="ellipse">
            <a:avLst/>
          </a:prstGeom>
          <a:noFill/>
          <a:ln w="28575">
            <a:solidFill>
              <a:schemeClr val="tx1"/>
            </a:solidFill>
          </a:ln>
        </p:spPr>
        <p:txBody>
          <a:bodyPr wrap="none" rtlCol="0">
            <a:spAutoFit/>
          </a:bodyPr>
          <a:lstStyle/>
          <a:p>
            <a:pPr algn="ctr"/>
            <a:r>
              <a:rPr lang="en-GB" dirty="0"/>
              <a:t>[has] identifier for</a:t>
            </a:r>
          </a:p>
          <a:p>
            <a:pPr algn="ctr"/>
            <a:r>
              <a:rPr lang="en-GB" dirty="0"/>
              <a:t>work</a:t>
            </a:r>
          </a:p>
        </p:txBody>
      </p:sp>
      <p:sp>
        <p:nvSpPr>
          <p:cNvPr id="7" name="TextBox 6"/>
          <p:cNvSpPr txBox="1"/>
          <p:nvPr/>
        </p:nvSpPr>
        <p:spPr>
          <a:xfrm>
            <a:off x="3068242" y="3692375"/>
            <a:ext cx="1905189" cy="908864"/>
          </a:xfrm>
          <a:prstGeom prst="ellipse">
            <a:avLst/>
          </a:prstGeom>
          <a:noFill/>
          <a:ln w="28575">
            <a:solidFill>
              <a:schemeClr val="tx1"/>
            </a:solidFill>
          </a:ln>
        </p:spPr>
        <p:txBody>
          <a:bodyPr wrap="none" rtlCol="0">
            <a:spAutoFit/>
          </a:bodyPr>
          <a:lstStyle/>
          <a:p>
            <a:pPr algn="ctr"/>
            <a:r>
              <a:rPr lang="en-GB" dirty="0"/>
              <a:t>[has] title of</a:t>
            </a:r>
          </a:p>
          <a:p>
            <a:pPr algn="ctr"/>
            <a:r>
              <a:rPr lang="en-GB" dirty="0"/>
              <a:t>work</a:t>
            </a:r>
          </a:p>
        </p:txBody>
      </p:sp>
      <p:sp>
        <p:nvSpPr>
          <p:cNvPr id="8" name="TextBox 7"/>
          <p:cNvSpPr txBox="1"/>
          <p:nvPr/>
        </p:nvSpPr>
        <p:spPr>
          <a:xfrm>
            <a:off x="1696704" y="4807125"/>
            <a:ext cx="2275406" cy="1298377"/>
          </a:xfrm>
          <a:prstGeom prst="ellipse">
            <a:avLst/>
          </a:prstGeom>
          <a:noFill/>
          <a:ln w="28575">
            <a:solidFill>
              <a:schemeClr val="tx1"/>
            </a:solidFill>
          </a:ln>
        </p:spPr>
        <p:txBody>
          <a:bodyPr wrap="none" rtlCol="0">
            <a:spAutoFit/>
          </a:bodyPr>
          <a:lstStyle/>
          <a:p>
            <a:pPr algn="ctr"/>
            <a:r>
              <a:rPr lang="en-GB" dirty="0"/>
              <a:t>[has] preferred</a:t>
            </a:r>
          </a:p>
          <a:p>
            <a:pPr algn="ctr"/>
            <a:r>
              <a:rPr lang="en-GB" dirty="0"/>
              <a:t>title of</a:t>
            </a:r>
          </a:p>
          <a:p>
            <a:pPr algn="ctr"/>
            <a:r>
              <a:rPr lang="en-GB" dirty="0"/>
              <a:t>work</a:t>
            </a:r>
          </a:p>
        </p:txBody>
      </p:sp>
      <p:sp>
        <p:nvSpPr>
          <p:cNvPr id="9" name="TextBox 8"/>
          <p:cNvSpPr txBox="1"/>
          <p:nvPr/>
        </p:nvSpPr>
        <p:spPr>
          <a:xfrm>
            <a:off x="4106649" y="4807125"/>
            <a:ext cx="1953787" cy="1298377"/>
          </a:xfrm>
          <a:prstGeom prst="ellipse">
            <a:avLst/>
          </a:prstGeom>
          <a:noFill/>
          <a:ln w="28575">
            <a:solidFill>
              <a:schemeClr val="tx1"/>
            </a:solidFill>
          </a:ln>
        </p:spPr>
        <p:txBody>
          <a:bodyPr wrap="none" rtlCol="0">
            <a:spAutoFit/>
          </a:bodyPr>
          <a:lstStyle/>
          <a:p>
            <a:pPr algn="ctr"/>
            <a:r>
              <a:rPr lang="en-GB" dirty="0"/>
              <a:t>[has] variant</a:t>
            </a:r>
          </a:p>
          <a:p>
            <a:pPr algn="ctr"/>
            <a:r>
              <a:rPr lang="en-GB" dirty="0"/>
              <a:t>title of</a:t>
            </a:r>
          </a:p>
          <a:p>
            <a:pPr algn="ctr"/>
            <a:r>
              <a:rPr lang="en-GB" dirty="0"/>
              <a:t>work</a:t>
            </a:r>
          </a:p>
        </p:txBody>
      </p:sp>
      <p:sp>
        <p:nvSpPr>
          <p:cNvPr id="10" name="TextBox 9"/>
          <p:cNvSpPr txBox="1"/>
          <p:nvPr/>
        </p:nvSpPr>
        <p:spPr>
          <a:xfrm>
            <a:off x="2579457" y="2476567"/>
            <a:ext cx="2882758" cy="908864"/>
          </a:xfrm>
          <a:prstGeom prst="ellipse">
            <a:avLst/>
          </a:prstGeom>
          <a:noFill/>
          <a:ln w="28575">
            <a:solidFill>
              <a:schemeClr val="tx1"/>
            </a:solidFill>
            <a:prstDash val="dash"/>
          </a:ln>
        </p:spPr>
        <p:txBody>
          <a:bodyPr wrap="none" rtlCol="0">
            <a:spAutoFit/>
          </a:bodyPr>
          <a:lstStyle/>
          <a:p>
            <a:pPr algn="ctr"/>
            <a:r>
              <a:rPr lang="en-GB" dirty="0"/>
              <a:t>[has] appellation of</a:t>
            </a:r>
          </a:p>
          <a:p>
            <a:pPr algn="ctr"/>
            <a:r>
              <a:rPr lang="en-GB" dirty="0"/>
              <a:t>work</a:t>
            </a:r>
          </a:p>
        </p:txBody>
      </p:sp>
      <p:cxnSp>
        <p:nvCxnSpPr>
          <p:cNvPr id="11" name="Curved Connector 47"/>
          <p:cNvCxnSpPr>
            <a:cxnSpLocks/>
            <a:stCxn id="10" idx="0"/>
            <a:endCxn id="4" idx="4"/>
          </p:cNvCxnSpPr>
          <p:nvPr/>
        </p:nvCxnSpPr>
        <p:spPr>
          <a:xfrm rot="5400000" flipH="1" flipV="1">
            <a:off x="3867365" y="2323096"/>
            <a:ext cx="306943" cy="12700"/>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16200000" flipV="1">
            <a:off x="3867365" y="3538902"/>
            <a:ext cx="306944" cy="1"/>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urved Connector 47"/>
          <p:cNvCxnSpPr>
            <a:cxnSpLocks/>
            <a:stCxn id="5" idx="7"/>
            <a:endCxn id="4" idx="2"/>
          </p:cNvCxnSpPr>
          <p:nvPr/>
        </p:nvCxnSpPr>
        <p:spPr>
          <a:xfrm rot="5400000" flipH="1" flipV="1">
            <a:off x="2059865" y="1823584"/>
            <a:ext cx="577672" cy="360888"/>
          </a:xfrm>
          <a:prstGeom prst="curvedConnector2">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4008792" y="4613285"/>
            <a:ext cx="396029" cy="371937"/>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7"/>
            <a:endCxn id="7" idx="4"/>
          </p:cNvCxnSpPr>
          <p:nvPr/>
        </p:nvCxnSpPr>
        <p:spPr>
          <a:xfrm rot="5400000" flipH="1" flipV="1">
            <a:off x="3631847" y="4608278"/>
            <a:ext cx="396029" cy="381952"/>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7"/>
            <a:endCxn id="10" idx="4"/>
          </p:cNvCxnSpPr>
          <p:nvPr/>
        </p:nvCxnSpPr>
        <p:spPr>
          <a:xfrm rot="5400000" flipH="1" flipV="1">
            <a:off x="3070711" y="2875350"/>
            <a:ext cx="440044" cy="1460206"/>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655317" y="3692375"/>
            <a:ext cx="2993210" cy="908864"/>
          </a:xfrm>
          <a:prstGeom prst="ellipse">
            <a:avLst/>
          </a:prstGeom>
          <a:noFill/>
          <a:ln w="28575">
            <a:solidFill>
              <a:schemeClr val="tx1"/>
            </a:solidFill>
            <a:prstDash val="dash"/>
          </a:ln>
        </p:spPr>
        <p:txBody>
          <a:bodyPr wrap="none" rtlCol="0">
            <a:spAutoFit/>
          </a:bodyPr>
          <a:lstStyle/>
          <a:p>
            <a:pPr algn="ctr"/>
            <a:r>
              <a:rPr lang="en-GB" dirty="0"/>
              <a:t>[has] access point of</a:t>
            </a:r>
          </a:p>
          <a:p>
            <a:pPr algn="ctr"/>
            <a:r>
              <a:rPr lang="en-GB" dirty="0"/>
              <a:t>work</a:t>
            </a:r>
          </a:p>
        </p:txBody>
      </p:sp>
      <p:cxnSp>
        <p:nvCxnSpPr>
          <p:cNvPr id="46" name="Curved Connector 47"/>
          <p:cNvCxnSpPr>
            <a:cxnSpLocks/>
            <a:stCxn id="45" idx="1"/>
            <a:endCxn id="10" idx="4"/>
          </p:cNvCxnSpPr>
          <p:nvPr/>
        </p:nvCxnSpPr>
        <p:spPr>
          <a:xfrm rot="16200000" flipV="1">
            <a:off x="4837227" y="2569040"/>
            <a:ext cx="440044" cy="2072826"/>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75941" y="5196639"/>
            <a:ext cx="1037349" cy="519351"/>
          </a:xfrm>
          <a:prstGeom prst="ellipse">
            <a:avLst/>
          </a:prstGeom>
          <a:noFill/>
          <a:ln w="28575">
            <a:solidFill>
              <a:schemeClr val="tx1"/>
            </a:solidFill>
            <a:prstDash val="dash"/>
          </a:ln>
        </p:spPr>
        <p:txBody>
          <a:bodyPr wrap="none" rtlCol="0">
            <a:spAutoFit/>
          </a:bodyPr>
          <a:lstStyle/>
          <a:p>
            <a:pPr algn="ctr"/>
            <a:r>
              <a:rPr lang="en-GB" dirty="0"/>
              <a:t>[AAP]</a:t>
            </a:r>
          </a:p>
        </p:txBody>
      </p:sp>
      <p:sp>
        <p:nvSpPr>
          <p:cNvPr id="52" name="TextBox 51"/>
          <p:cNvSpPr txBox="1"/>
          <p:nvPr/>
        </p:nvSpPr>
        <p:spPr>
          <a:xfrm>
            <a:off x="7392459" y="5196639"/>
            <a:ext cx="1015530" cy="519351"/>
          </a:xfrm>
          <a:prstGeom prst="ellipse">
            <a:avLst/>
          </a:prstGeom>
          <a:noFill/>
          <a:ln w="28575">
            <a:solidFill>
              <a:schemeClr val="tx1"/>
            </a:solidFill>
            <a:prstDash val="dash"/>
          </a:ln>
        </p:spPr>
        <p:txBody>
          <a:bodyPr wrap="none" rtlCol="0">
            <a:spAutoFit/>
          </a:bodyPr>
          <a:lstStyle/>
          <a:p>
            <a:pPr algn="ctr"/>
            <a:r>
              <a:rPr lang="en-GB" dirty="0"/>
              <a:t>[VAP]</a:t>
            </a:r>
          </a:p>
        </p:txBody>
      </p:sp>
      <p:cxnSp>
        <p:nvCxnSpPr>
          <p:cNvPr id="63" name="Curved Connector 47"/>
          <p:cNvCxnSpPr>
            <a:cxnSpLocks/>
            <a:stCxn id="52" idx="0"/>
            <a:endCxn id="45" idx="4"/>
          </p:cNvCxnSpPr>
          <p:nvPr/>
        </p:nvCxnSpPr>
        <p:spPr>
          <a:xfrm rot="16200000" flipV="1">
            <a:off x="7228373" y="4524788"/>
            <a:ext cx="595400" cy="748302"/>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5400000" flipH="1" flipV="1">
            <a:off x="6675569" y="4720286"/>
            <a:ext cx="595400" cy="357306"/>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urved Connector 47">
            <a:extLst>
              <a:ext uri="{FF2B5EF4-FFF2-40B4-BE49-F238E27FC236}">
                <a16:creationId xmlns:a16="http://schemas.microsoft.com/office/drawing/2014/main" id="{47D8BBF0-74BF-4AB4-8510-ACEEE97C697A}"/>
              </a:ext>
            </a:extLst>
          </p:cNvPr>
          <p:cNvCxnSpPr>
            <a:cxnSpLocks/>
          </p:cNvCxnSpPr>
          <p:nvPr/>
        </p:nvCxnSpPr>
        <p:spPr>
          <a:xfrm flipV="1">
            <a:off x="6332750" y="2498328"/>
            <a:ext cx="1676844" cy="2"/>
          </a:xfrm>
          <a:prstGeom prst="curved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68522FA-B285-43AE-A1FD-61BEAD761D9E}"/>
              </a:ext>
            </a:extLst>
          </p:cNvPr>
          <p:cNvSpPr txBox="1"/>
          <p:nvPr/>
        </p:nvSpPr>
        <p:spPr>
          <a:xfrm>
            <a:off x="6325669" y="2107235"/>
            <a:ext cx="1652504" cy="369332"/>
          </a:xfrm>
          <a:prstGeom prst="rect">
            <a:avLst/>
          </a:prstGeom>
          <a:noFill/>
        </p:spPr>
        <p:txBody>
          <a:bodyPr wrap="none" rtlCol="0">
            <a:spAutoFit/>
          </a:bodyPr>
          <a:lstStyle/>
          <a:p>
            <a:r>
              <a:rPr lang="en-GB" i="1" dirty="0"/>
              <a:t>sub-property of</a:t>
            </a:r>
          </a:p>
        </p:txBody>
      </p:sp>
      <p:sp>
        <p:nvSpPr>
          <p:cNvPr id="39" name="TextBox 38">
            <a:extLst>
              <a:ext uri="{FF2B5EF4-FFF2-40B4-BE49-F238E27FC236}">
                <a16:creationId xmlns:a16="http://schemas.microsoft.com/office/drawing/2014/main" id="{7520B726-1896-4DE4-A4F6-AF13238403C4}"/>
              </a:ext>
            </a:extLst>
          </p:cNvPr>
          <p:cNvSpPr txBox="1"/>
          <p:nvPr/>
        </p:nvSpPr>
        <p:spPr>
          <a:xfrm>
            <a:off x="6143974" y="1519373"/>
            <a:ext cx="1995263" cy="519351"/>
          </a:xfrm>
          <a:prstGeom prst="ellipse">
            <a:avLst/>
          </a:prstGeom>
          <a:noFill/>
          <a:ln w="28575">
            <a:solidFill>
              <a:schemeClr val="tx1"/>
            </a:solidFill>
            <a:prstDash val="dash"/>
          </a:ln>
        </p:spPr>
        <p:txBody>
          <a:bodyPr wrap="none" rtlCol="0">
            <a:spAutoFit/>
          </a:bodyPr>
          <a:lstStyle/>
          <a:p>
            <a:pPr algn="ctr"/>
            <a:r>
              <a:rPr lang="en-GB" dirty="0"/>
              <a:t>new element</a:t>
            </a:r>
          </a:p>
        </p:txBody>
      </p:sp>
    </p:spTree>
    <p:extLst>
      <p:ext uri="{BB962C8B-B14F-4D97-AF65-F5344CB8AC3E}">
        <p14:creationId xmlns:p14="http://schemas.microsoft.com/office/powerpoint/2010/main" val="35901128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5346400" cy="646331"/>
          </a:xfrm>
          <a:prstGeom prst="rect">
            <a:avLst/>
          </a:prstGeom>
          <a:noFill/>
        </p:spPr>
        <p:txBody>
          <a:bodyPr wrap="none" rtlCol="0">
            <a:spAutoFit/>
          </a:bodyPr>
          <a:lstStyle/>
          <a:p>
            <a:r>
              <a:rPr lang="en-US" sz="3600" dirty="0"/>
              <a:t>Place relationship hierarchy</a:t>
            </a:r>
          </a:p>
        </p:txBody>
      </p:sp>
      <p:sp>
        <p:nvSpPr>
          <p:cNvPr id="10" name="TextBox 9">
            <a:extLst>
              <a:ext uri="{FF2B5EF4-FFF2-40B4-BE49-F238E27FC236}">
                <a16:creationId xmlns:a16="http://schemas.microsoft.com/office/drawing/2014/main" id="{1408E2C3-0D08-4F15-ACB4-B47ED7369C52}"/>
              </a:ext>
            </a:extLst>
          </p:cNvPr>
          <p:cNvSpPr txBox="1"/>
          <p:nvPr/>
        </p:nvSpPr>
        <p:spPr>
          <a:xfrm>
            <a:off x="6294517" y="632275"/>
            <a:ext cx="2515112" cy="369332"/>
          </a:xfrm>
          <a:prstGeom prst="rect">
            <a:avLst/>
          </a:prstGeom>
          <a:noFill/>
        </p:spPr>
        <p:txBody>
          <a:bodyPr wrap="none" rtlCol="0">
            <a:spAutoFit/>
          </a:bodyPr>
          <a:lstStyle/>
          <a:p>
            <a:pPr algn="ctr"/>
            <a:r>
              <a:rPr lang="en-GB" dirty="0"/>
              <a:t>Taken from CMS "chunk"</a:t>
            </a:r>
          </a:p>
        </p:txBody>
      </p:sp>
      <p:sp>
        <p:nvSpPr>
          <p:cNvPr id="11" name="TextBox 10">
            <a:extLst>
              <a:ext uri="{FF2B5EF4-FFF2-40B4-BE49-F238E27FC236}">
                <a16:creationId xmlns:a16="http://schemas.microsoft.com/office/drawing/2014/main" id="{E3A70189-464B-44F3-BEAB-AB9E3D387729}"/>
              </a:ext>
            </a:extLst>
          </p:cNvPr>
          <p:cNvSpPr txBox="1"/>
          <p:nvPr/>
        </p:nvSpPr>
        <p:spPr>
          <a:xfrm>
            <a:off x="548592" y="1471288"/>
            <a:ext cx="1448085" cy="923330"/>
          </a:xfrm>
          <a:prstGeom prst="rect">
            <a:avLst/>
          </a:prstGeom>
          <a:noFill/>
          <a:ln w="12700">
            <a:solidFill>
              <a:schemeClr val="tx1"/>
            </a:solidFill>
          </a:ln>
        </p:spPr>
        <p:txBody>
          <a:bodyPr wrap="square" rtlCol="0">
            <a:spAutoFit/>
          </a:bodyPr>
          <a:lstStyle/>
          <a:p>
            <a:pPr algn="ctr"/>
            <a:r>
              <a:rPr lang="en-GB" dirty="0"/>
              <a:t>High-level relationship matrix</a:t>
            </a:r>
          </a:p>
        </p:txBody>
      </p:sp>
      <p:sp>
        <p:nvSpPr>
          <p:cNvPr id="12" name="TextBox 11">
            <a:extLst>
              <a:ext uri="{FF2B5EF4-FFF2-40B4-BE49-F238E27FC236}">
                <a16:creationId xmlns:a16="http://schemas.microsoft.com/office/drawing/2014/main" id="{5B39748A-2658-468E-8494-5EE32690D836}"/>
              </a:ext>
            </a:extLst>
          </p:cNvPr>
          <p:cNvSpPr txBox="1"/>
          <p:nvPr/>
        </p:nvSpPr>
        <p:spPr>
          <a:xfrm>
            <a:off x="545160" y="3235963"/>
            <a:ext cx="1448085" cy="1477328"/>
          </a:xfrm>
          <a:prstGeom prst="rect">
            <a:avLst/>
          </a:prstGeom>
          <a:noFill/>
          <a:ln w="12700">
            <a:solidFill>
              <a:schemeClr val="tx1"/>
            </a:solidFill>
          </a:ln>
        </p:spPr>
        <p:txBody>
          <a:bodyPr wrap="square" rtlCol="0">
            <a:spAutoFit/>
          </a:bodyPr>
          <a:lstStyle/>
          <a:p>
            <a:pPr algn="ctr"/>
            <a:r>
              <a:rPr lang="en-GB" dirty="0"/>
              <a:t>Inverse of current attribute </a:t>
            </a:r>
            <a:r>
              <a:rPr lang="en-GB" dirty="0">
                <a:sym typeface="Wingdings" panose="05000000000000000000" pitchFamily="2" charset="2"/>
              </a:rPr>
              <a:t> relationship element</a:t>
            </a:r>
            <a:endParaRPr lang="en-GB" dirty="0"/>
          </a:p>
        </p:txBody>
      </p:sp>
      <p:sp>
        <p:nvSpPr>
          <p:cNvPr id="13" name="Callout: Right Arrow 12">
            <a:extLst>
              <a:ext uri="{FF2B5EF4-FFF2-40B4-BE49-F238E27FC236}">
                <a16:creationId xmlns:a16="http://schemas.microsoft.com/office/drawing/2014/main" id="{E5DFC556-D02D-44F2-9B2A-E942BC49B038}"/>
              </a:ext>
            </a:extLst>
          </p:cNvPr>
          <p:cNvSpPr/>
          <p:nvPr/>
        </p:nvSpPr>
        <p:spPr>
          <a:xfrm>
            <a:off x="2009442" y="1471288"/>
            <a:ext cx="483564" cy="1292384"/>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allout: Right Arrow 13">
            <a:extLst>
              <a:ext uri="{FF2B5EF4-FFF2-40B4-BE49-F238E27FC236}">
                <a16:creationId xmlns:a16="http://schemas.microsoft.com/office/drawing/2014/main" id="{8037E788-69DB-432E-9629-FDA3E4B1252A}"/>
              </a:ext>
            </a:extLst>
          </p:cNvPr>
          <p:cNvSpPr/>
          <p:nvPr/>
        </p:nvSpPr>
        <p:spPr>
          <a:xfrm>
            <a:off x="2009442" y="3235963"/>
            <a:ext cx="483564" cy="510347"/>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9E222C0D-B3F0-49B9-921D-C7D6541A5E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5770" y="1454969"/>
            <a:ext cx="6167381" cy="4963537"/>
          </a:xfrm>
          <a:prstGeom prst="rect">
            <a:avLst/>
          </a:prstGeom>
        </p:spPr>
      </p:pic>
    </p:spTree>
    <p:extLst>
      <p:ext uri="{BB962C8B-B14F-4D97-AF65-F5344CB8AC3E}">
        <p14:creationId xmlns:p14="http://schemas.microsoft.com/office/powerpoint/2010/main" val="341158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3.3: Impact on RDA Toolkit</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Relationships as context and navigation</a:t>
            </a:r>
          </a:p>
          <a:p>
            <a:r>
              <a:rPr lang="en-GB" dirty="0"/>
              <a:t>Related entities and 4-fold path</a:t>
            </a:r>
          </a:p>
          <a:p>
            <a:r>
              <a:rPr lang="en-GB" dirty="0"/>
              <a:t>Micro and macro views of relationship elements/designators</a:t>
            </a:r>
          </a:p>
          <a:p>
            <a:pPr marL="0" indent="0">
              <a:buNone/>
            </a:pPr>
            <a:endParaRPr lang="en-GB" dirty="0"/>
          </a:p>
          <a:p>
            <a:endParaRPr lang="en-GB" dirty="0"/>
          </a:p>
        </p:txBody>
      </p:sp>
    </p:spTree>
    <p:extLst>
      <p:ext uri="{BB962C8B-B14F-4D97-AF65-F5344CB8AC3E}">
        <p14:creationId xmlns:p14="http://schemas.microsoft.com/office/powerpoint/2010/main" val="37886231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3925818" cy="646331"/>
          </a:xfrm>
          <a:prstGeom prst="rect">
            <a:avLst/>
          </a:prstGeom>
          <a:noFill/>
        </p:spPr>
        <p:txBody>
          <a:bodyPr wrap="none" rtlCol="0">
            <a:spAutoFit/>
          </a:bodyPr>
          <a:lstStyle/>
          <a:p>
            <a:r>
              <a:rPr lang="en-US" sz="3600" dirty="0"/>
              <a:t>Hierarchy in context</a:t>
            </a:r>
          </a:p>
        </p:txBody>
      </p:sp>
      <p:sp>
        <p:nvSpPr>
          <p:cNvPr id="10" name="TextBox 9">
            <a:extLst>
              <a:ext uri="{FF2B5EF4-FFF2-40B4-BE49-F238E27FC236}">
                <a16:creationId xmlns:a16="http://schemas.microsoft.com/office/drawing/2014/main" id="{1408E2C3-0D08-4F15-ACB4-B47ED7369C52}"/>
              </a:ext>
            </a:extLst>
          </p:cNvPr>
          <p:cNvSpPr txBox="1"/>
          <p:nvPr/>
        </p:nvSpPr>
        <p:spPr>
          <a:xfrm>
            <a:off x="6294517" y="632275"/>
            <a:ext cx="2515112" cy="369332"/>
          </a:xfrm>
          <a:prstGeom prst="rect">
            <a:avLst/>
          </a:prstGeom>
          <a:noFill/>
        </p:spPr>
        <p:txBody>
          <a:bodyPr wrap="none" rtlCol="0">
            <a:spAutoFit/>
          </a:bodyPr>
          <a:lstStyle/>
          <a:p>
            <a:pPr algn="ctr"/>
            <a:r>
              <a:rPr lang="en-GB" dirty="0"/>
              <a:t>Taken from CMS "chunk"</a:t>
            </a:r>
          </a:p>
        </p:txBody>
      </p:sp>
      <p:sp>
        <p:nvSpPr>
          <p:cNvPr id="11" name="TextBox 10">
            <a:extLst>
              <a:ext uri="{FF2B5EF4-FFF2-40B4-BE49-F238E27FC236}">
                <a16:creationId xmlns:a16="http://schemas.microsoft.com/office/drawing/2014/main" id="{E3A70189-464B-44F3-BEAB-AB9E3D387729}"/>
              </a:ext>
            </a:extLst>
          </p:cNvPr>
          <p:cNvSpPr txBox="1"/>
          <p:nvPr/>
        </p:nvSpPr>
        <p:spPr>
          <a:xfrm>
            <a:off x="610557" y="3422918"/>
            <a:ext cx="1448085" cy="646331"/>
          </a:xfrm>
          <a:prstGeom prst="rect">
            <a:avLst/>
          </a:prstGeom>
          <a:noFill/>
          <a:ln w="12700">
            <a:solidFill>
              <a:schemeClr val="tx1"/>
            </a:solidFill>
          </a:ln>
        </p:spPr>
        <p:txBody>
          <a:bodyPr wrap="square" rtlCol="0">
            <a:spAutoFit/>
          </a:bodyPr>
          <a:lstStyle/>
          <a:p>
            <a:pPr algn="ctr"/>
            <a:r>
              <a:rPr lang="en-GB" dirty="0"/>
              <a:t>Hierarchy navigation</a:t>
            </a:r>
          </a:p>
        </p:txBody>
      </p:sp>
      <p:sp>
        <p:nvSpPr>
          <p:cNvPr id="12" name="TextBox 11">
            <a:extLst>
              <a:ext uri="{FF2B5EF4-FFF2-40B4-BE49-F238E27FC236}">
                <a16:creationId xmlns:a16="http://schemas.microsoft.com/office/drawing/2014/main" id="{5B39748A-2658-468E-8494-5EE32690D836}"/>
              </a:ext>
            </a:extLst>
          </p:cNvPr>
          <p:cNvSpPr txBox="1"/>
          <p:nvPr/>
        </p:nvSpPr>
        <p:spPr>
          <a:xfrm>
            <a:off x="594360" y="4912908"/>
            <a:ext cx="1448085" cy="923330"/>
          </a:xfrm>
          <a:prstGeom prst="rect">
            <a:avLst/>
          </a:prstGeom>
          <a:noFill/>
          <a:ln w="12700">
            <a:solidFill>
              <a:schemeClr val="tx1"/>
            </a:solidFill>
          </a:ln>
        </p:spPr>
        <p:txBody>
          <a:bodyPr wrap="square" rtlCol="0">
            <a:spAutoFit/>
          </a:bodyPr>
          <a:lstStyle/>
          <a:p>
            <a:pPr algn="ctr"/>
            <a:r>
              <a:rPr lang="en-GB" dirty="0"/>
              <a:t>Context of Recording methods</a:t>
            </a:r>
          </a:p>
        </p:txBody>
      </p:sp>
      <p:sp>
        <p:nvSpPr>
          <p:cNvPr id="13" name="Callout: Right Arrow 12">
            <a:extLst>
              <a:ext uri="{FF2B5EF4-FFF2-40B4-BE49-F238E27FC236}">
                <a16:creationId xmlns:a16="http://schemas.microsoft.com/office/drawing/2014/main" id="{E5DFC556-D02D-44F2-9B2A-E942BC49B038}"/>
              </a:ext>
            </a:extLst>
          </p:cNvPr>
          <p:cNvSpPr/>
          <p:nvPr/>
        </p:nvSpPr>
        <p:spPr>
          <a:xfrm>
            <a:off x="2071408" y="3343701"/>
            <a:ext cx="483564" cy="825691"/>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allout: Right Arrow 13">
            <a:extLst>
              <a:ext uri="{FF2B5EF4-FFF2-40B4-BE49-F238E27FC236}">
                <a16:creationId xmlns:a16="http://schemas.microsoft.com/office/drawing/2014/main" id="{8037E788-69DB-432E-9629-FDA3E4B1252A}"/>
              </a:ext>
            </a:extLst>
          </p:cNvPr>
          <p:cNvSpPr/>
          <p:nvPr/>
        </p:nvSpPr>
        <p:spPr>
          <a:xfrm>
            <a:off x="2058642" y="5325891"/>
            <a:ext cx="483564" cy="510347"/>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6ABC9429-D70B-44E5-B7AF-CB0A43B408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2315" y="1527986"/>
            <a:ext cx="5831184" cy="4246837"/>
          </a:xfrm>
          <a:prstGeom prst="rect">
            <a:avLst/>
          </a:prstGeom>
        </p:spPr>
      </p:pic>
    </p:spTree>
    <p:extLst>
      <p:ext uri="{BB962C8B-B14F-4D97-AF65-F5344CB8AC3E}">
        <p14:creationId xmlns:p14="http://schemas.microsoft.com/office/powerpoint/2010/main" val="194615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3925818" cy="646331"/>
          </a:xfrm>
          <a:prstGeom prst="rect">
            <a:avLst/>
          </a:prstGeom>
          <a:noFill/>
        </p:spPr>
        <p:txBody>
          <a:bodyPr wrap="none" rtlCol="0">
            <a:spAutoFit/>
          </a:bodyPr>
          <a:lstStyle/>
          <a:p>
            <a:r>
              <a:rPr lang="en-US" sz="3600" dirty="0"/>
              <a:t>Hierarchy in context</a:t>
            </a:r>
          </a:p>
        </p:txBody>
      </p:sp>
      <p:sp>
        <p:nvSpPr>
          <p:cNvPr id="10" name="TextBox 9">
            <a:extLst>
              <a:ext uri="{FF2B5EF4-FFF2-40B4-BE49-F238E27FC236}">
                <a16:creationId xmlns:a16="http://schemas.microsoft.com/office/drawing/2014/main" id="{1408E2C3-0D08-4F15-ACB4-B47ED7369C52}"/>
              </a:ext>
            </a:extLst>
          </p:cNvPr>
          <p:cNvSpPr txBox="1"/>
          <p:nvPr/>
        </p:nvSpPr>
        <p:spPr>
          <a:xfrm>
            <a:off x="6294517" y="632275"/>
            <a:ext cx="2515112" cy="369332"/>
          </a:xfrm>
          <a:prstGeom prst="rect">
            <a:avLst/>
          </a:prstGeom>
          <a:noFill/>
        </p:spPr>
        <p:txBody>
          <a:bodyPr wrap="none" rtlCol="0">
            <a:spAutoFit/>
          </a:bodyPr>
          <a:lstStyle/>
          <a:p>
            <a:pPr algn="ctr"/>
            <a:r>
              <a:rPr lang="en-GB" dirty="0"/>
              <a:t>Taken from CMS "chunk"</a:t>
            </a:r>
          </a:p>
        </p:txBody>
      </p:sp>
      <p:sp>
        <p:nvSpPr>
          <p:cNvPr id="11" name="TextBox 10">
            <a:extLst>
              <a:ext uri="{FF2B5EF4-FFF2-40B4-BE49-F238E27FC236}">
                <a16:creationId xmlns:a16="http://schemas.microsoft.com/office/drawing/2014/main" id="{E3A70189-464B-44F3-BEAB-AB9E3D387729}"/>
              </a:ext>
            </a:extLst>
          </p:cNvPr>
          <p:cNvSpPr txBox="1"/>
          <p:nvPr/>
        </p:nvSpPr>
        <p:spPr>
          <a:xfrm>
            <a:off x="623322" y="3522092"/>
            <a:ext cx="1448085" cy="646331"/>
          </a:xfrm>
          <a:prstGeom prst="rect">
            <a:avLst/>
          </a:prstGeom>
          <a:noFill/>
          <a:ln w="12700">
            <a:solidFill>
              <a:schemeClr val="tx1"/>
            </a:solidFill>
          </a:ln>
        </p:spPr>
        <p:txBody>
          <a:bodyPr wrap="square" rtlCol="0">
            <a:spAutoFit/>
          </a:bodyPr>
          <a:lstStyle/>
          <a:p>
            <a:pPr algn="ctr"/>
            <a:r>
              <a:rPr lang="en-GB" dirty="0"/>
              <a:t>Hierarchy navigation</a:t>
            </a:r>
          </a:p>
        </p:txBody>
      </p:sp>
      <p:sp>
        <p:nvSpPr>
          <p:cNvPr id="12" name="TextBox 11">
            <a:extLst>
              <a:ext uri="{FF2B5EF4-FFF2-40B4-BE49-F238E27FC236}">
                <a16:creationId xmlns:a16="http://schemas.microsoft.com/office/drawing/2014/main" id="{5B39748A-2658-468E-8494-5EE32690D836}"/>
              </a:ext>
            </a:extLst>
          </p:cNvPr>
          <p:cNvSpPr txBox="1"/>
          <p:nvPr/>
        </p:nvSpPr>
        <p:spPr>
          <a:xfrm>
            <a:off x="594360" y="4912908"/>
            <a:ext cx="1448085" cy="923330"/>
          </a:xfrm>
          <a:prstGeom prst="rect">
            <a:avLst/>
          </a:prstGeom>
          <a:noFill/>
          <a:ln w="12700">
            <a:solidFill>
              <a:schemeClr val="tx1"/>
            </a:solidFill>
          </a:ln>
        </p:spPr>
        <p:txBody>
          <a:bodyPr wrap="square" rtlCol="0">
            <a:spAutoFit/>
          </a:bodyPr>
          <a:lstStyle/>
          <a:p>
            <a:pPr algn="ctr"/>
            <a:r>
              <a:rPr lang="en-GB" dirty="0"/>
              <a:t>Context of Recording methods</a:t>
            </a:r>
          </a:p>
        </p:txBody>
      </p:sp>
      <p:sp>
        <p:nvSpPr>
          <p:cNvPr id="13" name="Callout: Right Arrow 12">
            <a:extLst>
              <a:ext uri="{FF2B5EF4-FFF2-40B4-BE49-F238E27FC236}">
                <a16:creationId xmlns:a16="http://schemas.microsoft.com/office/drawing/2014/main" id="{E5DFC556-D02D-44F2-9B2A-E942BC49B038}"/>
              </a:ext>
            </a:extLst>
          </p:cNvPr>
          <p:cNvSpPr/>
          <p:nvPr/>
        </p:nvSpPr>
        <p:spPr>
          <a:xfrm>
            <a:off x="2071408" y="2927446"/>
            <a:ext cx="483564" cy="1835624"/>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allout: Right Arrow 13">
            <a:extLst>
              <a:ext uri="{FF2B5EF4-FFF2-40B4-BE49-F238E27FC236}">
                <a16:creationId xmlns:a16="http://schemas.microsoft.com/office/drawing/2014/main" id="{8037E788-69DB-432E-9629-FDA3E4B1252A}"/>
              </a:ext>
            </a:extLst>
          </p:cNvPr>
          <p:cNvSpPr/>
          <p:nvPr/>
        </p:nvSpPr>
        <p:spPr>
          <a:xfrm>
            <a:off x="2042445" y="4912908"/>
            <a:ext cx="483564" cy="510347"/>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8CD88926-52C1-4861-A04D-DF7072771A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4971" y="1577416"/>
            <a:ext cx="6254658" cy="4684813"/>
          </a:xfrm>
          <a:prstGeom prst="rect">
            <a:avLst/>
          </a:prstGeom>
        </p:spPr>
      </p:pic>
    </p:spTree>
    <p:extLst>
      <p:ext uri="{BB962C8B-B14F-4D97-AF65-F5344CB8AC3E}">
        <p14:creationId xmlns:p14="http://schemas.microsoft.com/office/powerpoint/2010/main" val="7458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4748479" cy="646331"/>
          </a:xfrm>
          <a:prstGeom prst="rect">
            <a:avLst/>
          </a:prstGeom>
          <a:noFill/>
        </p:spPr>
        <p:txBody>
          <a:bodyPr wrap="none" rtlCol="0">
            <a:spAutoFit/>
          </a:bodyPr>
          <a:lstStyle/>
          <a:p>
            <a:r>
              <a:rPr lang="en-US" sz="3600" dirty="0"/>
              <a:t>Hierarchy in relationship</a:t>
            </a:r>
          </a:p>
        </p:txBody>
      </p:sp>
      <p:sp>
        <p:nvSpPr>
          <p:cNvPr id="10" name="TextBox 9">
            <a:extLst>
              <a:ext uri="{FF2B5EF4-FFF2-40B4-BE49-F238E27FC236}">
                <a16:creationId xmlns:a16="http://schemas.microsoft.com/office/drawing/2014/main" id="{1408E2C3-0D08-4F15-ACB4-B47ED7369C52}"/>
              </a:ext>
            </a:extLst>
          </p:cNvPr>
          <p:cNvSpPr txBox="1"/>
          <p:nvPr/>
        </p:nvSpPr>
        <p:spPr>
          <a:xfrm>
            <a:off x="6294517" y="632275"/>
            <a:ext cx="2515112" cy="369332"/>
          </a:xfrm>
          <a:prstGeom prst="rect">
            <a:avLst/>
          </a:prstGeom>
          <a:noFill/>
        </p:spPr>
        <p:txBody>
          <a:bodyPr wrap="none" rtlCol="0">
            <a:spAutoFit/>
          </a:bodyPr>
          <a:lstStyle/>
          <a:p>
            <a:pPr algn="ctr"/>
            <a:r>
              <a:rPr lang="en-GB" dirty="0"/>
              <a:t>Taken from CMS "chunk"</a:t>
            </a:r>
          </a:p>
        </p:txBody>
      </p:sp>
      <p:sp>
        <p:nvSpPr>
          <p:cNvPr id="11" name="TextBox 10">
            <a:extLst>
              <a:ext uri="{FF2B5EF4-FFF2-40B4-BE49-F238E27FC236}">
                <a16:creationId xmlns:a16="http://schemas.microsoft.com/office/drawing/2014/main" id="{E3A70189-464B-44F3-BEAB-AB9E3D387729}"/>
              </a:ext>
            </a:extLst>
          </p:cNvPr>
          <p:cNvSpPr txBox="1"/>
          <p:nvPr/>
        </p:nvSpPr>
        <p:spPr>
          <a:xfrm>
            <a:off x="623323" y="4491736"/>
            <a:ext cx="1448085" cy="646331"/>
          </a:xfrm>
          <a:prstGeom prst="rect">
            <a:avLst/>
          </a:prstGeom>
          <a:noFill/>
          <a:ln w="12700">
            <a:solidFill>
              <a:schemeClr val="tx1"/>
            </a:solidFill>
          </a:ln>
        </p:spPr>
        <p:txBody>
          <a:bodyPr wrap="square" rtlCol="0">
            <a:spAutoFit/>
          </a:bodyPr>
          <a:lstStyle/>
          <a:p>
            <a:pPr algn="ctr"/>
            <a:r>
              <a:rPr lang="en-GB" dirty="0"/>
              <a:t>Hierarchy navigation</a:t>
            </a:r>
          </a:p>
        </p:txBody>
      </p:sp>
      <p:sp>
        <p:nvSpPr>
          <p:cNvPr id="12" name="TextBox 11">
            <a:extLst>
              <a:ext uri="{FF2B5EF4-FFF2-40B4-BE49-F238E27FC236}">
                <a16:creationId xmlns:a16="http://schemas.microsoft.com/office/drawing/2014/main" id="{5B39748A-2658-468E-8494-5EE32690D836}"/>
              </a:ext>
            </a:extLst>
          </p:cNvPr>
          <p:cNvSpPr txBox="1"/>
          <p:nvPr/>
        </p:nvSpPr>
        <p:spPr>
          <a:xfrm>
            <a:off x="597791" y="2441506"/>
            <a:ext cx="1448085" cy="1200329"/>
          </a:xfrm>
          <a:prstGeom prst="rect">
            <a:avLst/>
          </a:prstGeom>
          <a:noFill/>
          <a:ln w="12700">
            <a:solidFill>
              <a:schemeClr val="tx1"/>
            </a:solidFill>
          </a:ln>
        </p:spPr>
        <p:txBody>
          <a:bodyPr wrap="square" rtlCol="0">
            <a:spAutoFit/>
          </a:bodyPr>
          <a:lstStyle/>
          <a:p>
            <a:pPr algn="ctr"/>
            <a:r>
              <a:rPr lang="en-GB" dirty="0"/>
              <a:t>Navigation to related entity recording methods</a:t>
            </a:r>
          </a:p>
        </p:txBody>
      </p:sp>
      <p:sp>
        <p:nvSpPr>
          <p:cNvPr id="13" name="Callout: Right Arrow 12">
            <a:extLst>
              <a:ext uri="{FF2B5EF4-FFF2-40B4-BE49-F238E27FC236}">
                <a16:creationId xmlns:a16="http://schemas.microsoft.com/office/drawing/2014/main" id="{E5DFC556-D02D-44F2-9B2A-E942BC49B038}"/>
              </a:ext>
            </a:extLst>
          </p:cNvPr>
          <p:cNvSpPr/>
          <p:nvPr/>
        </p:nvSpPr>
        <p:spPr>
          <a:xfrm>
            <a:off x="2084174" y="3870450"/>
            <a:ext cx="483564" cy="1888905"/>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allout: Right Arrow 13">
            <a:extLst>
              <a:ext uri="{FF2B5EF4-FFF2-40B4-BE49-F238E27FC236}">
                <a16:creationId xmlns:a16="http://schemas.microsoft.com/office/drawing/2014/main" id="{8037E788-69DB-432E-9629-FDA3E4B1252A}"/>
              </a:ext>
            </a:extLst>
          </p:cNvPr>
          <p:cNvSpPr/>
          <p:nvPr/>
        </p:nvSpPr>
        <p:spPr>
          <a:xfrm>
            <a:off x="2058642" y="2650930"/>
            <a:ext cx="483564" cy="781482"/>
          </a:xfrm>
          <a:prstGeom prst="rightArrowCallout">
            <a:avLst>
              <a:gd name="adj1" fmla="val 22015"/>
              <a:gd name="adj2" fmla="val 22015"/>
              <a:gd name="adj3" fmla="val 25000"/>
              <a:gd name="adj4" fmla="val 19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CA402633-B0EF-488C-80F7-EAEB390206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7738" y="1789997"/>
            <a:ext cx="4973676" cy="4105836"/>
          </a:xfrm>
          <a:prstGeom prst="rect">
            <a:avLst/>
          </a:prstGeom>
        </p:spPr>
      </p:pic>
    </p:spTree>
    <p:extLst>
      <p:ext uri="{BB962C8B-B14F-4D97-AF65-F5344CB8AC3E}">
        <p14:creationId xmlns:p14="http://schemas.microsoft.com/office/powerpoint/2010/main" val="182192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3813736" cy="646331"/>
          </a:xfrm>
          <a:prstGeom prst="rect">
            <a:avLst/>
          </a:prstGeom>
          <a:noFill/>
        </p:spPr>
        <p:txBody>
          <a:bodyPr wrap="none" rtlCol="0">
            <a:spAutoFit/>
          </a:bodyPr>
          <a:lstStyle/>
          <a:p>
            <a:r>
              <a:rPr lang="en-US" sz="3600" dirty="0"/>
              <a:t>Recording an entity</a:t>
            </a:r>
          </a:p>
        </p:txBody>
      </p:sp>
      <p:sp>
        <p:nvSpPr>
          <p:cNvPr id="10" name="TextBox 9">
            <a:extLst>
              <a:ext uri="{FF2B5EF4-FFF2-40B4-BE49-F238E27FC236}">
                <a16:creationId xmlns:a16="http://schemas.microsoft.com/office/drawing/2014/main" id="{1408E2C3-0D08-4F15-ACB4-B47ED7369C52}"/>
              </a:ext>
            </a:extLst>
          </p:cNvPr>
          <p:cNvSpPr txBox="1"/>
          <p:nvPr/>
        </p:nvSpPr>
        <p:spPr>
          <a:xfrm>
            <a:off x="6294517" y="632275"/>
            <a:ext cx="2515112" cy="369332"/>
          </a:xfrm>
          <a:prstGeom prst="rect">
            <a:avLst/>
          </a:prstGeom>
          <a:noFill/>
        </p:spPr>
        <p:txBody>
          <a:bodyPr wrap="none" rtlCol="0">
            <a:spAutoFit/>
          </a:bodyPr>
          <a:lstStyle/>
          <a:p>
            <a:pPr algn="ctr"/>
            <a:r>
              <a:rPr lang="en-GB" dirty="0"/>
              <a:t>Taken from CMS "chunk"</a:t>
            </a:r>
          </a:p>
        </p:txBody>
      </p:sp>
      <p:pic>
        <p:nvPicPr>
          <p:cNvPr id="7" name="Picture 6">
            <a:extLst>
              <a:ext uri="{FF2B5EF4-FFF2-40B4-BE49-F238E27FC236}">
                <a16:creationId xmlns:a16="http://schemas.microsoft.com/office/drawing/2014/main" id="{56C60BAB-BBB9-4BA7-9684-F3015C6CBD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5323" y="1341460"/>
            <a:ext cx="7134056" cy="4669111"/>
          </a:xfrm>
          <a:prstGeom prst="rect">
            <a:avLst/>
          </a:prstGeom>
        </p:spPr>
      </p:pic>
    </p:spTree>
    <p:extLst>
      <p:ext uri="{BB962C8B-B14F-4D97-AF65-F5344CB8AC3E}">
        <p14:creationId xmlns:p14="http://schemas.microsoft.com/office/powerpoint/2010/main" val="6379974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4976747" cy="646331"/>
          </a:xfrm>
          <a:prstGeom prst="rect">
            <a:avLst/>
          </a:prstGeom>
          <a:noFill/>
        </p:spPr>
        <p:txBody>
          <a:bodyPr wrap="none" rtlCol="0">
            <a:spAutoFit/>
          </a:bodyPr>
          <a:lstStyle/>
          <a:p>
            <a:r>
              <a:rPr lang="en-US" sz="3600" dirty="0"/>
              <a:t>Many more "designators"</a:t>
            </a:r>
          </a:p>
        </p:txBody>
      </p:sp>
      <p:sp>
        <p:nvSpPr>
          <p:cNvPr id="5" name="TextBox 4">
            <a:extLst>
              <a:ext uri="{FF2B5EF4-FFF2-40B4-BE49-F238E27FC236}">
                <a16:creationId xmlns:a16="http://schemas.microsoft.com/office/drawing/2014/main" id="{EE69DD91-E34E-40F9-ABEA-9850E7C288E0}"/>
              </a:ext>
            </a:extLst>
          </p:cNvPr>
          <p:cNvSpPr txBox="1"/>
          <p:nvPr/>
        </p:nvSpPr>
        <p:spPr>
          <a:xfrm>
            <a:off x="1415398" y="1509421"/>
            <a:ext cx="7211767" cy="553357"/>
          </a:xfrm>
          <a:prstGeom prst="rect">
            <a:avLst/>
          </a:prstGeom>
          <a:noFill/>
          <a:ln w="19050">
            <a:solidFill>
              <a:schemeClr val="tx1"/>
            </a:solidFill>
          </a:ln>
        </p:spPr>
        <p:txBody>
          <a:bodyPr wrap="square" rtlCol="0">
            <a:spAutoFit/>
          </a:bodyPr>
          <a:lstStyle/>
          <a:p>
            <a:pPr>
              <a:lnSpc>
                <a:spcPct val="107000"/>
              </a:lnSpc>
              <a:spcAft>
                <a:spcPts val="800"/>
              </a:spcAft>
            </a:pPr>
            <a:r>
              <a:rPr lang="en-US" sz="2800" dirty="0"/>
              <a:t>High-level relationship matrix (12 x 12 entities)</a:t>
            </a:r>
            <a:endParaRPr lang="en-GB" sz="2800" dirty="0">
              <a:solidFill>
                <a:srgbClr val="000000"/>
              </a:solidFill>
              <a:latin typeface="Calibri" panose="020F0502020204030204" pitchFamily="34" charset="0"/>
              <a:ea typeface="Calibri" panose="020F0502020204030204" pitchFamily="34" charset="0"/>
            </a:endParaRPr>
          </a:p>
        </p:txBody>
      </p:sp>
      <p:sp>
        <p:nvSpPr>
          <p:cNvPr id="6" name="TextBox 5">
            <a:extLst>
              <a:ext uri="{FF2B5EF4-FFF2-40B4-BE49-F238E27FC236}">
                <a16:creationId xmlns:a16="http://schemas.microsoft.com/office/drawing/2014/main" id="{31367B83-487F-433F-9DD4-00163B975B0D}"/>
              </a:ext>
            </a:extLst>
          </p:cNvPr>
          <p:cNvSpPr txBox="1"/>
          <p:nvPr/>
        </p:nvSpPr>
        <p:spPr>
          <a:xfrm>
            <a:off x="1415398" y="2289809"/>
            <a:ext cx="7211767" cy="553357"/>
          </a:xfrm>
          <a:prstGeom prst="rect">
            <a:avLst/>
          </a:prstGeom>
          <a:noFill/>
          <a:ln w="19050">
            <a:solidFill>
              <a:schemeClr val="tx1"/>
            </a:solidFill>
          </a:ln>
        </p:spPr>
        <p:txBody>
          <a:bodyPr wrap="square" rtlCol="0">
            <a:spAutoFit/>
          </a:bodyPr>
          <a:lstStyle/>
          <a:p>
            <a:pPr>
              <a:lnSpc>
                <a:spcPct val="107000"/>
              </a:lnSpc>
              <a:spcAft>
                <a:spcPts val="800"/>
              </a:spcAft>
            </a:pPr>
            <a:r>
              <a:rPr lang="en-US" sz="2800" dirty="0"/>
              <a:t>Cross-over attribute/relationship elements</a:t>
            </a:r>
            <a:endParaRPr lang="en-GB" sz="2800"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DE01BDF7-80C8-47BB-B814-D42F44AD7878}"/>
              </a:ext>
            </a:extLst>
          </p:cNvPr>
          <p:cNvSpPr txBox="1"/>
          <p:nvPr/>
        </p:nvSpPr>
        <p:spPr>
          <a:xfrm>
            <a:off x="1415398" y="3070197"/>
            <a:ext cx="7211767" cy="1014380"/>
          </a:xfrm>
          <a:prstGeom prst="rect">
            <a:avLst/>
          </a:prstGeom>
          <a:noFill/>
          <a:ln w="19050">
            <a:solidFill>
              <a:schemeClr val="tx1"/>
            </a:solidFill>
          </a:ln>
        </p:spPr>
        <p:txBody>
          <a:bodyPr wrap="square" rtlCol="0">
            <a:spAutoFit/>
          </a:bodyPr>
          <a:lstStyle/>
          <a:p>
            <a:pPr>
              <a:lnSpc>
                <a:spcPct val="107000"/>
              </a:lnSpc>
              <a:spcAft>
                <a:spcPts val="800"/>
              </a:spcAft>
            </a:pPr>
            <a:r>
              <a:rPr lang="en-US" sz="2800" dirty="0"/>
              <a:t>New relationship elements (appellation hierarchy; aggregate/serial works; etc. </a:t>
            </a:r>
            <a:endParaRPr lang="en-GB" sz="2800" dirty="0">
              <a:solidFill>
                <a:srgbClr val="000000"/>
              </a:solidFill>
              <a:latin typeface="Calibri" panose="020F0502020204030204" pitchFamily="34" charset="0"/>
              <a:ea typeface="Calibri" panose="020F0502020204030204" pitchFamily="34" charset="0"/>
            </a:endParaRPr>
          </a:p>
        </p:txBody>
      </p:sp>
      <p:sp>
        <p:nvSpPr>
          <p:cNvPr id="9" name="TextBox 8">
            <a:extLst>
              <a:ext uri="{FF2B5EF4-FFF2-40B4-BE49-F238E27FC236}">
                <a16:creationId xmlns:a16="http://schemas.microsoft.com/office/drawing/2014/main" id="{2194F698-A95C-4B98-ADFB-58B20A27882B}"/>
              </a:ext>
            </a:extLst>
          </p:cNvPr>
          <p:cNvSpPr txBox="1"/>
          <p:nvPr/>
        </p:nvSpPr>
        <p:spPr>
          <a:xfrm>
            <a:off x="1415398" y="4311608"/>
            <a:ext cx="7211767" cy="1014380"/>
          </a:xfrm>
          <a:prstGeom prst="rect">
            <a:avLst/>
          </a:prstGeom>
          <a:noFill/>
          <a:ln w="19050">
            <a:solidFill>
              <a:schemeClr val="tx1"/>
            </a:solidFill>
          </a:ln>
        </p:spPr>
        <p:txBody>
          <a:bodyPr wrap="square" rtlCol="0">
            <a:spAutoFit/>
          </a:bodyPr>
          <a:lstStyle/>
          <a:p>
            <a:pPr>
              <a:lnSpc>
                <a:spcPct val="107000"/>
              </a:lnSpc>
              <a:spcAft>
                <a:spcPts val="800"/>
              </a:spcAft>
            </a:pPr>
            <a:r>
              <a:rPr lang="en-US" sz="2800" dirty="0"/>
              <a:t>New relationship elements for consistent and complete hierarchies</a:t>
            </a:r>
            <a:endParaRPr lang="en-GB" sz="2800" dirty="0">
              <a:solidFill>
                <a:srgbClr val="000000"/>
              </a:solidFill>
              <a:latin typeface="Calibri" panose="020F0502020204030204" pitchFamily="34" charset="0"/>
              <a:ea typeface="Calibri" panose="020F0502020204030204" pitchFamily="34" charset="0"/>
            </a:endParaRPr>
          </a:p>
        </p:txBody>
      </p:sp>
      <p:sp>
        <p:nvSpPr>
          <p:cNvPr id="11" name="Plus Sign 10">
            <a:extLst>
              <a:ext uri="{FF2B5EF4-FFF2-40B4-BE49-F238E27FC236}">
                <a16:creationId xmlns:a16="http://schemas.microsoft.com/office/drawing/2014/main" id="{8EB51402-9027-406B-91C5-957B0D08EF42}"/>
              </a:ext>
            </a:extLst>
          </p:cNvPr>
          <p:cNvSpPr/>
          <p:nvPr/>
        </p:nvSpPr>
        <p:spPr>
          <a:xfrm>
            <a:off x="878714" y="2371013"/>
            <a:ext cx="381438" cy="390948"/>
          </a:xfrm>
          <a:prstGeom prst="math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lus Sign 11">
            <a:extLst>
              <a:ext uri="{FF2B5EF4-FFF2-40B4-BE49-F238E27FC236}">
                <a16:creationId xmlns:a16="http://schemas.microsoft.com/office/drawing/2014/main" id="{D45E5478-EF38-4D5F-A926-65178C8F66FD}"/>
              </a:ext>
            </a:extLst>
          </p:cNvPr>
          <p:cNvSpPr/>
          <p:nvPr/>
        </p:nvSpPr>
        <p:spPr>
          <a:xfrm>
            <a:off x="878714" y="3381913"/>
            <a:ext cx="381438" cy="390948"/>
          </a:xfrm>
          <a:prstGeom prst="math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lus Sign 12">
            <a:extLst>
              <a:ext uri="{FF2B5EF4-FFF2-40B4-BE49-F238E27FC236}">
                <a16:creationId xmlns:a16="http://schemas.microsoft.com/office/drawing/2014/main" id="{B5F4A379-CE93-4D24-A7AF-6B0208CC4CDE}"/>
              </a:ext>
            </a:extLst>
          </p:cNvPr>
          <p:cNvSpPr/>
          <p:nvPr/>
        </p:nvSpPr>
        <p:spPr>
          <a:xfrm>
            <a:off x="878714" y="4623324"/>
            <a:ext cx="381438" cy="390948"/>
          </a:xfrm>
          <a:prstGeom prst="math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8731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1000"/>
                                        <p:tgtEl>
                                          <p:spTgt spid="13"/>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1" grpId="0" animBg="1"/>
      <p:bldP spid="12" grpId="0" animBg="1"/>
      <p:bldP spid="13"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4B7BD0-064F-46AC-B98D-B25D395D8B95}"/>
              </a:ext>
            </a:extLst>
          </p:cNvPr>
          <p:cNvSpPr txBox="1"/>
          <p:nvPr/>
        </p:nvSpPr>
        <p:spPr>
          <a:xfrm>
            <a:off x="594360" y="493776"/>
            <a:ext cx="6728380" cy="646331"/>
          </a:xfrm>
          <a:prstGeom prst="rect">
            <a:avLst/>
          </a:prstGeom>
          <a:noFill/>
        </p:spPr>
        <p:txBody>
          <a:bodyPr wrap="none" rtlCol="0">
            <a:spAutoFit/>
          </a:bodyPr>
          <a:lstStyle/>
          <a:p>
            <a:r>
              <a:rPr lang="en-US" sz="3600" dirty="0"/>
              <a:t>The exploding designator appendix</a:t>
            </a:r>
          </a:p>
        </p:txBody>
      </p:sp>
      <p:sp>
        <p:nvSpPr>
          <p:cNvPr id="5" name="TextBox 4">
            <a:extLst>
              <a:ext uri="{FF2B5EF4-FFF2-40B4-BE49-F238E27FC236}">
                <a16:creationId xmlns:a16="http://schemas.microsoft.com/office/drawing/2014/main" id="{EE69DD91-E34E-40F9-ABEA-9850E7C288E0}"/>
              </a:ext>
            </a:extLst>
          </p:cNvPr>
          <p:cNvSpPr txBox="1"/>
          <p:nvPr/>
        </p:nvSpPr>
        <p:spPr>
          <a:xfrm>
            <a:off x="1153005" y="1509421"/>
            <a:ext cx="7028887" cy="1475404"/>
          </a:xfrm>
          <a:prstGeom prst="rect">
            <a:avLst/>
          </a:prstGeom>
          <a:noFill/>
          <a:ln w="19050">
            <a:noFill/>
          </a:ln>
        </p:spPr>
        <p:txBody>
          <a:bodyPr wrap="square" rtlCol="0">
            <a:spAutoFit/>
          </a:bodyPr>
          <a:lstStyle/>
          <a:p>
            <a:pPr>
              <a:lnSpc>
                <a:spcPct val="107000"/>
              </a:lnSpc>
              <a:spcAft>
                <a:spcPts val="800"/>
              </a:spcAft>
            </a:pPr>
            <a:r>
              <a:rPr lang="en-US" sz="2800" dirty="0"/>
              <a:t>Current Toolkit approach assumes primary (WEMI) and secondary (PFC) entities, and cannot scale</a:t>
            </a:r>
            <a:endParaRPr lang="en-GB" sz="2800" dirty="0">
              <a:solidFill>
                <a:srgbClr val="000000"/>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DE01BDF7-80C8-47BB-B814-D42F44AD7878}"/>
              </a:ext>
            </a:extLst>
          </p:cNvPr>
          <p:cNvSpPr txBox="1"/>
          <p:nvPr/>
        </p:nvSpPr>
        <p:spPr>
          <a:xfrm>
            <a:off x="1153005" y="3138212"/>
            <a:ext cx="6773136" cy="553357"/>
          </a:xfrm>
          <a:prstGeom prst="rect">
            <a:avLst/>
          </a:prstGeom>
          <a:noFill/>
          <a:ln w="19050">
            <a:noFill/>
          </a:ln>
        </p:spPr>
        <p:txBody>
          <a:bodyPr wrap="none" rtlCol="0">
            <a:spAutoFit/>
          </a:bodyPr>
          <a:lstStyle/>
          <a:p>
            <a:pPr>
              <a:lnSpc>
                <a:spcPct val="107000"/>
              </a:lnSpc>
              <a:spcAft>
                <a:spcPts val="800"/>
              </a:spcAft>
            </a:pPr>
            <a:r>
              <a:rPr lang="en-US" sz="2800" dirty="0"/>
              <a:t>Toolkit data workflow allows flexible outputs:</a:t>
            </a:r>
            <a:endParaRPr lang="en-GB" sz="2800" dirty="0">
              <a:solidFill>
                <a:srgbClr val="000000"/>
              </a:solidFill>
              <a:latin typeface="Calibri" panose="020F0502020204030204" pitchFamily="34" charset="0"/>
              <a:ea typeface="Calibri" panose="020F0502020204030204" pitchFamily="34" charset="0"/>
            </a:endParaRPr>
          </a:p>
        </p:txBody>
      </p:sp>
      <p:sp>
        <p:nvSpPr>
          <p:cNvPr id="9" name="TextBox 8">
            <a:extLst>
              <a:ext uri="{FF2B5EF4-FFF2-40B4-BE49-F238E27FC236}">
                <a16:creationId xmlns:a16="http://schemas.microsoft.com/office/drawing/2014/main" id="{2194F698-A95C-4B98-ADFB-58B20A27882B}"/>
              </a:ext>
            </a:extLst>
          </p:cNvPr>
          <p:cNvSpPr txBox="1"/>
          <p:nvPr/>
        </p:nvSpPr>
        <p:spPr>
          <a:xfrm>
            <a:off x="1153005" y="3844956"/>
            <a:ext cx="5092613" cy="553357"/>
          </a:xfrm>
          <a:prstGeom prst="rect">
            <a:avLst/>
          </a:prstGeom>
          <a:noFill/>
          <a:ln w="19050">
            <a:solidFill>
              <a:schemeClr val="tx1"/>
            </a:solidFill>
          </a:ln>
        </p:spPr>
        <p:txBody>
          <a:bodyPr wrap="none" rtlCol="0">
            <a:spAutoFit/>
          </a:bodyPr>
          <a:lstStyle/>
          <a:p>
            <a:pPr>
              <a:lnSpc>
                <a:spcPct val="107000"/>
              </a:lnSpc>
              <a:spcAft>
                <a:spcPts val="800"/>
              </a:spcAft>
            </a:pPr>
            <a:r>
              <a:rPr lang="en-US" sz="2800" dirty="0"/>
              <a:t>Designators in context of element</a:t>
            </a:r>
            <a:endParaRPr lang="en-GB" sz="2800" dirty="0">
              <a:solidFill>
                <a:srgbClr val="000000"/>
              </a:solidFill>
              <a:latin typeface="Calibri" panose="020F0502020204030204" pitchFamily="34" charset="0"/>
              <a:ea typeface="Calibri" panose="020F0502020204030204" pitchFamily="34" charset="0"/>
            </a:endParaRPr>
          </a:p>
        </p:txBody>
      </p:sp>
      <p:sp>
        <p:nvSpPr>
          <p:cNvPr id="14" name="TextBox 13">
            <a:extLst>
              <a:ext uri="{FF2B5EF4-FFF2-40B4-BE49-F238E27FC236}">
                <a16:creationId xmlns:a16="http://schemas.microsoft.com/office/drawing/2014/main" id="{71B3F579-C3BF-44D2-8B5B-79F7F596A2B7}"/>
              </a:ext>
            </a:extLst>
          </p:cNvPr>
          <p:cNvSpPr txBox="1"/>
          <p:nvPr/>
        </p:nvSpPr>
        <p:spPr>
          <a:xfrm>
            <a:off x="1153005" y="4551700"/>
            <a:ext cx="4762842" cy="532903"/>
          </a:xfrm>
          <a:prstGeom prst="rect">
            <a:avLst/>
          </a:prstGeom>
          <a:noFill/>
          <a:ln w="19050">
            <a:solidFill>
              <a:schemeClr val="tx1"/>
            </a:solidFill>
          </a:ln>
        </p:spPr>
        <p:txBody>
          <a:bodyPr wrap="none" rtlCol="0">
            <a:spAutoFit/>
          </a:bodyPr>
          <a:lstStyle/>
          <a:p>
            <a:pPr>
              <a:lnSpc>
                <a:spcPct val="107000"/>
              </a:lnSpc>
              <a:spcAft>
                <a:spcPts val="800"/>
              </a:spcAft>
            </a:pPr>
            <a:r>
              <a:rPr lang="en-US" sz="2800" dirty="0"/>
              <a:t>Designators in context of entity</a:t>
            </a:r>
            <a:endParaRPr lang="en-GB" sz="2800" dirty="0">
              <a:solidFill>
                <a:srgbClr val="000000"/>
              </a:solidFill>
              <a:latin typeface="Calibri" panose="020F0502020204030204" pitchFamily="34" charset="0"/>
              <a:ea typeface="Calibri" panose="020F0502020204030204" pitchFamily="34" charset="0"/>
            </a:endParaRPr>
          </a:p>
        </p:txBody>
      </p:sp>
      <p:sp>
        <p:nvSpPr>
          <p:cNvPr id="15" name="TextBox 14">
            <a:extLst>
              <a:ext uri="{FF2B5EF4-FFF2-40B4-BE49-F238E27FC236}">
                <a16:creationId xmlns:a16="http://schemas.microsoft.com/office/drawing/2014/main" id="{9A034389-833F-468E-9BA5-F0A760495D12}"/>
              </a:ext>
            </a:extLst>
          </p:cNvPr>
          <p:cNvSpPr txBox="1"/>
          <p:nvPr/>
        </p:nvSpPr>
        <p:spPr>
          <a:xfrm>
            <a:off x="1153005" y="5237990"/>
            <a:ext cx="5833328" cy="553357"/>
          </a:xfrm>
          <a:prstGeom prst="rect">
            <a:avLst/>
          </a:prstGeom>
          <a:noFill/>
          <a:ln w="19050">
            <a:solidFill>
              <a:schemeClr val="tx1"/>
            </a:solidFill>
          </a:ln>
        </p:spPr>
        <p:txBody>
          <a:bodyPr wrap="none" rtlCol="0">
            <a:spAutoFit/>
          </a:bodyPr>
          <a:lstStyle/>
          <a:p>
            <a:pPr>
              <a:lnSpc>
                <a:spcPct val="107000"/>
              </a:lnSpc>
              <a:spcAft>
                <a:spcPts val="800"/>
              </a:spcAft>
            </a:pPr>
            <a:r>
              <a:rPr lang="en-US" sz="2800" dirty="0"/>
              <a:t>All designators in one giant "appendix"</a:t>
            </a:r>
            <a:endParaRPr lang="en-GB" sz="28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26546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1000"/>
                                        <p:tgtEl>
                                          <p:spTgt spid="14"/>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477672" y="436728"/>
            <a:ext cx="5319790" cy="707886"/>
          </a:xfrm>
          <a:prstGeom prst="rect">
            <a:avLst/>
          </a:prstGeom>
          <a:noFill/>
        </p:spPr>
        <p:txBody>
          <a:bodyPr wrap="none" rtlCol="0">
            <a:spAutoFit/>
          </a:bodyPr>
          <a:lstStyle/>
          <a:p>
            <a:r>
              <a:rPr lang="en-GB" sz="4000" dirty="0"/>
              <a:t>ROF Extension attributes</a:t>
            </a:r>
          </a:p>
        </p:txBody>
      </p:sp>
      <p:sp>
        <p:nvSpPr>
          <p:cNvPr id="3" name="TextBox 2">
            <a:extLst>
              <a:ext uri="{FF2B5EF4-FFF2-40B4-BE49-F238E27FC236}">
                <a16:creationId xmlns:a16="http://schemas.microsoft.com/office/drawing/2014/main" id="{258EE967-A8B2-4C7A-AAF9-B1D0B70D1CD6}"/>
              </a:ext>
            </a:extLst>
          </p:cNvPr>
          <p:cNvSpPr txBox="1"/>
          <p:nvPr/>
        </p:nvSpPr>
        <p:spPr>
          <a:xfrm>
            <a:off x="771902" y="1348259"/>
            <a:ext cx="7532759" cy="523220"/>
          </a:xfrm>
          <a:prstGeom prst="rect">
            <a:avLst/>
          </a:prstGeom>
          <a:noFill/>
        </p:spPr>
        <p:txBody>
          <a:bodyPr wrap="square" rtlCol="0">
            <a:spAutoFit/>
          </a:bodyPr>
          <a:lstStyle/>
          <a:p>
            <a:r>
              <a:rPr lang="en-GB" sz="2800" dirty="0"/>
              <a:t>RDA/ONIX Framework for Resource Categorization</a:t>
            </a:r>
          </a:p>
        </p:txBody>
      </p:sp>
      <p:sp>
        <p:nvSpPr>
          <p:cNvPr id="4" name="TextBox 3">
            <a:extLst>
              <a:ext uri="{FF2B5EF4-FFF2-40B4-BE49-F238E27FC236}">
                <a16:creationId xmlns:a16="http://schemas.microsoft.com/office/drawing/2014/main" id="{420D7DC3-17E6-463E-A7D3-7A1D5823CA02}"/>
              </a:ext>
            </a:extLst>
          </p:cNvPr>
          <p:cNvSpPr txBox="1"/>
          <p:nvPr/>
        </p:nvSpPr>
        <p:spPr>
          <a:xfrm>
            <a:off x="771902" y="1964956"/>
            <a:ext cx="3581734" cy="1815882"/>
          </a:xfrm>
          <a:prstGeom prst="rect">
            <a:avLst/>
          </a:prstGeom>
          <a:noFill/>
        </p:spPr>
        <p:txBody>
          <a:bodyPr wrap="square" rtlCol="0">
            <a:spAutoFit/>
          </a:bodyPr>
          <a:lstStyle/>
          <a:p>
            <a:r>
              <a:rPr lang="en-US" sz="2800" i="1" dirty="0"/>
              <a:t>Extension requirement</a:t>
            </a:r>
            <a:r>
              <a:rPr lang="en-US" sz="2800" dirty="0"/>
              <a:t>:</a:t>
            </a:r>
          </a:p>
          <a:p>
            <a:pPr marL="457200" indent="-457200">
              <a:buFont typeface="Arial" panose="020B0604020202020204" pitchFamily="34" charset="0"/>
              <a:buChar char="•"/>
            </a:pPr>
            <a:r>
              <a:rPr lang="en-US" sz="2800" dirty="0"/>
              <a:t>Not applicable</a:t>
            </a:r>
          </a:p>
          <a:p>
            <a:pPr marL="457200" indent="-457200">
              <a:buFont typeface="Arial" panose="020B0604020202020204" pitchFamily="34" charset="0"/>
              <a:buChar char="•"/>
            </a:pPr>
            <a:r>
              <a:rPr lang="en-US" sz="2800" dirty="0"/>
              <a:t>Essential</a:t>
            </a:r>
          </a:p>
          <a:p>
            <a:pPr marL="457200" indent="-457200">
              <a:buFont typeface="Arial" panose="020B0604020202020204" pitchFamily="34" charset="0"/>
              <a:buChar char="•"/>
            </a:pPr>
            <a:r>
              <a:rPr lang="en-US" sz="2800" dirty="0"/>
              <a:t>Inessential</a:t>
            </a:r>
            <a:endParaRPr lang="en-GB" sz="2800" dirty="0"/>
          </a:p>
        </p:txBody>
      </p:sp>
      <p:sp>
        <p:nvSpPr>
          <p:cNvPr id="5" name="TextBox 4">
            <a:extLst>
              <a:ext uri="{FF2B5EF4-FFF2-40B4-BE49-F238E27FC236}">
                <a16:creationId xmlns:a16="http://schemas.microsoft.com/office/drawing/2014/main" id="{AF77DBB6-36BC-4C8D-BF97-14A2E222B159}"/>
              </a:ext>
            </a:extLst>
          </p:cNvPr>
          <p:cNvSpPr txBox="1"/>
          <p:nvPr/>
        </p:nvSpPr>
        <p:spPr>
          <a:xfrm>
            <a:off x="5073777" y="2183110"/>
            <a:ext cx="1800686" cy="523220"/>
          </a:xfrm>
          <a:prstGeom prst="rect">
            <a:avLst/>
          </a:prstGeom>
          <a:noFill/>
          <a:ln w="19050">
            <a:solidFill>
              <a:schemeClr val="tx1"/>
            </a:solidFill>
          </a:ln>
        </p:spPr>
        <p:txBody>
          <a:bodyPr wrap="none" rtlCol="0">
            <a:spAutoFit/>
          </a:bodyPr>
          <a:lstStyle/>
          <a:p>
            <a:r>
              <a:rPr lang="en-GB" sz="2800" dirty="0">
                <a:ln>
                  <a:solidFill>
                    <a:schemeClr val="tx1"/>
                  </a:solidFill>
                </a:ln>
              </a:rPr>
              <a:t>Static work</a:t>
            </a:r>
          </a:p>
        </p:txBody>
      </p:sp>
      <p:sp>
        <p:nvSpPr>
          <p:cNvPr id="6" name="TextBox 5">
            <a:extLst>
              <a:ext uri="{FF2B5EF4-FFF2-40B4-BE49-F238E27FC236}">
                <a16:creationId xmlns:a16="http://schemas.microsoft.com/office/drawing/2014/main" id="{658BEF94-76C4-4488-BE59-979D0B82BDF4}"/>
              </a:ext>
            </a:extLst>
          </p:cNvPr>
          <p:cNvSpPr txBox="1"/>
          <p:nvPr/>
        </p:nvSpPr>
        <p:spPr>
          <a:xfrm>
            <a:off x="727087" y="4184645"/>
            <a:ext cx="7873053" cy="1815882"/>
          </a:xfrm>
          <a:prstGeom prst="rect">
            <a:avLst/>
          </a:prstGeom>
          <a:noFill/>
        </p:spPr>
        <p:txBody>
          <a:bodyPr wrap="square" rtlCol="0">
            <a:spAutoFit/>
          </a:bodyPr>
          <a:lstStyle/>
          <a:p>
            <a:r>
              <a:rPr lang="en-GB" sz="2800" dirty="0"/>
              <a:t>Qualified by </a:t>
            </a:r>
            <a:r>
              <a:rPr lang="en-GB" sz="2800" i="1" dirty="0"/>
              <a:t>Extension mode </a:t>
            </a:r>
            <a:r>
              <a:rPr lang="en-GB" sz="2800" dirty="0"/>
              <a:t>(integration, succession) and </a:t>
            </a:r>
            <a:r>
              <a:rPr lang="en-GB" sz="2800" i="1" dirty="0"/>
              <a:t>Extension termination </a:t>
            </a:r>
            <a:r>
              <a:rPr lang="en-GB" sz="2800" dirty="0"/>
              <a:t>(determinate, indeterminate) to form "Extension expectation" categories</a:t>
            </a:r>
          </a:p>
        </p:txBody>
      </p:sp>
      <p:sp>
        <p:nvSpPr>
          <p:cNvPr id="8" name="TextBox 7">
            <a:extLst>
              <a:ext uri="{FF2B5EF4-FFF2-40B4-BE49-F238E27FC236}">
                <a16:creationId xmlns:a16="http://schemas.microsoft.com/office/drawing/2014/main" id="{8F2C8CCE-3C5A-49BB-A9B3-7C31D542EFC6}"/>
              </a:ext>
            </a:extLst>
          </p:cNvPr>
          <p:cNvSpPr txBox="1"/>
          <p:nvPr/>
        </p:nvSpPr>
        <p:spPr>
          <a:xfrm>
            <a:off x="5073777" y="2800087"/>
            <a:ext cx="3230884" cy="523220"/>
          </a:xfrm>
          <a:prstGeom prst="rect">
            <a:avLst/>
          </a:prstGeom>
          <a:noFill/>
          <a:ln w="19050">
            <a:solidFill>
              <a:schemeClr val="tx1"/>
            </a:solidFill>
          </a:ln>
        </p:spPr>
        <p:txBody>
          <a:bodyPr wrap="none" rtlCol="0">
            <a:spAutoFit/>
          </a:bodyPr>
          <a:lstStyle/>
          <a:p>
            <a:r>
              <a:rPr lang="en-GB" sz="2800" dirty="0">
                <a:ln>
                  <a:solidFill>
                    <a:schemeClr val="tx1"/>
                  </a:solidFill>
                </a:ln>
              </a:rPr>
              <a:t>"Monographic" work</a:t>
            </a:r>
          </a:p>
        </p:txBody>
      </p:sp>
      <p:sp>
        <p:nvSpPr>
          <p:cNvPr id="9" name="TextBox 8">
            <a:extLst>
              <a:ext uri="{FF2B5EF4-FFF2-40B4-BE49-F238E27FC236}">
                <a16:creationId xmlns:a16="http://schemas.microsoft.com/office/drawing/2014/main" id="{C0D00210-3C99-4A8C-8B39-D4B08CC8CCF4}"/>
              </a:ext>
            </a:extLst>
          </p:cNvPr>
          <p:cNvSpPr txBox="1"/>
          <p:nvPr/>
        </p:nvSpPr>
        <p:spPr>
          <a:xfrm>
            <a:off x="5073777" y="3417064"/>
            <a:ext cx="2582502" cy="523220"/>
          </a:xfrm>
          <a:prstGeom prst="rect">
            <a:avLst/>
          </a:prstGeom>
          <a:noFill/>
          <a:ln w="19050">
            <a:solidFill>
              <a:schemeClr val="tx1"/>
            </a:solidFill>
          </a:ln>
        </p:spPr>
        <p:txBody>
          <a:bodyPr wrap="none" rtlCol="0">
            <a:spAutoFit/>
          </a:bodyPr>
          <a:lstStyle/>
          <a:p>
            <a:r>
              <a:rPr lang="en-GB" sz="2800" dirty="0">
                <a:ln>
                  <a:solidFill>
                    <a:schemeClr val="tx1"/>
                  </a:solidFill>
                </a:ln>
              </a:rPr>
              <a:t>Continuing work</a:t>
            </a:r>
          </a:p>
        </p:txBody>
      </p:sp>
    </p:spTree>
    <p:extLst>
      <p:ext uri="{BB962C8B-B14F-4D97-AF65-F5344CB8AC3E}">
        <p14:creationId xmlns:p14="http://schemas.microsoft.com/office/powerpoint/2010/main" val="595278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animBg="1"/>
      <p:bldP spid="9"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7A0CB-2EF6-48FD-9A8C-A3086920FB5C}"/>
              </a:ext>
            </a:extLst>
          </p:cNvPr>
          <p:cNvSpPr>
            <a:spLocks noGrp="1"/>
          </p:cNvSpPr>
          <p:nvPr>
            <p:ph type="title"/>
          </p:nvPr>
        </p:nvSpPr>
        <p:spPr/>
        <p:txBody>
          <a:bodyPr/>
          <a:lstStyle/>
          <a:p>
            <a:r>
              <a:rPr lang="en-GB" dirty="0"/>
              <a:t>Thank you!</a:t>
            </a:r>
          </a:p>
        </p:txBody>
      </p:sp>
      <p:sp>
        <p:nvSpPr>
          <p:cNvPr id="3" name="Content Placeholder 2">
            <a:extLst>
              <a:ext uri="{FF2B5EF4-FFF2-40B4-BE49-F238E27FC236}">
                <a16:creationId xmlns:a16="http://schemas.microsoft.com/office/drawing/2014/main" id="{1A3DFBEC-BDB1-49E2-8D46-0F21E2F6265F}"/>
              </a:ext>
            </a:extLst>
          </p:cNvPr>
          <p:cNvSpPr>
            <a:spLocks noGrp="1"/>
          </p:cNvSpPr>
          <p:nvPr>
            <p:ph idx="1"/>
          </p:nvPr>
        </p:nvSpPr>
        <p:spPr/>
        <p:txBody>
          <a:bodyPr/>
          <a:lstStyle/>
          <a:p>
            <a:r>
              <a:rPr lang="en-GB" dirty="0"/>
              <a:t>Discussion!</a:t>
            </a:r>
          </a:p>
        </p:txBody>
      </p:sp>
    </p:spTree>
    <p:extLst>
      <p:ext uri="{BB962C8B-B14F-4D97-AF65-F5344CB8AC3E}">
        <p14:creationId xmlns:p14="http://schemas.microsoft.com/office/powerpoint/2010/main" val="157545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6AE5AE1-2166-46B0-9BA8-906CA1400BEE}"/>
              </a:ext>
            </a:extLst>
          </p:cNvPr>
          <p:cNvGraphicFramePr>
            <a:graphicFrameLocks noGrp="1"/>
          </p:cNvGraphicFramePr>
          <p:nvPr>
            <p:extLst>
              <p:ext uri="{D42A27DB-BD31-4B8C-83A1-F6EECF244321}">
                <p14:modId xmlns:p14="http://schemas.microsoft.com/office/powerpoint/2010/main" val="1366671202"/>
              </p:ext>
            </p:extLst>
          </p:nvPr>
        </p:nvGraphicFramePr>
        <p:xfrm>
          <a:off x="597764" y="1310365"/>
          <a:ext cx="8044212" cy="4133909"/>
        </p:xfrm>
        <a:graphic>
          <a:graphicData uri="http://schemas.openxmlformats.org/drawingml/2006/table">
            <a:tbl>
              <a:tblPr bandRow="1">
                <a:tableStyleId>{5C22544A-7EE6-4342-B048-85BDC9FD1C3A}</a:tableStyleId>
              </a:tblPr>
              <a:tblGrid>
                <a:gridCol w="2463195">
                  <a:extLst>
                    <a:ext uri="{9D8B030D-6E8A-4147-A177-3AD203B41FA5}">
                      <a16:colId xmlns:a16="http://schemas.microsoft.com/office/drawing/2014/main" val="3445828956"/>
                    </a:ext>
                  </a:extLst>
                </a:gridCol>
                <a:gridCol w="5581017">
                  <a:extLst>
                    <a:ext uri="{9D8B030D-6E8A-4147-A177-3AD203B41FA5}">
                      <a16:colId xmlns:a16="http://schemas.microsoft.com/office/drawing/2014/main" val="4142457107"/>
                    </a:ext>
                  </a:extLst>
                </a:gridCol>
              </a:tblGrid>
              <a:tr h="767883">
                <a:tc>
                  <a:txBody>
                    <a:bodyPr/>
                    <a:lstStyle/>
                    <a:p>
                      <a:pPr>
                        <a:lnSpc>
                          <a:spcPct val="107000"/>
                        </a:lnSpc>
                        <a:spcAft>
                          <a:spcPts val="800"/>
                        </a:spcAft>
                      </a:pPr>
                      <a:r>
                        <a:rPr lang="en-US" sz="1800" dirty="0">
                          <a:effectLst/>
                        </a:rPr>
                        <a:t>Static work</a:t>
                      </a:r>
                      <a:endParaRPr lang="en-GB" sz="1800" dirty="0">
                        <a:solidFill>
                          <a:srgbClr val="000000"/>
                        </a:solidFill>
                        <a:effectLst/>
                        <a:latin typeface="Calibri" panose="020F0502020204030204" pitchFamily="34" charset="0"/>
                        <a:ea typeface="Calibri" panose="020F0502020204030204" pitchFamily="34" charset="0"/>
                      </a:endParaRPr>
                    </a:p>
                  </a:txBody>
                  <a:tcPr/>
                </a:tc>
                <a:tc>
                  <a:txBody>
                    <a:bodyPr/>
                    <a:lstStyle/>
                    <a:p>
                      <a:pPr>
                        <a:lnSpc>
                          <a:spcPct val="107000"/>
                        </a:lnSpc>
                        <a:spcAft>
                          <a:spcPts val="800"/>
                        </a:spcAft>
                      </a:pPr>
                      <a:r>
                        <a:rPr lang="en-US" sz="1800" dirty="0">
                          <a:effectLst/>
                        </a:rPr>
                        <a:t>A work intended to be realized in one or more distinct expressions that are embodied simultaneously.</a:t>
                      </a:r>
                      <a:endParaRPr lang="en-GB" sz="1800" dirty="0">
                        <a:solidFill>
                          <a:srgbClr val="000000"/>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1855099161"/>
                  </a:ext>
                </a:extLst>
              </a:tr>
              <a:tr h="895864">
                <a:tc>
                  <a:txBody>
                    <a:bodyPr/>
                    <a:lstStyle/>
                    <a:p>
                      <a:pPr>
                        <a:lnSpc>
                          <a:spcPct val="107000"/>
                        </a:lnSpc>
                        <a:spcAft>
                          <a:spcPts val="800"/>
                        </a:spcAft>
                      </a:pPr>
                      <a:r>
                        <a:rPr lang="en-US" sz="1800">
                          <a:effectLst/>
                        </a:rPr>
                        <a:t>Integrating monographic work</a:t>
                      </a:r>
                      <a:endParaRPr lang="en-GB" sz="1800">
                        <a:solidFill>
                          <a:srgbClr val="000000"/>
                        </a:solidFill>
                        <a:effectLst/>
                        <a:latin typeface="Calibri" panose="020F0502020204030204" pitchFamily="34" charset="0"/>
                        <a:ea typeface="Calibri" panose="020F0502020204030204" pitchFamily="34" charset="0"/>
                      </a:endParaRPr>
                    </a:p>
                  </a:txBody>
                  <a:tcPr/>
                </a:tc>
                <a:tc>
                  <a:txBody>
                    <a:bodyPr/>
                    <a:lstStyle/>
                    <a:p>
                      <a:pPr>
                        <a:lnSpc>
                          <a:spcPct val="107000"/>
                        </a:lnSpc>
                        <a:spcAft>
                          <a:spcPts val="800"/>
                        </a:spcAft>
                      </a:pPr>
                      <a:r>
                        <a:rPr lang="en-US" sz="1800" dirty="0">
                          <a:effectLst/>
                        </a:rPr>
                        <a:t>A work intended to be realized in one distinct expression embodied during a fixed time-span.</a:t>
                      </a:r>
                      <a:endParaRPr lang="en-GB" sz="1800" dirty="0">
                        <a:solidFill>
                          <a:srgbClr val="000000"/>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2699738142"/>
                  </a:ext>
                </a:extLst>
              </a:tr>
              <a:tr h="895864">
                <a:tc>
                  <a:txBody>
                    <a:bodyPr/>
                    <a:lstStyle/>
                    <a:p>
                      <a:pPr>
                        <a:lnSpc>
                          <a:spcPct val="107000"/>
                        </a:lnSpc>
                        <a:spcAft>
                          <a:spcPts val="800"/>
                        </a:spcAft>
                      </a:pPr>
                      <a:r>
                        <a:rPr lang="en-US" sz="1800">
                          <a:effectLst/>
                        </a:rPr>
                        <a:t>Sequential monographic work</a:t>
                      </a:r>
                      <a:endParaRPr lang="en-GB" sz="1800">
                        <a:solidFill>
                          <a:srgbClr val="000000"/>
                        </a:solidFill>
                        <a:effectLst/>
                        <a:latin typeface="Calibri" panose="020F0502020204030204" pitchFamily="34" charset="0"/>
                        <a:ea typeface="Calibri" panose="020F0502020204030204" pitchFamily="34" charset="0"/>
                      </a:endParaRPr>
                    </a:p>
                  </a:txBody>
                  <a:tcPr/>
                </a:tc>
                <a:tc>
                  <a:txBody>
                    <a:bodyPr/>
                    <a:lstStyle/>
                    <a:p>
                      <a:pPr>
                        <a:lnSpc>
                          <a:spcPct val="107000"/>
                        </a:lnSpc>
                        <a:spcAft>
                          <a:spcPts val="800"/>
                        </a:spcAft>
                      </a:pPr>
                      <a:r>
                        <a:rPr lang="en-US" sz="1800" dirty="0">
                          <a:effectLst/>
                        </a:rPr>
                        <a:t>A work intended to be realized in multiple distinct expressions embodied during a fixed time-span.</a:t>
                      </a:r>
                      <a:endParaRPr lang="en-GB" sz="1800" dirty="0">
                        <a:solidFill>
                          <a:srgbClr val="000000"/>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1018077872"/>
                  </a:ext>
                </a:extLst>
              </a:tr>
              <a:tr h="895864">
                <a:tc>
                  <a:txBody>
                    <a:bodyPr/>
                    <a:lstStyle/>
                    <a:p>
                      <a:pPr>
                        <a:lnSpc>
                          <a:spcPct val="107000"/>
                        </a:lnSpc>
                        <a:spcAft>
                          <a:spcPts val="800"/>
                        </a:spcAft>
                      </a:pPr>
                      <a:r>
                        <a:rPr lang="en-US" sz="1800">
                          <a:effectLst/>
                        </a:rPr>
                        <a:t>Integrating continuing work</a:t>
                      </a:r>
                      <a:endParaRPr lang="en-GB" sz="1800">
                        <a:solidFill>
                          <a:srgbClr val="000000"/>
                        </a:solidFill>
                        <a:effectLst/>
                        <a:latin typeface="Calibri" panose="020F0502020204030204" pitchFamily="34" charset="0"/>
                        <a:ea typeface="Calibri" panose="020F0502020204030204" pitchFamily="34" charset="0"/>
                      </a:endParaRPr>
                    </a:p>
                  </a:txBody>
                  <a:tcPr/>
                </a:tc>
                <a:tc>
                  <a:txBody>
                    <a:bodyPr/>
                    <a:lstStyle/>
                    <a:p>
                      <a:pPr>
                        <a:lnSpc>
                          <a:spcPct val="107000"/>
                        </a:lnSpc>
                        <a:spcAft>
                          <a:spcPts val="800"/>
                        </a:spcAft>
                      </a:pPr>
                      <a:r>
                        <a:rPr lang="en-US" sz="1800" dirty="0">
                          <a:effectLst/>
                        </a:rPr>
                        <a:t>A work intended to be realized in one distinct expression embodied during a time-span with no ending.</a:t>
                      </a:r>
                      <a:endParaRPr lang="en-GB" sz="1800" dirty="0">
                        <a:solidFill>
                          <a:srgbClr val="000000"/>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4054121543"/>
                  </a:ext>
                </a:extLst>
              </a:tr>
              <a:tr h="639903">
                <a:tc>
                  <a:txBody>
                    <a:bodyPr/>
                    <a:lstStyle/>
                    <a:p>
                      <a:pPr>
                        <a:lnSpc>
                          <a:spcPct val="107000"/>
                        </a:lnSpc>
                        <a:spcAft>
                          <a:spcPts val="800"/>
                        </a:spcAft>
                      </a:pPr>
                      <a:r>
                        <a:rPr lang="en-US" sz="1800">
                          <a:effectLst/>
                        </a:rPr>
                        <a:t>Serial work</a:t>
                      </a:r>
                      <a:endParaRPr lang="en-GB" sz="1800">
                        <a:solidFill>
                          <a:srgbClr val="000000"/>
                        </a:solidFill>
                        <a:effectLst/>
                        <a:latin typeface="Calibri" panose="020F0502020204030204" pitchFamily="34" charset="0"/>
                        <a:ea typeface="Calibri" panose="020F0502020204030204" pitchFamily="34" charset="0"/>
                      </a:endParaRPr>
                    </a:p>
                  </a:txBody>
                  <a:tcPr/>
                </a:tc>
                <a:tc>
                  <a:txBody>
                    <a:bodyPr/>
                    <a:lstStyle/>
                    <a:p>
                      <a:pPr>
                        <a:lnSpc>
                          <a:spcPct val="107000"/>
                        </a:lnSpc>
                        <a:spcAft>
                          <a:spcPts val="800"/>
                        </a:spcAft>
                      </a:pPr>
                      <a:r>
                        <a:rPr lang="en-US" sz="1800" dirty="0">
                          <a:effectLst/>
                        </a:rPr>
                        <a:t>A work intended to be realized in multiple distinct expressions embodied during a time-span with no ending.</a:t>
                      </a:r>
                      <a:endParaRPr lang="en-GB" sz="1800" dirty="0">
                        <a:solidFill>
                          <a:srgbClr val="000000"/>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3360322267"/>
                  </a:ext>
                </a:extLst>
              </a:tr>
            </a:tbl>
          </a:graphicData>
        </a:graphic>
      </p:graphicFrame>
      <p:sp>
        <p:nvSpPr>
          <p:cNvPr id="3" name="TextBox 2">
            <a:extLst>
              <a:ext uri="{FF2B5EF4-FFF2-40B4-BE49-F238E27FC236}">
                <a16:creationId xmlns:a16="http://schemas.microsoft.com/office/drawing/2014/main" id="{6674608F-F4BC-49B7-AF5E-5DE56A769867}"/>
              </a:ext>
            </a:extLst>
          </p:cNvPr>
          <p:cNvSpPr txBox="1"/>
          <p:nvPr/>
        </p:nvSpPr>
        <p:spPr>
          <a:xfrm>
            <a:off x="477672" y="436728"/>
            <a:ext cx="6504216" cy="707886"/>
          </a:xfrm>
          <a:prstGeom prst="rect">
            <a:avLst/>
          </a:prstGeom>
          <a:noFill/>
        </p:spPr>
        <p:txBody>
          <a:bodyPr wrap="none" rtlCol="0">
            <a:spAutoFit/>
          </a:bodyPr>
          <a:lstStyle/>
          <a:p>
            <a:r>
              <a:rPr lang="en-GB" sz="4000" dirty="0"/>
              <a:t>"Extension expectation" terms</a:t>
            </a:r>
          </a:p>
        </p:txBody>
      </p:sp>
      <p:sp>
        <p:nvSpPr>
          <p:cNvPr id="4" name="TextBox 3">
            <a:extLst>
              <a:ext uri="{FF2B5EF4-FFF2-40B4-BE49-F238E27FC236}">
                <a16:creationId xmlns:a16="http://schemas.microsoft.com/office/drawing/2014/main" id="{8705E126-CD46-47FD-8822-9EF29DFCAB59}"/>
              </a:ext>
            </a:extLst>
          </p:cNvPr>
          <p:cNvSpPr txBox="1"/>
          <p:nvPr/>
        </p:nvSpPr>
        <p:spPr>
          <a:xfrm>
            <a:off x="6678810" y="5668617"/>
            <a:ext cx="1963166" cy="523220"/>
          </a:xfrm>
          <a:prstGeom prst="rect">
            <a:avLst/>
          </a:prstGeom>
          <a:noFill/>
          <a:ln w="19050">
            <a:solidFill>
              <a:schemeClr val="tx1"/>
            </a:solidFill>
          </a:ln>
        </p:spPr>
        <p:txBody>
          <a:bodyPr wrap="none" rtlCol="0">
            <a:spAutoFit/>
          </a:bodyPr>
          <a:lstStyle/>
          <a:p>
            <a:r>
              <a:rPr lang="en-GB" sz="2800" dirty="0">
                <a:ln>
                  <a:solidFill>
                    <a:schemeClr val="tx1"/>
                  </a:solidFill>
                </a:ln>
              </a:rPr>
              <a:t>Aggregates?</a:t>
            </a:r>
          </a:p>
        </p:txBody>
      </p:sp>
    </p:spTree>
    <p:extLst>
      <p:ext uri="{BB962C8B-B14F-4D97-AF65-F5344CB8AC3E}">
        <p14:creationId xmlns:p14="http://schemas.microsoft.com/office/powerpoint/2010/main" val="1698155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8A6BA-05C1-4FEA-802F-B835A7CDFD63}"/>
              </a:ext>
            </a:extLst>
          </p:cNvPr>
          <p:cNvSpPr>
            <a:spLocks noGrp="1"/>
          </p:cNvSpPr>
          <p:nvPr>
            <p:ph type="title"/>
          </p:nvPr>
        </p:nvSpPr>
        <p:spPr/>
        <p:txBody>
          <a:bodyPr/>
          <a:lstStyle/>
          <a:p>
            <a:r>
              <a:rPr lang="en-GB" dirty="0"/>
              <a:t>1.2: Serial works</a:t>
            </a:r>
          </a:p>
        </p:txBody>
      </p:sp>
      <p:sp>
        <p:nvSpPr>
          <p:cNvPr id="3" name="Content Placeholder 2">
            <a:extLst>
              <a:ext uri="{FF2B5EF4-FFF2-40B4-BE49-F238E27FC236}">
                <a16:creationId xmlns:a16="http://schemas.microsoft.com/office/drawing/2014/main" id="{251A167C-227C-4BC8-B5C6-22254E4699E5}"/>
              </a:ext>
            </a:extLst>
          </p:cNvPr>
          <p:cNvSpPr>
            <a:spLocks noGrp="1"/>
          </p:cNvSpPr>
          <p:nvPr>
            <p:ph idx="1"/>
          </p:nvPr>
        </p:nvSpPr>
        <p:spPr/>
        <p:txBody>
          <a:bodyPr/>
          <a:lstStyle/>
          <a:p>
            <a:r>
              <a:rPr lang="en-GB" dirty="0"/>
              <a:t>Serial works and LRM relationships</a:t>
            </a:r>
          </a:p>
          <a:p>
            <a:r>
              <a:rPr lang="en-GB" dirty="0"/>
              <a:t>Change in work plan; WEM lock</a:t>
            </a:r>
          </a:p>
          <a:p>
            <a:r>
              <a:rPr lang="en-GB" dirty="0"/>
              <a:t>Boundary of serial work; ISSN and ISSN-L (clarified)</a:t>
            </a:r>
          </a:p>
        </p:txBody>
      </p:sp>
    </p:spTree>
    <p:extLst>
      <p:ext uri="{BB962C8B-B14F-4D97-AF65-F5344CB8AC3E}">
        <p14:creationId xmlns:p14="http://schemas.microsoft.com/office/powerpoint/2010/main" val="2351530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477672" y="436728"/>
            <a:ext cx="2494657" cy="707886"/>
          </a:xfrm>
          <a:prstGeom prst="rect">
            <a:avLst/>
          </a:prstGeom>
          <a:noFill/>
        </p:spPr>
        <p:txBody>
          <a:bodyPr wrap="none" rtlCol="0">
            <a:spAutoFit/>
          </a:bodyPr>
          <a:lstStyle/>
          <a:p>
            <a:r>
              <a:rPr lang="en-GB" sz="4000" dirty="0"/>
              <a:t>Serial work</a:t>
            </a:r>
          </a:p>
        </p:txBody>
      </p:sp>
      <p:sp>
        <p:nvSpPr>
          <p:cNvPr id="3" name="TextBox 2">
            <a:extLst>
              <a:ext uri="{FF2B5EF4-FFF2-40B4-BE49-F238E27FC236}">
                <a16:creationId xmlns:a16="http://schemas.microsoft.com/office/drawing/2014/main" id="{258EE967-A8B2-4C7A-AAF9-B1D0B70D1CD6}"/>
              </a:ext>
            </a:extLst>
          </p:cNvPr>
          <p:cNvSpPr txBox="1"/>
          <p:nvPr/>
        </p:nvSpPr>
        <p:spPr>
          <a:xfrm>
            <a:off x="692201" y="1312060"/>
            <a:ext cx="7733134" cy="1475404"/>
          </a:xfrm>
          <a:prstGeom prst="rect">
            <a:avLst/>
          </a:prstGeom>
          <a:noFill/>
        </p:spPr>
        <p:txBody>
          <a:bodyPr wrap="square" rtlCol="0">
            <a:spAutoFit/>
          </a:bodyPr>
          <a:lstStyle/>
          <a:p>
            <a:pPr>
              <a:lnSpc>
                <a:spcPct val="107000"/>
              </a:lnSpc>
              <a:spcAft>
                <a:spcPts val="800"/>
              </a:spcAft>
            </a:pPr>
            <a:r>
              <a:rPr lang="en-US" sz="2800" dirty="0"/>
              <a:t>A work intended to be realized in multiple distinct expressions embodied during a time-span with no ending.</a:t>
            </a:r>
            <a:endParaRPr lang="en-GB" sz="2800" dirty="0">
              <a:solidFill>
                <a:srgbClr val="000000"/>
              </a:solidFill>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B24BCE2-3B7A-4BC8-87D7-465B3BFB277C}"/>
              </a:ext>
            </a:extLst>
          </p:cNvPr>
          <p:cNvSpPr txBox="1"/>
          <p:nvPr/>
        </p:nvSpPr>
        <p:spPr>
          <a:xfrm>
            <a:off x="692201" y="3022979"/>
            <a:ext cx="7466146" cy="2246769"/>
          </a:xfrm>
          <a:prstGeom prst="rect">
            <a:avLst/>
          </a:prstGeom>
          <a:noFill/>
        </p:spPr>
        <p:txBody>
          <a:bodyPr wrap="none" rtlCol="0">
            <a:spAutoFit/>
          </a:bodyPr>
          <a:lstStyle/>
          <a:p>
            <a:pPr lvl="0"/>
            <a:r>
              <a:rPr lang="en-US" sz="2800" dirty="0"/>
              <a:t>Work-Work relationships</a:t>
            </a:r>
          </a:p>
          <a:p>
            <a:pPr marL="457200" lvl="0" indent="-457200">
              <a:buFont typeface="Arial" panose="020B0604020202020204" pitchFamily="34" charset="0"/>
              <a:buChar char="•"/>
            </a:pPr>
            <a:r>
              <a:rPr lang="en-US" sz="2800" dirty="0"/>
              <a:t>LRM-R19 precedes [logical, not chronological]</a:t>
            </a:r>
            <a:endParaRPr lang="en-GB" sz="2800" dirty="0"/>
          </a:p>
          <a:p>
            <a:pPr marL="457200" lvl="0" indent="-457200">
              <a:buFont typeface="Arial" panose="020B0604020202020204" pitchFamily="34" charset="0"/>
              <a:buChar char="•"/>
            </a:pPr>
            <a:r>
              <a:rPr lang="en-US" sz="2800" dirty="0"/>
              <a:t>LRM-R22 was transformed into [</a:t>
            </a:r>
            <a:r>
              <a:rPr lang="en-US" sz="2800"/>
              <a:t>by policy, </a:t>
            </a:r>
            <a:r>
              <a:rPr lang="en-US" sz="2800" dirty="0"/>
              <a:t>etc.]</a:t>
            </a:r>
          </a:p>
          <a:p>
            <a:pPr lvl="0"/>
            <a:r>
              <a:rPr lang="en-US" sz="2800" dirty="0"/>
              <a:t>Expression-Expression relationship:</a:t>
            </a:r>
            <a:endParaRPr lang="en-GB" sz="2800" dirty="0"/>
          </a:p>
          <a:p>
            <a:pPr marL="457200" lvl="0" indent="-457200">
              <a:buFont typeface="Arial" panose="020B0604020202020204" pitchFamily="34" charset="0"/>
              <a:buChar char="•"/>
            </a:pPr>
            <a:r>
              <a:rPr lang="en-US" sz="2800" dirty="0"/>
              <a:t>LRM-R25 was aggregated by</a:t>
            </a:r>
            <a:endParaRPr lang="en-GB" sz="2800" dirty="0"/>
          </a:p>
        </p:txBody>
      </p:sp>
    </p:spTree>
    <p:extLst>
      <p:ext uri="{BB962C8B-B14F-4D97-AF65-F5344CB8AC3E}">
        <p14:creationId xmlns:p14="http://schemas.microsoft.com/office/powerpoint/2010/main" val="196388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28575">
          <a:solidFill>
            <a:schemeClr val="tx1"/>
          </a:solidFill>
          <a:tailEnd type="triangle"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4017</TotalTime>
  <Words>7741</Words>
  <Application>Microsoft Office PowerPoint</Application>
  <PresentationFormat>On-screen Show (4:3)</PresentationFormat>
  <Paragraphs>919</Paragraphs>
  <Slides>60</Slides>
  <Notes>56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Arial</vt:lpstr>
      <vt:lpstr>Calibri</vt:lpstr>
      <vt:lpstr>Calibri Light</vt:lpstr>
      <vt:lpstr>Wingdings</vt:lpstr>
      <vt:lpstr>Office Theme</vt:lpstr>
      <vt:lpstr>Preparing for the new RDA Toolkit: special topics</vt:lpstr>
      <vt:lpstr>Overview</vt:lpstr>
      <vt:lpstr>1.1: Changes over time</vt:lpstr>
      <vt:lpstr>PowerPoint Presentation</vt:lpstr>
      <vt:lpstr>PowerPoint Presentation</vt:lpstr>
      <vt:lpstr>PowerPoint Presentation</vt:lpstr>
      <vt:lpstr>PowerPoint Presentation</vt:lpstr>
      <vt:lpstr>1.2: Serial works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1.3: Aggregates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2.1: Description in context</vt:lpstr>
      <vt:lpstr>PowerPoint Presentation</vt:lpstr>
      <vt:lpstr>PowerPoint Presentation</vt:lpstr>
      <vt:lpstr>PowerPoint Presentation</vt:lpstr>
      <vt:lpstr>PowerPoint Presentation</vt:lpstr>
      <vt:lpstr>2.2: Relating WEM</vt:lpstr>
      <vt:lpstr>PowerPoint Presentation</vt:lpstr>
      <vt:lpstr>PowerPoint Presentation</vt:lpstr>
      <vt:lpstr>PowerPoint Presentation</vt:lpstr>
      <vt:lpstr>PowerPoint Presentation</vt:lpstr>
      <vt:lpstr>PowerPoint Presentation</vt:lpstr>
      <vt:lpstr>PowerPoint Presentation</vt:lpstr>
      <vt:lpstr>2.3: Issues</vt:lpstr>
      <vt:lpstr>3.1: Attribute/relationship duality</vt:lpstr>
      <vt:lpstr>PowerPoint Presentation</vt:lpstr>
      <vt:lpstr>PowerPoint Presentation</vt:lpstr>
      <vt:lpstr>PowerPoint Presentation</vt:lpstr>
      <vt:lpstr>3.2: Impact on RDA elements</vt:lpstr>
      <vt:lpstr>PowerPoint Presentation</vt:lpstr>
      <vt:lpstr>PowerPoint Presentation</vt:lpstr>
      <vt:lpstr>PowerPoint Presentation</vt:lpstr>
      <vt:lpstr>3.3: Impact on RDA Toolkit</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Madrid</dc:title>
  <dc:creator>Gordon Dunsire</dc:creator>
  <cp:lastModifiedBy>Gordon Dunsire</cp:lastModifiedBy>
  <cp:revision>321</cp:revision>
  <dcterms:created xsi:type="dcterms:W3CDTF">2017-10-13T10:46:01Z</dcterms:created>
  <dcterms:modified xsi:type="dcterms:W3CDTF">2017-11-27T16:55:37Z</dcterms:modified>
</cp:coreProperties>
</file>