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6" r:id="rId2"/>
    <p:sldId id="258" r:id="rId3"/>
    <p:sldId id="259" r:id="rId4"/>
    <p:sldId id="276" r:id="rId5"/>
    <p:sldId id="277" r:id="rId6"/>
    <p:sldId id="278" r:id="rId7"/>
    <p:sldId id="279" r:id="rId8"/>
    <p:sldId id="280" r:id="rId9"/>
    <p:sldId id="281" r:id="rId10"/>
    <p:sldId id="282" r:id="rId11"/>
    <p:sldId id="283" r:id="rId12"/>
    <p:sldId id="260" r:id="rId13"/>
    <p:sldId id="273" r:id="rId14"/>
    <p:sldId id="261" r:id="rId15"/>
    <p:sldId id="262" r:id="rId16"/>
    <p:sldId id="264" r:id="rId17"/>
    <p:sldId id="265" r:id="rId18"/>
    <p:sldId id="266" r:id="rId19"/>
    <p:sldId id="263" r:id="rId20"/>
    <p:sldId id="267" r:id="rId21"/>
    <p:sldId id="268" r:id="rId22"/>
    <p:sldId id="269" r:id="rId23"/>
    <p:sldId id="270" r:id="rId24"/>
    <p:sldId id="271" r:id="rId25"/>
    <p:sldId id="272" r:id="rId26"/>
    <p:sldId id="274" r:id="rId27"/>
    <p:sldId id="285" r:id="rId28"/>
    <p:sldId id="286"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84" d="100"/>
          <a:sy n="84" d="100"/>
        </p:scale>
        <p:origin x="655" y="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DFF167-4EE6-4C19-B473-A9DE7F3D5136}" type="datetimeFigureOut">
              <a:rPr lang="en-GB" smtClean="0"/>
              <a:t>04/08/2017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61CBC8-D818-421E-8175-256CBE903012}" type="slidenum">
              <a:rPr lang="en-GB" smtClean="0"/>
              <a:t>‹#›</a:t>
            </a:fld>
            <a:endParaRPr lang="en-GB"/>
          </a:p>
        </p:txBody>
      </p:sp>
    </p:spTree>
    <p:extLst>
      <p:ext uri="{BB962C8B-B14F-4D97-AF65-F5344CB8AC3E}">
        <p14:creationId xmlns:p14="http://schemas.microsoft.com/office/powerpoint/2010/main" val="2588320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rdaregistry.info/rgAbout/rdaref/dataflow/"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www.rda-rsc.org/sites/all/files/RSC-Chair-17-fix.pdf"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the basic flow of RDA Reference data through the RDA content management infrastructure.</a:t>
            </a:r>
          </a:p>
          <a:p>
            <a:endParaRPr lang="en-GB" dirty="0"/>
          </a:p>
          <a:p>
            <a:r>
              <a:rPr lang="en-GB" dirty="0"/>
              <a:t>RDA Reference is the content of labels, definitions, and scope notes of RDA entities, element sets and value vocabularies.</a:t>
            </a:r>
          </a:p>
          <a:p>
            <a:endParaRPr lang="en-GB" dirty="0"/>
          </a:p>
          <a:p>
            <a:r>
              <a:rPr lang="en-GB" dirty="0"/>
              <a:t>Editors of RDA Reference, including translators, maintain the content in the Open Metadata Registry in linked data format.</a:t>
            </a:r>
          </a:p>
          <a:p>
            <a:endParaRPr lang="en-GB" dirty="0"/>
          </a:p>
          <a:p>
            <a:r>
              <a:rPr lang="en-GB" dirty="0"/>
              <a:t>From there, the content flows via software processes to various RDA products and services aimed at different audiences.</a:t>
            </a:r>
          </a:p>
          <a:p>
            <a:endParaRPr lang="en-GB" dirty="0"/>
          </a:p>
          <a:p>
            <a:r>
              <a:rPr lang="en-GB" dirty="0"/>
              <a:t>Further information can be found in the RDA Registry at </a:t>
            </a:r>
            <a:r>
              <a:rPr lang="en-GB" dirty="0">
                <a:hlinkClick r:id="rId3"/>
              </a:rPr>
              <a:t>http://www.rdaregistry.info/rgAbout/rdaref/dataflow/</a:t>
            </a:r>
            <a:r>
              <a:rPr lang="en-GB" dirty="0"/>
              <a:t> and in the appendix of </a:t>
            </a:r>
          </a:p>
          <a:p>
            <a:r>
              <a:rPr lang="en-GB" dirty="0"/>
              <a:t>RSC/Chair/17 - RDA Toolkit Glossary and RDA Reference (</a:t>
            </a:r>
            <a:r>
              <a:rPr lang="en-GB" dirty="0">
                <a:hlinkClick r:id="rId4"/>
              </a:rPr>
              <a:t>http://www.rda-rsc.org/sites/all/files/RSC-Chair-17-fix.pdf</a:t>
            </a:r>
            <a:r>
              <a:rPr lang="en-GB" dirty="0"/>
              <a:t>).</a:t>
            </a:r>
          </a:p>
          <a:p>
            <a:endParaRPr lang="en-GB" dirty="0"/>
          </a:p>
        </p:txBody>
      </p:sp>
      <p:sp>
        <p:nvSpPr>
          <p:cNvPr id="4" name="Slide Number Placeholder 3"/>
          <p:cNvSpPr>
            <a:spLocks noGrp="1"/>
          </p:cNvSpPr>
          <p:nvPr>
            <p:ph type="sldNum" sz="quarter" idx="10"/>
          </p:nvPr>
        </p:nvSpPr>
        <p:spPr/>
        <p:txBody>
          <a:bodyPr/>
          <a:lstStyle/>
          <a:p>
            <a:fld id="{2C43D99A-B7A1-4262-A8BC-3E52676E00BC}" type="slidenum">
              <a:rPr lang="en-GB" smtClean="0"/>
              <a:t>7</a:t>
            </a:fld>
            <a:endParaRPr lang="en-GB"/>
          </a:p>
        </p:txBody>
      </p:sp>
    </p:spTree>
    <p:extLst>
      <p:ext uri="{BB962C8B-B14F-4D97-AF65-F5344CB8AC3E}">
        <p14:creationId xmlns:p14="http://schemas.microsoft.com/office/powerpoint/2010/main" val="3136438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the RDA relationship elements between Works and </a:t>
            </a:r>
            <a:r>
              <a:rPr lang="en-GB" dirty="0" err="1"/>
              <a:t>Nomens</a:t>
            </a:r>
            <a:r>
              <a:rPr lang="en-GB" dirty="0"/>
              <a:t>. The diagram can be interpreted as an RDF graph of the relationship ontology if the connectors are assumed to be the RDFS sub-property relationship, or as a relationship hierarchy if the connectors are treated as element sub-type relationships. Nodes with solid outlines are existing RDA elements; nodes with dashed outlines are new RDA elements.</a:t>
            </a:r>
          </a:p>
          <a:p>
            <a:endParaRPr lang="en-GB" dirty="0"/>
          </a:p>
          <a:p>
            <a:r>
              <a:rPr lang="en-GB" dirty="0"/>
              <a:t>The "title" elements form a hierarchical cluster. But there is also the current relationship "[has] identifier for work": this is not a "title", so there is a requirement for a higher-level relationship of which both are sub-types or sub-properties; this is the high-level "has appellation" relationship between a Work and a </a:t>
            </a:r>
            <a:r>
              <a:rPr lang="en-GB" dirty="0" err="1"/>
              <a:t>Nomen</a:t>
            </a:r>
            <a:r>
              <a:rPr lang="en-GB" dirty="0"/>
              <a:t>.</a:t>
            </a:r>
          </a:p>
          <a:p>
            <a:endParaRPr lang="en-GB" dirty="0"/>
          </a:p>
          <a:p>
            <a:r>
              <a:rPr lang="en-GB" dirty="0"/>
              <a:t>And there is also the new relationship "[has] subject (</a:t>
            </a:r>
            <a:r>
              <a:rPr lang="en-GB" dirty="0" err="1"/>
              <a:t>nomen</a:t>
            </a:r>
            <a:r>
              <a:rPr lang="en-GB" dirty="0"/>
              <a:t>)" required for consistency with similar RDA relationships; this is not a refinement of the "has appellation of work" relationship, requiring an even higher-level relationship that is equivalent to the LRM's "has associated entity" relationship between two entities.</a:t>
            </a:r>
          </a:p>
          <a:p>
            <a:endParaRPr lang="en-GB" dirty="0"/>
          </a:p>
          <a:p>
            <a:r>
              <a:rPr lang="en-GB" dirty="0"/>
              <a:t>This allows the possibility of other new relationships, for example to link names found in a statement of responsibility directly with a Work.</a:t>
            </a:r>
          </a:p>
        </p:txBody>
      </p:sp>
      <p:sp>
        <p:nvSpPr>
          <p:cNvPr id="4" name="Slide Number Placeholder 3"/>
          <p:cNvSpPr>
            <a:spLocks noGrp="1"/>
          </p:cNvSpPr>
          <p:nvPr>
            <p:ph type="sldNum" sz="quarter" idx="10"/>
          </p:nvPr>
        </p:nvSpPr>
        <p:spPr/>
        <p:txBody>
          <a:bodyPr/>
          <a:lstStyle/>
          <a:p>
            <a:fld id="{8AB40ABC-08FF-40E9-9386-7C2CA2AB76A6}" type="slidenum">
              <a:rPr lang="en-GB" smtClean="0"/>
              <a:t>22</a:t>
            </a:fld>
            <a:endParaRPr lang="en-GB"/>
          </a:p>
        </p:txBody>
      </p:sp>
    </p:spTree>
    <p:extLst>
      <p:ext uri="{BB962C8B-B14F-4D97-AF65-F5344CB8AC3E}">
        <p14:creationId xmlns:p14="http://schemas.microsoft.com/office/powerpoint/2010/main" val="1135863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diagram shows the RDA relationship elements between Persons and </a:t>
            </a:r>
            <a:r>
              <a:rPr lang="en-GB" dirty="0" err="1"/>
              <a:t>Nomens</a:t>
            </a:r>
            <a:r>
              <a:rPr lang="en-GB" dirty="0"/>
              <a:t>. It has a similar structure to the Work to </a:t>
            </a:r>
            <a:r>
              <a:rPr lang="en-GB" dirty="0" err="1"/>
              <a:t>Nomen</a:t>
            </a:r>
            <a:r>
              <a:rPr lang="en-GB" dirty="0"/>
              <a:t> relationships diagram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It exposes the conflation of "name of …" elements as unstructured descriptions, for example the form of name appearing on sources of information, and as structured descriptions, for example a normalized form of name used as the basis of an access point.</a:t>
            </a:r>
          </a:p>
          <a:p>
            <a:endParaRPr lang="en-GB" dirty="0"/>
          </a:p>
          <a:p>
            <a:r>
              <a:rPr lang="en-GB" dirty="0"/>
              <a:t>The 3R Project is investigating the clarification and distinction between different forms of name for the same agent.</a:t>
            </a:r>
          </a:p>
          <a:p>
            <a:endParaRPr lang="en-GB" dirty="0"/>
          </a:p>
          <a:p>
            <a:r>
              <a:rPr lang="en-GB" dirty="0"/>
              <a:t>For example, "Gordon Dunsire", "G. J. Dunsire", etc. are forms of name that appear on sources of information, and are unstructured descriptions, while "Dunsire, Gordon", "Dunsire, G. J.", etc. are normalized forms that are the basis of access points or structured descriptions.</a:t>
            </a:r>
          </a:p>
          <a:p>
            <a:endParaRPr lang="en-GB" dirty="0"/>
          </a:p>
        </p:txBody>
      </p:sp>
      <p:sp>
        <p:nvSpPr>
          <p:cNvPr id="4" name="Slide Number Placeholder 3"/>
          <p:cNvSpPr>
            <a:spLocks noGrp="1"/>
          </p:cNvSpPr>
          <p:nvPr>
            <p:ph type="sldNum" sz="quarter" idx="10"/>
          </p:nvPr>
        </p:nvSpPr>
        <p:spPr/>
        <p:txBody>
          <a:bodyPr/>
          <a:lstStyle/>
          <a:p>
            <a:fld id="{8AB40ABC-08FF-40E9-9386-7C2CA2AB76A6}" type="slidenum">
              <a:rPr lang="en-GB" smtClean="0"/>
              <a:t>23</a:t>
            </a:fld>
            <a:endParaRPr lang="en-GB"/>
          </a:p>
        </p:txBody>
      </p:sp>
    </p:spTree>
    <p:extLst>
      <p:ext uri="{BB962C8B-B14F-4D97-AF65-F5344CB8AC3E}">
        <p14:creationId xmlns:p14="http://schemas.microsoft.com/office/powerpoint/2010/main" val="1294708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attribute for Manifestation statement supports the principle of representation – how a resource (manifestation) describes itself.</a:t>
            </a:r>
          </a:p>
          <a:p>
            <a:endParaRPr lang="en-GB" dirty="0"/>
          </a:p>
          <a:p>
            <a:r>
              <a:rPr lang="en-GB" dirty="0"/>
              <a:t>The data is usually transcribed from an exemplar of the manifestation, and supports the user task Identify only.</a:t>
            </a:r>
          </a:p>
        </p:txBody>
      </p:sp>
      <p:sp>
        <p:nvSpPr>
          <p:cNvPr id="4" name="Slide Number Placeholder 3"/>
          <p:cNvSpPr>
            <a:spLocks noGrp="1"/>
          </p:cNvSpPr>
          <p:nvPr>
            <p:ph type="sldNum" sz="quarter" idx="10"/>
          </p:nvPr>
        </p:nvSpPr>
        <p:spPr/>
        <p:txBody>
          <a:bodyPr/>
          <a:lstStyle/>
          <a:p>
            <a:fld id="{8AB40ABC-08FF-40E9-9386-7C2CA2AB76A6}" type="slidenum">
              <a:rPr lang="en-GB" smtClean="0"/>
              <a:t>24</a:t>
            </a:fld>
            <a:endParaRPr lang="en-GB"/>
          </a:p>
        </p:txBody>
      </p:sp>
    </p:spTree>
    <p:extLst>
      <p:ext uri="{BB962C8B-B14F-4D97-AF65-F5344CB8AC3E}">
        <p14:creationId xmlns:p14="http://schemas.microsoft.com/office/powerpoint/2010/main" val="2514889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implementation of Manifestation statement keeps specific kinds of statement at a broad level of granularity in order to cover a wide range of ways in which the data is presented on the manifestation.</a:t>
            </a:r>
          </a:p>
          <a:p>
            <a:endParaRPr lang="en-GB" dirty="0"/>
          </a:p>
          <a:p>
            <a:r>
              <a:rPr lang="en-GB" dirty="0"/>
              <a:t>The specific kinds of statement do not have internal structure; there is only one level of hierarchy, and the specific manifestation statements are all sub-types of the general element. Internal structure is not required to support the user task Identify, and in many cases can be counter-productive. For example, it may be difficult to make a useful transcription of just the place(s) of publication.</a:t>
            </a:r>
          </a:p>
          <a:p>
            <a:endParaRPr lang="en-GB" dirty="0"/>
          </a:p>
          <a:p>
            <a:r>
              <a:rPr lang="en-GB" dirty="0"/>
              <a:t>These are some of the new RDA elements for manifestation statements. They use a labelling pattern for consistency and to distinguish them from the current hybrid transcription/recording elements, which are being retained to accommodate current practice.</a:t>
            </a:r>
          </a:p>
        </p:txBody>
      </p:sp>
      <p:sp>
        <p:nvSpPr>
          <p:cNvPr id="4" name="Slide Number Placeholder 3"/>
          <p:cNvSpPr>
            <a:spLocks noGrp="1"/>
          </p:cNvSpPr>
          <p:nvPr>
            <p:ph type="sldNum" sz="quarter" idx="10"/>
          </p:nvPr>
        </p:nvSpPr>
        <p:spPr/>
        <p:txBody>
          <a:bodyPr/>
          <a:lstStyle/>
          <a:p>
            <a:fld id="{8AB40ABC-08FF-40E9-9386-7C2CA2AB76A6}" type="slidenum">
              <a:rPr lang="en-GB" smtClean="0"/>
              <a:t>25</a:t>
            </a:fld>
            <a:endParaRPr lang="en-GB"/>
          </a:p>
        </p:txBody>
      </p:sp>
    </p:spTree>
    <p:extLst>
      <p:ext uri="{BB962C8B-B14F-4D97-AF65-F5344CB8AC3E}">
        <p14:creationId xmlns:p14="http://schemas.microsoft.com/office/powerpoint/2010/main" val="18218807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return to the issue of non-human persons (Martians?) being named in a statement of responsibility, this is an example of how it might be resolved.</a:t>
            </a:r>
          </a:p>
          <a:p>
            <a:endParaRPr lang="en-GB" dirty="0"/>
          </a:p>
          <a:p>
            <a:r>
              <a:rPr lang="en-GB" dirty="0"/>
              <a:t>This volume has a non-human entity, a cartoon animal, named in a statement of responsibility. The top set of metadata shows a new manifestation statement element with a basic WYSIWYG transcription and two of the existing hybrid elements that are used for "normalized" transcription.</a:t>
            </a:r>
          </a:p>
          <a:p>
            <a:endParaRPr lang="en-GB" dirty="0"/>
          </a:p>
          <a:p>
            <a:r>
              <a:rPr lang="en-GB" dirty="0"/>
              <a:t>We have a name, but we do not know which agent (one or more human beings) the name is an appellation of, so it is difficult to link the name to the creator role. We could use a placeholder Agent entity, with the name as a pseudonym, or we can introduce a new relationship designator that links the name directly to </a:t>
            </a:r>
            <a:r>
              <a:rPr lang="en-GB"/>
              <a:t>the work.</a:t>
            </a:r>
            <a:endParaRPr lang="en-GB" dirty="0"/>
          </a:p>
          <a:p>
            <a:endParaRPr lang="en-GB" dirty="0"/>
          </a:p>
          <a:p>
            <a:r>
              <a:rPr lang="en-GB" dirty="0"/>
              <a:t>This approach is being investigated by the RSC Fictitious Entities Working Group</a:t>
            </a:r>
          </a:p>
        </p:txBody>
      </p:sp>
      <p:sp>
        <p:nvSpPr>
          <p:cNvPr id="4" name="Slide Number Placeholder 3"/>
          <p:cNvSpPr>
            <a:spLocks noGrp="1"/>
          </p:cNvSpPr>
          <p:nvPr>
            <p:ph type="sldNum" sz="quarter" idx="10"/>
          </p:nvPr>
        </p:nvSpPr>
        <p:spPr/>
        <p:txBody>
          <a:bodyPr/>
          <a:lstStyle/>
          <a:p>
            <a:fld id="{8AB40ABC-08FF-40E9-9386-7C2CA2AB76A6}" type="slidenum">
              <a:rPr lang="en-GB" smtClean="0"/>
              <a:t>26</a:t>
            </a:fld>
            <a:endParaRPr lang="en-GB"/>
          </a:p>
        </p:txBody>
      </p:sp>
    </p:spTree>
    <p:extLst>
      <p:ext uri="{BB962C8B-B14F-4D97-AF65-F5344CB8AC3E}">
        <p14:creationId xmlns:p14="http://schemas.microsoft.com/office/powerpoint/2010/main" val="37165367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0AE34AA-D804-4CB9-B15D-A67A5BA83B42}" type="slidenum">
              <a:rPr lang="en-US" smtClean="0"/>
              <a:t>29</a:t>
            </a:fld>
            <a:endParaRPr lang="en-US"/>
          </a:p>
        </p:txBody>
      </p:sp>
    </p:spTree>
    <p:extLst>
      <p:ext uri="{BB962C8B-B14F-4D97-AF65-F5344CB8AC3E}">
        <p14:creationId xmlns:p14="http://schemas.microsoft.com/office/powerpoint/2010/main" val="2169778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14</a:t>
            </a:fld>
            <a:endParaRPr lang="en-GB"/>
          </a:p>
        </p:txBody>
      </p:sp>
    </p:spTree>
    <p:extLst>
      <p:ext uri="{BB962C8B-B14F-4D97-AF65-F5344CB8AC3E}">
        <p14:creationId xmlns:p14="http://schemas.microsoft.com/office/powerpoint/2010/main" val="1060506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Nomen</a:t>
            </a:r>
            <a:r>
              <a:rPr lang="en-GB" dirty="0"/>
              <a:t> is a new LRM entity for RDA, and represents the class of strings (names, titles, etc.) used to label and identify any other entity. The high-level relationship between RDA Entity and </a:t>
            </a:r>
            <a:r>
              <a:rPr lang="en-GB" dirty="0" err="1"/>
              <a:t>Nomen</a:t>
            </a:r>
            <a:r>
              <a:rPr lang="en-GB" dirty="0"/>
              <a:t> is "has appellation". This essentially says "All things have names". The current RDA relationships between an entity and an identifying label are refinements of the high-level relationships. So "[has] title proper" is a refinement of the "has appellation" relationship between a Manifestation and a </a:t>
            </a:r>
            <a:r>
              <a:rPr lang="en-GB" dirty="0" err="1"/>
              <a:t>Nomen</a:t>
            </a:r>
            <a:r>
              <a:rPr lang="en-GB" dirty="0"/>
              <a:t>.</a:t>
            </a:r>
          </a:p>
          <a:p>
            <a:endParaRPr lang="en-GB" dirty="0"/>
          </a:p>
          <a:p>
            <a:r>
              <a:rPr lang="en-GB" dirty="0"/>
              <a:t>The </a:t>
            </a:r>
            <a:r>
              <a:rPr lang="en-GB" dirty="0" err="1"/>
              <a:t>Nomen</a:t>
            </a:r>
            <a:r>
              <a:rPr lang="en-GB" dirty="0"/>
              <a:t> entity is always associated with the string of characters, symbols, etc. that constitutes the "name" or other label by which the entity is known or called. The "has </a:t>
            </a:r>
            <a:r>
              <a:rPr lang="en-GB" dirty="0" err="1"/>
              <a:t>nomen</a:t>
            </a:r>
            <a:r>
              <a:rPr lang="en-GB" dirty="0"/>
              <a:t> string" relationship associates the </a:t>
            </a:r>
            <a:r>
              <a:rPr lang="en-GB" dirty="0" err="1"/>
              <a:t>Nomen</a:t>
            </a:r>
            <a:r>
              <a:rPr lang="en-GB" dirty="0"/>
              <a:t> with its string. The chain of relationships "has title proper" + "has </a:t>
            </a:r>
            <a:r>
              <a:rPr lang="en-GB" dirty="0" err="1"/>
              <a:t>nomen</a:t>
            </a:r>
            <a:r>
              <a:rPr lang="en-GB" dirty="0"/>
              <a:t> string" can be short-cut to give the current RDA model of "appellation" attributes.</a:t>
            </a:r>
          </a:p>
          <a:p>
            <a:endParaRPr lang="en-GB" dirty="0"/>
          </a:p>
          <a:p>
            <a:r>
              <a:rPr lang="en-GB" dirty="0"/>
              <a:t>Similarly, the RDA "[has] identifier for …" attributes are also refinements of "has appellation". Note that the </a:t>
            </a:r>
            <a:r>
              <a:rPr lang="en-GB" dirty="0" err="1"/>
              <a:t>nomen</a:t>
            </a:r>
            <a:r>
              <a:rPr lang="en-GB" dirty="0"/>
              <a:t> string is this example may look like an ISSN, but it could be some other kind of identifier. More information about the </a:t>
            </a:r>
            <a:r>
              <a:rPr lang="en-GB" dirty="0" err="1"/>
              <a:t>Nomen</a:t>
            </a:r>
            <a:r>
              <a:rPr lang="en-GB" dirty="0"/>
              <a:t> is needed; this is one reason for treating such string labels as an entity or class that can have other attributes and relationships.</a:t>
            </a:r>
          </a:p>
          <a:p>
            <a:endParaRPr lang="en-GB" dirty="0"/>
          </a:p>
        </p:txBody>
      </p:sp>
      <p:sp>
        <p:nvSpPr>
          <p:cNvPr id="4" name="Slide Number Placeholder 3"/>
          <p:cNvSpPr>
            <a:spLocks noGrp="1"/>
          </p:cNvSpPr>
          <p:nvPr>
            <p:ph type="sldNum" sz="quarter" idx="10"/>
          </p:nvPr>
        </p:nvSpPr>
        <p:spPr/>
        <p:txBody>
          <a:bodyPr/>
          <a:lstStyle/>
          <a:p>
            <a:fld id="{8AB40ABC-08FF-40E9-9386-7C2CA2AB76A6}" type="slidenum">
              <a:rPr lang="en-GB" smtClean="0"/>
              <a:t>15</a:t>
            </a:fld>
            <a:endParaRPr lang="en-GB"/>
          </a:p>
        </p:txBody>
      </p:sp>
    </p:spTree>
    <p:extLst>
      <p:ext uri="{BB962C8B-B14F-4D97-AF65-F5344CB8AC3E}">
        <p14:creationId xmlns:p14="http://schemas.microsoft.com/office/powerpoint/2010/main" val="1855289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4-fold path accommodates both string and thing data.</a:t>
            </a:r>
          </a:p>
          <a:p>
            <a:endParaRPr lang="en-GB" dirty="0"/>
          </a:p>
          <a:p>
            <a:r>
              <a:rPr lang="en-GB" dirty="0"/>
              <a:t>This is compatible with the LRM which allows attributes to be treated as relationships, and relationships to be treated as attributes.</a:t>
            </a:r>
          </a:p>
        </p:txBody>
      </p:sp>
      <p:sp>
        <p:nvSpPr>
          <p:cNvPr id="4" name="Slide Number Placeholder 3"/>
          <p:cNvSpPr>
            <a:spLocks noGrp="1"/>
          </p:cNvSpPr>
          <p:nvPr>
            <p:ph type="sldNum" sz="quarter" idx="10"/>
          </p:nvPr>
        </p:nvSpPr>
        <p:spPr/>
        <p:txBody>
          <a:bodyPr/>
          <a:lstStyle/>
          <a:p>
            <a:fld id="{8AB40ABC-08FF-40E9-9386-7C2CA2AB76A6}" type="slidenum">
              <a:rPr lang="en-GB" smtClean="0"/>
              <a:t>16</a:t>
            </a:fld>
            <a:endParaRPr lang="en-GB"/>
          </a:p>
        </p:txBody>
      </p:sp>
    </p:spTree>
    <p:extLst>
      <p:ext uri="{BB962C8B-B14F-4D97-AF65-F5344CB8AC3E}">
        <p14:creationId xmlns:p14="http://schemas.microsoft.com/office/powerpoint/2010/main" val="3014302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distinction between an unstructured description and a structured description lies with the string containing structured data.</a:t>
            </a:r>
          </a:p>
          <a:p>
            <a:endParaRPr lang="en-GB" dirty="0"/>
          </a:p>
          <a:p>
            <a:r>
              <a:rPr lang="en-GB" dirty="0"/>
              <a:t>An unstructured description is assumed to have no internal structure that can be parsed by an application, except for standard string manipulation such as keyword extraction.</a:t>
            </a:r>
          </a:p>
          <a:p>
            <a:endParaRPr lang="en-GB" dirty="0"/>
          </a:p>
          <a:p>
            <a:r>
              <a:rPr lang="en-GB" dirty="0"/>
              <a:t>A structured description has some kind of internal structure. An "aggregated statement" for a super-element is a string composed of the string values of its sub-elements with an indication of what string </a:t>
            </a:r>
            <a:r>
              <a:rPr lang="en-GB" dirty="0" err="1"/>
              <a:t>iss</a:t>
            </a:r>
            <a:r>
              <a:rPr lang="en-GB" dirty="0"/>
              <a:t> associated with what sub-element, through the use of punctuation or name/value pairs.</a:t>
            </a:r>
          </a:p>
          <a:p>
            <a:endParaRPr lang="en-GB" dirty="0"/>
          </a:p>
          <a:p>
            <a:r>
              <a:rPr lang="en-GB" dirty="0"/>
              <a:t>A structured description may also have external structure, such as a term taken from a controlled vocabulary or authority file.</a:t>
            </a:r>
          </a:p>
        </p:txBody>
      </p:sp>
      <p:sp>
        <p:nvSpPr>
          <p:cNvPr id="4" name="Slide Number Placeholder 3"/>
          <p:cNvSpPr>
            <a:spLocks noGrp="1"/>
          </p:cNvSpPr>
          <p:nvPr>
            <p:ph type="sldNum" sz="quarter" idx="10"/>
          </p:nvPr>
        </p:nvSpPr>
        <p:spPr/>
        <p:txBody>
          <a:bodyPr/>
          <a:lstStyle/>
          <a:p>
            <a:fld id="{8AB40ABC-08FF-40E9-9386-7C2CA2AB76A6}" type="slidenum">
              <a:rPr lang="en-GB" smtClean="0"/>
              <a:t>17</a:t>
            </a:fld>
            <a:endParaRPr lang="en-GB"/>
          </a:p>
        </p:txBody>
      </p:sp>
    </p:spTree>
    <p:extLst>
      <p:ext uri="{BB962C8B-B14F-4D97-AF65-F5344CB8AC3E}">
        <p14:creationId xmlns:p14="http://schemas.microsoft.com/office/powerpoint/2010/main" val="3290327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does not currently distinguish between general identifiers and IRIs. Such a distinction is required for the 4-fold path to be recorded as RDA data in a well-formed way.</a:t>
            </a:r>
          </a:p>
          <a:p>
            <a:endParaRPr lang="en-GB" dirty="0"/>
          </a:p>
          <a:p>
            <a:r>
              <a:rPr lang="en-GB" dirty="0"/>
              <a:t>The distinction lies in the guaranteed global uniqueness of an IRI required for machine-processing. Other identifiers cannot be guaranteed to be unique at global level, including international identifiers such as ISBNs and ISSNs. For example, the same ISBN is often used for different Manifestations.</a:t>
            </a:r>
          </a:p>
          <a:p>
            <a:endParaRPr lang="en-GB" dirty="0"/>
          </a:p>
          <a:p>
            <a:r>
              <a:rPr lang="en-GB" dirty="0"/>
              <a:t>There is also a requirement to distinguish an identifier from other forms of </a:t>
            </a:r>
            <a:r>
              <a:rPr lang="en-GB" dirty="0" err="1"/>
              <a:t>Nomen</a:t>
            </a:r>
            <a:r>
              <a:rPr lang="en-GB" dirty="0"/>
              <a:t>; they all "identify" or "describe" an entity. The distinction is linguistic: identifiers are usually coded and intended for machine processing, and can be considered distinct from language-based labels, even if they carry hints of human or social labelling.</a:t>
            </a:r>
          </a:p>
        </p:txBody>
      </p:sp>
      <p:sp>
        <p:nvSpPr>
          <p:cNvPr id="4" name="Slide Number Placeholder 3"/>
          <p:cNvSpPr>
            <a:spLocks noGrp="1"/>
          </p:cNvSpPr>
          <p:nvPr>
            <p:ph type="sldNum" sz="quarter" idx="10"/>
          </p:nvPr>
        </p:nvSpPr>
        <p:spPr/>
        <p:txBody>
          <a:bodyPr/>
          <a:lstStyle/>
          <a:p>
            <a:fld id="{8AB40ABC-08FF-40E9-9386-7C2CA2AB76A6}" type="slidenum">
              <a:rPr lang="en-GB" smtClean="0"/>
              <a:t>18</a:t>
            </a:fld>
            <a:endParaRPr lang="en-GB"/>
          </a:p>
        </p:txBody>
      </p:sp>
    </p:spTree>
    <p:extLst>
      <p:ext uri="{BB962C8B-B14F-4D97-AF65-F5344CB8AC3E}">
        <p14:creationId xmlns:p14="http://schemas.microsoft.com/office/powerpoint/2010/main" val="4065261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current RDA instructions allow an related entity to be described using three distinct types of string: an unstructured description, a structured description, or an identifier. In addition, RDA implicitly allows a related entity to be identified by an Internationalized Resource Identifier (IRI) or URI; the related entity is represented as a thing, not a string.</a:t>
            </a:r>
          </a:p>
          <a:p>
            <a:endParaRPr lang="en-GB" dirty="0"/>
          </a:p>
          <a:p>
            <a:r>
              <a:rPr lang="en-GB" dirty="0"/>
              <a:t>But all things have names: the related entity represented as a thing may have each of the equivalent strings as a </a:t>
            </a:r>
            <a:r>
              <a:rPr lang="en-GB" dirty="0" err="1"/>
              <a:t>nomen</a:t>
            </a:r>
            <a:r>
              <a:rPr lang="en-GB" dirty="0"/>
              <a:t> string of some related </a:t>
            </a:r>
            <a:r>
              <a:rPr lang="en-GB" dirty="0" err="1"/>
              <a:t>Nomen</a:t>
            </a:r>
            <a:r>
              <a:rPr lang="en-GB" dirty="0"/>
              <a:t>. It is a moot point whether an unstructured description is a </a:t>
            </a:r>
            <a:r>
              <a:rPr lang="en-GB" dirty="0" err="1"/>
              <a:t>nomen</a:t>
            </a:r>
            <a:r>
              <a:rPr lang="en-GB" dirty="0"/>
              <a:t> string …</a:t>
            </a:r>
          </a:p>
          <a:p>
            <a:endParaRPr lang="en-GB" dirty="0"/>
          </a:p>
          <a:p>
            <a:r>
              <a:rPr lang="en-GB" dirty="0"/>
              <a:t>RDA's 4-fold path is thus an extension of LRM's "has appellation" relationship.</a:t>
            </a:r>
          </a:p>
        </p:txBody>
      </p:sp>
      <p:sp>
        <p:nvSpPr>
          <p:cNvPr id="4" name="Slide Number Placeholder 3"/>
          <p:cNvSpPr>
            <a:spLocks noGrp="1"/>
          </p:cNvSpPr>
          <p:nvPr>
            <p:ph type="sldNum" sz="quarter" idx="10"/>
          </p:nvPr>
        </p:nvSpPr>
        <p:spPr/>
        <p:txBody>
          <a:bodyPr/>
          <a:lstStyle/>
          <a:p>
            <a:fld id="{8AB40ABC-08FF-40E9-9386-7C2CA2AB76A6}" type="slidenum">
              <a:rPr lang="en-GB" smtClean="0"/>
              <a:t>19</a:t>
            </a:fld>
            <a:endParaRPr lang="en-GB"/>
          </a:p>
        </p:txBody>
      </p:sp>
    </p:spTree>
    <p:extLst>
      <p:ext uri="{BB962C8B-B14F-4D97-AF65-F5344CB8AC3E}">
        <p14:creationId xmlns:p14="http://schemas.microsoft.com/office/powerpoint/2010/main" val="641345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user task Identify is best served with an identifier (Identifier or IRI path). If these are available, there is no need for a unique and distinct string label; there is no requirement for a preferred </a:t>
            </a:r>
            <a:r>
              <a:rPr lang="en-GB" dirty="0" err="1"/>
              <a:t>nomen</a:t>
            </a:r>
            <a:r>
              <a:rPr lang="en-GB" dirty="0"/>
              <a:t>.</a:t>
            </a:r>
          </a:p>
          <a:p>
            <a:endParaRPr lang="en-GB" dirty="0"/>
          </a:p>
          <a:p>
            <a:r>
              <a:rPr lang="en-GB" dirty="0"/>
              <a:t>Of course, human-readable </a:t>
            </a:r>
            <a:r>
              <a:rPr lang="en-GB" dirty="0" err="1"/>
              <a:t>nomens</a:t>
            </a:r>
            <a:r>
              <a:rPr lang="en-GB" dirty="0"/>
              <a:t> are required for the user tasks Find and Explore.</a:t>
            </a:r>
          </a:p>
          <a:p>
            <a:endParaRPr lang="en-GB" dirty="0"/>
          </a:p>
          <a:p>
            <a:r>
              <a:rPr lang="en-GB" dirty="0"/>
              <a:t>This results in a shift of emphasis in traditional authority control systems, from developing preferred or authoritative forms of </a:t>
            </a:r>
            <a:r>
              <a:rPr lang="en-GB" dirty="0" err="1"/>
              <a:t>nomen</a:t>
            </a:r>
            <a:r>
              <a:rPr lang="en-GB" dirty="0"/>
              <a:t> to maintaining multiple forms that can be used for Find and Explore. This is essentially what happens in VIAF, where all local "preferred" forms are treated equally; that is, there is no selection of one local form to be the preferred form overall.</a:t>
            </a:r>
          </a:p>
          <a:p>
            <a:endParaRPr lang="en-GB" dirty="0"/>
          </a:p>
          <a:p>
            <a:r>
              <a:rPr lang="en-GB" dirty="0"/>
              <a:t>This also applies to Vocabulary Encoding Schemes and other forms of KOS (knowledge organization systems) in linked data environments. Although SKOS accommodates a "preferred label", it is not mandatory; the concept or instance is uniquely identified by an IRI.</a:t>
            </a:r>
          </a:p>
        </p:txBody>
      </p:sp>
      <p:sp>
        <p:nvSpPr>
          <p:cNvPr id="4" name="Slide Number Placeholder 3"/>
          <p:cNvSpPr>
            <a:spLocks noGrp="1"/>
          </p:cNvSpPr>
          <p:nvPr>
            <p:ph type="sldNum" sz="quarter" idx="10"/>
          </p:nvPr>
        </p:nvSpPr>
        <p:spPr/>
        <p:txBody>
          <a:bodyPr/>
          <a:lstStyle/>
          <a:p>
            <a:fld id="{8AB40ABC-08FF-40E9-9386-7C2CA2AB76A6}" type="slidenum">
              <a:rPr lang="en-GB" smtClean="0"/>
              <a:t>20</a:t>
            </a:fld>
            <a:endParaRPr lang="en-GB"/>
          </a:p>
        </p:txBody>
      </p:sp>
    </p:spTree>
    <p:extLst>
      <p:ext uri="{BB962C8B-B14F-4D97-AF65-F5344CB8AC3E}">
        <p14:creationId xmlns:p14="http://schemas.microsoft.com/office/powerpoint/2010/main" val="729392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concept of "identifying" or "known by" labels is already present in RDA.</a:t>
            </a:r>
          </a:p>
          <a:p>
            <a:endParaRPr lang="en-GB" dirty="0"/>
          </a:p>
          <a:p>
            <a:r>
              <a:rPr lang="en-GB" dirty="0"/>
              <a:t>Resources, described as Works, Expressions, Manifestations, and Items, have </a:t>
            </a:r>
            <a:r>
              <a:rPr lang="en-GB" dirty="0" err="1"/>
              <a:t>Nomens</a:t>
            </a:r>
            <a:r>
              <a:rPr lang="en-GB" dirty="0"/>
              <a:t> usually referred to as "titles"; Agents, described as Persons, Families, and Corporate Bodies, have </a:t>
            </a:r>
            <a:r>
              <a:rPr lang="en-GB" dirty="0" err="1"/>
              <a:t>Nomens</a:t>
            </a:r>
            <a:r>
              <a:rPr lang="en-GB" dirty="0"/>
              <a:t> referred to as "names". RDA has sets of elements for titles and names, arranged in hierarchies of element sub-types.</a:t>
            </a:r>
          </a:p>
          <a:p>
            <a:endParaRPr lang="en-GB" dirty="0"/>
          </a:p>
          <a:p>
            <a:r>
              <a:rPr lang="en-GB" dirty="0"/>
              <a:t>RDA also covers identifiers; there are no sub-types.</a:t>
            </a:r>
          </a:p>
          <a:p>
            <a:endParaRPr lang="en-GB" dirty="0"/>
          </a:p>
          <a:p>
            <a:r>
              <a:rPr lang="en-GB" dirty="0"/>
              <a:t>RDA does not, however, currently represent structured descriptions, in the form of access points, as elements. This now seems to be a requirement for the 4-fold path, and will be considered in the 3R Project.</a:t>
            </a:r>
          </a:p>
        </p:txBody>
      </p:sp>
      <p:sp>
        <p:nvSpPr>
          <p:cNvPr id="4" name="Slide Number Placeholder 3"/>
          <p:cNvSpPr>
            <a:spLocks noGrp="1"/>
          </p:cNvSpPr>
          <p:nvPr>
            <p:ph type="sldNum" sz="quarter" idx="10"/>
          </p:nvPr>
        </p:nvSpPr>
        <p:spPr/>
        <p:txBody>
          <a:bodyPr/>
          <a:lstStyle/>
          <a:p>
            <a:fld id="{8AB40ABC-08FF-40E9-9386-7C2CA2AB76A6}" type="slidenum">
              <a:rPr lang="en-GB" smtClean="0"/>
              <a:t>21</a:t>
            </a:fld>
            <a:endParaRPr lang="en-GB"/>
          </a:p>
        </p:txBody>
      </p:sp>
    </p:spTree>
    <p:extLst>
      <p:ext uri="{BB962C8B-B14F-4D97-AF65-F5344CB8AC3E}">
        <p14:creationId xmlns:p14="http://schemas.microsoft.com/office/powerpoint/2010/main" val="682822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00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0A98F1A6-1C79-47F5-9D1F-266576917497}" type="datetimeFigureOut">
              <a:rPr lang="en-GB" smtClean="0"/>
              <a:t>04/08/2017</a:t>
            </a:fld>
            <a:endParaRPr lang="en-GB"/>
          </a:p>
        </p:txBody>
      </p:sp>
    </p:spTree>
    <p:extLst>
      <p:ext uri="{BB962C8B-B14F-4D97-AF65-F5344CB8AC3E}">
        <p14:creationId xmlns:p14="http://schemas.microsoft.com/office/powerpoint/2010/main" val="2318807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lgn="r">
              <a:defRPr/>
            </a:lvl1pPr>
          </a:lstStyle>
          <a:p>
            <a:fld id="{0A98F1A6-1C79-47F5-9D1F-266576917497}" type="datetimeFigureOut">
              <a:rPr lang="en-GB" smtClean="0"/>
              <a:t>04/08/2017</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513145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lvl1pPr algn="r">
              <a:defRPr/>
            </a:lvl1pPr>
          </a:lstStyle>
          <a:p>
            <a:fld id="{0A98F1A6-1C79-47F5-9D1F-266576917497}" type="datetimeFigureOut">
              <a:rPr lang="en-GB" smtClean="0"/>
              <a:t>04/08/2017</a:t>
            </a:fld>
            <a:endParaRPr lang="en-GB"/>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526462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0A98F1A6-1C79-47F5-9D1F-266576917497}" type="datetimeFigureOut">
              <a:rPr lang="en-GB" smtClean="0"/>
              <a:t>04/08/2017</a:t>
            </a:fld>
            <a:endParaRPr lang="en-GB"/>
          </a:p>
        </p:txBody>
      </p:sp>
      <p:sp>
        <p:nvSpPr>
          <p:cNvPr id="3" name="Footer Placeholder 2"/>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3330838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skin.png"/>
          <p:cNvPicPr>
            <a:picLocks noChangeAspect="1"/>
          </p:cNvPicPr>
          <p:nvPr/>
        </p:nvPicPr>
        <p:blipFill>
          <a:blip r:embed="rId6" cstate="print"/>
          <a:stretch>
            <a:fillRect/>
          </a:stretch>
        </p:blipFill>
        <p:spPr>
          <a:xfrm>
            <a:off x="6341" y="0"/>
            <a:ext cx="9131318"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467544" y="6309320"/>
            <a:ext cx="2895600" cy="365125"/>
          </a:xfrm>
          <a:prstGeom prst="rect">
            <a:avLst/>
          </a:prstGeom>
        </p:spPr>
        <p:txBody>
          <a:bodyPr vert="horz" lIns="91440" tIns="45720" rIns="91440" bIns="45720" rtlCol="0" anchor="ctr"/>
          <a:lstStyle>
            <a:lvl1pPr algn="l">
              <a:defRPr sz="1200">
                <a:solidFill>
                  <a:srgbClr val="000099"/>
                </a:solidFill>
              </a:defRPr>
            </a:lvl1pPr>
          </a:lstStyle>
          <a:p>
            <a:endParaRPr lang="en-GB"/>
          </a:p>
        </p:txBody>
      </p:sp>
      <p:sp>
        <p:nvSpPr>
          <p:cNvPr id="4" name="Date Placeholder 3"/>
          <p:cNvSpPr>
            <a:spLocks noGrp="1"/>
          </p:cNvSpPr>
          <p:nvPr>
            <p:ph type="dt" sz="half" idx="2"/>
          </p:nvPr>
        </p:nvSpPr>
        <p:spPr>
          <a:xfrm>
            <a:off x="6588224" y="6309320"/>
            <a:ext cx="2133600" cy="365125"/>
          </a:xfrm>
          <a:prstGeom prst="rect">
            <a:avLst/>
          </a:prstGeom>
        </p:spPr>
        <p:txBody>
          <a:bodyPr vert="horz" lIns="91440" tIns="45720" rIns="91440" bIns="45720" rtlCol="0" anchor="ctr"/>
          <a:lstStyle>
            <a:lvl1pPr algn="l">
              <a:defRPr sz="1200">
                <a:solidFill>
                  <a:srgbClr val="000099"/>
                </a:solidFill>
              </a:defRPr>
            </a:lvl1pPr>
          </a:lstStyle>
          <a:p>
            <a:fld id="{0A98F1A6-1C79-47F5-9D1F-266576917497}" type="datetimeFigureOut">
              <a:rPr lang="en-GB" smtClean="0"/>
              <a:t>04/08/2017</a:t>
            </a:fld>
            <a:endParaRPr lang="en-GB"/>
          </a:p>
        </p:txBody>
      </p:sp>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9512" y="6453336"/>
            <a:ext cx="1590675" cy="285750"/>
          </a:xfrm>
          <a:prstGeom prst="rect">
            <a:avLst/>
          </a:prstGeom>
        </p:spPr>
      </p:pic>
    </p:spTree>
    <p:extLst>
      <p:ext uri="{BB962C8B-B14F-4D97-AF65-F5344CB8AC3E}">
        <p14:creationId xmlns:p14="http://schemas.microsoft.com/office/powerpoint/2010/main" val="18659896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txStyles>
    <p:titleStyle>
      <a:lvl1pPr algn="l" defTabSz="914400" rtl="0" eaLnBrk="1" latinLnBrk="0" hangingPunct="1">
        <a:spcBef>
          <a:spcPct val="0"/>
        </a:spcBef>
        <a:buNone/>
        <a:defRPr sz="4400" kern="1200">
          <a:solidFill>
            <a:srgbClr val="000099"/>
          </a:solidFill>
          <a:latin typeface="+mj-lt"/>
          <a:ea typeface="+mj-ea"/>
          <a:cs typeface="+mj-cs"/>
        </a:defRPr>
      </a:lvl1pPr>
    </p:titleStyle>
    <p:bodyStyle>
      <a:lvl1pPr marL="342900" indent="-342900" algn="l" defTabSz="914400" rtl="0" eaLnBrk="1" latinLnBrk="0" hangingPunct="1">
        <a:spcBef>
          <a:spcPct val="20000"/>
        </a:spcBef>
        <a:buClr>
          <a:schemeClr val="bg1"/>
        </a:buClr>
        <a:buFont typeface="Wingdings" pitchFamily="2" charset="2"/>
        <a:buChar char="v"/>
        <a:defRPr sz="3200" kern="1200">
          <a:solidFill>
            <a:srgbClr val="000099"/>
          </a:solidFill>
          <a:latin typeface="+mn-lt"/>
          <a:ea typeface="+mn-ea"/>
          <a:cs typeface="+mn-cs"/>
        </a:defRPr>
      </a:lvl1pPr>
      <a:lvl2pPr marL="742950" indent="-285750" algn="l" defTabSz="914400" rtl="0" eaLnBrk="1" latinLnBrk="0" hangingPunct="1">
        <a:spcBef>
          <a:spcPct val="20000"/>
        </a:spcBef>
        <a:buClr>
          <a:schemeClr val="bg1"/>
        </a:buClr>
        <a:buFont typeface="Wingdings" pitchFamily="2" charset="2"/>
        <a:buChar char="v"/>
        <a:defRPr sz="2800" kern="1200">
          <a:solidFill>
            <a:srgbClr val="000099"/>
          </a:solidFill>
          <a:latin typeface="+mn-lt"/>
          <a:ea typeface="+mn-ea"/>
          <a:cs typeface="+mn-cs"/>
        </a:defRPr>
      </a:lvl2pPr>
      <a:lvl3pPr marL="1143000" indent="-228600" algn="l" defTabSz="914400" rtl="0" eaLnBrk="1" latinLnBrk="0" hangingPunct="1">
        <a:spcBef>
          <a:spcPct val="20000"/>
        </a:spcBef>
        <a:buClr>
          <a:schemeClr val="bg1"/>
        </a:buClr>
        <a:buFont typeface="Wingdings" pitchFamily="2" charset="2"/>
        <a:buChar char="v"/>
        <a:defRPr sz="2400" kern="1200">
          <a:solidFill>
            <a:srgbClr val="000099"/>
          </a:solidFill>
          <a:latin typeface="+mn-lt"/>
          <a:ea typeface="+mn-ea"/>
          <a:cs typeface="+mn-cs"/>
        </a:defRPr>
      </a:lvl3pPr>
      <a:lvl4pPr marL="16002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4pPr>
      <a:lvl5pPr marL="20574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id.loc.gov/vocabulary/languages/eng"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rscchair@rdatoolkit.org"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www.rda-rsc.org/" TargetMode="External"/><Relationship Id="rId5" Type="http://schemas.openxmlformats.org/officeDocument/2006/relationships/hyperlink" Target="http://www.rdaregistry.info/" TargetMode="External"/><Relationship Id="rId4" Type="http://schemas.openxmlformats.org/officeDocument/2006/relationships/hyperlink" Target="http://access.rdatoolkit.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0A73B-7BF1-4DF1-834C-045925B6A3E8}"/>
              </a:ext>
            </a:extLst>
          </p:cNvPr>
          <p:cNvSpPr>
            <a:spLocks noGrp="1"/>
          </p:cNvSpPr>
          <p:nvPr>
            <p:ph type="ctrTitle"/>
          </p:nvPr>
        </p:nvSpPr>
        <p:spPr/>
        <p:txBody>
          <a:bodyPr/>
          <a:lstStyle/>
          <a:p>
            <a:r>
              <a:rPr lang="en-GB" dirty="0"/>
              <a:t>RDA Update</a:t>
            </a:r>
            <a:br>
              <a:rPr lang="en-GB" dirty="0"/>
            </a:br>
            <a:r>
              <a:rPr lang="en-GB" dirty="0"/>
              <a:t>Edinburgh 2017</a:t>
            </a:r>
          </a:p>
        </p:txBody>
      </p:sp>
      <p:sp>
        <p:nvSpPr>
          <p:cNvPr id="3" name="Subtitle 2">
            <a:extLst>
              <a:ext uri="{FF2B5EF4-FFF2-40B4-BE49-F238E27FC236}">
                <a16:creationId xmlns:a16="http://schemas.microsoft.com/office/drawing/2014/main" id="{C840C980-6907-4C4D-BDCF-AECFA6D8F975}"/>
              </a:ext>
            </a:extLst>
          </p:cNvPr>
          <p:cNvSpPr>
            <a:spLocks noGrp="1"/>
          </p:cNvSpPr>
          <p:nvPr>
            <p:ph type="subTitle" idx="1"/>
          </p:nvPr>
        </p:nvSpPr>
        <p:spPr/>
        <p:txBody>
          <a:bodyPr>
            <a:normAutofit fontScale="70000" lnSpcReduction="20000"/>
          </a:bodyPr>
          <a:lstStyle/>
          <a:p>
            <a:r>
              <a:rPr lang="en-GB" dirty="0"/>
              <a:t>Gordon Dunsire</a:t>
            </a:r>
          </a:p>
          <a:p>
            <a:r>
              <a:rPr lang="en-GB" dirty="0"/>
              <a:t>Presented at a Cataloguing and Indexing Group Scotland seminar</a:t>
            </a:r>
          </a:p>
          <a:p>
            <a:r>
              <a:rPr lang="en-GB" dirty="0"/>
              <a:t>National Library of Scotland, Edinburgh, 4 August 2017</a:t>
            </a:r>
          </a:p>
        </p:txBody>
      </p:sp>
    </p:spTree>
    <p:extLst>
      <p:ext uri="{BB962C8B-B14F-4D97-AF65-F5344CB8AC3E}">
        <p14:creationId xmlns:p14="http://schemas.microsoft.com/office/powerpoint/2010/main" val="137614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D5C84-EE2F-48C7-9533-1EE464566EC8}"/>
              </a:ext>
            </a:extLst>
          </p:cNvPr>
          <p:cNvSpPr txBox="1"/>
          <p:nvPr/>
        </p:nvSpPr>
        <p:spPr>
          <a:xfrm>
            <a:off x="350196" y="265889"/>
            <a:ext cx="3063083" cy="769441"/>
          </a:xfrm>
          <a:prstGeom prst="rect">
            <a:avLst/>
          </a:prstGeom>
          <a:noFill/>
        </p:spPr>
        <p:txBody>
          <a:bodyPr wrap="none" rtlCol="0">
            <a:spAutoFit/>
          </a:bodyPr>
          <a:lstStyle/>
          <a:p>
            <a:r>
              <a:rPr lang="en-GB" sz="4400" dirty="0"/>
              <a:t>3R Examples</a:t>
            </a:r>
          </a:p>
        </p:txBody>
      </p:sp>
      <p:sp>
        <p:nvSpPr>
          <p:cNvPr id="3" name="TextBox 2">
            <a:extLst>
              <a:ext uri="{FF2B5EF4-FFF2-40B4-BE49-F238E27FC236}">
                <a16:creationId xmlns:a16="http://schemas.microsoft.com/office/drawing/2014/main" id="{F83AEC6A-BEFC-4A47-A72A-32932A0AB248}"/>
              </a:ext>
            </a:extLst>
          </p:cNvPr>
          <p:cNvSpPr txBox="1"/>
          <p:nvPr/>
        </p:nvSpPr>
        <p:spPr>
          <a:xfrm>
            <a:off x="971035" y="1517514"/>
            <a:ext cx="7284503" cy="2677656"/>
          </a:xfrm>
          <a:prstGeom prst="rect">
            <a:avLst/>
          </a:prstGeom>
          <a:noFill/>
          <a:ln w="19050">
            <a:solidFill>
              <a:schemeClr val="tx1"/>
            </a:solidFill>
          </a:ln>
        </p:spPr>
        <p:txBody>
          <a:bodyPr wrap="square" rtlCol="0">
            <a:spAutoFit/>
          </a:bodyPr>
          <a:lstStyle/>
          <a:p>
            <a:r>
              <a:rPr lang="en-GB" sz="2800" dirty="0"/>
              <a:t>Context</a:t>
            </a:r>
          </a:p>
          <a:p>
            <a:r>
              <a:rPr lang="en-GB" sz="2800" dirty="0"/>
              <a:t>	Appropriate examples for each method of recording (4-fold path)</a:t>
            </a:r>
          </a:p>
          <a:p>
            <a:r>
              <a:rPr lang="en-GB" sz="2800" dirty="0"/>
              <a:t>	Correct level of granularity</a:t>
            </a:r>
          </a:p>
          <a:p>
            <a:r>
              <a:rPr lang="en-GB" sz="2800" dirty="0"/>
              <a:t>	"View in context" or set of examples for the same entity</a:t>
            </a:r>
          </a:p>
        </p:txBody>
      </p:sp>
      <p:sp>
        <p:nvSpPr>
          <p:cNvPr id="25" name="TextBox 24">
            <a:extLst>
              <a:ext uri="{FF2B5EF4-FFF2-40B4-BE49-F238E27FC236}">
                <a16:creationId xmlns:a16="http://schemas.microsoft.com/office/drawing/2014/main" id="{D76F7BB0-CC64-407D-96B9-8729789F3CB5}"/>
              </a:ext>
            </a:extLst>
          </p:cNvPr>
          <p:cNvSpPr txBox="1"/>
          <p:nvPr/>
        </p:nvSpPr>
        <p:spPr>
          <a:xfrm>
            <a:off x="1000217" y="4523360"/>
            <a:ext cx="7226137" cy="1384995"/>
          </a:xfrm>
          <a:prstGeom prst="rect">
            <a:avLst/>
          </a:prstGeom>
          <a:noFill/>
          <a:ln w="19050">
            <a:solidFill>
              <a:schemeClr val="tx1"/>
            </a:solidFill>
          </a:ln>
        </p:spPr>
        <p:txBody>
          <a:bodyPr wrap="square" rtlCol="0">
            <a:spAutoFit/>
          </a:bodyPr>
          <a:lstStyle/>
          <a:p>
            <a:r>
              <a:rPr lang="en-GB" sz="2800" dirty="0"/>
              <a:t>Display</a:t>
            </a:r>
          </a:p>
          <a:p>
            <a:r>
              <a:rPr lang="en-GB" sz="2800" dirty="0"/>
              <a:t>	[Design consultants]</a:t>
            </a:r>
          </a:p>
          <a:p>
            <a:r>
              <a:rPr lang="en-GB" sz="2800" dirty="0"/>
              <a:t>	User-controlled on/off switch</a:t>
            </a:r>
          </a:p>
        </p:txBody>
      </p:sp>
    </p:spTree>
    <p:extLst>
      <p:ext uri="{BB962C8B-B14F-4D97-AF65-F5344CB8AC3E}">
        <p14:creationId xmlns:p14="http://schemas.microsoft.com/office/powerpoint/2010/main" val="4004034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D5C84-EE2F-48C7-9533-1EE464566EC8}"/>
              </a:ext>
            </a:extLst>
          </p:cNvPr>
          <p:cNvSpPr txBox="1"/>
          <p:nvPr/>
        </p:nvSpPr>
        <p:spPr>
          <a:xfrm>
            <a:off x="350196" y="265889"/>
            <a:ext cx="6371039" cy="769441"/>
          </a:xfrm>
          <a:prstGeom prst="rect">
            <a:avLst/>
          </a:prstGeom>
          <a:noFill/>
        </p:spPr>
        <p:txBody>
          <a:bodyPr wrap="none" rtlCol="0">
            <a:spAutoFit/>
          </a:bodyPr>
          <a:lstStyle/>
          <a:p>
            <a:r>
              <a:rPr lang="en-GB" sz="4400" dirty="0"/>
              <a:t>3R 4-fold example </a:t>
            </a:r>
            <a:r>
              <a:rPr lang="en-GB" sz="4400" dirty="0" err="1"/>
              <a:t>example</a:t>
            </a:r>
            <a:endParaRPr lang="en-GB" sz="4400" dirty="0"/>
          </a:p>
        </p:txBody>
      </p:sp>
      <p:sp>
        <p:nvSpPr>
          <p:cNvPr id="25" name="TextBox 24">
            <a:extLst>
              <a:ext uri="{FF2B5EF4-FFF2-40B4-BE49-F238E27FC236}">
                <a16:creationId xmlns:a16="http://schemas.microsoft.com/office/drawing/2014/main" id="{D76F7BB0-CC64-407D-96B9-8729789F3CB5}"/>
              </a:ext>
            </a:extLst>
          </p:cNvPr>
          <p:cNvSpPr txBox="1"/>
          <p:nvPr/>
        </p:nvSpPr>
        <p:spPr>
          <a:xfrm>
            <a:off x="776483" y="1624517"/>
            <a:ext cx="7751431" cy="3970318"/>
          </a:xfrm>
          <a:prstGeom prst="rect">
            <a:avLst/>
          </a:prstGeom>
          <a:noFill/>
          <a:ln w="19050">
            <a:solidFill>
              <a:schemeClr val="tx1"/>
            </a:solidFill>
          </a:ln>
        </p:spPr>
        <p:txBody>
          <a:bodyPr wrap="square" rtlCol="0">
            <a:spAutoFit/>
          </a:bodyPr>
          <a:lstStyle/>
          <a:p>
            <a:r>
              <a:rPr lang="en-GB" sz="2800" dirty="0"/>
              <a:t>Unstructured description</a:t>
            </a:r>
          </a:p>
          <a:p>
            <a:r>
              <a:rPr lang="en-GB" sz="2800" dirty="0"/>
              <a:t>	“The author writes in English” *</a:t>
            </a:r>
          </a:p>
          <a:p>
            <a:r>
              <a:rPr lang="en-GB" sz="2800" dirty="0"/>
              <a:t>Structured description</a:t>
            </a:r>
          </a:p>
          <a:p>
            <a:r>
              <a:rPr lang="en-GB" sz="2800" dirty="0"/>
              <a:t>	“English” *</a:t>
            </a:r>
          </a:p>
          <a:p>
            <a:r>
              <a:rPr lang="en-GB" sz="2800" dirty="0"/>
              <a:t>Identifier</a:t>
            </a:r>
          </a:p>
          <a:p>
            <a:r>
              <a:rPr lang="en-GB" sz="2800" dirty="0"/>
              <a:t>	“</a:t>
            </a:r>
            <a:r>
              <a:rPr lang="en-GB" sz="2800" dirty="0" err="1"/>
              <a:t>eng</a:t>
            </a:r>
            <a:r>
              <a:rPr lang="en-GB" sz="2800" dirty="0"/>
              <a:t>” *</a:t>
            </a:r>
          </a:p>
          <a:p>
            <a:r>
              <a:rPr lang="en-GB" sz="2800" dirty="0"/>
              <a:t>Linked data IRI</a:t>
            </a:r>
          </a:p>
          <a:p>
            <a:r>
              <a:rPr lang="en-GB" sz="2800" dirty="0"/>
              <a:t>	</a:t>
            </a:r>
            <a:r>
              <a:rPr lang="en-GB" sz="2800" dirty="0">
                <a:hlinkClick r:id="rId2"/>
              </a:rPr>
              <a:t>http://id.loc.gov/vocabulary/languages/eng</a:t>
            </a:r>
            <a:endParaRPr lang="en-GB" sz="2800" dirty="0"/>
          </a:p>
          <a:p>
            <a:r>
              <a:rPr lang="en-GB" sz="2800" dirty="0"/>
              <a:t>* String value</a:t>
            </a:r>
          </a:p>
        </p:txBody>
      </p:sp>
    </p:spTree>
    <p:extLst>
      <p:ext uri="{BB962C8B-B14F-4D97-AF65-F5344CB8AC3E}">
        <p14:creationId xmlns:p14="http://schemas.microsoft.com/office/powerpoint/2010/main" val="1213115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D5C84-EE2F-48C7-9533-1EE464566EC8}"/>
              </a:ext>
            </a:extLst>
          </p:cNvPr>
          <p:cNvSpPr txBox="1"/>
          <p:nvPr/>
        </p:nvSpPr>
        <p:spPr>
          <a:xfrm>
            <a:off x="350196" y="265889"/>
            <a:ext cx="7296934" cy="769441"/>
          </a:xfrm>
          <a:prstGeom prst="rect">
            <a:avLst/>
          </a:prstGeom>
          <a:noFill/>
        </p:spPr>
        <p:txBody>
          <a:bodyPr wrap="none" rtlCol="0">
            <a:spAutoFit/>
          </a:bodyPr>
          <a:lstStyle/>
          <a:p>
            <a:r>
              <a:rPr lang="en-GB" sz="4400" dirty="0"/>
              <a:t>Library Reference Model (LRM)</a:t>
            </a:r>
          </a:p>
        </p:txBody>
      </p:sp>
      <p:sp>
        <p:nvSpPr>
          <p:cNvPr id="3" name="TextBox 2">
            <a:extLst>
              <a:ext uri="{FF2B5EF4-FFF2-40B4-BE49-F238E27FC236}">
                <a16:creationId xmlns:a16="http://schemas.microsoft.com/office/drawing/2014/main" id="{F83AEC6A-BEFC-4A47-A72A-32932A0AB248}"/>
              </a:ext>
            </a:extLst>
          </p:cNvPr>
          <p:cNvSpPr txBox="1"/>
          <p:nvPr/>
        </p:nvSpPr>
        <p:spPr>
          <a:xfrm>
            <a:off x="1029403" y="1588850"/>
            <a:ext cx="7284503" cy="1815882"/>
          </a:xfrm>
          <a:prstGeom prst="rect">
            <a:avLst/>
          </a:prstGeom>
          <a:noFill/>
          <a:ln w="19050">
            <a:solidFill>
              <a:schemeClr val="tx1"/>
            </a:solidFill>
          </a:ln>
        </p:spPr>
        <p:txBody>
          <a:bodyPr wrap="square" rtlCol="0">
            <a:spAutoFit/>
          </a:bodyPr>
          <a:lstStyle/>
          <a:p>
            <a:r>
              <a:rPr lang="en-GB" sz="2800" dirty="0"/>
              <a:t>Consolidation of FRBR, FRAD, FRSAD, and report of Working Group on Aggregates:</a:t>
            </a:r>
          </a:p>
          <a:p>
            <a:r>
              <a:rPr lang="en-GB" sz="2800" dirty="0"/>
              <a:t>	Seamless (no gaps)</a:t>
            </a:r>
          </a:p>
          <a:p>
            <a:r>
              <a:rPr lang="en-GB" sz="2800" dirty="0"/>
              <a:t>	Generalized</a:t>
            </a:r>
          </a:p>
        </p:txBody>
      </p:sp>
      <p:sp>
        <p:nvSpPr>
          <p:cNvPr id="25" name="TextBox 24">
            <a:extLst>
              <a:ext uri="{FF2B5EF4-FFF2-40B4-BE49-F238E27FC236}">
                <a16:creationId xmlns:a16="http://schemas.microsoft.com/office/drawing/2014/main" id="{D76F7BB0-CC64-407D-96B9-8729789F3CB5}"/>
              </a:ext>
            </a:extLst>
          </p:cNvPr>
          <p:cNvSpPr txBox="1"/>
          <p:nvPr/>
        </p:nvSpPr>
        <p:spPr>
          <a:xfrm>
            <a:off x="1029403" y="3719207"/>
            <a:ext cx="7226137" cy="954107"/>
          </a:xfrm>
          <a:prstGeom prst="rect">
            <a:avLst/>
          </a:prstGeom>
          <a:noFill/>
          <a:ln w="19050">
            <a:solidFill>
              <a:schemeClr val="tx1"/>
            </a:solidFill>
          </a:ln>
        </p:spPr>
        <p:txBody>
          <a:bodyPr wrap="square" rtlCol="0">
            <a:spAutoFit/>
          </a:bodyPr>
          <a:lstStyle/>
          <a:p>
            <a:r>
              <a:rPr lang="en-GB" sz="2800" dirty="0"/>
              <a:t>Entity-relationship model</a:t>
            </a:r>
          </a:p>
          <a:p>
            <a:r>
              <a:rPr lang="en-GB" sz="2800" dirty="0"/>
              <a:t>	Optimized for linked data implementation</a:t>
            </a:r>
          </a:p>
        </p:txBody>
      </p:sp>
    </p:spTree>
    <p:extLst>
      <p:ext uri="{BB962C8B-B14F-4D97-AF65-F5344CB8AC3E}">
        <p14:creationId xmlns:p14="http://schemas.microsoft.com/office/powerpoint/2010/main" val="3102180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D5C84-EE2F-48C7-9533-1EE464566EC8}"/>
              </a:ext>
            </a:extLst>
          </p:cNvPr>
          <p:cNvSpPr txBox="1"/>
          <p:nvPr/>
        </p:nvSpPr>
        <p:spPr>
          <a:xfrm>
            <a:off x="350196" y="265889"/>
            <a:ext cx="7284430" cy="769441"/>
          </a:xfrm>
          <a:prstGeom prst="rect">
            <a:avLst/>
          </a:prstGeom>
          <a:noFill/>
        </p:spPr>
        <p:txBody>
          <a:bodyPr wrap="none" rtlCol="0">
            <a:spAutoFit/>
          </a:bodyPr>
          <a:lstStyle/>
          <a:p>
            <a:r>
              <a:rPr lang="en-GB" sz="4400" dirty="0"/>
              <a:t>National institution (meta)data</a:t>
            </a:r>
          </a:p>
        </p:txBody>
      </p:sp>
      <p:sp>
        <p:nvSpPr>
          <p:cNvPr id="3" name="TextBox 2">
            <a:extLst>
              <a:ext uri="{FF2B5EF4-FFF2-40B4-BE49-F238E27FC236}">
                <a16:creationId xmlns:a16="http://schemas.microsoft.com/office/drawing/2014/main" id="{F83AEC6A-BEFC-4A47-A72A-32932A0AB248}"/>
              </a:ext>
            </a:extLst>
          </p:cNvPr>
          <p:cNvSpPr txBox="1"/>
          <p:nvPr/>
        </p:nvSpPr>
        <p:spPr>
          <a:xfrm>
            <a:off x="350196" y="1316476"/>
            <a:ext cx="8495489" cy="1384995"/>
          </a:xfrm>
          <a:prstGeom prst="rect">
            <a:avLst/>
          </a:prstGeom>
          <a:noFill/>
          <a:ln w="19050">
            <a:solidFill>
              <a:schemeClr val="tx1"/>
            </a:solidFill>
          </a:ln>
        </p:spPr>
        <p:txBody>
          <a:bodyPr wrap="square" rtlCol="0">
            <a:spAutoFit/>
          </a:bodyPr>
          <a:lstStyle/>
          <a:p>
            <a:r>
              <a:rPr lang="en-GB" sz="2800" dirty="0"/>
              <a:t>Significant quantities of metadata from "lightly" curated sources</a:t>
            </a:r>
          </a:p>
          <a:p>
            <a:r>
              <a:rPr lang="en-GB" sz="2800" dirty="0"/>
              <a:t>	e.g. Electronic legal deposit (publisher community)</a:t>
            </a:r>
          </a:p>
        </p:txBody>
      </p:sp>
      <p:sp>
        <p:nvSpPr>
          <p:cNvPr id="25" name="TextBox 24">
            <a:extLst>
              <a:ext uri="{FF2B5EF4-FFF2-40B4-BE49-F238E27FC236}">
                <a16:creationId xmlns:a16="http://schemas.microsoft.com/office/drawing/2014/main" id="{D76F7BB0-CC64-407D-96B9-8729789F3CB5}"/>
              </a:ext>
            </a:extLst>
          </p:cNvPr>
          <p:cNvSpPr txBox="1"/>
          <p:nvPr/>
        </p:nvSpPr>
        <p:spPr>
          <a:xfrm>
            <a:off x="350195" y="3091960"/>
            <a:ext cx="8495489" cy="1815882"/>
          </a:xfrm>
          <a:prstGeom prst="rect">
            <a:avLst/>
          </a:prstGeom>
          <a:noFill/>
          <a:ln w="19050">
            <a:solidFill>
              <a:schemeClr val="tx1"/>
            </a:solidFill>
          </a:ln>
        </p:spPr>
        <p:txBody>
          <a:bodyPr wrap="square" rtlCol="0">
            <a:spAutoFit/>
          </a:bodyPr>
          <a:lstStyle/>
          <a:p>
            <a:r>
              <a:rPr lang="en-GB" sz="2800" dirty="0"/>
              <a:t>Metadata values from a wide variety of un/controlled terminologies</a:t>
            </a:r>
          </a:p>
          <a:p>
            <a:r>
              <a:rPr lang="en-GB" sz="2800" dirty="0"/>
              <a:t>	e.g. "Bob Dylan" (natural order)</a:t>
            </a:r>
          </a:p>
          <a:p>
            <a:r>
              <a:rPr lang="en-GB" sz="2800" dirty="0"/>
              <a:t>	e.g. "blueish" (folksonomy)</a:t>
            </a:r>
          </a:p>
        </p:txBody>
      </p:sp>
      <p:sp>
        <p:nvSpPr>
          <p:cNvPr id="5" name="TextBox 4">
            <a:extLst>
              <a:ext uri="{FF2B5EF4-FFF2-40B4-BE49-F238E27FC236}">
                <a16:creationId xmlns:a16="http://schemas.microsoft.com/office/drawing/2014/main" id="{5D471F53-1719-4D6A-B191-4AF922F4ED4D}"/>
              </a:ext>
            </a:extLst>
          </p:cNvPr>
          <p:cNvSpPr txBox="1"/>
          <p:nvPr/>
        </p:nvSpPr>
        <p:spPr>
          <a:xfrm>
            <a:off x="2373546" y="5298331"/>
            <a:ext cx="6472138" cy="954107"/>
          </a:xfrm>
          <a:prstGeom prst="rect">
            <a:avLst/>
          </a:prstGeom>
          <a:noFill/>
          <a:ln w="19050">
            <a:solidFill>
              <a:schemeClr val="tx1"/>
            </a:solidFill>
          </a:ln>
        </p:spPr>
        <p:txBody>
          <a:bodyPr wrap="square" rtlCol="0">
            <a:spAutoFit/>
          </a:bodyPr>
          <a:lstStyle/>
          <a:p>
            <a:r>
              <a:rPr lang="en-GB" sz="2800" dirty="0"/>
              <a:t>Strategies to reduce human costs by automation, re-use, and system integration</a:t>
            </a:r>
          </a:p>
        </p:txBody>
      </p:sp>
    </p:spTree>
    <p:extLst>
      <p:ext uri="{BB962C8B-B14F-4D97-AF65-F5344CB8AC3E}">
        <p14:creationId xmlns:p14="http://schemas.microsoft.com/office/powerpoint/2010/main" val="2516770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urved Connector 9"/>
          <p:cNvCxnSpPr>
            <a:cxnSpLocks/>
            <a:stCxn id="83" idx="6"/>
            <a:endCxn id="87" idx="2"/>
          </p:cNvCxnSpPr>
          <p:nvPr/>
        </p:nvCxnSpPr>
        <p:spPr>
          <a:xfrm>
            <a:off x="5455310" y="2116076"/>
            <a:ext cx="1785918" cy="2465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461971" y="1692521"/>
            <a:ext cx="1777281" cy="400110"/>
          </a:xfrm>
          <a:prstGeom prst="rect">
            <a:avLst/>
          </a:prstGeom>
          <a:noFill/>
        </p:spPr>
        <p:txBody>
          <a:bodyPr wrap="none" rtlCol="0">
            <a:spAutoFit/>
          </a:bodyPr>
          <a:lstStyle/>
          <a:p>
            <a:r>
              <a:rPr lang="en-GB" sz="2000" dirty="0"/>
              <a:t>has appellation</a:t>
            </a:r>
          </a:p>
        </p:txBody>
      </p:sp>
      <p:cxnSp>
        <p:nvCxnSpPr>
          <p:cNvPr id="29" name="Curved Connector 28"/>
          <p:cNvCxnSpPr>
            <a:cxnSpLocks/>
            <a:stCxn id="80" idx="0"/>
            <a:endCxn id="100" idx="4"/>
          </p:cNvCxnSpPr>
          <p:nvPr/>
        </p:nvCxnSpPr>
        <p:spPr>
          <a:xfrm rot="5400000" flipH="1" flipV="1">
            <a:off x="4422206" y="5457584"/>
            <a:ext cx="264111" cy="34933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urved Connector 29"/>
          <p:cNvCxnSpPr>
            <a:cxnSpLocks/>
            <a:stCxn id="81" idx="0"/>
            <a:endCxn id="100" idx="4"/>
          </p:cNvCxnSpPr>
          <p:nvPr/>
        </p:nvCxnSpPr>
        <p:spPr>
          <a:xfrm rot="16200000" flipV="1">
            <a:off x="4768099" y="5461022"/>
            <a:ext cx="264111" cy="34245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urved Connector 45"/>
          <p:cNvCxnSpPr>
            <a:cxnSpLocks/>
            <a:stCxn id="83" idx="6"/>
            <a:endCxn id="89" idx="2"/>
          </p:cNvCxnSpPr>
          <p:nvPr/>
        </p:nvCxnSpPr>
        <p:spPr>
          <a:xfrm>
            <a:off x="5455310" y="2116076"/>
            <a:ext cx="2155595" cy="106339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cxnSpLocks/>
            <a:stCxn id="83" idx="6"/>
            <a:endCxn id="91" idx="2"/>
          </p:cNvCxnSpPr>
          <p:nvPr/>
        </p:nvCxnSpPr>
        <p:spPr>
          <a:xfrm>
            <a:off x="5455310" y="2116076"/>
            <a:ext cx="1229150" cy="210213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Curved Connector 57"/>
          <p:cNvCxnSpPr>
            <a:cxnSpLocks/>
            <a:stCxn id="75" idx="0"/>
            <a:endCxn id="93" idx="4"/>
          </p:cNvCxnSpPr>
          <p:nvPr/>
        </p:nvCxnSpPr>
        <p:spPr>
          <a:xfrm rot="5400000" flipH="1" flipV="1">
            <a:off x="2643136" y="4853535"/>
            <a:ext cx="1812483" cy="905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0"/>
          <p:cNvCxnSpPr>
            <a:cxnSpLocks/>
            <a:stCxn id="100" idx="0"/>
            <a:endCxn id="93" idx="4"/>
          </p:cNvCxnSpPr>
          <p:nvPr/>
        </p:nvCxnSpPr>
        <p:spPr>
          <a:xfrm rot="16200000" flipV="1">
            <a:off x="3951500" y="3554227"/>
            <a:ext cx="379833" cy="117502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p:cNvCxnSpPr>
            <a:cxnSpLocks/>
            <a:stCxn id="65" idx="6"/>
            <a:endCxn id="93" idx="2"/>
          </p:cNvCxnSpPr>
          <p:nvPr/>
        </p:nvCxnSpPr>
        <p:spPr>
          <a:xfrm>
            <a:off x="1356098" y="2902803"/>
            <a:ext cx="1538114" cy="724424"/>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cxnSpLocks/>
            <a:stCxn id="66" idx="6"/>
            <a:endCxn id="93" idx="2"/>
          </p:cNvCxnSpPr>
          <p:nvPr/>
        </p:nvCxnSpPr>
        <p:spPr>
          <a:xfrm>
            <a:off x="1265933" y="3614436"/>
            <a:ext cx="1628279" cy="1279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cxnSpLocks/>
            <a:stCxn id="68" idx="6"/>
            <a:endCxn id="93" idx="2"/>
          </p:cNvCxnSpPr>
          <p:nvPr/>
        </p:nvCxnSpPr>
        <p:spPr>
          <a:xfrm flipV="1">
            <a:off x="1314895" y="3627227"/>
            <a:ext cx="1579317" cy="69884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69" idx="6"/>
            <a:endCxn id="93" idx="2"/>
          </p:cNvCxnSpPr>
          <p:nvPr/>
        </p:nvCxnSpPr>
        <p:spPr>
          <a:xfrm flipV="1">
            <a:off x="1217469" y="3627227"/>
            <a:ext cx="1676743" cy="141047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1332236" y="2540451"/>
            <a:ext cx="1500539" cy="400110"/>
          </a:xfrm>
          <a:prstGeom prst="rect">
            <a:avLst/>
          </a:prstGeom>
          <a:noFill/>
        </p:spPr>
        <p:txBody>
          <a:bodyPr wrap="none" rtlCol="0">
            <a:spAutoFit/>
          </a:bodyPr>
          <a:lstStyle/>
          <a:p>
            <a:r>
              <a:rPr lang="en-GB" sz="2000" dirty="0"/>
              <a:t>is created by</a:t>
            </a:r>
          </a:p>
        </p:txBody>
      </p:sp>
      <p:sp>
        <p:nvSpPr>
          <p:cNvPr id="77" name="TextBox 76"/>
          <p:cNvSpPr txBox="1"/>
          <p:nvPr/>
        </p:nvSpPr>
        <p:spPr>
          <a:xfrm>
            <a:off x="6195452" y="3427172"/>
            <a:ext cx="2019784" cy="400110"/>
          </a:xfrm>
          <a:prstGeom prst="rect">
            <a:avLst/>
          </a:prstGeom>
          <a:noFill/>
        </p:spPr>
        <p:txBody>
          <a:bodyPr wrap="none" rtlCol="0">
            <a:spAutoFit/>
          </a:bodyPr>
          <a:lstStyle/>
          <a:p>
            <a:r>
              <a:rPr lang="en-GB" sz="2000" dirty="0"/>
              <a:t>is associated with</a:t>
            </a:r>
          </a:p>
        </p:txBody>
      </p:sp>
      <p:sp>
        <p:nvSpPr>
          <p:cNvPr id="78" name="TextBox 77"/>
          <p:cNvSpPr txBox="1"/>
          <p:nvPr/>
        </p:nvSpPr>
        <p:spPr>
          <a:xfrm>
            <a:off x="4139535" y="3742949"/>
            <a:ext cx="1345240" cy="707886"/>
          </a:xfrm>
          <a:prstGeom prst="rect">
            <a:avLst/>
          </a:prstGeom>
          <a:noFill/>
        </p:spPr>
        <p:txBody>
          <a:bodyPr wrap="none" rtlCol="0">
            <a:spAutoFit/>
          </a:bodyPr>
          <a:lstStyle/>
          <a:p>
            <a:pPr algn="r"/>
            <a:r>
              <a:rPr lang="en-GB" sz="2000" dirty="0"/>
              <a:t>is sub-class</a:t>
            </a:r>
          </a:p>
          <a:p>
            <a:pPr algn="r"/>
            <a:r>
              <a:rPr lang="en-GB" sz="2000" dirty="0"/>
              <a:t>of</a:t>
            </a:r>
          </a:p>
        </p:txBody>
      </p:sp>
      <p:sp>
        <p:nvSpPr>
          <p:cNvPr id="79" name="Down Arrow 78"/>
          <p:cNvSpPr/>
          <p:nvPr/>
        </p:nvSpPr>
        <p:spPr>
          <a:xfrm>
            <a:off x="4471608" y="2706860"/>
            <a:ext cx="654601" cy="335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p:cNvSpPr txBox="1"/>
          <p:nvPr/>
        </p:nvSpPr>
        <p:spPr>
          <a:xfrm>
            <a:off x="6962682" y="309109"/>
            <a:ext cx="1856886" cy="1015663"/>
          </a:xfrm>
          <a:prstGeom prst="rect">
            <a:avLst/>
          </a:prstGeom>
          <a:solidFill>
            <a:srgbClr val="00B0F0"/>
          </a:solidFill>
          <a:ln w="19050">
            <a:solidFill>
              <a:schemeClr val="accent5"/>
            </a:solidFill>
          </a:ln>
        </p:spPr>
        <p:txBody>
          <a:bodyPr wrap="square" rtlCol="0">
            <a:spAutoFit/>
          </a:bodyPr>
          <a:lstStyle/>
          <a:p>
            <a:pPr algn="r"/>
            <a:r>
              <a:rPr lang="en-GB" sz="2000" dirty="0">
                <a:solidFill>
                  <a:schemeClr val="bg1"/>
                </a:solidFill>
              </a:rPr>
              <a:t>Any RDA Thing:</a:t>
            </a:r>
          </a:p>
          <a:p>
            <a:pPr algn="r"/>
            <a:r>
              <a:rPr lang="en-GB" sz="2000" dirty="0">
                <a:solidFill>
                  <a:schemeClr val="bg1"/>
                </a:solidFill>
              </a:rPr>
              <a:t>Covers all other types of entity</a:t>
            </a:r>
          </a:p>
        </p:txBody>
      </p:sp>
      <p:sp>
        <p:nvSpPr>
          <p:cNvPr id="60" name="TextBox 59"/>
          <p:cNvSpPr txBox="1"/>
          <p:nvPr/>
        </p:nvSpPr>
        <p:spPr>
          <a:xfrm>
            <a:off x="1250492" y="4968382"/>
            <a:ext cx="1643720" cy="400110"/>
          </a:xfrm>
          <a:prstGeom prst="rect">
            <a:avLst/>
          </a:prstGeom>
          <a:noFill/>
        </p:spPr>
        <p:txBody>
          <a:bodyPr wrap="none" rtlCol="0">
            <a:spAutoFit/>
          </a:bodyPr>
          <a:lstStyle/>
          <a:p>
            <a:r>
              <a:rPr lang="en-GB" sz="2000" dirty="0"/>
              <a:t>is modified by</a:t>
            </a:r>
          </a:p>
        </p:txBody>
      </p:sp>
      <p:sp>
        <p:nvSpPr>
          <p:cNvPr id="62" name="TextBox 61"/>
          <p:cNvSpPr txBox="1"/>
          <p:nvPr/>
        </p:nvSpPr>
        <p:spPr>
          <a:xfrm>
            <a:off x="594360" y="493776"/>
            <a:ext cx="5336910" cy="646331"/>
          </a:xfrm>
          <a:prstGeom prst="rect">
            <a:avLst/>
          </a:prstGeom>
          <a:noFill/>
        </p:spPr>
        <p:txBody>
          <a:bodyPr wrap="none" rtlCol="0">
            <a:spAutoFit/>
          </a:bodyPr>
          <a:lstStyle/>
          <a:p>
            <a:r>
              <a:rPr lang="en-GB" sz="3600" dirty="0"/>
              <a:t>FRBR-LRM and RDA entities</a:t>
            </a:r>
            <a:endParaRPr lang="en-US" sz="3600" dirty="0"/>
          </a:p>
        </p:txBody>
      </p:sp>
      <p:sp>
        <p:nvSpPr>
          <p:cNvPr id="63" name="TextBox 62"/>
          <p:cNvSpPr txBox="1"/>
          <p:nvPr/>
        </p:nvSpPr>
        <p:spPr>
          <a:xfrm>
            <a:off x="6263161" y="4870484"/>
            <a:ext cx="2556407" cy="1323439"/>
          </a:xfrm>
          <a:prstGeom prst="rect">
            <a:avLst/>
          </a:prstGeom>
          <a:solidFill>
            <a:srgbClr val="00B0F0"/>
          </a:solidFill>
          <a:ln w="19050">
            <a:solidFill>
              <a:schemeClr val="accent5"/>
            </a:solidFill>
          </a:ln>
        </p:spPr>
        <p:txBody>
          <a:bodyPr wrap="square" rtlCol="0">
            <a:spAutoFit/>
          </a:bodyPr>
          <a:lstStyle/>
          <a:p>
            <a:pPr algn="r"/>
            <a:r>
              <a:rPr lang="en-GB" sz="2000" dirty="0">
                <a:solidFill>
                  <a:schemeClr val="bg1"/>
                </a:solidFill>
              </a:rPr>
              <a:t>RDA refines LRM relationships as element sub-types (RDF sub-properties)</a:t>
            </a:r>
          </a:p>
        </p:txBody>
      </p:sp>
      <p:sp>
        <p:nvSpPr>
          <p:cNvPr id="65" name="TextBox 64"/>
          <p:cNvSpPr txBox="1"/>
          <p:nvPr/>
        </p:nvSpPr>
        <p:spPr>
          <a:xfrm>
            <a:off x="704205" y="2578209"/>
            <a:ext cx="651893" cy="649188"/>
          </a:xfrm>
          <a:prstGeom prst="ellipse">
            <a:avLst/>
          </a:prstGeom>
          <a:noFill/>
          <a:ln w="28575">
            <a:solidFill>
              <a:schemeClr val="bg1"/>
            </a:solidFill>
          </a:ln>
        </p:spPr>
        <p:txBody>
          <a:bodyPr wrap="none" rtlCol="0">
            <a:spAutoFit/>
          </a:bodyPr>
          <a:lstStyle/>
          <a:p>
            <a:pPr algn="ctr"/>
            <a:r>
              <a:rPr lang="en-GB" sz="2400" b="1" dirty="0"/>
              <a:t>W</a:t>
            </a:r>
          </a:p>
        </p:txBody>
      </p:sp>
      <p:sp>
        <p:nvSpPr>
          <p:cNvPr id="66" name="TextBox 65"/>
          <p:cNvSpPr txBox="1"/>
          <p:nvPr/>
        </p:nvSpPr>
        <p:spPr>
          <a:xfrm>
            <a:off x="794370" y="3289842"/>
            <a:ext cx="471563" cy="649188"/>
          </a:xfrm>
          <a:prstGeom prst="ellipse">
            <a:avLst/>
          </a:prstGeom>
          <a:noFill/>
          <a:ln w="28575">
            <a:solidFill>
              <a:schemeClr val="bg1"/>
            </a:solidFill>
          </a:ln>
        </p:spPr>
        <p:txBody>
          <a:bodyPr wrap="none" rtlCol="0">
            <a:spAutoFit/>
          </a:bodyPr>
          <a:lstStyle/>
          <a:p>
            <a:pPr algn="ctr"/>
            <a:r>
              <a:rPr lang="en-GB" sz="2400" b="1" dirty="0"/>
              <a:t>E</a:t>
            </a:r>
          </a:p>
        </p:txBody>
      </p:sp>
      <p:sp>
        <p:nvSpPr>
          <p:cNvPr id="68" name="TextBox 67"/>
          <p:cNvSpPr txBox="1"/>
          <p:nvPr/>
        </p:nvSpPr>
        <p:spPr>
          <a:xfrm>
            <a:off x="745407" y="4001475"/>
            <a:ext cx="569488" cy="649188"/>
          </a:xfrm>
          <a:prstGeom prst="ellipse">
            <a:avLst/>
          </a:prstGeom>
          <a:noFill/>
          <a:ln w="28575">
            <a:solidFill>
              <a:schemeClr val="bg1"/>
            </a:solidFill>
          </a:ln>
        </p:spPr>
        <p:txBody>
          <a:bodyPr wrap="square" rtlCol="0">
            <a:spAutoFit/>
          </a:bodyPr>
          <a:lstStyle/>
          <a:p>
            <a:pPr algn="ctr"/>
            <a:r>
              <a:rPr lang="en-GB" sz="2400" b="1" dirty="0"/>
              <a:t>M</a:t>
            </a:r>
          </a:p>
        </p:txBody>
      </p:sp>
      <p:sp>
        <p:nvSpPr>
          <p:cNvPr id="69" name="TextBox 68"/>
          <p:cNvSpPr txBox="1"/>
          <p:nvPr/>
        </p:nvSpPr>
        <p:spPr>
          <a:xfrm>
            <a:off x="842833" y="4713109"/>
            <a:ext cx="374636" cy="649188"/>
          </a:xfrm>
          <a:prstGeom prst="ellipse">
            <a:avLst/>
          </a:prstGeom>
          <a:noFill/>
          <a:ln w="28575">
            <a:solidFill>
              <a:schemeClr val="bg1"/>
            </a:solidFill>
          </a:ln>
        </p:spPr>
        <p:txBody>
          <a:bodyPr wrap="none" rtlCol="0">
            <a:spAutoFit/>
          </a:bodyPr>
          <a:lstStyle/>
          <a:p>
            <a:pPr algn="ctr"/>
            <a:r>
              <a:rPr lang="en-GB" sz="2400" b="1" dirty="0"/>
              <a:t>I</a:t>
            </a:r>
          </a:p>
        </p:txBody>
      </p:sp>
      <p:sp>
        <p:nvSpPr>
          <p:cNvPr id="75" name="TextBox 74"/>
          <p:cNvSpPr txBox="1"/>
          <p:nvPr/>
        </p:nvSpPr>
        <p:spPr>
          <a:xfrm>
            <a:off x="3191853" y="5764304"/>
            <a:ext cx="705992" cy="649188"/>
          </a:xfrm>
          <a:prstGeom prst="ellipse">
            <a:avLst/>
          </a:prstGeom>
          <a:noFill/>
          <a:ln w="28575">
            <a:solidFill>
              <a:schemeClr val="bg1"/>
            </a:solidFill>
          </a:ln>
        </p:spPr>
        <p:txBody>
          <a:bodyPr wrap="none" rtlCol="0">
            <a:spAutoFit/>
          </a:bodyPr>
          <a:lstStyle/>
          <a:p>
            <a:pPr algn="ctr"/>
            <a:r>
              <a:rPr lang="en-GB" sz="2400" b="1" dirty="0"/>
              <a:t>P*</a:t>
            </a:r>
          </a:p>
        </p:txBody>
      </p:sp>
      <p:sp>
        <p:nvSpPr>
          <p:cNvPr id="80" name="TextBox 79"/>
          <p:cNvSpPr txBox="1"/>
          <p:nvPr/>
        </p:nvSpPr>
        <p:spPr>
          <a:xfrm>
            <a:off x="4150577" y="5764304"/>
            <a:ext cx="458038" cy="649188"/>
          </a:xfrm>
          <a:prstGeom prst="ellipse">
            <a:avLst/>
          </a:prstGeom>
          <a:noFill/>
          <a:ln w="28575">
            <a:solidFill>
              <a:schemeClr val="bg1"/>
            </a:solidFill>
          </a:ln>
        </p:spPr>
        <p:txBody>
          <a:bodyPr wrap="none" rtlCol="0">
            <a:spAutoFit/>
          </a:bodyPr>
          <a:lstStyle/>
          <a:p>
            <a:pPr algn="ctr"/>
            <a:r>
              <a:rPr lang="en-GB" sz="2400" b="1" dirty="0"/>
              <a:t>F</a:t>
            </a:r>
          </a:p>
        </p:txBody>
      </p:sp>
      <p:sp>
        <p:nvSpPr>
          <p:cNvPr id="81" name="TextBox 80"/>
          <p:cNvSpPr txBox="1"/>
          <p:nvPr/>
        </p:nvSpPr>
        <p:spPr>
          <a:xfrm>
            <a:off x="4826582" y="5764304"/>
            <a:ext cx="489596" cy="649188"/>
          </a:xfrm>
          <a:prstGeom prst="ellipse">
            <a:avLst/>
          </a:prstGeom>
          <a:noFill/>
          <a:ln w="28575">
            <a:solidFill>
              <a:schemeClr val="bg1"/>
            </a:solidFill>
          </a:ln>
        </p:spPr>
        <p:txBody>
          <a:bodyPr wrap="none" rtlCol="0">
            <a:spAutoFit/>
          </a:bodyPr>
          <a:lstStyle/>
          <a:p>
            <a:pPr algn="ctr"/>
            <a:r>
              <a:rPr lang="en-GB" sz="2400" b="1" dirty="0"/>
              <a:t>C</a:t>
            </a:r>
          </a:p>
        </p:txBody>
      </p:sp>
      <p:sp>
        <p:nvSpPr>
          <p:cNvPr id="83" name="TextBox 82"/>
          <p:cNvSpPr txBox="1"/>
          <p:nvPr/>
        </p:nvSpPr>
        <p:spPr>
          <a:xfrm>
            <a:off x="4142506" y="1531806"/>
            <a:ext cx="1312804" cy="1168539"/>
          </a:xfrm>
          <a:prstGeom prst="ellipse">
            <a:avLst/>
          </a:prstGeom>
          <a:noFill/>
          <a:ln w="28575">
            <a:solidFill>
              <a:schemeClr val="bg1"/>
            </a:solidFill>
          </a:ln>
        </p:spPr>
        <p:txBody>
          <a:bodyPr wrap="none" rtlCol="0">
            <a:spAutoFit/>
          </a:bodyPr>
          <a:lstStyle/>
          <a:p>
            <a:pPr algn="ctr"/>
            <a:r>
              <a:rPr lang="en-GB" sz="2400" b="1" dirty="0"/>
              <a:t>RDA</a:t>
            </a:r>
          </a:p>
          <a:p>
            <a:pPr algn="ctr"/>
            <a:r>
              <a:rPr lang="en-GB" sz="2400" b="1" dirty="0"/>
              <a:t>Entity</a:t>
            </a:r>
          </a:p>
        </p:txBody>
      </p:sp>
      <p:sp>
        <p:nvSpPr>
          <p:cNvPr id="87" name="TextBox 86"/>
          <p:cNvSpPr txBox="1"/>
          <p:nvPr/>
        </p:nvSpPr>
        <p:spPr>
          <a:xfrm>
            <a:off x="7241228" y="1816133"/>
            <a:ext cx="1578340" cy="649188"/>
          </a:xfrm>
          <a:prstGeom prst="ellipse">
            <a:avLst/>
          </a:prstGeom>
          <a:noFill/>
          <a:ln w="28575">
            <a:solidFill>
              <a:schemeClr val="bg1"/>
            </a:solidFill>
          </a:ln>
        </p:spPr>
        <p:txBody>
          <a:bodyPr wrap="none" rtlCol="0">
            <a:spAutoFit/>
          </a:bodyPr>
          <a:lstStyle/>
          <a:p>
            <a:pPr algn="ctr"/>
            <a:r>
              <a:rPr lang="en-GB" sz="2400" b="1" dirty="0" err="1"/>
              <a:t>Nomen</a:t>
            </a:r>
            <a:endParaRPr lang="en-GB" sz="2400" b="1" dirty="0"/>
          </a:p>
        </p:txBody>
      </p:sp>
      <p:sp>
        <p:nvSpPr>
          <p:cNvPr id="89" name="TextBox 88"/>
          <p:cNvSpPr txBox="1"/>
          <p:nvPr/>
        </p:nvSpPr>
        <p:spPr>
          <a:xfrm>
            <a:off x="7610905" y="2854874"/>
            <a:ext cx="1208663" cy="649188"/>
          </a:xfrm>
          <a:prstGeom prst="ellipse">
            <a:avLst/>
          </a:prstGeom>
          <a:noFill/>
          <a:ln w="28575">
            <a:solidFill>
              <a:schemeClr val="bg1"/>
            </a:solidFill>
          </a:ln>
        </p:spPr>
        <p:txBody>
          <a:bodyPr wrap="none" rtlCol="0">
            <a:spAutoFit/>
          </a:bodyPr>
          <a:lstStyle/>
          <a:p>
            <a:pPr algn="ctr"/>
            <a:r>
              <a:rPr lang="en-GB" sz="2400" b="1" dirty="0"/>
              <a:t>Place</a:t>
            </a:r>
          </a:p>
        </p:txBody>
      </p:sp>
      <p:sp>
        <p:nvSpPr>
          <p:cNvPr id="91" name="TextBox 90"/>
          <p:cNvSpPr txBox="1"/>
          <p:nvPr/>
        </p:nvSpPr>
        <p:spPr>
          <a:xfrm>
            <a:off x="6684460" y="3893615"/>
            <a:ext cx="2135108" cy="649188"/>
          </a:xfrm>
          <a:prstGeom prst="ellipse">
            <a:avLst/>
          </a:prstGeom>
          <a:noFill/>
          <a:ln w="28575">
            <a:solidFill>
              <a:schemeClr val="bg1"/>
            </a:solidFill>
          </a:ln>
        </p:spPr>
        <p:txBody>
          <a:bodyPr wrap="none" rtlCol="0">
            <a:spAutoFit/>
          </a:bodyPr>
          <a:lstStyle/>
          <a:p>
            <a:pPr algn="ctr"/>
            <a:r>
              <a:rPr lang="en-GB" sz="2400" b="1" dirty="0"/>
              <a:t>Time-span</a:t>
            </a:r>
          </a:p>
        </p:txBody>
      </p:sp>
      <p:sp>
        <p:nvSpPr>
          <p:cNvPr id="93" name="TextBox 92"/>
          <p:cNvSpPr txBox="1"/>
          <p:nvPr/>
        </p:nvSpPr>
        <p:spPr>
          <a:xfrm>
            <a:off x="2894212" y="3302633"/>
            <a:ext cx="1319386" cy="649188"/>
          </a:xfrm>
          <a:prstGeom prst="ellipse">
            <a:avLst/>
          </a:prstGeom>
          <a:noFill/>
          <a:ln w="28575">
            <a:solidFill>
              <a:schemeClr val="bg1"/>
            </a:solidFill>
          </a:ln>
        </p:spPr>
        <p:txBody>
          <a:bodyPr wrap="none" rtlCol="0">
            <a:spAutoFit/>
          </a:bodyPr>
          <a:lstStyle/>
          <a:p>
            <a:pPr algn="ctr"/>
            <a:r>
              <a:rPr lang="en-GB" sz="2400" b="1" dirty="0"/>
              <a:t>Agent</a:t>
            </a:r>
          </a:p>
        </p:txBody>
      </p:sp>
      <p:sp>
        <p:nvSpPr>
          <p:cNvPr id="100" name="TextBox 99"/>
          <p:cNvSpPr txBox="1"/>
          <p:nvPr/>
        </p:nvSpPr>
        <p:spPr>
          <a:xfrm>
            <a:off x="3724263" y="4331654"/>
            <a:ext cx="2009327" cy="1168539"/>
          </a:xfrm>
          <a:prstGeom prst="ellipse">
            <a:avLst/>
          </a:prstGeom>
          <a:noFill/>
          <a:ln w="28575">
            <a:solidFill>
              <a:schemeClr val="bg1"/>
            </a:solidFill>
          </a:ln>
        </p:spPr>
        <p:txBody>
          <a:bodyPr wrap="none" rtlCol="0">
            <a:spAutoFit/>
          </a:bodyPr>
          <a:lstStyle/>
          <a:p>
            <a:pPr algn="ctr"/>
            <a:r>
              <a:rPr lang="en-GB" sz="2400" b="1" dirty="0"/>
              <a:t>Collective</a:t>
            </a:r>
          </a:p>
          <a:p>
            <a:pPr algn="ctr"/>
            <a:r>
              <a:rPr lang="en-GB" sz="2400" b="1" dirty="0"/>
              <a:t>Agent</a:t>
            </a:r>
          </a:p>
        </p:txBody>
      </p:sp>
      <p:sp>
        <p:nvSpPr>
          <p:cNvPr id="137" name="TextBox 136"/>
          <p:cNvSpPr txBox="1"/>
          <p:nvPr/>
        </p:nvSpPr>
        <p:spPr>
          <a:xfrm>
            <a:off x="745407" y="1209970"/>
            <a:ext cx="889027" cy="649188"/>
          </a:xfrm>
          <a:prstGeom prst="ellipse">
            <a:avLst/>
          </a:prstGeom>
          <a:noFill/>
          <a:ln w="28575">
            <a:solidFill>
              <a:schemeClr val="bg1"/>
            </a:solidFill>
          </a:ln>
        </p:spPr>
        <p:txBody>
          <a:bodyPr wrap="none" rtlCol="0">
            <a:spAutoFit/>
          </a:bodyPr>
          <a:lstStyle/>
          <a:p>
            <a:pPr algn="ctr"/>
            <a:r>
              <a:rPr lang="en-GB" sz="2400" b="1" dirty="0"/>
              <a:t>Res</a:t>
            </a:r>
          </a:p>
        </p:txBody>
      </p:sp>
      <p:cxnSp>
        <p:nvCxnSpPr>
          <p:cNvPr id="141" name="Curved Connector 57"/>
          <p:cNvCxnSpPr>
            <a:cxnSpLocks/>
            <a:stCxn id="83" idx="0"/>
            <a:endCxn id="137" idx="4"/>
          </p:cNvCxnSpPr>
          <p:nvPr/>
        </p:nvCxnSpPr>
        <p:spPr>
          <a:xfrm rot="16200000" flipH="1" flipV="1">
            <a:off x="2830739" y="-109012"/>
            <a:ext cx="327352" cy="3608987"/>
          </a:xfrm>
          <a:prstGeom prst="curvedConnector5">
            <a:avLst>
              <a:gd name="adj1" fmla="val -69833"/>
              <a:gd name="adj2" fmla="val 52936"/>
              <a:gd name="adj3" fmla="val 169833"/>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2965888" y="1462190"/>
            <a:ext cx="1345240" cy="707886"/>
          </a:xfrm>
          <a:prstGeom prst="rect">
            <a:avLst/>
          </a:prstGeom>
          <a:noFill/>
        </p:spPr>
        <p:txBody>
          <a:bodyPr wrap="none" rtlCol="0">
            <a:spAutoFit/>
          </a:bodyPr>
          <a:lstStyle/>
          <a:p>
            <a:r>
              <a:rPr lang="en-GB" sz="2000" dirty="0"/>
              <a:t>is sub-class</a:t>
            </a:r>
          </a:p>
          <a:p>
            <a:r>
              <a:rPr lang="en-GB" sz="2000" dirty="0"/>
              <a:t>of</a:t>
            </a:r>
          </a:p>
        </p:txBody>
      </p:sp>
    </p:spTree>
    <p:extLst>
      <p:ext uri="{BB962C8B-B14F-4D97-AF65-F5344CB8AC3E}">
        <p14:creationId xmlns:p14="http://schemas.microsoft.com/office/powerpoint/2010/main" val="127632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3"/>
                                        </p:tgtEl>
                                        <p:attrNameLst>
                                          <p:attrName>style.visibility</p:attrName>
                                        </p:attrNameLst>
                                      </p:cBhvr>
                                      <p:to>
                                        <p:strVal val="visible"/>
                                      </p:to>
                                    </p:set>
                                    <p:animEffect transition="in" filter="fade">
                                      <p:cBhvr>
                                        <p:cTn id="7" dur="1000"/>
                                        <p:tgtEl>
                                          <p:spTgt spid="8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41"/>
                                        </p:tgtEl>
                                        <p:attrNameLst>
                                          <p:attrName>style.visibility</p:attrName>
                                        </p:attrNameLst>
                                      </p:cBhvr>
                                      <p:to>
                                        <p:strVal val="visible"/>
                                      </p:to>
                                    </p:set>
                                    <p:animEffect transition="in" filter="fade">
                                      <p:cBhvr>
                                        <p:cTn id="11" dur="1000"/>
                                        <p:tgtEl>
                                          <p:spTgt spid="141"/>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86"/>
                                        </p:tgtEl>
                                        <p:attrNameLst>
                                          <p:attrName>style.visibility</p:attrName>
                                        </p:attrNameLst>
                                      </p:cBhvr>
                                      <p:to>
                                        <p:strVal val="visible"/>
                                      </p:to>
                                    </p:set>
                                    <p:animEffect transition="in" filter="fade">
                                      <p:cBhvr>
                                        <p:cTn id="14" dur="1000"/>
                                        <p:tgtEl>
                                          <p:spTgt spid="186"/>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137"/>
                                        </p:tgtEl>
                                        <p:attrNameLst>
                                          <p:attrName>style.visibility</p:attrName>
                                        </p:attrNameLst>
                                      </p:cBhvr>
                                      <p:to>
                                        <p:strVal val="visible"/>
                                      </p:to>
                                    </p:set>
                                    <p:animEffect transition="in" filter="fade">
                                      <p:cBhvr>
                                        <p:cTn id="18" dur="1000"/>
                                        <p:tgtEl>
                                          <p:spTgt spid="13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9"/>
                                        </p:tgtEl>
                                        <p:attrNameLst>
                                          <p:attrName>style.visibility</p:attrName>
                                        </p:attrNameLst>
                                      </p:cBhvr>
                                      <p:to>
                                        <p:strVal val="visible"/>
                                      </p:to>
                                    </p:set>
                                    <p:animEffect transition="in" filter="fade">
                                      <p:cBhvr>
                                        <p:cTn id="23" dur="1000"/>
                                        <p:tgtEl>
                                          <p:spTgt spid="79"/>
                                        </p:tgtEl>
                                      </p:cBhvr>
                                    </p:animEffect>
                                  </p:childTnLst>
                                </p:cTn>
                              </p:par>
                            </p:childTnLst>
                          </p:cTn>
                        </p:par>
                        <p:par>
                          <p:cTn id="24" fill="hold">
                            <p:stCondLst>
                              <p:cond delay="1000"/>
                            </p:stCondLst>
                            <p:childTnLst>
                              <p:par>
                                <p:cTn id="25" presetID="10" presetClass="entr" presetSubtype="0" fill="hold" grpId="0" nodeType="afterEffect">
                                  <p:stCondLst>
                                    <p:cond delay="0"/>
                                  </p:stCondLst>
                                  <p:childTnLst>
                                    <p:set>
                                      <p:cBhvr>
                                        <p:cTn id="26" dur="1" fill="hold">
                                          <p:stCondLst>
                                            <p:cond delay="0"/>
                                          </p:stCondLst>
                                        </p:cTn>
                                        <p:tgtEl>
                                          <p:spTgt spid="59"/>
                                        </p:tgtEl>
                                        <p:attrNameLst>
                                          <p:attrName>style.visibility</p:attrName>
                                        </p:attrNameLst>
                                      </p:cBhvr>
                                      <p:to>
                                        <p:strVal val="visible"/>
                                      </p:to>
                                    </p:set>
                                    <p:animEffect transition="in" filter="fade">
                                      <p:cBhvr>
                                        <p:cTn id="27" dur="1000"/>
                                        <p:tgtEl>
                                          <p:spTgt spid="5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87"/>
                                        </p:tgtEl>
                                        <p:attrNameLst>
                                          <p:attrName>style.visibility</p:attrName>
                                        </p:attrNameLst>
                                      </p:cBhvr>
                                      <p:to>
                                        <p:strVal val="visible"/>
                                      </p:to>
                                    </p:set>
                                    <p:animEffect transition="in" filter="fade">
                                      <p:cBhvr>
                                        <p:cTn id="39" dur="1000"/>
                                        <p:tgtEl>
                                          <p:spTgt spid="87"/>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46"/>
                                        </p:tgtEl>
                                        <p:attrNameLst>
                                          <p:attrName>style.visibility</p:attrName>
                                        </p:attrNameLst>
                                      </p:cBhvr>
                                      <p:to>
                                        <p:strVal val="visible"/>
                                      </p:to>
                                    </p:set>
                                    <p:animEffect transition="in" filter="fade">
                                      <p:cBhvr>
                                        <p:cTn id="44" dur="1000"/>
                                        <p:tgtEl>
                                          <p:spTgt spid="46"/>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77"/>
                                        </p:tgtEl>
                                        <p:attrNameLst>
                                          <p:attrName>style.visibility</p:attrName>
                                        </p:attrNameLst>
                                      </p:cBhvr>
                                      <p:to>
                                        <p:strVal val="visible"/>
                                      </p:to>
                                    </p:set>
                                    <p:animEffect transition="in" filter="fade">
                                      <p:cBhvr>
                                        <p:cTn id="47" dur="1000"/>
                                        <p:tgtEl>
                                          <p:spTgt spid="77"/>
                                        </p:tgtEl>
                                      </p:cBhvr>
                                    </p:animEffect>
                                  </p:childTnLst>
                                </p:cTn>
                              </p:par>
                            </p:childTnLst>
                          </p:cTn>
                        </p:par>
                        <p:par>
                          <p:cTn id="48" fill="hold">
                            <p:stCondLst>
                              <p:cond delay="1000"/>
                            </p:stCondLst>
                            <p:childTnLst>
                              <p:par>
                                <p:cTn id="49" presetID="10" presetClass="entr" presetSubtype="0" fill="hold" grpId="0" nodeType="afterEffect">
                                  <p:stCondLst>
                                    <p:cond delay="0"/>
                                  </p:stCondLst>
                                  <p:childTnLst>
                                    <p:set>
                                      <p:cBhvr>
                                        <p:cTn id="50" dur="1" fill="hold">
                                          <p:stCondLst>
                                            <p:cond delay="0"/>
                                          </p:stCondLst>
                                        </p:cTn>
                                        <p:tgtEl>
                                          <p:spTgt spid="89"/>
                                        </p:tgtEl>
                                        <p:attrNameLst>
                                          <p:attrName>style.visibility</p:attrName>
                                        </p:attrNameLst>
                                      </p:cBhvr>
                                      <p:to>
                                        <p:strVal val="visible"/>
                                      </p:to>
                                    </p:set>
                                    <p:animEffect transition="in" filter="fade">
                                      <p:cBhvr>
                                        <p:cTn id="51" dur="1000"/>
                                        <p:tgtEl>
                                          <p:spTgt spid="89"/>
                                        </p:tgtEl>
                                      </p:cBhvr>
                                    </p:animEffect>
                                  </p:childTnLst>
                                </p:cTn>
                              </p:par>
                            </p:childTnLst>
                          </p:cTn>
                        </p:par>
                        <p:par>
                          <p:cTn id="52" fill="hold">
                            <p:stCondLst>
                              <p:cond delay="2000"/>
                            </p:stCondLst>
                            <p:childTnLst>
                              <p:par>
                                <p:cTn id="53" presetID="10" presetClass="entr" presetSubtype="0" fill="hold" nodeType="afterEffect">
                                  <p:stCondLst>
                                    <p:cond delay="0"/>
                                  </p:stCondLst>
                                  <p:childTnLst>
                                    <p:set>
                                      <p:cBhvr>
                                        <p:cTn id="54" dur="1" fill="hold">
                                          <p:stCondLst>
                                            <p:cond delay="0"/>
                                          </p:stCondLst>
                                        </p:cTn>
                                        <p:tgtEl>
                                          <p:spTgt spid="49"/>
                                        </p:tgtEl>
                                        <p:attrNameLst>
                                          <p:attrName>style.visibility</p:attrName>
                                        </p:attrNameLst>
                                      </p:cBhvr>
                                      <p:to>
                                        <p:strVal val="visible"/>
                                      </p:to>
                                    </p:set>
                                    <p:animEffect transition="in" filter="fade">
                                      <p:cBhvr>
                                        <p:cTn id="55" dur="1000"/>
                                        <p:tgtEl>
                                          <p:spTgt spid="49"/>
                                        </p:tgtEl>
                                      </p:cBhvr>
                                    </p:animEffect>
                                  </p:childTnLst>
                                </p:cTn>
                              </p:par>
                            </p:childTnLst>
                          </p:cTn>
                        </p:par>
                        <p:par>
                          <p:cTn id="56" fill="hold">
                            <p:stCondLst>
                              <p:cond delay="3000"/>
                            </p:stCondLst>
                            <p:childTnLst>
                              <p:par>
                                <p:cTn id="57" presetID="10" presetClass="entr" presetSubtype="0" fill="hold" grpId="0" nodeType="afterEffect">
                                  <p:stCondLst>
                                    <p:cond delay="0"/>
                                  </p:stCondLst>
                                  <p:childTnLst>
                                    <p:set>
                                      <p:cBhvr>
                                        <p:cTn id="58" dur="1" fill="hold">
                                          <p:stCondLst>
                                            <p:cond delay="0"/>
                                          </p:stCondLst>
                                        </p:cTn>
                                        <p:tgtEl>
                                          <p:spTgt spid="91"/>
                                        </p:tgtEl>
                                        <p:attrNameLst>
                                          <p:attrName>style.visibility</p:attrName>
                                        </p:attrNameLst>
                                      </p:cBhvr>
                                      <p:to>
                                        <p:strVal val="visible"/>
                                      </p:to>
                                    </p:set>
                                    <p:animEffect transition="in" filter="fade">
                                      <p:cBhvr>
                                        <p:cTn id="59" dur="1000"/>
                                        <p:tgtEl>
                                          <p:spTgt spid="91"/>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00"/>
                                        </p:tgtEl>
                                        <p:attrNameLst>
                                          <p:attrName>style.visibility</p:attrName>
                                        </p:attrNameLst>
                                      </p:cBhvr>
                                      <p:to>
                                        <p:strVal val="visible"/>
                                      </p:to>
                                    </p:set>
                                    <p:animEffect transition="in" filter="fade">
                                      <p:cBhvr>
                                        <p:cTn id="64" dur="1000"/>
                                        <p:tgtEl>
                                          <p:spTgt spid="100"/>
                                        </p:tgtEl>
                                      </p:cBhvr>
                                    </p:animEffect>
                                  </p:childTnLst>
                                </p:cTn>
                              </p:par>
                            </p:childTnLst>
                          </p:cTn>
                        </p:par>
                        <p:par>
                          <p:cTn id="65" fill="hold">
                            <p:stCondLst>
                              <p:cond delay="1000"/>
                            </p:stCondLst>
                            <p:childTnLst>
                              <p:par>
                                <p:cTn id="66" presetID="10" presetClass="entr" presetSubtype="0" fill="hold" nodeType="afterEffect">
                                  <p:stCondLst>
                                    <p:cond delay="0"/>
                                  </p:stCondLst>
                                  <p:childTnLst>
                                    <p:set>
                                      <p:cBhvr>
                                        <p:cTn id="67" dur="1" fill="hold">
                                          <p:stCondLst>
                                            <p:cond delay="0"/>
                                          </p:stCondLst>
                                        </p:cTn>
                                        <p:tgtEl>
                                          <p:spTgt spid="61"/>
                                        </p:tgtEl>
                                        <p:attrNameLst>
                                          <p:attrName>style.visibility</p:attrName>
                                        </p:attrNameLst>
                                      </p:cBhvr>
                                      <p:to>
                                        <p:strVal val="visible"/>
                                      </p:to>
                                    </p:set>
                                    <p:animEffect transition="in" filter="fade">
                                      <p:cBhvr>
                                        <p:cTn id="68" dur="1000"/>
                                        <p:tgtEl>
                                          <p:spTgt spid="61"/>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78"/>
                                        </p:tgtEl>
                                        <p:attrNameLst>
                                          <p:attrName>style.visibility</p:attrName>
                                        </p:attrNameLst>
                                      </p:cBhvr>
                                      <p:to>
                                        <p:strVal val="visible"/>
                                      </p:to>
                                    </p:set>
                                    <p:animEffect transition="in" filter="fade">
                                      <p:cBhvr>
                                        <p:cTn id="71" dur="1000"/>
                                        <p:tgtEl>
                                          <p:spTgt spid="78"/>
                                        </p:tgtEl>
                                      </p:cBhvr>
                                    </p:animEffect>
                                  </p:childTnLst>
                                </p:cTn>
                              </p:par>
                            </p:childTnLst>
                          </p:cTn>
                        </p:par>
                        <p:par>
                          <p:cTn id="72" fill="hold">
                            <p:stCondLst>
                              <p:cond delay="2000"/>
                            </p:stCondLst>
                            <p:childTnLst>
                              <p:par>
                                <p:cTn id="73" presetID="10" presetClass="entr" presetSubtype="0" fill="hold" grpId="0" nodeType="afterEffect">
                                  <p:stCondLst>
                                    <p:cond delay="0"/>
                                  </p:stCondLst>
                                  <p:childTnLst>
                                    <p:set>
                                      <p:cBhvr>
                                        <p:cTn id="74" dur="1" fill="hold">
                                          <p:stCondLst>
                                            <p:cond delay="0"/>
                                          </p:stCondLst>
                                        </p:cTn>
                                        <p:tgtEl>
                                          <p:spTgt spid="93"/>
                                        </p:tgtEl>
                                        <p:attrNameLst>
                                          <p:attrName>style.visibility</p:attrName>
                                        </p:attrNameLst>
                                      </p:cBhvr>
                                      <p:to>
                                        <p:strVal val="visible"/>
                                      </p:to>
                                    </p:set>
                                    <p:animEffect transition="in" filter="fade">
                                      <p:cBhvr>
                                        <p:cTn id="75" dur="1000"/>
                                        <p:tgtEl>
                                          <p:spTgt spid="93"/>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80"/>
                                        </p:tgtEl>
                                        <p:attrNameLst>
                                          <p:attrName>style.visibility</p:attrName>
                                        </p:attrNameLst>
                                      </p:cBhvr>
                                      <p:to>
                                        <p:strVal val="visible"/>
                                      </p:to>
                                    </p:set>
                                    <p:animEffect transition="in" filter="fade">
                                      <p:cBhvr>
                                        <p:cTn id="80" dur="1000"/>
                                        <p:tgtEl>
                                          <p:spTgt spid="80"/>
                                        </p:tgtEl>
                                      </p:cBhvr>
                                    </p:animEffect>
                                  </p:childTnLst>
                                </p:cTn>
                              </p:par>
                            </p:childTnLst>
                          </p:cTn>
                        </p:par>
                        <p:par>
                          <p:cTn id="81" fill="hold">
                            <p:stCondLst>
                              <p:cond delay="1000"/>
                            </p:stCondLst>
                            <p:childTnLst>
                              <p:par>
                                <p:cTn id="82" presetID="10" presetClass="entr" presetSubtype="0" fill="hold" nodeType="afterEffect">
                                  <p:stCondLst>
                                    <p:cond delay="0"/>
                                  </p:stCondLst>
                                  <p:childTnLst>
                                    <p:set>
                                      <p:cBhvr>
                                        <p:cTn id="83" dur="1" fill="hold">
                                          <p:stCondLst>
                                            <p:cond delay="0"/>
                                          </p:stCondLst>
                                        </p:cTn>
                                        <p:tgtEl>
                                          <p:spTgt spid="29"/>
                                        </p:tgtEl>
                                        <p:attrNameLst>
                                          <p:attrName>style.visibility</p:attrName>
                                        </p:attrNameLst>
                                      </p:cBhvr>
                                      <p:to>
                                        <p:strVal val="visible"/>
                                      </p:to>
                                    </p:set>
                                    <p:animEffect transition="in" filter="fade">
                                      <p:cBhvr>
                                        <p:cTn id="84" dur="1000"/>
                                        <p:tgtEl>
                                          <p:spTgt spid="29"/>
                                        </p:tgtEl>
                                      </p:cBhvr>
                                    </p:animEffect>
                                  </p:childTnLst>
                                </p:cTn>
                              </p:par>
                            </p:childTnLst>
                          </p:cTn>
                        </p:par>
                        <p:par>
                          <p:cTn id="85" fill="hold">
                            <p:stCondLst>
                              <p:cond delay="2000"/>
                            </p:stCondLst>
                            <p:childTnLst>
                              <p:par>
                                <p:cTn id="86" presetID="10" presetClass="entr" presetSubtype="0" fill="hold" grpId="0" nodeType="afterEffect">
                                  <p:stCondLst>
                                    <p:cond delay="0"/>
                                  </p:stCondLst>
                                  <p:childTnLst>
                                    <p:set>
                                      <p:cBhvr>
                                        <p:cTn id="87" dur="1" fill="hold">
                                          <p:stCondLst>
                                            <p:cond delay="0"/>
                                          </p:stCondLst>
                                        </p:cTn>
                                        <p:tgtEl>
                                          <p:spTgt spid="81"/>
                                        </p:tgtEl>
                                        <p:attrNameLst>
                                          <p:attrName>style.visibility</p:attrName>
                                        </p:attrNameLst>
                                      </p:cBhvr>
                                      <p:to>
                                        <p:strVal val="visible"/>
                                      </p:to>
                                    </p:set>
                                    <p:animEffect transition="in" filter="fade">
                                      <p:cBhvr>
                                        <p:cTn id="88" dur="1000"/>
                                        <p:tgtEl>
                                          <p:spTgt spid="81"/>
                                        </p:tgtEl>
                                      </p:cBhvr>
                                    </p:animEffect>
                                  </p:childTnLst>
                                </p:cTn>
                              </p:par>
                            </p:childTnLst>
                          </p:cTn>
                        </p:par>
                        <p:par>
                          <p:cTn id="89" fill="hold">
                            <p:stCondLst>
                              <p:cond delay="3000"/>
                            </p:stCondLst>
                            <p:childTnLst>
                              <p:par>
                                <p:cTn id="90" presetID="10" presetClass="entr" presetSubtype="0" fill="hold" nodeType="after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fade">
                                      <p:cBhvr>
                                        <p:cTn id="92" dur="1000"/>
                                        <p:tgtEl>
                                          <p:spTgt spid="30"/>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75"/>
                                        </p:tgtEl>
                                        <p:attrNameLst>
                                          <p:attrName>style.visibility</p:attrName>
                                        </p:attrNameLst>
                                      </p:cBhvr>
                                      <p:to>
                                        <p:strVal val="visible"/>
                                      </p:to>
                                    </p:set>
                                    <p:animEffect transition="in" filter="fade">
                                      <p:cBhvr>
                                        <p:cTn id="97" dur="1000"/>
                                        <p:tgtEl>
                                          <p:spTgt spid="75"/>
                                        </p:tgtEl>
                                      </p:cBhvr>
                                    </p:animEffect>
                                  </p:childTnLst>
                                </p:cTn>
                              </p:par>
                            </p:childTnLst>
                          </p:cTn>
                        </p:par>
                        <p:par>
                          <p:cTn id="98" fill="hold">
                            <p:stCondLst>
                              <p:cond delay="1000"/>
                            </p:stCondLst>
                            <p:childTnLst>
                              <p:par>
                                <p:cTn id="99" presetID="10" presetClass="entr" presetSubtype="0" fill="hold" nodeType="afterEffect">
                                  <p:stCondLst>
                                    <p:cond delay="0"/>
                                  </p:stCondLst>
                                  <p:childTnLst>
                                    <p:set>
                                      <p:cBhvr>
                                        <p:cTn id="100" dur="1" fill="hold">
                                          <p:stCondLst>
                                            <p:cond delay="0"/>
                                          </p:stCondLst>
                                        </p:cTn>
                                        <p:tgtEl>
                                          <p:spTgt spid="58"/>
                                        </p:tgtEl>
                                        <p:attrNameLst>
                                          <p:attrName>style.visibility</p:attrName>
                                        </p:attrNameLst>
                                      </p:cBhvr>
                                      <p:to>
                                        <p:strVal val="visible"/>
                                      </p:to>
                                    </p:set>
                                    <p:animEffect transition="in" filter="fade">
                                      <p:cBhvr>
                                        <p:cTn id="101" dur="1000"/>
                                        <p:tgtEl>
                                          <p:spTgt spid="58"/>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65"/>
                                        </p:tgtEl>
                                        <p:attrNameLst>
                                          <p:attrName>style.visibility</p:attrName>
                                        </p:attrNameLst>
                                      </p:cBhvr>
                                      <p:to>
                                        <p:strVal val="visible"/>
                                      </p:to>
                                    </p:set>
                                    <p:animEffect transition="in" filter="fade">
                                      <p:cBhvr>
                                        <p:cTn id="106" dur="1000"/>
                                        <p:tgtEl>
                                          <p:spTgt spid="65"/>
                                        </p:tgtEl>
                                      </p:cBhvr>
                                    </p:animEffect>
                                  </p:childTnLst>
                                </p:cTn>
                              </p:par>
                            </p:childTnLst>
                          </p:cTn>
                        </p:par>
                        <p:par>
                          <p:cTn id="107" fill="hold">
                            <p:stCondLst>
                              <p:cond delay="1000"/>
                            </p:stCondLst>
                            <p:childTnLst>
                              <p:par>
                                <p:cTn id="108" presetID="10" presetClass="entr" presetSubtype="0" fill="hold" nodeType="afterEffect">
                                  <p:stCondLst>
                                    <p:cond delay="0"/>
                                  </p:stCondLst>
                                  <p:childTnLst>
                                    <p:set>
                                      <p:cBhvr>
                                        <p:cTn id="109" dur="1" fill="hold">
                                          <p:stCondLst>
                                            <p:cond delay="0"/>
                                          </p:stCondLst>
                                        </p:cTn>
                                        <p:tgtEl>
                                          <p:spTgt spid="64"/>
                                        </p:tgtEl>
                                        <p:attrNameLst>
                                          <p:attrName>style.visibility</p:attrName>
                                        </p:attrNameLst>
                                      </p:cBhvr>
                                      <p:to>
                                        <p:strVal val="visible"/>
                                      </p:to>
                                    </p:set>
                                    <p:animEffect transition="in" filter="fade">
                                      <p:cBhvr>
                                        <p:cTn id="110" dur="1000"/>
                                        <p:tgtEl>
                                          <p:spTgt spid="64"/>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76"/>
                                        </p:tgtEl>
                                        <p:attrNameLst>
                                          <p:attrName>style.visibility</p:attrName>
                                        </p:attrNameLst>
                                      </p:cBhvr>
                                      <p:to>
                                        <p:strVal val="visible"/>
                                      </p:to>
                                    </p:set>
                                    <p:animEffect transition="in" filter="fade">
                                      <p:cBhvr>
                                        <p:cTn id="113" dur="1000"/>
                                        <p:tgtEl>
                                          <p:spTgt spid="76"/>
                                        </p:tgtEl>
                                      </p:cBhvr>
                                    </p:animEffect>
                                  </p:childTnLst>
                                </p:cTn>
                              </p:par>
                            </p:childTnLst>
                          </p:cTn>
                        </p:par>
                        <p:par>
                          <p:cTn id="114" fill="hold">
                            <p:stCondLst>
                              <p:cond delay="2000"/>
                            </p:stCondLst>
                            <p:childTnLst>
                              <p:par>
                                <p:cTn id="115" presetID="10" presetClass="entr" presetSubtype="0" fill="hold" grpId="0" nodeType="afterEffect">
                                  <p:stCondLst>
                                    <p:cond delay="0"/>
                                  </p:stCondLst>
                                  <p:childTnLst>
                                    <p:set>
                                      <p:cBhvr>
                                        <p:cTn id="116" dur="1" fill="hold">
                                          <p:stCondLst>
                                            <p:cond delay="0"/>
                                          </p:stCondLst>
                                        </p:cTn>
                                        <p:tgtEl>
                                          <p:spTgt spid="66"/>
                                        </p:tgtEl>
                                        <p:attrNameLst>
                                          <p:attrName>style.visibility</p:attrName>
                                        </p:attrNameLst>
                                      </p:cBhvr>
                                      <p:to>
                                        <p:strVal val="visible"/>
                                      </p:to>
                                    </p:set>
                                    <p:animEffect transition="in" filter="fade">
                                      <p:cBhvr>
                                        <p:cTn id="117" dur="1000"/>
                                        <p:tgtEl>
                                          <p:spTgt spid="66"/>
                                        </p:tgtEl>
                                      </p:cBhvr>
                                    </p:animEffect>
                                  </p:childTnLst>
                                </p:cTn>
                              </p:par>
                            </p:childTnLst>
                          </p:cTn>
                        </p:par>
                        <p:par>
                          <p:cTn id="118" fill="hold">
                            <p:stCondLst>
                              <p:cond delay="3000"/>
                            </p:stCondLst>
                            <p:childTnLst>
                              <p:par>
                                <p:cTn id="119" presetID="10" presetClass="entr" presetSubtype="0" fill="hold" nodeType="afterEffect">
                                  <p:stCondLst>
                                    <p:cond delay="0"/>
                                  </p:stCondLst>
                                  <p:childTnLst>
                                    <p:set>
                                      <p:cBhvr>
                                        <p:cTn id="120" dur="1" fill="hold">
                                          <p:stCondLst>
                                            <p:cond delay="0"/>
                                          </p:stCondLst>
                                        </p:cTn>
                                        <p:tgtEl>
                                          <p:spTgt spid="67"/>
                                        </p:tgtEl>
                                        <p:attrNameLst>
                                          <p:attrName>style.visibility</p:attrName>
                                        </p:attrNameLst>
                                      </p:cBhvr>
                                      <p:to>
                                        <p:strVal val="visible"/>
                                      </p:to>
                                    </p:set>
                                    <p:animEffect transition="in" filter="fade">
                                      <p:cBhvr>
                                        <p:cTn id="121" dur="1000"/>
                                        <p:tgtEl>
                                          <p:spTgt spid="67"/>
                                        </p:tgtEl>
                                      </p:cBhvr>
                                    </p:animEffect>
                                  </p:childTnLst>
                                </p:cTn>
                              </p:par>
                            </p:childTnLst>
                          </p:cTn>
                        </p:par>
                        <p:par>
                          <p:cTn id="122" fill="hold">
                            <p:stCondLst>
                              <p:cond delay="4000"/>
                            </p:stCondLst>
                            <p:childTnLst>
                              <p:par>
                                <p:cTn id="123" presetID="10" presetClass="entr" presetSubtype="0" fill="hold" grpId="0" nodeType="afterEffect">
                                  <p:stCondLst>
                                    <p:cond delay="0"/>
                                  </p:stCondLst>
                                  <p:childTnLst>
                                    <p:set>
                                      <p:cBhvr>
                                        <p:cTn id="124" dur="1" fill="hold">
                                          <p:stCondLst>
                                            <p:cond delay="0"/>
                                          </p:stCondLst>
                                        </p:cTn>
                                        <p:tgtEl>
                                          <p:spTgt spid="68"/>
                                        </p:tgtEl>
                                        <p:attrNameLst>
                                          <p:attrName>style.visibility</p:attrName>
                                        </p:attrNameLst>
                                      </p:cBhvr>
                                      <p:to>
                                        <p:strVal val="visible"/>
                                      </p:to>
                                    </p:set>
                                    <p:animEffect transition="in" filter="fade">
                                      <p:cBhvr>
                                        <p:cTn id="125" dur="1000"/>
                                        <p:tgtEl>
                                          <p:spTgt spid="68"/>
                                        </p:tgtEl>
                                      </p:cBhvr>
                                    </p:animEffect>
                                  </p:childTnLst>
                                </p:cTn>
                              </p:par>
                            </p:childTnLst>
                          </p:cTn>
                        </p:par>
                        <p:par>
                          <p:cTn id="126" fill="hold">
                            <p:stCondLst>
                              <p:cond delay="5000"/>
                            </p:stCondLst>
                            <p:childTnLst>
                              <p:par>
                                <p:cTn id="127" presetID="10" presetClass="entr" presetSubtype="0" fill="hold" nodeType="afterEffect">
                                  <p:stCondLst>
                                    <p:cond delay="0"/>
                                  </p:stCondLst>
                                  <p:childTnLst>
                                    <p:set>
                                      <p:cBhvr>
                                        <p:cTn id="128" dur="1" fill="hold">
                                          <p:stCondLst>
                                            <p:cond delay="0"/>
                                          </p:stCondLst>
                                        </p:cTn>
                                        <p:tgtEl>
                                          <p:spTgt spid="70"/>
                                        </p:tgtEl>
                                        <p:attrNameLst>
                                          <p:attrName>style.visibility</p:attrName>
                                        </p:attrNameLst>
                                      </p:cBhvr>
                                      <p:to>
                                        <p:strVal val="visible"/>
                                      </p:to>
                                    </p:set>
                                    <p:animEffect transition="in" filter="fade">
                                      <p:cBhvr>
                                        <p:cTn id="129" dur="1000"/>
                                        <p:tgtEl>
                                          <p:spTgt spid="70"/>
                                        </p:tgtEl>
                                      </p:cBhvr>
                                    </p:animEffect>
                                  </p:childTnLst>
                                </p:cTn>
                              </p:par>
                            </p:childTnLst>
                          </p:cTn>
                        </p:par>
                      </p:childTnLst>
                    </p:cTn>
                  </p:par>
                  <p:par>
                    <p:cTn id="130" fill="hold">
                      <p:stCondLst>
                        <p:cond delay="indefinite"/>
                      </p:stCondLst>
                      <p:childTnLst>
                        <p:par>
                          <p:cTn id="131" fill="hold">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69"/>
                                        </p:tgtEl>
                                        <p:attrNameLst>
                                          <p:attrName>style.visibility</p:attrName>
                                        </p:attrNameLst>
                                      </p:cBhvr>
                                      <p:to>
                                        <p:strVal val="visible"/>
                                      </p:to>
                                    </p:set>
                                    <p:animEffect transition="in" filter="fade">
                                      <p:cBhvr>
                                        <p:cTn id="134" dur="1000"/>
                                        <p:tgtEl>
                                          <p:spTgt spid="69"/>
                                        </p:tgtEl>
                                      </p:cBhvr>
                                    </p:animEffect>
                                  </p:childTnLst>
                                </p:cTn>
                              </p:par>
                            </p:childTnLst>
                          </p:cTn>
                        </p:par>
                        <p:par>
                          <p:cTn id="135" fill="hold">
                            <p:stCondLst>
                              <p:cond delay="1000"/>
                            </p:stCondLst>
                            <p:childTnLst>
                              <p:par>
                                <p:cTn id="136" presetID="10" presetClass="entr" presetSubtype="0" fill="hold" nodeType="afterEffect">
                                  <p:stCondLst>
                                    <p:cond delay="0"/>
                                  </p:stCondLst>
                                  <p:childTnLst>
                                    <p:set>
                                      <p:cBhvr>
                                        <p:cTn id="137" dur="1" fill="hold">
                                          <p:stCondLst>
                                            <p:cond delay="0"/>
                                          </p:stCondLst>
                                        </p:cTn>
                                        <p:tgtEl>
                                          <p:spTgt spid="73"/>
                                        </p:tgtEl>
                                        <p:attrNameLst>
                                          <p:attrName>style.visibility</p:attrName>
                                        </p:attrNameLst>
                                      </p:cBhvr>
                                      <p:to>
                                        <p:strVal val="visible"/>
                                      </p:to>
                                    </p:set>
                                    <p:animEffect transition="in" filter="fade">
                                      <p:cBhvr>
                                        <p:cTn id="138" dur="1000"/>
                                        <p:tgtEl>
                                          <p:spTgt spid="73"/>
                                        </p:tgtEl>
                                      </p:cBhvr>
                                    </p:animEffect>
                                  </p:childTnLst>
                                </p:cTn>
                              </p:par>
                              <p:par>
                                <p:cTn id="139" presetID="10" presetClass="entr" presetSubtype="0" fill="hold" grpId="0" nodeType="withEffect">
                                  <p:stCondLst>
                                    <p:cond delay="0"/>
                                  </p:stCondLst>
                                  <p:childTnLst>
                                    <p:set>
                                      <p:cBhvr>
                                        <p:cTn id="140" dur="1" fill="hold">
                                          <p:stCondLst>
                                            <p:cond delay="0"/>
                                          </p:stCondLst>
                                        </p:cTn>
                                        <p:tgtEl>
                                          <p:spTgt spid="60"/>
                                        </p:tgtEl>
                                        <p:attrNameLst>
                                          <p:attrName>style.visibility</p:attrName>
                                        </p:attrNameLst>
                                      </p:cBhvr>
                                      <p:to>
                                        <p:strVal val="visible"/>
                                      </p:to>
                                    </p:set>
                                    <p:animEffect transition="in" filter="fade">
                                      <p:cBhvr>
                                        <p:cTn id="141" dur="1000"/>
                                        <p:tgtEl>
                                          <p:spTgt spid="60"/>
                                        </p:tgtEl>
                                      </p:cBhvr>
                                    </p:animEffect>
                                  </p:childTnLst>
                                </p:cTn>
                              </p:par>
                            </p:childTnLst>
                          </p:cTn>
                        </p:par>
                      </p:childTnLst>
                    </p:cTn>
                  </p:par>
                  <p:par>
                    <p:cTn id="142" fill="hold">
                      <p:stCondLst>
                        <p:cond delay="indefinite"/>
                      </p:stCondLst>
                      <p:childTnLst>
                        <p:par>
                          <p:cTn id="143" fill="hold">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63"/>
                                        </p:tgtEl>
                                        <p:attrNameLst>
                                          <p:attrName>style.visibility</p:attrName>
                                        </p:attrNameLst>
                                      </p:cBhvr>
                                      <p:to>
                                        <p:strVal val="visible"/>
                                      </p:to>
                                    </p:set>
                                    <p:animEffect transition="in" filter="fade">
                                      <p:cBhvr>
                                        <p:cTn id="146" dur="10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6" grpId="0"/>
      <p:bldP spid="77" grpId="0"/>
      <p:bldP spid="78" grpId="0"/>
      <p:bldP spid="79" grpId="0" animBg="1"/>
      <p:bldP spid="59" grpId="0" animBg="1"/>
      <p:bldP spid="60" grpId="0"/>
      <p:bldP spid="63" grpId="0" animBg="1"/>
      <p:bldP spid="65" grpId="0" animBg="1"/>
      <p:bldP spid="66" grpId="0" animBg="1"/>
      <p:bldP spid="68" grpId="0" animBg="1"/>
      <p:bldP spid="69" grpId="0" animBg="1"/>
      <p:bldP spid="75" grpId="0" animBg="1"/>
      <p:bldP spid="80" grpId="0" animBg="1"/>
      <p:bldP spid="81" grpId="0" animBg="1"/>
      <p:bldP spid="83" grpId="0" animBg="1"/>
      <p:bldP spid="87" grpId="0" animBg="1"/>
      <p:bldP spid="89" grpId="0" animBg="1"/>
      <p:bldP spid="91" grpId="0" animBg="1"/>
      <p:bldP spid="93" grpId="0" animBg="1"/>
      <p:bldP spid="100" grpId="0" animBg="1"/>
      <p:bldP spid="137" grpId="0" animBg="1"/>
      <p:bldP spid="18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4950907" cy="646331"/>
          </a:xfrm>
          <a:prstGeom prst="rect">
            <a:avLst/>
          </a:prstGeom>
          <a:noFill/>
        </p:spPr>
        <p:txBody>
          <a:bodyPr wrap="none" rtlCol="0">
            <a:spAutoFit/>
          </a:bodyPr>
          <a:lstStyle/>
          <a:p>
            <a:r>
              <a:rPr lang="en-US" sz="3600" dirty="0" err="1"/>
              <a:t>Nomens</a:t>
            </a:r>
            <a:r>
              <a:rPr lang="en-US" sz="3600" dirty="0"/>
              <a:t> and appellations</a:t>
            </a:r>
          </a:p>
        </p:txBody>
      </p:sp>
      <p:cxnSp>
        <p:nvCxnSpPr>
          <p:cNvPr id="6" name="Curved Connector 5"/>
          <p:cNvCxnSpPr>
            <a:cxnSpLocks/>
            <a:stCxn id="37" idx="6"/>
            <a:endCxn id="40" idx="2"/>
          </p:cNvCxnSpPr>
          <p:nvPr/>
        </p:nvCxnSpPr>
        <p:spPr>
          <a:xfrm>
            <a:off x="3645424" y="2072551"/>
            <a:ext cx="2039269"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811719" y="1621680"/>
            <a:ext cx="1777281" cy="400110"/>
          </a:xfrm>
          <a:prstGeom prst="rect">
            <a:avLst/>
          </a:prstGeom>
          <a:noFill/>
        </p:spPr>
        <p:txBody>
          <a:bodyPr wrap="none" rtlCol="0">
            <a:spAutoFit/>
          </a:bodyPr>
          <a:lstStyle/>
          <a:p>
            <a:r>
              <a:rPr lang="en-GB" sz="2000" dirty="0"/>
              <a:t>has appellation</a:t>
            </a:r>
          </a:p>
        </p:txBody>
      </p:sp>
      <p:cxnSp>
        <p:nvCxnSpPr>
          <p:cNvPr id="16" name="Curved Connector 15"/>
          <p:cNvCxnSpPr>
            <a:cxnSpLocks/>
            <a:stCxn id="41" idx="6"/>
            <a:endCxn id="42" idx="2"/>
          </p:cNvCxnSpPr>
          <p:nvPr/>
        </p:nvCxnSpPr>
        <p:spPr>
          <a:xfrm>
            <a:off x="1848931" y="3517895"/>
            <a:ext cx="2069838"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131998" y="3054324"/>
            <a:ext cx="1786771" cy="400110"/>
          </a:xfrm>
          <a:prstGeom prst="rect">
            <a:avLst/>
          </a:prstGeom>
          <a:noFill/>
        </p:spPr>
        <p:txBody>
          <a:bodyPr wrap="none" rtlCol="0">
            <a:spAutoFit/>
          </a:bodyPr>
          <a:lstStyle/>
          <a:p>
            <a:r>
              <a:rPr lang="en-GB" sz="2000" dirty="0"/>
              <a:t>has title proper</a:t>
            </a:r>
          </a:p>
        </p:txBody>
      </p:sp>
      <p:cxnSp>
        <p:nvCxnSpPr>
          <p:cNvPr id="29" name="Curved Connector 28"/>
          <p:cNvCxnSpPr>
            <a:cxnSpLocks/>
            <a:stCxn id="42" idx="6"/>
            <a:endCxn id="30" idx="1"/>
          </p:cNvCxnSpPr>
          <p:nvPr/>
        </p:nvCxnSpPr>
        <p:spPr>
          <a:xfrm>
            <a:off x="4681115" y="3517895"/>
            <a:ext cx="2069839"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6750954" y="3287063"/>
            <a:ext cx="1412566" cy="461665"/>
          </a:xfrm>
          <a:prstGeom prst="rect">
            <a:avLst/>
          </a:prstGeom>
          <a:noFill/>
          <a:ln w="28575">
            <a:solidFill>
              <a:srgbClr val="0070C0"/>
            </a:solidFill>
          </a:ln>
        </p:spPr>
        <p:txBody>
          <a:bodyPr wrap="none" rtlCol="0">
            <a:spAutoFit/>
          </a:bodyPr>
          <a:lstStyle/>
          <a:p>
            <a:r>
              <a:rPr lang="en-GB" sz="2400" dirty="0"/>
              <a:t>“My title”</a:t>
            </a:r>
          </a:p>
        </p:txBody>
      </p:sp>
      <p:sp>
        <p:nvSpPr>
          <p:cNvPr id="31" name="TextBox 30"/>
          <p:cNvSpPr txBox="1"/>
          <p:nvPr/>
        </p:nvSpPr>
        <p:spPr>
          <a:xfrm>
            <a:off x="4765794" y="3056971"/>
            <a:ext cx="1985159" cy="400110"/>
          </a:xfrm>
          <a:prstGeom prst="rect">
            <a:avLst/>
          </a:prstGeom>
          <a:noFill/>
        </p:spPr>
        <p:txBody>
          <a:bodyPr wrap="none" rtlCol="0">
            <a:spAutoFit/>
          </a:bodyPr>
          <a:lstStyle/>
          <a:p>
            <a:r>
              <a:rPr lang="en-GB" sz="2000" dirty="0"/>
              <a:t>has </a:t>
            </a:r>
            <a:r>
              <a:rPr lang="en-GB" sz="2000" dirty="0" err="1"/>
              <a:t>nomen</a:t>
            </a:r>
            <a:r>
              <a:rPr lang="en-GB" sz="2000" dirty="0"/>
              <a:t> string</a:t>
            </a:r>
          </a:p>
        </p:txBody>
      </p:sp>
      <p:cxnSp>
        <p:nvCxnSpPr>
          <p:cNvPr id="38" name="Curved Connector 37"/>
          <p:cNvCxnSpPr>
            <a:cxnSpLocks/>
            <a:stCxn id="49" idx="6"/>
            <a:endCxn id="50" idx="2"/>
          </p:cNvCxnSpPr>
          <p:nvPr/>
        </p:nvCxnSpPr>
        <p:spPr>
          <a:xfrm>
            <a:off x="1848931" y="4984074"/>
            <a:ext cx="2060566"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087499" y="4510803"/>
            <a:ext cx="1807739" cy="400110"/>
          </a:xfrm>
          <a:prstGeom prst="rect">
            <a:avLst/>
          </a:prstGeom>
          <a:noFill/>
        </p:spPr>
        <p:txBody>
          <a:bodyPr wrap="none" rtlCol="0">
            <a:spAutoFit/>
          </a:bodyPr>
          <a:lstStyle/>
          <a:p>
            <a:r>
              <a:rPr lang="en-GB" sz="2000" dirty="0"/>
              <a:t>has identifier …</a:t>
            </a:r>
          </a:p>
        </p:txBody>
      </p:sp>
      <p:cxnSp>
        <p:nvCxnSpPr>
          <p:cNvPr id="43" name="Curved Connector 42"/>
          <p:cNvCxnSpPr>
            <a:cxnSpLocks/>
            <a:stCxn id="50" idx="6"/>
            <a:endCxn id="44" idx="1"/>
          </p:cNvCxnSpPr>
          <p:nvPr/>
        </p:nvCxnSpPr>
        <p:spPr>
          <a:xfrm>
            <a:off x="4671843" y="4984074"/>
            <a:ext cx="2060567"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6732410" y="4753242"/>
            <a:ext cx="1779654" cy="461665"/>
          </a:xfrm>
          <a:prstGeom prst="rect">
            <a:avLst/>
          </a:prstGeom>
          <a:noFill/>
          <a:ln w="28575">
            <a:solidFill>
              <a:srgbClr val="0070C0"/>
            </a:solidFill>
          </a:ln>
        </p:spPr>
        <p:txBody>
          <a:bodyPr wrap="none" rtlCol="0">
            <a:spAutoFit/>
          </a:bodyPr>
          <a:lstStyle/>
          <a:p>
            <a:r>
              <a:rPr lang="en-GB" sz="2400" dirty="0"/>
              <a:t>“0123-4567”</a:t>
            </a:r>
          </a:p>
        </p:txBody>
      </p:sp>
      <p:sp>
        <p:nvSpPr>
          <p:cNvPr id="45" name="TextBox 44"/>
          <p:cNvSpPr txBox="1"/>
          <p:nvPr/>
        </p:nvSpPr>
        <p:spPr>
          <a:xfrm>
            <a:off x="4700359" y="4510803"/>
            <a:ext cx="1985159" cy="400110"/>
          </a:xfrm>
          <a:prstGeom prst="rect">
            <a:avLst/>
          </a:prstGeom>
          <a:noFill/>
        </p:spPr>
        <p:txBody>
          <a:bodyPr wrap="none" rtlCol="0">
            <a:spAutoFit/>
          </a:bodyPr>
          <a:lstStyle/>
          <a:p>
            <a:r>
              <a:rPr lang="en-GB" sz="2000" dirty="0"/>
              <a:t>has </a:t>
            </a:r>
            <a:r>
              <a:rPr lang="en-GB" sz="2000" dirty="0" err="1"/>
              <a:t>nomen</a:t>
            </a:r>
            <a:r>
              <a:rPr lang="en-GB" sz="2000" dirty="0"/>
              <a:t> string</a:t>
            </a:r>
          </a:p>
        </p:txBody>
      </p:sp>
      <p:cxnSp>
        <p:nvCxnSpPr>
          <p:cNvPr id="65" name="Curved Connector 64"/>
          <p:cNvCxnSpPr>
            <a:cxnSpLocks/>
            <a:stCxn id="49" idx="4"/>
            <a:endCxn id="44" idx="2"/>
          </p:cNvCxnSpPr>
          <p:nvPr/>
        </p:nvCxnSpPr>
        <p:spPr>
          <a:xfrm rot="5400000" flipH="1" flipV="1">
            <a:off x="4474448" y="2160880"/>
            <a:ext cx="93761" cy="6201815"/>
          </a:xfrm>
          <a:prstGeom prst="curvedConnector3">
            <a:avLst>
              <a:gd name="adj1" fmla="val -243811"/>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Curved Connector 67"/>
          <p:cNvCxnSpPr>
            <a:cxnSpLocks/>
            <a:stCxn id="41" idx="4"/>
            <a:endCxn id="30" idx="2"/>
          </p:cNvCxnSpPr>
          <p:nvPr/>
        </p:nvCxnSpPr>
        <p:spPr>
          <a:xfrm rot="5400000" flipH="1" flipV="1">
            <a:off x="4391948" y="777201"/>
            <a:ext cx="93761" cy="6036815"/>
          </a:xfrm>
          <a:prstGeom prst="curvedConnector3">
            <a:avLst>
              <a:gd name="adj1" fmla="val -243811"/>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3453992" y="3998390"/>
            <a:ext cx="1786771" cy="400110"/>
          </a:xfrm>
          <a:prstGeom prst="rect">
            <a:avLst/>
          </a:prstGeom>
          <a:noFill/>
        </p:spPr>
        <p:txBody>
          <a:bodyPr wrap="none" rtlCol="0">
            <a:spAutoFit/>
          </a:bodyPr>
          <a:lstStyle/>
          <a:p>
            <a:r>
              <a:rPr lang="en-GB" sz="2000" dirty="0"/>
              <a:t>has title proper</a:t>
            </a:r>
          </a:p>
        </p:txBody>
      </p:sp>
      <p:sp>
        <p:nvSpPr>
          <p:cNvPr id="36" name="TextBox 35"/>
          <p:cNvSpPr txBox="1"/>
          <p:nvPr/>
        </p:nvSpPr>
        <p:spPr>
          <a:xfrm>
            <a:off x="3453992" y="5539500"/>
            <a:ext cx="1807739" cy="400110"/>
          </a:xfrm>
          <a:prstGeom prst="rect">
            <a:avLst/>
          </a:prstGeom>
          <a:noFill/>
        </p:spPr>
        <p:txBody>
          <a:bodyPr wrap="none" rtlCol="0">
            <a:spAutoFit/>
          </a:bodyPr>
          <a:lstStyle/>
          <a:p>
            <a:r>
              <a:rPr lang="en-GB" sz="2000" dirty="0"/>
              <a:t>has identifier …</a:t>
            </a:r>
          </a:p>
        </p:txBody>
      </p:sp>
      <p:sp>
        <p:nvSpPr>
          <p:cNvPr id="37" name="TextBox 36"/>
          <p:cNvSpPr txBox="1"/>
          <p:nvPr/>
        </p:nvSpPr>
        <p:spPr>
          <a:xfrm>
            <a:off x="1468208" y="1747957"/>
            <a:ext cx="2177216" cy="649188"/>
          </a:xfrm>
          <a:prstGeom prst="ellipse">
            <a:avLst/>
          </a:prstGeom>
          <a:noFill/>
          <a:ln w="28575">
            <a:solidFill>
              <a:schemeClr val="bg1"/>
            </a:solidFill>
          </a:ln>
        </p:spPr>
        <p:txBody>
          <a:bodyPr wrap="none" rtlCol="0">
            <a:spAutoFit/>
          </a:bodyPr>
          <a:lstStyle/>
          <a:p>
            <a:pPr algn="ctr"/>
            <a:r>
              <a:rPr lang="en-GB" sz="2400" b="1" dirty="0"/>
              <a:t>RDA Entity</a:t>
            </a:r>
          </a:p>
        </p:txBody>
      </p:sp>
      <p:sp>
        <p:nvSpPr>
          <p:cNvPr id="40" name="TextBox 39"/>
          <p:cNvSpPr txBox="1"/>
          <p:nvPr/>
        </p:nvSpPr>
        <p:spPr>
          <a:xfrm>
            <a:off x="5684693" y="1747957"/>
            <a:ext cx="1578340" cy="649188"/>
          </a:xfrm>
          <a:prstGeom prst="ellipse">
            <a:avLst/>
          </a:prstGeom>
          <a:noFill/>
          <a:ln w="28575">
            <a:solidFill>
              <a:schemeClr val="bg1"/>
            </a:solidFill>
          </a:ln>
        </p:spPr>
        <p:txBody>
          <a:bodyPr wrap="none" rtlCol="0">
            <a:spAutoFit/>
          </a:bodyPr>
          <a:lstStyle/>
          <a:p>
            <a:pPr algn="ctr"/>
            <a:r>
              <a:rPr lang="en-GB" sz="2400" b="1" dirty="0" err="1"/>
              <a:t>Nomen</a:t>
            </a:r>
            <a:endParaRPr lang="en-GB" sz="2400" b="1" dirty="0"/>
          </a:p>
        </p:txBody>
      </p:sp>
      <p:sp>
        <p:nvSpPr>
          <p:cNvPr id="41" name="TextBox 40"/>
          <p:cNvSpPr txBox="1"/>
          <p:nvPr/>
        </p:nvSpPr>
        <p:spPr>
          <a:xfrm>
            <a:off x="991912" y="3193301"/>
            <a:ext cx="857019" cy="649188"/>
          </a:xfrm>
          <a:prstGeom prst="ellipse">
            <a:avLst/>
          </a:prstGeom>
          <a:noFill/>
          <a:ln w="28575">
            <a:solidFill>
              <a:schemeClr val="bg1"/>
            </a:solidFill>
          </a:ln>
        </p:spPr>
        <p:txBody>
          <a:bodyPr wrap="none" rtlCol="0">
            <a:spAutoFit/>
          </a:bodyPr>
          <a:lstStyle/>
          <a:p>
            <a:pPr algn="ctr"/>
            <a:r>
              <a:rPr lang="en-GB" sz="2400" b="1" dirty="0"/>
              <a:t>M1</a:t>
            </a:r>
          </a:p>
        </p:txBody>
      </p:sp>
      <p:sp>
        <p:nvSpPr>
          <p:cNvPr id="42" name="TextBox 41"/>
          <p:cNvSpPr txBox="1"/>
          <p:nvPr/>
        </p:nvSpPr>
        <p:spPr>
          <a:xfrm>
            <a:off x="3918769" y="3193301"/>
            <a:ext cx="762346" cy="649188"/>
          </a:xfrm>
          <a:prstGeom prst="ellipse">
            <a:avLst/>
          </a:prstGeom>
          <a:noFill/>
          <a:ln w="28575">
            <a:solidFill>
              <a:schemeClr val="bg1"/>
            </a:solidFill>
          </a:ln>
        </p:spPr>
        <p:txBody>
          <a:bodyPr wrap="none" rtlCol="0">
            <a:spAutoFit/>
          </a:bodyPr>
          <a:lstStyle/>
          <a:p>
            <a:pPr algn="ctr"/>
            <a:r>
              <a:rPr lang="en-GB" sz="2400" b="1" dirty="0"/>
              <a:t>N1</a:t>
            </a:r>
          </a:p>
        </p:txBody>
      </p:sp>
      <p:sp>
        <p:nvSpPr>
          <p:cNvPr id="49" name="TextBox 48"/>
          <p:cNvSpPr txBox="1"/>
          <p:nvPr/>
        </p:nvSpPr>
        <p:spPr>
          <a:xfrm>
            <a:off x="991912" y="4659480"/>
            <a:ext cx="857019" cy="649188"/>
          </a:xfrm>
          <a:prstGeom prst="ellipse">
            <a:avLst/>
          </a:prstGeom>
          <a:noFill/>
          <a:ln w="28575">
            <a:solidFill>
              <a:schemeClr val="bg1"/>
            </a:solidFill>
          </a:ln>
        </p:spPr>
        <p:txBody>
          <a:bodyPr wrap="none" rtlCol="0">
            <a:spAutoFit/>
          </a:bodyPr>
          <a:lstStyle/>
          <a:p>
            <a:pPr algn="ctr"/>
            <a:r>
              <a:rPr lang="en-GB" sz="2400" b="1" dirty="0"/>
              <a:t>M1</a:t>
            </a:r>
          </a:p>
        </p:txBody>
      </p:sp>
      <p:sp>
        <p:nvSpPr>
          <p:cNvPr id="50" name="TextBox 49"/>
          <p:cNvSpPr txBox="1"/>
          <p:nvPr/>
        </p:nvSpPr>
        <p:spPr>
          <a:xfrm>
            <a:off x="3909497" y="4659480"/>
            <a:ext cx="762346" cy="649188"/>
          </a:xfrm>
          <a:prstGeom prst="ellipse">
            <a:avLst/>
          </a:prstGeom>
          <a:noFill/>
          <a:ln w="28575">
            <a:solidFill>
              <a:schemeClr val="bg1"/>
            </a:solidFill>
          </a:ln>
        </p:spPr>
        <p:txBody>
          <a:bodyPr wrap="none" rtlCol="0">
            <a:spAutoFit/>
          </a:bodyPr>
          <a:lstStyle/>
          <a:p>
            <a:pPr algn="ctr"/>
            <a:r>
              <a:rPr lang="en-GB" sz="2400" b="1" dirty="0"/>
              <a:t>N2</a:t>
            </a:r>
          </a:p>
        </p:txBody>
      </p:sp>
    </p:spTree>
    <p:extLst>
      <p:ext uri="{BB962C8B-B14F-4D97-AF65-F5344CB8AC3E}">
        <p14:creationId xmlns:p14="http://schemas.microsoft.com/office/powerpoint/2010/main" val="35424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1000"/>
                                        <p:tgtEl>
                                          <p:spTgt spid="41"/>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1000"/>
                                        <p:tgtEl>
                                          <p:spTgt spid="16"/>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1000"/>
                                        <p:tgtEl>
                                          <p:spTgt spid="25"/>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42"/>
                                        </p:tgtEl>
                                        <p:attrNameLst>
                                          <p:attrName>style.visibility</p:attrName>
                                        </p:attrNameLst>
                                      </p:cBhvr>
                                      <p:to>
                                        <p:strVal val="visible"/>
                                      </p:to>
                                    </p:set>
                                    <p:animEffect transition="in" filter="fade">
                                      <p:cBhvr>
                                        <p:cTn id="18" dur="1000"/>
                                        <p:tgtEl>
                                          <p:spTgt spid="4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fade">
                                      <p:cBhvr>
                                        <p:cTn id="23" dur="1000"/>
                                        <p:tgtEl>
                                          <p:spTgt spid="2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fade">
                                      <p:cBhvr>
                                        <p:cTn id="26" dur="1000"/>
                                        <p:tgtEl>
                                          <p:spTgt spid="31"/>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fade">
                                      <p:cBhvr>
                                        <p:cTn id="30" dur="1000"/>
                                        <p:tgtEl>
                                          <p:spTgt spid="3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68"/>
                                        </p:tgtEl>
                                        <p:attrNameLst>
                                          <p:attrName>style.visibility</p:attrName>
                                        </p:attrNameLst>
                                      </p:cBhvr>
                                      <p:to>
                                        <p:strVal val="visible"/>
                                      </p:to>
                                    </p:set>
                                    <p:animEffect transition="in" filter="fade">
                                      <p:cBhvr>
                                        <p:cTn id="35" dur="1000"/>
                                        <p:tgtEl>
                                          <p:spTgt spid="6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5"/>
                                        </p:tgtEl>
                                        <p:attrNameLst>
                                          <p:attrName>style.visibility</p:attrName>
                                        </p:attrNameLst>
                                      </p:cBhvr>
                                      <p:to>
                                        <p:strVal val="visible"/>
                                      </p:to>
                                    </p:set>
                                    <p:animEffect transition="in" filter="fade">
                                      <p:cBhvr>
                                        <p:cTn id="38" dur="1000"/>
                                        <p:tgtEl>
                                          <p:spTgt spid="35"/>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9"/>
                                        </p:tgtEl>
                                        <p:attrNameLst>
                                          <p:attrName>style.visibility</p:attrName>
                                        </p:attrNameLst>
                                      </p:cBhvr>
                                      <p:to>
                                        <p:strVal val="visible"/>
                                      </p:to>
                                    </p:set>
                                    <p:animEffect transition="in" filter="fade">
                                      <p:cBhvr>
                                        <p:cTn id="43" dur="1000"/>
                                        <p:tgtEl>
                                          <p:spTgt spid="49"/>
                                        </p:tgtEl>
                                      </p:cBhvr>
                                    </p:animEffect>
                                  </p:childTnLst>
                                </p:cTn>
                              </p:par>
                            </p:childTnLst>
                          </p:cTn>
                        </p:par>
                        <p:par>
                          <p:cTn id="44" fill="hold">
                            <p:stCondLst>
                              <p:cond delay="1000"/>
                            </p:stCondLst>
                            <p:childTnLst>
                              <p:par>
                                <p:cTn id="45" presetID="10" presetClass="entr" presetSubtype="0" fill="hold" nodeType="after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fade">
                                      <p:cBhvr>
                                        <p:cTn id="47" dur="1000"/>
                                        <p:tgtEl>
                                          <p:spTgt spid="38"/>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fade">
                                      <p:cBhvr>
                                        <p:cTn id="50" dur="1000"/>
                                        <p:tgtEl>
                                          <p:spTgt spid="39"/>
                                        </p:tgtEl>
                                      </p:cBhvr>
                                    </p:animEffect>
                                  </p:childTnLst>
                                </p:cTn>
                              </p:par>
                            </p:childTnLst>
                          </p:cTn>
                        </p:par>
                        <p:par>
                          <p:cTn id="51" fill="hold">
                            <p:stCondLst>
                              <p:cond delay="2000"/>
                            </p:stCondLst>
                            <p:childTnLst>
                              <p:par>
                                <p:cTn id="52" presetID="10" presetClass="entr" presetSubtype="0" fill="hold" grpId="0" nodeType="afterEffect">
                                  <p:stCondLst>
                                    <p:cond delay="0"/>
                                  </p:stCondLst>
                                  <p:childTnLst>
                                    <p:set>
                                      <p:cBhvr>
                                        <p:cTn id="53" dur="1" fill="hold">
                                          <p:stCondLst>
                                            <p:cond delay="0"/>
                                          </p:stCondLst>
                                        </p:cTn>
                                        <p:tgtEl>
                                          <p:spTgt spid="50"/>
                                        </p:tgtEl>
                                        <p:attrNameLst>
                                          <p:attrName>style.visibility</p:attrName>
                                        </p:attrNameLst>
                                      </p:cBhvr>
                                      <p:to>
                                        <p:strVal val="visible"/>
                                      </p:to>
                                    </p:set>
                                    <p:animEffect transition="in" filter="fade">
                                      <p:cBhvr>
                                        <p:cTn id="54" dur="1000"/>
                                        <p:tgtEl>
                                          <p:spTgt spid="50"/>
                                        </p:tgtEl>
                                      </p:cBhvr>
                                    </p:animEffect>
                                  </p:childTnLst>
                                </p:cTn>
                              </p:par>
                            </p:childTnLst>
                          </p:cTn>
                        </p:par>
                        <p:par>
                          <p:cTn id="55" fill="hold">
                            <p:stCondLst>
                              <p:cond delay="3000"/>
                            </p:stCondLst>
                            <p:childTnLst>
                              <p:par>
                                <p:cTn id="56" presetID="10" presetClass="entr" presetSubtype="0" fill="hold" nodeType="afterEffect">
                                  <p:stCondLst>
                                    <p:cond delay="0"/>
                                  </p:stCondLst>
                                  <p:childTnLst>
                                    <p:set>
                                      <p:cBhvr>
                                        <p:cTn id="57" dur="1" fill="hold">
                                          <p:stCondLst>
                                            <p:cond delay="0"/>
                                          </p:stCondLst>
                                        </p:cTn>
                                        <p:tgtEl>
                                          <p:spTgt spid="43"/>
                                        </p:tgtEl>
                                        <p:attrNameLst>
                                          <p:attrName>style.visibility</p:attrName>
                                        </p:attrNameLst>
                                      </p:cBhvr>
                                      <p:to>
                                        <p:strVal val="visible"/>
                                      </p:to>
                                    </p:set>
                                    <p:animEffect transition="in" filter="fade">
                                      <p:cBhvr>
                                        <p:cTn id="58" dur="1000"/>
                                        <p:tgtEl>
                                          <p:spTgt spid="43"/>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5"/>
                                        </p:tgtEl>
                                        <p:attrNameLst>
                                          <p:attrName>style.visibility</p:attrName>
                                        </p:attrNameLst>
                                      </p:cBhvr>
                                      <p:to>
                                        <p:strVal val="visible"/>
                                      </p:to>
                                    </p:set>
                                    <p:animEffect transition="in" filter="fade">
                                      <p:cBhvr>
                                        <p:cTn id="61" dur="1000"/>
                                        <p:tgtEl>
                                          <p:spTgt spid="45"/>
                                        </p:tgtEl>
                                      </p:cBhvr>
                                    </p:animEffect>
                                  </p:childTnLst>
                                </p:cTn>
                              </p:par>
                            </p:childTnLst>
                          </p:cTn>
                        </p:par>
                        <p:par>
                          <p:cTn id="62" fill="hold">
                            <p:stCondLst>
                              <p:cond delay="4000"/>
                            </p:stCondLst>
                            <p:childTnLst>
                              <p:par>
                                <p:cTn id="63" presetID="10" presetClass="entr" presetSubtype="0" fill="hold" grpId="0" nodeType="afterEffect">
                                  <p:stCondLst>
                                    <p:cond delay="0"/>
                                  </p:stCondLst>
                                  <p:childTnLst>
                                    <p:set>
                                      <p:cBhvr>
                                        <p:cTn id="64" dur="1" fill="hold">
                                          <p:stCondLst>
                                            <p:cond delay="0"/>
                                          </p:stCondLst>
                                        </p:cTn>
                                        <p:tgtEl>
                                          <p:spTgt spid="44"/>
                                        </p:tgtEl>
                                        <p:attrNameLst>
                                          <p:attrName>style.visibility</p:attrName>
                                        </p:attrNameLst>
                                      </p:cBhvr>
                                      <p:to>
                                        <p:strVal val="visible"/>
                                      </p:to>
                                    </p:set>
                                    <p:animEffect transition="in" filter="fade">
                                      <p:cBhvr>
                                        <p:cTn id="65" dur="1000"/>
                                        <p:tgtEl>
                                          <p:spTgt spid="44"/>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65"/>
                                        </p:tgtEl>
                                        <p:attrNameLst>
                                          <p:attrName>style.visibility</p:attrName>
                                        </p:attrNameLst>
                                      </p:cBhvr>
                                      <p:to>
                                        <p:strVal val="visible"/>
                                      </p:to>
                                    </p:set>
                                    <p:animEffect transition="in" filter="fade">
                                      <p:cBhvr>
                                        <p:cTn id="70" dur="1000"/>
                                        <p:tgtEl>
                                          <p:spTgt spid="65"/>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36"/>
                                        </p:tgtEl>
                                        <p:attrNameLst>
                                          <p:attrName>style.visibility</p:attrName>
                                        </p:attrNameLst>
                                      </p:cBhvr>
                                      <p:to>
                                        <p:strVal val="visible"/>
                                      </p:to>
                                    </p:set>
                                    <p:animEffect transition="in" filter="fade">
                                      <p:cBhvr>
                                        <p:cTn id="73" dur="1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0" grpId="0" animBg="1"/>
      <p:bldP spid="31" grpId="0"/>
      <p:bldP spid="39" grpId="0"/>
      <p:bldP spid="44" grpId="0" animBg="1"/>
      <p:bldP spid="45" grpId="0"/>
      <p:bldP spid="35" grpId="0"/>
      <p:bldP spid="36" grpId="0"/>
      <p:bldP spid="41" grpId="0" animBg="1"/>
      <p:bldP spid="42" grpId="0" animBg="1"/>
      <p:bldP spid="49" grpId="0" animBg="1"/>
      <p:bldP spid="5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4813177" cy="646331"/>
          </a:xfrm>
          <a:prstGeom prst="rect">
            <a:avLst/>
          </a:prstGeom>
          <a:noFill/>
        </p:spPr>
        <p:txBody>
          <a:bodyPr wrap="none" rtlCol="0">
            <a:spAutoFit/>
          </a:bodyPr>
          <a:lstStyle/>
          <a:p>
            <a:r>
              <a:rPr lang="en-US" sz="3600" dirty="0"/>
              <a:t>4-fold path for attributes</a:t>
            </a:r>
          </a:p>
        </p:txBody>
      </p:sp>
      <p:sp>
        <p:nvSpPr>
          <p:cNvPr id="3" name="TextBox 2"/>
          <p:cNvSpPr txBox="1"/>
          <p:nvPr/>
        </p:nvSpPr>
        <p:spPr>
          <a:xfrm>
            <a:off x="823609" y="1426724"/>
            <a:ext cx="7574604" cy="954107"/>
          </a:xfrm>
          <a:prstGeom prst="rect">
            <a:avLst/>
          </a:prstGeom>
          <a:noFill/>
        </p:spPr>
        <p:txBody>
          <a:bodyPr wrap="square" rtlCol="0">
            <a:spAutoFit/>
          </a:bodyPr>
          <a:lstStyle/>
          <a:p>
            <a:r>
              <a:rPr lang="en-GB" sz="2800" dirty="0"/>
              <a:t>LRM blurs the distinction between attributes and relationships – an echo of the 4-fold path</a:t>
            </a:r>
          </a:p>
        </p:txBody>
      </p:sp>
      <p:sp>
        <p:nvSpPr>
          <p:cNvPr id="4" name="TextBox 3"/>
          <p:cNvSpPr txBox="1"/>
          <p:nvPr/>
        </p:nvSpPr>
        <p:spPr>
          <a:xfrm>
            <a:off x="823609" y="2848768"/>
            <a:ext cx="7574604" cy="1384995"/>
          </a:xfrm>
          <a:prstGeom prst="rect">
            <a:avLst/>
          </a:prstGeom>
          <a:noFill/>
        </p:spPr>
        <p:txBody>
          <a:bodyPr wrap="square" rtlCol="0">
            <a:spAutoFit/>
          </a:bodyPr>
          <a:lstStyle/>
          <a:p>
            <a:r>
              <a:rPr lang="en-GB" sz="2800" dirty="0"/>
              <a:t>A relationship with string data (unstructured or structured description, or identifier) is like an attribute</a:t>
            </a:r>
          </a:p>
        </p:txBody>
      </p:sp>
      <p:sp>
        <p:nvSpPr>
          <p:cNvPr id="5" name="TextBox 4"/>
          <p:cNvSpPr txBox="1"/>
          <p:nvPr/>
        </p:nvSpPr>
        <p:spPr>
          <a:xfrm>
            <a:off x="823609" y="4701701"/>
            <a:ext cx="7574604" cy="954107"/>
          </a:xfrm>
          <a:prstGeom prst="rect">
            <a:avLst/>
          </a:prstGeom>
          <a:noFill/>
        </p:spPr>
        <p:txBody>
          <a:bodyPr wrap="square" rtlCol="0">
            <a:spAutoFit/>
          </a:bodyPr>
          <a:lstStyle/>
          <a:p>
            <a:r>
              <a:rPr lang="en-GB" sz="2800" dirty="0"/>
              <a:t>An attribute with "thing" data (IRI), e.g. SKOS concept, is like a relationship</a:t>
            </a:r>
          </a:p>
        </p:txBody>
      </p:sp>
    </p:spTree>
    <p:extLst>
      <p:ext uri="{BB962C8B-B14F-4D97-AF65-F5344CB8AC3E}">
        <p14:creationId xmlns:p14="http://schemas.microsoft.com/office/powerpoint/2010/main" val="2243591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6558783" cy="646331"/>
          </a:xfrm>
          <a:prstGeom prst="rect">
            <a:avLst/>
          </a:prstGeom>
          <a:noFill/>
        </p:spPr>
        <p:txBody>
          <a:bodyPr wrap="none" rtlCol="0">
            <a:spAutoFit/>
          </a:bodyPr>
          <a:lstStyle/>
          <a:p>
            <a:r>
              <a:rPr lang="en-US" sz="3600" dirty="0"/>
              <a:t>"Descriptions" (path 1 and path 2)</a:t>
            </a:r>
          </a:p>
        </p:txBody>
      </p:sp>
      <p:sp>
        <p:nvSpPr>
          <p:cNvPr id="3" name="TextBox 2"/>
          <p:cNvSpPr txBox="1"/>
          <p:nvPr/>
        </p:nvSpPr>
        <p:spPr>
          <a:xfrm>
            <a:off x="752273" y="1238656"/>
            <a:ext cx="7574604" cy="1815882"/>
          </a:xfrm>
          <a:prstGeom prst="rect">
            <a:avLst/>
          </a:prstGeom>
          <a:noFill/>
        </p:spPr>
        <p:txBody>
          <a:bodyPr wrap="square" rtlCol="0">
            <a:spAutoFit/>
          </a:bodyPr>
          <a:lstStyle/>
          <a:p>
            <a:r>
              <a:rPr lang="en-GB" sz="2800" dirty="0"/>
              <a:t>An unstructured description (path 1) has no internal structure that can be parsed by machine; only keywords can be extracted.</a:t>
            </a:r>
          </a:p>
          <a:p>
            <a:r>
              <a:rPr lang="en-GB" sz="2800" dirty="0"/>
              <a:t>Example: a transcription or a note</a:t>
            </a:r>
          </a:p>
        </p:txBody>
      </p:sp>
      <p:sp>
        <p:nvSpPr>
          <p:cNvPr id="5" name="TextBox 4"/>
          <p:cNvSpPr txBox="1"/>
          <p:nvPr/>
        </p:nvSpPr>
        <p:spPr>
          <a:xfrm>
            <a:off x="752273" y="3300793"/>
            <a:ext cx="7574604" cy="2677656"/>
          </a:xfrm>
          <a:prstGeom prst="rect">
            <a:avLst/>
          </a:prstGeom>
          <a:noFill/>
        </p:spPr>
        <p:txBody>
          <a:bodyPr wrap="square" rtlCol="0">
            <a:spAutoFit/>
          </a:bodyPr>
          <a:lstStyle/>
          <a:p>
            <a:r>
              <a:rPr lang="en-GB" sz="2800" dirty="0"/>
              <a:t>A structured description (path 2) has some form of internal or external structure.</a:t>
            </a:r>
          </a:p>
          <a:p>
            <a:r>
              <a:rPr lang="en-GB" sz="2800" dirty="0"/>
              <a:t>Example: An aggregated string composed of sub-element values</a:t>
            </a:r>
          </a:p>
          <a:p>
            <a:r>
              <a:rPr lang="en-GB" sz="2800" dirty="0"/>
              <a:t>Example: A term from a vocabulary encoding scheme or authority file</a:t>
            </a:r>
          </a:p>
        </p:txBody>
      </p:sp>
    </p:spTree>
    <p:extLst>
      <p:ext uri="{BB962C8B-B14F-4D97-AF65-F5344CB8AC3E}">
        <p14:creationId xmlns:p14="http://schemas.microsoft.com/office/powerpoint/2010/main" val="3940399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5763181" cy="646331"/>
          </a:xfrm>
          <a:prstGeom prst="rect">
            <a:avLst/>
          </a:prstGeom>
          <a:noFill/>
        </p:spPr>
        <p:txBody>
          <a:bodyPr wrap="none" rtlCol="0">
            <a:spAutoFit/>
          </a:bodyPr>
          <a:lstStyle/>
          <a:p>
            <a:r>
              <a:rPr lang="en-US" sz="3600" dirty="0"/>
              <a:t>Identifiers (path 3 and path 4)</a:t>
            </a:r>
          </a:p>
        </p:txBody>
      </p:sp>
      <p:sp>
        <p:nvSpPr>
          <p:cNvPr id="3" name="TextBox 2"/>
          <p:cNvSpPr txBox="1"/>
          <p:nvPr/>
        </p:nvSpPr>
        <p:spPr>
          <a:xfrm>
            <a:off x="752273" y="1238656"/>
            <a:ext cx="7574604" cy="1384995"/>
          </a:xfrm>
          <a:prstGeom prst="rect">
            <a:avLst/>
          </a:prstGeom>
          <a:noFill/>
        </p:spPr>
        <p:txBody>
          <a:bodyPr wrap="square" rtlCol="0">
            <a:spAutoFit/>
          </a:bodyPr>
          <a:lstStyle/>
          <a:p>
            <a:r>
              <a:rPr lang="en-GB" sz="2800" dirty="0"/>
              <a:t>"A </a:t>
            </a:r>
            <a:r>
              <a:rPr lang="en-GB" sz="2800" dirty="0" err="1"/>
              <a:t>nomen</a:t>
            </a:r>
            <a:r>
              <a:rPr lang="en-GB" sz="2800" dirty="0"/>
              <a:t> consisting of a code, number, or other string, usually independent of natural language and social naming conventions." (Draft)</a:t>
            </a:r>
          </a:p>
        </p:txBody>
      </p:sp>
      <p:sp>
        <p:nvSpPr>
          <p:cNvPr id="4" name="TextBox 3"/>
          <p:cNvSpPr txBox="1"/>
          <p:nvPr/>
        </p:nvSpPr>
        <p:spPr>
          <a:xfrm>
            <a:off x="752273" y="3918062"/>
            <a:ext cx="7574604" cy="523220"/>
          </a:xfrm>
          <a:prstGeom prst="rect">
            <a:avLst/>
          </a:prstGeom>
          <a:noFill/>
        </p:spPr>
        <p:txBody>
          <a:bodyPr wrap="square" rtlCol="0">
            <a:spAutoFit/>
          </a:bodyPr>
          <a:lstStyle/>
          <a:p>
            <a:r>
              <a:rPr lang="en-GB" sz="2800" dirty="0"/>
              <a:t>Identifier is "local": not unique at global level</a:t>
            </a:r>
          </a:p>
        </p:txBody>
      </p:sp>
      <p:sp>
        <p:nvSpPr>
          <p:cNvPr id="5" name="TextBox 4"/>
          <p:cNvSpPr txBox="1"/>
          <p:nvPr/>
        </p:nvSpPr>
        <p:spPr>
          <a:xfrm>
            <a:off x="752273" y="4611433"/>
            <a:ext cx="7574604" cy="1384995"/>
          </a:xfrm>
          <a:prstGeom prst="rect">
            <a:avLst/>
          </a:prstGeom>
          <a:noFill/>
        </p:spPr>
        <p:txBody>
          <a:bodyPr wrap="square" rtlCol="0">
            <a:spAutoFit/>
          </a:bodyPr>
          <a:lstStyle/>
          <a:p>
            <a:r>
              <a:rPr lang="en-GB" sz="2800" dirty="0"/>
              <a:t>Path 4:</a:t>
            </a:r>
          </a:p>
          <a:p>
            <a:r>
              <a:rPr lang="en-GB" sz="2800" dirty="0"/>
              <a:t>International Resource Identifier (IRI) or URI is unique at global level</a:t>
            </a:r>
          </a:p>
        </p:txBody>
      </p:sp>
      <p:sp>
        <p:nvSpPr>
          <p:cNvPr id="6" name="TextBox 5"/>
          <p:cNvSpPr txBox="1"/>
          <p:nvPr/>
        </p:nvSpPr>
        <p:spPr>
          <a:xfrm>
            <a:off x="752273" y="2793803"/>
            <a:ext cx="7574604" cy="954107"/>
          </a:xfrm>
          <a:prstGeom prst="rect">
            <a:avLst/>
          </a:prstGeom>
          <a:noFill/>
        </p:spPr>
        <p:txBody>
          <a:bodyPr wrap="square" rtlCol="0">
            <a:spAutoFit/>
          </a:bodyPr>
          <a:lstStyle/>
          <a:p>
            <a:r>
              <a:rPr lang="en-GB" sz="2800" dirty="0"/>
              <a:t>Identifier is distinct from language-based "descriptions"</a:t>
            </a:r>
          </a:p>
        </p:txBody>
      </p:sp>
    </p:spTree>
    <p:extLst>
      <p:ext uri="{BB962C8B-B14F-4D97-AF65-F5344CB8AC3E}">
        <p14:creationId xmlns:p14="http://schemas.microsoft.com/office/powerpoint/2010/main" val="1363655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5812810" cy="646331"/>
          </a:xfrm>
          <a:prstGeom prst="rect">
            <a:avLst/>
          </a:prstGeom>
          <a:noFill/>
        </p:spPr>
        <p:txBody>
          <a:bodyPr wrap="none" rtlCol="0">
            <a:spAutoFit/>
          </a:bodyPr>
          <a:lstStyle/>
          <a:p>
            <a:r>
              <a:rPr lang="en-US" sz="3600" dirty="0"/>
              <a:t>4-fold path for related entities</a:t>
            </a:r>
          </a:p>
        </p:txBody>
      </p:sp>
      <p:cxnSp>
        <p:nvCxnSpPr>
          <p:cNvPr id="6" name="Curved Connector 5"/>
          <p:cNvCxnSpPr>
            <a:cxnSpLocks/>
            <a:stCxn id="71" idx="6"/>
            <a:endCxn id="74" idx="2"/>
          </p:cNvCxnSpPr>
          <p:nvPr/>
        </p:nvCxnSpPr>
        <p:spPr>
          <a:xfrm>
            <a:off x="5229157" y="5180838"/>
            <a:ext cx="2253878"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62148" y="5240460"/>
            <a:ext cx="1777281" cy="400110"/>
          </a:xfrm>
          <a:prstGeom prst="rect">
            <a:avLst/>
          </a:prstGeom>
          <a:noFill/>
        </p:spPr>
        <p:txBody>
          <a:bodyPr wrap="square" rtlCol="0">
            <a:spAutoFit/>
          </a:bodyPr>
          <a:lstStyle/>
          <a:p>
            <a:r>
              <a:rPr lang="en-GB" sz="2000" dirty="0"/>
              <a:t>has appellation</a:t>
            </a:r>
          </a:p>
        </p:txBody>
      </p:sp>
      <p:sp>
        <p:nvSpPr>
          <p:cNvPr id="44" name="TextBox 43"/>
          <p:cNvSpPr txBox="1"/>
          <p:nvPr/>
        </p:nvSpPr>
        <p:spPr>
          <a:xfrm>
            <a:off x="4816170" y="3486926"/>
            <a:ext cx="1779654" cy="461665"/>
          </a:xfrm>
          <a:prstGeom prst="rect">
            <a:avLst/>
          </a:prstGeom>
          <a:noFill/>
          <a:ln w="28575">
            <a:solidFill>
              <a:srgbClr val="0070C0"/>
            </a:solidFill>
          </a:ln>
        </p:spPr>
        <p:txBody>
          <a:bodyPr wrap="square" rtlCol="0">
            <a:spAutoFit/>
          </a:bodyPr>
          <a:lstStyle/>
          <a:p>
            <a:r>
              <a:rPr lang="en-GB" sz="2400" dirty="0"/>
              <a:t>“[Identifier]”</a:t>
            </a:r>
          </a:p>
        </p:txBody>
      </p:sp>
      <p:cxnSp>
        <p:nvCxnSpPr>
          <p:cNvPr id="65" name="Curved Connector 64"/>
          <p:cNvCxnSpPr>
            <a:cxnSpLocks/>
            <a:stCxn id="66" idx="6"/>
            <a:endCxn id="37" idx="1"/>
          </p:cNvCxnSpPr>
          <p:nvPr/>
        </p:nvCxnSpPr>
        <p:spPr>
          <a:xfrm flipV="1">
            <a:off x="2372280" y="2955972"/>
            <a:ext cx="796580" cy="76637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3168860" y="2725139"/>
            <a:ext cx="3426964" cy="461665"/>
          </a:xfrm>
          <a:prstGeom prst="rect">
            <a:avLst/>
          </a:prstGeom>
          <a:noFill/>
          <a:ln w="28575">
            <a:solidFill>
              <a:srgbClr val="0070C0"/>
            </a:solidFill>
          </a:ln>
        </p:spPr>
        <p:txBody>
          <a:bodyPr wrap="none" rtlCol="0">
            <a:spAutoFit/>
          </a:bodyPr>
          <a:lstStyle/>
          <a:p>
            <a:r>
              <a:rPr lang="en-GB" sz="2400" dirty="0"/>
              <a:t>“[Structured description]”</a:t>
            </a:r>
          </a:p>
        </p:txBody>
      </p:sp>
      <p:cxnSp>
        <p:nvCxnSpPr>
          <p:cNvPr id="41" name="Curved Connector 40"/>
          <p:cNvCxnSpPr>
            <a:cxnSpLocks/>
            <a:stCxn id="66" idx="6"/>
            <a:endCxn id="71" idx="2"/>
          </p:cNvCxnSpPr>
          <p:nvPr/>
        </p:nvCxnSpPr>
        <p:spPr>
          <a:xfrm>
            <a:off x="2372280" y="3722349"/>
            <a:ext cx="679661" cy="1458489"/>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Curved Connector 30"/>
          <p:cNvCxnSpPr>
            <a:cxnSpLocks/>
            <a:stCxn id="66" idx="6"/>
            <a:endCxn id="44" idx="1"/>
          </p:cNvCxnSpPr>
          <p:nvPr/>
        </p:nvCxnSpPr>
        <p:spPr>
          <a:xfrm flipV="1">
            <a:off x="2372280" y="3717759"/>
            <a:ext cx="2443890" cy="459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2770570" y="3321740"/>
            <a:ext cx="2009204" cy="400110"/>
          </a:xfrm>
          <a:prstGeom prst="rect">
            <a:avLst/>
          </a:prstGeom>
          <a:noFill/>
        </p:spPr>
        <p:txBody>
          <a:bodyPr wrap="square" rtlCol="0">
            <a:spAutoFit/>
          </a:bodyPr>
          <a:lstStyle/>
          <a:p>
            <a:r>
              <a:rPr lang="en-GB" sz="2000" dirty="0"/>
              <a:t>has related entity</a:t>
            </a:r>
          </a:p>
        </p:txBody>
      </p:sp>
      <p:sp>
        <p:nvSpPr>
          <p:cNvPr id="47" name="TextBox 46"/>
          <p:cNvSpPr txBox="1"/>
          <p:nvPr/>
        </p:nvSpPr>
        <p:spPr>
          <a:xfrm>
            <a:off x="2790150" y="1963352"/>
            <a:ext cx="3805674" cy="461665"/>
          </a:xfrm>
          <a:prstGeom prst="rect">
            <a:avLst/>
          </a:prstGeom>
          <a:noFill/>
          <a:ln w="28575">
            <a:solidFill>
              <a:srgbClr val="0070C0"/>
            </a:solidFill>
          </a:ln>
        </p:spPr>
        <p:txBody>
          <a:bodyPr wrap="square" rtlCol="0">
            <a:spAutoFit/>
          </a:bodyPr>
          <a:lstStyle/>
          <a:p>
            <a:r>
              <a:rPr lang="en-GB" sz="2400" dirty="0"/>
              <a:t>“[Unstructured description]”</a:t>
            </a:r>
          </a:p>
        </p:txBody>
      </p:sp>
      <p:cxnSp>
        <p:nvCxnSpPr>
          <p:cNvPr id="48" name="Curved Connector 47"/>
          <p:cNvCxnSpPr>
            <a:cxnSpLocks/>
            <a:stCxn id="66" idx="6"/>
            <a:endCxn id="47" idx="1"/>
          </p:cNvCxnSpPr>
          <p:nvPr/>
        </p:nvCxnSpPr>
        <p:spPr>
          <a:xfrm flipV="1">
            <a:off x="2372280" y="2194185"/>
            <a:ext cx="417870" cy="1528164"/>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3" name="Curved Connector 62"/>
          <p:cNvCxnSpPr>
            <a:cxnSpLocks/>
            <a:stCxn id="71" idx="6"/>
            <a:endCxn id="72" idx="2"/>
          </p:cNvCxnSpPr>
          <p:nvPr/>
        </p:nvCxnSpPr>
        <p:spPr>
          <a:xfrm flipV="1">
            <a:off x="5229157" y="4009571"/>
            <a:ext cx="2387899" cy="117126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74" idx="0"/>
            <a:endCxn id="44" idx="3"/>
          </p:cNvCxnSpPr>
          <p:nvPr/>
        </p:nvCxnSpPr>
        <p:spPr>
          <a:xfrm rot="16200000" flipV="1">
            <a:off x="6660774" y="3652810"/>
            <a:ext cx="1138485" cy="1268384"/>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6" name="Curved Connector 75"/>
          <p:cNvCxnSpPr>
            <a:cxnSpLocks/>
            <a:stCxn id="72" idx="0"/>
            <a:endCxn id="37" idx="3"/>
          </p:cNvCxnSpPr>
          <p:nvPr/>
        </p:nvCxnSpPr>
        <p:spPr>
          <a:xfrm rot="16200000" flipV="1">
            <a:off x="6932525" y="2619272"/>
            <a:ext cx="729005" cy="1402405"/>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6751466" y="2583222"/>
            <a:ext cx="2042463" cy="400110"/>
          </a:xfrm>
          <a:prstGeom prst="rect">
            <a:avLst/>
          </a:prstGeom>
          <a:noFill/>
        </p:spPr>
        <p:txBody>
          <a:bodyPr wrap="square" rtlCol="0">
            <a:spAutoFit/>
          </a:bodyPr>
          <a:lstStyle/>
          <a:p>
            <a:r>
              <a:rPr lang="en-GB" sz="2000" dirty="0"/>
              <a:t>has </a:t>
            </a:r>
            <a:r>
              <a:rPr lang="en-GB" sz="2000" dirty="0" err="1"/>
              <a:t>nomen</a:t>
            </a:r>
            <a:r>
              <a:rPr lang="en-GB" sz="2000" dirty="0"/>
              <a:t> string</a:t>
            </a:r>
          </a:p>
        </p:txBody>
      </p:sp>
      <p:sp>
        <p:nvSpPr>
          <p:cNvPr id="66" name="TextBox 65"/>
          <p:cNvSpPr txBox="1"/>
          <p:nvPr/>
        </p:nvSpPr>
        <p:spPr>
          <a:xfrm>
            <a:off x="195064" y="3138079"/>
            <a:ext cx="2177216" cy="1168539"/>
          </a:xfrm>
          <a:prstGeom prst="ellipse">
            <a:avLst/>
          </a:prstGeom>
          <a:noFill/>
          <a:ln w="28575">
            <a:solidFill>
              <a:schemeClr val="bg1"/>
            </a:solidFill>
          </a:ln>
        </p:spPr>
        <p:txBody>
          <a:bodyPr wrap="none" rtlCol="0">
            <a:spAutoFit/>
          </a:bodyPr>
          <a:lstStyle/>
          <a:p>
            <a:pPr algn="ctr"/>
            <a:r>
              <a:rPr lang="en-GB" sz="2400" b="1" dirty="0"/>
              <a:t>RDA Entity</a:t>
            </a:r>
          </a:p>
          <a:p>
            <a:pPr algn="ctr"/>
            <a:r>
              <a:rPr lang="en-GB" sz="2400" b="1" dirty="0"/>
              <a:t>1</a:t>
            </a:r>
          </a:p>
        </p:txBody>
      </p:sp>
      <p:sp>
        <p:nvSpPr>
          <p:cNvPr id="71" name="TextBox 70"/>
          <p:cNvSpPr txBox="1"/>
          <p:nvPr/>
        </p:nvSpPr>
        <p:spPr>
          <a:xfrm>
            <a:off x="3051941" y="4596568"/>
            <a:ext cx="2177216" cy="1168539"/>
          </a:xfrm>
          <a:prstGeom prst="ellipse">
            <a:avLst/>
          </a:prstGeom>
          <a:noFill/>
          <a:ln w="28575">
            <a:solidFill>
              <a:schemeClr val="bg1"/>
            </a:solidFill>
          </a:ln>
        </p:spPr>
        <p:txBody>
          <a:bodyPr wrap="none" rtlCol="0">
            <a:spAutoFit/>
          </a:bodyPr>
          <a:lstStyle/>
          <a:p>
            <a:pPr algn="ctr"/>
            <a:r>
              <a:rPr lang="en-GB" sz="2400" b="1" dirty="0"/>
              <a:t>RDA Entity</a:t>
            </a:r>
          </a:p>
          <a:p>
            <a:pPr algn="ctr"/>
            <a:r>
              <a:rPr lang="en-GB" sz="2400" b="1" dirty="0"/>
              <a:t>2</a:t>
            </a:r>
          </a:p>
        </p:txBody>
      </p:sp>
      <p:sp>
        <p:nvSpPr>
          <p:cNvPr id="72" name="TextBox 71"/>
          <p:cNvSpPr txBox="1"/>
          <p:nvPr/>
        </p:nvSpPr>
        <p:spPr>
          <a:xfrm>
            <a:off x="7617056" y="3684977"/>
            <a:ext cx="762346" cy="649188"/>
          </a:xfrm>
          <a:prstGeom prst="ellipse">
            <a:avLst/>
          </a:prstGeom>
          <a:noFill/>
          <a:ln w="28575">
            <a:solidFill>
              <a:schemeClr val="bg1"/>
            </a:solidFill>
          </a:ln>
        </p:spPr>
        <p:txBody>
          <a:bodyPr wrap="none" rtlCol="0">
            <a:spAutoFit/>
          </a:bodyPr>
          <a:lstStyle/>
          <a:p>
            <a:pPr algn="ctr"/>
            <a:r>
              <a:rPr lang="en-GB" sz="2400" b="1" dirty="0"/>
              <a:t>N1</a:t>
            </a:r>
          </a:p>
        </p:txBody>
      </p:sp>
      <p:sp>
        <p:nvSpPr>
          <p:cNvPr id="74" name="TextBox 73"/>
          <p:cNvSpPr txBox="1"/>
          <p:nvPr/>
        </p:nvSpPr>
        <p:spPr>
          <a:xfrm>
            <a:off x="7483035" y="4856244"/>
            <a:ext cx="762346" cy="649188"/>
          </a:xfrm>
          <a:prstGeom prst="ellipse">
            <a:avLst/>
          </a:prstGeom>
          <a:noFill/>
          <a:ln w="28575">
            <a:solidFill>
              <a:schemeClr val="bg1"/>
            </a:solidFill>
          </a:ln>
        </p:spPr>
        <p:txBody>
          <a:bodyPr wrap="none" rtlCol="0">
            <a:spAutoFit/>
          </a:bodyPr>
          <a:lstStyle/>
          <a:p>
            <a:pPr algn="ctr"/>
            <a:r>
              <a:rPr lang="en-GB" sz="2400" b="1" dirty="0"/>
              <a:t>N2</a:t>
            </a:r>
          </a:p>
        </p:txBody>
      </p:sp>
    </p:spTree>
    <p:extLst>
      <p:ext uri="{BB962C8B-B14F-4D97-AF65-F5344CB8AC3E}">
        <p14:creationId xmlns:p14="http://schemas.microsoft.com/office/powerpoint/2010/main" val="2095851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fade">
                                      <p:cBhvr>
                                        <p:cTn id="7" dur="1000"/>
                                        <p:tgtEl>
                                          <p:spTgt spid="6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4"/>
                                        </p:tgtEl>
                                        <p:attrNameLst>
                                          <p:attrName>style.visibility</p:attrName>
                                        </p:attrNameLst>
                                      </p:cBhvr>
                                      <p:to>
                                        <p:strVal val="visible"/>
                                      </p:to>
                                    </p:set>
                                    <p:animEffect transition="in" filter="fade">
                                      <p:cBhvr>
                                        <p:cTn id="11" dur="1000"/>
                                        <p:tgtEl>
                                          <p:spTgt spid="34"/>
                                        </p:tgtEl>
                                      </p:cBhvr>
                                    </p:animEffect>
                                  </p:childTnLst>
                                </p:cTn>
                              </p:par>
                              <p:par>
                                <p:cTn id="12" presetID="10" presetClass="entr" presetSubtype="0" fill="hold" nodeType="withEffect">
                                  <p:stCondLst>
                                    <p:cond delay="0"/>
                                  </p:stCondLst>
                                  <p:childTnLst>
                                    <p:set>
                                      <p:cBhvr>
                                        <p:cTn id="13" dur="1" fill="hold">
                                          <p:stCondLst>
                                            <p:cond delay="0"/>
                                          </p:stCondLst>
                                        </p:cTn>
                                        <p:tgtEl>
                                          <p:spTgt spid="48"/>
                                        </p:tgtEl>
                                        <p:attrNameLst>
                                          <p:attrName>style.visibility</p:attrName>
                                        </p:attrNameLst>
                                      </p:cBhvr>
                                      <p:to>
                                        <p:strVal val="visible"/>
                                      </p:to>
                                    </p:set>
                                    <p:animEffect transition="in" filter="fade">
                                      <p:cBhvr>
                                        <p:cTn id="14" dur="1000"/>
                                        <p:tgtEl>
                                          <p:spTgt spid="48"/>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47"/>
                                        </p:tgtEl>
                                        <p:attrNameLst>
                                          <p:attrName>style.visibility</p:attrName>
                                        </p:attrNameLst>
                                      </p:cBhvr>
                                      <p:to>
                                        <p:strVal val="visible"/>
                                      </p:to>
                                    </p:set>
                                    <p:animEffect transition="in" filter="fade">
                                      <p:cBhvr>
                                        <p:cTn id="18" dur="1000"/>
                                        <p:tgtEl>
                                          <p:spTgt spid="4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fade">
                                      <p:cBhvr>
                                        <p:cTn id="23" dur="1000"/>
                                        <p:tgtEl>
                                          <p:spTgt spid="65"/>
                                        </p:tgtEl>
                                      </p:cBhvr>
                                    </p:animEffect>
                                  </p:childTnLst>
                                </p:cTn>
                              </p:par>
                            </p:childTnLst>
                          </p:cTn>
                        </p:par>
                        <p:par>
                          <p:cTn id="24" fill="hold">
                            <p:stCondLst>
                              <p:cond delay="1000"/>
                            </p:stCondLst>
                            <p:childTnLst>
                              <p:par>
                                <p:cTn id="25" presetID="10" presetClass="entr" presetSubtype="0" fill="hold" grpId="0" nodeType="after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fade">
                                      <p:cBhvr>
                                        <p:cTn id="27" dur="10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fade">
                                      <p:cBhvr>
                                        <p:cTn id="32" dur="1000"/>
                                        <p:tgtEl>
                                          <p:spTgt spid="31"/>
                                        </p:tgtEl>
                                      </p:cBhvr>
                                    </p:animEffect>
                                  </p:childTnLst>
                                </p:cTn>
                              </p:par>
                            </p:childTnLst>
                          </p:cTn>
                        </p:par>
                        <p:par>
                          <p:cTn id="33" fill="hold">
                            <p:stCondLst>
                              <p:cond delay="1000"/>
                            </p:stCondLst>
                            <p:childTnLst>
                              <p:par>
                                <p:cTn id="34" presetID="10" presetClass="entr" presetSubtype="0" fill="hold" grpId="0" nodeType="afterEffect">
                                  <p:stCondLst>
                                    <p:cond delay="0"/>
                                  </p:stCondLst>
                                  <p:childTnLst>
                                    <p:set>
                                      <p:cBhvr>
                                        <p:cTn id="35" dur="1" fill="hold">
                                          <p:stCondLst>
                                            <p:cond delay="0"/>
                                          </p:stCondLst>
                                        </p:cTn>
                                        <p:tgtEl>
                                          <p:spTgt spid="44"/>
                                        </p:tgtEl>
                                        <p:attrNameLst>
                                          <p:attrName>style.visibility</p:attrName>
                                        </p:attrNameLst>
                                      </p:cBhvr>
                                      <p:to>
                                        <p:strVal val="visible"/>
                                      </p:to>
                                    </p:set>
                                    <p:animEffect transition="in" filter="fade">
                                      <p:cBhvr>
                                        <p:cTn id="36" dur="1000"/>
                                        <p:tgtEl>
                                          <p:spTgt spid="44"/>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41"/>
                                        </p:tgtEl>
                                        <p:attrNameLst>
                                          <p:attrName>style.visibility</p:attrName>
                                        </p:attrNameLst>
                                      </p:cBhvr>
                                      <p:to>
                                        <p:strVal val="visible"/>
                                      </p:to>
                                    </p:set>
                                    <p:animEffect transition="in" filter="fade">
                                      <p:cBhvr>
                                        <p:cTn id="41" dur="1000"/>
                                        <p:tgtEl>
                                          <p:spTgt spid="41"/>
                                        </p:tgtEl>
                                      </p:cBhvr>
                                    </p:animEffect>
                                  </p:childTnLst>
                                </p:cTn>
                              </p:par>
                            </p:childTnLst>
                          </p:cTn>
                        </p:par>
                        <p:par>
                          <p:cTn id="42" fill="hold">
                            <p:stCondLst>
                              <p:cond delay="1000"/>
                            </p:stCondLst>
                            <p:childTnLst>
                              <p:par>
                                <p:cTn id="43" presetID="10" presetClass="entr" presetSubtype="0" fill="hold" grpId="0" nodeType="afterEffect">
                                  <p:stCondLst>
                                    <p:cond delay="0"/>
                                  </p:stCondLst>
                                  <p:childTnLst>
                                    <p:set>
                                      <p:cBhvr>
                                        <p:cTn id="44" dur="1" fill="hold">
                                          <p:stCondLst>
                                            <p:cond delay="0"/>
                                          </p:stCondLst>
                                        </p:cTn>
                                        <p:tgtEl>
                                          <p:spTgt spid="71"/>
                                        </p:tgtEl>
                                        <p:attrNameLst>
                                          <p:attrName>style.visibility</p:attrName>
                                        </p:attrNameLst>
                                      </p:cBhvr>
                                      <p:to>
                                        <p:strVal val="visible"/>
                                      </p:to>
                                    </p:set>
                                    <p:animEffect transition="in" filter="fade">
                                      <p:cBhvr>
                                        <p:cTn id="45" dur="1000"/>
                                        <p:tgtEl>
                                          <p:spTgt spid="71"/>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fade">
                                      <p:cBhvr>
                                        <p:cTn id="50" dur="1000"/>
                                        <p:tgtEl>
                                          <p:spTgt spid="12"/>
                                        </p:tgtEl>
                                      </p:cBhvr>
                                    </p:animEffect>
                                  </p:childTnLst>
                                </p:cTn>
                              </p:par>
                              <p:par>
                                <p:cTn id="51" presetID="10" presetClass="entr" presetSubtype="0" fill="hold" nodeType="withEffect">
                                  <p:stCondLst>
                                    <p:cond delay="0"/>
                                  </p:stCondLst>
                                  <p:childTnLst>
                                    <p:set>
                                      <p:cBhvr>
                                        <p:cTn id="52" dur="1" fill="hold">
                                          <p:stCondLst>
                                            <p:cond delay="0"/>
                                          </p:stCondLst>
                                        </p:cTn>
                                        <p:tgtEl>
                                          <p:spTgt spid="63"/>
                                        </p:tgtEl>
                                        <p:attrNameLst>
                                          <p:attrName>style.visibility</p:attrName>
                                        </p:attrNameLst>
                                      </p:cBhvr>
                                      <p:to>
                                        <p:strVal val="visible"/>
                                      </p:to>
                                    </p:set>
                                    <p:animEffect transition="in" filter="fade">
                                      <p:cBhvr>
                                        <p:cTn id="53" dur="1000"/>
                                        <p:tgtEl>
                                          <p:spTgt spid="63"/>
                                        </p:tgtEl>
                                      </p:cBhvr>
                                    </p:animEffect>
                                  </p:childTnLst>
                                </p:cTn>
                              </p:par>
                            </p:childTnLst>
                          </p:cTn>
                        </p:par>
                        <p:par>
                          <p:cTn id="54" fill="hold">
                            <p:stCondLst>
                              <p:cond delay="1000"/>
                            </p:stCondLst>
                            <p:childTnLst>
                              <p:par>
                                <p:cTn id="55" presetID="10" presetClass="entr" presetSubtype="0" fill="hold" grpId="0" nodeType="afterEffect">
                                  <p:stCondLst>
                                    <p:cond delay="0"/>
                                  </p:stCondLst>
                                  <p:childTnLst>
                                    <p:set>
                                      <p:cBhvr>
                                        <p:cTn id="56" dur="1" fill="hold">
                                          <p:stCondLst>
                                            <p:cond delay="0"/>
                                          </p:stCondLst>
                                        </p:cTn>
                                        <p:tgtEl>
                                          <p:spTgt spid="72"/>
                                        </p:tgtEl>
                                        <p:attrNameLst>
                                          <p:attrName>style.visibility</p:attrName>
                                        </p:attrNameLst>
                                      </p:cBhvr>
                                      <p:to>
                                        <p:strVal val="visible"/>
                                      </p:to>
                                    </p:set>
                                    <p:animEffect transition="in" filter="fade">
                                      <p:cBhvr>
                                        <p:cTn id="57" dur="1000"/>
                                        <p:tgtEl>
                                          <p:spTgt spid="72"/>
                                        </p:tgtEl>
                                      </p:cBhvr>
                                    </p:animEffect>
                                  </p:childTnLst>
                                </p:cTn>
                              </p:par>
                            </p:childTnLst>
                          </p:cTn>
                        </p:par>
                        <p:par>
                          <p:cTn id="58" fill="hold">
                            <p:stCondLst>
                              <p:cond delay="2000"/>
                            </p:stCondLst>
                            <p:childTnLst>
                              <p:par>
                                <p:cTn id="59" presetID="10" presetClass="entr" presetSubtype="0" fill="hold" nodeType="afterEffect">
                                  <p:stCondLst>
                                    <p:cond delay="0"/>
                                  </p:stCondLst>
                                  <p:childTnLst>
                                    <p:set>
                                      <p:cBhvr>
                                        <p:cTn id="60" dur="1" fill="hold">
                                          <p:stCondLst>
                                            <p:cond delay="0"/>
                                          </p:stCondLst>
                                        </p:cTn>
                                        <p:tgtEl>
                                          <p:spTgt spid="76"/>
                                        </p:tgtEl>
                                        <p:attrNameLst>
                                          <p:attrName>style.visibility</p:attrName>
                                        </p:attrNameLst>
                                      </p:cBhvr>
                                      <p:to>
                                        <p:strVal val="visible"/>
                                      </p:to>
                                    </p:set>
                                    <p:animEffect transition="in" filter="fade">
                                      <p:cBhvr>
                                        <p:cTn id="61" dur="1000"/>
                                        <p:tgtEl>
                                          <p:spTgt spid="7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64"/>
                                        </p:tgtEl>
                                        <p:attrNameLst>
                                          <p:attrName>style.visibility</p:attrName>
                                        </p:attrNameLst>
                                      </p:cBhvr>
                                      <p:to>
                                        <p:strVal val="visible"/>
                                      </p:to>
                                    </p:set>
                                    <p:animEffect transition="in" filter="fade">
                                      <p:cBhvr>
                                        <p:cTn id="64" dur="1000"/>
                                        <p:tgtEl>
                                          <p:spTgt spid="64"/>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6"/>
                                        </p:tgtEl>
                                        <p:attrNameLst>
                                          <p:attrName>style.visibility</p:attrName>
                                        </p:attrNameLst>
                                      </p:cBhvr>
                                      <p:to>
                                        <p:strVal val="visible"/>
                                      </p:to>
                                    </p:set>
                                    <p:animEffect transition="in" filter="fade">
                                      <p:cBhvr>
                                        <p:cTn id="69" dur="1000"/>
                                        <p:tgtEl>
                                          <p:spTgt spid="6"/>
                                        </p:tgtEl>
                                      </p:cBhvr>
                                    </p:animEffect>
                                  </p:childTnLst>
                                </p:cTn>
                              </p:par>
                            </p:childTnLst>
                          </p:cTn>
                        </p:par>
                        <p:par>
                          <p:cTn id="70" fill="hold">
                            <p:stCondLst>
                              <p:cond delay="1000"/>
                            </p:stCondLst>
                            <p:childTnLst>
                              <p:par>
                                <p:cTn id="71" presetID="10" presetClass="entr" presetSubtype="0" fill="hold" grpId="0" nodeType="afterEffect">
                                  <p:stCondLst>
                                    <p:cond delay="0"/>
                                  </p:stCondLst>
                                  <p:childTnLst>
                                    <p:set>
                                      <p:cBhvr>
                                        <p:cTn id="72" dur="1" fill="hold">
                                          <p:stCondLst>
                                            <p:cond delay="0"/>
                                          </p:stCondLst>
                                        </p:cTn>
                                        <p:tgtEl>
                                          <p:spTgt spid="74"/>
                                        </p:tgtEl>
                                        <p:attrNameLst>
                                          <p:attrName>style.visibility</p:attrName>
                                        </p:attrNameLst>
                                      </p:cBhvr>
                                      <p:to>
                                        <p:strVal val="visible"/>
                                      </p:to>
                                    </p:set>
                                    <p:animEffect transition="in" filter="fade">
                                      <p:cBhvr>
                                        <p:cTn id="73" dur="1000"/>
                                        <p:tgtEl>
                                          <p:spTgt spid="74"/>
                                        </p:tgtEl>
                                      </p:cBhvr>
                                    </p:animEffect>
                                  </p:childTnLst>
                                </p:cTn>
                              </p:par>
                            </p:childTnLst>
                          </p:cTn>
                        </p:par>
                        <p:par>
                          <p:cTn id="74" fill="hold">
                            <p:stCondLst>
                              <p:cond delay="2000"/>
                            </p:stCondLst>
                            <p:childTnLst>
                              <p:par>
                                <p:cTn id="75" presetID="10" presetClass="entr" presetSubtype="0" fill="hold" nodeType="afterEffect">
                                  <p:stCondLst>
                                    <p:cond delay="0"/>
                                  </p:stCondLst>
                                  <p:childTnLst>
                                    <p:set>
                                      <p:cBhvr>
                                        <p:cTn id="76" dur="1" fill="hold">
                                          <p:stCondLst>
                                            <p:cond delay="0"/>
                                          </p:stCondLst>
                                        </p:cTn>
                                        <p:tgtEl>
                                          <p:spTgt spid="73"/>
                                        </p:tgtEl>
                                        <p:attrNameLst>
                                          <p:attrName>style.visibility</p:attrName>
                                        </p:attrNameLst>
                                      </p:cBhvr>
                                      <p:to>
                                        <p:strVal val="visible"/>
                                      </p:to>
                                    </p:set>
                                    <p:animEffect transition="in" filter="fade">
                                      <p:cBhvr>
                                        <p:cTn id="77" dur="10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4" grpId="0" animBg="1"/>
      <p:bldP spid="37" grpId="0" animBg="1"/>
      <p:bldP spid="34" grpId="0"/>
      <p:bldP spid="47" grpId="0" animBg="1"/>
      <p:bldP spid="64" grpId="0"/>
      <p:bldP spid="66" grpId="0" animBg="1"/>
      <p:bldP spid="71" grpId="0" animBg="1"/>
      <p:bldP spid="72" grpId="0" animBg="1"/>
      <p:bldP spid="7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6D4C-52B7-46EC-8786-47CBDDB277F2}"/>
              </a:ext>
            </a:extLst>
          </p:cNvPr>
          <p:cNvSpPr>
            <a:spLocks noGrp="1"/>
          </p:cNvSpPr>
          <p:nvPr>
            <p:ph type="title"/>
          </p:nvPr>
        </p:nvSpPr>
        <p:spPr/>
        <p:txBody>
          <a:bodyPr/>
          <a:lstStyle/>
          <a:p>
            <a:r>
              <a:rPr lang="en-GB" dirty="0"/>
              <a:t>Overview</a:t>
            </a:r>
          </a:p>
        </p:txBody>
      </p:sp>
      <p:sp>
        <p:nvSpPr>
          <p:cNvPr id="3" name="Content Placeholder 2">
            <a:extLst>
              <a:ext uri="{FF2B5EF4-FFF2-40B4-BE49-F238E27FC236}">
                <a16:creationId xmlns:a16="http://schemas.microsoft.com/office/drawing/2014/main" id="{9F6BB0E5-1509-47F3-ADDD-85071613039A}"/>
              </a:ext>
            </a:extLst>
          </p:cNvPr>
          <p:cNvSpPr>
            <a:spLocks noGrp="1"/>
          </p:cNvSpPr>
          <p:nvPr>
            <p:ph idx="1"/>
          </p:nvPr>
        </p:nvSpPr>
        <p:spPr/>
        <p:txBody>
          <a:bodyPr/>
          <a:lstStyle/>
          <a:p>
            <a:r>
              <a:rPr lang="en-GB" dirty="0"/>
              <a:t>Implementation of the new governance model for RDA</a:t>
            </a:r>
          </a:p>
          <a:p>
            <a:r>
              <a:rPr lang="en-GB" dirty="0"/>
              <a:t>3R project to redesign RDA Toolkit</a:t>
            </a:r>
          </a:p>
          <a:p>
            <a:pPr lvl="1"/>
            <a:r>
              <a:rPr lang="en-GB" dirty="0"/>
              <a:t>Design</a:t>
            </a:r>
          </a:p>
          <a:p>
            <a:pPr lvl="1"/>
            <a:r>
              <a:rPr lang="en-GB" dirty="0"/>
              <a:t>Content</a:t>
            </a:r>
          </a:p>
          <a:p>
            <a:r>
              <a:rPr lang="en-GB" dirty="0"/>
              <a:t>Recent meetings with specialist cataloguing communities</a:t>
            </a:r>
          </a:p>
          <a:p>
            <a:endParaRPr lang="en-GB" dirty="0"/>
          </a:p>
        </p:txBody>
      </p:sp>
    </p:spTree>
    <p:extLst>
      <p:ext uri="{BB962C8B-B14F-4D97-AF65-F5344CB8AC3E}">
        <p14:creationId xmlns:p14="http://schemas.microsoft.com/office/powerpoint/2010/main" val="3922175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6367705" cy="646331"/>
          </a:xfrm>
          <a:prstGeom prst="rect">
            <a:avLst/>
          </a:prstGeom>
          <a:noFill/>
        </p:spPr>
        <p:txBody>
          <a:bodyPr wrap="none" rtlCol="0">
            <a:spAutoFit/>
          </a:bodyPr>
          <a:lstStyle/>
          <a:p>
            <a:r>
              <a:rPr lang="en-US" sz="3600" dirty="0"/>
              <a:t>Implications for authority control</a:t>
            </a:r>
          </a:p>
        </p:txBody>
      </p:sp>
      <p:sp>
        <p:nvSpPr>
          <p:cNvPr id="3" name="TextBox 2"/>
          <p:cNvSpPr txBox="1"/>
          <p:nvPr/>
        </p:nvSpPr>
        <p:spPr>
          <a:xfrm>
            <a:off x="752273" y="1432608"/>
            <a:ext cx="7574604" cy="1384995"/>
          </a:xfrm>
          <a:prstGeom prst="rect">
            <a:avLst/>
          </a:prstGeom>
          <a:noFill/>
        </p:spPr>
        <p:txBody>
          <a:bodyPr wrap="square" rtlCol="0">
            <a:spAutoFit/>
          </a:bodyPr>
          <a:lstStyle/>
          <a:p>
            <a:r>
              <a:rPr lang="en-GB" sz="2800" dirty="0"/>
              <a:t>No need for "preferred" </a:t>
            </a:r>
            <a:r>
              <a:rPr lang="en-GB" sz="2800" dirty="0" err="1"/>
              <a:t>nomen</a:t>
            </a:r>
            <a:r>
              <a:rPr lang="en-GB" sz="2800" dirty="0"/>
              <a:t> (string) if local Identifier or global IRI is available for user task Identify</a:t>
            </a:r>
          </a:p>
        </p:txBody>
      </p:sp>
      <p:sp>
        <p:nvSpPr>
          <p:cNvPr id="4" name="TextBox 3"/>
          <p:cNvSpPr txBox="1"/>
          <p:nvPr/>
        </p:nvSpPr>
        <p:spPr>
          <a:xfrm>
            <a:off x="752273" y="4619102"/>
            <a:ext cx="7574604" cy="954107"/>
          </a:xfrm>
          <a:prstGeom prst="rect">
            <a:avLst/>
          </a:prstGeom>
          <a:noFill/>
        </p:spPr>
        <p:txBody>
          <a:bodyPr wrap="square" rtlCol="0">
            <a:spAutoFit/>
          </a:bodyPr>
          <a:lstStyle/>
          <a:p>
            <a:r>
              <a:rPr lang="en-GB" sz="2800" dirty="0"/>
              <a:t>Emphasis shifts from "authority form" to maintaining multiple forms of </a:t>
            </a:r>
            <a:r>
              <a:rPr lang="en-GB" sz="2800" dirty="0" err="1"/>
              <a:t>nomens</a:t>
            </a:r>
            <a:r>
              <a:rPr lang="en-GB" sz="2800" dirty="0"/>
              <a:t>: </a:t>
            </a:r>
            <a:r>
              <a:rPr lang="en-GB" sz="2800" dirty="0" err="1"/>
              <a:t>cf</a:t>
            </a:r>
            <a:r>
              <a:rPr lang="en-GB" sz="2800" dirty="0"/>
              <a:t> VIAF</a:t>
            </a:r>
          </a:p>
        </p:txBody>
      </p:sp>
      <p:sp>
        <p:nvSpPr>
          <p:cNvPr id="6" name="TextBox 5"/>
          <p:cNvSpPr txBox="1"/>
          <p:nvPr/>
        </p:nvSpPr>
        <p:spPr>
          <a:xfrm>
            <a:off x="752273" y="3241299"/>
            <a:ext cx="7574604" cy="954107"/>
          </a:xfrm>
          <a:prstGeom prst="rect">
            <a:avLst/>
          </a:prstGeom>
          <a:noFill/>
        </p:spPr>
        <p:txBody>
          <a:bodyPr wrap="square" rtlCol="0">
            <a:spAutoFit/>
          </a:bodyPr>
          <a:lstStyle/>
          <a:p>
            <a:r>
              <a:rPr lang="en-GB" sz="2800" dirty="0"/>
              <a:t>Human-readable </a:t>
            </a:r>
            <a:r>
              <a:rPr lang="en-GB" sz="2800" dirty="0" err="1"/>
              <a:t>nomens</a:t>
            </a:r>
            <a:r>
              <a:rPr lang="en-GB" sz="2800" dirty="0"/>
              <a:t> still required for user tasks Find and Explore </a:t>
            </a:r>
          </a:p>
        </p:txBody>
      </p:sp>
    </p:spTree>
    <p:extLst>
      <p:ext uri="{BB962C8B-B14F-4D97-AF65-F5344CB8AC3E}">
        <p14:creationId xmlns:p14="http://schemas.microsoft.com/office/powerpoint/2010/main" val="23052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6670352" cy="646331"/>
          </a:xfrm>
          <a:prstGeom prst="rect">
            <a:avLst/>
          </a:prstGeom>
          <a:noFill/>
        </p:spPr>
        <p:txBody>
          <a:bodyPr wrap="none" rtlCol="0">
            <a:spAutoFit/>
          </a:bodyPr>
          <a:lstStyle/>
          <a:p>
            <a:r>
              <a:rPr lang="en-US" sz="3600" dirty="0" err="1"/>
              <a:t>Nomen</a:t>
            </a:r>
            <a:r>
              <a:rPr lang="en-US" sz="3600" dirty="0"/>
              <a:t> granularity and hierarchies</a:t>
            </a:r>
          </a:p>
        </p:txBody>
      </p:sp>
      <p:sp>
        <p:nvSpPr>
          <p:cNvPr id="3" name="TextBox 2"/>
          <p:cNvSpPr txBox="1"/>
          <p:nvPr/>
        </p:nvSpPr>
        <p:spPr>
          <a:xfrm>
            <a:off x="752273" y="1413754"/>
            <a:ext cx="7859948" cy="523220"/>
          </a:xfrm>
          <a:prstGeom prst="rect">
            <a:avLst/>
          </a:prstGeom>
          <a:noFill/>
        </p:spPr>
        <p:txBody>
          <a:bodyPr wrap="square" rtlCol="0">
            <a:spAutoFit/>
          </a:bodyPr>
          <a:lstStyle/>
          <a:p>
            <a:r>
              <a:rPr lang="en-GB" sz="2800" dirty="0"/>
              <a:t>Current RDA elements form categories of </a:t>
            </a:r>
            <a:r>
              <a:rPr lang="en-GB" sz="2800" dirty="0" err="1"/>
              <a:t>nomens</a:t>
            </a:r>
            <a:endParaRPr lang="en-GB" sz="2800" dirty="0"/>
          </a:p>
        </p:txBody>
      </p:sp>
      <p:sp>
        <p:nvSpPr>
          <p:cNvPr id="4" name="TextBox 3"/>
          <p:cNvSpPr txBox="1"/>
          <p:nvPr/>
        </p:nvSpPr>
        <p:spPr>
          <a:xfrm>
            <a:off x="752273" y="2128816"/>
            <a:ext cx="7859948" cy="954107"/>
          </a:xfrm>
          <a:prstGeom prst="rect">
            <a:avLst/>
          </a:prstGeom>
          <a:noFill/>
        </p:spPr>
        <p:txBody>
          <a:bodyPr wrap="square" rtlCol="0">
            <a:spAutoFit/>
          </a:bodyPr>
          <a:lstStyle/>
          <a:p>
            <a:r>
              <a:rPr lang="en-GB" sz="2800" dirty="0"/>
              <a:t>Titles: essentially unstructured descriptions with no "authority"; hierarchical (sub-types)</a:t>
            </a:r>
          </a:p>
        </p:txBody>
      </p:sp>
      <p:sp>
        <p:nvSpPr>
          <p:cNvPr id="5" name="TextBox 4"/>
          <p:cNvSpPr txBox="1"/>
          <p:nvPr/>
        </p:nvSpPr>
        <p:spPr>
          <a:xfrm>
            <a:off x="752273" y="3274765"/>
            <a:ext cx="7859948" cy="954107"/>
          </a:xfrm>
          <a:prstGeom prst="rect">
            <a:avLst/>
          </a:prstGeom>
          <a:noFill/>
        </p:spPr>
        <p:txBody>
          <a:bodyPr wrap="square" rtlCol="0">
            <a:spAutoFit/>
          </a:bodyPr>
          <a:lstStyle/>
          <a:p>
            <a:r>
              <a:rPr lang="en-GB" sz="2800" dirty="0"/>
              <a:t>Names: essentially unstructured labels  or structured labels with "authority"; hierarchical (sub-types)</a:t>
            </a:r>
          </a:p>
        </p:txBody>
      </p:sp>
      <p:sp>
        <p:nvSpPr>
          <p:cNvPr id="6" name="TextBox 5"/>
          <p:cNvSpPr txBox="1"/>
          <p:nvPr/>
        </p:nvSpPr>
        <p:spPr>
          <a:xfrm>
            <a:off x="752273" y="4420714"/>
            <a:ext cx="7859948" cy="523220"/>
          </a:xfrm>
          <a:prstGeom prst="rect">
            <a:avLst/>
          </a:prstGeom>
          <a:noFill/>
        </p:spPr>
        <p:txBody>
          <a:bodyPr wrap="square" rtlCol="0">
            <a:spAutoFit/>
          </a:bodyPr>
          <a:lstStyle/>
          <a:p>
            <a:r>
              <a:rPr lang="en-GB" sz="2800" dirty="0"/>
              <a:t>Identifiers; no sub-types</a:t>
            </a:r>
          </a:p>
        </p:txBody>
      </p:sp>
      <p:sp>
        <p:nvSpPr>
          <p:cNvPr id="7" name="TextBox 6"/>
          <p:cNvSpPr txBox="1"/>
          <p:nvPr/>
        </p:nvSpPr>
        <p:spPr>
          <a:xfrm>
            <a:off x="752273" y="5135777"/>
            <a:ext cx="7859948" cy="954107"/>
          </a:xfrm>
          <a:prstGeom prst="rect">
            <a:avLst/>
          </a:prstGeom>
          <a:noFill/>
        </p:spPr>
        <p:txBody>
          <a:bodyPr wrap="square" rtlCol="0">
            <a:spAutoFit/>
          </a:bodyPr>
          <a:lstStyle/>
          <a:p>
            <a:r>
              <a:rPr lang="en-GB" sz="2800" dirty="0"/>
              <a:t>No current elements for access points: structured descriptions</a:t>
            </a:r>
          </a:p>
        </p:txBody>
      </p:sp>
    </p:spTree>
    <p:extLst>
      <p:ext uri="{BB962C8B-B14F-4D97-AF65-F5344CB8AC3E}">
        <p14:creationId xmlns:p14="http://schemas.microsoft.com/office/powerpoint/2010/main" val="117185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4360" y="493776"/>
            <a:ext cx="5678542" cy="646331"/>
          </a:xfrm>
          <a:prstGeom prst="rect">
            <a:avLst/>
          </a:prstGeom>
          <a:noFill/>
        </p:spPr>
        <p:txBody>
          <a:bodyPr wrap="none" rtlCol="0">
            <a:spAutoFit/>
          </a:bodyPr>
          <a:lstStyle/>
          <a:p>
            <a:r>
              <a:rPr lang="en-US" sz="3600" dirty="0"/>
              <a:t>Work to </a:t>
            </a:r>
            <a:r>
              <a:rPr lang="en-US" sz="3600" dirty="0" err="1"/>
              <a:t>Nomen</a:t>
            </a:r>
            <a:r>
              <a:rPr lang="en-US" sz="3600" dirty="0"/>
              <a:t> relationships</a:t>
            </a:r>
          </a:p>
        </p:txBody>
      </p:sp>
      <p:sp>
        <p:nvSpPr>
          <p:cNvPr id="4" name="TextBox 3"/>
          <p:cNvSpPr txBox="1"/>
          <p:nvPr/>
        </p:nvSpPr>
        <p:spPr>
          <a:xfrm>
            <a:off x="2529145" y="1260760"/>
            <a:ext cx="2983382" cy="908864"/>
          </a:xfrm>
          <a:prstGeom prst="ellipse">
            <a:avLst/>
          </a:prstGeom>
          <a:noFill/>
          <a:ln w="28575">
            <a:solidFill>
              <a:schemeClr val="accent1"/>
            </a:solidFill>
            <a:prstDash val="dash"/>
          </a:ln>
        </p:spPr>
        <p:txBody>
          <a:bodyPr wrap="none" rtlCol="0">
            <a:spAutoFit/>
          </a:bodyPr>
          <a:lstStyle/>
          <a:p>
            <a:pPr algn="ctr"/>
            <a:r>
              <a:rPr lang="en-GB" b="1" dirty="0"/>
              <a:t>[has] related </a:t>
            </a:r>
            <a:r>
              <a:rPr lang="en-GB" b="1" dirty="0" err="1"/>
              <a:t>nomen</a:t>
            </a:r>
            <a:endParaRPr lang="en-GB" b="1" dirty="0"/>
          </a:p>
          <a:p>
            <a:pPr algn="ctr"/>
            <a:r>
              <a:rPr lang="en-GB" b="1" dirty="0"/>
              <a:t>(work)</a:t>
            </a:r>
          </a:p>
        </p:txBody>
      </p:sp>
      <p:sp>
        <p:nvSpPr>
          <p:cNvPr id="5" name="TextBox 4"/>
          <p:cNvSpPr txBox="1"/>
          <p:nvPr/>
        </p:nvSpPr>
        <p:spPr>
          <a:xfrm>
            <a:off x="480508" y="2159764"/>
            <a:ext cx="1977321" cy="908864"/>
          </a:xfrm>
          <a:prstGeom prst="ellipse">
            <a:avLst/>
          </a:prstGeom>
          <a:noFill/>
          <a:ln w="28575">
            <a:solidFill>
              <a:schemeClr val="accent1"/>
            </a:solidFill>
            <a:prstDash val="dash"/>
          </a:ln>
        </p:spPr>
        <p:txBody>
          <a:bodyPr wrap="none" rtlCol="0">
            <a:spAutoFit/>
          </a:bodyPr>
          <a:lstStyle/>
          <a:p>
            <a:pPr algn="ctr"/>
            <a:r>
              <a:rPr lang="en-GB" b="1" dirty="0"/>
              <a:t>[has] subject</a:t>
            </a:r>
          </a:p>
          <a:p>
            <a:pPr algn="ctr"/>
            <a:r>
              <a:rPr lang="en-GB" b="1" dirty="0"/>
              <a:t>(</a:t>
            </a:r>
            <a:r>
              <a:rPr lang="en-GB" b="1" dirty="0" err="1"/>
              <a:t>nomen</a:t>
            </a:r>
            <a:r>
              <a:rPr lang="en-GB" b="1" dirty="0"/>
              <a:t>)</a:t>
            </a:r>
          </a:p>
        </p:txBody>
      </p:sp>
      <p:sp>
        <p:nvSpPr>
          <p:cNvPr id="6" name="TextBox 5"/>
          <p:cNvSpPr txBox="1"/>
          <p:nvPr/>
        </p:nvSpPr>
        <p:spPr>
          <a:xfrm>
            <a:off x="250423" y="3692375"/>
            <a:ext cx="2706576" cy="908864"/>
          </a:xfrm>
          <a:prstGeom prst="ellipse">
            <a:avLst/>
          </a:prstGeom>
          <a:noFill/>
          <a:ln w="28575">
            <a:solidFill>
              <a:schemeClr val="accent1"/>
            </a:solidFill>
          </a:ln>
        </p:spPr>
        <p:txBody>
          <a:bodyPr wrap="none" rtlCol="0">
            <a:spAutoFit/>
          </a:bodyPr>
          <a:lstStyle/>
          <a:p>
            <a:pPr algn="ctr"/>
            <a:r>
              <a:rPr lang="en-GB" b="1" dirty="0"/>
              <a:t>[has] identifier for</a:t>
            </a:r>
          </a:p>
          <a:p>
            <a:pPr algn="ctr"/>
            <a:r>
              <a:rPr lang="en-GB" b="1" dirty="0"/>
              <a:t>work</a:t>
            </a:r>
          </a:p>
        </p:txBody>
      </p:sp>
      <p:sp>
        <p:nvSpPr>
          <p:cNvPr id="7" name="TextBox 6"/>
          <p:cNvSpPr txBox="1"/>
          <p:nvPr/>
        </p:nvSpPr>
        <p:spPr>
          <a:xfrm>
            <a:off x="3068242" y="3692375"/>
            <a:ext cx="1905189" cy="908864"/>
          </a:xfrm>
          <a:prstGeom prst="ellipse">
            <a:avLst/>
          </a:prstGeom>
          <a:noFill/>
          <a:ln w="28575">
            <a:solidFill>
              <a:schemeClr val="accent1"/>
            </a:solidFill>
          </a:ln>
        </p:spPr>
        <p:txBody>
          <a:bodyPr wrap="none" rtlCol="0">
            <a:spAutoFit/>
          </a:bodyPr>
          <a:lstStyle/>
          <a:p>
            <a:pPr algn="ctr"/>
            <a:r>
              <a:rPr lang="en-GB" b="1" dirty="0"/>
              <a:t>[has] title of</a:t>
            </a:r>
          </a:p>
          <a:p>
            <a:pPr algn="ctr"/>
            <a:r>
              <a:rPr lang="en-GB" b="1" dirty="0"/>
              <a:t>work</a:t>
            </a:r>
          </a:p>
        </p:txBody>
      </p:sp>
      <p:sp>
        <p:nvSpPr>
          <p:cNvPr id="8" name="TextBox 7"/>
          <p:cNvSpPr txBox="1"/>
          <p:nvPr/>
        </p:nvSpPr>
        <p:spPr>
          <a:xfrm>
            <a:off x="1696704" y="4807125"/>
            <a:ext cx="2275406" cy="1298377"/>
          </a:xfrm>
          <a:prstGeom prst="ellipse">
            <a:avLst/>
          </a:prstGeom>
          <a:noFill/>
          <a:ln w="28575">
            <a:solidFill>
              <a:schemeClr val="accent1"/>
            </a:solidFill>
          </a:ln>
        </p:spPr>
        <p:txBody>
          <a:bodyPr wrap="none" rtlCol="0">
            <a:spAutoFit/>
          </a:bodyPr>
          <a:lstStyle/>
          <a:p>
            <a:pPr algn="ctr"/>
            <a:r>
              <a:rPr lang="en-GB" b="1" dirty="0"/>
              <a:t>[has] preferred</a:t>
            </a:r>
          </a:p>
          <a:p>
            <a:pPr algn="ctr"/>
            <a:r>
              <a:rPr lang="en-GB" b="1" dirty="0"/>
              <a:t>title of</a:t>
            </a:r>
          </a:p>
          <a:p>
            <a:pPr algn="ctr"/>
            <a:r>
              <a:rPr lang="en-GB" b="1" dirty="0"/>
              <a:t>work</a:t>
            </a:r>
          </a:p>
        </p:txBody>
      </p:sp>
      <p:sp>
        <p:nvSpPr>
          <p:cNvPr id="9" name="TextBox 8"/>
          <p:cNvSpPr txBox="1"/>
          <p:nvPr/>
        </p:nvSpPr>
        <p:spPr>
          <a:xfrm>
            <a:off x="4106649" y="4807125"/>
            <a:ext cx="1953787" cy="1298377"/>
          </a:xfrm>
          <a:prstGeom prst="ellipse">
            <a:avLst/>
          </a:prstGeom>
          <a:noFill/>
          <a:ln w="28575">
            <a:solidFill>
              <a:schemeClr val="accent1"/>
            </a:solidFill>
          </a:ln>
        </p:spPr>
        <p:txBody>
          <a:bodyPr wrap="none" rtlCol="0">
            <a:spAutoFit/>
          </a:bodyPr>
          <a:lstStyle/>
          <a:p>
            <a:pPr algn="ctr"/>
            <a:r>
              <a:rPr lang="en-GB" b="1" dirty="0"/>
              <a:t>[has] variant</a:t>
            </a:r>
          </a:p>
          <a:p>
            <a:pPr algn="ctr"/>
            <a:r>
              <a:rPr lang="en-GB" b="1" dirty="0"/>
              <a:t>title of</a:t>
            </a:r>
          </a:p>
          <a:p>
            <a:pPr algn="ctr"/>
            <a:r>
              <a:rPr lang="en-GB" b="1" dirty="0"/>
              <a:t>work</a:t>
            </a:r>
          </a:p>
        </p:txBody>
      </p:sp>
      <p:sp>
        <p:nvSpPr>
          <p:cNvPr id="10" name="TextBox 9"/>
          <p:cNvSpPr txBox="1"/>
          <p:nvPr/>
        </p:nvSpPr>
        <p:spPr>
          <a:xfrm>
            <a:off x="2579457" y="2476567"/>
            <a:ext cx="2882758" cy="908864"/>
          </a:xfrm>
          <a:prstGeom prst="ellipse">
            <a:avLst/>
          </a:prstGeom>
          <a:noFill/>
          <a:ln w="28575">
            <a:solidFill>
              <a:schemeClr val="accent1"/>
            </a:solidFill>
            <a:prstDash val="dash"/>
          </a:ln>
        </p:spPr>
        <p:txBody>
          <a:bodyPr wrap="none" rtlCol="0">
            <a:spAutoFit/>
          </a:bodyPr>
          <a:lstStyle/>
          <a:p>
            <a:pPr algn="ctr"/>
            <a:r>
              <a:rPr lang="en-GB" b="1" dirty="0"/>
              <a:t>[has] appellation of</a:t>
            </a:r>
          </a:p>
          <a:p>
            <a:pPr algn="ctr"/>
            <a:r>
              <a:rPr lang="en-GB" b="1" dirty="0"/>
              <a:t>work</a:t>
            </a:r>
          </a:p>
        </p:txBody>
      </p:sp>
      <p:cxnSp>
        <p:nvCxnSpPr>
          <p:cNvPr id="11" name="Curved Connector 47"/>
          <p:cNvCxnSpPr>
            <a:cxnSpLocks/>
            <a:stCxn id="10" idx="0"/>
            <a:endCxn id="4" idx="4"/>
          </p:cNvCxnSpPr>
          <p:nvPr/>
        </p:nvCxnSpPr>
        <p:spPr>
          <a:xfrm rot="5400000" flipH="1" flipV="1">
            <a:off x="3867365" y="2323096"/>
            <a:ext cx="306943"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urved Connector 47"/>
          <p:cNvCxnSpPr>
            <a:cxnSpLocks/>
            <a:stCxn id="7" idx="0"/>
            <a:endCxn id="10" idx="4"/>
          </p:cNvCxnSpPr>
          <p:nvPr/>
        </p:nvCxnSpPr>
        <p:spPr>
          <a:xfrm rot="16200000" flipV="1">
            <a:off x="3867365" y="3538902"/>
            <a:ext cx="306944"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urved Connector 47"/>
          <p:cNvCxnSpPr>
            <a:cxnSpLocks/>
            <a:stCxn id="5" idx="7"/>
            <a:endCxn id="4" idx="2"/>
          </p:cNvCxnSpPr>
          <p:nvPr/>
        </p:nvCxnSpPr>
        <p:spPr>
          <a:xfrm rot="5400000" flipH="1" flipV="1">
            <a:off x="2059865" y="1823584"/>
            <a:ext cx="577672" cy="360888"/>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Curved Connector 47"/>
          <p:cNvCxnSpPr>
            <a:cxnSpLocks/>
            <a:stCxn id="9" idx="1"/>
            <a:endCxn id="7" idx="4"/>
          </p:cNvCxnSpPr>
          <p:nvPr/>
        </p:nvCxnSpPr>
        <p:spPr>
          <a:xfrm rot="16200000" flipV="1">
            <a:off x="4008792" y="4613285"/>
            <a:ext cx="396029" cy="37193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urved Connector 47"/>
          <p:cNvCxnSpPr>
            <a:cxnSpLocks/>
            <a:stCxn id="8" idx="7"/>
            <a:endCxn id="7" idx="4"/>
          </p:cNvCxnSpPr>
          <p:nvPr/>
        </p:nvCxnSpPr>
        <p:spPr>
          <a:xfrm rot="5400000" flipH="1" flipV="1">
            <a:off x="3631847" y="4608278"/>
            <a:ext cx="396029" cy="38195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urved Connector 47"/>
          <p:cNvCxnSpPr>
            <a:cxnSpLocks/>
            <a:stCxn id="6" idx="7"/>
            <a:endCxn id="10" idx="4"/>
          </p:cNvCxnSpPr>
          <p:nvPr/>
        </p:nvCxnSpPr>
        <p:spPr>
          <a:xfrm rot="5400000" flipH="1" flipV="1">
            <a:off x="3070711" y="2875350"/>
            <a:ext cx="440044" cy="146020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655317" y="3692375"/>
            <a:ext cx="2993210" cy="908864"/>
          </a:xfrm>
          <a:prstGeom prst="ellipse">
            <a:avLst/>
          </a:prstGeom>
          <a:noFill/>
          <a:ln w="28575">
            <a:solidFill>
              <a:schemeClr val="accent1"/>
            </a:solidFill>
            <a:prstDash val="dash"/>
          </a:ln>
        </p:spPr>
        <p:txBody>
          <a:bodyPr wrap="none" rtlCol="0">
            <a:spAutoFit/>
          </a:bodyPr>
          <a:lstStyle/>
          <a:p>
            <a:pPr algn="ctr"/>
            <a:r>
              <a:rPr lang="en-GB" b="1" dirty="0"/>
              <a:t>[has] access point of</a:t>
            </a:r>
          </a:p>
          <a:p>
            <a:pPr algn="ctr"/>
            <a:r>
              <a:rPr lang="en-GB" b="1" dirty="0"/>
              <a:t>work</a:t>
            </a:r>
          </a:p>
        </p:txBody>
      </p:sp>
      <p:cxnSp>
        <p:nvCxnSpPr>
          <p:cNvPr id="46" name="Curved Connector 47"/>
          <p:cNvCxnSpPr>
            <a:cxnSpLocks/>
            <a:stCxn id="45" idx="1"/>
            <a:endCxn id="10" idx="4"/>
          </p:cNvCxnSpPr>
          <p:nvPr/>
        </p:nvCxnSpPr>
        <p:spPr>
          <a:xfrm rot="16200000" flipV="1">
            <a:off x="4837227" y="2569040"/>
            <a:ext cx="440044" cy="207282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6275941" y="5196639"/>
            <a:ext cx="1037349" cy="519351"/>
          </a:xfrm>
          <a:prstGeom prst="ellipse">
            <a:avLst/>
          </a:prstGeom>
          <a:noFill/>
          <a:ln w="28575">
            <a:solidFill>
              <a:schemeClr val="accent1"/>
            </a:solidFill>
            <a:prstDash val="dash"/>
          </a:ln>
        </p:spPr>
        <p:txBody>
          <a:bodyPr wrap="none" rtlCol="0">
            <a:spAutoFit/>
          </a:bodyPr>
          <a:lstStyle/>
          <a:p>
            <a:pPr algn="ctr"/>
            <a:r>
              <a:rPr lang="en-GB" b="1" dirty="0"/>
              <a:t>[AAP]</a:t>
            </a:r>
          </a:p>
        </p:txBody>
      </p:sp>
      <p:sp>
        <p:nvSpPr>
          <p:cNvPr id="52" name="TextBox 51"/>
          <p:cNvSpPr txBox="1"/>
          <p:nvPr/>
        </p:nvSpPr>
        <p:spPr>
          <a:xfrm>
            <a:off x="7392459" y="5196639"/>
            <a:ext cx="1015530" cy="519351"/>
          </a:xfrm>
          <a:prstGeom prst="ellipse">
            <a:avLst/>
          </a:prstGeom>
          <a:noFill/>
          <a:ln w="28575">
            <a:solidFill>
              <a:schemeClr val="accent1"/>
            </a:solidFill>
            <a:prstDash val="dash"/>
          </a:ln>
        </p:spPr>
        <p:txBody>
          <a:bodyPr wrap="none" rtlCol="0">
            <a:spAutoFit/>
          </a:bodyPr>
          <a:lstStyle/>
          <a:p>
            <a:pPr algn="ctr"/>
            <a:r>
              <a:rPr lang="en-GB" b="1" dirty="0"/>
              <a:t>[VAP]</a:t>
            </a:r>
          </a:p>
        </p:txBody>
      </p:sp>
      <p:cxnSp>
        <p:nvCxnSpPr>
          <p:cNvPr id="63" name="Curved Connector 47"/>
          <p:cNvCxnSpPr>
            <a:cxnSpLocks/>
            <a:stCxn id="52" idx="0"/>
            <a:endCxn id="45" idx="4"/>
          </p:cNvCxnSpPr>
          <p:nvPr/>
        </p:nvCxnSpPr>
        <p:spPr>
          <a:xfrm rot="16200000" flipV="1">
            <a:off x="7228373" y="4524788"/>
            <a:ext cx="595400" cy="74830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Curved Connector 47"/>
          <p:cNvCxnSpPr>
            <a:cxnSpLocks/>
            <a:stCxn id="51" idx="0"/>
            <a:endCxn id="45" idx="4"/>
          </p:cNvCxnSpPr>
          <p:nvPr/>
        </p:nvCxnSpPr>
        <p:spPr>
          <a:xfrm rot="5400000" flipH="1" flipV="1">
            <a:off x="6675569" y="4720286"/>
            <a:ext cx="595400" cy="35730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5834475" y="1965008"/>
            <a:ext cx="2634892" cy="1298377"/>
          </a:xfrm>
          <a:prstGeom prst="ellipse">
            <a:avLst/>
          </a:prstGeom>
          <a:noFill/>
          <a:ln w="28575">
            <a:solidFill>
              <a:schemeClr val="accent1"/>
            </a:solidFill>
            <a:prstDash val="dash"/>
          </a:ln>
        </p:spPr>
        <p:txBody>
          <a:bodyPr wrap="none" rtlCol="0">
            <a:spAutoFit/>
          </a:bodyPr>
          <a:lstStyle/>
          <a:p>
            <a:pPr algn="ctr"/>
            <a:r>
              <a:rPr lang="en-GB" b="1" dirty="0"/>
              <a:t>[has] represented</a:t>
            </a:r>
          </a:p>
          <a:p>
            <a:pPr algn="ctr"/>
            <a:r>
              <a:rPr lang="en-GB" b="1" dirty="0"/>
              <a:t>name of creator</a:t>
            </a:r>
          </a:p>
          <a:p>
            <a:pPr algn="ctr"/>
            <a:r>
              <a:rPr lang="en-GB" b="1" dirty="0"/>
              <a:t>(work)</a:t>
            </a:r>
          </a:p>
        </p:txBody>
      </p:sp>
      <p:cxnSp>
        <p:nvCxnSpPr>
          <p:cNvPr id="76" name="Curved Connector 47"/>
          <p:cNvCxnSpPr>
            <a:cxnSpLocks/>
            <a:stCxn id="73" idx="1"/>
            <a:endCxn id="4" idx="6"/>
          </p:cNvCxnSpPr>
          <p:nvPr/>
        </p:nvCxnSpPr>
        <p:spPr>
          <a:xfrm rot="16200000" flipV="1">
            <a:off x="5646458" y="1581262"/>
            <a:ext cx="439959" cy="707819"/>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6962682" y="309109"/>
            <a:ext cx="1856886" cy="1323439"/>
          </a:xfrm>
          <a:prstGeom prst="rect">
            <a:avLst/>
          </a:prstGeom>
          <a:solidFill>
            <a:schemeClr val="accent1"/>
          </a:solidFill>
          <a:ln w="19050">
            <a:solidFill>
              <a:schemeClr val="tx1"/>
            </a:solidFill>
          </a:ln>
        </p:spPr>
        <p:txBody>
          <a:bodyPr wrap="square" rtlCol="0">
            <a:spAutoFit/>
          </a:bodyPr>
          <a:lstStyle/>
          <a:p>
            <a:r>
              <a:rPr lang="en-GB" sz="2000" dirty="0">
                <a:solidFill>
                  <a:schemeClr val="bg1"/>
                </a:solidFill>
              </a:rPr>
              <a:t>4-fold path</a:t>
            </a:r>
          </a:p>
          <a:p>
            <a:r>
              <a:rPr lang="en-GB" sz="2000" dirty="0">
                <a:solidFill>
                  <a:schemeClr val="bg1"/>
                </a:solidFill>
              </a:rPr>
              <a:t>1: Unstructured</a:t>
            </a:r>
          </a:p>
          <a:p>
            <a:r>
              <a:rPr lang="en-GB" sz="2000" dirty="0">
                <a:solidFill>
                  <a:schemeClr val="bg1"/>
                </a:solidFill>
              </a:rPr>
              <a:t>2: Structured</a:t>
            </a:r>
          </a:p>
          <a:p>
            <a:r>
              <a:rPr lang="en-GB" sz="2000" dirty="0">
                <a:solidFill>
                  <a:schemeClr val="bg1"/>
                </a:solidFill>
              </a:rPr>
              <a:t>3: Identifier</a:t>
            </a:r>
          </a:p>
        </p:txBody>
      </p:sp>
      <p:sp>
        <p:nvSpPr>
          <p:cNvPr id="84" name="TextBox 83"/>
          <p:cNvSpPr txBox="1"/>
          <p:nvPr/>
        </p:nvSpPr>
        <p:spPr>
          <a:xfrm>
            <a:off x="3869994" y="6105502"/>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1</a:t>
            </a:r>
          </a:p>
        </p:txBody>
      </p:sp>
      <p:sp>
        <p:nvSpPr>
          <p:cNvPr id="85" name="TextBox 84"/>
          <p:cNvSpPr txBox="1"/>
          <p:nvPr/>
        </p:nvSpPr>
        <p:spPr>
          <a:xfrm>
            <a:off x="7163116" y="6051714"/>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2</a:t>
            </a:r>
          </a:p>
        </p:txBody>
      </p:sp>
      <p:sp>
        <p:nvSpPr>
          <p:cNvPr id="86" name="TextBox 85"/>
          <p:cNvSpPr txBox="1"/>
          <p:nvPr/>
        </p:nvSpPr>
        <p:spPr>
          <a:xfrm>
            <a:off x="770386" y="4827307"/>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3</a:t>
            </a:r>
          </a:p>
        </p:txBody>
      </p:sp>
      <p:cxnSp>
        <p:nvCxnSpPr>
          <p:cNvPr id="88" name="Straight Arrow Connector 87"/>
          <p:cNvCxnSpPr>
            <a:cxnSpLocks/>
            <a:stCxn id="86" idx="0"/>
          </p:cNvCxnSpPr>
          <p:nvPr/>
        </p:nvCxnSpPr>
        <p:spPr>
          <a:xfrm flipV="1">
            <a:off x="921229" y="4289612"/>
            <a:ext cx="304937" cy="53769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cxnSpLocks/>
            <a:stCxn id="85" idx="0"/>
          </p:cNvCxnSpPr>
          <p:nvPr/>
        </p:nvCxnSpPr>
        <p:spPr>
          <a:xfrm flipV="1">
            <a:off x="7313959" y="5614147"/>
            <a:ext cx="444994" cy="437567"/>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cxnSpLocks/>
            <a:stCxn id="85" idx="0"/>
          </p:cNvCxnSpPr>
          <p:nvPr/>
        </p:nvCxnSpPr>
        <p:spPr>
          <a:xfrm flipH="1" flipV="1">
            <a:off x="6868964" y="5614147"/>
            <a:ext cx="444995" cy="437567"/>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cxnSpLocks/>
            <a:stCxn id="84" idx="0"/>
          </p:cNvCxnSpPr>
          <p:nvPr/>
        </p:nvCxnSpPr>
        <p:spPr>
          <a:xfrm flipH="1" flipV="1">
            <a:off x="3298121" y="5630754"/>
            <a:ext cx="722716" cy="474748"/>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cxnSpLocks/>
            <a:stCxn id="84" idx="0"/>
          </p:cNvCxnSpPr>
          <p:nvPr/>
        </p:nvCxnSpPr>
        <p:spPr>
          <a:xfrm flipV="1">
            <a:off x="4020837" y="5715990"/>
            <a:ext cx="678910" cy="389512"/>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0112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1000"/>
                                        <p:tgtEl>
                                          <p:spTgt spid="24"/>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10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1000"/>
                                        <p:tgtEl>
                                          <p:spTgt spid="6"/>
                                        </p:tgtEl>
                                      </p:cBhvr>
                                    </p:animEffect>
                                  </p:childTnLst>
                                </p:cTn>
                              </p:par>
                            </p:childTnLst>
                          </p:cTn>
                        </p:par>
                        <p:par>
                          <p:cTn id="30" fill="hold">
                            <p:stCondLst>
                              <p:cond delay="1000"/>
                            </p:stCondLst>
                            <p:childTnLst>
                              <p:par>
                                <p:cTn id="31" presetID="10" presetClass="entr" presetSubtype="0" fill="hold" nodeType="after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1000"/>
                                        <p:tgtEl>
                                          <p:spTgt spid="27"/>
                                        </p:tgtEl>
                                      </p:cBhvr>
                                    </p:animEffect>
                                  </p:childTnLst>
                                </p:cTn>
                              </p:par>
                            </p:childTnLst>
                          </p:cTn>
                        </p:par>
                        <p:par>
                          <p:cTn id="34" fill="hold">
                            <p:stCondLst>
                              <p:cond delay="2000"/>
                            </p:stCondLst>
                            <p:childTnLst>
                              <p:par>
                                <p:cTn id="35" presetID="10" presetClass="entr" presetSubtype="0" fill="hold" grpId="0" nodeType="after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1000"/>
                                        <p:tgtEl>
                                          <p:spTgt spid="10"/>
                                        </p:tgtEl>
                                      </p:cBhvr>
                                    </p:animEffect>
                                  </p:childTnLst>
                                </p:cTn>
                              </p:par>
                            </p:childTnLst>
                          </p:cTn>
                        </p:par>
                        <p:par>
                          <p:cTn id="38" fill="hold">
                            <p:stCondLst>
                              <p:cond delay="3000"/>
                            </p:stCondLst>
                            <p:childTnLst>
                              <p:par>
                                <p:cTn id="39" presetID="10" presetClass="entr" presetSubtype="0" fill="hold" nodeType="after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10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fade">
                                      <p:cBhvr>
                                        <p:cTn id="46" dur="1000"/>
                                        <p:tgtEl>
                                          <p:spTgt spid="5"/>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1000"/>
                                        <p:tgtEl>
                                          <p:spTgt spid="18"/>
                                        </p:tgtEl>
                                      </p:cBhvr>
                                    </p:animEffect>
                                  </p:childTnLst>
                                </p:cTn>
                              </p:par>
                            </p:childTnLst>
                          </p:cTn>
                        </p:par>
                        <p:par>
                          <p:cTn id="52" fill="hold">
                            <p:stCondLst>
                              <p:cond delay="1000"/>
                            </p:stCondLst>
                            <p:childTnLst>
                              <p:par>
                                <p:cTn id="53" presetID="10" presetClass="entr" presetSubtype="0" fill="hold" grpId="0" nodeType="after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fade">
                                      <p:cBhvr>
                                        <p:cTn id="55" dur="1000"/>
                                        <p:tgtEl>
                                          <p:spTgt spid="4"/>
                                        </p:tgtEl>
                                      </p:cBhvr>
                                    </p:animEffect>
                                  </p:childTnLst>
                                </p:cTn>
                              </p:par>
                            </p:childTnLst>
                          </p:cTn>
                        </p:par>
                        <p:par>
                          <p:cTn id="56" fill="hold">
                            <p:stCondLst>
                              <p:cond delay="2000"/>
                            </p:stCondLst>
                            <p:childTnLst>
                              <p:par>
                                <p:cTn id="57" presetID="10" presetClass="entr" presetSubtype="0" fill="hold" nodeType="afterEffect">
                                  <p:stCondLst>
                                    <p:cond delay="0"/>
                                  </p:stCondLst>
                                  <p:childTnLst>
                                    <p:set>
                                      <p:cBhvr>
                                        <p:cTn id="58" dur="1" fill="hold">
                                          <p:stCondLst>
                                            <p:cond delay="0"/>
                                          </p:stCondLst>
                                        </p:cTn>
                                        <p:tgtEl>
                                          <p:spTgt spid="11"/>
                                        </p:tgtEl>
                                        <p:attrNameLst>
                                          <p:attrName>style.visibility</p:attrName>
                                        </p:attrNameLst>
                                      </p:cBhvr>
                                      <p:to>
                                        <p:strVal val="visible"/>
                                      </p:to>
                                    </p:set>
                                    <p:animEffect transition="in" filter="fade">
                                      <p:cBhvr>
                                        <p:cTn id="59" dur="1000"/>
                                        <p:tgtEl>
                                          <p:spTgt spid="11"/>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83"/>
                                        </p:tgtEl>
                                        <p:attrNameLst>
                                          <p:attrName>style.visibility</p:attrName>
                                        </p:attrNameLst>
                                      </p:cBhvr>
                                      <p:to>
                                        <p:strVal val="visible"/>
                                      </p:to>
                                    </p:set>
                                    <p:animEffect transition="in" filter="fade">
                                      <p:cBhvr>
                                        <p:cTn id="64" dur="1000"/>
                                        <p:tgtEl>
                                          <p:spTgt spid="83"/>
                                        </p:tgtEl>
                                      </p:cBhvr>
                                    </p:animEffect>
                                  </p:childTnLst>
                                </p:cTn>
                              </p:par>
                            </p:childTnLst>
                          </p:cTn>
                        </p:par>
                        <p:par>
                          <p:cTn id="65" fill="hold">
                            <p:stCondLst>
                              <p:cond delay="1000"/>
                            </p:stCondLst>
                            <p:childTnLst>
                              <p:par>
                                <p:cTn id="66" presetID="10" presetClass="entr" presetSubtype="0" fill="hold" grpId="0" nodeType="afterEffect">
                                  <p:stCondLst>
                                    <p:cond delay="0"/>
                                  </p:stCondLst>
                                  <p:childTnLst>
                                    <p:set>
                                      <p:cBhvr>
                                        <p:cTn id="67" dur="1" fill="hold">
                                          <p:stCondLst>
                                            <p:cond delay="0"/>
                                          </p:stCondLst>
                                        </p:cTn>
                                        <p:tgtEl>
                                          <p:spTgt spid="84"/>
                                        </p:tgtEl>
                                        <p:attrNameLst>
                                          <p:attrName>style.visibility</p:attrName>
                                        </p:attrNameLst>
                                      </p:cBhvr>
                                      <p:to>
                                        <p:strVal val="visible"/>
                                      </p:to>
                                    </p:set>
                                    <p:animEffect transition="in" filter="fade">
                                      <p:cBhvr>
                                        <p:cTn id="68" dur="1000"/>
                                        <p:tgtEl>
                                          <p:spTgt spid="84"/>
                                        </p:tgtEl>
                                      </p:cBhvr>
                                    </p:animEffect>
                                  </p:childTnLst>
                                </p:cTn>
                              </p:par>
                            </p:childTnLst>
                          </p:cTn>
                        </p:par>
                        <p:par>
                          <p:cTn id="69" fill="hold">
                            <p:stCondLst>
                              <p:cond delay="2000"/>
                            </p:stCondLst>
                            <p:childTnLst>
                              <p:par>
                                <p:cTn id="70" presetID="10" presetClass="entr" presetSubtype="0" fill="hold" nodeType="afterEffect">
                                  <p:stCondLst>
                                    <p:cond delay="0"/>
                                  </p:stCondLst>
                                  <p:childTnLst>
                                    <p:set>
                                      <p:cBhvr>
                                        <p:cTn id="71" dur="1" fill="hold">
                                          <p:stCondLst>
                                            <p:cond delay="0"/>
                                          </p:stCondLst>
                                        </p:cTn>
                                        <p:tgtEl>
                                          <p:spTgt spid="98"/>
                                        </p:tgtEl>
                                        <p:attrNameLst>
                                          <p:attrName>style.visibility</p:attrName>
                                        </p:attrNameLst>
                                      </p:cBhvr>
                                      <p:to>
                                        <p:strVal val="visible"/>
                                      </p:to>
                                    </p:set>
                                    <p:animEffect transition="in" filter="fade">
                                      <p:cBhvr>
                                        <p:cTn id="72" dur="1000"/>
                                        <p:tgtEl>
                                          <p:spTgt spid="98"/>
                                        </p:tgtEl>
                                      </p:cBhvr>
                                    </p:animEffect>
                                  </p:childTnLst>
                                </p:cTn>
                              </p:par>
                            </p:childTnLst>
                          </p:cTn>
                        </p:par>
                        <p:par>
                          <p:cTn id="73" fill="hold">
                            <p:stCondLst>
                              <p:cond delay="3000"/>
                            </p:stCondLst>
                            <p:childTnLst>
                              <p:par>
                                <p:cTn id="74" presetID="10" presetClass="entr" presetSubtype="0" fill="hold" nodeType="afterEffect">
                                  <p:stCondLst>
                                    <p:cond delay="0"/>
                                  </p:stCondLst>
                                  <p:childTnLst>
                                    <p:set>
                                      <p:cBhvr>
                                        <p:cTn id="75" dur="1" fill="hold">
                                          <p:stCondLst>
                                            <p:cond delay="0"/>
                                          </p:stCondLst>
                                        </p:cTn>
                                        <p:tgtEl>
                                          <p:spTgt spid="101"/>
                                        </p:tgtEl>
                                        <p:attrNameLst>
                                          <p:attrName>style.visibility</p:attrName>
                                        </p:attrNameLst>
                                      </p:cBhvr>
                                      <p:to>
                                        <p:strVal val="visible"/>
                                      </p:to>
                                    </p:set>
                                    <p:animEffect transition="in" filter="fade">
                                      <p:cBhvr>
                                        <p:cTn id="76" dur="1000"/>
                                        <p:tgtEl>
                                          <p:spTgt spid="101"/>
                                        </p:tgtEl>
                                      </p:cBhvr>
                                    </p:animEffect>
                                  </p:childTnLst>
                                </p:cTn>
                              </p:par>
                            </p:childTnLst>
                          </p:cTn>
                        </p:par>
                        <p:par>
                          <p:cTn id="77" fill="hold">
                            <p:stCondLst>
                              <p:cond delay="4000"/>
                            </p:stCondLst>
                            <p:childTnLst>
                              <p:par>
                                <p:cTn id="78" presetID="10" presetClass="entr" presetSubtype="0" fill="hold" grpId="0" nodeType="afterEffect">
                                  <p:stCondLst>
                                    <p:cond delay="0"/>
                                  </p:stCondLst>
                                  <p:childTnLst>
                                    <p:set>
                                      <p:cBhvr>
                                        <p:cTn id="79" dur="1" fill="hold">
                                          <p:stCondLst>
                                            <p:cond delay="0"/>
                                          </p:stCondLst>
                                        </p:cTn>
                                        <p:tgtEl>
                                          <p:spTgt spid="86"/>
                                        </p:tgtEl>
                                        <p:attrNameLst>
                                          <p:attrName>style.visibility</p:attrName>
                                        </p:attrNameLst>
                                      </p:cBhvr>
                                      <p:to>
                                        <p:strVal val="visible"/>
                                      </p:to>
                                    </p:set>
                                    <p:animEffect transition="in" filter="fade">
                                      <p:cBhvr>
                                        <p:cTn id="80" dur="1000"/>
                                        <p:tgtEl>
                                          <p:spTgt spid="86"/>
                                        </p:tgtEl>
                                      </p:cBhvr>
                                    </p:animEffect>
                                  </p:childTnLst>
                                </p:cTn>
                              </p:par>
                            </p:childTnLst>
                          </p:cTn>
                        </p:par>
                        <p:par>
                          <p:cTn id="81" fill="hold">
                            <p:stCondLst>
                              <p:cond delay="5000"/>
                            </p:stCondLst>
                            <p:childTnLst>
                              <p:par>
                                <p:cTn id="82" presetID="10" presetClass="entr" presetSubtype="0" fill="hold" nodeType="afterEffect">
                                  <p:stCondLst>
                                    <p:cond delay="0"/>
                                  </p:stCondLst>
                                  <p:childTnLst>
                                    <p:set>
                                      <p:cBhvr>
                                        <p:cTn id="83" dur="1" fill="hold">
                                          <p:stCondLst>
                                            <p:cond delay="0"/>
                                          </p:stCondLst>
                                        </p:cTn>
                                        <p:tgtEl>
                                          <p:spTgt spid="88"/>
                                        </p:tgtEl>
                                        <p:attrNameLst>
                                          <p:attrName>style.visibility</p:attrName>
                                        </p:attrNameLst>
                                      </p:cBhvr>
                                      <p:to>
                                        <p:strVal val="visible"/>
                                      </p:to>
                                    </p:set>
                                    <p:animEffect transition="in" filter="fade">
                                      <p:cBhvr>
                                        <p:cTn id="84" dur="1000"/>
                                        <p:tgtEl>
                                          <p:spTgt spid="88"/>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85"/>
                                        </p:tgtEl>
                                        <p:attrNameLst>
                                          <p:attrName>style.visibility</p:attrName>
                                        </p:attrNameLst>
                                      </p:cBhvr>
                                      <p:to>
                                        <p:strVal val="visible"/>
                                      </p:to>
                                    </p:set>
                                    <p:animEffect transition="in" filter="fade">
                                      <p:cBhvr>
                                        <p:cTn id="89" dur="1000"/>
                                        <p:tgtEl>
                                          <p:spTgt spid="85"/>
                                        </p:tgtEl>
                                      </p:cBhvr>
                                    </p:animEffect>
                                  </p:childTnLst>
                                </p:cTn>
                              </p:par>
                            </p:childTnLst>
                          </p:cTn>
                        </p:par>
                        <p:par>
                          <p:cTn id="90" fill="hold">
                            <p:stCondLst>
                              <p:cond delay="1000"/>
                            </p:stCondLst>
                            <p:childTnLst>
                              <p:par>
                                <p:cTn id="91" presetID="10" presetClass="entr" presetSubtype="0" fill="hold" grpId="0" nodeType="afterEffect">
                                  <p:stCondLst>
                                    <p:cond delay="0"/>
                                  </p:stCondLst>
                                  <p:childTnLst>
                                    <p:set>
                                      <p:cBhvr>
                                        <p:cTn id="92" dur="1" fill="hold">
                                          <p:stCondLst>
                                            <p:cond delay="0"/>
                                          </p:stCondLst>
                                        </p:cTn>
                                        <p:tgtEl>
                                          <p:spTgt spid="45"/>
                                        </p:tgtEl>
                                        <p:attrNameLst>
                                          <p:attrName>style.visibility</p:attrName>
                                        </p:attrNameLst>
                                      </p:cBhvr>
                                      <p:to>
                                        <p:strVal val="visible"/>
                                      </p:to>
                                    </p:set>
                                    <p:animEffect transition="in" filter="fade">
                                      <p:cBhvr>
                                        <p:cTn id="93" dur="1000"/>
                                        <p:tgtEl>
                                          <p:spTgt spid="45"/>
                                        </p:tgtEl>
                                      </p:cBhvr>
                                    </p:animEffect>
                                  </p:childTnLst>
                                </p:cTn>
                              </p:par>
                            </p:childTnLst>
                          </p:cTn>
                        </p:par>
                        <p:par>
                          <p:cTn id="94" fill="hold">
                            <p:stCondLst>
                              <p:cond delay="2000"/>
                            </p:stCondLst>
                            <p:childTnLst>
                              <p:par>
                                <p:cTn id="95" presetID="10" presetClass="entr" presetSubtype="0" fill="hold" nodeType="afterEffect">
                                  <p:stCondLst>
                                    <p:cond delay="0"/>
                                  </p:stCondLst>
                                  <p:childTnLst>
                                    <p:set>
                                      <p:cBhvr>
                                        <p:cTn id="96" dur="1" fill="hold">
                                          <p:stCondLst>
                                            <p:cond delay="0"/>
                                          </p:stCondLst>
                                        </p:cTn>
                                        <p:tgtEl>
                                          <p:spTgt spid="46"/>
                                        </p:tgtEl>
                                        <p:attrNameLst>
                                          <p:attrName>style.visibility</p:attrName>
                                        </p:attrNameLst>
                                      </p:cBhvr>
                                      <p:to>
                                        <p:strVal val="visible"/>
                                      </p:to>
                                    </p:set>
                                    <p:animEffect transition="in" filter="fade">
                                      <p:cBhvr>
                                        <p:cTn id="97" dur="1000"/>
                                        <p:tgtEl>
                                          <p:spTgt spid="46"/>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51"/>
                                        </p:tgtEl>
                                        <p:attrNameLst>
                                          <p:attrName>style.visibility</p:attrName>
                                        </p:attrNameLst>
                                      </p:cBhvr>
                                      <p:to>
                                        <p:strVal val="visible"/>
                                      </p:to>
                                    </p:set>
                                    <p:animEffect transition="in" filter="fade">
                                      <p:cBhvr>
                                        <p:cTn id="102" dur="1000"/>
                                        <p:tgtEl>
                                          <p:spTgt spid="51"/>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52"/>
                                        </p:tgtEl>
                                        <p:attrNameLst>
                                          <p:attrName>style.visibility</p:attrName>
                                        </p:attrNameLst>
                                      </p:cBhvr>
                                      <p:to>
                                        <p:strVal val="visible"/>
                                      </p:to>
                                    </p:set>
                                    <p:animEffect transition="in" filter="fade">
                                      <p:cBhvr>
                                        <p:cTn id="105" dur="1000"/>
                                        <p:tgtEl>
                                          <p:spTgt spid="52"/>
                                        </p:tgtEl>
                                      </p:cBhvr>
                                    </p:animEffect>
                                  </p:childTnLst>
                                </p:cTn>
                              </p:par>
                              <p:par>
                                <p:cTn id="106" presetID="10" presetClass="entr" presetSubtype="0" fill="hold" nodeType="withEffect">
                                  <p:stCondLst>
                                    <p:cond delay="0"/>
                                  </p:stCondLst>
                                  <p:childTnLst>
                                    <p:set>
                                      <p:cBhvr>
                                        <p:cTn id="107" dur="1" fill="hold">
                                          <p:stCondLst>
                                            <p:cond delay="0"/>
                                          </p:stCondLst>
                                        </p:cTn>
                                        <p:tgtEl>
                                          <p:spTgt spid="66"/>
                                        </p:tgtEl>
                                        <p:attrNameLst>
                                          <p:attrName>style.visibility</p:attrName>
                                        </p:attrNameLst>
                                      </p:cBhvr>
                                      <p:to>
                                        <p:strVal val="visible"/>
                                      </p:to>
                                    </p:set>
                                    <p:animEffect transition="in" filter="fade">
                                      <p:cBhvr>
                                        <p:cTn id="108" dur="1000"/>
                                        <p:tgtEl>
                                          <p:spTgt spid="66"/>
                                        </p:tgtEl>
                                      </p:cBhvr>
                                    </p:animEffect>
                                  </p:childTnLst>
                                </p:cTn>
                              </p:par>
                              <p:par>
                                <p:cTn id="109" presetID="10" presetClass="entr" presetSubtype="0" fill="hold" nodeType="withEffect">
                                  <p:stCondLst>
                                    <p:cond delay="0"/>
                                  </p:stCondLst>
                                  <p:childTnLst>
                                    <p:set>
                                      <p:cBhvr>
                                        <p:cTn id="110" dur="1" fill="hold">
                                          <p:stCondLst>
                                            <p:cond delay="0"/>
                                          </p:stCondLst>
                                        </p:cTn>
                                        <p:tgtEl>
                                          <p:spTgt spid="63"/>
                                        </p:tgtEl>
                                        <p:attrNameLst>
                                          <p:attrName>style.visibility</p:attrName>
                                        </p:attrNameLst>
                                      </p:cBhvr>
                                      <p:to>
                                        <p:strVal val="visible"/>
                                      </p:to>
                                    </p:set>
                                    <p:animEffect transition="in" filter="fade">
                                      <p:cBhvr>
                                        <p:cTn id="111" dur="1000"/>
                                        <p:tgtEl>
                                          <p:spTgt spid="63"/>
                                        </p:tgtEl>
                                      </p:cBhvr>
                                    </p:animEffect>
                                  </p:childTnLst>
                                </p:cTn>
                              </p:par>
                            </p:childTnLst>
                          </p:cTn>
                        </p:par>
                        <p:par>
                          <p:cTn id="112" fill="hold">
                            <p:stCondLst>
                              <p:cond delay="1000"/>
                            </p:stCondLst>
                            <p:childTnLst>
                              <p:par>
                                <p:cTn id="113" presetID="10" presetClass="entr" presetSubtype="0" fill="hold" nodeType="afterEffect">
                                  <p:stCondLst>
                                    <p:cond delay="0"/>
                                  </p:stCondLst>
                                  <p:childTnLst>
                                    <p:set>
                                      <p:cBhvr>
                                        <p:cTn id="114" dur="1" fill="hold">
                                          <p:stCondLst>
                                            <p:cond delay="0"/>
                                          </p:stCondLst>
                                        </p:cTn>
                                        <p:tgtEl>
                                          <p:spTgt spid="94"/>
                                        </p:tgtEl>
                                        <p:attrNameLst>
                                          <p:attrName>style.visibility</p:attrName>
                                        </p:attrNameLst>
                                      </p:cBhvr>
                                      <p:to>
                                        <p:strVal val="visible"/>
                                      </p:to>
                                    </p:set>
                                    <p:animEffect transition="in" filter="fade">
                                      <p:cBhvr>
                                        <p:cTn id="115" dur="1000"/>
                                        <p:tgtEl>
                                          <p:spTgt spid="94"/>
                                        </p:tgtEl>
                                      </p:cBhvr>
                                    </p:animEffect>
                                  </p:childTnLst>
                                </p:cTn>
                              </p:par>
                              <p:par>
                                <p:cTn id="116" presetID="10" presetClass="entr" presetSubtype="0" fill="hold" nodeType="withEffect">
                                  <p:stCondLst>
                                    <p:cond delay="0"/>
                                  </p:stCondLst>
                                  <p:childTnLst>
                                    <p:set>
                                      <p:cBhvr>
                                        <p:cTn id="117" dur="1" fill="hold">
                                          <p:stCondLst>
                                            <p:cond delay="0"/>
                                          </p:stCondLst>
                                        </p:cTn>
                                        <p:tgtEl>
                                          <p:spTgt spid="91"/>
                                        </p:tgtEl>
                                        <p:attrNameLst>
                                          <p:attrName>style.visibility</p:attrName>
                                        </p:attrNameLst>
                                      </p:cBhvr>
                                      <p:to>
                                        <p:strVal val="visible"/>
                                      </p:to>
                                    </p:set>
                                    <p:animEffect transition="in" filter="fade">
                                      <p:cBhvr>
                                        <p:cTn id="118" dur="1000"/>
                                        <p:tgtEl>
                                          <p:spTgt spid="91"/>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73"/>
                                        </p:tgtEl>
                                        <p:attrNameLst>
                                          <p:attrName>style.visibility</p:attrName>
                                        </p:attrNameLst>
                                      </p:cBhvr>
                                      <p:to>
                                        <p:strVal val="visible"/>
                                      </p:to>
                                    </p:set>
                                    <p:animEffect transition="in" filter="fade">
                                      <p:cBhvr>
                                        <p:cTn id="123" dur="1000"/>
                                        <p:tgtEl>
                                          <p:spTgt spid="73"/>
                                        </p:tgtEl>
                                      </p:cBhvr>
                                    </p:animEffect>
                                  </p:childTnLst>
                                </p:cTn>
                              </p:par>
                            </p:childTnLst>
                          </p:cTn>
                        </p:par>
                        <p:par>
                          <p:cTn id="124" fill="hold">
                            <p:stCondLst>
                              <p:cond delay="1000"/>
                            </p:stCondLst>
                            <p:childTnLst>
                              <p:par>
                                <p:cTn id="125" presetID="10" presetClass="entr" presetSubtype="0" fill="hold" nodeType="afterEffect">
                                  <p:stCondLst>
                                    <p:cond delay="0"/>
                                  </p:stCondLst>
                                  <p:childTnLst>
                                    <p:set>
                                      <p:cBhvr>
                                        <p:cTn id="126" dur="1" fill="hold">
                                          <p:stCondLst>
                                            <p:cond delay="0"/>
                                          </p:stCondLst>
                                        </p:cTn>
                                        <p:tgtEl>
                                          <p:spTgt spid="76"/>
                                        </p:tgtEl>
                                        <p:attrNameLst>
                                          <p:attrName>style.visibility</p:attrName>
                                        </p:attrNameLst>
                                      </p:cBhvr>
                                      <p:to>
                                        <p:strVal val="visible"/>
                                      </p:to>
                                    </p:set>
                                    <p:animEffect transition="in" filter="fade">
                                      <p:cBhvr>
                                        <p:cTn id="127" dur="10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45" grpId="0" animBg="1"/>
      <p:bldP spid="51" grpId="0" animBg="1"/>
      <p:bldP spid="52" grpId="0" animBg="1"/>
      <p:bldP spid="73" grpId="0" animBg="1"/>
      <p:bldP spid="83" grpId="0" animBg="1"/>
      <p:bldP spid="84" grpId="0" animBg="1"/>
      <p:bldP spid="85" grpId="0" animBg="1"/>
      <p:bldP spid="8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8861" y="517256"/>
            <a:ext cx="1960024" cy="1200329"/>
          </a:xfrm>
          <a:prstGeom prst="rect">
            <a:avLst/>
          </a:prstGeom>
          <a:noFill/>
        </p:spPr>
        <p:txBody>
          <a:bodyPr wrap="none" rtlCol="0">
            <a:spAutoFit/>
          </a:bodyPr>
          <a:lstStyle/>
          <a:p>
            <a:r>
              <a:rPr lang="en-US" sz="3600" dirty="0"/>
              <a:t>Person to</a:t>
            </a:r>
          </a:p>
          <a:p>
            <a:r>
              <a:rPr lang="en-US" sz="3600" dirty="0" err="1"/>
              <a:t>Nomen</a:t>
            </a:r>
            <a:endParaRPr lang="en-US" sz="3600" dirty="0"/>
          </a:p>
        </p:txBody>
      </p:sp>
      <p:sp>
        <p:nvSpPr>
          <p:cNvPr id="4" name="TextBox 3"/>
          <p:cNvSpPr txBox="1"/>
          <p:nvPr/>
        </p:nvSpPr>
        <p:spPr>
          <a:xfrm>
            <a:off x="2938050" y="517000"/>
            <a:ext cx="2983382" cy="908864"/>
          </a:xfrm>
          <a:prstGeom prst="ellipse">
            <a:avLst/>
          </a:prstGeom>
          <a:noFill/>
          <a:ln w="28575">
            <a:solidFill>
              <a:schemeClr val="accent1"/>
            </a:solidFill>
            <a:prstDash val="dash"/>
          </a:ln>
        </p:spPr>
        <p:txBody>
          <a:bodyPr wrap="none" rtlCol="0">
            <a:spAutoFit/>
          </a:bodyPr>
          <a:lstStyle/>
          <a:p>
            <a:pPr algn="ctr"/>
            <a:r>
              <a:rPr lang="en-GB" b="1" dirty="0"/>
              <a:t>[has] related </a:t>
            </a:r>
            <a:r>
              <a:rPr lang="en-GB" b="1" dirty="0" err="1"/>
              <a:t>nomen</a:t>
            </a:r>
            <a:endParaRPr lang="en-GB" b="1" dirty="0"/>
          </a:p>
          <a:p>
            <a:pPr algn="ctr"/>
            <a:r>
              <a:rPr lang="en-GB" b="1" dirty="0"/>
              <a:t>(person)</a:t>
            </a:r>
          </a:p>
        </p:txBody>
      </p:sp>
      <p:sp>
        <p:nvSpPr>
          <p:cNvPr id="6" name="TextBox 5"/>
          <p:cNvSpPr txBox="1"/>
          <p:nvPr/>
        </p:nvSpPr>
        <p:spPr>
          <a:xfrm>
            <a:off x="6103448" y="2930631"/>
            <a:ext cx="2706576" cy="908864"/>
          </a:xfrm>
          <a:prstGeom prst="ellipse">
            <a:avLst/>
          </a:prstGeom>
          <a:noFill/>
          <a:ln w="28575">
            <a:solidFill>
              <a:schemeClr val="accent1"/>
            </a:solidFill>
          </a:ln>
        </p:spPr>
        <p:txBody>
          <a:bodyPr wrap="none" rtlCol="0">
            <a:spAutoFit/>
          </a:bodyPr>
          <a:lstStyle/>
          <a:p>
            <a:pPr algn="ctr"/>
            <a:r>
              <a:rPr lang="en-GB" b="1" dirty="0"/>
              <a:t>[has] identifier for</a:t>
            </a:r>
          </a:p>
          <a:p>
            <a:pPr algn="ctr"/>
            <a:r>
              <a:rPr lang="en-GB" b="1" dirty="0"/>
              <a:t>person</a:t>
            </a:r>
          </a:p>
        </p:txBody>
      </p:sp>
      <p:sp>
        <p:nvSpPr>
          <p:cNvPr id="7" name="TextBox 6"/>
          <p:cNvSpPr txBox="1"/>
          <p:nvPr/>
        </p:nvSpPr>
        <p:spPr>
          <a:xfrm>
            <a:off x="636704" y="2934853"/>
            <a:ext cx="2119330" cy="908864"/>
          </a:xfrm>
          <a:prstGeom prst="ellipse">
            <a:avLst/>
          </a:prstGeom>
          <a:noFill/>
          <a:ln w="28575">
            <a:solidFill>
              <a:schemeClr val="accent1"/>
            </a:solidFill>
          </a:ln>
        </p:spPr>
        <p:txBody>
          <a:bodyPr wrap="none" rtlCol="0">
            <a:spAutoFit/>
          </a:bodyPr>
          <a:lstStyle/>
          <a:p>
            <a:pPr algn="ctr"/>
            <a:r>
              <a:rPr lang="en-GB" b="1" dirty="0"/>
              <a:t>[has] name of</a:t>
            </a:r>
          </a:p>
          <a:p>
            <a:pPr algn="ctr"/>
            <a:r>
              <a:rPr lang="en-GB" b="1" dirty="0"/>
              <a:t>person</a:t>
            </a:r>
          </a:p>
        </p:txBody>
      </p:sp>
      <p:sp>
        <p:nvSpPr>
          <p:cNvPr id="8" name="TextBox 7"/>
          <p:cNvSpPr txBox="1"/>
          <p:nvPr/>
        </p:nvSpPr>
        <p:spPr>
          <a:xfrm>
            <a:off x="636704" y="4103391"/>
            <a:ext cx="2275406" cy="1298377"/>
          </a:xfrm>
          <a:prstGeom prst="ellipse">
            <a:avLst/>
          </a:prstGeom>
          <a:noFill/>
          <a:ln w="28575">
            <a:solidFill>
              <a:schemeClr val="accent1"/>
            </a:solidFill>
          </a:ln>
        </p:spPr>
        <p:txBody>
          <a:bodyPr wrap="none" rtlCol="0">
            <a:spAutoFit/>
          </a:bodyPr>
          <a:lstStyle/>
          <a:p>
            <a:pPr algn="ctr"/>
            <a:r>
              <a:rPr lang="en-GB" b="1" dirty="0"/>
              <a:t>[has] preferred</a:t>
            </a:r>
          </a:p>
          <a:p>
            <a:pPr algn="ctr"/>
            <a:r>
              <a:rPr lang="en-GB" b="1" dirty="0"/>
              <a:t>name of</a:t>
            </a:r>
          </a:p>
          <a:p>
            <a:pPr algn="ctr"/>
            <a:r>
              <a:rPr lang="en-GB" b="1" dirty="0"/>
              <a:t>person</a:t>
            </a:r>
          </a:p>
        </p:txBody>
      </p:sp>
      <p:sp>
        <p:nvSpPr>
          <p:cNvPr id="9" name="TextBox 8"/>
          <p:cNvSpPr txBox="1"/>
          <p:nvPr/>
        </p:nvSpPr>
        <p:spPr>
          <a:xfrm>
            <a:off x="3046987" y="4054953"/>
            <a:ext cx="1953787" cy="1298377"/>
          </a:xfrm>
          <a:prstGeom prst="ellipse">
            <a:avLst/>
          </a:prstGeom>
          <a:noFill/>
          <a:ln w="28575">
            <a:solidFill>
              <a:schemeClr val="accent1"/>
            </a:solidFill>
          </a:ln>
        </p:spPr>
        <p:txBody>
          <a:bodyPr wrap="none" rtlCol="0">
            <a:spAutoFit/>
          </a:bodyPr>
          <a:lstStyle/>
          <a:p>
            <a:pPr algn="ctr"/>
            <a:r>
              <a:rPr lang="en-GB" b="1" dirty="0"/>
              <a:t>[has] variant</a:t>
            </a:r>
          </a:p>
          <a:p>
            <a:pPr algn="ctr"/>
            <a:r>
              <a:rPr lang="en-GB" b="1" dirty="0"/>
              <a:t>name of</a:t>
            </a:r>
          </a:p>
          <a:p>
            <a:pPr algn="ctr"/>
            <a:r>
              <a:rPr lang="en-GB" b="1" dirty="0"/>
              <a:t>person</a:t>
            </a:r>
          </a:p>
        </p:txBody>
      </p:sp>
      <p:sp>
        <p:nvSpPr>
          <p:cNvPr id="10" name="TextBox 9"/>
          <p:cNvSpPr txBox="1"/>
          <p:nvPr/>
        </p:nvSpPr>
        <p:spPr>
          <a:xfrm>
            <a:off x="2988362" y="1717585"/>
            <a:ext cx="2882758" cy="908864"/>
          </a:xfrm>
          <a:prstGeom prst="ellipse">
            <a:avLst/>
          </a:prstGeom>
          <a:noFill/>
          <a:ln w="28575">
            <a:solidFill>
              <a:schemeClr val="accent1"/>
            </a:solidFill>
            <a:prstDash val="dash"/>
          </a:ln>
        </p:spPr>
        <p:txBody>
          <a:bodyPr wrap="none" rtlCol="0">
            <a:spAutoFit/>
          </a:bodyPr>
          <a:lstStyle/>
          <a:p>
            <a:pPr algn="ctr"/>
            <a:r>
              <a:rPr lang="en-GB" b="1" dirty="0"/>
              <a:t>[has] appellation of</a:t>
            </a:r>
          </a:p>
          <a:p>
            <a:pPr algn="ctr"/>
            <a:r>
              <a:rPr lang="en-GB" b="1" dirty="0"/>
              <a:t>person</a:t>
            </a:r>
          </a:p>
        </p:txBody>
      </p:sp>
      <p:cxnSp>
        <p:nvCxnSpPr>
          <p:cNvPr id="11" name="Curved Connector 47"/>
          <p:cNvCxnSpPr>
            <a:cxnSpLocks/>
            <a:stCxn id="10" idx="0"/>
            <a:endCxn id="4" idx="4"/>
          </p:cNvCxnSpPr>
          <p:nvPr/>
        </p:nvCxnSpPr>
        <p:spPr>
          <a:xfrm rot="5400000" flipH="1" flipV="1">
            <a:off x="4283881" y="1571725"/>
            <a:ext cx="291721"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Curved Connector 47"/>
          <p:cNvCxnSpPr>
            <a:cxnSpLocks/>
            <a:stCxn id="7" idx="0"/>
            <a:endCxn id="10" idx="4"/>
          </p:cNvCxnSpPr>
          <p:nvPr/>
        </p:nvCxnSpPr>
        <p:spPr>
          <a:xfrm rot="5400000" flipH="1" flipV="1">
            <a:off x="2908853" y="1413965"/>
            <a:ext cx="308404" cy="273337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Curved Connector 47"/>
          <p:cNvCxnSpPr>
            <a:cxnSpLocks/>
            <a:stCxn id="9" idx="1"/>
            <a:endCxn id="7" idx="4"/>
          </p:cNvCxnSpPr>
          <p:nvPr/>
        </p:nvCxnSpPr>
        <p:spPr>
          <a:xfrm rot="16200000" flipV="1">
            <a:off x="2314052" y="3226035"/>
            <a:ext cx="401379" cy="163674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urved Connector 47"/>
          <p:cNvCxnSpPr>
            <a:cxnSpLocks/>
            <a:stCxn id="8" idx="0"/>
            <a:endCxn id="7" idx="4"/>
          </p:cNvCxnSpPr>
          <p:nvPr/>
        </p:nvCxnSpPr>
        <p:spPr>
          <a:xfrm rot="16200000" flipV="1">
            <a:off x="1605551" y="3934535"/>
            <a:ext cx="259674" cy="78038"/>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urved Connector 47"/>
          <p:cNvCxnSpPr>
            <a:cxnSpLocks/>
            <a:stCxn id="6" idx="0"/>
            <a:endCxn id="10" idx="4"/>
          </p:cNvCxnSpPr>
          <p:nvPr/>
        </p:nvCxnSpPr>
        <p:spPr>
          <a:xfrm rot="16200000" flipV="1">
            <a:off x="5791148" y="1265042"/>
            <a:ext cx="304182" cy="302699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878090" y="2918171"/>
            <a:ext cx="3103302" cy="908864"/>
          </a:xfrm>
          <a:prstGeom prst="ellipse">
            <a:avLst/>
          </a:prstGeom>
          <a:noFill/>
          <a:ln w="28575">
            <a:solidFill>
              <a:schemeClr val="accent1"/>
            </a:solidFill>
            <a:prstDash val="dash"/>
          </a:ln>
        </p:spPr>
        <p:txBody>
          <a:bodyPr wrap="none" rtlCol="0">
            <a:spAutoFit/>
          </a:bodyPr>
          <a:lstStyle/>
          <a:p>
            <a:pPr algn="ctr"/>
            <a:r>
              <a:rPr lang="en-GB" b="1" dirty="0"/>
              <a:t>[has] access point for</a:t>
            </a:r>
          </a:p>
          <a:p>
            <a:pPr algn="ctr"/>
            <a:r>
              <a:rPr lang="en-GB" b="1" dirty="0"/>
              <a:t>person</a:t>
            </a:r>
          </a:p>
        </p:txBody>
      </p:sp>
      <p:cxnSp>
        <p:nvCxnSpPr>
          <p:cNvPr id="46" name="Curved Connector 47"/>
          <p:cNvCxnSpPr>
            <a:cxnSpLocks/>
            <a:stCxn id="45" idx="0"/>
            <a:endCxn id="10" idx="4"/>
          </p:cNvCxnSpPr>
          <p:nvPr/>
        </p:nvCxnSpPr>
        <p:spPr>
          <a:xfrm rot="5400000" flipH="1" flipV="1">
            <a:off x="4283880" y="2772310"/>
            <a:ext cx="291722"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343501" y="4423271"/>
            <a:ext cx="1037349" cy="519351"/>
          </a:xfrm>
          <a:prstGeom prst="ellipse">
            <a:avLst/>
          </a:prstGeom>
          <a:noFill/>
          <a:ln w="28575">
            <a:solidFill>
              <a:schemeClr val="accent1"/>
            </a:solidFill>
            <a:prstDash val="dash"/>
          </a:ln>
        </p:spPr>
        <p:txBody>
          <a:bodyPr wrap="none" rtlCol="0">
            <a:spAutoFit/>
          </a:bodyPr>
          <a:lstStyle/>
          <a:p>
            <a:pPr algn="ctr"/>
            <a:r>
              <a:rPr lang="en-GB" b="1" dirty="0"/>
              <a:t>[AAP]</a:t>
            </a:r>
          </a:p>
        </p:txBody>
      </p:sp>
      <p:sp>
        <p:nvSpPr>
          <p:cNvPr id="52" name="TextBox 51"/>
          <p:cNvSpPr txBox="1"/>
          <p:nvPr/>
        </p:nvSpPr>
        <p:spPr>
          <a:xfrm>
            <a:off x="6503976" y="4440584"/>
            <a:ext cx="1015530" cy="519351"/>
          </a:xfrm>
          <a:prstGeom prst="ellipse">
            <a:avLst/>
          </a:prstGeom>
          <a:noFill/>
          <a:ln w="28575">
            <a:solidFill>
              <a:schemeClr val="accent1"/>
            </a:solidFill>
            <a:prstDash val="dash"/>
          </a:ln>
        </p:spPr>
        <p:txBody>
          <a:bodyPr wrap="none" rtlCol="0">
            <a:spAutoFit/>
          </a:bodyPr>
          <a:lstStyle/>
          <a:p>
            <a:pPr algn="ctr"/>
            <a:r>
              <a:rPr lang="en-GB" b="1" dirty="0"/>
              <a:t>[VAP]</a:t>
            </a:r>
          </a:p>
        </p:txBody>
      </p:sp>
      <p:cxnSp>
        <p:nvCxnSpPr>
          <p:cNvPr id="63" name="Curved Connector 47"/>
          <p:cNvCxnSpPr>
            <a:cxnSpLocks/>
            <a:stCxn id="52" idx="0"/>
            <a:endCxn id="45" idx="4"/>
          </p:cNvCxnSpPr>
          <p:nvPr/>
        </p:nvCxnSpPr>
        <p:spPr>
          <a:xfrm rot="16200000" flipV="1">
            <a:off x="5413967" y="2842810"/>
            <a:ext cx="613549" cy="25820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Curved Connector 47"/>
          <p:cNvCxnSpPr>
            <a:cxnSpLocks/>
            <a:stCxn id="51" idx="0"/>
            <a:endCxn id="45" idx="4"/>
          </p:cNvCxnSpPr>
          <p:nvPr/>
        </p:nvCxnSpPr>
        <p:spPr>
          <a:xfrm rot="16200000" flipV="1">
            <a:off x="4847841" y="3408935"/>
            <a:ext cx="596236" cy="143243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6953138" y="584670"/>
            <a:ext cx="1856886" cy="1323439"/>
          </a:xfrm>
          <a:prstGeom prst="rect">
            <a:avLst/>
          </a:prstGeom>
          <a:solidFill>
            <a:schemeClr val="accent1"/>
          </a:solidFill>
          <a:ln w="19050">
            <a:solidFill>
              <a:schemeClr val="tx1"/>
            </a:solidFill>
          </a:ln>
        </p:spPr>
        <p:txBody>
          <a:bodyPr wrap="square" rtlCol="0">
            <a:spAutoFit/>
          </a:bodyPr>
          <a:lstStyle/>
          <a:p>
            <a:r>
              <a:rPr lang="en-GB" sz="2000" dirty="0">
                <a:solidFill>
                  <a:schemeClr val="bg1"/>
                </a:solidFill>
              </a:rPr>
              <a:t>4-fold path</a:t>
            </a:r>
          </a:p>
          <a:p>
            <a:r>
              <a:rPr lang="en-GB" sz="2000" dirty="0">
                <a:solidFill>
                  <a:schemeClr val="bg1"/>
                </a:solidFill>
              </a:rPr>
              <a:t>1: Unstructured</a:t>
            </a:r>
          </a:p>
          <a:p>
            <a:r>
              <a:rPr lang="en-GB" sz="2000" dirty="0">
                <a:solidFill>
                  <a:schemeClr val="bg1"/>
                </a:solidFill>
              </a:rPr>
              <a:t>2: Structured</a:t>
            </a:r>
          </a:p>
          <a:p>
            <a:r>
              <a:rPr lang="en-GB" sz="2000" dirty="0">
                <a:solidFill>
                  <a:schemeClr val="bg1"/>
                </a:solidFill>
              </a:rPr>
              <a:t>3: Identifier</a:t>
            </a:r>
          </a:p>
        </p:txBody>
      </p:sp>
      <p:sp>
        <p:nvSpPr>
          <p:cNvPr id="84" name="TextBox 83"/>
          <p:cNvSpPr txBox="1"/>
          <p:nvPr/>
        </p:nvSpPr>
        <p:spPr>
          <a:xfrm>
            <a:off x="2837519" y="5542236"/>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1</a:t>
            </a:r>
          </a:p>
        </p:txBody>
      </p:sp>
      <p:sp>
        <p:nvSpPr>
          <p:cNvPr id="85" name="TextBox 84"/>
          <p:cNvSpPr txBox="1"/>
          <p:nvPr/>
        </p:nvSpPr>
        <p:spPr>
          <a:xfrm>
            <a:off x="6292173" y="5420354"/>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2</a:t>
            </a:r>
          </a:p>
        </p:txBody>
      </p:sp>
      <p:sp>
        <p:nvSpPr>
          <p:cNvPr id="86" name="TextBox 85"/>
          <p:cNvSpPr txBox="1"/>
          <p:nvPr/>
        </p:nvSpPr>
        <p:spPr>
          <a:xfrm>
            <a:off x="7957526" y="4245096"/>
            <a:ext cx="301685" cy="369332"/>
          </a:xfrm>
          <a:prstGeom prst="rect">
            <a:avLst/>
          </a:prstGeom>
          <a:solidFill>
            <a:schemeClr val="accent1"/>
          </a:solidFill>
          <a:ln w="28575">
            <a:solidFill>
              <a:schemeClr val="tx1"/>
            </a:solidFill>
            <a:prstDash val="solid"/>
          </a:ln>
        </p:spPr>
        <p:txBody>
          <a:bodyPr wrap="none" rtlCol="0">
            <a:spAutoFit/>
          </a:bodyPr>
          <a:lstStyle/>
          <a:p>
            <a:pPr algn="ctr"/>
            <a:r>
              <a:rPr lang="en-GB" b="1" dirty="0">
                <a:solidFill>
                  <a:schemeClr val="bg1"/>
                </a:solidFill>
              </a:rPr>
              <a:t>3</a:t>
            </a:r>
          </a:p>
        </p:txBody>
      </p:sp>
      <p:cxnSp>
        <p:nvCxnSpPr>
          <p:cNvPr id="88" name="Straight Arrow Connector 87"/>
          <p:cNvCxnSpPr>
            <a:cxnSpLocks/>
            <a:stCxn id="86" idx="0"/>
            <a:endCxn id="6" idx="4"/>
          </p:cNvCxnSpPr>
          <p:nvPr/>
        </p:nvCxnSpPr>
        <p:spPr>
          <a:xfrm flipH="1" flipV="1">
            <a:off x="7456736" y="3839495"/>
            <a:ext cx="651633" cy="40560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cxnSpLocks/>
            <a:stCxn id="85" idx="0"/>
            <a:endCxn id="52" idx="4"/>
          </p:cNvCxnSpPr>
          <p:nvPr/>
        </p:nvCxnSpPr>
        <p:spPr>
          <a:xfrm flipV="1">
            <a:off x="6443016" y="4959935"/>
            <a:ext cx="568725" cy="460419"/>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cxnSpLocks/>
            <a:stCxn id="85" idx="0"/>
            <a:endCxn id="51" idx="4"/>
          </p:cNvCxnSpPr>
          <p:nvPr/>
        </p:nvCxnSpPr>
        <p:spPr>
          <a:xfrm flipH="1" flipV="1">
            <a:off x="5862176" y="4942622"/>
            <a:ext cx="580840" cy="477732"/>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cxnSpLocks/>
            <a:stCxn id="84" idx="0"/>
            <a:endCxn id="8" idx="5"/>
          </p:cNvCxnSpPr>
          <p:nvPr/>
        </p:nvCxnSpPr>
        <p:spPr>
          <a:xfrm flipH="1" flipV="1">
            <a:off x="2578885" y="5211625"/>
            <a:ext cx="409477" cy="33061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cxnSpLocks/>
            <a:stCxn id="84" idx="0"/>
            <a:endCxn id="9" idx="3"/>
          </p:cNvCxnSpPr>
          <p:nvPr/>
        </p:nvCxnSpPr>
        <p:spPr>
          <a:xfrm flipV="1">
            <a:off x="2988362" y="5163187"/>
            <a:ext cx="344750" cy="379049"/>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975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94359" y="493776"/>
            <a:ext cx="7174080" cy="646331"/>
          </a:xfrm>
          <a:prstGeom prst="rect">
            <a:avLst/>
          </a:prstGeom>
          <a:noFill/>
        </p:spPr>
        <p:txBody>
          <a:bodyPr wrap="none" rtlCol="0">
            <a:spAutoFit/>
          </a:bodyPr>
          <a:lstStyle/>
          <a:p>
            <a:r>
              <a:rPr lang="en-GB" sz="3600" dirty="0"/>
              <a:t>LRM-E4-A4 Manifestation statements</a:t>
            </a:r>
            <a:endParaRPr lang="en-US" sz="3600" dirty="0"/>
          </a:p>
        </p:txBody>
      </p:sp>
      <p:sp>
        <p:nvSpPr>
          <p:cNvPr id="2" name="TextBox 1"/>
          <p:cNvSpPr txBox="1"/>
          <p:nvPr/>
        </p:nvSpPr>
        <p:spPr>
          <a:xfrm>
            <a:off x="594359" y="1551710"/>
            <a:ext cx="7265194" cy="2677656"/>
          </a:xfrm>
          <a:prstGeom prst="rect">
            <a:avLst/>
          </a:prstGeom>
          <a:noFill/>
        </p:spPr>
        <p:txBody>
          <a:bodyPr wrap="square" rtlCol="0">
            <a:spAutoFit/>
          </a:bodyPr>
          <a:lstStyle/>
          <a:p>
            <a:r>
              <a:rPr lang="en-GB" sz="2800" dirty="0"/>
              <a:t>A statement appearing in the </a:t>
            </a:r>
            <a:r>
              <a:rPr lang="en-GB" sz="2800" i="1" dirty="0"/>
              <a:t>manifestation </a:t>
            </a:r>
            <a:r>
              <a:rPr lang="en-GB" sz="2800" dirty="0"/>
              <a:t>and</a:t>
            </a:r>
          </a:p>
          <a:p>
            <a:r>
              <a:rPr lang="en-GB" sz="2800" dirty="0"/>
              <a:t>deemed to be significant for users to understand</a:t>
            </a:r>
          </a:p>
          <a:p>
            <a:r>
              <a:rPr lang="en-GB" sz="2800" dirty="0"/>
              <a:t>how the resource represents itself.</a:t>
            </a:r>
          </a:p>
          <a:p>
            <a:r>
              <a:rPr lang="en-GB" sz="2800" dirty="0"/>
              <a:t>… </a:t>
            </a:r>
            <a:r>
              <a:rPr lang="en-GB" sz="2800" b="1" dirty="0"/>
              <a:t>normally transcribed </a:t>
            </a:r>
            <a:r>
              <a:rPr lang="en-GB" sz="2800" dirty="0"/>
              <a:t>from a source … in a</a:t>
            </a:r>
          </a:p>
          <a:p>
            <a:r>
              <a:rPr lang="en-GB" sz="2800" dirty="0"/>
              <a:t>manifestation. Transcription conventions are</a:t>
            </a:r>
          </a:p>
          <a:p>
            <a:r>
              <a:rPr lang="en-GB" sz="2800" dirty="0"/>
              <a:t>codified by each implementation.</a:t>
            </a:r>
          </a:p>
        </p:txBody>
      </p:sp>
      <p:sp>
        <p:nvSpPr>
          <p:cNvPr id="8" name="TextBox 7"/>
          <p:cNvSpPr txBox="1"/>
          <p:nvPr/>
        </p:nvSpPr>
        <p:spPr>
          <a:xfrm>
            <a:off x="2011758" y="4640969"/>
            <a:ext cx="5170839" cy="646331"/>
          </a:xfrm>
          <a:prstGeom prst="rect">
            <a:avLst/>
          </a:prstGeom>
          <a:noFill/>
          <a:ln w="19050">
            <a:solidFill>
              <a:schemeClr val="tx1"/>
            </a:solidFill>
          </a:ln>
        </p:spPr>
        <p:txBody>
          <a:bodyPr wrap="none" rtlCol="0">
            <a:spAutoFit/>
          </a:bodyPr>
          <a:lstStyle/>
          <a:p>
            <a:r>
              <a:rPr lang="en-GB" sz="3600" dirty="0"/>
              <a:t>Principle of representation</a:t>
            </a:r>
          </a:p>
        </p:txBody>
      </p:sp>
      <p:sp>
        <p:nvSpPr>
          <p:cNvPr id="4" name="Rectangle 3"/>
          <p:cNvSpPr/>
          <p:nvPr/>
        </p:nvSpPr>
        <p:spPr>
          <a:xfrm>
            <a:off x="594359" y="2430095"/>
            <a:ext cx="5190356" cy="460443"/>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4354130" y="5713286"/>
            <a:ext cx="2828467" cy="523220"/>
          </a:xfrm>
          <a:prstGeom prst="rect">
            <a:avLst/>
          </a:prstGeom>
          <a:noFill/>
        </p:spPr>
        <p:txBody>
          <a:bodyPr wrap="none" rtlCol="0">
            <a:spAutoFit/>
          </a:bodyPr>
          <a:lstStyle/>
          <a:p>
            <a:r>
              <a:rPr lang="en-GB" sz="2800" dirty="0"/>
              <a:t>User task: Identify</a:t>
            </a:r>
          </a:p>
        </p:txBody>
      </p:sp>
    </p:spTree>
    <p:extLst>
      <p:ext uri="{BB962C8B-B14F-4D97-AF65-F5344CB8AC3E}">
        <p14:creationId xmlns:p14="http://schemas.microsoft.com/office/powerpoint/2010/main" val="3949496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5455E2-8AE2-489A-8255-80AE95DBF69B}"/>
              </a:ext>
            </a:extLst>
          </p:cNvPr>
          <p:cNvSpPr txBox="1"/>
          <p:nvPr/>
        </p:nvSpPr>
        <p:spPr>
          <a:xfrm>
            <a:off x="594359" y="493776"/>
            <a:ext cx="7544566" cy="646331"/>
          </a:xfrm>
          <a:prstGeom prst="rect">
            <a:avLst/>
          </a:prstGeom>
          <a:noFill/>
        </p:spPr>
        <p:txBody>
          <a:bodyPr wrap="none" rtlCol="0">
            <a:spAutoFit/>
          </a:bodyPr>
          <a:lstStyle/>
          <a:p>
            <a:r>
              <a:rPr lang="en-GB" sz="3600" dirty="0"/>
              <a:t>RDA Manifestation statement elements</a:t>
            </a:r>
            <a:endParaRPr lang="en-US" sz="3600" dirty="0"/>
          </a:p>
        </p:txBody>
      </p:sp>
      <p:sp>
        <p:nvSpPr>
          <p:cNvPr id="6" name="TextBox 5">
            <a:extLst>
              <a:ext uri="{FF2B5EF4-FFF2-40B4-BE49-F238E27FC236}">
                <a16:creationId xmlns:a16="http://schemas.microsoft.com/office/drawing/2014/main" id="{7DCB200B-C3AD-42CC-AB0A-A970D80807C6}"/>
              </a:ext>
            </a:extLst>
          </p:cNvPr>
          <p:cNvSpPr txBox="1"/>
          <p:nvPr/>
        </p:nvSpPr>
        <p:spPr>
          <a:xfrm>
            <a:off x="1233123" y="1404901"/>
            <a:ext cx="6905801" cy="954107"/>
          </a:xfrm>
          <a:prstGeom prst="rect">
            <a:avLst/>
          </a:prstGeom>
          <a:noFill/>
          <a:ln w="19050">
            <a:noFill/>
          </a:ln>
        </p:spPr>
        <p:txBody>
          <a:bodyPr wrap="none" rtlCol="0">
            <a:spAutoFit/>
          </a:bodyPr>
          <a:lstStyle/>
          <a:p>
            <a:r>
              <a:rPr lang="en-GB" sz="2800" dirty="0"/>
              <a:t>Broad level of granularity:</a:t>
            </a:r>
          </a:p>
          <a:p>
            <a:r>
              <a:rPr lang="en-GB" sz="2800" dirty="0"/>
              <a:t>Covers wide range of layouts on manifestation</a:t>
            </a:r>
          </a:p>
        </p:txBody>
      </p:sp>
      <p:sp>
        <p:nvSpPr>
          <p:cNvPr id="7" name="TextBox 6">
            <a:extLst>
              <a:ext uri="{FF2B5EF4-FFF2-40B4-BE49-F238E27FC236}">
                <a16:creationId xmlns:a16="http://schemas.microsoft.com/office/drawing/2014/main" id="{6F03D469-6DBE-4E11-8E02-3AD87AEF138C}"/>
              </a:ext>
            </a:extLst>
          </p:cNvPr>
          <p:cNvSpPr txBox="1"/>
          <p:nvPr/>
        </p:nvSpPr>
        <p:spPr>
          <a:xfrm>
            <a:off x="1233123" y="2623802"/>
            <a:ext cx="5486182" cy="954107"/>
          </a:xfrm>
          <a:prstGeom prst="rect">
            <a:avLst/>
          </a:prstGeom>
          <a:noFill/>
          <a:ln w="19050">
            <a:noFill/>
          </a:ln>
        </p:spPr>
        <p:txBody>
          <a:bodyPr wrap="none" rtlCol="0">
            <a:spAutoFit/>
          </a:bodyPr>
          <a:lstStyle/>
          <a:p>
            <a:r>
              <a:rPr lang="en-GB" sz="2800" dirty="0"/>
              <a:t>One level of hierarchy:</a:t>
            </a:r>
          </a:p>
          <a:p>
            <a:r>
              <a:rPr lang="en-GB" sz="2800" dirty="0"/>
              <a:t>All specific statements are sub-types</a:t>
            </a:r>
          </a:p>
        </p:txBody>
      </p:sp>
      <p:sp>
        <p:nvSpPr>
          <p:cNvPr id="8" name="TextBox 7">
            <a:extLst>
              <a:ext uri="{FF2B5EF4-FFF2-40B4-BE49-F238E27FC236}">
                <a16:creationId xmlns:a16="http://schemas.microsoft.com/office/drawing/2014/main" id="{A77DF10C-9B8F-4071-BE6B-162F508C8969}"/>
              </a:ext>
            </a:extLst>
          </p:cNvPr>
          <p:cNvSpPr txBox="1"/>
          <p:nvPr/>
        </p:nvSpPr>
        <p:spPr>
          <a:xfrm>
            <a:off x="1233123" y="3842703"/>
            <a:ext cx="7366697" cy="2246769"/>
          </a:xfrm>
          <a:prstGeom prst="rect">
            <a:avLst/>
          </a:prstGeom>
          <a:noFill/>
          <a:ln w="19050">
            <a:solidFill>
              <a:schemeClr val="tx1"/>
            </a:solidFill>
          </a:ln>
        </p:spPr>
        <p:txBody>
          <a:bodyPr wrap="none" rtlCol="0">
            <a:spAutoFit/>
          </a:bodyPr>
          <a:lstStyle/>
          <a:p>
            <a:r>
              <a:rPr lang="en-GB" sz="2800" dirty="0"/>
              <a:t>Manifestation statement</a:t>
            </a:r>
          </a:p>
          <a:p>
            <a:r>
              <a:rPr lang="en-GB" sz="2800" dirty="0"/>
              <a:t>&gt; Manifestation title and responsibility statement</a:t>
            </a:r>
          </a:p>
          <a:p>
            <a:r>
              <a:rPr lang="en-GB" sz="2800" dirty="0"/>
              <a:t>&gt; Manifestation edition statement</a:t>
            </a:r>
          </a:p>
          <a:p>
            <a:r>
              <a:rPr lang="en-GB" sz="2800" dirty="0"/>
              <a:t>&gt; Manifestation identifier statement</a:t>
            </a:r>
          </a:p>
          <a:p>
            <a:r>
              <a:rPr lang="en-GB" sz="2800" dirty="0"/>
              <a:t>&gt; …</a:t>
            </a:r>
          </a:p>
        </p:txBody>
      </p:sp>
    </p:spTree>
    <p:extLst>
      <p:ext uri="{BB962C8B-B14F-4D97-AF65-F5344CB8AC3E}">
        <p14:creationId xmlns:p14="http://schemas.microsoft.com/office/powerpoint/2010/main" val="3591835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 y="1305431"/>
            <a:ext cx="3248025" cy="4752975"/>
          </a:xfrm>
          <a:prstGeom prst="rect">
            <a:avLst/>
          </a:prstGeom>
        </p:spPr>
      </p:pic>
      <p:sp>
        <p:nvSpPr>
          <p:cNvPr id="4" name="TextBox 3"/>
          <p:cNvSpPr txBox="1"/>
          <p:nvPr/>
        </p:nvSpPr>
        <p:spPr>
          <a:xfrm>
            <a:off x="594359" y="493776"/>
            <a:ext cx="3767250" cy="646331"/>
          </a:xfrm>
          <a:prstGeom prst="rect">
            <a:avLst/>
          </a:prstGeom>
          <a:noFill/>
        </p:spPr>
        <p:txBody>
          <a:bodyPr wrap="none" rtlCol="0">
            <a:spAutoFit/>
          </a:bodyPr>
          <a:lstStyle/>
          <a:p>
            <a:r>
              <a:rPr lang="en-GB" sz="3600" dirty="0"/>
              <a:t>Non-human agents</a:t>
            </a:r>
            <a:endParaRPr lang="en-US" sz="3600" dirty="0"/>
          </a:p>
        </p:txBody>
      </p:sp>
      <p:graphicFrame>
        <p:nvGraphicFramePr>
          <p:cNvPr id="5" name="Table 4"/>
          <p:cNvGraphicFramePr>
            <a:graphicFrameLocks noGrp="1"/>
          </p:cNvGraphicFramePr>
          <p:nvPr>
            <p:extLst/>
          </p:nvPr>
        </p:nvGraphicFramePr>
        <p:xfrm>
          <a:off x="4046708" y="1305431"/>
          <a:ext cx="4863830" cy="2641473"/>
        </p:xfrm>
        <a:graphic>
          <a:graphicData uri="http://schemas.openxmlformats.org/drawingml/2006/table">
            <a:tbl>
              <a:tblPr firstCol="1" bandRow="1">
                <a:tableStyleId>{5C22544A-7EE6-4342-B048-85BDC9FD1C3A}</a:tableStyleId>
              </a:tblPr>
              <a:tblGrid>
                <a:gridCol w="1914840">
                  <a:extLst>
                    <a:ext uri="{9D8B030D-6E8A-4147-A177-3AD203B41FA5}">
                      <a16:colId xmlns:a16="http://schemas.microsoft.com/office/drawing/2014/main" val="1552722067"/>
                    </a:ext>
                  </a:extLst>
                </a:gridCol>
                <a:gridCol w="2948990">
                  <a:extLst>
                    <a:ext uri="{9D8B030D-6E8A-4147-A177-3AD203B41FA5}">
                      <a16:colId xmlns:a16="http://schemas.microsoft.com/office/drawing/2014/main" val="1788949632"/>
                    </a:ext>
                  </a:extLst>
                </a:gridCol>
              </a:tblGrid>
              <a:tr h="260622">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Manifestation title  and responsibility statement</a:t>
                      </a: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a:effectLst/>
                        </a:rPr>
                        <a:t>Geronimo Stilton THE </a:t>
                      </a:r>
                      <a:r>
                        <a:rPr lang="en-GB" sz="1800" dirty="0">
                          <a:effectLst/>
                        </a:rPr>
                        <a:t>CHEESE EXPERIMENT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2551049"/>
                  </a:ext>
                </a:extLst>
              </a:tr>
              <a:tr h="260622">
                <a:tc>
                  <a:txBody>
                    <a:bodyPr/>
                    <a:lstStyle/>
                    <a:p>
                      <a:pPr>
                        <a:lnSpc>
                          <a:spcPct val="107000"/>
                        </a:lnSpc>
                        <a:spcAft>
                          <a:spcPts val="0"/>
                        </a:spcAft>
                      </a:pPr>
                      <a:r>
                        <a:rPr lang="en-US" sz="1800" dirty="0">
                          <a:effectLst/>
                        </a:rPr>
                        <a:t>Title proper [normalized]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800" dirty="0">
                          <a:effectLst/>
                        </a:rPr>
                        <a:t>The cheese experiment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9153042"/>
                  </a:ext>
                </a:extLst>
              </a:tr>
              <a:tr h="533311">
                <a:tc>
                  <a:txBody>
                    <a:bodyPr/>
                    <a:lstStyle/>
                    <a:p>
                      <a:pPr>
                        <a:lnSpc>
                          <a:spcPct val="107000"/>
                        </a:lnSpc>
                        <a:spcAft>
                          <a:spcPts val="0"/>
                        </a:spcAft>
                      </a:pPr>
                      <a:r>
                        <a:rPr lang="en-US" sz="1800" dirty="0">
                          <a:effectLst/>
                        </a:rPr>
                        <a:t>Statement of responsibility relating to title proper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800" dirty="0">
                          <a:effectLst/>
                        </a:rPr>
                        <a:t>Geronimo Stilton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1814031"/>
                  </a:ext>
                </a:extLst>
              </a:tr>
            </a:tbl>
          </a:graphicData>
        </a:graphic>
      </p:graphicFrame>
      <p:graphicFrame>
        <p:nvGraphicFramePr>
          <p:cNvPr id="6" name="Table 5"/>
          <p:cNvGraphicFramePr>
            <a:graphicFrameLocks noGrp="1"/>
          </p:cNvGraphicFramePr>
          <p:nvPr>
            <p:extLst/>
          </p:nvPr>
        </p:nvGraphicFramePr>
        <p:xfrm>
          <a:off x="4046708" y="5190932"/>
          <a:ext cx="4842803" cy="880491"/>
        </p:xfrm>
        <a:graphic>
          <a:graphicData uri="http://schemas.openxmlformats.org/drawingml/2006/table">
            <a:tbl>
              <a:tblPr firstCol="1" bandRow="1">
                <a:tableStyleId>{5C22544A-7EE6-4342-B048-85BDC9FD1C3A}</a:tableStyleId>
              </a:tblPr>
              <a:tblGrid>
                <a:gridCol w="1885593">
                  <a:extLst>
                    <a:ext uri="{9D8B030D-6E8A-4147-A177-3AD203B41FA5}">
                      <a16:colId xmlns:a16="http://schemas.microsoft.com/office/drawing/2014/main" val="1552722067"/>
                    </a:ext>
                  </a:extLst>
                </a:gridCol>
                <a:gridCol w="2957210">
                  <a:extLst>
                    <a:ext uri="{9D8B030D-6E8A-4147-A177-3AD203B41FA5}">
                      <a16:colId xmlns:a16="http://schemas.microsoft.com/office/drawing/2014/main" val="1788949632"/>
                    </a:ext>
                  </a:extLst>
                </a:gridCol>
              </a:tblGrid>
              <a:tr h="260622">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Represented</a:t>
                      </a:r>
                    </a:p>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name of creator</a:t>
                      </a:r>
                    </a:p>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(work)</a:t>
                      </a: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a:effectLst/>
                        </a:rPr>
                        <a:t>Stilton, Geronimo</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2551049"/>
                  </a:ext>
                </a:extLst>
              </a:tr>
            </a:tbl>
          </a:graphicData>
        </a:graphic>
      </p:graphicFrame>
      <p:cxnSp>
        <p:nvCxnSpPr>
          <p:cNvPr id="7" name="Curved Connector 63">
            <a:extLst>
              <a:ext uri="{FF2B5EF4-FFF2-40B4-BE49-F238E27FC236}">
                <a16:creationId xmlns:a16="http://schemas.microsoft.com/office/drawing/2014/main" id="{0BC47CE9-72C7-495B-87E7-CCD867B5915A}"/>
              </a:ext>
            </a:extLst>
          </p:cNvPr>
          <p:cNvCxnSpPr>
            <a:cxnSpLocks/>
            <a:stCxn id="10" idx="6"/>
            <a:endCxn id="9" idx="2"/>
          </p:cNvCxnSpPr>
          <p:nvPr/>
        </p:nvCxnSpPr>
        <p:spPr>
          <a:xfrm>
            <a:off x="6738556" y="4560165"/>
            <a:ext cx="1176258"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B51B6C4-D7BC-4B56-BF66-BDA121F4244C}"/>
              </a:ext>
            </a:extLst>
          </p:cNvPr>
          <p:cNvSpPr txBox="1"/>
          <p:nvPr/>
        </p:nvSpPr>
        <p:spPr>
          <a:xfrm>
            <a:off x="6706085" y="4033954"/>
            <a:ext cx="1208729" cy="400110"/>
          </a:xfrm>
          <a:prstGeom prst="rect">
            <a:avLst/>
          </a:prstGeom>
          <a:noFill/>
        </p:spPr>
        <p:txBody>
          <a:bodyPr wrap="none" rtlCol="0">
            <a:spAutoFit/>
          </a:bodyPr>
          <a:lstStyle/>
          <a:p>
            <a:r>
              <a:rPr lang="en-GB" sz="2000" dirty="0"/>
              <a:t>creator of</a:t>
            </a:r>
          </a:p>
        </p:txBody>
      </p:sp>
      <p:sp>
        <p:nvSpPr>
          <p:cNvPr id="9" name="TextBox 8">
            <a:extLst>
              <a:ext uri="{FF2B5EF4-FFF2-40B4-BE49-F238E27FC236}">
                <a16:creationId xmlns:a16="http://schemas.microsoft.com/office/drawing/2014/main" id="{FC835665-47F2-47F1-B90A-2A8446E99A4A}"/>
              </a:ext>
            </a:extLst>
          </p:cNvPr>
          <p:cNvSpPr txBox="1"/>
          <p:nvPr/>
        </p:nvSpPr>
        <p:spPr>
          <a:xfrm>
            <a:off x="7914814" y="4235571"/>
            <a:ext cx="651893" cy="649188"/>
          </a:xfrm>
          <a:prstGeom prst="ellipse">
            <a:avLst/>
          </a:prstGeom>
          <a:noFill/>
          <a:ln w="28575">
            <a:solidFill>
              <a:schemeClr val="bg1"/>
            </a:solidFill>
          </a:ln>
        </p:spPr>
        <p:txBody>
          <a:bodyPr wrap="none" rtlCol="0">
            <a:spAutoFit/>
          </a:bodyPr>
          <a:lstStyle/>
          <a:p>
            <a:pPr algn="ctr"/>
            <a:r>
              <a:rPr lang="en-GB" sz="2400" b="1" dirty="0"/>
              <a:t>W</a:t>
            </a:r>
          </a:p>
        </p:txBody>
      </p:sp>
      <p:sp>
        <p:nvSpPr>
          <p:cNvPr id="10" name="TextBox 9">
            <a:extLst>
              <a:ext uri="{FF2B5EF4-FFF2-40B4-BE49-F238E27FC236}">
                <a16:creationId xmlns:a16="http://schemas.microsoft.com/office/drawing/2014/main" id="{7563E73F-5BC5-4125-B936-222108205500}"/>
              </a:ext>
            </a:extLst>
          </p:cNvPr>
          <p:cNvSpPr txBox="1"/>
          <p:nvPr/>
        </p:nvSpPr>
        <p:spPr>
          <a:xfrm>
            <a:off x="5218552" y="4235571"/>
            <a:ext cx="1520004" cy="649188"/>
          </a:xfrm>
          <a:prstGeom prst="ellipse">
            <a:avLst/>
          </a:prstGeom>
          <a:noFill/>
          <a:ln w="28575">
            <a:solidFill>
              <a:schemeClr val="bg1"/>
            </a:solidFill>
          </a:ln>
        </p:spPr>
        <p:txBody>
          <a:bodyPr wrap="none" rtlCol="0">
            <a:spAutoFit/>
          </a:bodyPr>
          <a:lstStyle/>
          <a:p>
            <a:pPr algn="ctr"/>
            <a:r>
              <a:rPr lang="en-GB" sz="2400" b="1" dirty="0"/>
              <a:t>Agent?</a:t>
            </a:r>
          </a:p>
        </p:txBody>
      </p:sp>
      <p:cxnSp>
        <p:nvCxnSpPr>
          <p:cNvPr id="12" name="Curved Connector 63">
            <a:extLst>
              <a:ext uri="{FF2B5EF4-FFF2-40B4-BE49-F238E27FC236}">
                <a16:creationId xmlns:a16="http://schemas.microsoft.com/office/drawing/2014/main" id="{7CFEE8DA-00AC-4370-BF0E-44EEF1533E0D}"/>
              </a:ext>
            </a:extLst>
          </p:cNvPr>
          <p:cNvCxnSpPr>
            <a:cxnSpLocks/>
            <a:stCxn id="14" idx="6"/>
            <a:endCxn id="10" idx="2"/>
          </p:cNvCxnSpPr>
          <p:nvPr/>
        </p:nvCxnSpPr>
        <p:spPr>
          <a:xfrm>
            <a:off x="4735275" y="4560165"/>
            <a:ext cx="483277"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BE2DBD0-2B0A-4973-9F6F-8736F26B32FA}"/>
              </a:ext>
            </a:extLst>
          </p:cNvPr>
          <p:cNvSpPr txBox="1"/>
          <p:nvPr/>
        </p:nvSpPr>
        <p:spPr>
          <a:xfrm>
            <a:off x="4191580" y="4235571"/>
            <a:ext cx="543695" cy="649188"/>
          </a:xfrm>
          <a:prstGeom prst="ellipse">
            <a:avLst/>
          </a:prstGeom>
          <a:noFill/>
          <a:ln w="28575">
            <a:solidFill>
              <a:schemeClr val="bg1"/>
            </a:solidFill>
          </a:ln>
        </p:spPr>
        <p:txBody>
          <a:bodyPr wrap="none" rtlCol="0">
            <a:spAutoFit/>
          </a:bodyPr>
          <a:lstStyle/>
          <a:p>
            <a:pPr algn="ctr"/>
            <a:r>
              <a:rPr lang="en-GB" sz="2400" b="1" dirty="0"/>
              <a:t>N</a:t>
            </a:r>
          </a:p>
        </p:txBody>
      </p:sp>
    </p:spTree>
    <p:extLst>
      <p:ext uri="{BB962C8B-B14F-4D97-AF65-F5344CB8AC3E}">
        <p14:creationId xmlns:p14="http://schemas.microsoft.com/office/powerpoint/2010/main" val="2459923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childTnLst>
                                </p:cTn>
                              </p:par>
                            </p:childTnLst>
                          </p:cTn>
                        </p:par>
                        <p:par>
                          <p:cTn id="22" fill="hold">
                            <p:stCondLst>
                              <p:cond delay="3000"/>
                            </p:stCondLst>
                            <p:childTnLst>
                              <p:par>
                                <p:cTn id="23" presetID="10" presetClass="entr" presetSubtype="0"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1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animBg="1"/>
      <p:bldP spid="1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20D7C-D3BF-45D5-9A8C-7F9403D7C76A}"/>
              </a:ext>
            </a:extLst>
          </p:cNvPr>
          <p:cNvSpPr>
            <a:spLocks noGrp="1"/>
          </p:cNvSpPr>
          <p:nvPr>
            <p:ph type="title"/>
          </p:nvPr>
        </p:nvSpPr>
        <p:spPr/>
        <p:txBody>
          <a:bodyPr/>
          <a:lstStyle/>
          <a:p>
            <a:r>
              <a:rPr lang="en-GB" dirty="0"/>
              <a:t>Special communities</a:t>
            </a:r>
          </a:p>
        </p:txBody>
      </p:sp>
      <p:sp>
        <p:nvSpPr>
          <p:cNvPr id="3" name="Content Placeholder 2">
            <a:extLst>
              <a:ext uri="{FF2B5EF4-FFF2-40B4-BE49-F238E27FC236}">
                <a16:creationId xmlns:a16="http://schemas.microsoft.com/office/drawing/2014/main" id="{3A629153-9635-4F6C-8A1A-C8265740559C}"/>
              </a:ext>
            </a:extLst>
          </p:cNvPr>
          <p:cNvSpPr>
            <a:spLocks noGrp="1"/>
          </p:cNvSpPr>
          <p:nvPr>
            <p:ph idx="1"/>
          </p:nvPr>
        </p:nvSpPr>
        <p:spPr/>
        <p:txBody>
          <a:bodyPr/>
          <a:lstStyle/>
          <a:p>
            <a:r>
              <a:rPr lang="en-GB" dirty="0"/>
              <a:t>"Pop-up" meeting held at ALA Annual 2017</a:t>
            </a:r>
          </a:p>
          <a:p>
            <a:pPr lvl="1"/>
            <a:r>
              <a:rPr lang="en-GB" dirty="0"/>
              <a:t>Took over vacant CC:DA slot</a:t>
            </a:r>
          </a:p>
          <a:p>
            <a:pPr lvl="1"/>
            <a:r>
              <a:rPr lang="en-GB" dirty="0"/>
              <a:t>Brief reports and lots of discussion about developing RDA for special materials</a:t>
            </a:r>
          </a:p>
          <a:p>
            <a:r>
              <a:rPr lang="en-GB" dirty="0"/>
              <a:t>Other dialogue via email and documentation</a:t>
            </a:r>
          </a:p>
          <a:p>
            <a:r>
              <a:rPr lang="en-GB" dirty="0"/>
              <a:t>Extension and refinement of RDA elements</a:t>
            </a:r>
          </a:p>
          <a:p>
            <a:pPr lvl="1"/>
            <a:r>
              <a:rPr lang="en-GB" dirty="0"/>
              <a:t>LRM &gt; RDA &gt; special/local</a:t>
            </a:r>
          </a:p>
        </p:txBody>
      </p:sp>
    </p:spTree>
    <p:extLst>
      <p:ext uri="{BB962C8B-B14F-4D97-AF65-F5344CB8AC3E}">
        <p14:creationId xmlns:p14="http://schemas.microsoft.com/office/powerpoint/2010/main" val="1888833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20D7C-D3BF-45D5-9A8C-7F9403D7C76A}"/>
              </a:ext>
            </a:extLst>
          </p:cNvPr>
          <p:cNvSpPr>
            <a:spLocks noGrp="1"/>
          </p:cNvSpPr>
          <p:nvPr>
            <p:ph type="title"/>
          </p:nvPr>
        </p:nvSpPr>
        <p:spPr/>
        <p:txBody>
          <a:bodyPr/>
          <a:lstStyle/>
          <a:p>
            <a:r>
              <a:rPr lang="en-GB" dirty="0"/>
              <a:t>Low-hanging fruit</a:t>
            </a:r>
          </a:p>
        </p:txBody>
      </p:sp>
      <p:sp>
        <p:nvSpPr>
          <p:cNvPr id="3" name="Content Placeholder 2">
            <a:extLst>
              <a:ext uri="{FF2B5EF4-FFF2-40B4-BE49-F238E27FC236}">
                <a16:creationId xmlns:a16="http://schemas.microsoft.com/office/drawing/2014/main" id="{3A629153-9635-4F6C-8A1A-C8265740559C}"/>
              </a:ext>
            </a:extLst>
          </p:cNvPr>
          <p:cNvSpPr>
            <a:spLocks noGrp="1"/>
          </p:cNvSpPr>
          <p:nvPr>
            <p:ph idx="1"/>
          </p:nvPr>
        </p:nvSpPr>
        <p:spPr/>
        <p:txBody>
          <a:bodyPr>
            <a:normAutofit/>
          </a:bodyPr>
          <a:lstStyle/>
          <a:p>
            <a:r>
              <a:rPr lang="en-GB" dirty="0"/>
              <a:t>Some suggestions easy to incorporate in 3R</a:t>
            </a:r>
          </a:p>
          <a:p>
            <a:pPr lvl="1"/>
            <a:r>
              <a:rPr lang="en-GB" dirty="0"/>
              <a:t>New elements similar to current elements</a:t>
            </a:r>
          </a:p>
          <a:p>
            <a:pPr lvl="1"/>
            <a:r>
              <a:rPr lang="en-GB" dirty="0"/>
              <a:t>Local (RDA) extension to RDA/ONIX Framework categories</a:t>
            </a:r>
          </a:p>
          <a:p>
            <a:pPr lvl="1"/>
            <a:r>
              <a:rPr lang="en-GB" dirty="0"/>
              <a:t>E.g. new elements for cartographic materials</a:t>
            </a:r>
          </a:p>
          <a:p>
            <a:pPr lvl="2"/>
            <a:r>
              <a:rPr lang="en-GB" dirty="0"/>
              <a:t>Prime meridian, Relief type</a:t>
            </a:r>
          </a:p>
          <a:p>
            <a:pPr lvl="1"/>
            <a:r>
              <a:rPr lang="en-GB" dirty="0"/>
              <a:t>E.g. new content type for choreographic materials: Performed movement</a:t>
            </a:r>
          </a:p>
          <a:p>
            <a:r>
              <a:rPr lang="en-GB" dirty="0"/>
              <a:t>Otherwise, planning for </a:t>
            </a:r>
            <a:r>
              <a:rPr lang="en-GB"/>
              <a:t>post-3R development</a:t>
            </a:r>
            <a:endParaRPr lang="en-GB" dirty="0"/>
          </a:p>
          <a:p>
            <a:pPr lvl="1"/>
            <a:endParaRPr lang="en-GB" dirty="0"/>
          </a:p>
        </p:txBody>
      </p:sp>
    </p:spTree>
    <p:extLst>
      <p:ext uri="{BB962C8B-B14F-4D97-AF65-F5344CB8AC3E}">
        <p14:creationId xmlns:p14="http://schemas.microsoft.com/office/powerpoint/2010/main" val="35679937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 you!</a:t>
            </a:r>
          </a:p>
        </p:txBody>
      </p:sp>
      <p:sp>
        <p:nvSpPr>
          <p:cNvPr id="3" name="Content Placeholder 2"/>
          <p:cNvSpPr>
            <a:spLocks noGrp="1"/>
          </p:cNvSpPr>
          <p:nvPr>
            <p:ph idx="1"/>
          </p:nvPr>
        </p:nvSpPr>
        <p:spPr/>
        <p:txBody>
          <a:bodyPr/>
          <a:lstStyle/>
          <a:p>
            <a:r>
              <a:rPr lang="en-GB" dirty="0">
                <a:hlinkClick r:id="rId3"/>
              </a:rPr>
              <a:t>rscchair@rdatoolkit.org</a:t>
            </a:r>
            <a:endParaRPr lang="en-GB" dirty="0"/>
          </a:p>
          <a:p>
            <a:r>
              <a:rPr lang="en-GB" dirty="0">
                <a:hlinkClick r:id="rId4"/>
              </a:rPr>
              <a:t>http://access.rdatoolkit.org/</a:t>
            </a:r>
            <a:endParaRPr lang="en-GB" dirty="0"/>
          </a:p>
          <a:p>
            <a:r>
              <a:rPr lang="en-GB" dirty="0">
                <a:hlinkClick r:id="rId5"/>
              </a:rPr>
              <a:t>http://www.rdaregistry.info/</a:t>
            </a:r>
            <a:endParaRPr lang="en-GB" dirty="0"/>
          </a:p>
          <a:p>
            <a:r>
              <a:rPr lang="en-GB" dirty="0">
                <a:hlinkClick r:id="rId6"/>
              </a:rPr>
              <a:t>http://www.rda-rsc.org/</a:t>
            </a:r>
            <a:r>
              <a:rPr lang="en-GB" dirty="0"/>
              <a:t> </a:t>
            </a:r>
          </a:p>
        </p:txBody>
      </p:sp>
    </p:spTree>
    <p:extLst>
      <p:ext uri="{BB962C8B-B14F-4D97-AF65-F5344CB8AC3E}">
        <p14:creationId xmlns:p14="http://schemas.microsoft.com/office/powerpoint/2010/main" val="1853216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D5C84-EE2F-48C7-9533-1EE464566EC8}"/>
              </a:ext>
            </a:extLst>
          </p:cNvPr>
          <p:cNvSpPr txBox="1"/>
          <p:nvPr/>
        </p:nvSpPr>
        <p:spPr>
          <a:xfrm>
            <a:off x="350196" y="265889"/>
            <a:ext cx="4047647" cy="769441"/>
          </a:xfrm>
          <a:prstGeom prst="rect">
            <a:avLst/>
          </a:prstGeom>
          <a:noFill/>
        </p:spPr>
        <p:txBody>
          <a:bodyPr wrap="none" rtlCol="0">
            <a:spAutoFit/>
          </a:bodyPr>
          <a:lstStyle/>
          <a:p>
            <a:r>
              <a:rPr lang="en-GB" sz="4400" dirty="0"/>
              <a:t>RDA Governance</a:t>
            </a:r>
          </a:p>
        </p:txBody>
      </p:sp>
      <p:sp>
        <p:nvSpPr>
          <p:cNvPr id="3" name="TextBox 2">
            <a:extLst>
              <a:ext uri="{FF2B5EF4-FFF2-40B4-BE49-F238E27FC236}">
                <a16:creationId xmlns:a16="http://schemas.microsoft.com/office/drawing/2014/main" id="{F83AEC6A-BEFC-4A47-A72A-32932A0AB248}"/>
              </a:ext>
            </a:extLst>
          </p:cNvPr>
          <p:cNvSpPr txBox="1"/>
          <p:nvPr/>
        </p:nvSpPr>
        <p:spPr>
          <a:xfrm>
            <a:off x="2501522" y="1400782"/>
            <a:ext cx="3792641" cy="523220"/>
          </a:xfrm>
          <a:prstGeom prst="rect">
            <a:avLst/>
          </a:prstGeom>
          <a:noFill/>
          <a:ln w="28575">
            <a:solidFill>
              <a:schemeClr val="tx2"/>
            </a:solidFill>
          </a:ln>
        </p:spPr>
        <p:txBody>
          <a:bodyPr wrap="none" rtlCol="0">
            <a:spAutoFit/>
          </a:bodyPr>
          <a:lstStyle/>
          <a:p>
            <a:r>
              <a:rPr lang="en-GB" sz="2800" dirty="0"/>
              <a:t>RDA Steering Committee</a:t>
            </a:r>
          </a:p>
        </p:txBody>
      </p:sp>
      <p:sp>
        <p:nvSpPr>
          <p:cNvPr id="4" name="TextBox 3">
            <a:extLst>
              <a:ext uri="{FF2B5EF4-FFF2-40B4-BE49-F238E27FC236}">
                <a16:creationId xmlns:a16="http://schemas.microsoft.com/office/drawing/2014/main" id="{D7D64C63-7740-4197-A3D6-5AA1D42F93C2}"/>
              </a:ext>
            </a:extLst>
          </p:cNvPr>
          <p:cNvSpPr txBox="1"/>
          <p:nvPr/>
        </p:nvSpPr>
        <p:spPr>
          <a:xfrm>
            <a:off x="877004" y="2289455"/>
            <a:ext cx="1077411" cy="461665"/>
          </a:xfrm>
          <a:prstGeom prst="rect">
            <a:avLst/>
          </a:prstGeom>
          <a:noFill/>
          <a:ln w="28575">
            <a:solidFill>
              <a:schemeClr val="tx2"/>
            </a:solidFill>
          </a:ln>
        </p:spPr>
        <p:txBody>
          <a:bodyPr wrap="none" rtlCol="0">
            <a:spAutoFit/>
          </a:bodyPr>
          <a:lstStyle/>
          <a:p>
            <a:r>
              <a:rPr lang="en-GB" sz="2400" dirty="0"/>
              <a:t>Europe</a:t>
            </a:r>
          </a:p>
        </p:txBody>
      </p:sp>
      <p:sp>
        <p:nvSpPr>
          <p:cNvPr id="5" name="TextBox 4">
            <a:extLst>
              <a:ext uri="{FF2B5EF4-FFF2-40B4-BE49-F238E27FC236}">
                <a16:creationId xmlns:a16="http://schemas.microsoft.com/office/drawing/2014/main" id="{A378EBC8-97E4-4D3C-9348-ECBE9B7DDC84}"/>
              </a:ext>
            </a:extLst>
          </p:cNvPr>
          <p:cNvSpPr txBox="1"/>
          <p:nvPr/>
        </p:nvSpPr>
        <p:spPr>
          <a:xfrm>
            <a:off x="2210996" y="2289454"/>
            <a:ext cx="1214435" cy="830997"/>
          </a:xfrm>
          <a:prstGeom prst="rect">
            <a:avLst/>
          </a:prstGeom>
          <a:noFill/>
          <a:ln w="28575">
            <a:solidFill>
              <a:schemeClr val="tx2"/>
            </a:solidFill>
          </a:ln>
        </p:spPr>
        <p:txBody>
          <a:bodyPr wrap="none" rtlCol="0">
            <a:spAutoFit/>
          </a:bodyPr>
          <a:lstStyle/>
          <a:p>
            <a:r>
              <a:rPr lang="en-GB" sz="2400" dirty="0"/>
              <a:t>North</a:t>
            </a:r>
          </a:p>
          <a:p>
            <a:r>
              <a:rPr lang="en-GB" sz="2400" dirty="0"/>
              <a:t>America</a:t>
            </a:r>
          </a:p>
        </p:txBody>
      </p:sp>
      <p:sp>
        <p:nvSpPr>
          <p:cNvPr id="6" name="TextBox 5">
            <a:extLst>
              <a:ext uri="{FF2B5EF4-FFF2-40B4-BE49-F238E27FC236}">
                <a16:creationId xmlns:a16="http://schemas.microsoft.com/office/drawing/2014/main" id="{8294A052-20E5-4935-B500-9FD1C433622F}"/>
              </a:ext>
            </a:extLst>
          </p:cNvPr>
          <p:cNvSpPr txBox="1"/>
          <p:nvPr/>
        </p:nvSpPr>
        <p:spPr>
          <a:xfrm>
            <a:off x="3682012" y="2289454"/>
            <a:ext cx="1214435" cy="830997"/>
          </a:xfrm>
          <a:prstGeom prst="rect">
            <a:avLst/>
          </a:prstGeom>
          <a:noFill/>
          <a:ln w="28575">
            <a:solidFill>
              <a:schemeClr val="tx2"/>
            </a:solidFill>
          </a:ln>
        </p:spPr>
        <p:txBody>
          <a:bodyPr wrap="none" rtlCol="0">
            <a:spAutoFit/>
          </a:bodyPr>
          <a:lstStyle/>
          <a:p>
            <a:r>
              <a:rPr lang="en-GB" sz="2400" dirty="0"/>
              <a:t>Latin</a:t>
            </a:r>
          </a:p>
          <a:p>
            <a:r>
              <a:rPr lang="en-GB" sz="2400" dirty="0"/>
              <a:t>America</a:t>
            </a:r>
          </a:p>
        </p:txBody>
      </p:sp>
      <p:sp>
        <p:nvSpPr>
          <p:cNvPr id="7" name="TextBox 6">
            <a:extLst>
              <a:ext uri="{FF2B5EF4-FFF2-40B4-BE49-F238E27FC236}">
                <a16:creationId xmlns:a16="http://schemas.microsoft.com/office/drawing/2014/main" id="{22D38FEC-7AEC-4279-ACF0-7EE4062555A5}"/>
              </a:ext>
            </a:extLst>
          </p:cNvPr>
          <p:cNvSpPr txBox="1"/>
          <p:nvPr/>
        </p:nvSpPr>
        <p:spPr>
          <a:xfrm>
            <a:off x="7566392" y="2289454"/>
            <a:ext cx="909864" cy="461665"/>
          </a:xfrm>
          <a:prstGeom prst="rect">
            <a:avLst/>
          </a:prstGeom>
          <a:noFill/>
          <a:ln w="28575">
            <a:solidFill>
              <a:schemeClr val="tx2"/>
            </a:solidFill>
          </a:ln>
        </p:spPr>
        <p:txBody>
          <a:bodyPr wrap="none" rtlCol="0">
            <a:spAutoFit/>
          </a:bodyPr>
          <a:lstStyle/>
          <a:p>
            <a:r>
              <a:rPr lang="en-GB" sz="2400" dirty="0"/>
              <a:t>Africa</a:t>
            </a:r>
          </a:p>
        </p:txBody>
      </p:sp>
      <p:sp>
        <p:nvSpPr>
          <p:cNvPr id="8" name="TextBox 7">
            <a:extLst>
              <a:ext uri="{FF2B5EF4-FFF2-40B4-BE49-F238E27FC236}">
                <a16:creationId xmlns:a16="http://schemas.microsoft.com/office/drawing/2014/main" id="{2459A964-EBAD-4978-ADB1-D4DBF0F9B233}"/>
              </a:ext>
            </a:extLst>
          </p:cNvPr>
          <p:cNvSpPr txBox="1"/>
          <p:nvPr/>
        </p:nvSpPr>
        <p:spPr>
          <a:xfrm>
            <a:off x="6608976" y="2289454"/>
            <a:ext cx="700833" cy="461665"/>
          </a:xfrm>
          <a:prstGeom prst="rect">
            <a:avLst/>
          </a:prstGeom>
          <a:noFill/>
          <a:ln w="28575">
            <a:solidFill>
              <a:schemeClr val="tx2"/>
            </a:solidFill>
          </a:ln>
        </p:spPr>
        <p:txBody>
          <a:bodyPr wrap="none" rtlCol="0">
            <a:spAutoFit/>
          </a:bodyPr>
          <a:lstStyle/>
          <a:p>
            <a:r>
              <a:rPr lang="en-GB" sz="2400" dirty="0"/>
              <a:t>Asia</a:t>
            </a:r>
          </a:p>
        </p:txBody>
      </p:sp>
      <p:sp>
        <p:nvSpPr>
          <p:cNvPr id="9" name="TextBox 8">
            <a:extLst>
              <a:ext uri="{FF2B5EF4-FFF2-40B4-BE49-F238E27FC236}">
                <a16:creationId xmlns:a16="http://schemas.microsoft.com/office/drawing/2014/main" id="{595F1EFC-87A9-4870-AF2C-7CF4BDB5FE30}"/>
              </a:ext>
            </a:extLst>
          </p:cNvPr>
          <p:cNvSpPr txBox="1"/>
          <p:nvPr/>
        </p:nvSpPr>
        <p:spPr>
          <a:xfrm>
            <a:off x="5153028" y="2289454"/>
            <a:ext cx="1199367" cy="461665"/>
          </a:xfrm>
          <a:prstGeom prst="rect">
            <a:avLst/>
          </a:prstGeom>
          <a:noFill/>
          <a:ln w="28575">
            <a:solidFill>
              <a:schemeClr val="tx2"/>
            </a:solidFill>
          </a:ln>
        </p:spPr>
        <p:txBody>
          <a:bodyPr wrap="none" rtlCol="0">
            <a:spAutoFit/>
          </a:bodyPr>
          <a:lstStyle/>
          <a:p>
            <a:r>
              <a:rPr lang="en-GB" sz="2400" dirty="0"/>
              <a:t>Oceania</a:t>
            </a:r>
          </a:p>
        </p:txBody>
      </p:sp>
      <p:sp>
        <p:nvSpPr>
          <p:cNvPr id="10" name="TextBox 9">
            <a:extLst>
              <a:ext uri="{FF2B5EF4-FFF2-40B4-BE49-F238E27FC236}">
                <a16:creationId xmlns:a16="http://schemas.microsoft.com/office/drawing/2014/main" id="{DB89F9B7-F1DF-437A-8052-BA5969D2A7EA}"/>
              </a:ext>
            </a:extLst>
          </p:cNvPr>
          <p:cNvSpPr txBox="1"/>
          <p:nvPr/>
        </p:nvSpPr>
        <p:spPr>
          <a:xfrm>
            <a:off x="898052" y="3412811"/>
            <a:ext cx="970137" cy="461665"/>
          </a:xfrm>
          <a:prstGeom prst="rect">
            <a:avLst/>
          </a:prstGeom>
          <a:noFill/>
          <a:ln w="28575">
            <a:solidFill>
              <a:schemeClr val="tx2"/>
            </a:solidFill>
          </a:ln>
        </p:spPr>
        <p:txBody>
          <a:bodyPr wrap="none" rtlCol="0">
            <a:spAutoFit/>
          </a:bodyPr>
          <a:lstStyle/>
          <a:p>
            <a:r>
              <a:rPr lang="en-GB" sz="2400" dirty="0"/>
              <a:t>EURIG</a:t>
            </a:r>
          </a:p>
        </p:txBody>
      </p:sp>
      <p:sp>
        <p:nvSpPr>
          <p:cNvPr id="11" name="TextBox 10">
            <a:extLst>
              <a:ext uri="{FF2B5EF4-FFF2-40B4-BE49-F238E27FC236}">
                <a16:creationId xmlns:a16="http://schemas.microsoft.com/office/drawing/2014/main" id="{C1B07A42-5C28-4D17-BFA4-F61942115DF9}"/>
              </a:ext>
            </a:extLst>
          </p:cNvPr>
          <p:cNvSpPr txBox="1"/>
          <p:nvPr/>
        </p:nvSpPr>
        <p:spPr>
          <a:xfrm>
            <a:off x="2210291" y="3412811"/>
            <a:ext cx="1251946" cy="461665"/>
          </a:xfrm>
          <a:prstGeom prst="rect">
            <a:avLst/>
          </a:prstGeom>
          <a:noFill/>
          <a:ln w="28575">
            <a:solidFill>
              <a:schemeClr val="tx2"/>
            </a:solidFill>
          </a:ln>
        </p:spPr>
        <p:txBody>
          <a:bodyPr wrap="none" rtlCol="0">
            <a:spAutoFit/>
          </a:bodyPr>
          <a:lstStyle/>
          <a:p>
            <a:r>
              <a:rPr lang="en-GB" sz="2400" dirty="0"/>
              <a:t>NARDAC</a:t>
            </a:r>
          </a:p>
        </p:txBody>
      </p:sp>
      <p:sp>
        <p:nvSpPr>
          <p:cNvPr id="12" name="TextBox 11">
            <a:extLst>
              <a:ext uri="{FF2B5EF4-FFF2-40B4-BE49-F238E27FC236}">
                <a16:creationId xmlns:a16="http://schemas.microsoft.com/office/drawing/2014/main" id="{F62382C3-2BF0-4E34-9AD7-AD614EB380E2}"/>
              </a:ext>
            </a:extLst>
          </p:cNvPr>
          <p:cNvSpPr txBox="1"/>
          <p:nvPr/>
        </p:nvSpPr>
        <p:spPr>
          <a:xfrm>
            <a:off x="5153028" y="3412811"/>
            <a:ext cx="1078821" cy="461665"/>
          </a:xfrm>
          <a:prstGeom prst="rect">
            <a:avLst/>
          </a:prstGeom>
          <a:noFill/>
          <a:ln w="28575">
            <a:solidFill>
              <a:schemeClr val="tx2"/>
            </a:solidFill>
          </a:ln>
        </p:spPr>
        <p:txBody>
          <a:bodyPr wrap="none" rtlCol="0">
            <a:spAutoFit/>
          </a:bodyPr>
          <a:lstStyle/>
          <a:p>
            <a:r>
              <a:rPr lang="en-GB" sz="2400" dirty="0"/>
              <a:t>ORDAC</a:t>
            </a:r>
          </a:p>
        </p:txBody>
      </p:sp>
      <p:sp>
        <p:nvSpPr>
          <p:cNvPr id="13" name="TextBox 12">
            <a:extLst>
              <a:ext uri="{FF2B5EF4-FFF2-40B4-BE49-F238E27FC236}">
                <a16:creationId xmlns:a16="http://schemas.microsoft.com/office/drawing/2014/main" id="{84887B24-521E-420C-A6DC-8452AC9F9981}"/>
              </a:ext>
            </a:extLst>
          </p:cNvPr>
          <p:cNvSpPr txBox="1"/>
          <p:nvPr/>
        </p:nvSpPr>
        <p:spPr>
          <a:xfrm>
            <a:off x="3682012" y="3412811"/>
            <a:ext cx="925831" cy="830997"/>
          </a:xfrm>
          <a:prstGeom prst="rect">
            <a:avLst/>
          </a:prstGeom>
          <a:noFill/>
          <a:ln w="28575">
            <a:solidFill>
              <a:schemeClr val="tx2"/>
            </a:solidFill>
            <a:prstDash val="sysDash"/>
          </a:ln>
        </p:spPr>
        <p:txBody>
          <a:bodyPr wrap="none" rtlCol="0">
            <a:spAutoFit/>
          </a:bodyPr>
          <a:lstStyle/>
          <a:p>
            <a:r>
              <a:rPr lang="en-GB" sz="2400" dirty="0"/>
              <a:t>RDA</a:t>
            </a:r>
          </a:p>
          <a:p>
            <a:r>
              <a:rPr lang="en-GB" sz="2400" dirty="0"/>
              <a:t>Board</a:t>
            </a:r>
          </a:p>
        </p:txBody>
      </p:sp>
      <p:sp>
        <p:nvSpPr>
          <p:cNvPr id="14" name="TextBox 13">
            <a:extLst>
              <a:ext uri="{FF2B5EF4-FFF2-40B4-BE49-F238E27FC236}">
                <a16:creationId xmlns:a16="http://schemas.microsoft.com/office/drawing/2014/main" id="{85B6E4A3-5E6D-4553-91DE-E60DAE1BAF7E}"/>
              </a:ext>
            </a:extLst>
          </p:cNvPr>
          <p:cNvSpPr txBox="1"/>
          <p:nvPr/>
        </p:nvSpPr>
        <p:spPr>
          <a:xfrm>
            <a:off x="6617093" y="3412810"/>
            <a:ext cx="949299" cy="830997"/>
          </a:xfrm>
          <a:prstGeom prst="rect">
            <a:avLst/>
          </a:prstGeom>
          <a:noFill/>
          <a:ln w="28575">
            <a:solidFill>
              <a:schemeClr val="tx2"/>
            </a:solidFill>
            <a:prstDash val="sysDash"/>
          </a:ln>
        </p:spPr>
        <p:txBody>
          <a:bodyPr wrap="none" rtlCol="0">
            <a:spAutoFit/>
          </a:bodyPr>
          <a:lstStyle/>
          <a:p>
            <a:r>
              <a:rPr lang="en-GB" sz="2400" dirty="0"/>
              <a:t>IFLA</a:t>
            </a:r>
          </a:p>
          <a:p>
            <a:r>
              <a:rPr lang="en-GB" sz="2400" dirty="0"/>
              <a:t>2018?</a:t>
            </a:r>
          </a:p>
        </p:txBody>
      </p:sp>
      <p:sp>
        <p:nvSpPr>
          <p:cNvPr id="15" name="TextBox 14">
            <a:extLst>
              <a:ext uri="{FF2B5EF4-FFF2-40B4-BE49-F238E27FC236}">
                <a16:creationId xmlns:a16="http://schemas.microsoft.com/office/drawing/2014/main" id="{840FC933-4031-40B3-A1C9-F961CF3BE186}"/>
              </a:ext>
            </a:extLst>
          </p:cNvPr>
          <p:cNvSpPr txBox="1"/>
          <p:nvPr/>
        </p:nvSpPr>
        <p:spPr>
          <a:xfrm>
            <a:off x="877004" y="4536167"/>
            <a:ext cx="1576394" cy="830997"/>
          </a:xfrm>
          <a:prstGeom prst="rect">
            <a:avLst/>
          </a:prstGeom>
          <a:noFill/>
          <a:ln w="28575">
            <a:solidFill>
              <a:schemeClr val="tx2"/>
            </a:solidFill>
          </a:ln>
        </p:spPr>
        <p:txBody>
          <a:bodyPr wrap="none" rtlCol="0">
            <a:spAutoFit/>
          </a:bodyPr>
          <a:lstStyle/>
          <a:p>
            <a:r>
              <a:rPr lang="en-GB" sz="2400" dirty="0"/>
              <a:t>CILIP/BL</a:t>
            </a:r>
          </a:p>
          <a:p>
            <a:r>
              <a:rPr lang="en-GB" sz="2400" dirty="0"/>
              <a:t>Committee</a:t>
            </a:r>
          </a:p>
        </p:txBody>
      </p:sp>
      <p:sp>
        <p:nvSpPr>
          <p:cNvPr id="16" name="Arrow: Up 15">
            <a:extLst>
              <a:ext uri="{FF2B5EF4-FFF2-40B4-BE49-F238E27FC236}">
                <a16:creationId xmlns:a16="http://schemas.microsoft.com/office/drawing/2014/main" id="{DEAFC5E4-716E-49A5-A197-5BD992F8E558}"/>
              </a:ext>
            </a:extLst>
          </p:cNvPr>
          <p:cNvSpPr/>
          <p:nvPr/>
        </p:nvSpPr>
        <p:spPr>
          <a:xfrm>
            <a:off x="898052" y="3874476"/>
            <a:ext cx="377665" cy="66169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Up 16">
            <a:extLst>
              <a:ext uri="{FF2B5EF4-FFF2-40B4-BE49-F238E27FC236}">
                <a16:creationId xmlns:a16="http://schemas.microsoft.com/office/drawing/2014/main" id="{46E94AE2-BBD3-43CD-B54F-3E44B67609FA}"/>
              </a:ext>
            </a:extLst>
          </p:cNvPr>
          <p:cNvSpPr/>
          <p:nvPr/>
        </p:nvSpPr>
        <p:spPr>
          <a:xfrm>
            <a:off x="925714" y="2751119"/>
            <a:ext cx="377665" cy="66169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rrow: Up 17">
            <a:extLst>
              <a:ext uri="{FF2B5EF4-FFF2-40B4-BE49-F238E27FC236}">
                <a16:creationId xmlns:a16="http://schemas.microsoft.com/office/drawing/2014/main" id="{6357D7D2-F667-4ABD-AF6A-D5B061D05033}"/>
              </a:ext>
            </a:extLst>
          </p:cNvPr>
          <p:cNvSpPr/>
          <p:nvPr/>
        </p:nvSpPr>
        <p:spPr>
          <a:xfrm>
            <a:off x="2227050" y="3120451"/>
            <a:ext cx="377665" cy="29236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Arrow: Up 18">
            <a:extLst>
              <a:ext uri="{FF2B5EF4-FFF2-40B4-BE49-F238E27FC236}">
                <a16:creationId xmlns:a16="http://schemas.microsoft.com/office/drawing/2014/main" id="{37679A81-3714-4029-8BA6-D4194DF5C9D1}"/>
              </a:ext>
            </a:extLst>
          </p:cNvPr>
          <p:cNvSpPr/>
          <p:nvPr/>
        </p:nvSpPr>
        <p:spPr>
          <a:xfrm>
            <a:off x="5232373" y="2751119"/>
            <a:ext cx="377665" cy="66169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0E4676FA-4C05-4B7D-B9F5-252E86000756}"/>
              </a:ext>
            </a:extLst>
          </p:cNvPr>
          <p:cNvSpPr txBox="1"/>
          <p:nvPr/>
        </p:nvSpPr>
        <p:spPr>
          <a:xfrm>
            <a:off x="3525018" y="5570429"/>
            <a:ext cx="3256020" cy="461665"/>
          </a:xfrm>
          <a:prstGeom prst="rect">
            <a:avLst/>
          </a:prstGeom>
          <a:noFill/>
          <a:ln w="28575">
            <a:solidFill>
              <a:schemeClr val="bg1"/>
            </a:solidFill>
          </a:ln>
        </p:spPr>
        <p:txBody>
          <a:bodyPr wrap="none" rtlCol="0">
            <a:spAutoFit/>
          </a:bodyPr>
          <a:lstStyle/>
          <a:p>
            <a:r>
              <a:rPr lang="en-GB" sz="2400" dirty="0"/>
              <a:t>Chair: Jenny Wright, BDS</a:t>
            </a:r>
          </a:p>
        </p:txBody>
      </p:sp>
      <p:sp>
        <p:nvSpPr>
          <p:cNvPr id="21" name="TextBox 20">
            <a:extLst>
              <a:ext uri="{FF2B5EF4-FFF2-40B4-BE49-F238E27FC236}">
                <a16:creationId xmlns:a16="http://schemas.microsoft.com/office/drawing/2014/main" id="{6364BFBC-6489-48AA-B106-61729519409B}"/>
              </a:ext>
            </a:extLst>
          </p:cNvPr>
          <p:cNvSpPr txBox="1"/>
          <p:nvPr/>
        </p:nvSpPr>
        <p:spPr>
          <a:xfrm>
            <a:off x="3098266" y="4865936"/>
            <a:ext cx="4109523" cy="461665"/>
          </a:xfrm>
          <a:prstGeom prst="rect">
            <a:avLst/>
          </a:prstGeom>
          <a:noFill/>
          <a:ln w="28575">
            <a:solidFill>
              <a:schemeClr val="bg1"/>
            </a:solidFill>
          </a:ln>
        </p:spPr>
        <p:txBody>
          <a:bodyPr wrap="none" rtlCol="0">
            <a:spAutoFit/>
          </a:bodyPr>
          <a:lstStyle/>
          <a:p>
            <a:r>
              <a:rPr lang="en-GB" sz="2400" dirty="0"/>
              <a:t>http://www.rda-rsc.org/europe</a:t>
            </a:r>
          </a:p>
        </p:txBody>
      </p:sp>
      <p:cxnSp>
        <p:nvCxnSpPr>
          <p:cNvPr id="23" name="Connector: Curved 22">
            <a:extLst>
              <a:ext uri="{FF2B5EF4-FFF2-40B4-BE49-F238E27FC236}">
                <a16:creationId xmlns:a16="http://schemas.microsoft.com/office/drawing/2014/main" id="{C7AD7024-9521-4765-B95E-A63A506EA5D1}"/>
              </a:ext>
            </a:extLst>
          </p:cNvPr>
          <p:cNvCxnSpPr>
            <a:cxnSpLocks/>
            <a:stCxn id="15" idx="2"/>
            <a:endCxn id="20" idx="1"/>
          </p:cNvCxnSpPr>
          <p:nvPr/>
        </p:nvCxnSpPr>
        <p:spPr>
          <a:xfrm rot="16200000" flipH="1">
            <a:off x="2378060" y="4654304"/>
            <a:ext cx="434098" cy="1859817"/>
          </a:xfrm>
          <a:prstGeom prst="curvedConnector2">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99F5F755-F898-42C1-B3CB-5656512B1877}"/>
              </a:ext>
            </a:extLst>
          </p:cNvPr>
          <p:cNvCxnSpPr>
            <a:cxnSpLocks/>
            <a:stCxn id="10" idx="2"/>
            <a:endCxn id="21" idx="0"/>
          </p:cNvCxnSpPr>
          <p:nvPr/>
        </p:nvCxnSpPr>
        <p:spPr>
          <a:xfrm rot="16200000" flipH="1">
            <a:off x="2772344" y="2485252"/>
            <a:ext cx="991460" cy="3769907"/>
          </a:xfrm>
          <a:prstGeom prst="curvedConnector3">
            <a:avLst>
              <a:gd name="adj1" fmla="val 50000"/>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6480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childTnLst>
                                </p:cTn>
                              </p:par>
                            </p:childTnLst>
                          </p:cTn>
                        </p:par>
                        <p:par>
                          <p:cTn id="24" fill="hold">
                            <p:stCondLst>
                              <p:cond delay="5000"/>
                            </p:stCondLst>
                            <p:childTnLst>
                              <p:par>
                                <p:cTn id="25" presetID="10" presetClass="entr" presetSubtype="0"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childTnLst>
                                </p:cTn>
                              </p:par>
                            </p:childTnLst>
                          </p:cTn>
                        </p:par>
                        <p:par>
                          <p:cTn id="33" fill="hold">
                            <p:stCondLst>
                              <p:cond delay="1000"/>
                            </p:stCondLst>
                            <p:childTnLst>
                              <p:par>
                                <p:cTn id="34" presetID="10" presetClass="entr" presetSubtype="0" fill="hold" grpId="0" nodeType="after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10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fade">
                                      <p:cBhvr>
                                        <p:cTn id="41" dur="1000"/>
                                        <p:tgtEl>
                                          <p:spTgt spid="24"/>
                                        </p:tgtEl>
                                      </p:cBhvr>
                                    </p:animEffect>
                                  </p:childTnLst>
                                </p:cTn>
                              </p:par>
                            </p:childTnLst>
                          </p:cTn>
                        </p:par>
                        <p:par>
                          <p:cTn id="42" fill="hold">
                            <p:stCondLst>
                              <p:cond delay="1000"/>
                            </p:stCondLst>
                            <p:childTnLst>
                              <p:par>
                                <p:cTn id="43" presetID="10" presetClass="entr" presetSubtype="0" fill="hold" grpId="0" nodeType="after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fade">
                                      <p:cBhvr>
                                        <p:cTn id="45" dur="1000"/>
                                        <p:tgtEl>
                                          <p:spTgt spid="21"/>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1000"/>
                                        <p:tgtEl>
                                          <p:spTgt spid="15"/>
                                        </p:tgtEl>
                                      </p:cBhvr>
                                    </p:animEffect>
                                  </p:childTnLst>
                                </p:cTn>
                              </p:par>
                            </p:childTnLst>
                          </p:cTn>
                        </p:par>
                        <p:par>
                          <p:cTn id="51" fill="hold">
                            <p:stCondLst>
                              <p:cond delay="1000"/>
                            </p:stCondLst>
                            <p:childTnLst>
                              <p:par>
                                <p:cTn id="52" presetID="10" presetClass="entr" presetSubtype="0" fill="hold" grpId="0" nodeType="after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fade">
                                      <p:cBhvr>
                                        <p:cTn id="54" dur="1000"/>
                                        <p:tgtEl>
                                          <p:spTgt spid="16"/>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fade">
                                      <p:cBhvr>
                                        <p:cTn id="59" dur="1000"/>
                                        <p:tgtEl>
                                          <p:spTgt spid="23"/>
                                        </p:tgtEl>
                                      </p:cBhvr>
                                    </p:animEffect>
                                  </p:childTnLst>
                                </p:cTn>
                              </p:par>
                            </p:childTnLst>
                          </p:cTn>
                        </p:par>
                        <p:par>
                          <p:cTn id="60" fill="hold">
                            <p:stCondLst>
                              <p:cond delay="1000"/>
                            </p:stCondLst>
                            <p:childTnLst>
                              <p:par>
                                <p:cTn id="61" presetID="10" presetClass="entr" presetSubtype="0" fill="hold" grpId="0" nodeType="after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fade">
                                      <p:cBhvr>
                                        <p:cTn id="63" dur="1000"/>
                                        <p:tgtEl>
                                          <p:spTgt spid="20"/>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1"/>
                                        </p:tgtEl>
                                        <p:attrNameLst>
                                          <p:attrName>style.visibility</p:attrName>
                                        </p:attrNameLst>
                                      </p:cBhvr>
                                      <p:to>
                                        <p:strVal val="visible"/>
                                      </p:to>
                                    </p:set>
                                    <p:animEffect transition="in" filter="fade">
                                      <p:cBhvr>
                                        <p:cTn id="68" dur="1000"/>
                                        <p:tgtEl>
                                          <p:spTgt spid="11"/>
                                        </p:tgtEl>
                                      </p:cBhvr>
                                    </p:animEffect>
                                  </p:childTnLst>
                                </p:cTn>
                              </p:par>
                            </p:childTnLst>
                          </p:cTn>
                        </p:par>
                        <p:par>
                          <p:cTn id="69" fill="hold">
                            <p:stCondLst>
                              <p:cond delay="1000"/>
                            </p:stCondLst>
                            <p:childTnLst>
                              <p:par>
                                <p:cTn id="70" presetID="10" presetClass="entr" presetSubtype="0" fill="hold" grpId="0" nodeType="after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fade">
                                      <p:cBhvr>
                                        <p:cTn id="72" dur="1000"/>
                                        <p:tgtEl>
                                          <p:spTgt spid="18"/>
                                        </p:tgtEl>
                                      </p:cBhvr>
                                    </p:animEffect>
                                  </p:childTnLst>
                                </p:cTn>
                              </p:par>
                            </p:childTnLst>
                          </p:cTn>
                        </p:par>
                        <p:par>
                          <p:cTn id="73" fill="hold">
                            <p:stCondLst>
                              <p:cond delay="2000"/>
                            </p:stCondLst>
                            <p:childTnLst>
                              <p:par>
                                <p:cTn id="74" presetID="10" presetClass="entr" presetSubtype="0" fill="hold" grpId="0" nodeType="afterEffect">
                                  <p:stCondLst>
                                    <p:cond delay="0"/>
                                  </p:stCondLst>
                                  <p:childTnLst>
                                    <p:set>
                                      <p:cBhvr>
                                        <p:cTn id="75" dur="1" fill="hold">
                                          <p:stCondLst>
                                            <p:cond delay="0"/>
                                          </p:stCondLst>
                                        </p:cTn>
                                        <p:tgtEl>
                                          <p:spTgt spid="12"/>
                                        </p:tgtEl>
                                        <p:attrNameLst>
                                          <p:attrName>style.visibility</p:attrName>
                                        </p:attrNameLst>
                                      </p:cBhvr>
                                      <p:to>
                                        <p:strVal val="visible"/>
                                      </p:to>
                                    </p:set>
                                    <p:animEffect transition="in" filter="fade">
                                      <p:cBhvr>
                                        <p:cTn id="76" dur="1000"/>
                                        <p:tgtEl>
                                          <p:spTgt spid="12"/>
                                        </p:tgtEl>
                                      </p:cBhvr>
                                    </p:animEffect>
                                  </p:childTnLst>
                                </p:cTn>
                              </p:par>
                            </p:childTnLst>
                          </p:cTn>
                        </p:par>
                        <p:par>
                          <p:cTn id="77" fill="hold">
                            <p:stCondLst>
                              <p:cond delay="3000"/>
                            </p:stCondLst>
                            <p:childTnLst>
                              <p:par>
                                <p:cTn id="78" presetID="10" presetClass="entr" presetSubtype="0" fill="hold" grpId="0" nodeType="afterEffect">
                                  <p:stCondLst>
                                    <p:cond delay="0"/>
                                  </p:stCondLst>
                                  <p:childTnLst>
                                    <p:set>
                                      <p:cBhvr>
                                        <p:cTn id="79" dur="1" fill="hold">
                                          <p:stCondLst>
                                            <p:cond delay="0"/>
                                          </p:stCondLst>
                                        </p:cTn>
                                        <p:tgtEl>
                                          <p:spTgt spid="19"/>
                                        </p:tgtEl>
                                        <p:attrNameLst>
                                          <p:attrName>style.visibility</p:attrName>
                                        </p:attrNameLst>
                                      </p:cBhvr>
                                      <p:to>
                                        <p:strVal val="visible"/>
                                      </p:to>
                                    </p:set>
                                    <p:animEffect transition="in" filter="fade">
                                      <p:cBhvr>
                                        <p:cTn id="80" dur="1000"/>
                                        <p:tgtEl>
                                          <p:spTgt spid="19"/>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13"/>
                                        </p:tgtEl>
                                        <p:attrNameLst>
                                          <p:attrName>style.visibility</p:attrName>
                                        </p:attrNameLst>
                                      </p:cBhvr>
                                      <p:to>
                                        <p:strVal val="visible"/>
                                      </p:to>
                                    </p:set>
                                    <p:animEffect transition="in" filter="fade">
                                      <p:cBhvr>
                                        <p:cTn id="85" dur="1000"/>
                                        <p:tgtEl>
                                          <p:spTgt spid="13"/>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14"/>
                                        </p:tgtEl>
                                        <p:attrNameLst>
                                          <p:attrName>style.visibility</p:attrName>
                                        </p:attrNameLst>
                                      </p:cBhvr>
                                      <p:to>
                                        <p:strVal val="visible"/>
                                      </p:to>
                                    </p:set>
                                    <p:animEffect transition="in" filter="fade">
                                      <p:cBhvr>
                                        <p:cTn id="90"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B2E57-FD74-45E6-8277-04A79D224EA3}"/>
              </a:ext>
            </a:extLst>
          </p:cNvPr>
          <p:cNvSpPr>
            <a:spLocks noGrp="1"/>
          </p:cNvSpPr>
          <p:nvPr>
            <p:ph type="title"/>
          </p:nvPr>
        </p:nvSpPr>
        <p:spPr/>
        <p:txBody>
          <a:bodyPr/>
          <a:lstStyle/>
          <a:p>
            <a:r>
              <a:rPr lang="en-GB" dirty="0"/>
              <a:t>3R Project</a:t>
            </a:r>
          </a:p>
        </p:txBody>
      </p:sp>
      <p:sp>
        <p:nvSpPr>
          <p:cNvPr id="3" name="Content Placeholder 2">
            <a:extLst>
              <a:ext uri="{FF2B5EF4-FFF2-40B4-BE49-F238E27FC236}">
                <a16:creationId xmlns:a16="http://schemas.microsoft.com/office/drawing/2014/main" id="{FECD561D-86B3-40A2-8C56-4174042F4818}"/>
              </a:ext>
            </a:extLst>
          </p:cNvPr>
          <p:cNvSpPr>
            <a:spLocks noGrp="1"/>
          </p:cNvSpPr>
          <p:nvPr>
            <p:ph idx="1"/>
          </p:nvPr>
        </p:nvSpPr>
        <p:spPr/>
        <p:txBody>
          <a:bodyPr/>
          <a:lstStyle/>
          <a:p>
            <a:r>
              <a:rPr lang="en-GB" dirty="0"/>
              <a:t>RDA Toolkit Restructure and Redesign Project</a:t>
            </a:r>
          </a:p>
          <a:p>
            <a:r>
              <a:rPr lang="en-GB" dirty="0"/>
              <a:t>New IFLA Library Reference Model (LRM)</a:t>
            </a:r>
          </a:p>
          <a:p>
            <a:pPr lvl="1"/>
            <a:r>
              <a:rPr lang="en-GB" dirty="0"/>
              <a:t>Resolves gaps and inconsistencies in RDA</a:t>
            </a:r>
          </a:p>
          <a:p>
            <a:r>
              <a:rPr lang="en-GB" dirty="0"/>
              <a:t>Time for a better design</a:t>
            </a:r>
          </a:p>
          <a:p>
            <a:pPr lvl="1"/>
            <a:r>
              <a:rPr lang="en-GB" dirty="0"/>
              <a:t>Increasing number of translations, policy statements, etc.</a:t>
            </a:r>
          </a:p>
          <a:p>
            <a:pPr lvl="1"/>
            <a:r>
              <a:rPr lang="en-GB" dirty="0"/>
              <a:t>Current tools and practices are inefficient</a:t>
            </a:r>
          </a:p>
        </p:txBody>
      </p:sp>
    </p:spTree>
    <p:extLst>
      <p:ext uri="{BB962C8B-B14F-4D97-AF65-F5344CB8AC3E}">
        <p14:creationId xmlns:p14="http://schemas.microsoft.com/office/powerpoint/2010/main" val="1034792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09D67-2970-4120-919C-00C457D7D8C2}"/>
              </a:ext>
            </a:extLst>
          </p:cNvPr>
          <p:cNvSpPr>
            <a:spLocks noGrp="1"/>
          </p:cNvSpPr>
          <p:nvPr>
            <p:ph type="title"/>
          </p:nvPr>
        </p:nvSpPr>
        <p:spPr/>
        <p:txBody>
          <a:bodyPr/>
          <a:lstStyle/>
          <a:p>
            <a:r>
              <a:rPr lang="en-GB" dirty="0"/>
              <a:t>3R goals</a:t>
            </a:r>
          </a:p>
        </p:txBody>
      </p:sp>
      <p:sp>
        <p:nvSpPr>
          <p:cNvPr id="3" name="Content Placeholder 2">
            <a:extLst>
              <a:ext uri="{FF2B5EF4-FFF2-40B4-BE49-F238E27FC236}">
                <a16:creationId xmlns:a16="http://schemas.microsoft.com/office/drawing/2014/main" id="{D1F74A12-1630-4FBF-BCDB-5A06B1BCAE30}"/>
              </a:ext>
            </a:extLst>
          </p:cNvPr>
          <p:cNvSpPr>
            <a:spLocks noGrp="1"/>
          </p:cNvSpPr>
          <p:nvPr>
            <p:ph idx="1"/>
          </p:nvPr>
        </p:nvSpPr>
        <p:spPr/>
        <p:txBody>
          <a:bodyPr/>
          <a:lstStyle/>
          <a:p>
            <a:r>
              <a:rPr lang="en-GB" dirty="0"/>
              <a:t>Better meet needs of users</a:t>
            </a:r>
          </a:p>
          <a:p>
            <a:pPr lvl="1"/>
            <a:r>
              <a:rPr lang="en-GB" dirty="0"/>
              <a:t>Provide a more productive environment</a:t>
            </a:r>
          </a:p>
          <a:p>
            <a:r>
              <a:rPr lang="en-GB" dirty="0"/>
              <a:t>Greater flexibility and utility in access and display of Toolkit content</a:t>
            </a:r>
          </a:p>
          <a:p>
            <a:r>
              <a:rPr lang="en-GB" dirty="0"/>
              <a:t>Efficient and reliable work processes and tools for RDA editors, translators, and creators of derivative products</a:t>
            </a:r>
          </a:p>
        </p:txBody>
      </p:sp>
    </p:spTree>
    <p:extLst>
      <p:ext uri="{BB962C8B-B14F-4D97-AF65-F5344CB8AC3E}">
        <p14:creationId xmlns:p14="http://schemas.microsoft.com/office/powerpoint/2010/main" val="611907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08FB4-3CFD-4721-A696-34C06BC9812B}"/>
              </a:ext>
            </a:extLst>
          </p:cNvPr>
          <p:cNvSpPr>
            <a:spLocks noGrp="1"/>
          </p:cNvSpPr>
          <p:nvPr>
            <p:ph type="title"/>
          </p:nvPr>
        </p:nvSpPr>
        <p:spPr/>
        <p:txBody>
          <a:bodyPr/>
          <a:lstStyle/>
          <a:p>
            <a:r>
              <a:rPr lang="en-GB" dirty="0"/>
              <a:t>Toolkit schedule during 3R</a:t>
            </a:r>
          </a:p>
        </p:txBody>
      </p:sp>
      <p:sp>
        <p:nvSpPr>
          <p:cNvPr id="3" name="Content Placeholder 2">
            <a:extLst>
              <a:ext uri="{FF2B5EF4-FFF2-40B4-BE49-F238E27FC236}">
                <a16:creationId xmlns:a16="http://schemas.microsoft.com/office/drawing/2014/main" id="{2A27CA03-2C44-4E36-9C85-B4343C18E478}"/>
              </a:ext>
            </a:extLst>
          </p:cNvPr>
          <p:cNvSpPr>
            <a:spLocks noGrp="1"/>
          </p:cNvSpPr>
          <p:nvPr>
            <p:ph idx="1"/>
          </p:nvPr>
        </p:nvSpPr>
        <p:spPr/>
        <p:txBody>
          <a:bodyPr/>
          <a:lstStyle/>
          <a:p>
            <a:r>
              <a:rPr lang="en-GB" dirty="0"/>
              <a:t>English text frozen with April 2017 release</a:t>
            </a:r>
          </a:p>
          <a:p>
            <a:r>
              <a:rPr lang="en-GB" dirty="0"/>
              <a:t>German translation updated: August 2017 release (next week)</a:t>
            </a:r>
          </a:p>
          <a:p>
            <a:r>
              <a:rPr lang="en-GB" dirty="0"/>
              <a:t>Catalan and French translation updated, and Norwegian translation added: October 2017</a:t>
            </a:r>
          </a:p>
          <a:p>
            <a:r>
              <a:rPr lang="en-GB" dirty="0"/>
              <a:t>Finnish translation updated: November 2017</a:t>
            </a:r>
          </a:p>
          <a:p>
            <a:r>
              <a:rPr lang="en-GB" dirty="0"/>
              <a:t>Redesigned Toolkit: April 2018</a:t>
            </a:r>
          </a:p>
          <a:p>
            <a:r>
              <a:rPr lang="en-GB" dirty="0"/>
              <a:t>Old Toolkit available until: 1 year after</a:t>
            </a:r>
          </a:p>
        </p:txBody>
      </p:sp>
    </p:spTree>
    <p:extLst>
      <p:ext uri="{BB962C8B-B14F-4D97-AF65-F5344CB8AC3E}">
        <p14:creationId xmlns:p14="http://schemas.microsoft.com/office/powerpoint/2010/main" val="1871769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Arrow 17"/>
          <p:cNvSpPr/>
          <p:nvPr/>
        </p:nvSpPr>
        <p:spPr>
          <a:xfrm>
            <a:off x="5507048" y="3043304"/>
            <a:ext cx="1751825" cy="465361"/>
          </a:xfrm>
          <a:prstGeom prst="right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 name="Text Box 3"/>
          <p:cNvSpPr txBox="1"/>
          <p:nvPr/>
        </p:nvSpPr>
        <p:spPr>
          <a:xfrm>
            <a:off x="2878061" y="1577450"/>
            <a:ext cx="2986615" cy="864242"/>
          </a:xfrm>
          <a:prstGeom prst="rect">
            <a:avLst/>
          </a:prstGeom>
          <a:solidFill>
            <a:schemeClr val="lt1"/>
          </a:solidFill>
          <a:ln w="19050">
            <a:solidFill>
              <a:prstClr val="black"/>
            </a:solidFill>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Open Metadata Registry</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RDA/RDF</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2"/>
          <p:cNvSpPr txBox="1"/>
          <p:nvPr/>
        </p:nvSpPr>
        <p:spPr>
          <a:xfrm>
            <a:off x="3241662" y="2796377"/>
            <a:ext cx="2261547" cy="864242"/>
          </a:xfrm>
          <a:prstGeom prst="rect">
            <a:avLst/>
          </a:prstGeom>
          <a:solidFill>
            <a:schemeClr val="lt1"/>
          </a:solidFill>
          <a:ln w="19050">
            <a:solidFill>
              <a:prstClr val="black"/>
            </a:solidFill>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RDA Vocabularies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(GitHub)</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Box 2"/>
          <p:cNvSpPr txBox="1"/>
          <p:nvPr/>
        </p:nvSpPr>
        <p:spPr>
          <a:xfrm>
            <a:off x="982329" y="4038408"/>
            <a:ext cx="1615075" cy="864242"/>
          </a:xfrm>
          <a:prstGeom prst="rect">
            <a:avLst/>
          </a:prstGeom>
          <a:solidFill>
            <a:schemeClr val="lt1"/>
          </a:solidFill>
          <a:ln w="19050">
            <a:solidFill>
              <a:prstClr val="black"/>
            </a:solidFill>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RDA Toolkit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content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 Box 2"/>
          <p:cNvSpPr txBox="1"/>
          <p:nvPr/>
        </p:nvSpPr>
        <p:spPr>
          <a:xfrm>
            <a:off x="6331740" y="4025112"/>
            <a:ext cx="1742377" cy="864242"/>
          </a:xfrm>
          <a:prstGeom prst="rect">
            <a:avLst/>
          </a:prstGeom>
          <a:solidFill>
            <a:schemeClr val="lt1"/>
          </a:solidFill>
          <a:ln w="19050">
            <a:solidFill>
              <a:prstClr val="black"/>
            </a:solidFill>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RDA Registry</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2"/>
          <p:cNvSpPr txBox="1"/>
          <p:nvPr/>
        </p:nvSpPr>
        <p:spPr>
          <a:xfrm>
            <a:off x="2884624" y="4029928"/>
            <a:ext cx="1275234" cy="864242"/>
          </a:xfrm>
          <a:prstGeom prst="rect">
            <a:avLst/>
          </a:prstGeom>
          <a:solidFill>
            <a:schemeClr val="lt1"/>
          </a:solidFill>
          <a:ln w="19050">
            <a:solidFill>
              <a:prstClr val="black"/>
            </a:solidFill>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RIMMF3</a:t>
            </a:r>
          </a:p>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data editor</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Down Arrow 3"/>
          <p:cNvSpPr/>
          <p:nvPr/>
        </p:nvSpPr>
        <p:spPr>
          <a:xfrm>
            <a:off x="4122299" y="2451189"/>
            <a:ext cx="498138" cy="3324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Bent Arrow 8"/>
          <p:cNvSpPr/>
          <p:nvPr/>
        </p:nvSpPr>
        <p:spPr>
          <a:xfrm rot="5400000" flipV="1">
            <a:off x="2171155" y="2951380"/>
            <a:ext cx="858409" cy="128260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Bent Arrow 11"/>
          <p:cNvSpPr/>
          <p:nvPr/>
        </p:nvSpPr>
        <p:spPr>
          <a:xfrm rot="16200000" flipH="1" flipV="1">
            <a:off x="5814038" y="2865993"/>
            <a:ext cx="832834" cy="144680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Text Box 2"/>
          <p:cNvSpPr txBox="1"/>
          <p:nvPr/>
        </p:nvSpPr>
        <p:spPr>
          <a:xfrm>
            <a:off x="396147" y="1355657"/>
            <a:ext cx="1692563" cy="1307760"/>
          </a:xfrm>
          <a:prstGeom prst="rect">
            <a:avLst/>
          </a:prstGeom>
          <a:solidFill>
            <a:schemeClr val="lt1"/>
          </a:solidFill>
          <a:ln w="12700">
            <a:solidFill>
              <a:prstClr val="black"/>
            </a:solidFill>
            <a:prstDash val="lgDash"/>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RDA editors: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Secretary</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Translators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2"/>
          <p:cNvSpPr txBox="1"/>
          <p:nvPr/>
        </p:nvSpPr>
        <p:spPr>
          <a:xfrm>
            <a:off x="6728037" y="1747957"/>
            <a:ext cx="1550870" cy="532791"/>
          </a:xfrm>
          <a:prstGeom prst="rect">
            <a:avLst/>
          </a:prstGeom>
          <a:solidFill>
            <a:schemeClr val="lt1"/>
          </a:solidFill>
          <a:ln w="12700">
            <a:solidFill>
              <a:prstClr val="black"/>
            </a:solidFill>
            <a:prstDash val="lgDash"/>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Developers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Left-Right Arrow 13"/>
          <p:cNvSpPr/>
          <p:nvPr/>
        </p:nvSpPr>
        <p:spPr>
          <a:xfrm>
            <a:off x="2130261" y="1818612"/>
            <a:ext cx="730603" cy="41414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Right Arrow 15"/>
          <p:cNvSpPr/>
          <p:nvPr/>
        </p:nvSpPr>
        <p:spPr>
          <a:xfrm>
            <a:off x="5893971" y="1776890"/>
            <a:ext cx="792593" cy="465361"/>
          </a:xfrm>
          <a:prstGeom prst="right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6" name="Text Box 2"/>
          <p:cNvSpPr txBox="1"/>
          <p:nvPr/>
        </p:nvSpPr>
        <p:spPr>
          <a:xfrm>
            <a:off x="7289276" y="3014812"/>
            <a:ext cx="1550870" cy="531841"/>
          </a:xfrm>
          <a:prstGeom prst="rect">
            <a:avLst/>
          </a:prstGeom>
          <a:solidFill>
            <a:schemeClr val="lt1"/>
          </a:solidFill>
          <a:ln w="12700">
            <a:solidFill>
              <a:prstClr val="black"/>
            </a:solidFill>
            <a:prstDash val="lgDash"/>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Developers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 Box 2"/>
          <p:cNvSpPr txBox="1"/>
          <p:nvPr/>
        </p:nvSpPr>
        <p:spPr>
          <a:xfrm>
            <a:off x="6427533" y="5537569"/>
            <a:ext cx="1550870" cy="531841"/>
          </a:xfrm>
          <a:prstGeom prst="rect">
            <a:avLst/>
          </a:prstGeom>
          <a:solidFill>
            <a:schemeClr val="lt1"/>
          </a:solidFill>
          <a:ln w="12700">
            <a:solidFill>
              <a:prstClr val="black"/>
            </a:solidFill>
            <a:prstDash val="lgDash"/>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Developers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Down Arrow 20"/>
          <p:cNvSpPr/>
          <p:nvPr/>
        </p:nvSpPr>
        <p:spPr>
          <a:xfrm>
            <a:off x="3273172" y="4895492"/>
            <a:ext cx="498138" cy="620675"/>
          </a:xfrm>
          <a:prstGeom prst="down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9" name="Down Arrow 21"/>
          <p:cNvSpPr/>
          <p:nvPr/>
        </p:nvSpPr>
        <p:spPr>
          <a:xfrm>
            <a:off x="1541865" y="4903091"/>
            <a:ext cx="498138" cy="621556"/>
          </a:xfrm>
          <a:prstGeom prst="down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Down Arrow 22"/>
          <p:cNvSpPr/>
          <p:nvPr/>
        </p:nvSpPr>
        <p:spPr>
          <a:xfrm>
            <a:off x="5008910" y="5196113"/>
            <a:ext cx="498138" cy="332401"/>
          </a:xfrm>
          <a:prstGeom prst="down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Text Box 2"/>
          <p:cNvSpPr txBox="1"/>
          <p:nvPr/>
        </p:nvSpPr>
        <p:spPr>
          <a:xfrm>
            <a:off x="980115" y="5551307"/>
            <a:ext cx="1620610" cy="531841"/>
          </a:xfrm>
          <a:prstGeom prst="rect">
            <a:avLst/>
          </a:prstGeom>
          <a:solidFill>
            <a:schemeClr val="lt1"/>
          </a:solidFill>
          <a:ln w="12700">
            <a:solidFill>
              <a:prstClr val="black"/>
            </a:solidFill>
            <a:prstDash val="lgDash"/>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Cataloguers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 Box 2"/>
          <p:cNvSpPr txBox="1"/>
          <p:nvPr/>
        </p:nvSpPr>
        <p:spPr>
          <a:xfrm>
            <a:off x="2860864" y="5543268"/>
            <a:ext cx="1360905" cy="799219"/>
          </a:xfrm>
          <a:prstGeom prst="rect">
            <a:avLst/>
          </a:prstGeom>
          <a:solidFill>
            <a:schemeClr val="lt1"/>
          </a:solidFill>
          <a:ln w="12700">
            <a:solidFill>
              <a:prstClr val="black"/>
            </a:solidFill>
            <a:prstDash val="lgDash"/>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Trainers;</a:t>
            </a:r>
          </a:p>
          <a:p>
            <a:pPr algn="ctr">
              <a:spcAft>
                <a:spcPts val="0"/>
              </a:spcAft>
            </a:pPr>
            <a:r>
              <a:rPr lang="en-US" sz="2000" dirty="0" err="1">
                <a:latin typeface="Calibri" panose="020F0502020204030204" pitchFamily="34" charset="0"/>
                <a:ea typeface="Calibri" panose="020F0502020204030204" pitchFamily="34" charset="0"/>
                <a:cs typeface="Times New Roman" panose="02020603050405020304" pitchFamily="18" charset="0"/>
              </a:rPr>
              <a:t>Prototypers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 Box 2"/>
          <p:cNvSpPr txBox="1"/>
          <p:nvPr/>
        </p:nvSpPr>
        <p:spPr>
          <a:xfrm>
            <a:off x="4475938" y="4030810"/>
            <a:ext cx="1563047" cy="1165302"/>
          </a:xfrm>
          <a:prstGeom prst="rect">
            <a:avLst/>
          </a:prstGeom>
          <a:solidFill>
            <a:schemeClr val="lt1"/>
          </a:solidFill>
          <a:ln w="19050">
            <a:solidFill>
              <a:prstClr val="black"/>
            </a:solidFill>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RDA</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Vocabulary</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Server</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 Box 2"/>
          <p:cNvSpPr txBox="1"/>
          <p:nvPr/>
        </p:nvSpPr>
        <p:spPr>
          <a:xfrm>
            <a:off x="4422803" y="5543268"/>
            <a:ext cx="1669316" cy="531841"/>
          </a:xfrm>
          <a:prstGeom prst="rect">
            <a:avLst/>
          </a:prstGeom>
          <a:solidFill>
            <a:schemeClr val="lt1"/>
          </a:solidFill>
          <a:ln w="12700">
            <a:solidFill>
              <a:prstClr val="black"/>
            </a:solidFill>
            <a:prstDash val="lgDash"/>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Applications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Down Arrow 28"/>
          <p:cNvSpPr/>
          <p:nvPr/>
        </p:nvSpPr>
        <p:spPr>
          <a:xfrm>
            <a:off x="3273172" y="3673413"/>
            <a:ext cx="498138" cy="3324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Down Arrow 29"/>
          <p:cNvSpPr/>
          <p:nvPr/>
        </p:nvSpPr>
        <p:spPr>
          <a:xfrm>
            <a:off x="6953859" y="4902650"/>
            <a:ext cx="498138" cy="620165"/>
          </a:xfrm>
          <a:prstGeom prst="down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Down Arrow 31"/>
          <p:cNvSpPr/>
          <p:nvPr/>
        </p:nvSpPr>
        <p:spPr>
          <a:xfrm>
            <a:off x="5008906" y="3660620"/>
            <a:ext cx="498138" cy="3324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TextBox 27"/>
          <p:cNvSpPr txBox="1"/>
          <p:nvPr/>
        </p:nvSpPr>
        <p:spPr>
          <a:xfrm>
            <a:off x="181263" y="120073"/>
            <a:ext cx="3789242" cy="523220"/>
          </a:xfrm>
          <a:prstGeom prst="rect">
            <a:avLst/>
          </a:prstGeom>
          <a:noFill/>
        </p:spPr>
        <p:txBody>
          <a:bodyPr wrap="none" rtlCol="0">
            <a:spAutoFit/>
          </a:bodyPr>
          <a:lstStyle/>
          <a:p>
            <a:r>
              <a:rPr lang="en-GB" sz="2800" dirty="0"/>
              <a:t>RDA Reference </a:t>
            </a:r>
            <a:r>
              <a:rPr lang="en-GB" sz="2800"/>
              <a:t>data flow</a:t>
            </a:r>
            <a:endParaRPr lang="en-GB" sz="2800" dirty="0"/>
          </a:p>
        </p:txBody>
      </p:sp>
      <p:sp>
        <p:nvSpPr>
          <p:cNvPr id="2" name="TextBox 1"/>
          <p:cNvSpPr txBox="1"/>
          <p:nvPr/>
        </p:nvSpPr>
        <p:spPr>
          <a:xfrm>
            <a:off x="6495850" y="888116"/>
            <a:ext cx="2344296" cy="707886"/>
          </a:xfrm>
          <a:prstGeom prst="rect">
            <a:avLst/>
          </a:prstGeom>
          <a:noFill/>
        </p:spPr>
        <p:txBody>
          <a:bodyPr wrap="none" rtlCol="0">
            <a:spAutoFit/>
          </a:bodyPr>
          <a:lstStyle/>
          <a:p>
            <a:r>
              <a:rPr lang="en-GB" sz="2000" dirty="0"/>
              <a:t>Semantic versioning:</a:t>
            </a:r>
          </a:p>
          <a:p>
            <a:pPr algn="r"/>
            <a:r>
              <a:rPr lang="en-GB" sz="2000" dirty="0"/>
              <a:t>Application roll-back</a:t>
            </a:r>
          </a:p>
        </p:txBody>
      </p:sp>
      <p:sp>
        <p:nvSpPr>
          <p:cNvPr id="29" name="TextBox 28"/>
          <p:cNvSpPr txBox="1"/>
          <p:nvPr/>
        </p:nvSpPr>
        <p:spPr>
          <a:xfrm>
            <a:off x="165731" y="634750"/>
            <a:ext cx="4036618" cy="369332"/>
          </a:xfrm>
          <a:prstGeom prst="rect">
            <a:avLst/>
          </a:prstGeom>
          <a:noFill/>
        </p:spPr>
        <p:txBody>
          <a:bodyPr wrap="none" rtlCol="0">
            <a:spAutoFit/>
          </a:bodyPr>
          <a:lstStyle/>
          <a:p>
            <a:r>
              <a:rPr lang="en-GB" dirty="0"/>
              <a:t>Entities, element sets, value vocabularies</a:t>
            </a:r>
          </a:p>
        </p:txBody>
      </p:sp>
      <p:sp>
        <p:nvSpPr>
          <p:cNvPr id="30" name="TextBox 29"/>
          <p:cNvSpPr txBox="1"/>
          <p:nvPr/>
        </p:nvSpPr>
        <p:spPr>
          <a:xfrm>
            <a:off x="6707703" y="155129"/>
            <a:ext cx="2132443" cy="707886"/>
          </a:xfrm>
          <a:prstGeom prst="rect">
            <a:avLst/>
          </a:prstGeom>
          <a:noFill/>
        </p:spPr>
        <p:txBody>
          <a:bodyPr wrap="none" rtlCol="0">
            <a:spAutoFit/>
          </a:bodyPr>
          <a:lstStyle/>
          <a:p>
            <a:pPr algn="r"/>
            <a:r>
              <a:rPr lang="en-GB" sz="2000" dirty="0"/>
              <a:t>Atomic audit trail</a:t>
            </a:r>
          </a:p>
          <a:p>
            <a:pPr algn="r"/>
            <a:r>
              <a:rPr lang="en-GB" sz="2000" dirty="0"/>
              <a:t>Deprecation policy</a:t>
            </a:r>
          </a:p>
        </p:txBody>
      </p:sp>
    </p:spTree>
    <p:extLst>
      <p:ext uri="{BB962C8B-B14F-4D97-AF65-F5344CB8AC3E}">
        <p14:creationId xmlns:p14="http://schemas.microsoft.com/office/powerpoint/2010/main" val="1964742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3FFA4A-98C7-4DCD-AAA5-7B80E7A4CA36}"/>
              </a:ext>
            </a:extLst>
          </p:cNvPr>
          <p:cNvSpPr txBox="1"/>
          <p:nvPr/>
        </p:nvSpPr>
        <p:spPr>
          <a:xfrm>
            <a:off x="350196" y="265889"/>
            <a:ext cx="4652427" cy="769441"/>
          </a:xfrm>
          <a:prstGeom prst="rect">
            <a:avLst/>
          </a:prstGeom>
          <a:noFill/>
        </p:spPr>
        <p:txBody>
          <a:bodyPr wrap="none" rtlCol="0">
            <a:spAutoFit/>
          </a:bodyPr>
          <a:lstStyle/>
          <a:p>
            <a:r>
              <a:rPr lang="en-GB" sz="4400" dirty="0"/>
              <a:t>3R Toolkit structure</a:t>
            </a:r>
          </a:p>
        </p:txBody>
      </p:sp>
      <p:sp>
        <p:nvSpPr>
          <p:cNvPr id="3" name="TextBox 2">
            <a:extLst>
              <a:ext uri="{FF2B5EF4-FFF2-40B4-BE49-F238E27FC236}">
                <a16:creationId xmlns:a16="http://schemas.microsoft.com/office/drawing/2014/main" id="{99E52FFC-56A7-42B4-AEFB-525039BD38E7}"/>
              </a:ext>
            </a:extLst>
          </p:cNvPr>
          <p:cNvSpPr txBox="1"/>
          <p:nvPr/>
        </p:nvSpPr>
        <p:spPr>
          <a:xfrm>
            <a:off x="1029403" y="1241897"/>
            <a:ext cx="7226137" cy="1384995"/>
          </a:xfrm>
          <a:prstGeom prst="rect">
            <a:avLst/>
          </a:prstGeom>
          <a:noFill/>
          <a:ln w="19050">
            <a:solidFill>
              <a:schemeClr val="tx1"/>
            </a:solidFill>
          </a:ln>
        </p:spPr>
        <p:txBody>
          <a:bodyPr wrap="square" rtlCol="0">
            <a:spAutoFit/>
          </a:bodyPr>
          <a:lstStyle/>
          <a:p>
            <a:r>
              <a:rPr lang="en-GB" sz="2800" dirty="0"/>
              <a:t>General chapters:</a:t>
            </a:r>
          </a:p>
          <a:p>
            <a:r>
              <a:rPr lang="en-GB" sz="2800" dirty="0"/>
              <a:t>Introductory material, guidance and instructions on general topics</a:t>
            </a:r>
          </a:p>
        </p:txBody>
      </p:sp>
      <p:sp>
        <p:nvSpPr>
          <p:cNvPr id="4" name="TextBox 3">
            <a:extLst>
              <a:ext uri="{FF2B5EF4-FFF2-40B4-BE49-F238E27FC236}">
                <a16:creationId xmlns:a16="http://schemas.microsoft.com/office/drawing/2014/main" id="{6356D57D-29DF-4A7C-8F3E-57A685F73602}"/>
              </a:ext>
            </a:extLst>
          </p:cNvPr>
          <p:cNvSpPr txBox="1"/>
          <p:nvPr/>
        </p:nvSpPr>
        <p:spPr>
          <a:xfrm>
            <a:off x="1029403" y="2957208"/>
            <a:ext cx="7226137" cy="1384995"/>
          </a:xfrm>
          <a:prstGeom prst="rect">
            <a:avLst/>
          </a:prstGeom>
          <a:noFill/>
          <a:ln w="19050">
            <a:solidFill>
              <a:schemeClr val="tx1"/>
            </a:solidFill>
          </a:ln>
        </p:spPr>
        <p:txBody>
          <a:bodyPr wrap="square" rtlCol="0">
            <a:spAutoFit/>
          </a:bodyPr>
          <a:lstStyle/>
          <a:p>
            <a:r>
              <a:rPr lang="en-GB" sz="2800" dirty="0"/>
              <a:t>Entity chapters:</a:t>
            </a:r>
          </a:p>
          <a:p>
            <a:r>
              <a:rPr lang="en-GB" sz="2800" dirty="0"/>
              <a:t>One chapter per entity, containing all elements for the entity.</a:t>
            </a:r>
          </a:p>
        </p:txBody>
      </p:sp>
      <p:sp>
        <p:nvSpPr>
          <p:cNvPr id="5" name="TextBox 4">
            <a:extLst>
              <a:ext uri="{FF2B5EF4-FFF2-40B4-BE49-F238E27FC236}">
                <a16:creationId xmlns:a16="http://schemas.microsoft.com/office/drawing/2014/main" id="{9BE58882-5827-46EA-9038-B9E558E5806B}"/>
              </a:ext>
            </a:extLst>
          </p:cNvPr>
          <p:cNvSpPr txBox="1"/>
          <p:nvPr/>
        </p:nvSpPr>
        <p:spPr>
          <a:xfrm>
            <a:off x="1029402" y="4672519"/>
            <a:ext cx="7226137" cy="954107"/>
          </a:xfrm>
          <a:prstGeom prst="rect">
            <a:avLst/>
          </a:prstGeom>
          <a:noFill/>
          <a:ln w="19050">
            <a:solidFill>
              <a:schemeClr val="tx1"/>
            </a:solidFill>
          </a:ln>
        </p:spPr>
        <p:txBody>
          <a:bodyPr wrap="square" rtlCol="0">
            <a:spAutoFit/>
          </a:bodyPr>
          <a:lstStyle/>
          <a:p>
            <a:r>
              <a:rPr lang="en-GB" sz="2800" dirty="0"/>
              <a:t>Relationship hierarchies</a:t>
            </a:r>
          </a:p>
          <a:p>
            <a:r>
              <a:rPr lang="en-GB" sz="2800" dirty="0"/>
              <a:t>Supplementary material (e.g. Books of bible)</a:t>
            </a:r>
          </a:p>
        </p:txBody>
      </p:sp>
      <p:sp>
        <p:nvSpPr>
          <p:cNvPr id="6" name="TextBox 5">
            <a:extLst>
              <a:ext uri="{FF2B5EF4-FFF2-40B4-BE49-F238E27FC236}">
                <a16:creationId xmlns:a16="http://schemas.microsoft.com/office/drawing/2014/main" id="{00B1C2D8-43B7-4A49-BD1D-350B1456D990}"/>
              </a:ext>
            </a:extLst>
          </p:cNvPr>
          <p:cNvSpPr txBox="1"/>
          <p:nvPr/>
        </p:nvSpPr>
        <p:spPr>
          <a:xfrm>
            <a:off x="2089715" y="6002471"/>
            <a:ext cx="6165824" cy="523220"/>
          </a:xfrm>
          <a:prstGeom prst="rect">
            <a:avLst/>
          </a:prstGeom>
          <a:noFill/>
          <a:ln w="19050">
            <a:solidFill>
              <a:schemeClr val="tx1"/>
            </a:solidFill>
          </a:ln>
        </p:spPr>
        <p:txBody>
          <a:bodyPr wrap="square" rtlCol="0">
            <a:spAutoFit/>
          </a:bodyPr>
          <a:lstStyle/>
          <a:p>
            <a:r>
              <a:rPr lang="en-GB" sz="2800" dirty="0"/>
              <a:t>User generated material (e.g. workflows)</a:t>
            </a:r>
          </a:p>
        </p:txBody>
      </p:sp>
    </p:spTree>
    <p:extLst>
      <p:ext uri="{BB962C8B-B14F-4D97-AF65-F5344CB8AC3E}">
        <p14:creationId xmlns:p14="http://schemas.microsoft.com/office/powerpoint/2010/main" val="2545697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F34B97-89A3-4B76-991A-D7715832709E}"/>
              </a:ext>
            </a:extLst>
          </p:cNvPr>
          <p:cNvSpPr txBox="1"/>
          <p:nvPr/>
        </p:nvSpPr>
        <p:spPr>
          <a:xfrm>
            <a:off x="5298326" y="316625"/>
            <a:ext cx="3048000" cy="954107"/>
          </a:xfrm>
          <a:prstGeom prst="rect">
            <a:avLst/>
          </a:prstGeom>
          <a:noFill/>
          <a:ln w="19050">
            <a:solidFill>
              <a:schemeClr val="bg1"/>
            </a:solidFill>
          </a:ln>
        </p:spPr>
        <p:txBody>
          <a:bodyPr wrap="square" rtlCol="0">
            <a:spAutoFit/>
          </a:bodyPr>
          <a:lstStyle/>
          <a:p>
            <a:pPr algn="r"/>
            <a:r>
              <a:rPr lang="en-GB" sz="2800" dirty="0"/>
              <a:t>Each element is a "chunk" of content</a:t>
            </a:r>
          </a:p>
        </p:txBody>
      </p:sp>
      <p:sp>
        <p:nvSpPr>
          <p:cNvPr id="4" name="TextBox 3">
            <a:extLst>
              <a:ext uri="{FF2B5EF4-FFF2-40B4-BE49-F238E27FC236}">
                <a16:creationId xmlns:a16="http://schemas.microsoft.com/office/drawing/2014/main" id="{7EA6BBF4-1772-4FD4-A789-8D920DCCF2A3}"/>
              </a:ext>
            </a:extLst>
          </p:cNvPr>
          <p:cNvSpPr txBox="1"/>
          <p:nvPr/>
        </p:nvSpPr>
        <p:spPr>
          <a:xfrm>
            <a:off x="350196" y="265889"/>
            <a:ext cx="4357411" cy="769441"/>
          </a:xfrm>
          <a:prstGeom prst="rect">
            <a:avLst/>
          </a:prstGeom>
          <a:noFill/>
        </p:spPr>
        <p:txBody>
          <a:bodyPr wrap="none" rtlCol="0">
            <a:spAutoFit/>
          </a:bodyPr>
          <a:lstStyle/>
          <a:p>
            <a:r>
              <a:rPr lang="en-GB" sz="4400" dirty="0"/>
              <a:t>3R element layout</a:t>
            </a:r>
          </a:p>
        </p:txBody>
      </p:sp>
      <p:sp>
        <p:nvSpPr>
          <p:cNvPr id="5" name="TextBox 4">
            <a:extLst>
              <a:ext uri="{FF2B5EF4-FFF2-40B4-BE49-F238E27FC236}">
                <a16:creationId xmlns:a16="http://schemas.microsoft.com/office/drawing/2014/main" id="{C8FB0153-2374-4F1A-ADE0-96FD1CF98D9D}"/>
              </a:ext>
            </a:extLst>
          </p:cNvPr>
          <p:cNvSpPr txBox="1"/>
          <p:nvPr/>
        </p:nvSpPr>
        <p:spPr>
          <a:xfrm>
            <a:off x="928875" y="5386716"/>
            <a:ext cx="7417451" cy="523220"/>
          </a:xfrm>
          <a:prstGeom prst="rect">
            <a:avLst/>
          </a:prstGeom>
          <a:noFill/>
          <a:ln w="19050">
            <a:solidFill>
              <a:schemeClr val="tx1"/>
            </a:solidFill>
          </a:ln>
        </p:spPr>
        <p:txBody>
          <a:bodyPr wrap="square" rtlCol="0">
            <a:spAutoFit/>
          </a:bodyPr>
          <a:lstStyle/>
          <a:p>
            <a:r>
              <a:rPr lang="en-GB" sz="2800" dirty="0"/>
              <a:t>Navigation to related elements and entities</a:t>
            </a:r>
          </a:p>
        </p:txBody>
      </p:sp>
      <p:sp>
        <p:nvSpPr>
          <p:cNvPr id="6" name="TextBox 5">
            <a:extLst>
              <a:ext uri="{FF2B5EF4-FFF2-40B4-BE49-F238E27FC236}">
                <a16:creationId xmlns:a16="http://schemas.microsoft.com/office/drawing/2014/main" id="{FA1A577C-E19F-4291-A73D-C3B83AE19B97}"/>
              </a:ext>
            </a:extLst>
          </p:cNvPr>
          <p:cNvSpPr txBox="1"/>
          <p:nvPr/>
        </p:nvSpPr>
        <p:spPr>
          <a:xfrm>
            <a:off x="928875" y="3015538"/>
            <a:ext cx="7417451" cy="2246769"/>
          </a:xfrm>
          <a:prstGeom prst="rect">
            <a:avLst/>
          </a:prstGeom>
          <a:noFill/>
          <a:ln w="19050">
            <a:solidFill>
              <a:schemeClr val="tx1"/>
            </a:solidFill>
          </a:ln>
        </p:spPr>
        <p:txBody>
          <a:bodyPr wrap="square" rtlCol="0">
            <a:spAutoFit/>
          </a:bodyPr>
          <a:lstStyle/>
          <a:p>
            <a:r>
              <a:rPr lang="en-GB" sz="2800" dirty="0"/>
              <a:t>Instructions for recording data values</a:t>
            </a:r>
          </a:p>
          <a:p>
            <a:r>
              <a:rPr lang="en-GB" sz="2800" dirty="0"/>
              <a:t>	Unstructured description</a:t>
            </a:r>
          </a:p>
          <a:p>
            <a:r>
              <a:rPr lang="en-GB" sz="2800" dirty="0"/>
              <a:t>	Structured description</a:t>
            </a:r>
          </a:p>
          <a:p>
            <a:r>
              <a:rPr lang="en-GB" sz="2800" dirty="0"/>
              <a:t>	Identifier</a:t>
            </a:r>
          </a:p>
          <a:p>
            <a:r>
              <a:rPr lang="en-GB" sz="2800" dirty="0"/>
              <a:t>	Linked data</a:t>
            </a:r>
          </a:p>
        </p:txBody>
      </p:sp>
      <p:sp>
        <p:nvSpPr>
          <p:cNvPr id="7" name="TextBox 6">
            <a:extLst>
              <a:ext uri="{FF2B5EF4-FFF2-40B4-BE49-F238E27FC236}">
                <a16:creationId xmlns:a16="http://schemas.microsoft.com/office/drawing/2014/main" id="{902E7A47-6D74-4D83-ADF2-AA6CF5FD6DC1}"/>
              </a:ext>
            </a:extLst>
          </p:cNvPr>
          <p:cNvSpPr txBox="1"/>
          <p:nvPr/>
        </p:nvSpPr>
        <p:spPr>
          <a:xfrm>
            <a:off x="928877" y="1506134"/>
            <a:ext cx="7417451" cy="1384995"/>
          </a:xfrm>
          <a:prstGeom prst="rect">
            <a:avLst/>
          </a:prstGeom>
          <a:noFill/>
          <a:ln w="19050">
            <a:solidFill>
              <a:schemeClr val="tx1"/>
            </a:solidFill>
          </a:ln>
        </p:spPr>
        <p:txBody>
          <a:bodyPr wrap="square" rtlCol="0">
            <a:spAutoFit/>
          </a:bodyPr>
          <a:lstStyle/>
          <a:p>
            <a:r>
              <a:rPr lang="en-GB" sz="2800" dirty="0"/>
              <a:t>Reference data</a:t>
            </a:r>
          </a:p>
          <a:p>
            <a:r>
              <a:rPr lang="en-GB" sz="2800" dirty="0"/>
              <a:t>	definition, user tasks, etc.</a:t>
            </a:r>
          </a:p>
          <a:p>
            <a:r>
              <a:rPr lang="en-GB" sz="2800" dirty="0"/>
              <a:t>	may have graphic/active display</a:t>
            </a:r>
          </a:p>
        </p:txBody>
      </p:sp>
    </p:spTree>
    <p:extLst>
      <p:ext uri="{BB962C8B-B14F-4D97-AF65-F5344CB8AC3E}">
        <p14:creationId xmlns:p14="http://schemas.microsoft.com/office/powerpoint/2010/main" val="54145487"/>
      </p:ext>
    </p:extLst>
  </p:cSld>
  <p:clrMapOvr>
    <a:masterClrMapping/>
  </p:clrMapOvr>
</p:sld>
</file>

<file path=ppt/theme/theme1.xml><?xml version="1.0" encoding="utf-8"?>
<a:theme xmlns:a="http://schemas.openxmlformats.org/drawingml/2006/main" name="RDASmallLog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SmallLogo" id="{4710AFFA-5DDA-48A3-9A1C-9977E65F7716}" vid="{150653F5-A674-4B7B-99B8-A37FD8EA78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RDASmallLogo</Template>
  <TotalTime>263</TotalTime>
  <Words>3335</Words>
  <Application>Microsoft Office PowerPoint</Application>
  <PresentationFormat>On-screen Show (4:3)</PresentationFormat>
  <Paragraphs>423</Paragraphs>
  <Slides>29</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Times New Roman</vt:lpstr>
      <vt:lpstr>Wingdings</vt:lpstr>
      <vt:lpstr>RDASmallLogo</vt:lpstr>
      <vt:lpstr>RDA Update Edinburgh 2017</vt:lpstr>
      <vt:lpstr>Overview</vt:lpstr>
      <vt:lpstr>PowerPoint Presentation</vt:lpstr>
      <vt:lpstr>3R Project</vt:lpstr>
      <vt:lpstr>3R goals</vt:lpstr>
      <vt:lpstr>Toolkit schedule during 3R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Special communities</vt:lpstr>
      <vt:lpstr>Low-hanging fruit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RDA Update</dc:title>
  <dc:creator>Gordon Dunsire</dc:creator>
  <cp:lastModifiedBy>Gordon Dunsire</cp:lastModifiedBy>
  <cp:revision>29</cp:revision>
  <dcterms:created xsi:type="dcterms:W3CDTF">2017-08-03T15:27:11Z</dcterms:created>
  <dcterms:modified xsi:type="dcterms:W3CDTF">2017-08-04T11:36:15Z</dcterms:modified>
</cp:coreProperties>
</file>