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58" r:id="rId3"/>
    <p:sldId id="259" r:id="rId4"/>
    <p:sldId id="260" r:id="rId5"/>
    <p:sldId id="261" r:id="rId6"/>
    <p:sldId id="262" r:id="rId7"/>
    <p:sldId id="264"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5C0D20-ACAF-4A26-89A1-4FAD3DE204BB}" v="1182" dt="2022-12-05T10:14:28.0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8003" autoAdjust="0"/>
    <p:restoredTop sz="94660"/>
  </p:normalViewPr>
  <p:slideViewPr>
    <p:cSldViewPr snapToGrid="0">
      <p:cViewPr varScale="1">
        <p:scale>
          <a:sx n="99" d="100"/>
          <a:sy n="99" d="100"/>
        </p:scale>
        <p:origin x="717" y="45"/>
      </p:cViewPr>
      <p:guideLst/>
    </p:cSldViewPr>
  </p:slideViewPr>
  <p:notesTextViewPr>
    <p:cViewPr>
      <p:scale>
        <a:sx n="1" d="1"/>
        <a:sy n="1" d="1"/>
      </p:scale>
      <p:origin x="0" y="0"/>
    </p:cViewPr>
  </p:notesTextViewPr>
  <p:notesViewPr>
    <p:cSldViewPr snapToGrid="0">
      <p:cViewPr varScale="1">
        <p:scale>
          <a:sx n="75" d="100"/>
          <a:sy n="75" d="100"/>
        </p:scale>
        <p:origin x="2766" y="2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rdon Dunsire" userId="89320f45fdc69f41" providerId="LiveId" clId="{BE5C0D20-ACAF-4A26-89A1-4FAD3DE204BB}"/>
    <pc:docChg chg="undo custSel addSld delSld modSld">
      <pc:chgData name="Gordon Dunsire" userId="89320f45fdc69f41" providerId="LiveId" clId="{BE5C0D20-ACAF-4A26-89A1-4FAD3DE204BB}" dt="2022-12-12T11:39:25.499" v="9291" actId="20577"/>
      <pc:docMkLst>
        <pc:docMk/>
      </pc:docMkLst>
      <pc:sldChg chg="modSp mod">
        <pc:chgData name="Gordon Dunsire" userId="89320f45fdc69f41" providerId="LiveId" clId="{BE5C0D20-ACAF-4A26-89A1-4FAD3DE204BB}" dt="2022-12-10T13:06:41.328" v="2661"/>
        <pc:sldMkLst>
          <pc:docMk/>
          <pc:sldMk cId="2163681092" sldId="257"/>
        </pc:sldMkLst>
        <pc:spChg chg="mod">
          <ac:chgData name="Gordon Dunsire" userId="89320f45fdc69f41" providerId="LiveId" clId="{BE5C0D20-ACAF-4A26-89A1-4FAD3DE204BB}" dt="2022-12-10T13:06:41.328" v="2661"/>
          <ac:spMkLst>
            <pc:docMk/>
            <pc:sldMk cId="2163681092" sldId="257"/>
            <ac:spMk id="3" creationId="{5BD71F60-84F8-8D5B-7942-E6CF9AF25482}"/>
          </ac:spMkLst>
        </pc:spChg>
      </pc:sldChg>
      <pc:sldChg chg="addSp delSp modSp add mod delAnim modAnim modNotes">
        <pc:chgData name="Gordon Dunsire" userId="89320f45fdc69f41" providerId="LiveId" clId="{BE5C0D20-ACAF-4A26-89A1-4FAD3DE204BB}" dt="2022-12-12T10:36:22.431" v="3428" actId="20577"/>
        <pc:sldMkLst>
          <pc:docMk/>
          <pc:sldMk cId="2431006515" sldId="258"/>
        </pc:sldMkLst>
        <pc:spChg chg="mod">
          <ac:chgData name="Gordon Dunsire" userId="89320f45fdc69f41" providerId="LiveId" clId="{BE5C0D20-ACAF-4A26-89A1-4FAD3DE204BB}" dt="2022-12-04T13:02:45.076" v="129" actId="20577"/>
          <ac:spMkLst>
            <pc:docMk/>
            <pc:sldMk cId="2431006515" sldId="258"/>
            <ac:spMk id="2" creationId="{18B28E77-4D2C-4FCE-D929-50BFC3BE01E9}"/>
          </ac:spMkLst>
        </pc:spChg>
        <pc:spChg chg="del">
          <ac:chgData name="Gordon Dunsire" userId="89320f45fdc69f41" providerId="LiveId" clId="{BE5C0D20-ACAF-4A26-89A1-4FAD3DE204BB}" dt="2022-12-04T12:59:47.902" v="24" actId="478"/>
          <ac:spMkLst>
            <pc:docMk/>
            <pc:sldMk cId="2431006515" sldId="258"/>
            <ac:spMk id="3" creationId="{33FC6F70-20AC-7B1B-7699-B5CC2115EA54}"/>
          </ac:spMkLst>
        </pc:spChg>
        <pc:spChg chg="mod">
          <ac:chgData name="Gordon Dunsire" userId="89320f45fdc69f41" providerId="LiveId" clId="{BE5C0D20-ACAF-4A26-89A1-4FAD3DE204BB}" dt="2022-12-04T13:08:18.953" v="316" actId="1076"/>
          <ac:spMkLst>
            <pc:docMk/>
            <pc:sldMk cId="2431006515" sldId="258"/>
            <ac:spMk id="4" creationId="{3FE5C7E6-488C-E667-9E21-1BFA7AD06B74}"/>
          </ac:spMkLst>
        </pc:spChg>
        <pc:spChg chg="mod">
          <ac:chgData name="Gordon Dunsire" userId="89320f45fdc69f41" providerId="LiveId" clId="{BE5C0D20-ACAF-4A26-89A1-4FAD3DE204BB}" dt="2022-12-04T13:08:18.953" v="316" actId="1076"/>
          <ac:spMkLst>
            <pc:docMk/>
            <pc:sldMk cId="2431006515" sldId="258"/>
            <ac:spMk id="5" creationId="{7C5C48DB-685A-72A5-A89E-F478EB92F620}"/>
          </ac:spMkLst>
        </pc:spChg>
        <pc:spChg chg="mod">
          <ac:chgData name="Gordon Dunsire" userId="89320f45fdc69f41" providerId="LiveId" clId="{BE5C0D20-ACAF-4A26-89A1-4FAD3DE204BB}" dt="2022-12-04T13:08:18.953" v="316" actId="1076"/>
          <ac:spMkLst>
            <pc:docMk/>
            <pc:sldMk cId="2431006515" sldId="258"/>
            <ac:spMk id="6" creationId="{45B8C7BF-5B18-DC09-164A-DB1B8E4963C4}"/>
          </ac:spMkLst>
        </pc:spChg>
        <pc:spChg chg="del">
          <ac:chgData name="Gordon Dunsire" userId="89320f45fdc69f41" providerId="LiveId" clId="{BE5C0D20-ACAF-4A26-89A1-4FAD3DE204BB}" dt="2022-12-04T12:59:41.788" v="23" actId="478"/>
          <ac:spMkLst>
            <pc:docMk/>
            <pc:sldMk cId="2431006515" sldId="258"/>
            <ac:spMk id="7" creationId="{728286B8-6FB9-10AA-FAE1-235220ECADE8}"/>
          </ac:spMkLst>
        </pc:spChg>
        <pc:spChg chg="add mod">
          <ac:chgData name="Gordon Dunsire" userId="89320f45fdc69f41" providerId="LiveId" clId="{BE5C0D20-ACAF-4A26-89A1-4FAD3DE204BB}" dt="2022-12-04T13:08:18.953" v="316" actId="1076"/>
          <ac:spMkLst>
            <pc:docMk/>
            <pc:sldMk cId="2431006515" sldId="258"/>
            <ac:spMk id="8" creationId="{D315E0FF-E6DB-656D-AC5B-0B6742420557}"/>
          </ac:spMkLst>
        </pc:spChg>
      </pc:sldChg>
      <pc:sldChg chg="delSp modSp add mod modAnim modNotes">
        <pc:chgData name="Gordon Dunsire" userId="89320f45fdc69f41" providerId="LiveId" clId="{BE5C0D20-ACAF-4A26-89A1-4FAD3DE204BB}" dt="2022-12-12T10:48:24.624" v="4573" actId="20577"/>
        <pc:sldMkLst>
          <pc:docMk/>
          <pc:sldMk cId="773071595" sldId="259"/>
        </pc:sldMkLst>
        <pc:spChg chg="mod">
          <ac:chgData name="Gordon Dunsire" userId="89320f45fdc69f41" providerId="LiveId" clId="{BE5C0D20-ACAF-4A26-89A1-4FAD3DE204BB}" dt="2022-12-04T13:10:39.821" v="341" actId="6549"/>
          <ac:spMkLst>
            <pc:docMk/>
            <pc:sldMk cId="773071595" sldId="259"/>
            <ac:spMk id="2" creationId="{18B28E77-4D2C-4FCE-D929-50BFC3BE01E9}"/>
          </ac:spMkLst>
        </pc:spChg>
        <pc:spChg chg="mod">
          <ac:chgData name="Gordon Dunsire" userId="89320f45fdc69f41" providerId="LiveId" clId="{BE5C0D20-ACAF-4A26-89A1-4FAD3DE204BB}" dt="2022-12-04T13:19:17.296" v="642" actId="552"/>
          <ac:spMkLst>
            <pc:docMk/>
            <pc:sldMk cId="773071595" sldId="259"/>
            <ac:spMk id="4" creationId="{3FE5C7E6-488C-E667-9E21-1BFA7AD06B74}"/>
          </ac:spMkLst>
        </pc:spChg>
        <pc:spChg chg="mod">
          <ac:chgData name="Gordon Dunsire" userId="89320f45fdc69f41" providerId="LiveId" clId="{BE5C0D20-ACAF-4A26-89A1-4FAD3DE204BB}" dt="2022-12-04T13:19:20.045" v="643" actId="465"/>
          <ac:spMkLst>
            <pc:docMk/>
            <pc:sldMk cId="773071595" sldId="259"/>
            <ac:spMk id="5" creationId="{7C5C48DB-685A-72A5-A89E-F478EB92F620}"/>
          </ac:spMkLst>
        </pc:spChg>
        <pc:spChg chg="del">
          <ac:chgData name="Gordon Dunsire" userId="89320f45fdc69f41" providerId="LiveId" clId="{BE5C0D20-ACAF-4A26-89A1-4FAD3DE204BB}" dt="2022-12-04T13:13:59.962" v="481" actId="478"/>
          <ac:spMkLst>
            <pc:docMk/>
            <pc:sldMk cId="773071595" sldId="259"/>
            <ac:spMk id="6" creationId="{45B8C7BF-5B18-DC09-164A-DB1B8E4963C4}"/>
          </ac:spMkLst>
        </pc:spChg>
        <pc:spChg chg="mod">
          <ac:chgData name="Gordon Dunsire" userId="89320f45fdc69f41" providerId="LiveId" clId="{BE5C0D20-ACAF-4A26-89A1-4FAD3DE204BB}" dt="2022-12-04T13:19:17.296" v="642" actId="552"/>
          <ac:spMkLst>
            <pc:docMk/>
            <pc:sldMk cId="773071595" sldId="259"/>
            <ac:spMk id="8" creationId="{D315E0FF-E6DB-656D-AC5B-0B6742420557}"/>
          </ac:spMkLst>
        </pc:spChg>
      </pc:sldChg>
      <pc:sldChg chg="addSp delSp modSp add mod modAnim modNotes">
        <pc:chgData name="Gordon Dunsire" userId="89320f45fdc69f41" providerId="LiveId" clId="{BE5C0D20-ACAF-4A26-89A1-4FAD3DE204BB}" dt="2022-12-12T11:00:22.854" v="5647" actId="20577"/>
        <pc:sldMkLst>
          <pc:docMk/>
          <pc:sldMk cId="3828989347" sldId="260"/>
        </pc:sldMkLst>
        <pc:spChg chg="mod">
          <ac:chgData name="Gordon Dunsire" userId="89320f45fdc69f41" providerId="LiveId" clId="{BE5C0D20-ACAF-4A26-89A1-4FAD3DE204BB}" dt="2022-12-04T13:22:21.749" v="655" actId="20577"/>
          <ac:spMkLst>
            <pc:docMk/>
            <pc:sldMk cId="3828989347" sldId="260"/>
            <ac:spMk id="2" creationId="{18B28E77-4D2C-4FCE-D929-50BFC3BE01E9}"/>
          </ac:spMkLst>
        </pc:spChg>
        <pc:spChg chg="add mod">
          <ac:chgData name="Gordon Dunsire" userId="89320f45fdc69f41" providerId="LiveId" clId="{BE5C0D20-ACAF-4A26-89A1-4FAD3DE204BB}" dt="2022-12-04T13:36:00.074" v="1102" actId="20577"/>
          <ac:spMkLst>
            <pc:docMk/>
            <pc:sldMk cId="3828989347" sldId="260"/>
            <ac:spMk id="3" creationId="{6C989AEC-94ED-A50E-7C92-DB9A4B80E634}"/>
          </ac:spMkLst>
        </pc:spChg>
        <pc:spChg chg="mod">
          <ac:chgData name="Gordon Dunsire" userId="89320f45fdc69f41" providerId="LiveId" clId="{BE5C0D20-ACAF-4A26-89A1-4FAD3DE204BB}" dt="2022-12-04T13:33:04.174" v="1031" actId="1076"/>
          <ac:spMkLst>
            <pc:docMk/>
            <pc:sldMk cId="3828989347" sldId="260"/>
            <ac:spMk id="4" creationId="{3FE5C7E6-488C-E667-9E21-1BFA7AD06B74}"/>
          </ac:spMkLst>
        </pc:spChg>
        <pc:spChg chg="del">
          <ac:chgData name="Gordon Dunsire" userId="89320f45fdc69f41" providerId="LiveId" clId="{BE5C0D20-ACAF-4A26-89A1-4FAD3DE204BB}" dt="2022-12-04T13:24:15.960" v="754" actId="478"/>
          <ac:spMkLst>
            <pc:docMk/>
            <pc:sldMk cId="3828989347" sldId="260"/>
            <ac:spMk id="5" creationId="{7C5C48DB-685A-72A5-A89E-F478EB92F620}"/>
          </ac:spMkLst>
        </pc:spChg>
        <pc:spChg chg="mod">
          <ac:chgData name="Gordon Dunsire" userId="89320f45fdc69f41" providerId="LiveId" clId="{BE5C0D20-ACAF-4A26-89A1-4FAD3DE204BB}" dt="2022-12-04T13:33:04.174" v="1031" actId="1076"/>
          <ac:spMkLst>
            <pc:docMk/>
            <pc:sldMk cId="3828989347" sldId="260"/>
            <ac:spMk id="8" creationId="{D315E0FF-E6DB-656D-AC5B-0B6742420557}"/>
          </ac:spMkLst>
        </pc:spChg>
      </pc:sldChg>
      <pc:sldChg chg="addSp delSp modSp add mod delAnim modAnim modNotes">
        <pc:chgData name="Gordon Dunsire" userId="89320f45fdc69f41" providerId="LiveId" clId="{BE5C0D20-ACAF-4A26-89A1-4FAD3DE204BB}" dt="2022-12-12T11:03:46.026" v="6146" actId="20577"/>
        <pc:sldMkLst>
          <pc:docMk/>
          <pc:sldMk cId="1493015995" sldId="261"/>
        </pc:sldMkLst>
        <pc:spChg chg="mod">
          <ac:chgData name="Gordon Dunsire" userId="89320f45fdc69f41" providerId="LiveId" clId="{BE5C0D20-ACAF-4A26-89A1-4FAD3DE204BB}" dt="2022-12-04T13:37:16.256" v="1133" actId="20577"/>
          <ac:spMkLst>
            <pc:docMk/>
            <pc:sldMk cId="1493015995" sldId="261"/>
            <ac:spMk id="2" creationId="{18B28E77-4D2C-4FCE-D929-50BFC3BE01E9}"/>
          </ac:spMkLst>
        </pc:spChg>
        <pc:spChg chg="add del mod">
          <ac:chgData name="Gordon Dunsire" userId="89320f45fdc69f41" providerId="LiveId" clId="{BE5C0D20-ACAF-4A26-89A1-4FAD3DE204BB}" dt="2022-12-05T10:10:12.445" v="2602" actId="767"/>
          <ac:spMkLst>
            <pc:docMk/>
            <pc:sldMk cId="1493015995" sldId="261"/>
            <ac:spMk id="3" creationId="{406CAB05-BB76-4D1A-B67D-362AAEDF1FEB}"/>
          </ac:spMkLst>
        </pc:spChg>
        <pc:spChg chg="del">
          <ac:chgData name="Gordon Dunsire" userId="89320f45fdc69f41" providerId="LiveId" clId="{BE5C0D20-ACAF-4A26-89A1-4FAD3DE204BB}" dt="2022-12-04T13:37:28.402" v="1135" actId="478"/>
          <ac:spMkLst>
            <pc:docMk/>
            <pc:sldMk cId="1493015995" sldId="261"/>
            <ac:spMk id="3" creationId="{6C989AEC-94ED-A50E-7C92-DB9A4B80E634}"/>
          </ac:spMkLst>
        </pc:spChg>
        <pc:spChg chg="mod">
          <ac:chgData name="Gordon Dunsire" userId="89320f45fdc69f41" providerId="LiveId" clId="{BE5C0D20-ACAF-4A26-89A1-4FAD3DE204BB}" dt="2022-12-05T10:15:22.401" v="2659" actId="1076"/>
          <ac:spMkLst>
            <pc:docMk/>
            <pc:sldMk cId="1493015995" sldId="261"/>
            <ac:spMk id="4" creationId="{3FE5C7E6-488C-E667-9E21-1BFA7AD06B74}"/>
          </ac:spMkLst>
        </pc:spChg>
        <pc:spChg chg="add del mod">
          <ac:chgData name="Gordon Dunsire" userId="89320f45fdc69f41" providerId="LiveId" clId="{BE5C0D20-ACAF-4A26-89A1-4FAD3DE204BB}" dt="2022-12-05T10:15:11.882" v="2658" actId="478"/>
          <ac:spMkLst>
            <pc:docMk/>
            <pc:sldMk cId="1493015995" sldId="261"/>
            <ac:spMk id="5" creationId="{0C124697-AEE2-DB37-5D40-0600DDB913DB}"/>
          </ac:spMkLst>
        </pc:spChg>
        <pc:spChg chg="add del mod">
          <ac:chgData name="Gordon Dunsire" userId="89320f45fdc69f41" providerId="LiveId" clId="{BE5C0D20-ACAF-4A26-89A1-4FAD3DE204BB}" dt="2022-12-05T10:15:11.882" v="2658" actId="478"/>
          <ac:spMkLst>
            <pc:docMk/>
            <pc:sldMk cId="1493015995" sldId="261"/>
            <ac:spMk id="6" creationId="{1F63817C-8FA3-D859-0B4B-3E6B9CA1E6E4}"/>
          </ac:spMkLst>
        </pc:spChg>
        <pc:spChg chg="add del mod">
          <ac:chgData name="Gordon Dunsire" userId="89320f45fdc69f41" providerId="LiveId" clId="{BE5C0D20-ACAF-4A26-89A1-4FAD3DE204BB}" dt="2022-12-05T10:12:34.446" v="2641" actId="478"/>
          <ac:spMkLst>
            <pc:docMk/>
            <pc:sldMk cId="1493015995" sldId="261"/>
            <ac:spMk id="7" creationId="{9FE50382-955B-2B7C-368C-71D5254B13A7}"/>
          </ac:spMkLst>
        </pc:spChg>
        <pc:spChg chg="add del mod">
          <ac:chgData name="Gordon Dunsire" userId="89320f45fdc69f41" providerId="LiveId" clId="{BE5C0D20-ACAF-4A26-89A1-4FAD3DE204BB}" dt="2022-12-05T10:15:11.882" v="2658" actId="478"/>
          <ac:spMkLst>
            <pc:docMk/>
            <pc:sldMk cId="1493015995" sldId="261"/>
            <ac:spMk id="8" creationId="{235EB1E6-752C-BD1F-C174-CA2D5715818A}"/>
          </ac:spMkLst>
        </pc:spChg>
        <pc:spChg chg="del">
          <ac:chgData name="Gordon Dunsire" userId="89320f45fdc69f41" providerId="LiveId" clId="{BE5C0D20-ACAF-4A26-89A1-4FAD3DE204BB}" dt="2022-12-04T13:37:24.381" v="1134" actId="478"/>
          <ac:spMkLst>
            <pc:docMk/>
            <pc:sldMk cId="1493015995" sldId="261"/>
            <ac:spMk id="8" creationId="{D315E0FF-E6DB-656D-AC5B-0B6742420557}"/>
          </ac:spMkLst>
        </pc:spChg>
      </pc:sldChg>
      <pc:sldChg chg="addSp delSp modSp add mod modAnim modNotes">
        <pc:chgData name="Gordon Dunsire" userId="89320f45fdc69f41" providerId="LiveId" clId="{BE5C0D20-ACAF-4A26-89A1-4FAD3DE204BB}" dt="2022-12-12T11:12:34.447" v="7158" actId="20577"/>
        <pc:sldMkLst>
          <pc:docMk/>
          <pc:sldMk cId="3199928294" sldId="262"/>
        </pc:sldMkLst>
        <pc:spChg chg="mod">
          <ac:chgData name="Gordon Dunsire" userId="89320f45fdc69f41" providerId="LiveId" clId="{BE5C0D20-ACAF-4A26-89A1-4FAD3DE204BB}" dt="2022-12-04T13:51:51.374" v="1607" actId="20577"/>
          <ac:spMkLst>
            <pc:docMk/>
            <pc:sldMk cId="3199928294" sldId="262"/>
            <ac:spMk id="2" creationId="{18B28E77-4D2C-4FCE-D929-50BFC3BE01E9}"/>
          </ac:spMkLst>
        </pc:spChg>
        <pc:spChg chg="add mod">
          <ac:chgData name="Gordon Dunsire" userId="89320f45fdc69f41" providerId="LiveId" clId="{BE5C0D20-ACAF-4A26-89A1-4FAD3DE204BB}" dt="2022-12-04T14:00:24.204" v="1833" actId="1076"/>
          <ac:spMkLst>
            <pc:docMk/>
            <pc:sldMk cId="3199928294" sldId="262"/>
            <ac:spMk id="3" creationId="{2330080E-2DD0-43A3-337B-7EF0AE224B27}"/>
          </ac:spMkLst>
        </pc:spChg>
        <pc:spChg chg="del">
          <ac:chgData name="Gordon Dunsire" userId="89320f45fdc69f41" providerId="LiveId" clId="{BE5C0D20-ACAF-4A26-89A1-4FAD3DE204BB}" dt="2022-12-04T13:51:58.297" v="1608" actId="478"/>
          <ac:spMkLst>
            <pc:docMk/>
            <pc:sldMk cId="3199928294" sldId="262"/>
            <ac:spMk id="4" creationId="{3FE5C7E6-488C-E667-9E21-1BFA7AD06B74}"/>
          </ac:spMkLst>
        </pc:spChg>
        <pc:spChg chg="mod">
          <ac:chgData name="Gordon Dunsire" userId="89320f45fdc69f41" providerId="LiveId" clId="{BE5C0D20-ACAF-4A26-89A1-4FAD3DE204BB}" dt="2022-12-04T14:00:24.204" v="1833" actId="1076"/>
          <ac:spMkLst>
            <pc:docMk/>
            <pc:sldMk cId="3199928294" sldId="262"/>
            <ac:spMk id="5" creationId="{0C124697-AEE2-DB37-5D40-0600DDB913DB}"/>
          </ac:spMkLst>
        </pc:spChg>
        <pc:spChg chg="add mod">
          <ac:chgData name="Gordon Dunsire" userId="89320f45fdc69f41" providerId="LiveId" clId="{BE5C0D20-ACAF-4A26-89A1-4FAD3DE204BB}" dt="2022-12-04T14:00:24.204" v="1833" actId="1076"/>
          <ac:spMkLst>
            <pc:docMk/>
            <pc:sldMk cId="3199928294" sldId="262"/>
            <ac:spMk id="7" creationId="{52C6BC4D-9C38-943D-80DB-7E7391DA767A}"/>
          </ac:spMkLst>
        </pc:spChg>
        <pc:graphicFrameChg chg="add mod modGraphic">
          <ac:chgData name="Gordon Dunsire" userId="89320f45fdc69f41" providerId="LiveId" clId="{BE5C0D20-ACAF-4A26-89A1-4FAD3DE204BB}" dt="2022-12-04T14:00:24.204" v="1833" actId="1076"/>
          <ac:graphicFrameMkLst>
            <pc:docMk/>
            <pc:sldMk cId="3199928294" sldId="262"/>
            <ac:graphicFrameMk id="6" creationId="{DD92ACE8-91A1-9914-65D3-0B016F40E09D}"/>
          </ac:graphicFrameMkLst>
        </pc:graphicFrameChg>
      </pc:sldChg>
      <pc:sldChg chg="addSp modSp add mod modNotes">
        <pc:chgData name="Gordon Dunsire" userId="89320f45fdc69f41" providerId="LiveId" clId="{BE5C0D20-ACAF-4A26-89A1-4FAD3DE204BB}" dt="2022-12-12T11:39:25.499" v="9291" actId="20577"/>
        <pc:sldMkLst>
          <pc:docMk/>
          <pc:sldMk cId="1330735168" sldId="263"/>
        </pc:sldMkLst>
        <pc:spChg chg="mod">
          <ac:chgData name="Gordon Dunsire" userId="89320f45fdc69f41" providerId="LiveId" clId="{BE5C0D20-ACAF-4A26-89A1-4FAD3DE204BB}" dt="2022-12-04T14:33:26.145" v="2588" actId="1076"/>
          <ac:spMkLst>
            <pc:docMk/>
            <pc:sldMk cId="1330735168" sldId="263"/>
            <ac:spMk id="3" creationId="{7BBEC916-E644-E193-D5AD-5BFE943372A7}"/>
          </ac:spMkLst>
        </pc:spChg>
        <pc:spChg chg="add mod">
          <ac:chgData name="Gordon Dunsire" userId="89320f45fdc69f41" providerId="LiveId" clId="{BE5C0D20-ACAF-4A26-89A1-4FAD3DE204BB}" dt="2022-12-04T14:33:18.554" v="2587" actId="1076"/>
          <ac:spMkLst>
            <pc:docMk/>
            <pc:sldMk cId="1330735168" sldId="263"/>
            <ac:spMk id="4" creationId="{48046991-A7BC-0409-8F75-5534FCFFD9AB}"/>
          </ac:spMkLst>
        </pc:spChg>
      </pc:sldChg>
      <pc:sldChg chg="addSp delSp modSp add mod modAnim modNotes">
        <pc:chgData name="Gordon Dunsire" userId="89320f45fdc69f41" providerId="LiveId" clId="{BE5C0D20-ACAF-4A26-89A1-4FAD3DE204BB}" dt="2022-12-12T11:27:04.420" v="8670" actId="20577"/>
        <pc:sldMkLst>
          <pc:docMk/>
          <pc:sldMk cId="1862068469" sldId="264"/>
        </pc:sldMkLst>
        <pc:spChg chg="mod">
          <ac:chgData name="Gordon Dunsire" userId="89320f45fdc69f41" providerId="LiveId" clId="{BE5C0D20-ACAF-4A26-89A1-4FAD3DE204BB}" dt="2022-12-04T14:07:28.124" v="1910" actId="20577"/>
          <ac:spMkLst>
            <pc:docMk/>
            <pc:sldMk cId="1862068469" sldId="264"/>
            <ac:spMk id="2" creationId="{18B28E77-4D2C-4FCE-D929-50BFC3BE01E9}"/>
          </ac:spMkLst>
        </pc:spChg>
        <pc:spChg chg="add mod">
          <ac:chgData name="Gordon Dunsire" userId="89320f45fdc69f41" providerId="LiveId" clId="{BE5C0D20-ACAF-4A26-89A1-4FAD3DE204BB}" dt="2022-12-04T14:21:32.831" v="2283" actId="1076"/>
          <ac:spMkLst>
            <pc:docMk/>
            <pc:sldMk cId="1862068469" sldId="264"/>
            <ac:spMk id="3" creationId="{DE912FB8-8E1B-53DF-3F5B-67FFCC38A864}"/>
          </ac:spMkLst>
        </pc:spChg>
        <pc:spChg chg="mod">
          <ac:chgData name="Gordon Dunsire" userId="89320f45fdc69f41" providerId="LiveId" clId="{BE5C0D20-ACAF-4A26-89A1-4FAD3DE204BB}" dt="2022-12-04T14:21:51.014" v="2284" actId="1076"/>
          <ac:spMkLst>
            <pc:docMk/>
            <pc:sldMk cId="1862068469" sldId="264"/>
            <ac:spMk id="4" creationId="{3FE5C7E6-488C-E667-9E21-1BFA7AD06B74}"/>
          </ac:spMkLst>
        </pc:spChg>
        <pc:spChg chg="del">
          <ac:chgData name="Gordon Dunsire" userId="89320f45fdc69f41" providerId="LiveId" clId="{BE5C0D20-ACAF-4A26-89A1-4FAD3DE204BB}" dt="2022-12-04T14:07:42.730" v="1911" actId="478"/>
          <ac:spMkLst>
            <pc:docMk/>
            <pc:sldMk cId="1862068469" sldId="264"/>
            <ac:spMk id="5" creationId="{0C124697-AEE2-DB37-5D40-0600DDB913DB}"/>
          </ac:spMkLst>
        </pc:spChg>
        <pc:spChg chg="add del mod">
          <ac:chgData name="Gordon Dunsire" userId="89320f45fdc69f41" providerId="LiveId" clId="{BE5C0D20-ACAF-4A26-89A1-4FAD3DE204BB}" dt="2022-12-04T14:20:36.074" v="2272" actId="478"/>
          <ac:spMkLst>
            <pc:docMk/>
            <pc:sldMk cId="1862068469" sldId="264"/>
            <ac:spMk id="6" creationId="{0BFA098D-00F2-0E0E-C866-D44678223E00}"/>
          </ac:spMkLst>
        </pc:spChg>
      </pc:sldChg>
      <pc:sldChg chg="new del">
        <pc:chgData name="Gordon Dunsire" userId="89320f45fdc69f41" providerId="LiveId" clId="{BE5C0D20-ACAF-4A26-89A1-4FAD3DE204BB}" dt="2022-12-12T11:36:44.251" v="9080" actId="47"/>
        <pc:sldMkLst>
          <pc:docMk/>
          <pc:sldMk cId="1953181891"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6AAB71-E8C4-4462-9F5E-7AA3BC10E15B}" type="datetimeFigureOut">
              <a:rPr lang="en-GB" smtClean="0"/>
              <a:t>12/12/2022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07361A-B24F-4DEB-8588-97804CADB7CE}" type="slidenum">
              <a:rPr lang="en-GB" smtClean="0"/>
              <a:t>‹#›</a:t>
            </a:fld>
            <a:endParaRPr lang="en-GB"/>
          </a:p>
        </p:txBody>
      </p:sp>
    </p:spTree>
    <p:extLst>
      <p:ext uri="{BB962C8B-B14F-4D97-AF65-F5344CB8AC3E}">
        <p14:creationId xmlns:p14="http://schemas.microsoft.com/office/powerpoint/2010/main" val="1722829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C07361A-B24F-4DEB-8588-97804CADB7CE}" type="slidenum">
              <a:rPr lang="en-GB" smtClean="0"/>
              <a:t>1</a:t>
            </a:fld>
            <a:endParaRPr lang="en-GB"/>
          </a:p>
        </p:txBody>
      </p:sp>
    </p:spTree>
    <p:extLst>
      <p:ext uri="{BB962C8B-B14F-4D97-AF65-F5344CB8AC3E}">
        <p14:creationId xmlns:p14="http://schemas.microsoft.com/office/powerpoint/2010/main" val="1463439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RDA access point elements are associated with the structured description recording method. This is characterized by the use of terms that are processed or supplied by a cataloguer or cataloguing agency.</a:t>
            </a:r>
          </a:p>
          <a:p>
            <a:endParaRPr lang="en-US" dirty="0"/>
          </a:p>
          <a:p>
            <a:r>
              <a:rPr lang="en-US" dirty="0"/>
              <a:t>An access point is a value of an RDA relationship element; it is a structured description of the related entity.</a:t>
            </a:r>
          </a:p>
          <a:p>
            <a:endParaRPr lang="en-US" dirty="0"/>
          </a:p>
          <a:p>
            <a:r>
              <a:rPr lang="en-US" dirty="0"/>
              <a:t>Every RDA entity has a set of access point elements that record structured appellations of instances of the entity.</a:t>
            </a:r>
          </a:p>
          <a:p>
            <a:endParaRPr lang="en-US" dirty="0"/>
          </a:p>
          <a:p>
            <a:r>
              <a:rPr lang="en-US" dirty="0"/>
              <a:t>The value of an access point is a string that is constructed from one or more other strings that record characteristics of an entity. The template or algorithm for processing strings to construct an access point is called a “string encoding scheme”.</a:t>
            </a:r>
            <a:endParaRPr lang="en-GB" dirty="0"/>
          </a:p>
        </p:txBody>
      </p:sp>
      <p:sp>
        <p:nvSpPr>
          <p:cNvPr id="4" name="Slide Number Placeholder 3"/>
          <p:cNvSpPr>
            <a:spLocks noGrp="1"/>
          </p:cNvSpPr>
          <p:nvPr>
            <p:ph type="sldNum" sz="quarter" idx="5"/>
          </p:nvPr>
        </p:nvSpPr>
        <p:spPr/>
        <p:txBody>
          <a:bodyPr/>
          <a:lstStyle/>
          <a:p>
            <a:fld id="{3C07361A-B24F-4DEB-8588-97804CADB7CE}" type="slidenum">
              <a:rPr lang="en-GB" smtClean="0"/>
              <a:t>2</a:t>
            </a:fld>
            <a:endParaRPr lang="en-GB"/>
          </a:p>
        </p:txBody>
      </p:sp>
    </p:spTree>
    <p:extLst>
      <p:ext uri="{BB962C8B-B14F-4D97-AF65-F5344CB8AC3E}">
        <p14:creationId xmlns:p14="http://schemas.microsoft.com/office/powerpoint/2010/main" val="235081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Access points require a management infrastructure because they are created, processed, and used within the control of a cataloguer or cataloguing agency.</a:t>
            </a:r>
          </a:p>
          <a:p>
            <a:endParaRPr lang="en-US" dirty="0"/>
          </a:p>
          <a:p>
            <a:r>
              <a:rPr lang="en-US" dirty="0"/>
              <a:t>The management of access points is more effective and efficient when it is centralized for use by a group of library catalogues or an aggregator of bibliographic metadata. An access point is managed once and used in multiple catalogues and metadata description sets.</a:t>
            </a:r>
          </a:p>
          <a:p>
            <a:endParaRPr lang="en-US" dirty="0"/>
          </a:p>
          <a:p>
            <a:r>
              <a:rPr lang="en-US" dirty="0"/>
              <a:t>A centralized set of access points is called a vocabulary encoding scheme. A VES usually covers one type or kind of entity and uses a common set of string encoding schemes to construct each instance. A VES is managed by a central agency; it is called an authority file in traditional library terminology, and a dataset in linked data environments.</a:t>
            </a:r>
          </a:p>
          <a:p>
            <a:endParaRPr lang="en-US" dirty="0"/>
          </a:p>
          <a:p>
            <a:r>
              <a:rPr lang="en-US" dirty="0"/>
              <a:t>The availability of VESs varies with the type of RDA entity. For example, the use of authority control and string encoding schemes for the Work entity is well established, while application to the Manifestation and Expression entities is new in RDA.</a:t>
            </a:r>
            <a:endParaRPr lang="en-GB" dirty="0"/>
          </a:p>
        </p:txBody>
      </p:sp>
      <p:sp>
        <p:nvSpPr>
          <p:cNvPr id="4" name="Slide Number Placeholder 3"/>
          <p:cNvSpPr>
            <a:spLocks noGrp="1"/>
          </p:cNvSpPr>
          <p:nvPr>
            <p:ph type="sldNum" sz="quarter" idx="5"/>
          </p:nvPr>
        </p:nvSpPr>
        <p:spPr/>
        <p:txBody>
          <a:bodyPr/>
          <a:lstStyle/>
          <a:p>
            <a:fld id="{3C07361A-B24F-4DEB-8588-97804CADB7CE}" type="slidenum">
              <a:rPr lang="en-GB" smtClean="0"/>
              <a:t>3</a:t>
            </a:fld>
            <a:endParaRPr lang="en-GB"/>
          </a:p>
        </p:txBody>
      </p:sp>
    </p:spTree>
    <p:extLst>
      <p:ext uri="{BB962C8B-B14F-4D97-AF65-F5344CB8AC3E}">
        <p14:creationId xmlns:p14="http://schemas.microsoft.com/office/powerpoint/2010/main" val="1795497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structured access point has two main utilities in an information retrieval service.</a:t>
            </a:r>
          </a:p>
          <a:p>
            <a:endParaRPr lang="en-US" dirty="0"/>
          </a:p>
          <a:p>
            <a:r>
              <a:rPr lang="en-US" dirty="0"/>
              <a:t>An “authorized” access point is intended to be a distinct appellation of an entity that is human-readable. It is a label for the entity that supports the user task “identify”, and there is usually only one authorized access point for any specific entity. However, multilingual catalogues may have multiple authorized access points that arise from one per language.</a:t>
            </a:r>
          </a:p>
          <a:p>
            <a:endParaRPr lang="en-US" dirty="0"/>
          </a:p>
          <a:p>
            <a:r>
              <a:rPr lang="en-US" dirty="0"/>
              <a:t>The other utility of an access point is as a device for collocating entries in a browse list of instances of entities. The string encoding scheme used for authorized access points results in strings that file together in a primary and secondary sort order. The sort order determines what instances are brought together to provide context by association.</a:t>
            </a:r>
          </a:p>
          <a:p>
            <a:endParaRPr lang="en-US" dirty="0"/>
          </a:p>
          <a:p>
            <a:r>
              <a:rPr lang="en-US" dirty="0"/>
              <a:t>However, the collocating principle applied by a cataloguer may not be the collocation required by a cataloguer user, so variant access points can be added to support different points of view of contextual association.</a:t>
            </a:r>
          </a:p>
          <a:p>
            <a:endParaRPr lang="en-GB" dirty="0"/>
          </a:p>
        </p:txBody>
      </p:sp>
      <p:sp>
        <p:nvSpPr>
          <p:cNvPr id="4" name="Slide Number Placeholder 3"/>
          <p:cNvSpPr>
            <a:spLocks noGrp="1"/>
          </p:cNvSpPr>
          <p:nvPr>
            <p:ph type="sldNum" sz="quarter" idx="5"/>
          </p:nvPr>
        </p:nvSpPr>
        <p:spPr/>
        <p:txBody>
          <a:bodyPr/>
          <a:lstStyle/>
          <a:p>
            <a:fld id="{3C07361A-B24F-4DEB-8588-97804CADB7CE}" type="slidenum">
              <a:rPr lang="en-GB" smtClean="0"/>
              <a:t>4</a:t>
            </a:fld>
            <a:endParaRPr lang="en-GB"/>
          </a:p>
        </p:txBody>
      </p:sp>
    </p:spTree>
    <p:extLst>
      <p:ext uri="{BB962C8B-B14F-4D97-AF65-F5344CB8AC3E}">
        <p14:creationId xmlns:p14="http://schemas.microsoft.com/office/powerpoint/2010/main" val="3914821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string encoding scheme supports several functions.</a:t>
            </a:r>
          </a:p>
          <a:p>
            <a:endParaRPr lang="en-US" dirty="0"/>
          </a:p>
          <a:p>
            <a:r>
              <a:rPr lang="en-US" dirty="0"/>
              <a:t>It specifies the elements to use as sources of component strings in an access point.</a:t>
            </a:r>
          </a:p>
          <a:p>
            <a:endParaRPr lang="en-US" dirty="0"/>
          </a:p>
          <a:p>
            <a:r>
              <a:rPr lang="en-US" dirty="0"/>
              <a:t>It specifies the sequence or order of the component strings in an access point.</a:t>
            </a:r>
          </a:p>
          <a:p>
            <a:endParaRPr lang="en-US" dirty="0"/>
          </a:p>
          <a:p>
            <a:r>
              <a:rPr lang="en-US" dirty="0"/>
              <a:t>It specifies any punctuation or fixed boilerplate text that is embedded in an access point to distinguish the component string.</a:t>
            </a:r>
          </a:p>
          <a:p>
            <a:endParaRPr lang="en-US" dirty="0"/>
          </a:p>
          <a:p>
            <a:r>
              <a:rPr lang="en-US" dirty="0"/>
              <a:t>It specifies the construction of authorized access points and their associated variant access points.</a:t>
            </a:r>
            <a:endParaRPr lang="en-GB" dirty="0"/>
          </a:p>
        </p:txBody>
      </p:sp>
      <p:sp>
        <p:nvSpPr>
          <p:cNvPr id="4" name="Slide Number Placeholder 3"/>
          <p:cNvSpPr>
            <a:spLocks noGrp="1"/>
          </p:cNvSpPr>
          <p:nvPr>
            <p:ph type="sldNum" sz="quarter" idx="5"/>
          </p:nvPr>
        </p:nvSpPr>
        <p:spPr/>
        <p:txBody>
          <a:bodyPr/>
          <a:lstStyle/>
          <a:p>
            <a:fld id="{3C07361A-B24F-4DEB-8588-97804CADB7CE}" type="slidenum">
              <a:rPr lang="en-GB" smtClean="0"/>
              <a:t>5</a:t>
            </a:fld>
            <a:endParaRPr lang="en-GB"/>
          </a:p>
        </p:txBody>
      </p:sp>
    </p:spTree>
    <p:extLst>
      <p:ext uri="{BB962C8B-B14F-4D97-AF65-F5344CB8AC3E}">
        <p14:creationId xmlns:p14="http://schemas.microsoft.com/office/powerpoint/2010/main" val="2557854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is a simple string encoding scheme for the Manifestation entity.</a:t>
            </a:r>
          </a:p>
          <a:p>
            <a:endParaRPr lang="en-US" dirty="0"/>
          </a:p>
          <a:p>
            <a:r>
              <a:rPr lang="en-US" dirty="0"/>
              <a:t>There is no standard syntax for specifying an SES. In this example, the component RDA elements are given in bold italics and curly brackets, the embedded punctuation is given as quoted strings, and a processing function is associated with the string to be processed by parentheses.</a:t>
            </a:r>
          </a:p>
          <a:p>
            <a:endParaRPr lang="en-US" dirty="0"/>
          </a:p>
          <a:p>
            <a:r>
              <a:rPr lang="en-US" dirty="0"/>
              <a:t>There are three Manifestation elements as a source of component strings. The base access point is derived from “title proper” and it is qualified by “name of publisher” and “date of publication”. The qualifiers are separate by comma-space, and are enclosed in parentheses.</a:t>
            </a:r>
          </a:p>
          <a:p>
            <a:endParaRPr lang="en-US" dirty="0"/>
          </a:p>
          <a:p>
            <a:r>
              <a:rPr lang="en-US" dirty="0"/>
              <a:t>The SES is applied to the element values of a specific manifestation.</a:t>
            </a:r>
          </a:p>
          <a:p>
            <a:endParaRPr lang="en-US" dirty="0"/>
          </a:p>
          <a:p>
            <a:r>
              <a:rPr lang="en-US" dirty="0"/>
              <a:t>The title used as the base of the access point is processed with a “normalize” function that removes “non-filing” characters such as “The “.</a:t>
            </a:r>
            <a:endParaRPr lang="en-GB" dirty="0"/>
          </a:p>
        </p:txBody>
      </p:sp>
      <p:sp>
        <p:nvSpPr>
          <p:cNvPr id="4" name="Slide Number Placeholder 3"/>
          <p:cNvSpPr>
            <a:spLocks noGrp="1"/>
          </p:cNvSpPr>
          <p:nvPr>
            <p:ph type="sldNum" sz="quarter" idx="5"/>
          </p:nvPr>
        </p:nvSpPr>
        <p:spPr/>
        <p:txBody>
          <a:bodyPr/>
          <a:lstStyle/>
          <a:p>
            <a:fld id="{3C07361A-B24F-4DEB-8588-97804CADB7CE}" type="slidenum">
              <a:rPr lang="en-GB" smtClean="0"/>
              <a:t>6</a:t>
            </a:fld>
            <a:endParaRPr lang="en-GB"/>
          </a:p>
        </p:txBody>
      </p:sp>
    </p:spTree>
    <p:extLst>
      <p:ext uri="{BB962C8B-B14F-4D97-AF65-F5344CB8AC3E}">
        <p14:creationId xmlns:p14="http://schemas.microsoft.com/office/powerpoint/2010/main" val="848199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already mentioned, the availability of vocabulary encoding schemes for access points of RDA’s “resource entities” Work, Expression, Manifestation, and Item is very uneven. String encoding schemes for Work are established, and rare book and manuscript collections may use schemes for Item, but the concept of access points for Expression and Manifestation is new in general, and was only implemented by RDA in the recent 3R Project.</a:t>
            </a:r>
          </a:p>
          <a:p>
            <a:endParaRPr lang="en-US" dirty="0"/>
          </a:p>
          <a:p>
            <a:r>
              <a:rPr lang="en-US" dirty="0"/>
              <a:t>A string encoding scheme for a specific entity may use elements that are associated with another type of entity. For example, schemes for Work often include the authorized access point of a creator agent of the work. RDA implements the Library Reference Model concept of “representative expression” elements that allow Expression values to be used to find and identify works. It has been suggested that the base of an Expression access point should be the authorized access point for the work that is realized, qualified by Expression elements such as “language of expression” and “content type”.</a:t>
            </a:r>
          </a:p>
          <a:p>
            <a:endParaRPr lang="en-US" dirty="0"/>
          </a:p>
          <a:p>
            <a:r>
              <a:rPr lang="en-US" dirty="0"/>
              <a:t>The mixing of strings from different RDA entities has been discussed on several occasions by the RDA Steering Committee. It is clear that access points for one type of entity that re-use access points from another type of entity is desirable.</a:t>
            </a:r>
            <a:endParaRPr lang="en-GB" dirty="0"/>
          </a:p>
        </p:txBody>
      </p:sp>
      <p:sp>
        <p:nvSpPr>
          <p:cNvPr id="4" name="Slide Number Placeholder 3"/>
          <p:cNvSpPr>
            <a:spLocks noGrp="1"/>
          </p:cNvSpPr>
          <p:nvPr>
            <p:ph type="sldNum" sz="quarter" idx="5"/>
          </p:nvPr>
        </p:nvSpPr>
        <p:spPr/>
        <p:txBody>
          <a:bodyPr/>
          <a:lstStyle/>
          <a:p>
            <a:fld id="{3C07361A-B24F-4DEB-8588-97804CADB7CE}" type="slidenum">
              <a:rPr lang="en-GB" smtClean="0"/>
              <a:t>7</a:t>
            </a:fld>
            <a:endParaRPr lang="en-GB"/>
          </a:p>
        </p:txBody>
      </p:sp>
    </p:spTree>
    <p:extLst>
      <p:ext uri="{BB962C8B-B14F-4D97-AF65-F5344CB8AC3E}">
        <p14:creationId xmlns:p14="http://schemas.microsoft.com/office/powerpoint/2010/main" val="3129272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t>
            </a:r>
            <a:r>
              <a:rPr lang="en-US" dirty="0" err="1"/>
              <a:t>uncataloguing</a:t>
            </a:r>
            <a:r>
              <a:rPr lang="en-US" dirty="0"/>
              <a:t>” exercise is intended to explore the practical issues in designing and using string encoding schemes to construct access points for resource entities that are associated with specific resource examples.</a:t>
            </a:r>
          </a:p>
          <a:p>
            <a:endParaRPr lang="en-US" dirty="0"/>
          </a:p>
          <a:p>
            <a:r>
              <a:rPr lang="en-US" dirty="0"/>
              <a:t>The source data examples result from applying RDA instructions to real manifestations and related expressions and works; only elements that are useful for constructing access points </a:t>
            </a:r>
            <a:r>
              <a:rPr lang="en-US"/>
              <a:t>are included.</a:t>
            </a:r>
            <a:endParaRPr lang="en-US" dirty="0"/>
          </a:p>
          <a:p>
            <a:endParaRPr lang="en-US" dirty="0"/>
          </a:p>
          <a:p>
            <a:r>
              <a:rPr lang="en-US" dirty="0"/>
              <a:t>Significant practical issue include the pros and cons of different collocation methods for instances of Work, Expression, and Manifestation and the impact on browse and navigation utility in an information retrieval service.</a:t>
            </a:r>
            <a:endParaRPr lang="en-GB" dirty="0"/>
          </a:p>
          <a:p>
            <a:endParaRPr lang="en-GB" dirty="0"/>
          </a:p>
        </p:txBody>
      </p:sp>
      <p:sp>
        <p:nvSpPr>
          <p:cNvPr id="4" name="Slide Number Placeholder 3"/>
          <p:cNvSpPr>
            <a:spLocks noGrp="1"/>
          </p:cNvSpPr>
          <p:nvPr>
            <p:ph type="sldNum" sz="quarter" idx="5"/>
          </p:nvPr>
        </p:nvSpPr>
        <p:spPr/>
        <p:txBody>
          <a:bodyPr/>
          <a:lstStyle/>
          <a:p>
            <a:fld id="{3C07361A-B24F-4DEB-8588-97804CADB7CE}" type="slidenum">
              <a:rPr lang="en-GB" smtClean="0"/>
              <a:t>8</a:t>
            </a:fld>
            <a:endParaRPr lang="en-GB"/>
          </a:p>
        </p:txBody>
      </p:sp>
    </p:spTree>
    <p:extLst>
      <p:ext uri="{BB962C8B-B14F-4D97-AF65-F5344CB8AC3E}">
        <p14:creationId xmlns:p14="http://schemas.microsoft.com/office/powerpoint/2010/main" val="2249193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8DC891-A8C9-4904-9A7E-2B47F8BBE53D}"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4110775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8DC891-A8C9-4904-9A7E-2B47F8BBE53D}"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3193269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8DC891-A8C9-4904-9A7E-2B47F8BBE53D}"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1986561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8DC891-A8C9-4904-9A7E-2B47F8BBE53D}"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3405857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8DC891-A8C9-4904-9A7E-2B47F8BBE53D}"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1645831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98DC891-A8C9-4904-9A7E-2B47F8BBE53D}" type="datetimeFigureOut">
              <a:rPr lang="en-GB" smtClean="0"/>
              <a:t>12/12/2022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1842212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98DC891-A8C9-4904-9A7E-2B47F8BBE53D}" type="datetimeFigureOut">
              <a:rPr lang="en-GB" smtClean="0"/>
              <a:t>12/12/2022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3231081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8DC891-A8C9-4904-9A7E-2B47F8BBE53D}" type="datetimeFigureOut">
              <a:rPr lang="en-GB" smtClean="0"/>
              <a:t>12/12/2022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1437504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8DC891-A8C9-4904-9A7E-2B47F8BBE53D}" type="datetimeFigureOut">
              <a:rPr lang="en-GB" smtClean="0"/>
              <a:t>12/12/2022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1062886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8DC891-A8C9-4904-9A7E-2B47F8BBE53D}" type="datetimeFigureOut">
              <a:rPr lang="en-GB" smtClean="0"/>
              <a:t>12/12/2022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3289672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8DC891-A8C9-4904-9A7E-2B47F8BBE53D}" type="datetimeFigureOut">
              <a:rPr lang="en-GB" smtClean="0"/>
              <a:t>12/12/2022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A970DF-71F0-4B66-8848-6234A39C90C0}" type="slidenum">
              <a:rPr lang="en-GB" smtClean="0"/>
              <a:t>‹#›</a:t>
            </a:fld>
            <a:endParaRPr lang="en-GB"/>
          </a:p>
        </p:txBody>
      </p:sp>
    </p:spTree>
    <p:extLst>
      <p:ext uri="{BB962C8B-B14F-4D97-AF65-F5344CB8AC3E}">
        <p14:creationId xmlns:p14="http://schemas.microsoft.com/office/powerpoint/2010/main" val="1497880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8DC891-A8C9-4904-9A7E-2B47F8BBE53D}" type="datetimeFigureOut">
              <a:rPr lang="en-GB" smtClean="0"/>
              <a:t>12/12/2022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A970DF-71F0-4B66-8848-6234A39C90C0}" type="slidenum">
              <a:rPr lang="en-GB" smtClean="0"/>
              <a:t>‹#›</a:t>
            </a:fld>
            <a:endParaRPr lang="en-GB"/>
          </a:p>
        </p:txBody>
      </p:sp>
    </p:spTree>
    <p:extLst>
      <p:ext uri="{BB962C8B-B14F-4D97-AF65-F5344CB8AC3E}">
        <p14:creationId xmlns:p14="http://schemas.microsoft.com/office/powerpoint/2010/main" val="630741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C9D71-2ADF-CCB4-93FC-E5548477C81E}"/>
              </a:ext>
            </a:extLst>
          </p:cNvPr>
          <p:cNvSpPr>
            <a:spLocks noGrp="1"/>
          </p:cNvSpPr>
          <p:nvPr>
            <p:ph type="ctrTitle"/>
          </p:nvPr>
        </p:nvSpPr>
        <p:spPr/>
        <p:txBody>
          <a:bodyPr>
            <a:normAutofit/>
          </a:bodyPr>
          <a:lstStyle/>
          <a:p>
            <a:r>
              <a:rPr lang="en-US" dirty="0"/>
              <a:t>Access points</a:t>
            </a:r>
            <a:br>
              <a:rPr lang="en-US" dirty="0"/>
            </a:br>
            <a:r>
              <a:rPr lang="en-US" sz="4000" dirty="0"/>
              <a:t>(</a:t>
            </a:r>
            <a:r>
              <a:rPr lang="en-US" sz="4000" dirty="0" err="1"/>
              <a:t>uncataloguing</a:t>
            </a:r>
            <a:r>
              <a:rPr lang="en-US" sz="4000" dirty="0"/>
              <a:t> with RDA)</a:t>
            </a:r>
            <a:endParaRPr lang="en-GB" sz="4000" dirty="0"/>
          </a:p>
        </p:txBody>
      </p:sp>
      <p:sp>
        <p:nvSpPr>
          <p:cNvPr id="3" name="Subtitle 2">
            <a:extLst>
              <a:ext uri="{FF2B5EF4-FFF2-40B4-BE49-F238E27FC236}">
                <a16:creationId xmlns:a16="http://schemas.microsoft.com/office/drawing/2014/main" id="{5BD71F60-84F8-8D5B-7942-E6CF9AF25482}"/>
              </a:ext>
            </a:extLst>
          </p:cNvPr>
          <p:cNvSpPr>
            <a:spLocks noGrp="1"/>
          </p:cNvSpPr>
          <p:nvPr>
            <p:ph type="subTitle" idx="1"/>
          </p:nvPr>
        </p:nvSpPr>
        <p:spPr/>
        <p:txBody>
          <a:bodyPr/>
          <a:lstStyle/>
          <a:p>
            <a:r>
              <a:rPr lang="en-US" dirty="0"/>
              <a:t>Gordon Dunsire</a:t>
            </a:r>
          </a:p>
          <a:p>
            <a:r>
              <a:rPr lang="en-US"/>
              <a:t>UKCoR &amp; MDGS Uncataloguing</a:t>
            </a:r>
            <a:r>
              <a:rPr lang="en-US" dirty="0"/>
              <a:t> Workshop, Edinburgh, 9 December 2022</a:t>
            </a:r>
            <a:endParaRPr lang="en-GB" dirty="0"/>
          </a:p>
        </p:txBody>
      </p:sp>
    </p:spTree>
    <p:extLst>
      <p:ext uri="{BB962C8B-B14F-4D97-AF65-F5344CB8AC3E}">
        <p14:creationId xmlns:p14="http://schemas.microsoft.com/office/powerpoint/2010/main" val="2163681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B28E77-4D2C-4FCE-D929-50BFC3BE01E9}"/>
              </a:ext>
            </a:extLst>
          </p:cNvPr>
          <p:cNvSpPr txBox="1"/>
          <p:nvPr/>
        </p:nvSpPr>
        <p:spPr>
          <a:xfrm>
            <a:off x="563078" y="462012"/>
            <a:ext cx="4054508" cy="646331"/>
          </a:xfrm>
          <a:prstGeom prst="rect">
            <a:avLst/>
          </a:prstGeom>
          <a:noFill/>
        </p:spPr>
        <p:txBody>
          <a:bodyPr wrap="none" rtlCol="0">
            <a:spAutoFit/>
          </a:bodyPr>
          <a:lstStyle/>
          <a:p>
            <a:r>
              <a:rPr lang="en-US" sz="3600" dirty="0"/>
              <a:t>Access points in RDA</a:t>
            </a:r>
            <a:endParaRPr lang="en-GB" sz="3600" dirty="0"/>
          </a:p>
        </p:txBody>
      </p:sp>
      <p:sp>
        <p:nvSpPr>
          <p:cNvPr id="4" name="TextBox 3">
            <a:extLst>
              <a:ext uri="{FF2B5EF4-FFF2-40B4-BE49-F238E27FC236}">
                <a16:creationId xmlns:a16="http://schemas.microsoft.com/office/drawing/2014/main" id="{3FE5C7E6-488C-E667-9E21-1BFA7AD06B74}"/>
              </a:ext>
            </a:extLst>
          </p:cNvPr>
          <p:cNvSpPr txBox="1"/>
          <p:nvPr/>
        </p:nvSpPr>
        <p:spPr>
          <a:xfrm>
            <a:off x="1331001" y="1580446"/>
            <a:ext cx="5134483" cy="954107"/>
          </a:xfrm>
          <a:prstGeom prst="rect">
            <a:avLst/>
          </a:prstGeom>
          <a:noFill/>
        </p:spPr>
        <p:txBody>
          <a:bodyPr wrap="none" rtlCol="0">
            <a:spAutoFit/>
          </a:bodyPr>
          <a:lstStyle/>
          <a:p>
            <a:r>
              <a:rPr lang="en-US" sz="2800" dirty="0"/>
              <a:t>Structured description</a:t>
            </a:r>
          </a:p>
          <a:p>
            <a:r>
              <a:rPr lang="en-US" sz="2800" dirty="0"/>
              <a:t>	Terms controlled by cataloguer</a:t>
            </a:r>
            <a:endParaRPr lang="en-GB" sz="2800" dirty="0"/>
          </a:p>
        </p:txBody>
      </p:sp>
      <p:sp>
        <p:nvSpPr>
          <p:cNvPr id="5" name="TextBox 4">
            <a:extLst>
              <a:ext uri="{FF2B5EF4-FFF2-40B4-BE49-F238E27FC236}">
                <a16:creationId xmlns:a16="http://schemas.microsoft.com/office/drawing/2014/main" id="{7C5C48DB-685A-72A5-A89E-F478EB92F620}"/>
              </a:ext>
            </a:extLst>
          </p:cNvPr>
          <p:cNvSpPr txBox="1"/>
          <p:nvPr/>
        </p:nvSpPr>
        <p:spPr>
          <a:xfrm>
            <a:off x="1331001" y="2771741"/>
            <a:ext cx="6334619" cy="954107"/>
          </a:xfrm>
          <a:prstGeom prst="rect">
            <a:avLst/>
          </a:prstGeom>
          <a:noFill/>
        </p:spPr>
        <p:txBody>
          <a:bodyPr wrap="none" rtlCol="0">
            <a:spAutoFit/>
          </a:bodyPr>
          <a:lstStyle/>
          <a:p>
            <a:r>
              <a:rPr lang="en-US" sz="2800" dirty="0"/>
              <a:t>Value of relationship element</a:t>
            </a:r>
          </a:p>
          <a:p>
            <a:r>
              <a:rPr lang="en-US" sz="2800" dirty="0"/>
              <a:t>	Structured description of related entity</a:t>
            </a:r>
            <a:endParaRPr lang="en-GB" sz="2800" dirty="0"/>
          </a:p>
        </p:txBody>
      </p:sp>
      <p:sp>
        <p:nvSpPr>
          <p:cNvPr id="6" name="TextBox 5">
            <a:extLst>
              <a:ext uri="{FF2B5EF4-FFF2-40B4-BE49-F238E27FC236}">
                <a16:creationId xmlns:a16="http://schemas.microsoft.com/office/drawing/2014/main" id="{45B8C7BF-5B18-DC09-164A-DB1B8E4963C4}"/>
              </a:ext>
            </a:extLst>
          </p:cNvPr>
          <p:cNvSpPr txBox="1"/>
          <p:nvPr/>
        </p:nvSpPr>
        <p:spPr>
          <a:xfrm>
            <a:off x="1331001" y="3963036"/>
            <a:ext cx="5786199" cy="954107"/>
          </a:xfrm>
          <a:prstGeom prst="rect">
            <a:avLst/>
          </a:prstGeom>
          <a:noFill/>
        </p:spPr>
        <p:txBody>
          <a:bodyPr wrap="none" rtlCol="0">
            <a:spAutoFit/>
          </a:bodyPr>
          <a:lstStyle/>
          <a:p>
            <a:r>
              <a:rPr lang="en-US" sz="2800" dirty="0"/>
              <a:t>Every entity has access point elements</a:t>
            </a:r>
          </a:p>
          <a:p>
            <a:r>
              <a:rPr lang="en-US" sz="2800" dirty="0"/>
              <a:t>	Structured appellation of entity</a:t>
            </a:r>
            <a:endParaRPr lang="en-GB" sz="2800" dirty="0"/>
          </a:p>
        </p:txBody>
      </p:sp>
      <p:sp>
        <p:nvSpPr>
          <p:cNvPr id="8" name="TextBox 7">
            <a:extLst>
              <a:ext uri="{FF2B5EF4-FFF2-40B4-BE49-F238E27FC236}">
                <a16:creationId xmlns:a16="http://schemas.microsoft.com/office/drawing/2014/main" id="{D315E0FF-E6DB-656D-AC5B-0B6742420557}"/>
              </a:ext>
            </a:extLst>
          </p:cNvPr>
          <p:cNvSpPr txBox="1"/>
          <p:nvPr/>
        </p:nvSpPr>
        <p:spPr>
          <a:xfrm>
            <a:off x="1331001" y="5154332"/>
            <a:ext cx="4919873" cy="954107"/>
          </a:xfrm>
          <a:prstGeom prst="rect">
            <a:avLst/>
          </a:prstGeom>
          <a:noFill/>
        </p:spPr>
        <p:txBody>
          <a:bodyPr wrap="none" rtlCol="0">
            <a:spAutoFit/>
          </a:bodyPr>
          <a:lstStyle/>
          <a:p>
            <a:r>
              <a:rPr lang="en-US" sz="2800" dirty="0"/>
              <a:t>Value string is constructed</a:t>
            </a:r>
          </a:p>
          <a:p>
            <a:r>
              <a:rPr lang="en-US" sz="2800" dirty="0"/>
              <a:t>	String encoding scheme (SES)</a:t>
            </a:r>
            <a:endParaRPr lang="en-GB" sz="2800" dirty="0"/>
          </a:p>
        </p:txBody>
      </p:sp>
    </p:spTree>
    <p:extLst>
      <p:ext uri="{BB962C8B-B14F-4D97-AF65-F5344CB8AC3E}">
        <p14:creationId xmlns:p14="http://schemas.microsoft.com/office/powerpoint/2010/main" val="243100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B28E77-4D2C-4FCE-D929-50BFC3BE01E9}"/>
              </a:ext>
            </a:extLst>
          </p:cNvPr>
          <p:cNvSpPr txBox="1"/>
          <p:nvPr/>
        </p:nvSpPr>
        <p:spPr>
          <a:xfrm>
            <a:off x="563078" y="462012"/>
            <a:ext cx="5112682" cy="646331"/>
          </a:xfrm>
          <a:prstGeom prst="rect">
            <a:avLst/>
          </a:prstGeom>
          <a:noFill/>
        </p:spPr>
        <p:txBody>
          <a:bodyPr wrap="none" rtlCol="0">
            <a:spAutoFit/>
          </a:bodyPr>
          <a:lstStyle/>
          <a:p>
            <a:r>
              <a:rPr lang="en-US" sz="3600" dirty="0"/>
              <a:t>Access point management</a:t>
            </a:r>
            <a:endParaRPr lang="en-GB" sz="3600" dirty="0"/>
          </a:p>
        </p:txBody>
      </p:sp>
      <p:sp>
        <p:nvSpPr>
          <p:cNvPr id="4" name="TextBox 3">
            <a:extLst>
              <a:ext uri="{FF2B5EF4-FFF2-40B4-BE49-F238E27FC236}">
                <a16:creationId xmlns:a16="http://schemas.microsoft.com/office/drawing/2014/main" id="{3FE5C7E6-488C-E667-9E21-1BFA7AD06B74}"/>
              </a:ext>
            </a:extLst>
          </p:cNvPr>
          <p:cNvSpPr txBox="1"/>
          <p:nvPr/>
        </p:nvSpPr>
        <p:spPr>
          <a:xfrm>
            <a:off x="1331001" y="1580446"/>
            <a:ext cx="4672818" cy="523220"/>
          </a:xfrm>
          <a:prstGeom prst="rect">
            <a:avLst/>
          </a:prstGeom>
          <a:noFill/>
        </p:spPr>
        <p:txBody>
          <a:bodyPr wrap="none" rtlCol="0">
            <a:spAutoFit/>
          </a:bodyPr>
          <a:lstStyle/>
          <a:p>
            <a:r>
              <a:rPr lang="en-US" sz="2800" dirty="0"/>
              <a:t>Terms controlled by cataloguer</a:t>
            </a:r>
            <a:endParaRPr lang="en-GB" sz="2800" dirty="0"/>
          </a:p>
        </p:txBody>
      </p:sp>
      <p:sp>
        <p:nvSpPr>
          <p:cNvPr id="5" name="TextBox 4">
            <a:extLst>
              <a:ext uri="{FF2B5EF4-FFF2-40B4-BE49-F238E27FC236}">
                <a16:creationId xmlns:a16="http://schemas.microsoft.com/office/drawing/2014/main" id="{7C5C48DB-685A-72A5-A89E-F478EB92F620}"/>
              </a:ext>
            </a:extLst>
          </p:cNvPr>
          <p:cNvSpPr txBox="1"/>
          <p:nvPr/>
        </p:nvSpPr>
        <p:spPr>
          <a:xfrm>
            <a:off x="1331001" y="2305616"/>
            <a:ext cx="6885411" cy="2246769"/>
          </a:xfrm>
          <a:prstGeom prst="rect">
            <a:avLst/>
          </a:prstGeom>
          <a:noFill/>
        </p:spPr>
        <p:txBody>
          <a:bodyPr wrap="none" rtlCol="0">
            <a:spAutoFit/>
          </a:bodyPr>
          <a:lstStyle/>
          <a:p>
            <a:r>
              <a:rPr lang="en-US" sz="2800" dirty="0"/>
              <a:t>Vocabulary encoding scheme (VES)</a:t>
            </a:r>
          </a:p>
          <a:p>
            <a:pPr lvl="1"/>
            <a:r>
              <a:rPr lang="en-US" sz="2800" dirty="0"/>
              <a:t>Access points for one type or kind of entity</a:t>
            </a:r>
          </a:p>
          <a:p>
            <a:pPr lvl="1"/>
            <a:r>
              <a:rPr lang="en-US" sz="2800" dirty="0"/>
              <a:t>Using same SESs</a:t>
            </a:r>
          </a:p>
          <a:p>
            <a:pPr lvl="1"/>
            <a:r>
              <a:rPr lang="en-US" sz="2800" dirty="0"/>
              <a:t>Managed by cataloguing/metadata agency</a:t>
            </a:r>
          </a:p>
          <a:p>
            <a:pPr lvl="1"/>
            <a:r>
              <a:rPr lang="en-US" sz="2800" dirty="0"/>
              <a:t>Also known as “Authority file” or “Dataset”</a:t>
            </a:r>
            <a:endParaRPr lang="en-GB" sz="2800" dirty="0"/>
          </a:p>
        </p:txBody>
      </p:sp>
      <p:sp>
        <p:nvSpPr>
          <p:cNvPr id="8" name="TextBox 7">
            <a:extLst>
              <a:ext uri="{FF2B5EF4-FFF2-40B4-BE49-F238E27FC236}">
                <a16:creationId xmlns:a16="http://schemas.microsoft.com/office/drawing/2014/main" id="{D315E0FF-E6DB-656D-AC5B-0B6742420557}"/>
              </a:ext>
            </a:extLst>
          </p:cNvPr>
          <p:cNvSpPr txBox="1"/>
          <p:nvPr/>
        </p:nvSpPr>
        <p:spPr>
          <a:xfrm>
            <a:off x="1331001" y="4754334"/>
            <a:ext cx="5237331" cy="1384995"/>
          </a:xfrm>
          <a:prstGeom prst="rect">
            <a:avLst/>
          </a:prstGeom>
          <a:noFill/>
        </p:spPr>
        <p:txBody>
          <a:bodyPr wrap="none" rtlCol="0">
            <a:spAutoFit/>
          </a:bodyPr>
          <a:lstStyle/>
          <a:p>
            <a:r>
              <a:rPr lang="en-US" sz="2800" dirty="0"/>
              <a:t>Coverage varies with type of entity</a:t>
            </a:r>
          </a:p>
          <a:p>
            <a:pPr lvl="1"/>
            <a:r>
              <a:rPr lang="en-US" sz="2800" dirty="0"/>
              <a:t>Work </a:t>
            </a:r>
            <a:r>
              <a:rPr lang="en-US" sz="2800" dirty="0">
                <a:solidFill>
                  <a:schemeClr val="accent6"/>
                </a:solidFill>
                <a:sym typeface="Wingdings" panose="05000000000000000000" pitchFamily="2" charset="2"/>
              </a:rPr>
              <a:t></a:t>
            </a:r>
            <a:endParaRPr lang="en-US" sz="2800" dirty="0">
              <a:solidFill>
                <a:schemeClr val="accent6"/>
              </a:solidFill>
            </a:endParaRPr>
          </a:p>
          <a:p>
            <a:pPr lvl="1"/>
            <a:r>
              <a:rPr lang="en-US" sz="2800" dirty="0"/>
              <a:t>Manifestation </a:t>
            </a:r>
            <a:r>
              <a:rPr lang="en-US" sz="2800" dirty="0">
                <a:solidFill>
                  <a:srgbClr val="FF0000"/>
                </a:solidFill>
                <a:sym typeface="Wingdings" panose="05000000000000000000" pitchFamily="2" charset="2"/>
              </a:rPr>
              <a:t></a:t>
            </a:r>
            <a:endParaRPr lang="en-GB" sz="2800" dirty="0">
              <a:solidFill>
                <a:srgbClr val="FF0000"/>
              </a:solidFill>
            </a:endParaRPr>
          </a:p>
        </p:txBody>
      </p:sp>
    </p:spTree>
    <p:extLst>
      <p:ext uri="{BB962C8B-B14F-4D97-AF65-F5344CB8AC3E}">
        <p14:creationId xmlns:p14="http://schemas.microsoft.com/office/powerpoint/2010/main" val="773071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B28E77-4D2C-4FCE-D929-50BFC3BE01E9}"/>
              </a:ext>
            </a:extLst>
          </p:cNvPr>
          <p:cNvSpPr txBox="1"/>
          <p:nvPr/>
        </p:nvSpPr>
        <p:spPr>
          <a:xfrm>
            <a:off x="563078" y="462012"/>
            <a:ext cx="3702167" cy="646331"/>
          </a:xfrm>
          <a:prstGeom prst="rect">
            <a:avLst/>
          </a:prstGeom>
          <a:noFill/>
        </p:spPr>
        <p:txBody>
          <a:bodyPr wrap="none" rtlCol="0">
            <a:spAutoFit/>
          </a:bodyPr>
          <a:lstStyle/>
          <a:p>
            <a:r>
              <a:rPr lang="en-US" sz="3600" dirty="0"/>
              <a:t>Access point utility</a:t>
            </a:r>
            <a:endParaRPr lang="en-GB" sz="3600" dirty="0"/>
          </a:p>
        </p:txBody>
      </p:sp>
      <p:sp>
        <p:nvSpPr>
          <p:cNvPr id="4" name="TextBox 3">
            <a:extLst>
              <a:ext uri="{FF2B5EF4-FFF2-40B4-BE49-F238E27FC236}">
                <a16:creationId xmlns:a16="http://schemas.microsoft.com/office/drawing/2014/main" id="{3FE5C7E6-488C-E667-9E21-1BFA7AD06B74}"/>
              </a:ext>
            </a:extLst>
          </p:cNvPr>
          <p:cNvSpPr txBox="1"/>
          <p:nvPr/>
        </p:nvSpPr>
        <p:spPr>
          <a:xfrm>
            <a:off x="699869" y="1590278"/>
            <a:ext cx="6816866" cy="1384995"/>
          </a:xfrm>
          <a:prstGeom prst="rect">
            <a:avLst/>
          </a:prstGeom>
          <a:noFill/>
        </p:spPr>
        <p:txBody>
          <a:bodyPr wrap="none" rtlCol="0">
            <a:spAutoFit/>
          </a:bodyPr>
          <a:lstStyle/>
          <a:p>
            <a:r>
              <a:rPr lang="en-US" sz="2800" dirty="0"/>
              <a:t>Distinct human-readable appellation of entity</a:t>
            </a:r>
          </a:p>
          <a:p>
            <a:pPr lvl="1"/>
            <a:r>
              <a:rPr lang="en-US" sz="2800" dirty="0"/>
              <a:t>Authorized access point</a:t>
            </a:r>
          </a:p>
          <a:p>
            <a:pPr lvl="1"/>
            <a:r>
              <a:rPr lang="en-US" sz="2800" dirty="0"/>
              <a:t>One per entity per VES</a:t>
            </a:r>
            <a:endParaRPr lang="en-GB" sz="2800" dirty="0"/>
          </a:p>
        </p:txBody>
      </p:sp>
      <p:sp>
        <p:nvSpPr>
          <p:cNvPr id="8" name="TextBox 7">
            <a:extLst>
              <a:ext uri="{FF2B5EF4-FFF2-40B4-BE49-F238E27FC236}">
                <a16:creationId xmlns:a16="http://schemas.microsoft.com/office/drawing/2014/main" id="{D315E0FF-E6DB-656D-AC5B-0B6742420557}"/>
              </a:ext>
            </a:extLst>
          </p:cNvPr>
          <p:cNvSpPr txBox="1"/>
          <p:nvPr/>
        </p:nvSpPr>
        <p:spPr>
          <a:xfrm>
            <a:off x="699869" y="3216551"/>
            <a:ext cx="7972182" cy="1384995"/>
          </a:xfrm>
          <a:prstGeom prst="rect">
            <a:avLst/>
          </a:prstGeom>
          <a:noFill/>
        </p:spPr>
        <p:txBody>
          <a:bodyPr wrap="none" rtlCol="0">
            <a:spAutoFit/>
          </a:bodyPr>
          <a:lstStyle/>
          <a:p>
            <a:r>
              <a:rPr lang="en-US" sz="2800" dirty="0"/>
              <a:t>Collocation of entity appellations in browse lists</a:t>
            </a:r>
          </a:p>
          <a:p>
            <a:pPr lvl="1"/>
            <a:r>
              <a:rPr lang="en-US" sz="2800" dirty="0"/>
              <a:t>Similar and externally-related entities file together</a:t>
            </a:r>
            <a:endParaRPr lang="en-US" sz="2800" dirty="0">
              <a:solidFill>
                <a:schemeClr val="accent6"/>
              </a:solidFill>
            </a:endParaRPr>
          </a:p>
          <a:p>
            <a:pPr lvl="1"/>
            <a:r>
              <a:rPr lang="en-US" sz="2800" dirty="0"/>
              <a:t>General context of specific instance</a:t>
            </a:r>
            <a:endParaRPr lang="en-GB" sz="2800" dirty="0">
              <a:solidFill>
                <a:srgbClr val="FF0000"/>
              </a:solidFill>
            </a:endParaRPr>
          </a:p>
        </p:txBody>
      </p:sp>
      <p:sp>
        <p:nvSpPr>
          <p:cNvPr id="3" name="TextBox 2">
            <a:extLst>
              <a:ext uri="{FF2B5EF4-FFF2-40B4-BE49-F238E27FC236}">
                <a16:creationId xmlns:a16="http://schemas.microsoft.com/office/drawing/2014/main" id="{6C989AEC-94ED-A50E-7C92-DB9A4B80E634}"/>
              </a:ext>
            </a:extLst>
          </p:cNvPr>
          <p:cNvSpPr txBox="1"/>
          <p:nvPr/>
        </p:nvSpPr>
        <p:spPr>
          <a:xfrm>
            <a:off x="699869" y="4842824"/>
            <a:ext cx="5983626" cy="954107"/>
          </a:xfrm>
          <a:prstGeom prst="rect">
            <a:avLst/>
          </a:prstGeom>
          <a:noFill/>
        </p:spPr>
        <p:txBody>
          <a:bodyPr wrap="none" rtlCol="0">
            <a:spAutoFit/>
          </a:bodyPr>
          <a:lstStyle/>
          <a:p>
            <a:r>
              <a:rPr lang="en-US" sz="2800" dirty="0"/>
              <a:t>Variant access point</a:t>
            </a:r>
          </a:p>
          <a:p>
            <a:r>
              <a:rPr lang="en-US" sz="2800" dirty="0"/>
              <a:t>	Different </a:t>
            </a:r>
            <a:r>
              <a:rPr lang="en-US" sz="2800" dirty="0" err="1"/>
              <a:t>pov</a:t>
            </a:r>
            <a:r>
              <a:rPr lang="en-US" sz="2800" dirty="0"/>
              <a:t> of cataloguer and user </a:t>
            </a:r>
            <a:endParaRPr lang="en-GB" sz="2800" dirty="0"/>
          </a:p>
        </p:txBody>
      </p:sp>
    </p:spTree>
    <p:extLst>
      <p:ext uri="{BB962C8B-B14F-4D97-AF65-F5344CB8AC3E}">
        <p14:creationId xmlns:p14="http://schemas.microsoft.com/office/powerpoint/2010/main" val="3828989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B28E77-4D2C-4FCE-D929-50BFC3BE01E9}"/>
              </a:ext>
            </a:extLst>
          </p:cNvPr>
          <p:cNvSpPr txBox="1"/>
          <p:nvPr/>
        </p:nvSpPr>
        <p:spPr>
          <a:xfrm>
            <a:off x="563078" y="462012"/>
            <a:ext cx="4645182" cy="646331"/>
          </a:xfrm>
          <a:prstGeom prst="rect">
            <a:avLst/>
          </a:prstGeom>
          <a:noFill/>
        </p:spPr>
        <p:txBody>
          <a:bodyPr wrap="none" rtlCol="0">
            <a:spAutoFit/>
          </a:bodyPr>
          <a:lstStyle/>
          <a:p>
            <a:r>
              <a:rPr lang="en-US" sz="3600" dirty="0"/>
              <a:t>String encoding scheme</a:t>
            </a:r>
            <a:endParaRPr lang="en-GB" sz="3600" dirty="0"/>
          </a:p>
        </p:txBody>
      </p:sp>
      <p:sp>
        <p:nvSpPr>
          <p:cNvPr id="4" name="TextBox 3">
            <a:extLst>
              <a:ext uri="{FF2B5EF4-FFF2-40B4-BE49-F238E27FC236}">
                <a16:creationId xmlns:a16="http://schemas.microsoft.com/office/drawing/2014/main" id="{3FE5C7E6-488C-E667-9E21-1BFA7AD06B74}"/>
              </a:ext>
            </a:extLst>
          </p:cNvPr>
          <p:cNvSpPr txBox="1"/>
          <p:nvPr/>
        </p:nvSpPr>
        <p:spPr>
          <a:xfrm>
            <a:off x="563078" y="1874728"/>
            <a:ext cx="7628054" cy="3108543"/>
          </a:xfrm>
          <a:prstGeom prst="rect">
            <a:avLst/>
          </a:prstGeom>
          <a:noFill/>
        </p:spPr>
        <p:txBody>
          <a:bodyPr wrap="square" rtlCol="0">
            <a:spAutoFit/>
          </a:bodyPr>
          <a:lstStyle/>
          <a:p>
            <a:r>
              <a:rPr lang="en-US" sz="2800" dirty="0"/>
              <a:t>Specifies:</a:t>
            </a:r>
          </a:p>
          <a:p>
            <a:pPr marL="457200" indent="-457200">
              <a:buFont typeface="Arial" panose="020B0604020202020204" pitchFamily="34" charset="0"/>
              <a:buChar char="•"/>
            </a:pPr>
            <a:r>
              <a:rPr lang="en-US" sz="2800" dirty="0"/>
              <a:t>Elements to use as source of component strings</a:t>
            </a:r>
          </a:p>
          <a:p>
            <a:pPr lvl="1" indent="-457200">
              <a:buFont typeface="Arial" panose="020B0604020202020204" pitchFamily="34" charset="0"/>
              <a:buChar char="•"/>
            </a:pPr>
            <a:r>
              <a:rPr lang="en-US" sz="2800" dirty="0"/>
              <a:t>Sequence of component strings</a:t>
            </a:r>
          </a:p>
          <a:p>
            <a:pPr lvl="1" indent="-457200">
              <a:buFont typeface="Arial" panose="020B0604020202020204" pitchFamily="34" charset="0"/>
              <a:buChar char="•"/>
            </a:pPr>
            <a:r>
              <a:rPr lang="en-US" sz="2800" dirty="0"/>
              <a:t>Punctuation and boilerplate text to distinguish component strings</a:t>
            </a:r>
          </a:p>
          <a:p>
            <a:pPr lvl="1" indent="-457200">
              <a:buFont typeface="Arial" panose="020B0604020202020204" pitchFamily="34" charset="0"/>
              <a:buChar char="•"/>
            </a:pPr>
            <a:r>
              <a:rPr lang="en-US" sz="2800" dirty="0"/>
              <a:t>Construction of authorized and variant access points</a:t>
            </a:r>
            <a:endParaRPr lang="en-GB" sz="2800" dirty="0"/>
          </a:p>
        </p:txBody>
      </p:sp>
    </p:spTree>
    <p:extLst>
      <p:ext uri="{BB962C8B-B14F-4D97-AF65-F5344CB8AC3E}">
        <p14:creationId xmlns:p14="http://schemas.microsoft.com/office/powerpoint/2010/main" val="1493015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B28E77-4D2C-4FCE-D929-50BFC3BE01E9}"/>
              </a:ext>
            </a:extLst>
          </p:cNvPr>
          <p:cNvSpPr txBox="1"/>
          <p:nvPr/>
        </p:nvSpPr>
        <p:spPr>
          <a:xfrm>
            <a:off x="563078" y="462012"/>
            <a:ext cx="4580421" cy="646331"/>
          </a:xfrm>
          <a:prstGeom prst="rect">
            <a:avLst/>
          </a:prstGeom>
          <a:noFill/>
        </p:spPr>
        <p:txBody>
          <a:bodyPr wrap="none" rtlCol="0">
            <a:spAutoFit/>
          </a:bodyPr>
          <a:lstStyle/>
          <a:p>
            <a:r>
              <a:rPr lang="en-US" sz="3600" dirty="0"/>
              <a:t>Example: manifestation</a:t>
            </a:r>
            <a:endParaRPr lang="en-GB" sz="3600" dirty="0"/>
          </a:p>
        </p:txBody>
      </p:sp>
      <p:sp>
        <p:nvSpPr>
          <p:cNvPr id="5" name="TextBox 4">
            <a:extLst>
              <a:ext uri="{FF2B5EF4-FFF2-40B4-BE49-F238E27FC236}">
                <a16:creationId xmlns:a16="http://schemas.microsoft.com/office/drawing/2014/main" id="{0C124697-AEE2-DB37-5D40-0600DDB913DB}"/>
              </a:ext>
            </a:extLst>
          </p:cNvPr>
          <p:cNvSpPr txBox="1"/>
          <p:nvPr/>
        </p:nvSpPr>
        <p:spPr>
          <a:xfrm>
            <a:off x="776748" y="1511875"/>
            <a:ext cx="7590503" cy="830997"/>
          </a:xfrm>
          <a:prstGeom prst="rect">
            <a:avLst/>
          </a:prstGeom>
          <a:noFill/>
        </p:spPr>
        <p:txBody>
          <a:bodyPr wrap="square" rtlCol="0">
            <a:spAutoFit/>
          </a:bodyPr>
          <a:lstStyle/>
          <a:p>
            <a:r>
              <a:rPr lang="en-US" sz="2400" dirty="0"/>
              <a:t>normalize{</a:t>
            </a:r>
            <a:r>
              <a:rPr lang="en-US" sz="2400" b="1" i="1" dirty="0"/>
              <a:t>title proper</a:t>
            </a:r>
            <a:r>
              <a:rPr lang="en-US" sz="2400" dirty="0"/>
              <a:t>} +</a:t>
            </a:r>
          </a:p>
          <a:p>
            <a:r>
              <a:rPr lang="en-US" sz="2400" dirty="0"/>
              <a:t>“ (“ + {</a:t>
            </a:r>
            <a:r>
              <a:rPr lang="en-US" sz="2400" b="1" i="1" dirty="0"/>
              <a:t>name of publisher</a:t>
            </a:r>
            <a:r>
              <a:rPr lang="en-US" sz="2400" dirty="0"/>
              <a:t>} + “, “ + {</a:t>
            </a:r>
            <a:r>
              <a:rPr lang="en-US" sz="2400" b="1" i="1" dirty="0"/>
              <a:t>date of publication</a:t>
            </a:r>
            <a:r>
              <a:rPr lang="en-US" sz="2400" dirty="0"/>
              <a:t>} + “)”</a:t>
            </a:r>
          </a:p>
        </p:txBody>
      </p:sp>
      <p:sp>
        <p:nvSpPr>
          <p:cNvPr id="3" name="TextBox 2">
            <a:extLst>
              <a:ext uri="{FF2B5EF4-FFF2-40B4-BE49-F238E27FC236}">
                <a16:creationId xmlns:a16="http://schemas.microsoft.com/office/drawing/2014/main" id="{2330080E-2DD0-43A3-337B-7EF0AE224B27}"/>
              </a:ext>
            </a:extLst>
          </p:cNvPr>
          <p:cNvSpPr txBox="1"/>
          <p:nvPr/>
        </p:nvSpPr>
        <p:spPr>
          <a:xfrm>
            <a:off x="1715063" y="4144978"/>
            <a:ext cx="5713872" cy="461665"/>
          </a:xfrm>
          <a:prstGeom prst="rect">
            <a:avLst/>
          </a:prstGeom>
          <a:noFill/>
        </p:spPr>
        <p:txBody>
          <a:bodyPr wrap="none" rtlCol="0">
            <a:spAutoFit/>
          </a:bodyPr>
          <a:lstStyle/>
          <a:p>
            <a:r>
              <a:rPr lang="en-US" sz="2400" dirty="0"/>
              <a:t>Normalize(“The faded map”) = “Faded map”</a:t>
            </a:r>
          </a:p>
        </p:txBody>
      </p:sp>
      <p:graphicFrame>
        <p:nvGraphicFramePr>
          <p:cNvPr id="6" name="Table 6">
            <a:extLst>
              <a:ext uri="{FF2B5EF4-FFF2-40B4-BE49-F238E27FC236}">
                <a16:creationId xmlns:a16="http://schemas.microsoft.com/office/drawing/2014/main" id="{DD92ACE8-91A1-9914-65D3-0B016F40E09D}"/>
              </a:ext>
            </a:extLst>
          </p:cNvPr>
          <p:cNvGraphicFramePr>
            <a:graphicFrameLocks noGrp="1"/>
          </p:cNvGraphicFramePr>
          <p:nvPr>
            <p:extLst>
              <p:ext uri="{D42A27DB-BD31-4B8C-83A1-F6EECF244321}">
                <p14:modId xmlns:p14="http://schemas.microsoft.com/office/powerpoint/2010/main" val="1771621767"/>
              </p:ext>
            </p:extLst>
          </p:nvPr>
        </p:nvGraphicFramePr>
        <p:xfrm>
          <a:off x="1523999" y="2649565"/>
          <a:ext cx="6096000" cy="1188720"/>
        </p:xfrm>
        <a:graphic>
          <a:graphicData uri="http://schemas.openxmlformats.org/drawingml/2006/table">
            <a:tbl>
              <a:tblPr bandRow="1">
                <a:tableStyleId>{5C22544A-7EE6-4342-B048-85BDC9FD1C3A}</a:tableStyleId>
              </a:tblPr>
              <a:tblGrid>
                <a:gridCol w="2163097">
                  <a:extLst>
                    <a:ext uri="{9D8B030D-6E8A-4147-A177-3AD203B41FA5}">
                      <a16:colId xmlns:a16="http://schemas.microsoft.com/office/drawing/2014/main" val="2153585228"/>
                    </a:ext>
                  </a:extLst>
                </a:gridCol>
                <a:gridCol w="3932903">
                  <a:extLst>
                    <a:ext uri="{9D8B030D-6E8A-4147-A177-3AD203B41FA5}">
                      <a16:colId xmlns:a16="http://schemas.microsoft.com/office/drawing/2014/main" val="202020992"/>
                    </a:ext>
                  </a:extLst>
                </a:gridCol>
              </a:tblGrid>
              <a:tr h="370840">
                <a:tc>
                  <a:txBody>
                    <a:bodyPr/>
                    <a:lstStyle/>
                    <a:p>
                      <a:r>
                        <a:rPr lang="en-US" sz="2000" dirty="0"/>
                        <a:t>Title proper</a:t>
                      </a:r>
                      <a:endParaRPr lang="en-GB" sz="2000" dirty="0"/>
                    </a:p>
                  </a:txBody>
                  <a:tcPr/>
                </a:tc>
                <a:tc>
                  <a:txBody>
                    <a:bodyPr/>
                    <a:lstStyle/>
                    <a:p>
                      <a:r>
                        <a:rPr lang="en-US" sz="2000" dirty="0"/>
                        <a:t>“The faded map”</a:t>
                      </a:r>
                      <a:endParaRPr lang="en-GB" sz="2000" dirty="0"/>
                    </a:p>
                  </a:txBody>
                  <a:tcPr/>
                </a:tc>
                <a:extLst>
                  <a:ext uri="{0D108BD9-81ED-4DB2-BD59-A6C34878D82A}">
                    <a16:rowId xmlns:a16="http://schemas.microsoft.com/office/drawing/2014/main" val="2968028948"/>
                  </a:ext>
                </a:extLst>
              </a:tr>
              <a:tr h="370840">
                <a:tc>
                  <a:txBody>
                    <a:bodyPr/>
                    <a:lstStyle/>
                    <a:p>
                      <a:r>
                        <a:rPr lang="en-US" sz="2000" dirty="0"/>
                        <a:t>Name of publisher</a:t>
                      </a:r>
                      <a:endParaRPr lang="en-GB" sz="2000" dirty="0"/>
                    </a:p>
                  </a:txBody>
                  <a:tcPr/>
                </a:tc>
                <a:tc>
                  <a:txBody>
                    <a:bodyPr/>
                    <a:lstStyle/>
                    <a:p>
                      <a:r>
                        <a:rPr lang="en-US" sz="2000" dirty="0"/>
                        <a:t>“</a:t>
                      </a:r>
                      <a:r>
                        <a:rPr lang="en-US" sz="2000" dirty="0" err="1"/>
                        <a:t>Birlinn</a:t>
                      </a:r>
                      <a:r>
                        <a:rPr lang="en-US" sz="2000" dirty="0"/>
                        <a:t> Limited”</a:t>
                      </a:r>
                      <a:endParaRPr lang="en-GB" sz="2000" dirty="0"/>
                    </a:p>
                  </a:txBody>
                  <a:tcPr/>
                </a:tc>
                <a:extLst>
                  <a:ext uri="{0D108BD9-81ED-4DB2-BD59-A6C34878D82A}">
                    <a16:rowId xmlns:a16="http://schemas.microsoft.com/office/drawing/2014/main" val="2524655667"/>
                  </a:ext>
                </a:extLst>
              </a:tr>
              <a:tr h="370840">
                <a:tc>
                  <a:txBody>
                    <a:bodyPr/>
                    <a:lstStyle/>
                    <a:p>
                      <a:r>
                        <a:rPr lang="en-US" sz="2000" dirty="0"/>
                        <a:t>Date of publication</a:t>
                      </a:r>
                      <a:endParaRPr lang="en-GB" sz="2000" dirty="0"/>
                    </a:p>
                  </a:txBody>
                  <a:tcPr/>
                </a:tc>
                <a:tc>
                  <a:txBody>
                    <a:bodyPr/>
                    <a:lstStyle/>
                    <a:p>
                      <a:r>
                        <a:rPr lang="en-US" sz="2000" dirty="0"/>
                        <a:t>“2010”</a:t>
                      </a:r>
                      <a:endParaRPr lang="en-GB" sz="2000" dirty="0"/>
                    </a:p>
                  </a:txBody>
                  <a:tcPr/>
                </a:tc>
                <a:extLst>
                  <a:ext uri="{0D108BD9-81ED-4DB2-BD59-A6C34878D82A}">
                    <a16:rowId xmlns:a16="http://schemas.microsoft.com/office/drawing/2014/main" val="3598777584"/>
                  </a:ext>
                </a:extLst>
              </a:tr>
            </a:tbl>
          </a:graphicData>
        </a:graphic>
      </p:graphicFrame>
      <p:sp>
        <p:nvSpPr>
          <p:cNvPr id="7" name="TextBox 6">
            <a:extLst>
              <a:ext uri="{FF2B5EF4-FFF2-40B4-BE49-F238E27FC236}">
                <a16:creationId xmlns:a16="http://schemas.microsoft.com/office/drawing/2014/main" id="{52C6BC4D-9C38-943D-80DB-7E7391DA767A}"/>
              </a:ext>
            </a:extLst>
          </p:cNvPr>
          <p:cNvSpPr txBox="1"/>
          <p:nvPr/>
        </p:nvSpPr>
        <p:spPr>
          <a:xfrm>
            <a:off x="1713364" y="4913336"/>
            <a:ext cx="5717271" cy="461665"/>
          </a:xfrm>
          <a:prstGeom prst="rect">
            <a:avLst/>
          </a:prstGeom>
          <a:noFill/>
        </p:spPr>
        <p:txBody>
          <a:bodyPr wrap="none" rtlCol="0">
            <a:spAutoFit/>
          </a:bodyPr>
          <a:lstStyle/>
          <a:p>
            <a:r>
              <a:rPr lang="en-US" sz="2400" dirty="0"/>
              <a:t>Result = “Faded map (</a:t>
            </a:r>
            <a:r>
              <a:rPr lang="en-US" sz="2400" dirty="0" err="1"/>
              <a:t>Birlinn</a:t>
            </a:r>
            <a:r>
              <a:rPr lang="en-US" sz="2400" dirty="0"/>
              <a:t> Limited, 2010)”</a:t>
            </a:r>
          </a:p>
        </p:txBody>
      </p:sp>
    </p:spTree>
    <p:extLst>
      <p:ext uri="{BB962C8B-B14F-4D97-AF65-F5344CB8AC3E}">
        <p14:creationId xmlns:p14="http://schemas.microsoft.com/office/powerpoint/2010/main" val="319992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B28E77-4D2C-4FCE-D929-50BFC3BE01E9}"/>
              </a:ext>
            </a:extLst>
          </p:cNvPr>
          <p:cNvSpPr txBox="1"/>
          <p:nvPr/>
        </p:nvSpPr>
        <p:spPr>
          <a:xfrm>
            <a:off x="563078" y="462012"/>
            <a:ext cx="6576800" cy="646331"/>
          </a:xfrm>
          <a:prstGeom prst="rect">
            <a:avLst/>
          </a:prstGeom>
          <a:noFill/>
        </p:spPr>
        <p:txBody>
          <a:bodyPr wrap="none" rtlCol="0">
            <a:spAutoFit/>
          </a:bodyPr>
          <a:lstStyle/>
          <a:p>
            <a:r>
              <a:rPr lang="en-US" sz="3600" dirty="0"/>
              <a:t>Access points for resource entities</a:t>
            </a:r>
            <a:endParaRPr lang="en-GB" sz="3600" dirty="0"/>
          </a:p>
        </p:txBody>
      </p:sp>
      <p:sp>
        <p:nvSpPr>
          <p:cNvPr id="4" name="TextBox 3">
            <a:extLst>
              <a:ext uri="{FF2B5EF4-FFF2-40B4-BE49-F238E27FC236}">
                <a16:creationId xmlns:a16="http://schemas.microsoft.com/office/drawing/2014/main" id="{3FE5C7E6-488C-E667-9E21-1BFA7AD06B74}"/>
              </a:ext>
            </a:extLst>
          </p:cNvPr>
          <p:cNvSpPr txBox="1"/>
          <p:nvPr/>
        </p:nvSpPr>
        <p:spPr>
          <a:xfrm>
            <a:off x="3257281" y="1406891"/>
            <a:ext cx="2629438" cy="1815882"/>
          </a:xfrm>
          <a:prstGeom prst="rect">
            <a:avLst/>
          </a:prstGeom>
          <a:noFill/>
        </p:spPr>
        <p:txBody>
          <a:bodyPr wrap="none" rtlCol="0">
            <a:spAutoFit/>
          </a:bodyPr>
          <a:lstStyle/>
          <a:p>
            <a:r>
              <a:rPr lang="en-US" sz="2800" dirty="0"/>
              <a:t>Work</a:t>
            </a:r>
            <a:r>
              <a:rPr lang="en-US" sz="2800" dirty="0">
                <a:solidFill>
                  <a:schemeClr val="accent6"/>
                </a:solidFill>
                <a:sym typeface="Wingdings" panose="05000000000000000000" pitchFamily="2" charset="2"/>
              </a:rPr>
              <a:t> </a:t>
            </a:r>
            <a:r>
              <a:rPr lang="en-US" sz="2800" dirty="0"/>
              <a:t> </a:t>
            </a:r>
          </a:p>
          <a:p>
            <a:r>
              <a:rPr lang="en-US" sz="2800" dirty="0"/>
              <a:t>Expression </a:t>
            </a:r>
            <a:r>
              <a:rPr lang="en-US" sz="2800" dirty="0">
                <a:solidFill>
                  <a:srgbClr val="FF0000"/>
                </a:solidFill>
              </a:rPr>
              <a:t>???</a:t>
            </a:r>
          </a:p>
          <a:p>
            <a:r>
              <a:rPr lang="en-US" sz="2800" dirty="0"/>
              <a:t>Manifestation </a:t>
            </a:r>
            <a:r>
              <a:rPr lang="en-US" sz="2800" dirty="0">
                <a:solidFill>
                  <a:srgbClr val="FF0000"/>
                </a:solidFill>
              </a:rPr>
              <a:t>??</a:t>
            </a:r>
          </a:p>
          <a:p>
            <a:r>
              <a:rPr lang="en-US" sz="2800" dirty="0"/>
              <a:t>Item </a:t>
            </a:r>
            <a:r>
              <a:rPr lang="en-US" sz="2800" dirty="0">
                <a:solidFill>
                  <a:srgbClr val="FF0000"/>
                </a:solidFill>
              </a:rPr>
              <a:t>?</a:t>
            </a:r>
          </a:p>
        </p:txBody>
      </p:sp>
      <p:sp>
        <p:nvSpPr>
          <p:cNvPr id="3" name="TextBox 2">
            <a:extLst>
              <a:ext uri="{FF2B5EF4-FFF2-40B4-BE49-F238E27FC236}">
                <a16:creationId xmlns:a16="http://schemas.microsoft.com/office/drawing/2014/main" id="{DE912FB8-8E1B-53DF-3F5B-67FFCC38A864}"/>
              </a:ext>
            </a:extLst>
          </p:cNvPr>
          <p:cNvSpPr txBox="1"/>
          <p:nvPr/>
        </p:nvSpPr>
        <p:spPr>
          <a:xfrm>
            <a:off x="428859" y="3521322"/>
            <a:ext cx="8286282" cy="2246769"/>
          </a:xfrm>
          <a:prstGeom prst="rect">
            <a:avLst/>
          </a:prstGeom>
          <a:noFill/>
        </p:spPr>
        <p:txBody>
          <a:bodyPr wrap="square" rtlCol="0">
            <a:spAutoFit/>
          </a:bodyPr>
          <a:lstStyle/>
          <a:p>
            <a:r>
              <a:rPr lang="en-US" sz="2800" dirty="0"/>
              <a:t>SES may use elements of another entity</a:t>
            </a:r>
          </a:p>
          <a:p>
            <a:r>
              <a:rPr lang="en-US" sz="2800" dirty="0"/>
              <a:t>	Work</a:t>
            </a:r>
            <a:r>
              <a:rPr lang="en-US" sz="2800" dirty="0">
                <a:solidFill>
                  <a:schemeClr val="accent6"/>
                </a:solidFill>
                <a:sym typeface="Wingdings" panose="05000000000000000000" pitchFamily="2" charset="2"/>
              </a:rPr>
              <a:t> </a:t>
            </a:r>
            <a:r>
              <a:rPr lang="en-US" sz="2800" dirty="0">
                <a:sym typeface="Wingdings" panose="05000000000000000000" pitchFamily="2" charset="2"/>
              </a:rPr>
              <a:t>may use access point of (creator) Agent</a:t>
            </a:r>
          </a:p>
          <a:p>
            <a:pPr lvl="2"/>
            <a:r>
              <a:rPr lang="en-US" sz="2800" dirty="0">
                <a:sym typeface="Wingdings" panose="05000000000000000000" pitchFamily="2" charset="2"/>
              </a:rPr>
              <a:t>Work may use representative expression elements</a:t>
            </a:r>
          </a:p>
          <a:p>
            <a:pPr lvl="1"/>
            <a:r>
              <a:rPr lang="en-US" sz="2800" dirty="0">
                <a:sym typeface="Wingdings" panose="05000000000000000000" pitchFamily="2" charset="2"/>
              </a:rPr>
              <a:t>Expression may use access point of Work (expressed)</a:t>
            </a:r>
            <a:r>
              <a:rPr lang="en-US" sz="2800" dirty="0"/>
              <a:t> </a:t>
            </a:r>
          </a:p>
        </p:txBody>
      </p:sp>
    </p:spTree>
    <p:extLst>
      <p:ext uri="{BB962C8B-B14F-4D97-AF65-F5344CB8AC3E}">
        <p14:creationId xmlns:p14="http://schemas.microsoft.com/office/powerpoint/2010/main" val="1862068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B28E77-4D2C-4FCE-D929-50BFC3BE01E9}"/>
              </a:ext>
            </a:extLst>
          </p:cNvPr>
          <p:cNvSpPr txBox="1"/>
          <p:nvPr/>
        </p:nvSpPr>
        <p:spPr>
          <a:xfrm>
            <a:off x="563078" y="462012"/>
            <a:ext cx="1162178" cy="646331"/>
          </a:xfrm>
          <a:prstGeom prst="rect">
            <a:avLst/>
          </a:prstGeom>
          <a:noFill/>
        </p:spPr>
        <p:txBody>
          <a:bodyPr wrap="none" rtlCol="0">
            <a:spAutoFit/>
          </a:bodyPr>
          <a:lstStyle/>
          <a:p>
            <a:r>
              <a:rPr lang="en-US" sz="3600" dirty="0"/>
              <a:t>Tasks</a:t>
            </a:r>
            <a:endParaRPr lang="en-GB" sz="3600" dirty="0"/>
          </a:p>
        </p:txBody>
      </p:sp>
      <p:sp>
        <p:nvSpPr>
          <p:cNvPr id="3" name="TextBox 2">
            <a:extLst>
              <a:ext uri="{FF2B5EF4-FFF2-40B4-BE49-F238E27FC236}">
                <a16:creationId xmlns:a16="http://schemas.microsoft.com/office/drawing/2014/main" id="{7BBEC916-E644-E193-D5AD-5BFE943372A7}"/>
              </a:ext>
            </a:extLst>
          </p:cNvPr>
          <p:cNvSpPr txBox="1"/>
          <p:nvPr/>
        </p:nvSpPr>
        <p:spPr>
          <a:xfrm>
            <a:off x="632460" y="1526747"/>
            <a:ext cx="8163560" cy="4832092"/>
          </a:xfrm>
          <a:prstGeom prst="rect">
            <a:avLst/>
          </a:prstGeom>
          <a:noFill/>
        </p:spPr>
        <p:txBody>
          <a:bodyPr wrap="square" rtlCol="0">
            <a:spAutoFit/>
          </a:bodyPr>
          <a:lstStyle/>
          <a:p>
            <a:r>
              <a:rPr lang="en-US" sz="2800" b="1" dirty="0"/>
              <a:t>Identify</a:t>
            </a:r>
            <a:r>
              <a:rPr lang="en-US" sz="2800" dirty="0"/>
              <a:t> possible SESs for Manifestation, Expression, and Work</a:t>
            </a:r>
          </a:p>
          <a:p>
            <a:r>
              <a:rPr lang="en-US" sz="2800" b="1" dirty="0"/>
              <a:t>Apply</a:t>
            </a:r>
            <a:r>
              <a:rPr lang="en-US" sz="2800" dirty="0"/>
              <a:t> SES to at least five manifestations</a:t>
            </a:r>
          </a:p>
          <a:p>
            <a:r>
              <a:rPr lang="en-US" sz="2800" b="1" dirty="0"/>
              <a:t>Apply</a:t>
            </a:r>
            <a:r>
              <a:rPr lang="en-US" sz="2800" dirty="0"/>
              <a:t> SESs to at least one manifestation and its primary expression and work</a:t>
            </a:r>
          </a:p>
          <a:p>
            <a:pPr lvl="1"/>
            <a:r>
              <a:rPr lang="en-US" sz="2800" dirty="0"/>
              <a:t>Identify issues (e.g. same or different collocation sequence)</a:t>
            </a:r>
          </a:p>
          <a:p>
            <a:r>
              <a:rPr lang="en-US" sz="2800" b="1" dirty="0"/>
              <a:t>Discuss</a:t>
            </a:r>
            <a:r>
              <a:rPr lang="en-US" sz="2800" dirty="0"/>
              <a:t> issues and impact on:</a:t>
            </a:r>
          </a:p>
          <a:p>
            <a:r>
              <a:rPr lang="en-US" sz="2800" dirty="0"/>
              <a:t>	Access (browse collocation)</a:t>
            </a:r>
          </a:p>
          <a:p>
            <a:r>
              <a:rPr lang="en-US" sz="2800" dirty="0"/>
              <a:t>	Navigation (context)</a:t>
            </a:r>
          </a:p>
          <a:p>
            <a:r>
              <a:rPr lang="en-US" sz="2800" b="1" dirty="0"/>
              <a:t>Report</a:t>
            </a:r>
            <a:r>
              <a:rPr lang="en-US" sz="2800" dirty="0"/>
              <a:t> to plenary</a:t>
            </a:r>
          </a:p>
        </p:txBody>
      </p:sp>
      <p:sp>
        <p:nvSpPr>
          <p:cNvPr id="4" name="TextBox 3">
            <a:extLst>
              <a:ext uri="{FF2B5EF4-FFF2-40B4-BE49-F238E27FC236}">
                <a16:creationId xmlns:a16="http://schemas.microsoft.com/office/drawing/2014/main" id="{48046991-A7BC-0409-8F75-5534FCFFD9AB}"/>
              </a:ext>
            </a:extLst>
          </p:cNvPr>
          <p:cNvSpPr txBox="1"/>
          <p:nvPr/>
        </p:nvSpPr>
        <p:spPr>
          <a:xfrm>
            <a:off x="2677160" y="499161"/>
            <a:ext cx="5274842" cy="523220"/>
          </a:xfrm>
          <a:prstGeom prst="rect">
            <a:avLst/>
          </a:prstGeom>
          <a:noFill/>
        </p:spPr>
        <p:txBody>
          <a:bodyPr wrap="none" rtlCol="0">
            <a:spAutoFit/>
          </a:bodyPr>
          <a:lstStyle/>
          <a:p>
            <a:r>
              <a:rPr lang="en-US" sz="2800"/>
              <a:t>Use </a:t>
            </a:r>
            <a:r>
              <a:rPr lang="en-US" sz="2800">
                <a:solidFill>
                  <a:srgbClr val="FF0000"/>
                </a:solidFill>
              </a:rPr>
              <a:t>resource entity</a:t>
            </a:r>
            <a:r>
              <a:rPr lang="en-US" sz="2800"/>
              <a:t> source data to:</a:t>
            </a:r>
            <a:endParaRPr lang="en-US" sz="2800" dirty="0"/>
          </a:p>
        </p:txBody>
      </p:sp>
    </p:spTree>
    <p:extLst>
      <p:ext uri="{BB962C8B-B14F-4D97-AF65-F5344CB8AC3E}">
        <p14:creationId xmlns:p14="http://schemas.microsoft.com/office/powerpoint/2010/main" val="13307351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525</TotalTime>
  <Words>1426</Words>
  <Application>Microsoft Office PowerPoint</Application>
  <PresentationFormat>On-screen Show (4:3)</PresentationFormat>
  <Paragraphs>124</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Access points (uncataloguing with RDA)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 points (uncataloguing with RDA)</dc:title>
  <dc:creator>Gordon Dunsire</dc:creator>
  <cp:lastModifiedBy>Gordon Dunsire</cp:lastModifiedBy>
  <cp:revision>1</cp:revision>
  <dcterms:created xsi:type="dcterms:W3CDTF">2022-12-04T11:18:30Z</dcterms:created>
  <dcterms:modified xsi:type="dcterms:W3CDTF">2022-12-12T11:39:27Z</dcterms:modified>
</cp:coreProperties>
</file>