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0" r:id="rId2"/>
    <p:sldId id="279" r:id="rId3"/>
    <p:sldId id="388" r:id="rId4"/>
    <p:sldId id="387" r:id="rId5"/>
    <p:sldId id="389" r:id="rId6"/>
    <p:sldId id="374" r:id="rId7"/>
    <p:sldId id="377" r:id="rId8"/>
    <p:sldId id="380" r:id="rId9"/>
    <p:sldId id="375" r:id="rId10"/>
    <p:sldId id="376" r:id="rId11"/>
    <p:sldId id="378" r:id="rId12"/>
    <p:sldId id="379" r:id="rId13"/>
    <p:sldId id="381" r:id="rId14"/>
    <p:sldId id="382" r:id="rId15"/>
    <p:sldId id="383" r:id="rId16"/>
    <p:sldId id="386" r:id="rId17"/>
    <p:sldId id="385" r:id="rId18"/>
    <p:sldId id="390" r:id="rId19"/>
    <p:sldId id="373" r:id="rId20"/>
  </p:sldIdLst>
  <p:sldSz cx="13055600" cy="9791700"/>
  <p:notesSz cx="17475200" cy="9791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1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5646" autoAdjust="0"/>
  </p:normalViewPr>
  <p:slideViewPr>
    <p:cSldViewPr>
      <p:cViewPr varScale="1">
        <p:scale>
          <a:sx n="67" d="100"/>
          <a:sy n="67" d="100"/>
        </p:scale>
        <p:origin x="933" y="54"/>
      </p:cViewPr>
      <p:guideLst>
        <p:guide orient="horz" pos="2880"/>
        <p:guide pos="161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1" d="100"/>
          <a:sy n="71" d="100"/>
        </p:scale>
        <p:origin x="486"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02E99-099D-425A-8699-670917785796}"/>
              </a:ext>
            </a:extLst>
          </p:cNvPr>
          <p:cNvSpPr>
            <a:spLocks noGrp="1"/>
          </p:cNvSpPr>
          <p:nvPr>
            <p:ph type="hdr" sz="quarter"/>
          </p:nvPr>
        </p:nvSpPr>
        <p:spPr>
          <a:xfrm>
            <a:off x="0" y="0"/>
            <a:ext cx="7572375" cy="4905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8FD7A-9CC0-4599-BD0A-642F10BC2E1A}"/>
              </a:ext>
            </a:extLst>
          </p:cNvPr>
          <p:cNvSpPr>
            <a:spLocks noGrp="1"/>
          </p:cNvSpPr>
          <p:nvPr>
            <p:ph type="dt" sz="quarter" idx="1"/>
          </p:nvPr>
        </p:nvSpPr>
        <p:spPr>
          <a:xfrm>
            <a:off x="9898063" y="0"/>
            <a:ext cx="7572375" cy="490538"/>
          </a:xfrm>
          <a:prstGeom prst="rect">
            <a:avLst/>
          </a:prstGeom>
        </p:spPr>
        <p:txBody>
          <a:bodyPr vert="horz" lIns="91440" tIns="45720" rIns="91440" bIns="45720" rtlCol="0"/>
          <a:lstStyle>
            <a:lvl1pPr algn="r">
              <a:defRPr sz="1200"/>
            </a:lvl1pPr>
          </a:lstStyle>
          <a:p>
            <a:fld id="{30FD9114-80B5-4ED7-B8E5-3A0868472264}" type="datetime4">
              <a:rPr lang="en-US" smtClean="0"/>
              <a:t>August 20, 2018</a:t>
            </a:fld>
            <a:endParaRPr lang="en-US"/>
          </a:p>
        </p:txBody>
      </p:sp>
      <p:sp>
        <p:nvSpPr>
          <p:cNvPr id="4" name="Footer Placeholder 3">
            <a:extLst>
              <a:ext uri="{FF2B5EF4-FFF2-40B4-BE49-F238E27FC236}">
                <a16:creationId xmlns:a16="http://schemas.microsoft.com/office/drawing/2014/main" id="{5224D84F-C05A-462E-8E13-F79B6EFDDF67}"/>
              </a:ext>
            </a:extLst>
          </p:cNvPr>
          <p:cNvSpPr>
            <a:spLocks noGrp="1"/>
          </p:cNvSpPr>
          <p:nvPr>
            <p:ph type="ftr" sz="quarter" idx="2"/>
          </p:nvPr>
        </p:nvSpPr>
        <p:spPr>
          <a:xfrm>
            <a:off x="0" y="9301163"/>
            <a:ext cx="7572375" cy="4905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76C693-50E9-4679-B838-D4E18430BA8C}"/>
              </a:ext>
            </a:extLst>
          </p:cNvPr>
          <p:cNvSpPr>
            <a:spLocks noGrp="1"/>
          </p:cNvSpPr>
          <p:nvPr>
            <p:ph type="sldNum" sz="quarter" idx="3"/>
          </p:nvPr>
        </p:nvSpPr>
        <p:spPr>
          <a:xfrm>
            <a:off x="9898063" y="9301163"/>
            <a:ext cx="7572375" cy="490537"/>
          </a:xfrm>
          <a:prstGeom prst="rect">
            <a:avLst/>
          </a:prstGeom>
        </p:spPr>
        <p:txBody>
          <a:bodyPr vert="horz" lIns="91440" tIns="45720" rIns="91440" bIns="45720" rtlCol="0" anchor="b"/>
          <a:lstStyle>
            <a:lvl1pPr algn="r">
              <a:defRPr sz="1200"/>
            </a:lvl1pPr>
          </a:lstStyle>
          <a:p>
            <a:fld id="{6E9B3389-A65E-496A-AB6E-7A5B74EF2665}" type="slidenum">
              <a:rPr lang="en-US" smtClean="0"/>
              <a:t>‹#›</a:t>
            </a:fld>
            <a:endParaRPr lang="en-US"/>
          </a:p>
        </p:txBody>
      </p:sp>
    </p:spTree>
    <p:extLst>
      <p:ext uri="{BB962C8B-B14F-4D97-AF65-F5344CB8AC3E}">
        <p14:creationId xmlns:p14="http://schemas.microsoft.com/office/powerpoint/2010/main" val="19384447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572375"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898063" y="0"/>
            <a:ext cx="7572375" cy="490538"/>
          </a:xfrm>
          <a:prstGeom prst="rect">
            <a:avLst/>
          </a:prstGeom>
        </p:spPr>
        <p:txBody>
          <a:bodyPr vert="horz" lIns="91440" tIns="45720" rIns="91440" bIns="45720" rtlCol="0"/>
          <a:lstStyle>
            <a:lvl1pPr algn="r">
              <a:defRPr sz="1200"/>
            </a:lvl1pPr>
          </a:lstStyle>
          <a:p>
            <a:fld id="{A80CCE7E-43AE-4D7A-AD6D-EFF496C901FD}" type="datetime4">
              <a:rPr lang="en-US" smtClean="0"/>
              <a:t>August 20, 2018</a:t>
            </a:fld>
            <a:endParaRPr lang="en-US"/>
          </a:p>
        </p:txBody>
      </p:sp>
      <p:sp>
        <p:nvSpPr>
          <p:cNvPr id="4" name="Slide Image Placeholder 3"/>
          <p:cNvSpPr>
            <a:spLocks noGrp="1" noRot="1" noChangeAspect="1"/>
          </p:cNvSpPr>
          <p:nvPr>
            <p:ph type="sldImg" idx="2"/>
          </p:nvPr>
        </p:nvSpPr>
        <p:spPr>
          <a:xfrm>
            <a:off x="6534150" y="1223963"/>
            <a:ext cx="4406900" cy="3305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747838" y="4711700"/>
            <a:ext cx="13979525" cy="38560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01163"/>
            <a:ext cx="7572375" cy="4905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898063" y="9301163"/>
            <a:ext cx="7572375" cy="490537"/>
          </a:xfrm>
          <a:prstGeom prst="rect">
            <a:avLst/>
          </a:prstGeom>
        </p:spPr>
        <p:txBody>
          <a:bodyPr vert="horz" lIns="91440" tIns="45720" rIns="91440" bIns="45720" rtlCol="0" anchor="b"/>
          <a:lstStyle>
            <a:lvl1pPr algn="r">
              <a:defRPr sz="1200"/>
            </a:lvl1pPr>
          </a:lstStyle>
          <a:p>
            <a:fld id="{CC7BB43D-6859-4C14-84A8-D9538C9727DB}" type="slidenum">
              <a:rPr lang="en-US" smtClean="0"/>
              <a:t>‹#›</a:t>
            </a:fld>
            <a:endParaRPr lang="en-US"/>
          </a:p>
        </p:txBody>
      </p:sp>
    </p:spTree>
    <p:extLst>
      <p:ext uri="{BB962C8B-B14F-4D97-AF65-F5344CB8AC3E}">
        <p14:creationId xmlns:p14="http://schemas.microsoft.com/office/powerpoint/2010/main" val="32983207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da-rsc.org/sites/all/files/RSC-Policy-6.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rda-rsc.org/workinggroup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 for international communities is one of the strategic goals for the development of RDA.</a:t>
            </a:r>
          </a:p>
          <a:p>
            <a:endParaRPr lang="en-GB" dirty="0"/>
          </a:p>
          <a:p>
            <a:r>
              <a:rPr lang="en-GB" dirty="0"/>
              <a:t>Other goals include support for cultural heritage and linked data communities.</a:t>
            </a:r>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3</a:t>
            </a:fld>
            <a:endParaRPr lang="en-US"/>
          </a:p>
        </p:txBody>
      </p:sp>
    </p:spTree>
    <p:extLst>
      <p:ext uri="{BB962C8B-B14F-4D97-AF65-F5344CB8AC3E}">
        <p14:creationId xmlns:p14="http://schemas.microsoft.com/office/powerpoint/2010/main" val="3011146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template for a basic relationship element page.</a:t>
            </a:r>
          </a:p>
          <a:p>
            <a:endParaRPr lang="en-GB" dirty="0"/>
          </a:p>
          <a:p>
            <a:r>
              <a:rPr lang="en-GB" dirty="0"/>
              <a:t>Although there are over 800 basic relationship elements, each is generated automatically from the template.</a:t>
            </a:r>
          </a:p>
          <a:p>
            <a:endParaRPr lang="en-GB" dirty="0"/>
          </a:p>
          <a:p>
            <a:r>
              <a:rPr lang="en-GB" dirty="0"/>
              <a:t>This means the whole template needs to be translated only once.</a:t>
            </a:r>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12</a:t>
            </a:fld>
            <a:endParaRPr lang="en-US"/>
          </a:p>
        </p:txBody>
      </p:sp>
    </p:spTree>
    <p:extLst>
      <p:ext uri="{BB962C8B-B14F-4D97-AF65-F5344CB8AC3E}">
        <p14:creationId xmlns:p14="http://schemas.microsoft.com/office/powerpoint/2010/main" val="2902052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large sections of the Toolkit are generated automatically from RDA Reference.</a:t>
            </a:r>
          </a:p>
          <a:p>
            <a:endParaRPr lang="en-GB" dirty="0"/>
          </a:p>
          <a:p>
            <a:r>
              <a:rPr lang="en-GB" dirty="0"/>
              <a:t>These include the whole Glossary, all of the controlled terminologies, known as Vocabulary Encoding Schemes, and the whole Relationship Matrix.</a:t>
            </a:r>
          </a:p>
          <a:p>
            <a:endParaRPr lang="en-GB" dirty="0"/>
          </a:p>
          <a:p>
            <a:r>
              <a:rPr lang="en-GB" dirty="0"/>
              <a:t>The Relationship Matrix consists of the hierarchical arrangement of all of the RDA Toolkit relationships elements. The Matrix will be the basis of a visual element browser that will be added to the new Toolkit around the end of 2018.</a:t>
            </a:r>
          </a:p>
          <a:p>
            <a:endParaRPr lang="en-GB" dirty="0"/>
          </a:p>
          <a:p>
            <a:r>
              <a:rPr lang="en-GB" dirty="0"/>
              <a:t>RDA Reference data are translated once in the Open Metadata Registry, and re-used in these sections of the Toolkit.</a:t>
            </a:r>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13</a:t>
            </a:fld>
            <a:endParaRPr lang="en-US"/>
          </a:p>
        </p:txBody>
      </p:sp>
    </p:spTree>
    <p:extLst>
      <p:ext uri="{BB962C8B-B14F-4D97-AF65-F5344CB8AC3E}">
        <p14:creationId xmlns:p14="http://schemas.microsoft.com/office/powerpoint/2010/main" val="48474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four basic kinds of examples in the new Toolkit.</a:t>
            </a:r>
          </a:p>
          <a:p>
            <a:endParaRPr lang="en-GB" dirty="0"/>
          </a:p>
          <a:p>
            <a:r>
              <a:rPr lang="en-GB" dirty="0"/>
              <a:t>A Basic Set example is similar to the examples in the current Toolkit.</a:t>
            </a:r>
          </a:p>
          <a:p>
            <a:endParaRPr lang="en-GB" dirty="0"/>
          </a:p>
          <a:p>
            <a:r>
              <a:rPr lang="en-GB" dirty="0"/>
              <a:t>A Recording Methods example shows how the value of the same element is recorded in different ways, depending on the recording method used.</a:t>
            </a:r>
          </a:p>
          <a:p>
            <a:endParaRPr lang="en-GB" dirty="0"/>
          </a:p>
          <a:p>
            <a:r>
              <a:rPr lang="en-GB" dirty="0"/>
              <a:t>A View as Relationship example shows a linked data graph.</a:t>
            </a:r>
          </a:p>
          <a:p>
            <a:endParaRPr lang="en-GB" dirty="0"/>
          </a:p>
          <a:p>
            <a:r>
              <a:rPr lang="en-GB" dirty="0"/>
              <a:t>A View in Context example is a set of data elements for an entity, to show how the value of the element in focus relates to the values of other elements.</a:t>
            </a:r>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14</a:t>
            </a:fld>
            <a:endParaRPr lang="en-US"/>
          </a:p>
        </p:txBody>
      </p:sp>
    </p:spTree>
    <p:extLst>
      <p:ext uri="{BB962C8B-B14F-4D97-AF65-F5344CB8AC3E}">
        <p14:creationId xmlns:p14="http://schemas.microsoft.com/office/powerpoint/2010/main" val="2098000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Translations of RDA Toolkit can choose one or more of three ways of processing examples.</a:t>
            </a:r>
          </a:p>
          <a:p>
            <a:endParaRPr lang="en-GB" dirty="0"/>
          </a:p>
          <a:p>
            <a:r>
              <a:rPr lang="en-GB" dirty="0"/>
              <a:t>An example from the English Toolkit can be retained as it is, with only the caption and notes requiring translation.</a:t>
            </a:r>
          </a:p>
          <a:p>
            <a:endParaRPr lang="en-GB" dirty="0"/>
          </a:p>
          <a:p>
            <a:r>
              <a:rPr lang="en-GB" dirty="0"/>
              <a:t>A new example suitable for the translation can be added.</a:t>
            </a:r>
          </a:p>
          <a:p>
            <a:endParaRPr lang="en-GB" dirty="0"/>
          </a:p>
          <a:p>
            <a:r>
              <a:rPr lang="en-GB" dirty="0"/>
              <a:t>An example from the English Toolkit can be replace with an example suitable for the translation.</a:t>
            </a:r>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15</a:t>
            </a:fld>
            <a:endParaRPr lang="en-US"/>
          </a:p>
        </p:txBody>
      </p:sp>
    </p:spTree>
    <p:extLst>
      <p:ext uri="{BB962C8B-B14F-4D97-AF65-F5344CB8AC3E}">
        <p14:creationId xmlns:p14="http://schemas.microsoft.com/office/powerpoint/2010/main" val="300062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how translations appear in the RDA Registry.</a:t>
            </a:r>
          </a:p>
          <a:p>
            <a:endParaRPr lang="en-GB" dirty="0"/>
          </a:p>
          <a:p>
            <a:r>
              <a:rPr lang="en-GB" dirty="0"/>
              <a:t>The RDA Registry is a service for developers of RDA applications. The content of the Registry is automatically generated from the RDA Reference data in GitHub.</a:t>
            </a:r>
          </a:p>
          <a:p>
            <a:endParaRPr lang="en-GB" dirty="0"/>
          </a:p>
          <a:p>
            <a:r>
              <a:rPr lang="en-GB" dirty="0"/>
              <a:t>A developer can choose which language to display by selecting from a list of available translations of RDA Reference.</a:t>
            </a:r>
          </a:p>
          <a:p>
            <a:endParaRPr lang="en-GB" dirty="0"/>
          </a:p>
          <a:p>
            <a:r>
              <a:rPr lang="en-GB" dirty="0"/>
              <a:t>For example, choosing Vietnamese displays the translation of RDA entities (known as classes in the Registry).</a:t>
            </a:r>
          </a:p>
          <a:p>
            <a:endParaRPr lang="en-GB" dirty="0"/>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16</a:t>
            </a:fld>
            <a:endParaRPr lang="en-US"/>
          </a:p>
        </p:txBody>
      </p:sp>
    </p:spTree>
    <p:extLst>
      <p:ext uri="{BB962C8B-B14F-4D97-AF65-F5344CB8AC3E}">
        <p14:creationId xmlns:p14="http://schemas.microsoft.com/office/powerpoint/2010/main" val="28608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shows part of the spreadsheet tool that is used to translated RDA Reference.</a:t>
            </a:r>
          </a:p>
          <a:p>
            <a:endParaRPr lang="en-GB" dirty="0"/>
          </a:p>
          <a:p>
            <a:r>
              <a:rPr lang="en-GB" dirty="0"/>
              <a:t>The data for a specific set of elements or a vocabulary encoding scheme is exported into a spreadsheet that can be edited using readily-available tools such as Google Sheets.</a:t>
            </a:r>
          </a:p>
          <a:p>
            <a:endParaRPr lang="en-GB" dirty="0"/>
          </a:p>
          <a:p>
            <a:r>
              <a:rPr lang="en-GB" dirty="0"/>
              <a:t>The data can be exported at any time, under the control of the translator.</a:t>
            </a:r>
          </a:p>
          <a:p>
            <a:endParaRPr lang="en-GB" dirty="0"/>
          </a:p>
          <a:p>
            <a:r>
              <a:rPr lang="en-GB" dirty="0"/>
              <a:t>The spreadsheet contains the English text and the parallel language text.</a:t>
            </a:r>
          </a:p>
          <a:p>
            <a:endParaRPr lang="en-GB" dirty="0"/>
          </a:p>
          <a:p>
            <a:r>
              <a:rPr lang="en-GB" dirty="0"/>
              <a:t>A translator can edit the parallel text. When finished, the spreadsheet is imported back into the Open Metadata Registry.</a:t>
            </a:r>
          </a:p>
          <a:p>
            <a:endParaRPr lang="en-GB" dirty="0"/>
          </a:p>
          <a:p>
            <a:r>
              <a:rPr lang="en-GB" dirty="0"/>
              <a:t>This allows translators to work according to their own schedule and in their own environment.</a:t>
            </a:r>
          </a:p>
          <a:p>
            <a:endParaRPr lang="en-GB" dirty="0"/>
          </a:p>
          <a:p>
            <a:r>
              <a:rPr lang="en-GB" dirty="0"/>
              <a:t>This method has been used successfully for the past three years for the translation of RDA Reference in up to 18 languages.</a:t>
            </a:r>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17</a:t>
            </a:fld>
            <a:endParaRPr lang="en-US"/>
          </a:p>
        </p:txBody>
      </p:sp>
    </p:spTree>
    <p:extLst>
      <p:ext uri="{BB962C8B-B14F-4D97-AF65-F5344CB8AC3E}">
        <p14:creationId xmlns:p14="http://schemas.microsoft.com/office/powerpoint/2010/main" val="3897493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the new Toolkit cannot be fully translated until development of the beta version is complete.</a:t>
            </a:r>
          </a:p>
          <a:p>
            <a:endParaRPr lang="en-GB" dirty="0"/>
          </a:p>
          <a:p>
            <a:r>
              <a:rPr lang="en-GB" dirty="0"/>
              <a:t>However, the new content of RDA Reference is being made available for translation as soon as it is ready.</a:t>
            </a:r>
          </a:p>
          <a:p>
            <a:endParaRPr lang="en-GB" dirty="0"/>
          </a:p>
          <a:p>
            <a:r>
              <a:rPr lang="en-GB" dirty="0"/>
              <a:t>This screenshot from the RDA Translators wiki shows that most of the vocabulary encoding schemes are available for translation now.</a:t>
            </a:r>
          </a:p>
          <a:p>
            <a:endParaRPr lang="en-GB" dirty="0"/>
          </a:p>
          <a:p>
            <a:r>
              <a:rPr lang="en-GB" dirty="0"/>
              <a:t>The RDA elements will be available for translation before the end of 2018.</a:t>
            </a:r>
          </a:p>
          <a:p>
            <a:endParaRPr lang="en-GB" dirty="0"/>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18</a:t>
            </a:fld>
            <a:endParaRPr lang="en-US"/>
          </a:p>
        </p:txBody>
      </p:sp>
    </p:spTree>
    <p:extLst>
      <p:ext uri="{BB962C8B-B14F-4D97-AF65-F5344CB8AC3E}">
        <p14:creationId xmlns:p14="http://schemas.microsoft.com/office/powerpoint/2010/main" val="2554371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19</a:t>
            </a:fld>
            <a:endParaRPr lang="en-US"/>
          </a:p>
        </p:txBody>
      </p:sp>
    </p:spTree>
    <p:extLst>
      <p:ext uri="{BB962C8B-B14F-4D97-AF65-F5344CB8AC3E}">
        <p14:creationId xmlns:p14="http://schemas.microsoft.com/office/powerpoint/2010/main" val="85338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RDA Steering Committee (RSC) and ALA Publishing have a formal policy on translations.</a:t>
            </a:r>
          </a:p>
          <a:p>
            <a:endParaRPr lang="en-GB" dirty="0"/>
          </a:p>
          <a:p>
            <a:r>
              <a:rPr lang="en-GB" dirty="0"/>
              <a:t>This can be found at </a:t>
            </a:r>
            <a:r>
              <a:rPr lang="en-GB" u="sng" dirty="0">
                <a:hlinkClick r:id="rId3"/>
              </a:rPr>
              <a:t>http://www.rda-rsc.org/sites/all/files/RSC-Policy-6.pdf</a:t>
            </a:r>
            <a:endParaRPr lang="en-GB" dirty="0"/>
          </a:p>
          <a:p>
            <a:endParaRPr lang="en-GB" dirty="0"/>
          </a:p>
          <a:p>
            <a:r>
              <a:rPr lang="en-GB" dirty="0"/>
              <a:t>There is also an RSC Translations Working Group, established in 2015.</a:t>
            </a:r>
          </a:p>
          <a:p>
            <a:endParaRPr lang="en-GB" dirty="0"/>
          </a:p>
          <a:p>
            <a:r>
              <a:rPr lang="en-GB" dirty="0"/>
              <a:t>The Working Group is permanent, and its Chair is a full member of RSC.</a:t>
            </a:r>
          </a:p>
          <a:p>
            <a:endParaRPr lang="en-GB" dirty="0"/>
          </a:p>
          <a:p>
            <a:r>
              <a:rPr lang="en-GB" dirty="0"/>
              <a:t>The current Chair is Daniel Paradis, who leads the French translation of RDA.</a:t>
            </a:r>
          </a:p>
          <a:p>
            <a:endParaRPr lang="en-GB" dirty="0"/>
          </a:p>
          <a:p>
            <a:r>
              <a:rPr lang="en-GB" dirty="0"/>
              <a:t>Other members of the Working Group are involved in translations in Catalan, Finnish, German, Italian, and Spanish, which are translations of the complete RDA Toolkit. Another Working Group member represents the interests of partial translations of RDA Reference.</a:t>
            </a:r>
          </a:p>
          <a:p>
            <a:endParaRPr lang="en-GB" dirty="0"/>
          </a:p>
          <a:p>
            <a:r>
              <a:rPr lang="en-GB" dirty="0"/>
              <a:t>More information about the Working Group is available at </a:t>
            </a:r>
            <a:r>
              <a:rPr lang="en-GB" dirty="0">
                <a:hlinkClick r:id="rId4"/>
              </a:rPr>
              <a:t>http://www.rda-rsc.org/workinggroups</a:t>
            </a:r>
            <a:endParaRPr lang="en-GB" dirty="0"/>
          </a:p>
          <a:p>
            <a:endParaRPr lang="en-GB" dirty="0"/>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4</a:t>
            </a:fld>
            <a:endParaRPr lang="en-US"/>
          </a:p>
        </p:txBody>
      </p:sp>
    </p:spTree>
    <p:extLst>
      <p:ext uri="{BB962C8B-B14F-4D97-AF65-F5344CB8AC3E}">
        <p14:creationId xmlns:p14="http://schemas.microsoft.com/office/powerpoint/2010/main" val="245367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wiki for RDA Toolkit translators.</a:t>
            </a:r>
          </a:p>
          <a:p>
            <a:endParaRPr lang="en-GB" dirty="0"/>
          </a:p>
          <a:p>
            <a:r>
              <a:rPr lang="en-GB" dirty="0"/>
              <a:t>This contains information about the Translations Working Group and tools for translation.</a:t>
            </a:r>
          </a:p>
          <a:p>
            <a:endParaRPr lang="en-GB" dirty="0"/>
          </a:p>
          <a:p>
            <a:r>
              <a:rPr lang="en-GB" dirty="0"/>
              <a:t>The wiki also allows translators to discuss translation issues.</a:t>
            </a:r>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5</a:t>
            </a:fld>
            <a:endParaRPr lang="en-US"/>
          </a:p>
        </p:txBody>
      </p:sp>
    </p:spTree>
    <p:extLst>
      <p:ext uri="{BB962C8B-B14F-4D97-AF65-F5344CB8AC3E}">
        <p14:creationId xmlns:p14="http://schemas.microsoft.com/office/powerpoint/2010/main" val="3413583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content of RDA Toolkit is maintained as two sets of data.</a:t>
            </a:r>
          </a:p>
          <a:p>
            <a:endParaRPr lang="en-GB" dirty="0"/>
          </a:p>
          <a:p>
            <a:r>
              <a:rPr lang="en-GB" dirty="0"/>
              <a:t>The Toolkit entities, elements, and controlled terminologies, collectively known as RDA Reference, are maintained in the Open Metadata Registry for RDA. These data are published in GitHub, which is an open data publishing and version control system. Data are extracted automatically from GitHub into the Toolkit Content Management System.</a:t>
            </a:r>
          </a:p>
          <a:p>
            <a:endParaRPr lang="en-GB" dirty="0"/>
          </a:p>
          <a:p>
            <a:r>
              <a:rPr lang="en-GB" dirty="0"/>
              <a:t>The Toolkit instructions are maintained directly in the Content Management System.</a:t>
            </a:r>
          </a:p>
          <a:p>
            <a:endParaRPr lang="en-GB" dirty="0"/>
          </a:p>
          <a:p>
            <a:r>
              <a:rPr lang="en-GB" dirty="0"/>
              <a:t>Translators update RDA Reference using Open Metadata Registry Tools.</a:t>
            </a:r>
          </a:p>
          <a:p>
            <a:endParaRPr lang="en-GB" dirty="0"/>
          </a:p>
          <a:p>
            <a:r>
              <a:rPr lang="en-GB" dirty="0"/>
              <a:t>Translators update the instructions in the Content Management System using the SDL Trados package supplied by ALA Publishing.</a:t>
            </a:r>
          </a:p>
          <a:p>
            <a:endParaRPr lang="en-GB" dirty="0"/>
          </a:p>
          <a:p>
            <a:endParaRPr lang="en-GB" dirty="0"/>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6</a:t>
            </a:fld>
            <a:endParaRPr lang="en-US"/>
          </a:p>
        </p:txBody>
      </p:sp>
    </p:spTree>
    <p:extLst>
      <p:ext uri="{BB962C8B-B14F-4D97-AF65-F5344CB8AC3E}">
        <p14:creationId xmlns:p14="http://schemas.microsoft.com/office/powerpoint/2010/main" val="396722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 RDA Toolkit has a modular structure based on the RDA elements.</a:t>
            </a:r>
          </a:p>
          <a:p>
            <a:endParaRPr lang="en-GB" dirty="0"/>
          </a:p>
          <a:p>
            <a:r>
              <a:rPr lang="en-GB" dirty="0"/>
              <a:t>Each element has a “page” in the Toolkit, and each element page has the same basic structure.</a:t>
            </a:r>
          </a:p>
          <a:p>
            <a:endParaRPr lang="en-GB" dirty="0"/>
          </a:p>
          <a:p>
            <a:r>
              <a:rPr lang="en-GB" dirty="0"/>
              <a:t>The structure separates the RDA Reference data from the guidance and instructions.</a:t>
            </a:r>
          </a:p>
          <a:p>
            <a:endParaRPr lang="en-GB" dirty="0"/>
          </a:p>
          <a:p>
            <a:endParaRPr lang="en-GB" dirty="0"/>
          </a:p>
          <a:p>
            <a:endParaRPr lang="en-GB" dirty="0"/>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7</a:t>
            </a:fld>
            <a:endParaRPr lang="en-US"/>
          </a:p>
        </p:txBody>
      </p:sp>
    </p:spTree>
    <p:extLst>
      <p:ext uri="{BB962C8B-B14F-4D97-AF65-F5344CB8AC3E}">
        <p14:creationId xmlns:p14="http://schemas.microsoft.com/office/powerpoint/2010/main" val="161324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outline of the element page structure.</a:t>
            </a:r>
          </a:p>
          <a:p>
            <a:endParaRPr lang="en-GB" dirty="0"/>
          </a:p>
          <a:p>
            <a:r>
              <a:rPr lang="en-GB" dirty="0"/>
              <a:t>The RDA Reference data are displayed in the sections highlighted in </a:t>
            </a:r>
            <a:r>
              <a:rPr lang="en-GB" dirty="0" err="1"/>
              <a:t>gray</a:t>
            </a:r>
            <a:r>
              <a:rPr lang="en-GB" dirty="0"/>
              <a:t>.</a:t>
            </a:r>
          </a:p>
          <a:p>
            <a:endParaRPr lang="en-GB" dirty="0"/>
          </a:p>
          <a:p>
            <a:r>
              <a:rPr lang="en-GB" dirty="0"/>
              <a:t>All of these sections use content that has already been translated in the Open Metadata Registry.</a:t>
            </a:r>
          </a:p>
          <a:p>
            <a:endParaRPr lang="en-GB" dirty="0"/>
          </a:p>
          <a:p>
            <a:r>
              <a:rPr lang="en-GB" dirty="0"/>
              <a:t>The guidance and instructions are displayed in the sections highlighted in orange.</a:t>
            </a:r>
          </a:p>
          <a:p>
            <a:endParaRPr lang="en-GB" dirty="0"/>
          </a:p>
          <a:p>
            <a:r>
              <a:rPr lang="en-GB" dirty="0"/>
              <a:t>The content of these sections is translated in the Content Management System using Trados.</a:t>
            </a:r>
          </a:p>
          <a:p>
            <a:endParaRPr lang="en-GB" dirty="0"/>
          </a:p>
          <a:p>
            <a:r>
              <a:rPr lang="en-GB" dirty="0"/>
              <a:t>This allows translators to focus their work on specific areas of Toolkit content.</a:t>
            </a:r>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8</a:t>
            </a:fld>
            <a:endParaRPr lang="en-US"/>
          </a:p>
        </p:txBody>
      </p:sp>
    </p:spTree>
    <p:extLst>
      <p:ext uri="{BB962C8B-B14F-4D97-AF65-F5344CB8AC3E}">
        <p14:creationId xmlns:p14="http://schemas.microsoft.com/office/powerpoint/2010/main" val="388102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Toolkit uses boilerplate, or fixed, text as much as possible.</a:t>
            </a:r>
          </a:p>
          <a:p>
            <a:endParaRPr lang="en-GB" dirty="0"/>
          </a:p>
          <a:p>
            <a:r>
              <a:rPr lang="en-GB" dirty="0"/>
              <a:t>Standard paragraphs and other content syntax are used for guidance, instructions, and in-page navigation.</a:t>
            </a:r>
          </a:p>
          <a:p>
            <a:endParaRPr lang="en-GB" dirty="0"/>
          </a:p>
          <a:p>
            <a:r>
              <a:rPr lang="en-GB" dirty="0"/>
              <a:t>These paragraphs are re-used in multiple pages.</a:t>
            </a:r>
          </a:p>
          <a:p>
            <a:endParaRPr lang="en-GB" dirty="0"/>
          </a:p>
          <a:p>
            <a:r>
              <a:rPr lang="en-GB" dirty="0"/>
              <a:t>This allows the content to be updated once, and used many times.</a:t>
            </a:r>
          </a:p>
          <a:p>
            <a:endParaRPr lang="en-GB" dirty="0"/>
          </a:p>
          <a:p>
            <a:r>
              <a:rPr lang="en-GB" dirty="0"/>
              <a:t>A translator only needs to translate the re-usable content once.</a:t>
            </a:r>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9</a:t>
            </a:fld>
            <a:endParaRPr lang="en-US"/>
          </a:p>
        </p:txBody>
      </p:sp>
    </p:spTree>
    <p:extLst>
      <p:ext uri="{BB962C8B-B14F-4D97-AF65-F5344CB8AC3E}">
        <p14:creationId xmlns:p14="http://schemas.microsoft.com/office/powerpoint/2010/main" val="239329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of boilerplate content displayed in the modular structure.</a:t>
            </a:r>
          </a:p>
          <a:p>
            <a:endParaRPr lang="en-GB" dirty="0"/>
          </a:p>
          <a:p>
            <a:r>
              <a:rPr lang="en-GB" dirty="0"/>
              <a:t>The Recording an identifier section is part of every element page.</a:t>
            </a:r>
          </a:p>
          <a:p>
            <a:endParaRPr lang="en-GB" dirty="0"/>
          </a:p>
          <a:p>
            <a:r>
              <a:rPr lang="en-GB" dirty="0"/>
              <a:t>Each of the blocks of text outlined in this example is a single piece of boilerplate.</a:t>
            </a:r>
          </a:p>
          <a:p>
            <a:endParaRPr lang="en-GB" dirty="0"/>
          </a:p>
          <a:p>
            <a:r>
              <a:rPr lang="en-GB" dirty="0"/>
              <a:t>As you can see, boilerplate can consist of a single sentence or paragraph, or multiple paragraphs.</a:t>
            </a:r>
          </a:p>
          <a:p>
            <a:endParaRPr lang="en-GB" dirty="0"/>
          </a:p>
          <a:p>
            <a:r>
              <a:rPr lang="en-GB" dirty="0"/>
              <a:t>Within a single piece of boilerplate, translators are free to re-arrange the structure to meet the requirements of the translation.</a:t>
            </a:r>
          </a:p>
          <a:p>
            <a:endParaRPr lang="en-GB" dirty="0"/>
          </a:p>
          <a:p>
            <a:r>
              <a:rPr lang="en-GB" dirty="0"/>
              <a:t>For example, separate paragraphs may be merged or re-arranged, and conversely a single paragraph can be split into two.</a:t>
            </a:r>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10</a:t>
            </a:fld>
            <a:endParaRPr lang="en-US"/>
          </a:p>
        </p:txBody>
      </p:sp>
    </p:spTree>
    <p:extLst>
      <p:ext uri="{BB962C8B-B14F-4D97-AF65-F5344CB8AC3E}">
        <p14:creationId xmlns:p14="http://schemas.microsoft.com/office/powerpoint/2010/main" val="48417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appropriate, boilerplate is added to the standard layout of the modular structure to create a template. </a:t>
            </a:r>
          </a:p>
          <a:p>
            <a:endParaRPr lang="en-GB" dirty="0"/>
          </a:p>
          <a:p>
            <a:r>
              <a:rPr lang="en-GB" dirty="0"/>
              <a:t>This is applicable to elements that all have the same guidance and instructions, such as the basic relations elements.</a:t>
            </a:r>
          </a:p>
          <a:p>
            <a:endParaRPr lang="en-GB" dirty="0"/>
          </a:p>
          <a:p>
            <a:r>
              <a:rPr lang="en-GB" dirty="0"/>
              <a:t>These were formerly treated as relationship designators and listed in an appendix, but in the new Toolkit each has its own page. The same template is used for these pages.</a:t>
            </a:r>
          </a:p>
        </p:txBody>
      </p:sp>
      <p:sp>
        <p:nvSpPr>
          <p:cNvPr id="4" name="Date Placeholder 3"/>
          <p:cNvSpPr>
            <a:spLocks noGrp="1"/>
          </p:cNvSpPr>
          <p:nvPr>
            <p:ph type="dt" idx="10"/>
          </p:nvPr>
        </p:nvSpPr>
        <p:spPr/>
        <p:txBody>
          <a:bodyPr/>
          <a:lstStyle/>
          <a:p>
            <a:fld id="{A80CCE7E-43AE-4D7A-AD6D-EFF496C901FD}" type="datetime4">
              <a:rPr lang="en-US" smtClean="0"/>
              <a:t>August 20,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11</a:t>
            </a:fld>
            <a:endParaRPr lang="en-US"/>
          </a:p>
        </p:txBody>
      </p:sp>
    </p:spTree>
    <p:extLst>
      <p:ext uri="{BB962C8B-B14F-4D97-AF65-F5344CB8AC3E}">
        <p14:creationId xmlns:p14="http://schemas.microsoft.com/office/powerpoint/2010/main" val="468336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E5F42C2-A0E0-4A3E-AF7F-14900753DACD}"/>
              </a:ext>
            </a:extLst>
          </p:cNvPr>
          <p:cNvSpPr>
            <a:spLocks noGrp="1"/>
          </p:cNvSpPr>
          <p:nvPr>
            <p:ph type="dt" sz="half" idx="10"/>
          </p:nvPr>
        </p:nvSpPr>
        <p:spPr/>
        <p:txBody>
          <a:bodyPr/>
          <a:lstStyle/>
          <a:p>
            <a:fld id="{DE2E6ABE-B97B-4A73-B202-6A3F101785E5}" type="datetime4">
              <a:rPr lang="en-US" smtClean="0"/>
              <a:t>August 20, 2018</a:t>
            </a:fld>
            <a:endParaRPr lang="en-US" dirty="0"/>
          </a:p>
        </p:txBody>
      </p:sp>
      <p:sp>
        <p:nvSpPr>
          <p:cNvPr id="4" name="Slide Number Placeholder 3">
            <a:extLst>
              <a:ext uri="{FF2B5EF4-FFF2-40B4-BE49-F238E27FC236}">
                <a16:creationId xmlns:a16="http://schemas.microsoft.com/office/drawing/2014/main" id="{1B19B245-955B-4246-A129-BE33BAC62915}"/>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20">
            <a:extLst>
              <a:ext uri="{FF2B5EF4-FFF2-40B4-BE49-F238E27FC236}">
                <a16:creationId xmlns:a16="http://schemas.microsoft.com/office/drawing/2014/main" id="{430412D5-F62C-4582-822D-523D66A3740B}"/>
              </a:ext>
            </a:extLst>
          </p:cNvPr>
          <p:cNvSpPr/>
          <p:nvPr userDrawn="1"/>
        </p:nvSpPr>
        <p:spPr>
          <a:xfrm>
            <a:off x="0" y="1"/>
            <a:ext cx="13055600" cy="7447051"/>
          </a:xfrm>
          <a:prstGeom prst="rect">
            <a:avLst/>
          </a:prstGeom>
          <a:blipFill>
            <a:blip r:embed="rId2" cstate="print"/>
            <a:stretch>
              <a:fillRect/>
            </a:stretch>
          </a:blipFill>
        </p:spPr>
        <p:txBody>
          <a:bodyPr wrap="square" lIns="0" tIns="0" rIns="0" bIns="0" rtlCol="0"/>
          <a:lstStyle/>
          <a:p>
            <a:endParaRPr sz="1345"/>
          </a:p>
        </p:txBody>
      </p:sp>
      <p:sp>
        <p:nvSpPr>
          <p:cNvPr id="6" name="Holder 3">
            <a:extLst>
              <a:ext uri="{FF2B5EF4-FFF2-40B4-BE49-F238E27FC236}">
                <a16:creationId xmlns:a16="http://schemas.microsoft.com/office/drawing/2014/main" id="{D51EB834-5A36-462F-9766-CF5252829048}"/>
              </a:ext>
            </a:extLst>
          </p:cNvPr>
          <p:cNvSpPr>
            <a:spLocks noGrp="1"/>
          </p:cNvSpPr>
          <p:nvPr>
            <p:ph idx="1" hasCustomPrompt="1"/>
          </p:nvPr>
        </p:nvSpPr>
        <p:spPr>
          <a:xfrm>
            <a:off x="948808" y="4057651"/>
            <a:ext cx="12106792" cy="1908536"/>
          </a:xfrm>
          <a:prstGeom prst="rect">
            <a:avLst/>
          </a:prstGeom>
        </p:spPr>
        <p:txBody>
          <a:bodyPr wrap="square" lIns="0" tIns="0" rIns="0" bIns="0">
            <a:spAutoFit/>
          </a:bodyPr>
          <a:lstStyle>
            <a:lvl1pPr algn="l">
              <a:defRPr sz="12402">
                <a:solidFill>
                  <a:schemeClr val="bg1"/>
                </a:solidFill>
                <a:latin typeface="Calibri Light" panose="020F0302020204030204" pitchFamily="34" charset="0"/>
              </a:defRPr>
            </a:lvl1pPr>
          </a:lstStyle>
          <a:p>
            <a:r>
              <a:rPr lang="en-US" dirty="0"/>
              <a:t>Title</a:t>
            </a:r>
          </a:p>
        </p:txBody>
      </p:sp>
    </p:spTree>
    <p:extLst>
      <p:ext uri="{BB962C8B-B14F-4D97-AF65-F5344CB8AC3E}">
        <p14:creationId xmlns:p14="http://schemas.microsoft.com/office/powerpoint/2010/main" val="213823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0C43566-6046-4E9C-8D17-ED54F38F8A33}"/>
              </a:ext>
            </a:extLst>
          </p:cNvPr>
          <p:cNvSpPr>
            <a:spLocks noGrp="1"/>
          </p:cNvSpPr>
          <p:nvPr>
            <p:ph type="dt" sz="half" idx="10"/>
          </p:nvPr>
        </p:nvSpPr>
        <p:spPr/>
        <p:txBody>
          <a:bodyPr/>
          <a:lstStyle/>
          <a:p>
            <a:fld id="{CA9DFB21-2B77-4727-8DA0-73215DD5C57C}" type="datetime4">
              <a:rPr lang="en-US" smtClean="0"/>
              <a:t>August 20, 2018</a:t>
            </a:fld>
            <a:endParaRPr lang="en-US" dirty="0"/>
          </a:p>
        </p:txBody>
      </p:sp>
      <p:sp>
        <p:nvSpPr>
          <p:cNvPr id="4" name="Slide Number Placeholder 3">
            <a:extLst>
              <a:ext uri="{FF2B5EF4-FFF2-40B4-BE49-F238E27FC236}">
                <a16:creationId xmlns:a16="http://schemas.microsoft.com/office/drawing/2014/main" id="{449AE417-89F3-4937-8D80-F2DD32C664B8}"/>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Title 1">
            <a:extLst>
              <a:ext uri="{FF2B5EF4-FFF2-40B4-BE49-F238E27FC236}">
                <a16:creationId xmlns:a16="http://schemas.microsoft.com/office/drawing/2014/main" id="{043FAD77-7179-4530-8741-F8500359AB01}"/>
              </a:ext>
            </a:extLst>
          </p:cNvPr>
          <p:cNvSpPr>
            <a:spLocks noGrp="1"/>
          </p:cNvSpPr>
          <p:nvPr>
            <p:ph type="title" hasCustomPrompt="1"/>
          </p:nvPr>
        </p:nvSpPr>
        <p:spPr>
          <a:xfrm>
            <a:off x="897811" y="520700"/>
            <a:ext cx="7223988" cy="1893888"/>
          </a:xfrm>
          <a:prstGeom prst="rect">
            <a:avLst/>
          </a:prstGeom>
        </p:spPr>
        <p:txBody>
          <a:bodyPr/>
          <a:lstStyle>
            <a:lvl1pPr>
              <a:defRPr sz="8592">
                <a:solidFill>
                  <a:srgbClr val="203189"/>
                </a:solidFill>
              </a:defRPr>
            </a:lvl1pPr>
          </a:lstStyle>
          <a:p>
            <a:r>
              <a:rPr lang="en-US" dirty="0"/>
              <a:t>Title</a:t>
            </a:r>
          </a:p>
        </p:txBody>
      </p:sp>
      <p:sp>
        <p:nvSpPr>
          <p:cNvPr id="6" name="object 2">
            <a:extLst>
              <a:ext uri="{FF2B5EF4-FFF2-40B4-BE49-F238E27FC236}">
                <a16:creationId xmlns:a16="http://schemas.microsoft.com/office/drawing/2014/main" id="{2D0B4B6A-2A81-4C9F-B649-C12A8B0BD189}"/>
              </a:ext>
            </a:extLst>
          </p:cNvPr>
          <p:cNvSpPr/>
          <p:nvPr userDrawn="1"/>
        </p:nvSpPr>
        <p:spPr>
          <a:xfrm>
            <a:off x="9165487" y="0"/>
            <a:ext cx="3890113" cy="4848542"/>
          </a:xfrm>
          <a:prstGeom prst="rect">
            <a:avLst/>
          </a:prstGeom>
          <a:blipFill>
            <a:blip r:embed="rId2" cstate="print"/>
            <a:stretch>
              <a:fillRect/>
            </a:stretch>
          </a:blipFill>
        </p:spPr>
        <p:txBody>
          <a:bodyPr wrap="square" lIns="0" tIns="0" rIns="0" bIns="0" rtlCol="0"/>
          <a:lstStyle/>
          <a:p>
            <a:endParaRPr sz="1345"/>
          </a:p>
        </p:txBody>
      </p:sp>
      <p:sp>
        <p:nvSpPr>
          <p:cNvPr id="7" name="Text Placeholder 6">
            <a:extLst>
              <a:ext uri="{FF2B5EF4-FFF2-40B4-BE49-F238E27FC236}">
                <a16:creationId xmlns:a16="http://schemas.microsoft.com/office/drawing/2014/main" id="{CAB047D8-AC63-4F78-8530-D1DE054AE735}"/>
              </a:ext>
            </a:extLst>
          </p:cNvPr>
          <p:cNvSpPr>
            <a:spLocks noGrp="1"/>
          </p:cNvSpPr>
          <p:nvPr>
            <p:ph type="body" sz="quarter" idx="12" hasCustomPrompt="1"/>
          </p:nvPr>
        </p:nvSpPr>
        <p:spPr>
          <a:xfrm>
            <a:off x="897810" y="2762250"/>
            <a:ext cx="10070412" cy="4343400"/>
          </a:xfrm>
          <a:prstGeom prst="rect">
            <a:avLst/>
          </a:prstGeom>
        </p:spPr>
        <p:txBody>
          <a:bodyPr/>
          <a:lstStyle>
            <a:lvl1pPr>
              <a:defRPr sz="1793"/>
            </a:lvl1pPr>
          </a:lstStyle>
          <a:p>
            <a:pPr lvl="0"/>
            <a:r>
              <a:rPr lang="en-US" dirty="0"/>
              <a:t>Click to insert text.</a:t>
            </a:r>
          </a:p>
        </p:txBody>
      </p:sp>
    </p:spTree>
    <p:extLst>
      <p:ext uri="{BB962C8B-B14F-4D97-AF65-F5344CB8AC3E}">
        <p14:creationId xmlns:p14="http://schemas.microsoft.com/office/powerpoint/2010/main" val="24580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1BA9CF6-AB2D-46CF-8D43-4A16861899F5}"/>
              </a:ext>
            </a:extLst>
          </p:cNvPr>
          <p:cNvSpPr>
            <a:spLocks noGrp="1"/>
          </p:cNvSpPr>
          <p:nvPr>
            <p:ph type="dt" sz="half" idx="10"/>
          </p:nvPr>
        </p:nvSpPr>
        <p:spPr/>
        <p:txBody>
          <a:bodyPr/>
          <a:lstStyle/>
          <a:p>
            <a:fld id="{D2008080-C00F-4680-BFFC-33C890FA1B66}" type="datetime4">
              <a:rPr lang="en-US" smtClean="0"/>
              <a:t>August 20, 2018</a:t>
            </a:fld>
            <a:endParaRPr lang="en-US" dirty="0"/>
          </a:p>
        </p:txBody>
      </p:sp>
      <p:sp>
        <p:nvSpPr>
          <p:cNvPr id="4" name="Slide Number Placeholder 3">
            <a:extLst>
              <a:ext uri="{FF2B5EF4-FFF2-40B4-BE49-F238E27FC236}">
                <a16:creationId xmlns:a16="http://schemas.microsoft.com/office/drawing/2014/main" id="{5FC0936E-F890-4240-8C96-18902985B99A}"/>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object 2">
            <a:extLst>
              <a:ext uri="{FF2B5EF4-FFF2-40B4-BE49-F238E27FC236}">
                <a16:creationId xmlns:a16="http://schemas.microsoft.com/office/drawing/2014/main" id="{D34479D8-3FF8-47A6-AFE0-325303D56120}"/>
              </a:ext>
            </a:extLst>
          </p:cNvPr>
          <p:cNvSpPr/>
          <p:nvPr userDrawn="1"/>
        </p:nvSpPr>
        <p:spPr>
          <a:xfrm>
            <a:off x="0" y="0"/>
            <a:ext cx="4714931" cy="5876582"/>
          </a:xfrm>
          <a:prstGeom prst="rect">
            <a:avLst/>
          </a:prstGeom>
          <a:blipFill>
            <a:blip r:embed="rId2" cstate="print"/>
            <a:stretch>
              <a:fillRect/>
            </a:stretch>
          </a:blipFill>
        </p:spPr>
        <p:txBody>
          <a:bodyPr wrap="square" lIns="0" tIns="0" rIns="0" bIns="0" rtlCol="0"/>
          <a:lstStyle/>
          <a:p>
            <a:endParaRPr sz="1345"/>
          </a:p>
        </p:txBody>
      </p:sp>
      <p:sp>
        <p:nvSpPr>
          <p:cNvPr id="6" name="object 3">
            <a:extLst>
              <a:ext uri="{FF2B5EF4-FFF2-40B4-BE49-F238E27FC236}">
                <a16:creationId xmlns:a16="http://schemas.microsoft.com/office/drawing/2014/main" id="{0BCB6BE5-C74F-4DEB-9DB1-035B3B8BF99F}"/>
              </a:ext>
            </a:extLst>
          </p:cNvPr>
          <p:cNvSpPr/>
          <p:nvPr userDrawn="1"/>
        </p:nvSpPr>
        <p:spPr>
          <a:xfrm>
            <a:off x="0" y="793752"/>
            <a:ext cx="5058096" cy="914400"/>
          </a:xfrm>
          <a:custGeom>
            <a:avLst/>
            <a:gdLst/>
            <a:ahLst/>
            <a:cxnLst/>
            <a:rect l="l" t="t" r="r" b="b"/>
            <a:pathLst>
              <a:path w="6770370" h="914400">
                <a:moveTo>
                  <a:pt x="6769963" y="0"/>
                </a:moveTo>
                <a:lnTo>
                  <a:pt x="0" y="0"/>
                </a:lnTo>
                <a:lnTo>
                  <a:pt x="0" y="914400"/>
                </a:lnTo>
                <a:lnTo>
                  <a:pt x="5803036" y="914400"/>
                </a:lnTo>
                <a:lnTo>
                  <a:pt x="6769963" y="0"/>
                </a:lnTo>
                <a:close/>
              </a:path>
            </a:pathLst>
          </a:custGeom>
          <a:solidFill>
            <a:srgbClr val="203189"/>
          </a:solidFill>
        </p:spPr>
        <p:txBody>
          <a:bodyPr wrap="square" lIns="0" tIns="0" rIns="0" bIns="0" rtlCol="0"/>
          <a:lstStyle/>
          <a:p>
            <a:endParaRPr sz="1345" dirty="0"/>
          </a:p>
        </p:txBody>
      </p:sp>
      <p:sp>
        <p:nvSpPr>
          <p:cNvPr id="7" name="TextBox 6">
            <a:extLst>
              <a:ext uri="{FF2B5EF4-FFF2-40B4-BE49-F238E27FC236}">
                <a16:creationId xmlns:a16="http://schemas.microsoft.com/office/drawing/2014/main" id="{5289DB7F-780C-47BB-B26D-B55B3217E60E}"/>
              </a:ext>
            </a:extLst>
          </p:cNvPr>
          <p:cNvSpPr txBox="1"/>
          <p:nvPr userDrawn="1"/>
        </p:nvSpPr>
        <p:spPr>
          <a:xfrm>
            <a:off x="-929832" y="781051"/>
            <a:ext cx="5294349" cy="644151"/>
          </a:xfrm>
          <a:prstGeom prst="rect">
            <a:avLst/>
          </a:prstGeom>
          <a:noFill/>
        </p:spPr>
        <p:txBody>
          <a:bodyPr wrap="square" rtlCol="0">
            <a:spAutoFit/>
          </a:bodyPr>
          <a:lstStyle/>
          <a:p>
            <a:pPr algn="r"/>
            <a:r>
              <a:rPr lang="en-US" sz="3586" dirty="0">
                <a:solidFill>
                  <a:schemeClr val="bg1"/>
                </a:solidFill>
                <a:latin typeface="Calibri Light" panose="020F0302020204030204" pitchFamily="34" charset="0"/>
              </a:rPr>
              <a:t>overview </a:t>
            </a:r>
          </a:p>
        </p:txBody>
      </p:sp>
    </p:spTree>
    <p:extLst>
      <p:ext uri="{BB962C8B-B14F-4D97-AF65-F5344CB8AC3E}">
        <p14:creationId xmlns:p14="http://schemas.microsoft.com/office/powerpoint/2010/main" val="147800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1833AC-CE29-412E-9586-A2CCCF756ADD}"/>
              </a:ext>
            </a:extLst>
          </p:cNvPr>
          <p:cNvSpPr>
            <a:spLocks noGrp="1"/>
          </p:cNvSpPr>
          <p:nvPr>
            <p:ph type="dt" sz="half" idx="10"/>
          </p:nvPr>
        </p:nvSpPr>
        <p:spPr/>
        <p:txBody>
          <a:bodyPr/>
          <a:lstStyle/>
          <a:p>
            <a:fld id="{D0F6B087-20D5-46FC-9AC3-EF55EF059985}" type="datetime4">
              <a:rPr lang="en-US" smtClean="0"/>
              <a:t>August 20, 2018</a:t>
            </a:fld>
            <a:endParaRPr lang="en-US" dirty="0"/>
          </a:p>
        </p:txBody>
      </p:sp>
      <p:sp>
        <p:nvSpPr>
          <p:cNvPr id="4" name="Slide Number Placeholder 3">
            <a:extLst>
              <a:ext uri="{FF2B5EF4-FFF2-40B4-BE49-F238E27FC236}">
                <a16:creationId xmlns:a16="http://schemas.microsoft.com/office/drawing/2014/main" id="{5785548F-1227-419F-8672-16150B2A2784}"/>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object 2">
            <a:extLst>
              <a:ext uri="{FF2B5EF4-FFF2-40B4-BE49-F238E27FC236}">
                <a16:creationId xmlns:a16="http://schemas.microsoft.com/office/drawing/2014/main" id="{1E9B1FBC-B132-49E1-B55E-D2FA9F7C099B}"/>
              </a:ext>
            </a:extLst>
          </p:cNvPr>
          <p:cNvSpPr/>
          <p:nvPr userDrawn="1"/>
        </p:nvSpPr>
        <p:spPr>
          <a:xfrm>
            <a:off x="9165487" y="0"/>
            <a:ext cx="3890113" cy="4848542"/>
          </a:xfrm>
          <a:prstGeom prst="rect">
            <a:avLst/>
          </a:prstGeom>
          <a:blipFill>
            <a:blip r:embed="rId2" cstate="print"/>
            <a:stretch>
              <a:fillRect/>
            </a:stretch>
          </a:blipFill>
        </p:spPr>
        <p:txBody>
          <a:bodyPr wrap="square" lIns="0" tIns="0" rIns="0" bIns="0" rtlCol="0"/>
          <a:lstStyle/>
          <a:p>
            <a:endParaRPr sz="1345"/>
          </a:p>
        </p:txBody>
      </p:sp>
      <p:sp>
        <p:nvSpPr>
          <p:cNvPr id="6" name="object 3">
            <a:extLst>
              <a:ext uri="{FF2B5EF4-FFF2-40B4-BE49-F238E27FC236}">
                <a16:creationId xmlns:a16="http://schemas.microsoft.com/office/drawing/2014/main" id="{1BDD7E71-4917-4E7C-ABFD-6A843BCDCA0D}"/>
              </a:ext>
            </a:extLst>
          </p:cNvPr>
          <p:cNvSpPr/>
          <p:nvPr userDrawn="1"/>
        </p:nvSpPr>
        <p:spPr>
          <a:xfrm>
            <a:off x="8405156" y="793752"/>
            <a:ext cx="4650583" cy="914400"/>
          </a:xfrm>
          <a:custGeom>
            <a:avLst/>
            <a:gdLst/>
            <a:ahLst/>
            <a:cxnLst/>
            <a:rect l="l" t="t" r="r" b="b"/>
            <a:pathLst>
              <a:path w="6224905" h="914400">
                <a:moveTo>
                  <a:pt x="6224727" y="0"/>
                </a:moveTo>
                <a:lnTo>
                  <a:pt x="0" y="0"/>
                </a:lnTo>
                <a:lnTo>
                  <a:pt x="966927" y="914400"/>
                </a:lnTo>
                <a:lnTo>
                  <a:pt x="6224727" y="914400"/>
                </a:lnTo>
                <a:lnTo>
                  <a:pt x="6224727" y="0"/>
                </a:lnTo>
                <a:close/>
              </a:path>
            </a:pathLst>
          </a:custGeom>
          <a:solidFill>
            <a:srgbClr val="203189"/>
          </a:solidFill>
        </p:spPr>
        <p:txBody>
          <a:bodyPr wrap="square" lIns="0" tIns="0" rIns="0" bIns="0" rtlCol="0"/>
          <a:lstStyle/>
          <a:p>
            <a:endParaRPr sz="1345" dirty="0"/>
          </a:p>
        </p:txBody>
      </p:sp>
      <p:sp>
        <p:nvSpPr>
          <p:cNvPr id="7" name="TextBox 6">
            <a:extLst>
              <a:ext uri="{FF2B5EF4-FFF2-40B4-BE49-F238E27FC236}">
                <a16:creationId xmlns:a16="http://schemas.microsoft.com/office/drawing/2014/main" id="{420C29F6-276F-4ED4-8E5F-E4899554D283}"/>
              </a:ext>
            </a:extLst>
          </p:cNvPr>
          <p:cNvSpPr txBox="1"/>
          <p:nvPr userDrawn="1"/>
        </p:nvSpPr>
        <p:spPr>
          <a:xfrm>
            <a:off x="9089582" y="781051"/>
            <a:ext cx="5294349" cy="644151"/>
          </a:xfrm>
          <a:prstGeom prst="rect">
            <a:avLst/>
          </a:prstGeom>
          <a:noFill/>
        </p:spPr>
        <p:txBody>
          <a:bodyPr wrap="square" rtlCol="0">
            <a:spAutoFit/>
          </a:bodyPr>
          <a:lstStyle/>
          <a:p>
            <a:r>
              <a:rPr lang="en-US" sz="3586" dirty="0">
                <a:solidFill>
                  <a:schemeClr val="bg1"/>
                </a:solidFill>
                <a:latin typeface="Calibri Light" panose="020F0302020204030204" pitchFamily="34" charset="0"/>
              </a:rPr>
              <a:t>overview</a:t>
            </a:r>
          </a:p>
        </p:txBody>
      </p:sp>
    </p:spTree>
    <p:extLst>
      <p:ext uri="{BB962C8B-B14F-4D97-AF65-F5344CB8AC3E}">
        <p14:creationId xmlns:p14="http://schemas.microsoft.com/office/powerpoint/2010/main" val="93932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B7A163D-3886-46C1-8E21-E308A8AB96A1}"/>
              </a:ext>
            </a:extLst>
          </p:cNvPr>
          <p:cNvSpPr>
            <a:spLocks noGrp="1"/>
          </p:cNvSpPr>
          <p:nvPr>
            <p:ph type="dt" sz="half" idx="10"/>
          </p:nvPr>
        </p:nvSpPr>
        <p:spPr/>
        <p:txBody>
          <a:bodyPr/>
          <a:lstStyle/>
          <a:p>
            <a:fld id="{C8C36631-B86C-466A-BEA1-F9227B57F3C2}" type="datetime4">
              <a:rPr lang="en-US" smtClean="0"/>
              <a:t>August 20, 2018</a:t>
            </a:fld>
            <a:endParaRPr lang="en-US" dirty="0"/>
          </a:p>
        </p:txBody>
      </p:sp>
      <p:sp>
        <p:nvSpPr>
          <p:cNvPr id="4" name="Slide Number Placeholder 3">
            <a:extLst>
              <a:ext uri="{FF2B5EF4-FFF2-40B4-BE49-F238E27FC236}">
                <a16:creationId xmlns:a16="http://schemas.microsoft.com/office/drawing/2014/main" id="{95700779-0233-4175-AB80-845BB3D39F2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Holder 3">
            <a:extLst>
              <a:ext uri="{FF2B5EF4-FFF2-40B4-BE49-F238E27FC236}">
                <a16:creationId xmlns:a16="http://schemas.microsoft.com/office/drawing/2014/main" id="{CBA3B939-BD69-4490-A25D-1CF869864331}"/>
              </a:ext>
            </a:extLst>
          </p:cNvPr>
          <p:cNvSpPr>
            <a:spLocks noGrp="1"/>
          </p:cNvSpPr>
          <p:nvPr>
            <p:ph idx="1" hasCustomPrompt="1"/>
          </p:nvPr>
        </p:nvSpPr>
        <p:spPr>
          <a:xfrm>
            <a:off x="4990731" y="4057650"/>
            <a:ext cx="8064869" cy="689869"/>
          </a:xfrm>
          <a:prstGeom prst="rect">
            <a:avLst/>
          </a:prstGeom>
        </p:spPr>
        <p:txBody>
          <a:bodyPr wrap="square" lIns="0" tIns="0" rIns="0" bIns="0">
            <a:spAutoFit/>
          </a:bodyPr>
          <a:lstStyle>
            <a:lvl1pPr algn="ctr">
              <a:defRPr sz="4483">
                <a:solidFill>
                  <a:srgbClr val="203189"/>
                </a:solidFill>
                <a:latin typeface="Calibri Light" panose="020F0302020204030204" pitchFamily="34" charset="0"/>
              </a:defRPr>
            </a:lvl1pPr>
          </a:lstStyle>
          <a:p>
            <a:r>
              <a:rPr lang="en-US" dirty="0"/>
              <a:t>Conclusion</a:t>
            </a:r>
            <a:endParaRPr dirty="0"/>
          </a:p>
        </p:txBody>
      </p:sp>
      <p:sp>
        <p:nvSpPr>
          <p:cNvPr id="6" name="bk object 16">
            <a:extLst>
              <a:ext uri="{FF2B5EF4-FFF2-40B4-BE49-F238E27FC236}">
                <a16:creationId xmlns:a16="http://schemas.microsoft.com/office/drawing/2014/main" id="{FAA1E53A-6FBD-4DBE-8C0D-055893377F68}"/>
              </a:ext>
            </a:extLst>
          </p:cNvPr>
          <p:cNvSpPr/>
          <p:nvPr userDrawn="1"/>
        </p:nvSpPr>
        <p:spPr>
          <a:xfrm>
            <a:off x="0" y="1009650"/>
            <a:ext cx="7688230" cy="7581900"/>
          </a:xfrm>
          <a:prstGeom prst="rect">
            <a:avLst/>
          </a:prstGeom>
          <a:blipFill>
            <a:blip r:embed="rId2" cstate="print"/>
            <a:stretch>
              <a:fillRect/>
            </a:stretch>
          </a:blipFill>
        </p:spPr>
        <p:txBody>
          <a:bodyPr wrap="square" lIns="0" tIns="0" rIns="0" bIns="0" rtlCol="0"/>
          <a:lstStyle/>
          <a:p>
            <a:endParaRPr sz="1345"/>
          </a:p>
        </p:txBody>
      </p:sp>
      <p:sp>
        <p:nvSpPr>
          <p:cNvPr id="7" name="bk object 17">
            <a:extLst>
              <a:ext uri="{FF2B5EF4-FFF2-40B4-BE49-F238E27FC236}">
                <a16:creationId xmlns:a16="http://schemas.microsoft.com/office/drawing/2014/main" id="{C220C9F3-64AA-448A-9B0B-92D658D4D759}"/>
              </a:ext>
            </a:extLst>
          </p:cNvPr>
          <p:cNvSpPr/>
          <p:nvPr userDrawn="1"/>
        </p:nvSpPr>
        <p:spPr>
          <a:xfrm>
            <a:off x="0" y="5556250"/>
            <a:ext cx="1869152" cy="3035300"/>
          </a:xfrm>
          <a:custGeom>
            <a:avLst/>
            <a:gdLst/>
            <a:ahLst/>
            <a:cxnLst/>
            <a:rect l="l" t="t" r="r" b="b"/>
            <a:pathLst>
              <a:path w="2501900" h="3035300">
                <a:moveTo>
                  <a:pt x="0" y="0"/>
                </a:moveTo>
                <a:lnTo>
                  <a:pt x="0" y="3035300"/>
                </a:lnTo>
                <a:lnTo>
                  <a:pt x="2501455" y="3035300"/>
                </a:lnTo>
                <a:lnTo>
                  <a:pt x="0" y="0"/>
                </a:lnTo>
                <a:close/>
              </a:path>
            </a:pathLst>
          </a:custGeom>
          <a:solidFill>
            <a:srgbClr val="203189"/>
          </a:solidFill>
        </p:spPr>
        <p:txBody>
          <a:bodyPr wrap="square" lIns="0" tIns="0" rIns="0" bIns="0" rtlCol="0"/>
          <a:lstStyle/>
          <a:p>
            <a:endParaRPr sz="1345"/>
          </a:p>
        </p:txBody>
      </p:sp>
      <p:sp>
        <p:nvSpPr>
          <p:cNvPr id="8" name="bk object 19">
            <a:extLst>
              <a:ext uri="{FF2B5EF4-FFF2-40B4-BE49-F238E27FC236}">
                <a16:creationId xmlns:a16="http://schemas.microsoft.com/office/drawing/2014/main" id="{593C4038-930A-43D6-BE50-90E2A5DB29B3}"/>
              </a:ext>
            </a:extLst>
          </p:cNvPr>
          <p:cNvSpPr/>
          <p:nvPr userDrawn="1"/>
        </p:nvSpPr>
        <p:spPr>
          <a:xfrm>
            <a:off x="0" y="342900"/>
            <a:ext cx="13055600" cy="914400"/>
          </a:xfrm>
          <a:custGeom>
            <a:avLst/>
            <a:gdLst/>
            <a:ahLst/>
            <a:cxnLst/>
            <a:rect l="l" t="t" r="r" b="b"/>
            <a:pathLst>
              <a:path w="17475200" h="914400">
                <a:moveTo>
                  <a:pt x="0" y="914400"/>
                </a:moveTo>
                <a:lnTo>
                  <a:pt x="17475200" y="914400"/>
                </a:lnTo>
                <a:lnTo>
                  <a:pt x="17475200" y="0"/>
                </a:lnTo>
                <a:lnTo>
                  <a:pt x="0" y="0"/>
                </a:lnTo>
                <a:lnTo>
                  <a:pt x="0" y="914400"/>
                </a:lnTo>
                <a:close/>
              </a:path>
            </a:pathLst>
          </a:custGeom>
          <a:solidFill>
            <a:srgbClr val="203189"/>
          </a:solidFill>
        </p:spPr>
        <p:txBody>
          <a:bodyPr wrap="square" lIns="0" tIns="0" rIns="0" bIns="0" rtlCol="0"/>
          <a:lstStyle/>
          <a:p>
            <a:endParaRPr sz="1345"/>
          </a:p>
        </p:txBody>
      </p:sp>
      <p:sp>
        <p:nvSpPr>
          <p:cNvPr id="9" name="Holder 2">
            <a:extLst>
              <a:ext uri="{FF2B5EF4-FFF2-40B4-BE49-F238E27FC236}">
                <a16:creationId xmlns:a16="http://schemas.microsoft.com/office/drawing/2014/main" id="{E2A89CE0-A685-4873-8C87-2996DED585AC}"/>
              </a:ext>
            </a:extLst>
          </p:cNvPr>
          <p:cNvSpPr>
            <a:spLocks noGrp="1"/>
          </p:cNvSpPr>
          <p:nvPr>
            <p:ph type="title" hasCustomPrompt="1"/>
          </p:nvPr>
        </p:nvSpPr>
        <p:spPr>
          <a:xfrm>
            <a:off x="400705" y="578764"/>
            <a:ext cx="12254189" cy="321948"/>
          </a:xfrm>
          <a:prstGeom prst="rect">
            <a:avLst/>
          </a:prstGeom>
        </p:spPr>
        <p:txBody>
          <a:bodyPr wrap="square" lIns="0" tIns="0" rIns="0" bIns="0">
            <a:spAutoFit/>
          </a:bodyPr>
          <a:lstStyle>
            <a:lvl1pPr>
              <a:defRPr sz="2092" b="1" i="0">
                <a:solidFill>
                  <a:schemeClr val="bg1"/>
                </a:solidFill>
                <a:latin typeface="Calibri"/>
                <a:cs typeface="Calibri"/>
              </a:defRPr>
            </a:lvl1pPr>
          </a:lstStyle>
          <a:p>
            <a:r>
              <a:rPr lang="en-US" dirty="0"/>
              <a:t>Part 2</a:t>
            </a:r>
            <a:endParaRPr dirty="0"/>
          </a:p>
        </p:txBody>
      </p:sp>
    </p:spTree>
    <p:extLst>
      <p:ext uri="{BB962C8B-B14F-4D97-AF65-F5344CB8AC3E}">
        <p14:creationId xmlns:p14="http://schemas.microsoft.com/office/powerpoint/2010/main" val="386664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CE6F2EA-0AF8-4EF4-BD94-B4017F857E12}"/>
              </a:ext>
            </a:extLst>
          </p:cNvPr>
          <p:cNvSpPr>
            <a:spLocks noGrp="1"/>
          </p:cNvSpPr>
          <p:nvPr>
            <p:ph type="dt" sz="half" idx="10"/>
          </p:nvPr>
        </p:nvSpPr>
        <p:spPr/>
        <p:txBody>
          <a:bodyPr/>
          <a:lstStyle/>
          <a:p>
            <a:fld id="{272804E9-DEAF-46AD-95B2-D63C78700BF2}" type="datetime4">
              <a:rPr lang="en-US" smtClean="0"/>
              <a:t>August 20, 2018</a:t>
            </a:fld>
            <a:endParaRPr lang="en-US" dirty="0"/>
          </a:p>
        </p:txBody>
      </p:sp>
      <p:sp>
        <p:nvSpPr>
          <p:cNvPr id="4" name="Slide Number Placeholder 3">
            <a:extLst>
              <a:ext uri="{FF2B5EF4-FFF2-40B4-BE49-F238E27FC236}">
                <a16:creationId xmlns:a16="http://schemas.microsoft.com/office/drawing/2014/main" id="{5C3EDB0C-E1C2-4B21-AE98-8E76A7AA44C2}"/>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Tree>
    <p:extLst>
      <p:ext uri="{BB962C8B-B14F-4D97-AF65-F5344CB8AC3E}">
        <p14:creationId xmlns:p14="http://schemas.microsoft.com/office/powerpoint/2010/main" val="65323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3D40DF-A59E-46E6-A858-FB93D3B74F6C}"/>
              </a:ext>
            </a:extLst>
          </p:cNvPr>
          <p:cNvSpPr>
            <a:spLocks noGrp="1"/>
          </p:cNvSpPr>
          <p:nvPr>
            <p:ph type="dt" sz="half" idx="10"/>
          </p:nvPr>
        </p:nvSpPr>
        <p:spPr/>
        <p:txBody>
          <a:bodyPr/>
          <a:lstStyle/>
          <a:p>
            <a:fld id="{E001E81F-CAD3-412B-8E6F-53481B321DC6}" type="datetime4">
              <a:rPr lang="en-US" smtClean="0"/>
              <a:t>August 20, 2018</a:t>
            </a:fld>
            <a:endParaRPr lang="en-US" dirty="0"/>
          </a:p>
        </p:txBody>
      </p:sp>
      <p:sp>
        <p:nvSpPr>
          <p:cNvPr id="4" name="Slide Number Placeholder 3">
            <a:extLst>
              <a:ext uri="{FF2B5EF4-FFF2-40B4-BE49-F238E27FC236}">
                <a16:creationId xmlns:a16="http://schemas.microsoft.com/office/drawing/2014/main" id="{5BEDDCB9-1088-4D84-A120-796874DD177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16">
            <a:extLst>
              <a:ext uri="{FF2B5EF4-FFF2-40B4-BE49-F238E27FC236}">
                <a16:creationId xmlns:a16="http://schemas.microsoft.com/office/drawing/2014/main" id="{1D6E9937-F207-4901-947F-1AC04DC29BD8}"/>
              </a:ext>
            </a:extLst>
          </p:cNvPr>
          <p:cNvSpPr/>
          <p:nvPr userDrawn="1"/>
        </p:nvSpPr>
        <p:spPr>
          <a:xfrm>
            <a:off x="6416969" y="0"/>
            <a:ext cx="6638630" cy="4738420"/>
          </a:xfrm>
          <a:prstGeom prst="rect">
            <a:avLst/>
          </a:prstGeom>
          <a:blipFill>
            <a:blip r:embed="rId2" cstate="print"/>
            <a:stretch>
              <a:fillRect/>
            </a:stretch>
          </a:blipFill>
        </p:spPr>
        <p:txBody>
          <a:bodyPr wrap="square" lIns="0" tIns="0" rIns="0" bIns="0" rtlCol="0"/>
          <a:lstStyle/>
          <a:p>
            <a:endParaRPr sz="1345"/>
          </a:p>
        </p:txBody>
      </p:sp>
    </p:spTree>
    <p:extLst>
      <p:ext uri="{BB962C8B-B14F-4D97-AF65-F5344CB8AC3E}">
        <p14:creationId xmlns:p14="http://schemas.microsoft.com/office/powerpoint/2010/main" val="219676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3D40DF-A59E-46E6-A858-FB93D3B74F6C}"/>
              </a:ext>
            </a:extLst>
          </p:cNvPr>
          <p:cNvSpPr>
            <a:spLocks noGrp="1"/>
          </p:cNvSpPr>
          <p:nvPr>
            <p:ph type="dt" sz="half" idx="10"/>
          </p:nvPr>
        </p:nvSpPr>
        <p:spPr/>
        <p:txBody>
          <a:bodyPr/>
          <a:lstStyle/>
          <a:p>
            <a:fld id="{E001E81F-CAD3-412B-8E6F-53481B321DC6}" type="datetime4">
              <a:rPr lang="en-US" smtClean="0"/>
              <a:t>August 20, 2018</a:t>
            </a:fld>
            <a:endParaRPr lang="en-US" dirty="0"/>
          </a:p>
        </p:txBody>
      </p:sp>
      <p:sp>
        <p:nvSpPr>
          <p:cNvPr id="4" name="Slide Number Placeholder 3">
            <a:extLst>
              <a:ext uri="{FF2B5EF4-FFF2-40B4-BE49-F238E27FC236}">
                <a16:creationId xmlns:a16="http://schemas.microsoft.com/office/drawing/2014/main" id="{5BEDDCB9-1088-4D84-A120-796874DD177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16">
            <a:extLst>
              <a:ext uri="{FF2B5EF4-FFF2-40B4-BE49-F238E27FC236}">
                <a16:creationId xmlns:a16="http://schemas.microsoft.com/office/drawing/2014/main" id="{1D6E9937-F207-4901-947F-1AC04DC29BD8}"/>
              </a:ext>
            </a:extLst>
          </p:cNvPr>
          <p:cNvSpPr/>
          <p:nvPr userDrawn="1"/>
        </p:nvSpPr>
        <p:spPr>
          <a:xfrm>
            <a:off x="6416969" y="0"/>
            <a:ext cx="6638630" cy="4738420"/>
          </a:xfrm>
          <a:prstGeom prst="rect">
            <a:avLst/>
          </a:prstGeom>
          <a:blipFill>
            <a:blip r:embed="rId2" cstate="print"/>
            <a:stretch>
              <a:fillRect/>
            </a:stretch>
          </a:blipFill>
        </p:spPr>
        <p:txBody>
          <a:bodyPr wrap="square" lIns="0" tIns="0" rIns="0" bIns="0" rtlCol="0"/>
          <a:lstStyle/>
          <a:p>
            <a:endParaRPr sz="1345"/>
          </a:p>
        </p:txBody>
      </p:sp>
      <p:sp>
        <p:nvSpPr>
          <p:cNvPr id="6" name="Title 1">
            <a:extLst>
              <a:ext uri="{FF2B5EF4-FFF2-40B4-BE49-F238E27FC236}">
                <a16:creationId xmlns:a16="http://schemas.microsoft.com/office/drawing/2014/main" id="{01B40AA9-D85B-4470-887F-CE34A8661CE8}"/>
              </a:ext>
            </a:extLst>
          </p:cNvPr>
          <p:cNvSpPr>
            <a:spLocks noGrp="1"/>
          </p:cNvSpPr>
          <p:nvPr>
            <p:ph type="title" hasCustomPrompt="1"/>
          </p:nvPr>
        </p:nvSpPr>
        <p:spPr>
          <a:xfrm>
            <a:off x="897811" y="520700"/>
            <a:ext cx="7223988" cy="1893888"/>
          </a:xfrm>
          <a:prstGeom prst="rect">
            <a:avLst/>
          </a:prstGeom>
        </p:spPr>
        <p:txBody>
          <a:bodyPr/>
          <a:lstStyle>
            <a:lvl1pPr>
              <a:defRPr sz="8592">
                <a:solidFill>
                  <a:srgbClr val="203189"/>
                </a:solidFill>
              </a:defRPr>
            </a:lvl1pPr>
          </a:lstStyle>
          <a:p>
            <a:r>
              <a:rPr lang="en-US" dirty="0"/>
              <a:t>Title</a:t>
            </a:r>
          </a:p>
        </p:txBody>
      </p:sp>
      <p:sp>
        <p:nvSpPr>
          <p:cNvPr id="8" name="Text Placeholder 7">
            <a:extLst>
              <a:ext uri="{FF2B5EF4-FFF2-40B4-BE49-F238E27FC236}">
                <a16:creationId xmlns:a16="http://schemas.microsoft.com/office/drawing/2014/main" id="{C020D11E-C62D-46C5-97AC-FEF02646AECA}"/>
              </a:ext>
            </a:extLst>
          </p:cNvPr>
          <p:cNvSpPr>
            <a:spLocks noGrp="1"/>
          </p:cNvSpPr>
          <p:nvPr>
            <p:ph type="body" sz="quarter" idx="12" hasCustomPrompt="1"/>
          </p:nvPr>
        </p:nvSpPr>
        <p:spPr>
          <a:xfrm>
            <a:off x="917972" y="2914650"/>
            <a:ext cx="9165487" cy="3772168"/>
          </a:xfrm>
          <a:prstGeom prst="rect">
            <a:avLst/>
          </a:prstGeom>
        </p:spPr>
        <p:txBody>
          <a:bodyPr/>
          <a:lstStyle>
            <a:lvl1pPr>
              <a:defRPr sz="1644"/>
            </a:lvl1pPr>
          </a:lstStyle>
          <a:p>
            <a:pPr lvl="0"/>
            <a:r>
              <a:rPr lang="en-US" dirty="0"/>
              <a:t>Click to insert text</a:t>
            </a:r>
          </a:p>
        </p:txBody>
      </p:sp>
    </p:spTree>
    <p:extLst>
      <p:ext uri="{BB962C8B-B14F-4D97-AF65-F5344CB8AC3E}">
        <p14:creationId xmlns:p14="http://schemas.microsoft.com/office/powerpoint/2010/main" val="149627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0F96D-5BDA-4C1D-BCD7-1A03F1B7E144}" type="datetimeFigureOut">
              <a:rPr lang="en-GB" smtClean="0"/>
              <a:t>20/08/2018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A48D05-AF44-4D94-A505-D97A91433368}" type="slidenum">
              <a:rPr lang="en-GB" smtClean="0"/>
              <a:t>‹#›</a:t>
            </a:fld>
            <a:endParaRPr lang="en-GB"/>
          </a:p>
        </p:txBody>
      </p:sp>
    </p:spTree>
    <p:extLst>
      <p:ext uri="{BB962C8B-B14F-4D97-AF65-F5344CB8AC3E}">
        <p14:creationId xmlns:p14="http://schemas.microsoft.com/office/powerpoint/2010/main" val="8483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bject 6">
            <a:extLst>
              <a:ext uri="{FF2B5EF4-FFF2-40B4-BE49-F238E27FC236}">
                <a16:creationId xmlns:a16="http://schemas.microsoft.com/office/drawing/2014/main" id="{EC5A0E8A-69B7-4BBF-8F6A-3839C6A15B8F}"/>
              </a:ext>
            </a:extLst>
          </p:cNvPr>
          <p:cNvSpPr/>
          <p:nvPr userDrawn="1"/>
        </p:nvSpPr>
        <p:spPr>
          <a:xfrm>
            <a:off x="0" y="8769355"/>
            <a:ext cx="9393201" cy="184150"/>
          </a:xfrm>
          <a:custGeom>
            <a:avLst/>
            <a:gdLst/>
            <a:ahLst/>
            <a:cxnLst/>
            <a:rect l="l" t="t" r="r" b="b"/>
            <a:pathLst>
              <a:path w="12573000" h="184150">
                <a:moveTo>
                  <a:pt x="12573000" y="0"/>
                </a:moveTo>
                <a:lnTo>
                  <a:pt x="0" y="0"/>
                </a:lnTo>
                <a:lnTo>
                  <a:pt x="0" y="184149"/>
                </a:lnTo>
                <a:lnTo>
                  <a:pt x="12393663" y="184149"/>
                </a:lnTo>
                <a:lnTo>
                  <a:pt x="12573000" y="0"/>
                </a:lnTo>
                <a:close/>
              </a:path>
            </a:pathLst>
          </a:custGeom>
          <a:solidFill>
            <a:srgbClr val="203189"/>
          </a:solidFill>
        </p:spPr>
        <p:txBody>
          <a:bodyPr wrap="square" lIns="0" tIns="0" rIns="0" bIns="0" rtlCol="0"/>
          <a:lstStyle/>
          <a:p>
            <a:endParaRPr sz="1345"/>
          </a:p>
        </p:txBody>
      </p:sp>
      <p:sp>
        <p:nvSpPr>
          <p:cNvPr id="15" name="object 7">
            <a:extLst>
              <a:ext uri="{FF2B5EF4-FFF2-40B4-BE49-F238E27FC236}">
                <a16:creationId xmlns:a16="http://schemas.microsoft.com/office/drawing/2014/main" id="{542D003F-B569-416D-A322-6D45F3337DC5}"/>
              </a:ext>
            </a:extLst>
          </p:cNvPr>
          <p:cNvSpPr/>
          <p:nvPr userDrawn="1"/>
        </p:nvSpPr>
        <p:spPr>
          <a:xfrm>
            <a:off x="9421666" y="8769355"/>
            <a:ext cx="3633935" cy="184150"/>
          </a:xfrm>
          <a:custGeom>
            <a:avLst/>
            <a:gdLst/>
            <a:ahLst/>
            <a:cxnLst/>
            <a:rect l="l" t="t" r="r" b="b"/>
            <a:pathLst>
              <a:path w="4864100" h="184150">
                <a:moveTo>
                  <a:pt x="4864100" y="0"/>
                </a:moveTo>
                <a:lnTo>
                  <a:pt x="165100" y="0"/>
                </a:lnTo>
                <a:lnTo>
                  <a:pt x="0" y="184149"/>
                </a:lnTo>
                <a:lnTo>
                  <a:pt x="4864100" y="184149"/>
                </a:lnTo>
                <a:lnTo>
                  <a:pt x="4864100" y="0"/>
                </a:lnTo>
                <a:close/>
              </a:path>
            </a:pathLst>
          </a:custGeom>
          <a:solidFill>
            <a:srgbClr val="1D8BC1"/>
          </a:solidFill>
        </p:spPr>
        <p:txBody>
          <a:bodyPr wrap="square" lIns="0" tIns="0" rIns="0" bIns="0" rtlCol="0"/>
          <a:lstStyle/>
          <a:p>
            <a:endParaRPr sz="1345"/>
          </a:p>
        </p:txBody>
      </p:sp>
      <p:sp>
        <p:nvSpPr>
          <p:cNvPr id="17" name="object 8">
            <a:extLst>
              <a:ext uri="{FF2B5EF4-FFF2-40B4-BE49-F238E27FC236}">
                <a16:creationId xmlns:a16="http://schemas.microsoft.com/office/drawing/2014/main" id="{4D361103-1B35-4DFB-ACCB-D2433F559F4F}"/>
              </a:ext>
            </a:extLst>
          </p:cNvPr>
          <p:cNvSpPr/>
          <p:nvPr userDrawn="1"/>
        </p:nvSpPr>
        <p:spPr>
          <a:xfrm>
            <a:off x="341571" y="8769350"/>
            <a:ext cx="474404" cy="768350"/>
          </a:xfrm>
          <a:custGeom>
            <a:avLst/>
            <a:gdLst/>
            <a:ahLst/>
            <a:cxnLst/>
            <a:rect l="l" t="t" r="r" b="b"/>
            <a:pathLst>
              <a:path w="635000" h="768350">
                <a:moveTo>
                  <a:pt x="0" y="768350"/>
                </a:moveTo>
                <a:lnTo>
                  <a:pt x="635000" y="768350"/>
                </a:lnTo>
                <a:lnTo>
                  <a:pt x="635000" y="0"/>
                </a:lnTo>
                <a:lnTo>
                  <a:pt x="0" y="0"/>
                </a:lnTo>
                <a:lnTo>
                  <a:pt x="0" y="768350"/>
                </a:lnTo>
                <a:close/>
              </a:path>
            </a:pathLst>
          </a:custGeom>
          <a:solidFill>
            <a:srgbClr val="203189"/>
          </a:solidFill>
        </p:spPr>
        <p:txBody>
          <a:bodyPr wrap="square" lIns="0" tIns="0" rIns="0" bIns="0" rtlCol="0"/>
          <a:lstStyle/>
          <a:p>
            <a:endParaRPr sz="1345"/>
          </a:p>
        </p:txBody>
      </p:sp>
      <p:sp>
        <p:nvSpPr>
          <p:cNvPr id="2" name="Date Placeholder 1">
            <a:extLst>
              <a:ext uri="{FF2B5EF4-FFF2-40B4-BE49-F238E27FC236}">
                <a16:creationId xmlns:a16="http://schemas.microsoft.com/office/drawing/2014/main" id="{949C34AD-FD71-460F-9ECD-D1EB5F35AA35}"/>
              </a:ext>
            </a:extLst>
          </p:cNvPr>
          <p:cNvSpPr>
            <a:spLocks noGrp="1"/>
          </p:cNvSpPr>
          <p:nvPr>
            <p:ph type="dt" sz="half" idx="2"/>
          </p:nvPr>
        </p:nvSpPr>
        <p:spPr>
          <a:xfrm>
            <a:off x="9393200" y="9010651"/>
            <a:ext cx="3344904" cy="501645"/>
          </a:xfrm>
          <a:prstGeom prst="rect">
            <a:avLst/>
          </a:prstGeom>
        </p:spPr>
        <p:txBody>
          <a:bodyPr vert="horz" lIns="91440" tIns="45720" rIns="91440" bIns="45720" rtlCol="0" anchor="ctr"/>
          <a:lstStyle>
            <a:lvl1pPr algn="r">
              <a:defRPr sz="1644" baseline="0">
                <a:solidFill>
                  <a:srgbClr val="203189"/>
                </a:solidFill>
                <a:latin typeface="Calibri Light" panose="020F0302020204030204" pitchFamily="34" charset="0"/>
              </a:defRPr>
            </a:lvl1pPr>
          </a:lstStyle>
          <a:p>
            <a:fld id="{DD02AD68-BFEF-40C1-90D1-D37F2BFFA27B}" type="datetime4">
              <a:rPr lang="en-US" smtClean="0"/>
              <a:t>August 20, 2018</a:t>
            </a:fld>
            <a:endParaRPr lang="en-US" dirty="0"/>
          </a:p>
        </p:txBody>
      </p:sp>
      <p:sp>
        <p:nvSpPr>
          <p:cNvPr id="3" name="Slide Number Placeholder 2">
            <a:extLst>
              <a:ext uri="{FF2B5EF4-FFF2-40B4-BE49-F238E27FC236}">
                <a16:creationId xmlns:a16="http://schemas.microsoft.com/office/drawing/2014/main" id="{F3213C5B-0668-4A88-8A60-00E4C593989F}"/>
              </a:ext>
            </a:extLst>
          </p:cNvPr>
          <p:cNvSpPr>
            <a:spLocks noGrp="1"/>
          </p:cNvSpPr>
          <p:nvPr>
            <p:ph type="sldNum" sz="quarter" idx="4"/>
          </p:nvPr>
        </p:nvSpPr>
        <p:spPr>
          <a:xfrm>
            <a:off x="341572" y="8953505"/>
            <a:ext cx="474404" cy="501645"/>
          </a:xfrm>
          <a:prstGeom prst="rect">
            <a:avLst/>
          </a:prstGeom>
        </p:spPr>
        <p:txBody>
          <a:bodyPr vert="horz" lIns="91440" tIns="45720" rIns="91440" bIns="45720" rtlCol="0" anchor="ctr"/>
          <a:lstStyle>
            <a:lvl1pPr algn="r">
              <a:defRPr sz="1494" b="1" i="0" baseline="0">
                <a:solidFill>
                  <a:schemeClr val="bg1"/>
                </a:solidFill>
                <a:latin typeface="Calibri" panose="020F0502020204030204" pitchFamily="34" charset="0"/>
              </a:defRPr>
            </a:lvl1pPr>
          </a:lstStyle>
          <a:p>
            <a:pPr algn="ctr"/>
            <a:fld id="{6B918772-37A3-47DC-BE01-33CAE9FCB74A}" type="slidenum">
              <a:rPr lang="en-US" smtClean="0"/>
              <a:pPr algn="ctr"/>
              <a:t>‹#›</a:t>
            </a:fld>
            <a:endParaRPr lang="en-US" dirty="0"/>
          </a:p>
        </p:txBody>
      </p:sp>
      <p:sp>
        <p:nvSpPr>
          <p:cNvPr id="9" name="Date Placeholder 1">
            <a:extLst>
              <a:ext uri="{FF2B5EF4-FFF2-40B4-BE49-F238E27FC236}">
                <a16:creationId xmlns:a16="http://schemas.microsoft.com/office/drawing/2014/main" id="{E15B787B-E169-4A6D-9BAB-6F919C455F16}"/>
              </a:ext>
            </a:extLst>
          </p:cNvPr>
          <p:cNvSpPr txBox="1">
            <a:spLocks/>
          </p:cNvSpPr>
          <p:nvPr userDrawn="1"/>
        </p:nvSpPr>
        <p:spPr>
          <a:xfrm>
            <a:off x="948808" y="9010651"/>
            <a:ext cx="3344904" cy="501645"/>
          </a:xfrm>
          <a:prstGeom prst="rect">
            <a:avLst/>
          </a:prstGeom>
        </p:spPr>
        <p:txBody>
          <a:bodyPr vert="horz" lIns="68314" tIns="34157" rIns="68314" bIns="34157" rtlCol="0" anchor="ctr"/>
          <a:lstStyle>
            <a:defPPr>
              <a:defRPr lang="en-US"/>
            </a:defPPr>
            <a:lvl1pPr marL="0" algn="r" defTabSz="914400" rtl="0" eaLnBrk="1" latinLnBrk="0" hangingPunct="1">
              <a:defRPr sz="2200" kern="1200" baseline="0">
                <a:solidFill>
                  <a:srgbClr val="203189"/>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44" dirty="0"/>
              <a:t>RDA and translations</a:t>
            </a:r>
          </a:p>
        </p:txBody>
      </p:sp>
      <p:sp>
        <p:nvSpPr>
          <p:cNvPr id="11" name="object 5">
            <a:extLst>
              <a:ext uri="{FF2B5EF4-FFF2-40B4-BE49-F238E27FC236}">
                <a16:creationId xmlns:a16="http://schemas.microsoft.com/office/drawing/2014/main" id="{9A570B3C-81C1-42F9-8484-11ABABD9899B}"/>
              </a:ext>
            </a:extLst>
          </p:cNvPr>
          <p:cNvSpPr/>
          <p:nvPr userDrawn="1"/>
        </p:nvSpPr>
        <p:spPr>
          <a:xfrm>
            <a:off x="10272369" y="7784375"/>
            <a:ext cx="2427631" cy="927834"/>
          </a:xfrm>
          <a:prstGeom prst="rect">
            <a:avLst/>
          </a:prstGeom>
          <a:blipFill>
            <a:blip r:embed="rId11" cstate="print"/>
            <a:stretch>
              <a:fillRect/>
            </a:stretch>
          </a:blip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7" r:id="rId6"/>
    <p:sldLayoutId id="2147483678" r:id="rId7"/>
    <p:sldLayoutId id="2147483675" r:id="rId8"/>
    <p:sldLayoutId id="2147483679" r:id="rId9"/>
  </p:sldLayoutIdLst>
  <p:hf hdr="0"/>
  <p:txStyles>
    <p:titleStyle>
      <a:lvl1pPr>
        <a:defRPr>
          <a:latin typeface="+mj-lt"/>
          <a:ea typeface="+mj-ea"/>
          <a:cs typeface="+mj-cs"/>
        </a:defRPr>
      </a:lvl1pPr>
    </p:titleStyle>
    <p:bodyStyle>
      <a:lvl1pPr marL="0">
        <a:defRPr>
          <a:latin typeface="+mn-lt"/>
          <a:ea typeface="+mn-ea"/>
          <a:cs typeface="+mn-cs"/>
        </a:defRPr>
      </a:lvl1pPr>
      <a:lvl2pPr marL="341574">
        <a:defRPr>
          <a:latin typeface="+mn-lt"/>
          <a:ea typeface="+mn-ea"/>
          <a:cs typeface="+mn-cs"/>
        </a:defRPr>
      </a:lvl2pPr>
      <a:lvl3pPr marL="683148">
        <a:defRPr>
          <a:latin typeface="+mn-lt"/>
          <a:ea typeface="+mn-ea"/>
          <a:cs typeface="+mn-cs"/>
        </a:defRPr>
      </a:lvl3pPr>
      <a:lvl4pPr marL="1024722">
        <a:defRPr>
          <a:latin typeface="+mn-lt"/>
          <a:ea typeface="+mn-ea"/>
          <a:cs typeface="+mn-cs"/>
        </a:defRPr>
      </a:lvl4pPr>
      <a:lvl5pPr marL="1366296">
        <a:defRPr>
          <a:latin typeface="+mn-lt"/>
          <a:ea typeface="+mn-ea"/>
          <a:cs typeface="+mn-cs"/>
        </a:defRPr>
      </a:lvl5pPr>
      <a:lvl6pPr marL="1707871">
        <a:defRPr>
          <a:latin typeface="+mn-lt"/>
          <a:ea typeface="+mn-ea"/>
          <a:cs typeface="+mn-cs"/>
        </a:defRPr>
      </a:lvl6pPr>
      <a:lvl7pPr marL="2049445">
        <a:defRPr>
          <a:latin typeface="+mn-lt"/>
          <a:ea typeface="+mn-ea"/>
          <a:cs typeface="+mn-cs"/>
        </a:defRPr>
      </a:lvl7pPr>
      <a:lvl8pPr marL="2391019">
        <a:defRPr>
          <a:latin typeface="+mn-lt"/>
          <a:ea typeface="+mn-ea"/>
          <a:cs typeface="+mn-cs"/>
        </a:defRPr>
      </a:lvl8pPr>
      <a:lvl9pPr marL="2732593">
        <a:defRPr>
          <a:latin typeface="+mn-lt"/>
          <a:ea typeface="+mn-ea"/>
          <a:cs typeface="+mn-cs"/>
        </a:defRPr>
      </a:lvl9pPr>
    </p:bodyStyle>
    <p:otherStyle>
      <a:lvl1pPr marL="0">
        <a:defRPr>
          <a:latin typeface="+mn-lt"/>
          <a:ea typeface="+mn-ea"/>
          <a:cs typeface="+mn-cs"/>
        </a:defRPr>
      </a:lvl1pPr>
      <a:lvl2pPr marL="341574">
        <a:defRPr>
          <a:latin typeface="+mn-lt"/>
          <a:ea typeface="+mn-ea"/>
          <a:cs typeface="+mn-cs"/>
        </a:defRPr>
      </a:lvl2pPr>
      <a:lvl3pPr marL="683148">
        <a:defRPr>
          <a:latin typeface="+mn-lt"/>
          <a:ea typeface="+mn-ea"/>
          <a:cs typeface="+mn-cs"/>
        </a:defRPr>
      </a:lvl3pPr>
      <a:lvl4pPr marL="1024722">
        <a:defRPr>
          <a:latin typeface="+mn-lt"/>
          <a:ea typeface="+mn-ea"/>
          <a:cs typeface="+mn-cs"/>
        </a:defRPr>
      </a:lvl4pPr>
      <a:lvl5pPr marL="1366296">
        <a:defRPr>
          <a:latin typeface="+mn-lt"/>
          <a:ea typeface="+mn-ea"/>
          <a:cs typeface="+mn-cs"/>
        </a:defRPr>
      </a:lvl5pPr>
      <a:lvl6pPr marL="1707871">
        <a:defRPr>
          <a:latin typeface="+mn-lt"/>
          <a:ea typeface="+mn-ea"/>
          <a:cs typeface="+mn-cs"/>
        </a:defRPr>
      </a:lvl6pPr>
      <a:lvl7pPr marL="2049445">
        <a:defRPr>
          <a:latin typeface="+mn-lt"/>
          <a:ea typeface="+mn-ea"/>
          <a:cs typeface="+mn-cs"/>
        </a:defRPr>
      </a:lvl7pPr>
      <a:lvl8pPr marL="2391019">
        <a:defRPr>
          <a:latin typeface="+mn-lt"/>
          <a:ea typeface="+mn-ea"/>
          <a:cs typeface="+mn-cs"/>
        </a:defRPr>
      </a:lvl8pPr>
      <a:lvl9pPr marL="273259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mailto:transwgchair@rdatoolkit.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EDB831-3D3F-414C-BD80-80F881A22730}"/>
              </a:ext>
            </a:extLst>
          </p:cNvPr>
          <p:cNvSpPr>
            <a:spLocks noGrp="1"/>
          </p:cNvSpPr>
          <p:nvPr>
            <p:ph type="dt" sz="half" idx="10"/>
          </p:nvPr>
        </p:nvSpPr>
        <p:spPr/>
        <p:txBody>
          <a:bodyPr/>
          <a:lstStyle/>
          <a:p>
            <a:fld id="{272804E9-DEAF-46AD-95B2-D63C78700BF2}" type="datetime4">
              <a:rPr lang="en-US" smtClean="0"/>
              <a:t>August 20, 2018</a:t>
            </a:fld>
            <a:endParaRPr lang="en-US" dirty="0"/>
          </a:p>
        </p:txBody>
      </p:sp>
      <p:sp>
        <p:nvSpPr>
          <p:cNvPr id="3" name="Slide Number Placeholder 2">
            <a:extLst>
              <a:ext uri="{FF2B5EF4-FFF2-40B4-BE49-F238E27FC236}">
                <a16:creationId xmlns:a16="http://schemas.microsoft.com/office/drawing/2014/main" id="{BB1C251D-DA0F-4B81-AEB6-433E94280727}"/>
              </a:ext>
            </a:extLst>
          </p:cNvPr>
          <p:cNvSpPr>
            <a:spLocks noGrp="1"/>
          </p:cNvSpPr>
          <p:nvPr>
            <p:ph type="sldNum" sz="quarter" idx="11"/>
          </p:nvPr>
        </p:nvSpPr>
        <p:spPr/>
        <p:txBody>
          <a:bodyPr/>
          <a:lstStyle/>
          <a:p>
            <a:pPr algn="ctr"/>
            <a:fld id="{6B918772-37A3-47DC-BE01-33CAE9FCB74A}" type="slidenum">
              <a:rPr lang="en-US" smtClean="0"/>
              <a:pPr algn="ctr"/>
              <a:t>1</a:t>
            </a:fld>
            <a:endParaRPr lang="en-US" dirty="0"/>
          </a:p>
        </p:txBody>
      </p:sp>
      <p:sp>
        <p:nvSpPr>
          <p:cNvPr id="4" name="TextBox 3">
            <a:extLst>
              <a:ext uri="{FF2B5EF4-FFF2-40B4-BE49-F238E27FC236}">
                <a16:creationId xmlns:a16="http://schemas.microsoft.com/office/drawing/2014/main" id="{5265570B-69DE-458E-AADA-19513974CE03}"/>
              </a:ext>
            </a:extLst>
          </p:cNvPr>
          <p:cNvSpPr txBox="1"/>
          <p:nvPr/>
        </p:nvSpPr>
        <p:spPr>
          <a:xfrm>
            <a:off x="1193800" y="716373"/>
            <a:ext cx="10668000" cy="1446550"/>
          </a:xfrm>
          <a:prstGeom prst="rect">
            <a:avLst/>
          </a:prstGeom>
          <a:noFill/>
        </p:spPr>
        <p:txBody>
          <a:bodyPr wrap="square" rtlCol="0">
            <a:spAutoFit/>
          </a:bodyPr>
          <a:lstStyle/>
          <a:p>
            <a:pPr algn="ctr"/>
            <a:r>
              <a:rPr lang="en-US" sz="8800" dirty="0">
                <a:solidFill>
                  <a:schemeClr val="tx2"/>
                </a:solidFill>
              </a:rPr>
              <a:t>RDA and translations</a:t>
            </a:r>
            <a:endParaRPr lang="en-GB" sz="8800" dirty="0">
              <a:solidFill>
                <a:schemeClr val="tx2"/>
              </a:solidFill>
            </a:endParaRPr>
          </a:p>
        </p:txBody>
      </p:sp>
      <p:sp>
        <p:nvSpPr>
          <p:cNvPr id="5" name="TextBox 4">
            <a:extLst>
              <a:ext uri="{FF2B5EF4-FFF2-40B4-BE49-F238E27FC236}">
                <a16:creationId xmlns:a16="http://schemas.microsoft.com/office/drawing/2014/main" id="{15813FB1-E211-4561-901E-456C608675E0}"/>
              </a:ext>
            </a:extLst>
          </p:cNvPr>
          <p:cNvSpPr txBox="1"/>
          <p:nvPr/>
        </p:nvSpPr>
        <p:spPr>
          <a:xfrm>
            <a:off x="1879600" y="4210050"/>
            <a:ext cx="9489440" cy="3785652"/>
          </a:xfrm>
          <a:prstGeom prst="rect">
            <a:avLst/>
          </a:prstGeom>
          <a:noFill/>
        </p:spPr>
        <p:txBody>
          <a:bodyPr wrap="square" rtlCol="0">
            <a:spAutoFit/>
          </a:bodyPr>
          <a:lstStyle/>
          <a:p>
            <a:pPr algn="ctr"/>
            <a:r>
              <a:rPr lang="en-US" sz="4000" dirty="0">
                <a:solidFill>
                  <a:schemeClr val="tx2"/>
                </a:solidFill>
              </a:rPr>
              <a:t>Gordon Dunsire, Chair, RSC</a:t>
            </a:r>
          </a:p>
          <a:p>
            <a:pPr algn="ctr"/>
            <a:r>
              <a:rPr lang="en-US" sz="4000" dirty="0">
                <a:solidFill>
                  <a:schemeClr val="tx2"/>
                </a:solidFill>
              </a:rPr>
              <a:t>Presented at “Diversity of Data: RDA in the international context”</a:t>
            </a:r>
          </a:p>
          <a:p>
            <a:pPr algn="ctr"/>
            <a:r>
              <a:rPr lang="en-US" sz="4000" dirty="0">
                <a:solidFill>
                  <a:schemeClr val="tx2"/>
                </a:solidFill>
              </a:rPr>
              <a:t>23 August 2018</a:t>
            </a:r>
          </a:p>
          <a:p>
            <a:pPr algn="ctr"/>
            <a:r>
              <a:rPr lang="en-US" sz="4000" dirty="0">
                <a:solidFill>
                  <a:schemeClr val="tx2"/>
                </a:solidFill>
              </a:rPr>
              <a:t>National Library of Malaysia, Kuala Lumpur, Malaysia</a:t>
            </a:r>
            <a:endParaRPr lang="en-GB" sz="4000" dirty="0">
              <a:solidFill>
                <a:schemeClr val="tx2"/>
              </a:solidFill>
            </a:endParaRPr>
          </a:p>
        </p:txBody>
      </p:sp>
    </p:spTree>
    <p:extLst>
      <p:ext uri="{BB962C8B-B14F-4D97-AF65-F5344CB8AC3E}">
        <p14:creationId xmlns:p14="http://schemas.microsoft.com/office/powerpoint/2010/main" val="365883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17D70-7A3C-4238-97BD-A790A096430D}"/>
              </a:ext>
            </a:extLst>
          </p:cNvPr>
          <p:cNvSpPr>
            <a:spLocks noGrp="1"/>
          </p:cNvSpPr>
          <p:nvPr>
            <p:ph type="dt" sz="half" idx="10"/>
          </p:nvPr>
        </p:nvSpPr>
        <p:spPr/>
        <p:txBody>
          <a:bodyPr/>
          <a:lstStyle/>
          <a:p>
            <a:fld id="{E001E81F-CAD3-412B-8E6F-53481B321DC6}" type="datetime4">
              <a:rPr lang="en-US" smtClean="0"/>
              <a:t>August 20, 2018</a:t>
            </a:fld>
            <a:endParaRPr lang="en-US" dirty="0"/>
          </a:p>
        </p:txBody>
      </p:sp>
      <p:sp>
        <p:nvSpPr>
          <p:cNvPr id="3" name="Slide Number Placeholder 2">
            <a:extLst>
              <a:ext uri="{FF2B5EF4-FFF2-40B4-BE49-F238E27FC236}">
                <a16:creationId xmlns:a16="http://schemas.microsoft.com/office/drawing/2014/main" id="{8F1AAEDB-BE2B-4FE7-8D95-2E3C82615053}"/>
              </a:ext>
            </a:extLst>
          </p:cNvPr>
          <p:cNvSpPr>
            <a:spLocks noGrp="1"/>
          </p:cNvSpPr>
          <p:nvPr>
            <p:ph type="sldNum" sz="quarter" idx="11"/>
          </p:nvPr>
        </p:nvSpPr>
        <p:spPr/>
        <p:txBody>
          <a:bodyPr/>
          <a:lstStyle/>
          <a:p>
            <a:pPr algn="ctr"/>
            <a:fld id="{6B918772-37A3-47DC-BE01-33CAE9FCB74A}" type="slidenum">
              <a:rPr lang="en-US" smtClean="0"/>
              <a:pPr algn="ctr"/>
              <a:t>10</a:t>
            </a:fld>
            <a:endParaRPr lang="en-US" dirty="0"/>
          </a:p>
        </p:txBody>
      </p:sp>
      <p:pic>
        <p:nvPicPr>
          <p:cNvPr id="4" name="Picture 3">
            <a:extLst>
              <a:ext uri="{FF2B5EF4-FFF2-40B4-BE49-F238E27FC236}">
                <a16:creationId xmlns:a16="http://schemas.microsoft.com/office/drawing/2014/main" id="{D5C5C7D1-2B54-4AE4-828E-C5B3FEF90B52}"/>
              </a:ext>
            </a:extLst>
          </p:cNvPr>
          <p:cNvPicPr>
            <a:picLocks noChangeAspect="1"/>
          </p:cNvPicPr>
          <p:nvPr/>
        </p:nvPicPr>
        <p:blipFill>
          <a:blip r:embed="rId3"/>
          <a:stretch>
            <a:fillRect/>
          </a:stretch>
        </p:blipFill>
        <p:spPr>
          <a:xfrm>
            <a:off x="642840" y="1503443"/>
            <a:ext cx="11909045" cy="4648200"/>
          </a:xfrm>
          <a:prstGeom prst="rect">
            <a:avLst/>
          </a:prstGeom>
          <a:ln w="38100">
            <a:solidFill>
              <a:schemeClr val="accent1"/>
            </a:solidFill>
          </a:ln>
        </p:spPr>
      </p:pic>
      <p:sp>
        <p:nvSpPr>
          <p:cNvPr id="6" name="Rectangle: Rounded Corners 5">
            <a:extLst>
              <a:ext uri="{FF2B5EF4-FFF2-40B4-BE49-F238E27FC236}">
                <a16:creationId xmlns:a16="http://schemas.microsoft.com/office/drawing/2014/main" id="{38565F3F-AEF6-464A-93A1-567FA8B06BFE}"/>
              </a:ext>
            </a:extLst>
          </p:cNvPr>
          <p:cNvSpPr/>
          <p:nvPr/>
        </p:nvSpPr>
        <p:spPr>
          <a:xfrm>
            <a:off x="736601" y="2265443"/>
            <a:ext cx="8763000" cy="533400"/>
          </a:xfrm>
          <a:prstGeom prst="roundRect">
            <a:avLst/>
          </a:prstGeom>
          <a:no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545C43F-F4E4-4DD7-ABDD-8121765AAB01}"/>
              </a:ext>
            </a:extLst>
          </p:cNvPr>
          <p:cNvSpPr txBox="1"/>
          <p:nvPr/>
        </p:nvSpPr>
        <p:spPr>
          <a:xfrm>
            <a:off x="642840" y="364497"/>
            <a:ext cx="7202164" cy="1015663"/>
          </a:xfrm>
          <a:prstGeom prst="rect">
            <a:avLst/>
          </a:prstGeom>
          <a:noFill/>
        </p:spPr>
        <p:txBody>
          <a:bodyPr wrap="none" rtlCol="0">
            <a:spAutoFit/>
          </a:bodyPr>
          <a:lstStyle/>
          <a:p>
            <a:r>
              <a:rPr lang="en-GB" sz="6000" dirty="0">
                <a:solidFill>
                  <a:schemeClr val="tx2"/>
                </a:solidFill>
              </a:rPr>
              <a:t>Example of boilerplate</a:t>
            </a:r>
          </a:p>
        </p:txBody>
      </p:sp>
      <p:sp>
        <p:nvSpPr>
          <p:cNvPr id="7" name="Rectangle: Rounded Corners 6">
            <a:extLst>
              <a:ext uri="{FF2B5EF4-FFF2-40B4-BE49-F238E27FC236}">
                <a16:creationId xmlns:a16="http://schemas.microsoft.com/office/drawing/2014/main" id="{F9AAC4D1-9082-4247-BA27-526FD3DA6ABF}"/>
              </a:ext>
            </a:extLst>
          </p:cNvPr>
          <p:cNvSpPr/>
          <p:nvPr/>
        </p:nvSpPr>
        <p:spPr>
          <a:xfrm>
            <a:off x="736601" y="3084589"/>
            <a:ext cx="11734800" cy="2228854"/>
          </a:xfrm>
          <a:prstGeom prst="roundRect">
            <a:avLst/>
          </a:prstGeom>
          <a:no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7B81C821-475B-4A5D-9B9A-E1C79616DAF2}"/>
              </a:ext>
            </a:extLst>
          </p:cNvPr>
          <p:cNvSpPr/>
          <p:nvPr/>
        </p:nvSpPr>
        <p:spPr>
          <a:xfrm>
            <a:off x="736601" y="5465843"/>
            <a:ext cx="9144000" cy="533400"/>
          </a:xfrm>
          <a:prstGeom prst="roundRect">
            <a:avLst/>
          </a:prstGeom>
          <a:no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3BC8ADC0-5204-4FE9-8347-CFF426038A5F}"/>
              </a:ext>
            </a:extLst>
          </p:cNvPr>
          <p:cNvGrpSpPr/>
          <p:nvPr/>
        </p:nvGrpSpPr>
        <p:grpSpPr>
          <a:xfrm>
            <a:off x="642840" y="6274926"/>
            <a:ext cx="11909044" cy="1446894"/>
            <a:chOff x="555100" y="6404613"/>
            <a:chExt cx="11909044" cy="1446894"/>
          </a:xfrm>
        </p:grpSpPr>
        <p:sp>
          <p:nvSpPr>
            <p:cNvPr id="9" name="Rectangle: Rounded Corners 8">
              <a:extLst>
                <a:ext uri="{FF2B5EF4-FFF2-40B4-BE49-F238E27FC236}">
                  <a16:creationId xmlns:a16="http://schemas.microsoft.com/office/drawing/2014/main" id="{52571853-72CD-4536-A877-191C0A667E7A}"/>
                </a:ext>
              </a:extLst>
            </p:cNvPr>
            <p:cNvSpPr/>
            <p:nvPr/>
          </p:nvSpPr>
          <p:spPr>
            <a:xfrm>
              <a:off x="555100" y="6404613"/>
              <a:ext cx="11909044" cy="1446894"/>
            </a:xfrm>
            <a:prstGeom prst="roundRect">
              <a:avLst/>
            </a:prstGeom>
            <a:no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0696B83-C49C-48E4-9836-AA889C427104}"/>
                </a:ext>
              </a:extLst>
            </p:cNvPr>
            <p:cNvSpPr txBox="1"/>
            <p:nvPr/>
          </p:nvSpPr>
          <p:spPr>
            <a:xfrm>
              <a:off x="985122" y="6527896"/>
              <a:ext cx="11049000" cy="1200329"/>
            </a:xfrm>
            <a:prstGeom prst="rect">
              <a:avLst/>
            </a:prstGeom>
            <a:noFill/>
          </p:spPr>
          <p:txBody>
            <a:bodyPr wrap="square" rtlCol="0">
              <a:spAutoFit/>
            </a:bodyPr>
            <a:lstStyle/>
            <a:p>
              <a:pPr algn="ctr"/>
              <a:r>
                <a:rPr lang="en-GB" sz="3600" dirty="0"/>
                <a:t>Layout of boilerplate content can be changed to meet the requirements of a translation.</a:t>
              </a:r>
            </a:p>
          </p:txBody>
        </p:sp>
      </p:grpSp>
    </p:spTree>
    <p:extLst>
      <p:ext uri="{BB962C8B-B14F-4D97-AF65-F5344CB8AC3E}">
        <p14:creationId xmlns:p14="http://schemas.microsoft.com/office/powerpoint/2010/main" val="338571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August 20, 2018</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11</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0" y="364497"/>
            <a:ext cx="6809365" cy="1938992"/>
          </a:xfrm>
          <a:prstGeom prst="rect">
            <a:avLst/>
          </a:prstGeom>
          <a:noFill/>
        </p:spPr>
        <p:txBody>
          <a:bodyPr wrap="none" rtlCol="0">
            <a:spAutoFit/>
          </a:bodyPr>
          <a:lstStyle/>
          <a:p>
            <a:r>
              <a:rPr lang="en-GB" sz="6000" dirty="0">
                <a:solidFill>
                  <a:schemeClr val="tx2"/>
                </a:solidFill>
              </a:rPr>
              <a:t>Relationship element</a:t>
            </a:r>
          </a:p>
          <a:p>
            <a:r>
              <a:rPr lang="en-GB" sz="6000" dirty="0">
                <a:solidFill>
                  <a:schemeClr val="tx2"/>
                </a:solidFill>
              </a:rPr>
              <a:t>template</a:t>
            </a:r>
          </a:p>
        </p:txBody>
      </p:sp>
      <p:sp>
        <p:nvSpPr>
          <p:cNvPr id="6" name="TextBox 5">
            <a:extLst>
              <a:ext uri="{FF2B5EF4-FFF2-40B4-BE49-F238E27FC236}">
                <a16:creationId xmlns:a16="http://schemas.microsoft.com/office/drawing/2014/main" id="{808CEC43-C5C8-4AE4-82CF-367FF9D379D3}"/>
              </a:ext>
            </a:extLst>
          </p:cNvPr>
          <p:cNvSpPr txBox="1"/>
          <p:nvPr/>
        </p:nvSpPr>
        <p:spPr>
          <a:xfrm>
            <a:off x="1270000" y="3448050"/>
            <a:ext cx="3903760" cy="3785652"/>
          </a:xfrm>
          <a:prstGeom prst="rect">
            <a:avLst/>
          </a:prstGeom>
          <a:noFill/>
        </p:spPr>
        <p:txBody>
          <a:bodyPr wrap="square" rtlCol="0">
            <a:spAutoFit/>
          </a:bodyPr>
          <a:lstStyle/>
          <a:p>
            <a:pPr algn="ctr"/>
            <a:r>
              <a:rPr lang="en-US" sz="4800" dirty="0"/>
              <a:t>Regular layout</a:t>
            </a:r>
          </a:p>
          <a:p>
            <a:pPr algn="ctr"/>
            <a:r>
              <a:rPr lang="en-US" sz="4800" dirty="0"/>
              <a:t>+</a:t>
            </a:r>
          </a:p>
          <a:p>
            <a:pPr algn="ctr"/>
            <a:r>
              <a:rPr lang="en-US" sz="4800" dirty="0"/>
              <a:t>Boilerplate</a:t>
            </a:r>
          </a:p>
          <a:p>
            <a:pPr algn="ctr"/>
            <a:r>
              <a:rPr lang="en-US" sz="4800" dirty="0"/>
              <a:t>=</a:t>
            </a:r>
          </a:p>
          <a:p>
            <a:pPr algn="ctr"/>
            <a:r>
              <a:rPr lang="en-US" sz="4800" dirty="0"/>
              <a:t>Template</a:t>
            </a:r>
          </a:p>
        </p:txBody>
      </p:sp>
      <p:sp>
        <p:nvSpPr>
          <p:cNvPr id="7" name="TextBox 6">
            <a:extLst>
              <a:ext uri="{FF2B5EF4-FFF2-40B4-BE49-F238E27FC236}">
                <a16:creationId xmlns:a16="http://schemas.microsoft.com/office/drawing/2014/main" id="{6350DB5B-37F4-417D-8867-71129BEA7693}"/>
              </a:ext>
            </a:extLst>
          </p:cNvPr>
          <p:cNvSpPr txBox="1"/>
          <p:nvPr/>
        </p:nvSpPr>
        <p:spPr>
          <a:xfrm>
            <a:off x="6146800" y="3448050"/>
            <a:ext cx="6096000" cy="3785652"/>
          </a:xfrm>
          <a:prstGeom prst="rect">
            <a:avLst/>
          </a:prstGeom>
          <a:noFill/>
        </p:spPr>
        <p:txBody>
          <a:bodyPr wrap="square" rtlCol="0">
            <a:spAutoFit/>
          </a:bodyPr>
          <a:lstStyle/>
          <a:p>
            <a:r>
              <a:rPr lang="en-US" sz="4800" dirty="0"/>
              <a:t>Same guidance and instructions in all basic relationship elements (designators) for each entity.</a:t>
            </a:r>
          </a:p>
        </p:txBody>
      </p:sp>
    </p:spTree>
    <p:extLst>
      <p:ext uri="{BB962C8B-B14F-4D97-AF65-F5344CB8AC3E}">
        <p14:creationId xmlns:p14="http://schemas.microsoft.com/office/powerpoint/2010/main" val="407481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AC873-2BCA-4A77-B261-00CBF952BBAB}"/>
              </a:ext>
            </a:extLst>
          </p:cNvPr>
          <p:cNvSpPr>
            <a:spLocks noGrp="1"/>
          </p:cNvSpPr>
          <p:nvPr>
            <p:ph type="dt" sz="half" idx="10"/>
          </p:nvPr>
        </p:nvSpPr>
        <p:spPr/>
        <p:txBody>
          <a:bodyPr/>
          <a:lstStyle/>
          <a:p>
            <a:fld id="{E001E81F-CAD3-412B-8E6F-53481B321DC6}" type="datetime4">
              <a:rPr lang="en-US" smtClean="0"/>
              <a:t>August 20, 2018</a:t>
            </a:fld>
            <a:endParaRPr lang="en-US" dirty="0"/>
          </a:p>
        </p:txBody>
      </p:sp>
      <p:sp>
        <p:nvSpPr>
          <p:cNvPr id="3" name="Slide Number Placeholder 2">
            <a:extLst>
              <a:ext uri="{FF2B5EF4-FFF2-40B4-BE49-F238E27FC236}">
                <a16:creationId xmlns:a16="http://schemas.microsoft.com/office/drawing/2014/main" id="{61B328A0-E3EF-46E9-98BB-531541038FA5}"/>
              </a:ext>
            </a:extLst>
          </p:cNvPr>
          <p:cNvSpPr>
            <a:spLocks noGrp="1"/>
          </p:cNvSpPr>
          <p:nvPr>
            <p:ph type="sldNum" sz="quarter" idx="11"/>
          </p:nvPr>
        </p:nvSpPr>
        <p:spPr/>
        <p:txBody>
          <a:bodyPr/>
          <a:lstStyle/>
          <a:p>
            <a:pPr algn="ctr"/>
            <a:fld id="{6B918772-37A3-47DC-BE01-33CAE9FCB74A}" type="slidenum">
              <a:rPr lang="en-US" smtClean="0"/>
              <a:pPr algn="ctr"/>
              <a:t>12</a:t>
            </a:fld>
            <a:endParaRPr lang="en-US" dirty="0"/>
          </a:p>
        </p:txBody>
      </p:sp>
      <p:pic>
        <p:nvPicPr>
          <p:cNvPr id="4" name="Picture 3">
            <a:extLst>
              <a:ext uri="{FF2B5EF4-FFF2-40B4-BE49-F238E27FC236}">
                <a16:creationId xmlns:a16="http://schemas.microsoft.com/office/drawing/2014/main" id="{3FE8C061-A165-4869-995C-327D4E5B8C8A}"/>
              </a:ext>
            </a:extLst>
          </p:cNvPr>
          <p:cNvPicPr>
            <a:picLocks noChangeAspect="1"/>
          </p:cNvPicPr>
          <p:nvPr/>
        </p:nvPicPr>
        <p:blipFill>
          <a:blip r:embed="rId3"/>
          <a:stretch>
            <a:fillRect/>
          </a:stretch>
        </p:blipFill>
        <p:spPr>
          <a:xfrm>
            <a:off x="279400" y="336550"/>
            <a:ext cx="7313355" cy="8104816"/>
          </a:xfrm>
          <a:prstGeom prst="rect">
            <a:avLst/>
          </a:prstGeom>
          <a:ln w="38100">
            <a:solidFill>
              <a:schemeClr val="accent1"/>
            </a:solidFill>
          </a:ln>
        </p:spPr>
      </p:pic>
      <p:sp>
        <p:nvSpPr>
          <p:cNvPr id="5" name="TextBox 4">
            <a:extLst>
              <a:ext uri="{FF2B5EF4-FFF2-40B4-BE49-F238E27FC236}">
                <a16:creationId xmlns:a16="http://schemas.microsoft.com/office/drawing/2014/main" id="{444C544E-C182-498D-A0F4-90969BA75E56}"/>
              </a:ext>
            </a:extLst>
          </p:cNvPr>
          <p:cNvSpPr txBox="1"/>
          <p:nvPr/>
        </p:nvSpPr>
        <p:spPr>
          <a:xfrm>
            <a:off x="7975600" y="3219450"/>
            <a:ext cx="3581400" cy="4154984"/>
          </a:xfrm>
          <a:prstGeom prst="rect">
            <a:avLst/>
          </a:prstGeom>
          <a:noFill/>
          <a:ln w="38100">
            <a:solidFill>
              <a:schemeClr val="tx2"/>
            </a:solidFill>
          </a:ln>
        </p:spPr>
        <p:txBody>
          <a:bodyPr wrap="square" rtlCol="0">
            <a:spAutoFit/>
          </a:bodyPr>
          <a:lstStyle/>
          <a:p>
            <a:r>
              <a:rPr lang="en-GB" sz="4400" dirty="0"/>
              <a:t>Automated generation of content of 800+ elements for each translation</a:t>
            </a:r>
          </a:p>
        </p:txBody>
      </p:sp>
    </p:spTree>
    <p:extLst>
      <p:ext uri="{BB962C8B-B14F-4D97-AF65-F5344CB8AC3E}">
        <p14:creationId xmlns:p14="http://schemas.microsoft.com/office/powerpoint/2010/main" val="327813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August 20, 2018</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13</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0" y="364497"/>
            <a:ext cx="5602624" cy="1015663"/>
          </a:xfrm>
          <a:prstGeom prst="rect">
            <a:avLst/>
          </a:prstGeom>
          <a:noFill/>
        </p:spPr>
        <p:txBody>
          <a:bodyPr wrap="none" rtlCol="0">
            <a:spAutoFit/>
          </a:bodyPr>
          <a:lstStyle/>
          <a:p>
            <a:r>
              <a:rPr lang="en-GB" sz="6000" dirty="0">
                <a:solidFill>
                  <a:schemeClr val="tx2"/>
                </a:solidFill>
              </a:rPr>
              <a:t>Toolkit Resources</a:t>
            </a:r>
          </a:p>
        </p:txBody>
      </p:sp>
      <p:sp>
        <p:nvSpPr>
          <p:cNvPr id="5" name="TextBox 4">
            <a:extLst>
              <a:ext uri="{FF2B5EF4-FFF2-40B4-BE49-F238E27FC236}">
                <a16:creationId xmlns:a16="http://schemas.microsoft.com/office/drawing/2014/main" id="{1ABA2163-4F71-4F3B-9E00-69429F6F2105}"/>
              </a:ext>
            </a:extLst>
          </p:cNvPr>
          <p:cNvSpPr txBox="1"/>
          <p:nvPr/>
        </p:nvSpPr>
        <p:spPr>
          <a:xfrm>
            <a:off x="815976" y="2228850"/>
            <a:ext cx="7772400" cy="3046988"/>
          </a:xfrm>
          <a:prstGeom prst="rect">
            <a:avLst/>
          </a:prstGeom>
          <a:solidFill>
            <a:schemeClr val="accent5">
              <a:lumMod val="40000"/>
              <a:lumOff val="60000"/>
            </a:schemeClr>
          </a:solidFill>
        </p:spPr>
        <p:txBody>
          <a:bodyPr wrap="square" rtlCol="0">
            <a:spAutoFit/>
          </a:bodyPr>
          <a:lstStyle/>
          <a:p>
            <a:r>
              <a:rPr lang="en-US" sz="4800" dirty="0"/>
              <a:t>Glossary</a:t>
            </a:r>
          </a:p>
          <a:p>
            <a:r>
              <a:rPr lang="en-US" sz="4800" dirty="0"/>
              <a:t>Vocabulary Encoding Schemes</a:t>
            </a:r>
          </a:p>
          <a:p>
            <a:r>
              <a:rPr lang="en-US" sz="4800" dirty="0"/>
              <a:t>Relationship Matrix</a:t>
            </a:r>
          </a:p>
          <a:p>
            <a:r>
              <a:rPr lang="en-US" sz="4800" dirty="0"/>
              <a:t>	</a:t>
            </a:r>
            <a:r>
              <a:rPr lang="en-US" sz="4800" i="1" dirty="0"/>
              <a:t>Visual browser</a:t>
            </a:r>
          </a:p>
        </p:txBody>
      </p:sp>
      <p:sp>
        <p:nvSpPr>
          <p:cNvPr id="6" name="TextBox 5">
            <a:extLst>
              <a:ext uri="{FF2B5EF4-FFF2-40B4-BE49-F238E27FC236}">
                <a16:creationId xmlns:a16="http://schemas.microsoft.com/office/drawing/2014/main" id="{F0CD18BF-0404-48C7-A76C-A004C31808C7}"/>
              </a:ext>
            </a:extLst>
          </p:cNvPr>
          <p:cNvSpPr txBox="1"/>
          <p:nvPr/>
        </p:nvSpPr>
        <p:spPr>
          <a:xfrm>
            <a:off x="3175000" y="6345230"/>
            <a:ext cx="7371249" cy="769441"/>
          </a:xfrm>
          <a:prstGeom prst="rect">
            <a:avLst/>
          </a:prstGeom>
          <a:solidFill>
            <a:schemeClr val="accent5">
              <a:lumMod val="40000"/>
              <a:lumOff val="60000"/>
            </a:schemeClr>
          </a:solidFill>
          <a:ln w="28575">
            <a:solidFill>
              <a:schemeClr val="tx2"/>
            </a:solidFill>
          </a:ln>
        </p:spPr>
        <p:txBody>
          <a:bodyPr wrap="none" rtlCol="0">
            <a:spAutoFit/>
          </a:bodyPr>
          <a:lstStyle/>
          <a:p>
            <a:r>
              <a:rPr lang="en-GB" sz="4400" dirty="0"/>
              <a:t>Generated from RDA Reference</a:t>
            </a:r>
          </a:p>
        </p:txBody>
      </p:sp>
    </p:spTree>
    <p:extLst>
      <p:ext uri="{BB962C8B-B14F-4D97-AF65-F5344CB8AC3E}">
        <p14:creationId xmlns:p14="http://schemas.microsoft.com/office/powerpoint/2010/main" val="419430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August 20, 2018</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14</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0" y="364497"/>
            <a:ext cx="3126690" cy="1015663"/>
          </a:xfrm>
          <a:prstGeom prst="rect">
            <a:avLst/>
          </a:prstGeom>
          <a:noFill/>
        </p:spPr>
        <p:txBody>
          <a:bodyPr wrap="none" rtlCol="0">
            <a:spAutoFit/>
          </a:bodyPr>
          <a:lstStyle/>
          <a:p>
            <a:r>
              <a:rPr lang="en-GB" sz="6000" dirty="0">
                <a:solidFill>
                  <a:schemeClr val="tx2"/>
                </a:solidFill>
              </a:rPr>
              <a:t>Examples</a:t>
            </a:r>
          </a:p>
        </p:txBody>
      </p:sp>
      <p:sp>
        <p:nvSpPr>
          <p:cNvPr id="5" name="Rectangle 4">
            <a:extLst>
              <a:ext uri="{FF2B5EF4-FFF2-40B4-BE49-F238E27FC236}">
                <a16:creationId xmlns:a16="http://schemas.microsoft.com/office/drawing/2014/main" id="{01933B50-FD0B-4C8D-8259-7C633BCDCC5C}"/>
              </a:ext>
            </a:extLst>
          </p:cNvPr>
          <p:cNvSpPr/>
          <p:nvPr/>
        </p:nvSpPr>
        <p:spPr>
          <a:xfrm>
            <a:off x="642840" y="1847850"/>
            <a:ext cx="10344235" cy="5509200"/>
          </a:xfrm>
          <a:prstGeom prst="rect">
            <a:avLst/>
          </a:prstGeom>
        </p:spPr>
        <p:txBody>
          <a:bodyPr wrap="square">
            <a:spAutoFit/>
          </a:bodyPr>
          <a:lstStyle/>
          <a:p>
            <a:r>
              <a:rPr lang="en-GB" sz="4400" dirty="0"/>
              <a:t>Basic Set</a:t>
            </a:r>
          </a:p>
          <a:p>
            <a:pPr marL="625475"/>
            <a:r>
              <a:rPr lang="en-GB" sz="4400" dirty="0"/>
              <a:t>Resembles current examples</a:t>
            </a:r>
          </a:p>
          <a:p>
            <a:r>
              <a:rPr lang="en-GB" sz="4400" dirty="0"/>
              <a:t>Recording Methods</a:t>
            </a:r>
          </a:p>
          <a:p>
            <a:pPr marL="715963"/>
            <a:r>
              <a:rPr lang="en-GB" sz="4400" dirty="0"/>
              <a:t>The same data recorded in different ways</a:t>
            </a:r>
          </a:p>
          <a:p>
            <a:r>
              <a:rPr lang="en-GB" sz="4400" dirty="0"/>
              <a:t>View as Relationship</a:t>
            </a:r>
          </a:p>
          <a:p>
            <a:pPr marL="715963"/>
            <a:r>
              <a:rPr lang="en-GB" sz="4400" dirty="0"/>
              <a:t>Diagram: linked data graph</a:t>
            </a:r>
          </a:p>
          <a:p>
            <a:r>
              <a:rPr lang="en-GB" sz="4400" dirty="0"/>
              <a:t>View in Context</a:t>
            </a:r>
          </a:p>
          <a:p>
            <a:pPr marL="715963"/>
            <a:r>
              <a:rPr lang="en-GB" sz="4400" dirty="0"/>
              <a:t>A set of data elements for an entity</a:t>
            </a:r>
          </a:p>
        </p:txBody>
      </p:sp>
    </p:spTree>
    <p:extLst>
      <p:ext uri="{BB962C8B-B14F-4D97-AF65-F5344CB8AC3E}">
        <p14:creationId xmlns:p14="http://schemas.microsoft.com/office/powerpoint/2010/main" val="1646460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August 20, 2018</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15</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0" y="364497"/>
            <a:ext cx="7422288" cy="1015663"/>
          </a:xfrm>
          <a:prstGeom prst="rect">
            <a:avLst/>
          </a:prstGeom>
          <a:noFill/>
        </p:spPr>
        <p:txBody>
          <a:bodyPr wrap="none" rtlCol="0">
            <a:spAutoFit/>
          </a:bodyPr>
          <a:lstStyle/>
          <a:p>
            <a:r>
              <a:rPr lang="en-GB" sz="6000" dirty="0">
                <a:solidFill>
                  <a:schemeClr val="tx2"/>
                </a:solidFill>
              </a:rPr>
              <a:t>Examples in translation</a:t>
            </a:r>
          </a:p>
        </p:txBody>
      </p:sp>
      <p:sp>
        <p:nvSpPr>
          <p:cNvPr id="5" name="Rectangle 4">
            <a:extLst>
              <a:ext uri="{FF2B5EF4-FFF2-40B4-BE49-F238E27FC236}">
                <a16:creationId xmlns:a16="http://schemas.microsoft.com/office/drawing/2014/main" id="{01933B50-FD0B-4C8D-8259-7C633BCDCC5C}"/>
              </a:ext>
            </a:extLst>
          </p:cNvPr>
          <p:cNvSpPr/>
          <p:nvPr/>
        </p:nvSpPr>
        <p:spPr>
          <a:xfrm>
            <a:off x="2413000" y="3752850"/>
            <a:ext cx="7792261" cy="1569660"/>
          </a:xfrm>
          <a:prstGeom prst="rect">
            <a:avLst/>
          </a:prstGeom>
        </p:spPr>
        <p:txBody>
          <a:bodyPr wrap="none">
            <a:spAutoFit/>
          </a:bodyPr>
          <a:lstStyle/>
          <a:p>
            <a:r>
              <a:rPr lang="en-GB" sz="4800" dirty="0"/>
              <a:t>Retain example</a:t>
            </a:r>
          </a:p>
          <a:p>
            <a:pPr marL="715963"/>
            <a:r>
              <a:rPr lang="en-GB" sz="4800" dirty="0"/>
              <a:t>Translate caption and notes</a:t>
            </a:r>
          </a:p>
        </p:txBody>
      </p:sp>
      <p:sp>
        <p:nvSpPr>
          <p:cNvPr id="6" name="Rectangle 5">
            <a:extLst>
              <a:ext uri="{FF2B5EF4-FFF2-40B4-BE49-F238E27FC236}">
                <a16:creationId xmlns:a16="http://schemas.microsoft.com/office/drawing/2014/main" id="{D3B0F2E3-3BAF-46A3-850B-718DF4FA2CE3}"/>
              </a:ext>
            </a:extLst>
          </p:cNvPr>
          <p:cNvSpPr/>
          <p:nvPr/>
        </p:nvSpPr>
        <p:spPr>
          <a:xfrm>
            <a:off x="2413000" y="5817586"/>
            <a:ext cx="3437608" cy="830997"/>
          </a:xfrm>
          <a:prstGeom prst="rect">
            <a:avLst/>
          </a:prstGeom>
        </p:spPr>
        <p:txBody>
          <a:bodyPr wrap="none">
            <a:spAutoFit/>
          </a:bodyPr>
          <a:lstStyle/>
          <a:p>
            <a:r>
              <a:rPr lang="en-GB" sz="4800" dirty="0"/>
              <a:t>Add example</a:t>
            </a:r>
          </a:p>
        </p:txBody>
      </p:sp>
      <p:sp>
        <p:nvSpPr>
          <p:cNvPr id="7" name="Rectangle 6">
            <a:extLst>
              <a:ext uri="{FF2B5EF4-FFF2-40B4-BE49-F238E27FC236}">
                <a16:creationId xmlns:a16="http://schemas.microsoft.com/office/drawing/2014/main" id="{ADF63076-DEB4-4741-83A5-98B407156F14}"/>
              </a:ext>
            </a:extLst>
          </p:cNvPr>
          <p:cNvSpPr/>
          <p:nvPr/>
        </p:nvSpPr>
        <p:spPr>
          <a:xfrm>
            <a:off x="2413000" y="7205213"/>
            <a:ext cx="4979184" cy="830997"/>
          </a:xfrm>
          <a:prstGeom prst="rect">
            <a:avLst/>
          </a:prstGeom>
        </p:spPr>
        <p:txBody>
          <a:bodyPr wrap="none">
            <a:spAutoFit/>
          </a:bodyPr>
          <a:lstStyle/>
          <a:p>
            <a:r>
              <a:rPr lang="en-GB" sz="4800" dirty="0"/>
              <a:t>Substitute example</a:t>
            </a:r>
          </a:p>
        </p:txBody>
      </p:sp>
      <p:sp>
        <p:nvSpPr>
          <p:cNvPr id="8" name="Rectangle 7">
            <a:extLst>
              <a:ext uri="{FF2B5EF4-FFF2-40B4-BE49-F238E27FC236}">
                <a16:creationId xmlns:a16="http://schemas.microsoft.com/office/drawing/2014/main" id="{7721CE1A-347D-4D7D-B813-7B87CBD8F600}"/>
              </a:ext>
            </a:extLst>
          </p:cNvPr>
          <p:cNvSpPr/>
          <p:nvPr/>
        </p:nvSpPr>
        <p:spPr>
          <a:xfrm>
            <a:off x="642840" y="2352377"/>
            <a:ext cx="10054740" cy="830997"/>
          </a:xfrm>
          <a:prstGeom prst="rect">
            <a:avLst/>
          </a:prstGeom>
        </p:spPr>
        <p:txBody>
          <a:bodyPr wrap="none">
            <a:spAutoFit/>
          </a:bodyPr>
          <a:lstStyle/>
          <a:p>
            <a:r>
              <a:rPr lang="en-GB" sz="4800" dirty="0"/>
              <a:t>3 methods for “translating” an example</a:t>
            </a:r>
          </a:p>
        </p:txBody>
      </p:sp>
    </p:spTree>
    <p:extLst>
      <p:ext uri="{BB962C8B-B14F-4D97-AF65-F5344CB8AC3E}">
        <p14:creationId xmlns:p14="http://schemas.microsoft.com/office/powerpoint/2010/main" val="194932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347842-77CA-4DD4-8A34-80BFF3C958FC}"/>
              </a:ext>
            </a:extLst>
          </p:cNvPr>
          <p:cNvSpPr>
            <a:spLocks noGrp="1"/>
          </p:cNvSpPr>
          <p:nvPr>
            <p:ph type="dt" sz="half" idx="10"/>
          </p:nvPr>
        </p:nvSpPr>
        <p:spPr/>
        <p:txBody>
          <a:bodyPr/>
          <a:lstStyle/>
          <a:p>
            <a:fld id="{B44CC729-1BB3-45C7-89B0-2EF8D291324C}" type="datetime1">
              <a:rPr lang="en-GB" smtClean="0"/>
              <a:t>20/08/2018</a:t>
            </a:fld>
            <a:endParaRPr lang="en-GB"/>
          </a:p>
        </p:txBody>
      </p:sp>
      <p:sp>
        <p:nvSpPr>
          <p:cNvPr id="3" name="Footer Placeholder 2">
            <a:extLst>
              <a:ext uri="{FF2B5EF4-FFF2-40B4-BE49-F238E27FC236}">
                <a16:creationId xmlns:a16="http://schemas.microsoft.com/office/drawing/2014/main" id="{6D5EF228-E3E5-442C-BA3C-F98D9FE2BD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B602A3-A0A9-4584-9AAE-E86294F0F0F2}"/>
              </a:ext>
            </a:extLst>
          </p:cNvPr>
          <p:cNvSpPr>
            <a:spLocks noGrp="1"/>
          </p:cNvSpPr>
          <p:nvPr>
            <p:ph type="sldNum" sz="quarter" idx="12"/>
          </p:nvPr>
        </p:nvSpPr>
        <p:spPr/>
        <p:txBody>
          <a:bodyPr/>
          <a:lstStyle/>
          <a:p>
            <a:fld id="{C9A48D05-AF44-4D94-A505-D97A91433368}" type="slidenum">
              <a:rPr lang="en-GB" smtClean="0"/>
              <a:t>16</a:t>
            </a:fld>
            <a:endParaRPr lang="en-GB"/>
          </a:p>
        </p:txBody>
      </p:sp>
      <p:pic>
        <p:nvPicPr>
          <p:cNvPr id="6" name="Picture 5">
            <a:extLst>
              <a:ext uri="{FF2B5EF4-FFF2-40B4-BE49-F238E27FC236}">
                <a16:creationId xmlns:a16="http://schemas.microsoft.com/office/drawing/2014/main" id="{26B2FEF1-BC9F-4D47-B694-D326BC75A3B1}"/>
              </a:ext>
            </a:extLst>
          </p:cNvPr>
          <p:cNvPicPr>
            <a:picLocks noChangeAspect="1"/>
          </p:cNvPicPr>
          <p:nvPr/>
        </p:nvPicPr>
        <p:blipFill>
          <a:blip r:embed="rId3"/>
          <a:stretch>
            <a:fillRect/>
          </a:stretch>
        </p:blipFill>
        <p:spPr>
          <a:xfrm>
            <a:off x="0" y="0"/>
            <a:ext cx="11336332" cy="7440063"/>
          </a:xfrm>
          <a:prstGeom prst="rect">
            <a:avLst/>
          </a:prstGeom>
        </p:spPr>
      </p:pic>
      <p:pic>
        <p:nvPicPr>
          <p:cNvPr id="5" name="Picture 4">
            <a:extLst>
              <a:ext uri="{FF2B5EF4-FFF2-40B4-BE49-F238E27FC236}">
                <a16:creationId xmlns:a16="http://schemas.microsoft.com/office/drawing/2014/main" id="{05769D6F-06BF-4DCD-8AC2-E017AD23115E}"/>
              </a:ext>
            </a:extLst>
          </p:cNvPr>
          <p:cNvPicPr>
            <a:picLocks noChangeAspect="1"/>
          </p:cNvPicPr>
          <p:nvPr/>
        </p:nvPicPr>
        <p:blipFill>
          <a:blip r:embed="rId4"/>
          <a:stretch>
            <a:fillRect/>
          </a:stretch>
        </p:blipFill>
        <p:spPr>
          <a:xfrm>
            <a:off x="-28146" y="3936430"/>
            <a:ext cx="13055600" cy="5607273"/>
          </a:xfrm>
          <a:prstGeom prst="rect">
            <a:avLst/>
          </a:prstGeom>
        </p:spPr>
      </p:pic>
      <p:pic>
        <p:nvPicPr>
          <p:cNvPr id="7" name="Picture 6">
            <a:extLst>
              <a:ext uri="{FF2B5EF4-FFF2-40B4-BE49-F238E27FC236}">
                <a16:creationId xmlns:a16="http://schemas.microsoft.com/office/drawing/2014/main" id="{6C99A3BE-2FCE-4FD7-AF1E-C4FD1B0EDD99}"/>
              </a:ext>
            </a:extLst>
          </p:cNvPr>
          <p:cNvPicPr>
            <a:picLocks noChangeAspect="1"/>
          </p:cNvPicPr>
          <p:nvPr/>
        </p:nvPicPr>
        <p:blipFill>
          <a:blip r:embed="rId5"/>
          <a:stretch>
            <a:fillRect/>
          </a:stretch>
        </p:blipFill>
        <p:spPr>
          <a:xfrm>
            <a:off x="3596388" y="4057650"/>
            <a:ext cx="9431066" cy="1409897"/>
          </a:xfrm>
          <a:prstGeom prst="rect">
            <a:avLst/>
          </a:prstGeom>
        </p:spPr>
      </p:pic>
    </p:spTree>
    <p:extLst>
      <p:ext uri="{BB962C8B-B14F-4D97-AF65-F5344CB8AC3E}">
        <p14:creationId xmlns:p14="http://schemas.microsoft.com/office/powerpoint/2010/main" val="288708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54608A-B196-4ABF-AC2A-7299CCDD27E9}"/>
              </a:ext>
            </a:extLst>
          </p:cNvPr>
          <p:cNvSpPr>
            <a:spLocks noGrp="1"/>
          </p:cNvSpPr>
          <p:nvPr>
            <p:ph type="dt" sz="half" idx="10"/>
          </p:nvPr>
        </p:nvSpPr>
        <p:spPr/>
        <p:txBody>
          <a:bodyPr/>
          <a:lstStyle/>
          <a:p>
            <a:fld id="{AF34CBA5-C93B-47D9-844C-59F32063AD79}" type="datetime1">
              <a:rPr lang="en-GB" smtClean="0"/>
              <a:t>20/08/2018</a:t>
            </a:fld>
            <a:endParaRPr lang="en-GB"/>
          </a:p>
        </p:txBody>
      </p:sp>
      <p:sp>
        <p:nvSpPr>
          <p:cNvPr id="3" name="Footer Placeholder 2">
            <a:extLst>
              <a:ext uri="{FF2B5EF4-FFF2-40B4-BE49-F238E27FC236}">
                <a16:creationId xmlns:a16="http://schemas.microsoft.com/office/drawing/2014/main" id="{4ABBE7D9-65BC-434D-87A6-A0BE4862283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E9EB867-9966-4FE5-B44C-8707ACBE3123}"/>
              </a:ext>
            </a:extLst>
          </p:cNvPr>
          <p:cNvSpPr>
            <a:spLocks noGrp="1"/>
          </p:cNvSpPr>
          <p:nvPr>
            <p:ph type="sldNum" sz="quarter" idx="12"/>
          </p:nvPr>
        </p:nvSpPr>
        <p:spPr/>
        <p:txBody>
          <a:bodyPr/>
          <a:lstStyle/>
          <a:p>
            <a:fld id="{C9A48D05-AF44-4D94-A505-D97A91433368}" type="slidenum">
              <a:rPr lang="en-GB" smtClean="0"/>
              <a:t>17</a:t>
            </a:fld>
            <a:endParaRPr lang="en-GB"/>
          </a:p>
        </p:txBody>
      </p:sp>
      <p:sp>
        <p:nvSpPr>
          <p:cNvPr id="7" name="TextBox 6">
            <a:extLst>
              <a:ext uri="{FF2B5EF4-FFF2-40B4-BE49-F238E27FC236}">
                <a16:creationId xmlns:a16="http://schemas.microsoft.com/office/drawing/2014/main" id="{5752F9EB-2E57-4D92-A5C5-2EDE148FEA63}"/>
              </a:ext>
            </a:extLst>
          </p:cNvPr>
          <p:cNvSpPr txBox="1"/>
          <p:nvPr/>
        </p:nvSpPr>
        <p:spPr>
          <a:xfrm>
            <a:off x="127000" y="279404"/>
            <a:ext cx="11392349" cy="769441"/>
          </a:xfrm>
          <a:prstGeom prst="rect">
            <a:avLst/>
          </a:prstGeom>
          <a:noFill/>
        </p:spPr>
        <p:txBody>
          <a:bodyPr wrap="none" rtlCol="0">
            <a:spAutoFit/>
          </a:bodyPr>
          <a:lstStyle/>
          <a:p>
            <a:r>
              <a:rPr lang="en-GB" sz="4400" dirty="0">
                <a:solidFill>
                  <a:schemeClr val="tx2"/>
                </a:solidFill>
              </a:rPr>
              <a:t>Update translation in Google sheets: Vietnamese</a:t>
            </a:r>
          </a:p>
        </p:txBody>
      </p:sp>
      <p:pic>
        <p:nvPicPr>
          <p:cNvPr id="8" name="Picture 7">
            <a:extLst>
              <a:ext uri="{FF2B5EF4-FFF2-40B4-BE49-F238E27FC236}">
                <a16:creationId xmlns:a16="http://schemas.microsoft.com/office/drawing/2014/main" id="{5AB84F14-C76E-48B2-8058-A3D37C1EA5B4}"/>
              </a:ext>
            </a:extLst>
          </p:cNvPr>
          <p:cNvPicPr>
            <a:picLocks noChangeAspect="1"/>
          </p:cNvPicPr>
          <p:nvPr/>
        </p:nvPicPr>
        <p:blipFill>
          <a:blip r:embed="rId3"/>
          <a:stretch>
            <a:fillRect/>
          </a:stretch>
        </p:blipFill>
        <p:spPr>
          <a:xfrm>
            <a:off x="127000" y="1261967"/>
            <a:ext cx="12736702" cy="7401958"/>
          </a:xfrm>
          <a:prstGeom prst="rect">
            <a:avLst/>
          </a:prstGeom>
        </p:spPr>
      </p:pic>
    </p:spTree>
    <p:extLst>
      <p:ext uri="{BB962C8B-B14F-4D97-AF65-F5344CB8AC3E}">
        <p14:creationId xmlns:p14="http://schemas.microsoft.com/office/powerpoint/2010/main" val="396618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39FD4F-C7FF-4110-9FA5-674EB8B8A5F2}"/>
              </a:ext>
            </a:extLst>
          </p:cNvPr>
          <p:cNvSpPr>
            <a:spLocks noGrp="1"/>
          </p:cNvSpPr>
          <p:nvPr>
            <p:ph type="dt" sz="half" idx="10"/>
          </p:nvPr>
        </p:nvSpPr>
        <p:spPr/>
        <p:txBody>
          <a:bodyPr/>
          <a:lstStyle/>
          <a:p>
            <a:fld id="{19C3FC35-4F95-46E2-B28D-8E6189526D1D}" type="datetime1">
              <a:rPr lang="en-GB" smtClean="0"/>
              <a:t>20/08/2018</a:t>
            </a:fld>
            <a:endParaRPr lang="en-GB"/>
          </a:p>
        </p:txBody>
      </p:sp>
      <p:sp>
        <p:nvSpPr>
          <p:cNvPr id="3" name="Footer Placeholder 2">
            <a:extLst>
              <a:ext uri="{FF2B5EF4-FFF2-40B4-BE49-F238E27FC236}">
                <a16:creationId xmlns:a16="http://schemas.microsoft.com/office/drawing/2014/main" id="{2739CC54-47E6-49C2-B444-EB99D49F4A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2DAC97-1010-4292-B0B4-6CD7C8DD9C8B}"/>
              </a:ext>
            </a:extLst>
          </p:cNvPr>
          <p:cNvSpPr>
            <a:spLocks noGrp="1"/>
          </p:cNvSpPr>
          <p:nvPr>
            <p:ph type="sldNum" sz="quarter" idx="12"/>
          </p:nvPr>
        </p:nvSpPr>
        <p:spPr/>
        <p:txBody>
          <a:bodyPr/>
          <a:lstStyle/>
          <a:p>
            <a:fld id="{C9A48D05-AF44-4D94-A505-D97A91433368}" type="slidenum">
              <a:rPr lang="en-GB" smtClean="0"/>
              <a:t>18</a:t>
            </a:fld>
            <a:endParaRPr lang="en-GB"/>
          </a:p>
        </p:txBody>
      </p:sp>
      <p:pic>
        <p:nvPicPr>
          <p:cNvPr id="5" name="Picture 4">
            <a:extLst>
              <a:ext uri="{FF2B5EF4-FFF2-40B4-BE49-F238E27FC236}">
                <a16:creationId xmlns:a16="http://schemas.microsoft.com/office/drawing/2014/main" id="{858A7F2B-FF66-4E65-B880-2E92768C28B9}"/>
              </a:ext>
            </a:extLst>
          </p:cNvPr>
          <p:cNvPicPr>
            <a:picLocks noChangeAspect="1"/>
          </p:cNvPicPr>
          <p:nvPr/>
        </p:nvPicPr>
        <p:blipFill>
          <a:blip r:embed="rId3"/>
          <a:stretch>
            <a:fillRect/>
          </a:stretch>
        </p:blipFill>
        <p:spPr>
          <a:xfrm>
            <a:off x="0" y="0"/>
            <a:ext cx="13055600" cy="7114845"/>
          </a:xfrm>
          <a:prstGeom prst="rect">
            <a:avLst/>
          </a:prstGeom>
        </p:spPr>
      </p:pic>
    </p:spTree>
    <p:extLst>
      <p:ext uri="{BB962C8B-B14F-4D97-AF65-F5344CB8AC3E}">
        <p14:creationId xmlns:p14="http://schemas.microsoft.com/office/powerpoint/2010/main" val="3685027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August 20, 2018</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19</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0" y="364497"/>
            <a:ext cx="3658950" cy="1015663"/>
          </a:xfrm>
          <a:prstGeom prst="rect">
            <a:avLst/>
          </a:prstGeom>
          <a:noFill/>
        </p:spPr>
        <p:txBody>
          <a:bodyPr wrap="none" rtlCol="0">
            <a:spAutoFit/>
          </a:bodyPr>
          <a:lstStyle/>
          <a:p>
            <a:r>
              <a:rPr lang="en-GB" sz="6000" dirty="0">
                <a:solidFill>
                  <a:schemeClr val="tx2"/>
                </a:solidFill>
              </a:rPr>
              <a:t>Thank you!</a:t>
            </a:r>
          </a:p>
        </p:txBody>
      </p:sp>
      <p:sp>
        <p:nvSpPr>
          <p:cNvPr id="5" name="Rectangle 4">
            <a:extLst>
              <a:ext uri="{FF2B5EF4-FFF2-40B4-BE49-F238E27FC236}">
                <a16:creationId xmlns:a16="http://schemas.microsoft.com/office/drawing/2014/main" id="{731F4712-0072-4997-99E5-3DCDE664AB2C}"/>
              </a:ext>
            </a:extLst>
          </p:cNvPr>
          <p:cNvSpPr/>
          <p:nvPr/>
        </p:nvSpPr>
        <p:spPr>
          <a:xfrm>
            <a:off x="642840" y="2305050"/>
            <a:ext cx="11371360" cy="3046988"/>
          </a:xfrm>
          <a:prstGeom prst="rect">
            <a:avLst/>
          </a:prstGeom>
        </p:spPr>
        <p:txBody>
          <a:bodyPr wrap="square">
            <a:spAutoFit/>
          </a:bodyPr>
          <a:lstStyle/>
          <a:p>
            <a:r>
              <a:rPr lang="en-GB" sz="4800" dirty="0"/>
              <a:t>If you are interested in translating RDA Reference or the whole RDA Toolkit, please contact the RSC Translations Liaison Officer:</a:t>
            </a:r>
          </a:p>
          <a:p>
            <a:r>
              <a:rPr lang="en-GB" sz="4800" dirty="0"/>
              <a:t>Daniel Paradis </a:t>
            </a:r>
            <a:r>
              <a:rPr lang="en-GB" sz="4800" dirty="0">
                <a:solidFill>
                  <a:schemeClr val="tx2"/>
                </a:solidFill>
                <a:hlinkClick r:id="rId3">
                  <a:extLst>
                    <a:ext uri="{A12FA001-AC4F-418D-AE19-62706E023703}">
                      <ahyp:hlinkClr xmlns:ahyp="http://schemas.microsoft.com/office/drawing/2018/hyperlinkcolor" val="tx"/>
                    </a:ext>
                  </a:extLst>
                </a:hlinkClick>
              </a:rPr>
              <a:t>transwgchair@rdatoolkit.org</a:t>
            </a:r>
            <a:endParaRPr lang="en-GB" sz="4800" dirty="0">
              <a:solidFill>
                <a:schemeClr val="tx2"/>
              </a:solidFill>
            </a:endParaRPr>
          </a:p>
        </p:txBody>
      </p:sp>
      <p:sp>
        <p:nvSpPr>
          <p:cNvPr id="6" name="Rectangle 5">
            <a:extLst>
              <a:ext uri="{FF2B5EF4-FFF2-40B4-BE49-F238E27FC236}">
                <a16:creationId xmlns:a16="http://schemas.microsoft.com/office/drawing/2014/main" id="{18951DF5-76FB-4B1B-82AF-B2398AC9B2E6}"/>
              </a:ext>
            </a:extLst>
          </p:cNvPr>
          <p:cNvSpPr/>
          <p:nvPr/>
        </p:nvSpPr>
        <p:spPr>
          <a:xfrm>
            <a:off x="578774" y="6038850"/>
            <a:ext cx="11676160" cy="830997"/>
          </a:xfrm>
          <a:prstGeom prst="rect">
            <a:avLst/>
          </a:prstGeom>
        </p:spPr>
        <p:txBody>
          <a:bodyPr wrap="square">
            <a:spAutoFit/>
          </a:bodyPr>
          <a:lstStyle/>
          <a:p>
            <a:r>
              <a:rPr lang="en-GB" sz="4800" dirty="0"/>
              <a:t>Or talk to me during the seminar or IFLA 2018 </a:t>
            </a:r>
            <a:endParaRPr lang="en-GB" sz="4800" dirty="0">
              <a:solidFill>
                <a:schemeClr val="tx2"/>
              </a:solidFill>
            </a:endParaRPr>
          </a:p>
        </p:txBody>
      </p:sp>
    </p:spTree>
    <p:extLst>
      <p:ext uri="{BB962C8B-B14F-4D97-AF65-F5344CB8AC3E}">
        <p14:creationId xmlns:p14="http://schemas.microsoft.com/office/powerpoint/2010/main" val="106115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87C76-B28F-4CF0-A852-FAA3C8EDAD23}"/>
              </a:ext>
            </a:extLst>
          </p:cNvPr>
          <p:cNvSpPr>
            <a:spLocks noGrp="1"/>
          </p:cNvSpPr>
          <p:nvPr>
            <p:ph type="dt" sz="half" idx="10"/>
          </p:nvPr>
        </p:nvSpPr>
        <p:spPr/>
        <p:txBody>
          <a:bodyPr/>
          <a:lstStyle/>
          <a:p>
            <a:fld id="{E001E81F-CAD3-412B-8E6F-53481B321DC6}" type="datetime4">
              <a:rPr lang="en-US" smtClean="0"/>
              <a:t>August 20, 2018</a:t>
            </a:fld>
            <a:endParaRPr lang="en-US" dirty="0"/>
          </a:p>
        </p:txBody>
      </p:sp>
      <p:sp>
        <p:nvSpPr>
          <p:cNvPr id="3" name="Slide Number Placeholder 2">
            <a:extLst>
              <a:ext uri="{FF2B5EF4-FFF2-40B4-BE49-F238E27FC236}">
                <a16:creationId xmlns:a16="http://schemas.microsoft.com/office/drawing/2014/main" id="{8AE9C553-1E3A-47C5-A1CB-850C75911A13}"/>
              </a:ext>
            </a:extLst>
          </p:cNvPr>
          <p:cNvSpPr>
            <a:spLocks noGrp="1"/>
          </p:cNvSpPr>
          <p:nvPr>
            <p:ph type="sldNum" sz="quarter" idx="11"/>
          </p:nvPr>
        </p:nvSpPr>
        <p:spPr/>
        <p:txBody>
          <a:bodyPr/>
          <a:lstStyle/>
          <a:p>
            <a:pPr algn="ctr"/>
            <a:fld id="{6B918772-37A3-47DC-BE01-33CAE9FCB74A}" type="slidenum">
              <a:rPr lang="en-US" smtClean="0"/>
              <a:pPr algn="ctr"/>
              <a:t>2</a:t>
            </a:fld>
            <a:endParaRPr lang="en-US" dirty="0"/>
          </a:p>
        </p:txBody>
      </p:sp>
      <p:sp>
        <p:nvSpPr>
          <p:cNvPr id="4" name="Title 1">
            <a:extLst>
              <a:ext uri="{FF2B5EF4-FFF2-40B4-BE49-F238E27FC236}">
                <a16:creationId xmlns:a16="http://schemas.microsoft.com/office/drawing/2014/main" id="{9D88FB05-1A8C-4C23-849E-1A85F0D34C24}"/>
              </a:ext>
            </a:extLst>
          </p:cNvPr>
          <p:cNvSpPr txBox="1">
            <a:spLocks/>
          </p:cNvSpPr>
          <p:nvPr/>
        </p:nvSpPr>
        <p:spPr>
          <a:xfrm>
            <a:off x="508000" y="476250"/>
            <a:ext cx="5059602" cy="1111441"/>
          </a:xfrm>
          <a:prstGeom prst="rect">
            <a:avLst/>
          </a:prstGeom>
        </p:spPr>
        <p:txBody>
          <a:bodyPr/>
          <a:lstStyle>
            <a:lvl1pPr>
              <a:defRPr>
                <a:latin typeface="+mj-lt"/>
                <a:ea typeface="+mj-ea"/>
                <a:cs typeface="+mj-cs"/>
              </a:defRPr>
            </a:lvl1pPr>
          </a:lstStyle>
          <a:p>
            <a:r>
              <a:rPr lang="en-GB" sz="6000" kern="0" dirty="0">
                <a:solidFill>
                  <a:schemeClr val="tx2"/>
                </a:solidFill>
              </a:rPr>
              <a:t>Overview</a:t>
            </a:r>
          </a:p>
        </p:txBody>
      </p:sp>
      <p:sp>
        <p:nvSpPr>
          <p:cNvPr id="6" name="TextBox 5">
            <a:extLst>
              <a:ext uri="{FF2B5EF4-FFF2-40B4-BE49-F238E27FC236}">
                <a16:creationId xmlns:a16="http://schemas.microsoft.com/office/drawing/2014/main" id="{252ABAC1-0B5A-446E-BAAA-FFD4174104CB}"/>
              </a:ext>
            </a:extLst>
          </p:cNvPr>
          <p:cNvSpPr txBox="1"/>
          <p:nvPr/>
        </p:nvSpPr>
        <p:spPr>
          <a:xfrm>
            <a:off x="507999" y="1800311"/>
            <a:ext cx="9829799" cy="1569660"/>
          </a:xfrm>
          <a:prstGeom prst="rect">
            <a:avLst/>
          </a:prstGeom>
          <a:noFill/>
        </p:spPr>
        <p:txBody>
          <a:bodyPr wrap="square" rtlCol="0">
            <a:spAutoFit/>
          </a:bodyPr>
          <a:lstStyle/>
          <a:p>
            <a:r>
              <a:rPr lang="en-US" sz="4800" dirty="0"/>
              <a:t>How does the new infrastructure of RDA facilitate translations?</a:t>
            </a:r>
          </a:p>
        </p:txBody>
      </p:sp>
    </p:spTree>
    <p:extLst>
      <p:ext uri="{BB962C8B-B14F-4D97-AF65-F5344CB8AC3E}">
        <p14:creationId xmlns:p14="http://schemas.microsoft.com/office/powerpoint/2010/main" val="339832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4E950-325A-4185-934A-D2FB147403A0}"/>
              </a:ext>
            </a:extLst>
          </p:cNvPr>
          <p:cNvSpPr>
            <a:spLocks noGrp="1"/>
          </p:cNvSpPr>
          <p:nvPr>
            <p:ph type="dt" sz="half" idx="10"/>
          </p:nvPr>
        </p:nvSpPr>
        <p:spPr/>
        <p:txBody>
          <a:bodyPr/>
          <a:lstStyle/>
          <a:p>
            <a:fld id="{E001E81F-CAD3-412B-8E6F-53481B321DC6}" type="datetime4">
              <a:rPr lang="en-US" smtClean="0"/>
              <a:t>August 20, 2018</a:t>
            </a:fld>
            <a:endParaRPr lang="en-US" dirty="0"/>
          </a:p>
        </p:txBody>
      </p:sp>
      <p:sp>
        <p:nvSpPr>
          <p:cNvPr id="3" name="Slide Number Placeholder 2">
            <a:extLst>
              <a:ext uri="{FF2B5EF4-FFF2-40B4-BE49-F238E27FC236}">
                <a16:creationId xmlns:a16="http://schemas.microsoft.com/office/drawing/2014/main" id="{0D0A9660-DE01-441A-AE3C-DFFF212D95B7}"/>
              </a:ext>
            </a:extLst>
          </p:cNvPr>
          <p:cNvSpPr>
            <a:spLocks noGrp="1"/>
          </p:cNvSpPr>
          <p:nvPr>
            <p:ph type="sldNum" sz="quarter" idx="11"/>
          </p:nvPr>
        </p:nvSpPr>
        <p:spPr/>
        <p:txBody>
          <a:bodyPr/>
          <a:lstStyle/>
          <a:p>
            <a:pPr algn="ctr"/>
            <a:fld id="{6B918772-37A3-47DC-BE01-33CAE9FCB74A}" type="slidenum">
              <a:rPr lang="en-US" smtClean="0"/>
              <a:pPr algn="ctr"/>
              <a:t>3</a:t>
            </a:fld>
            <a:endParaRPr lang="en-US" dirty="0"/>
          </a:p>
        </p:txBody>
      </p:sp>
      <p:sp>
        <p:nvSpPr>
          <p:cNvPr id="4" name="TextBox 3">
            <a:extLst>
              <a:ext uri="{FF2B5EF4-FFF2-40B4-BE49-F238E27FC236}">
                <a16:creationId xmlns:a16="http://schemas.microsoft.com/office/drawing/2014/main" id="{41B002ED-761A-496C-BEFC-CB11AF8875CF}"/>
              </a:ext>
            </a:extLst>
          </p:cNvPr>
          <p:cNvSpPr txBox="1"/>
          <p:nvPr/>
        </p:nvSpPr>
        <p:spPr>
          <a:xfrm>
            <a:off x="508000" y="2457450"/>
            <a:ext cx="11265135" cy="1569660"/>
          </a:xfrm>
          <a:prstGeom prst="rect">
            <a:avLst/>
          </a:prstGeom>
          <a:noFill/>
        </p:spPr>
        <p:txBody>
          <a:bodyPr wrap="none" rtlCol="0">
            <a:spAutoFit/>
          </a:bodyPr>
          <a:lstStyle/>
          <a:p>
            <a:r>
              <a:rPr lang="en-US" sz="4800" dirty="0"/>
              <a:t>Internationalization is a strategic goal of the </a:t>
            </a:r>
          </a:p>
          <a:p>
            <a:r>
              <a:rPr lang="en-US" sz="4800" dirty="0"/>
              <a:t>RDA standard …</a:t>
            </a:r>
          </a:p>
        </p:txBody>
      </p:sp>
      <p:sp>
        <p:nvSpPr>
          <p:cNvPr id="5" name="Title 1">
            <a:extLst>
              <a:ext uri="{FF2B5EF4-FFF2-40B4-BE49-F238E27FC236}">
                <a16:creationId xmlns:a16="http://schemas.microsoft.com/office/drawing/2014/main" id="{95DFEAC7-8F90-4947-B229-C0CBA12CCDCC}"/>
              </a:ext>
            </a:extLst>
          </p:cNvPr>
          <p:cNvSpPr txBox="1">
            <a:spLocks/>
          </p:cNvSpPr>
          <p:nvPr/>
        </p:nvSpPr>
        <p:spPr>
          <a:xfrm>
            <a:off x="508000" y="476250"/>
            <a:ext cx="7239000" cy="1111441"/>
          </a:xfrm>
          <a:prstGeom prst="rect">
            <a:avLst/>
          </a:prstGeom>
        </p:spPr>
        <p:txBody>
          <a:bodyPr/>
          <a:lstStyle>
            <a:lvl1pPr>
              <a:defRPr>
                <a:latin typeface="+mj-lt"/>
                <a:ea typeface="+mj-ea"/>
                <a:cs typeface="+mj-cs"/>
              </a:defRPr>
            </a:lvl1pPr>
          </a:lstStyle>
          <a:p>
            <a:r>
              <a:rPr lang="en-GB" sz="6000" kern="0" dirty="0">
                <a:solidFill>
                  <a:schemeClr val="tx2"/>
                </a:solidFill>
              </a:rPr>
              <a:t>RDA Translation Policy</a:t>
            </a:r>
          </a:p>
        </p:txBody>
      </p:sp>
    </p:spTree>
    <p:extLst>
      <p:ext uri="{BB962C8B-B14F-4D97-AF65-F5344CB8AC3E}">
        <p14:creationId xmlns:p14="http://schemas.microsoft.com/office/powerpoint/2010/main" val="427603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3C713-9773-41AE-BAEF-5329D3B9585C}"/>
              </a:ext>
            </a:extLst>
          </p:cNvPr>
          <p:cNvSpPr>
            <a:spLocks noGrp="1"/>
          </p:cNvSpPr>
          <p:nvPr>
            <p:ph type="dt" sz="half" idx="10"/>
          </p:nvPr>
        </p:nvSpPr>
        <p:spPr/>
        <p:txBody>
          <a:bodyPr/>
          <a:lstStyle/>
          <a:p>
            <a:fld id="{BF57E567-BD4D-4C54-A1EF-2264EB79A136}" type="datetime1">
              <a:rPr lang="en-GB" smtClean="0"/>
              <a:t>20/08/2018</a:t>
            </a:fld>
            <a:endParaRPr lang="en-GB"/>
          </a:p>
        </p:txBody>
      </p:sp>
      <p:sp>
        <p:nvSpPr>
          <p:cNvPr id="3" name="Footer Placeholder 2">
            <a:extLst>
              <a:ext uri="{FF2B5EF4-FFF2-40B4-BE49-F238E27FC236}">
                <a16:creationId xmlns:a16="http://schemas.microsoft.com/office/drawing/2014/main" id="{1FB8A813-9798-4490-A9A3-8EB9E8A599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4CCB0A-BA62-4775-B8A8-D3496E60F617}"/>
              </a:ext>
            </a:extLst>
          </p:cNvPr>
          <p:cNvSpPr>
            <a:spLocks noGrp="1"/>
          </p:cNvSpPr>
          <p:nvPr>
            <p:ph type="sldNum" sz="quarter" idx="12"/>
          </p:nvPr>
        </p:nvSpPr>
        <p:spPr/>
        <p:txBody>
          <a:bodyPr/>
          <a:lstStyle/>
          <a:p>
            <a:fld id="{C9A48D05-AF44-4D94-A505-D97A91433368}" type="slidenum">
              <a:rPr lang="en-GB" smtClean="0"/>
              <a:t>4</a:t>
            </a:fld>
            <a:endParaRPr lang="en-GB"/>
          </a:p>
        </p:txBody>
      </p:sp>
      <p:pic>
        <p:nvPicPr>
          <p:cNvPr id="5" name="Picture 4">
            <a:extLst>
              <a:ext uri="{FF2B5EF4-FFF2-40B4-BE49-F238E27FC236}">
                <a16:creationId xmlns:a16="http://schemas.microsoft.com/office/drawing/2014/main" id="{1038B4E5-EAB6-448F-842E-9D0EEDCB6BC9}"/>
              </a:ext>
            </a:extLst>
          </p:cNvPr>
          <p:cNvPicPr>
            <a:picLocks noChangeAspect="1"/>
          </p:cNvPicPr>
          <p:nvPr/>
        </p:nvPicPr>
        <p:blipFill>
          <a:blip r:embed="rId3"/>
          <a:stretch>
            <a:fillRect/>
          </a:stretch>
        </p:blipFill>
        <p:spPr>
          <a:xfrm>
            <a:off x="17849" y="6693"/>
            <a:ext cx="13055600" cy="8199712"/>
          </a:xfrm>
          <a:prstGeom prst="rect">
            <a:avLst/>
          </a:prstGeom>
        </p:spPr>
      </p:pic>
      <p:pic>
        <p:nvPicPr>
          <p:cNvPr id="6" name="Picture 5">
            <a:extLst>
              <a:ext uri="{FF2B5EF4-FFF2-40B4-BE49-F238E27FC236}">
                <a16:creationId xmlns:a16="http://schemas.microsoft.com/office/drawing/2014/main" id="{3B16C31D-6F48-48A5-8BF2-88DFAD02E7F6}"/>
              </a:ext>
            </a:extLst>
          </p:cNvPr>
          <p:cNvPicPr>
            <a:picLocks noChangeAspect="1"/>
          </p:cNvPicPr>
          <p:nvPr/>
        </p:nvPicPr>
        <p:blipFill>
          <a:blip r:embed="rId4"/>
          <a:stretch>
            <a:fillRect/>
          </a:stretch>
        </p:blipFill>
        <p:spPr>
          <a:xfrm>
            <a:off x="215605" y="6038850"/>
            <a:ext cx="12660088" cy="2381075"/>
          </a:xfrm>
          <a:prstGeom prst="rect">
            <a:avLst/>
          </a:prstGeom>
          <a:ln w="19050">
            <a:solidFill>
              <a:schemeClr val="tx2"/>
            </a:solidFill>
          </a:ln>
        </p:spPr>
      </p:pic>
    </p:spTree>
    <p:extLst>
      <p:ext uri="{BB962C8B-B14F-4D97-AF65-F5344CB8AC3E}">
        <p14:creationId xmlns:p14="http://schemas.microsoft.com/office/powerpoint/2010/main" val="412008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3CC9B4-515C-4FE5-B160-6AC2FDAB7801}"/>
              </a:ext>
            </a:extLst>
          </p:cNvPr>
          <p:cNvSpPr>
            <a:spLocks noGrp="1"/>
          </p:cNvSpPr>
          <p:nvPr>
            <p:ph type="dt" sz="half" idx="10"/>
          </p:nvPr>
        </p:nvSpPr>
        <p:spPr/>
        <p:txBody>
          <a:bodyPr/>
          <a:lstStyle/>
          <a:p>
            <a:fld id="{F4BAC887-ECA3-48E8-B919-4B3CA132C4C7}" type="datetime1">
              <a:rPr lang="en-GB" smtClean="0"/>
              <a:t>20/08/2018</a:t>
            </a:fld>
            <a:endParaRPr lang="en-GB"/>
          </a:p>
        </p:txBody>
      </p:sp>
      <p:sp>
        <p:nvSpPr>
          <p:cNvPr id="3" name="Footer Placeholder 2">
            <a:extLst>
              <a:ext uri="{FF2B5EF4-FFF2-40B4-BE49-F238E27FC236}">
                <a16:creationId xmlns:a16="http://schemas.microsoft.com/office/drawing/2014/main" id="{02447E3C-58A0-45C7-AF1F-58AE865C08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1C3565-6202-4B0E-A725-DE2834F29C3C}"/>
              </a:ext>
            </a:extLst>
          </p:cNvPr>
          <p:cNvSpPr>
            <a:spLocks noGrp="1"/>
          </p:cNvSpPr>
          <p:nvPr>
            <p:ph type="sldNum" sz="quarter" idx="12"/>
          </p:nvPr>
        </p:nvSpPr>
        <p:spPr/>
        <p:txBody>
          <a:bodyPr/>
          <a:lstStyle/>
          <a:p>
            <a:fld id="{C9A48D05-AF44-4D94-A505-D97A91433368}" type="slidenum">
              <a:rPr lang="en-GB" smtClean="0"/>
              <a:t>5</a:t>
            </a:fld>
            <a:endParaRPr lang="en-GB"/>
          </a:p>
        </p:txBody>
      </p:sp>
      <p:pic>
        <p:nvPicPr>
          <p:cNvPr id="5" name="Picture 4">
            <a:extLst>
              <a:ext uri="{FF2B5EF4-FFF2-40B4-BE49-F238E27FC236}">
                <a16:creationId xmlns:a16="http://schemas.microsoft.com/office/drawing/2014/main" id="{2BAB7F3E-22C2-4BDD-9109-027C17C11F0C}"/>
              </a:ext>
            </a:extLst>
          </p:cNvPr>
          <p:cNvPicPr>
            <a:picLocks noChangeAspect="1"/>
          </p:cNvPicPr>
          <p:nvPr/>
        </p:nvPicPr>
        <p:blipFill>
          <a:blip r:embed="rId3"/>
          <a:stretch>
            <a:fillRect/>
          </a:stretch>
        </p:blipFill>
        <p:spPr>
          <a:xfrm>
            <a:off x="0" y="-25396"/>
            <a:ext cx="8532440" cy="9791700"/>
          </a:xfrm>
          <a:prstGeom prst="rect">
            <a:avLst/>
          </a:prstGeom>
        </p:spPr>
      </p:pic>
    </p:spTree>
    <p:extLst>
      <p:ext uri="{BB962C8B-B14F-4D97-AF65-F5344CB8AC3E}">
        <p14:creationId xmlns:p14="http://schemas.microsoft.com/office/powerpoint/2010/main" val="23946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7B08D-1CE6-4814-9213-47115F7CFB31}"/>
              </a:ext>
            </a:extLst>
          </p:cNvPr>
          <p:cNvSpPr>
            <a:spLocks noGrp="1"/>
          </p:cNvSpPr>
          <p:nvPr>
            <p:ph type="dt" sz="half" idx="10"/>
          </p:nvPr>
        </p:nvSpPr>
        <p:spPr/>
        <p:txBody>
          <a:bodyPr/>
          <a:lstStyle/>
          <a:p>
            <a:fld id="{E001E81F-CAD3-412B-8E6F-53481B321DC6}" type="datetime4">
              <a:rPr lang="en-US" smtClean="0"/>
              <a:t>August 20, 2018</a:t>
            </a:fld>
            <a:endParaRPr lang="en-US" dirty="0"/>
          </a:p>
        </p:txBody>
      </p:sp>
      <p:sp>
        <p:nvSpPr>
          <p:cNvPr id="3" name="Slide Number Placeholder 2">
            <a:extLst>
              <a:ext uri="{FF2B5EF4-FFF2-40B4-BE49-F238E27FC236}">
                <a16:creationId xmlns:a16="http://schemas.microsoft.com/office/drawing/2014/main" id="{87A06422-2DFF-45E1-8AB8-533155550329}"/>
              </a:ext>
            </a:extLst>
          </p:cNvPr>
          <p:cNvSpPr>
            <a:spLocks noGrp="1"/>
          </p:cNvSpPr>
          <p:nvPr>
            <p:ph type="sldNum" sz="quarter" idx="11"/>
          </p:nvPr>
        </p:nvSpPr>
        <p:spPr/>
        <p:txBody>
          <a:bodyPr/>
          <a:lstStyle/>
          <a:p>
            <a:pPr algn="ctr"/>
            <a:fld id="{6B918772-37A3-47DC-BE01-33CAE9FCB74A}" type="slidenum">
              <a:rPr lang="en-US" smtClean="0"/>
              <a:pPr algn="ctr"/>
              <a:t>6</a:t>
            </a:fld>
            <a:endParaRPr lang="en-US" dirty="0"/>
          </a:p>
        </p:txBody>
      </p:sp>
      <p:sp>
        <p:nvSpPr>
          <p:cNvPr id="4" name="Title 1">
            <a:extLst>
              <a:ext uri="{FF2B5EF4-FFF2-40B4-BE49-F238E27FC236}">
                <a16:creationId xmlns:a16="http://schemas.microsoft.com/office/drawing/2014/main" id="{6D20660D-D571-41A9-8A74-BE29D0D11284}"/>
              </a:ext>
            </a:extLst>
          </p:cNvPr>
          <p:cNvSpPr txBox="1">
            <a:spLocks/>
          </p:cNvSpPr>
          <p:nvPr/>
        </p:nvSpPr>
        <p:spPr>
          <a:xfrm>
            <a:off x="508000" y="476250"/>
            <a:ext cx="5059602" cy="1111441"/>
          </a:xfrm>
          <a:prstGeom prst="rect">
            <a:avLst/>
          </a:prstGeom>
        </p:spPr>
        <p:txBody>
          <a:bodyPr/>
          <a:lstStyle>
            <a:lvl1pPr>
              <a:defRPr>
                <a:latin typeface="+mj-lt"/>
                <a:ea typeface="+mj-ea"/>
                <a:cs typeface="+mj-cs"/>
              </a:defRPr>
            </a:lvl1pPr>
          </a:lstStyle>
          <a:p>
            <a:r>
              <a:rPr lang="en-GB" sz="6000" kern="0" dirty="0">
                <a:solidFill>
                  <a:schemeClr val="tx2"/>
                </a:solidFill>
              </a:rPr>
              <a:t>Infrastructure</a:t>
            </a:r>
          </a:p>
        </p:txBody>
      </p:sp>
      <p:sp>
        <p:nvSpPr>
          <p:cNvPr id="5" name="TextBox 4">
            <a:extLst>
              <a:ext uri="{FF2B5EF4-FFF2-40B4-BE49-F238E27FC236}">
                <a16:creationId xmlns:a16="http://schemas.microsoft.com/office/drawing/2014/main" id="{54969A08-5EF1-42BB-BCEC-0C18BC4343EE}"/>
              </a:ext>
            </a:extLst>
          </p:cNvPr>
          <p:cNvSpPr txBox="1"/>
          <p:nvPr/>
        </p:nvSpPr>
        <p:spPr>
          <a:xfrm>
            <a:off x="601887" y="1929267"/>
            <a:ext cx="4334634" cy="1191816"/>
          </a:xfrm>
          <a:prstGeom prst="roundRect">
            <a:avLst/>
          </a:prstGeom>
          <a:noFill/>
          <a:ln w="57150">
            <a:solidFill>
              <a:schemeClr val="tx2"/>
            </a:solidFill>
            <a:prstDash val="sysDash"/>
          </a:ln>
        </p:spPr>
        <p:txBody>
          <a:bodyPr wrap="none" rtlCol="0">
            <a:spAutoFit/>
          </a:bodyPr>
          <a:lstStyle/>
          <a:p>
            <a:pPr algn="ctr"/>
            <a:r>
              <a:rPr lang="en-GB" sz="3200" i="1" dirty="0"/>
              <a:t>Open Metadata Registry</a:t>
            </a:r>
          </a:p>
          <a:p>
            <a:pPr algn="ctr"/>
            <a:r>
              <a:rPr lang="en-GB" sz="3200" dirty="0"/>
              <a:t>for RDA</a:t>
            </a:r>
          </a:p>
        </p:txBody>
      </p:sp>
      <p:sp>
        <p:nvSpPr>
          <p:cNvPr id="6" name="TextBox 5">
            <a:extLst>
              <a:ext uri="{FF2B5EF4-FFF2-40B4-BE49-F238E27FC236}">
                <a16:creationId xmlns:a16="http://schemas.microsoft.com/office/drawing/2014/main" id="{384A47E2-D167-440C-96CC-80354ABAD20A}"/>
              </a:ext>
            </a:extLst>
          </p:cNvPr>
          <p:cNvSpPr txBox="1"/>
          <p:nvPr/>
        </p:nvSpPr>
        <p:spPr>
          <a:xfrm>
            <a:off x="1169541" y="3867745"/>
            <a:ext cx="3199327" cy="1191816"/>
          </a:xfrm>
          <a:prstGeom prst="roundRect">
            <a:avLst/>
          </a:prstGeom>
          <a:noFill/>
          <a:ln w="57150">
            <a:solidFill>
              <a:schemeClr val="tx2"/>
            </a:solidFill>
            <a:prstDash val="sysDash"/>
          </a:ln>
        </p:spPr>
        <p:txBody>
          <a:bodyPr wrap="none" rtlCol="0">
            <a:spAutoFit/>
          </a:bodyPr>
          <a:lstStyle/>
          <a:p>
            <a:pPr algn="ctr"/>
            <a:r>
              <a:rPr lang="en-GB" sz="3200" i="1" dirty="0"/>
              <a:t>GitHub</a:t>
            </a:r>
          </a:p>
          <a:p>
            <a:pPr algn="ctr"/>
            <a:r>
              <a:rPr lang="en-GB" sz="3200" dirty="0"/>
              <a:t>RDA Vocabularies</a:t>
            </a:r>
          </a:p>
        </p:txBody>
      </p:sp>
      <p:sp>
        <p:nvSpPr>
          <p:cNvPr id="7" name="TextBox 6">
            <a:extLst>
              <a:ext uri="{FF2B5EF4-FFF2-40B4-BE49-F238E27FC236}">
                <a16:creationId xmlns:a16="http://schemas.microsoft.com/office/drawing/2014/main" id="{75D2A210-6E5B-48FC-A866-C1848251A41C}"/>
              </a:ext>
            </a:extLst>
          </p:cNvPr>
          <p:cNvSpPr txBox="1"/>
          <p:nvPr/>
        </p:nvSpPr>
        <p:spPr>
          <a:xfrm>
            <a:off x="4036909" y="5657850"/>
            <a:ext cx="5309932" cy="2281476"/>
          </a:xfrm>
          <a:prstGeom prst="roundRect">
            <a:avLst/>
          </a:prstGeom>
          <a:noFill/>
          <a:ln w="57150">
            <a:solidFill>
              <a:schemeClr val="accent1"/>
            </a:solidFill>
          </a:ln>
        </p:spPr>
        <p:txBody>
          <a:bodyPr wrap="none" rtlCol="0">
            <a:spAutoFit/>
          </a:bodyPr>
          <a:lstStyle/>
          <a:p>
            <a:pPr algn="ctr"/>
            <a:r>
              <a:rPr lang="en-GB" sz="3200" i="1" dirty="0"/>
              <a:t>Content Management System</a:t>
            </a:r>
            <a:endParaRPr lang="en-GB" sz="3200" dirty="0"/>
          </a:p>
          <a:p>
            <a:pPr algn="ctr"/>
            <a:r>
              <a:rPr lang="en-GB" sz="3200" dirty="0"/>
              <a:t>RDA Toolkit</a:t>
            </a:r>
          </a:p>
          <a:p>
            <a:pPr algn="ctr"/>
            <a:endParaRPr lang="en-GB" sz="3200" dirty="0"/>
          </a:p>
          <a:p>
            <a:pPr algn="ctr"/>
            <a:endParaRPr lang="en-GB" sz="3200" dirty="0"/>
          </a:p>
        </p:txBody>
      </p:sp>
      <p:sp>
        <p:nvSpPr>
          <p:cNvPr id="8" name="TextBox 7">
            <a:extLst>
              <a:ext uri="{FF2B5EF4-FFF2-40B4-BE49-F238E27FC236}">
                <a16:creationId xmlns:a16="http://schemas.microsoft.com/office/drawing/2014/main" id="{AF40F44E-A4A0-4519-B78B-4F4043EDF29F}"/>
              </a:ext>
            </a:extLst>
          </p:cNvPr>
          <p:cNvSpPr txBox="1"/>
          <p:nvPr/>
        </p:nvSpPr>
        <p:spPr>
          <a:xfrm>
            <a:off x="9300764" y="4420062"/>
            <a:ext cx="2050476" cy="646986"/>
          </a:xfrm>
          <a:prstGeom prst="roundRect">
            <a:avLst/>
          </a:prstGeom>
          <a:noFill/>
          <a:ln w="57150">
            <a:solidFill>
              <a:schemeClr val="tx2"/>
            </a:solidFill>
          </a:ln>
        </p:spPr>
        <p:txBody>
          <a:bodyPr wrap="none" rtlCol="0">
            <a:spAutoFit/>
          </a:bodyPr>
          <a:lstStyle/>
          <a:p>
            <a:pPr algn="ctr"/>
            <a:r>
              <a:rPr lang="en-GB" sz="3200" i="1" dirty="0"/>
              <a:t>SDL Trados</a:t>
            </a:r>
          </a:p>
        </p:txBody>
      </p:sp>
      <p:sp>
        <p:nvSpPr>
          <p:cNvPr id="9" name="Arrow: Down 8">
            <a:extLst>
              <a:ext uri="{FF2B5EF4-FFF2-40B4-BE49-F238E27FC236}">
                <a16:creationId xmlns:a16="http://schemas.microsoft.com/office/drawing/2014/main" id="{2D0CB404-6BD5-496A-A580-C70DB27F48EA}"/>
              </a:ext>
            </a:extLst>
          </p:cNvPr>
          <p:cNvSpPr/>
          <p:nvPr/>
        </p:nvSpPr>
        <p:spPr>
          <a:xfrm>
            <a:off x="2426304" y="3208961"/>
            <a:ext cx="685800" cy="570906"/>
          </a:xfrm>
          <a:prstGeom prst="down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Left-Up 11">
            <a:extLst>
              <a:ext uri="{FF2B5EF4-FFF2-40B4-BE49-F238E27FC236}">
                <a16:creationId xmlns:a16="http://schemas.microsoft.com/office/drawing/2014/main" id="{29DF4A55-D8F7-49DF-8618-88282C38EC01}"/>
              </a:ext>
            </a:extLst>
          </p:cNvPr>
          <p:cNvSpPr/>
          <p:nvPr/>
        </p:nvSpPr>
        <p:spPr>
          <a:xfrm>
            <a:off x="9499600" y="5229266"/>
            <a:ext cx="1219200" cy="2367062"/>
          </a:xfrm>
          <a:prstGeom prst="leftUpArrow">
            <a:avLst>
              <a:gd name="adj1" fmla="val 33992"/>
              <a:gd name="adj2" fmla="val 27185"/>
              <a:gd name="adj3" fmla="val 32700"/>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Bent-Up 12">
            <a:extLst>
              <a:ext uri="{FF2B5EF4-FFF2-40B4-BE49-F238E27FC236}">
                <a16:creationId xmlns:a16="http://schemas.microsoft.com/office/drawing/2014/main" id="{ED9700EB-3080-4310-AF50-01934767DA3B}"/>
              </a:ext>
            </a:extLst>
          </p:cNvPr>
          <p:cNvSpPr/>
          <p:nvPr/>
        </p:nvSpPr>
        <p:spPr>
          <a:xfrm rot="5400000">
            <a:off x="2093263" y="5754642"/>
            <a:ext cx="2390023" cy="1293350"/>
          </a:xfrm>
          <a:prstGeom prst="bentUpArrow">
            <a:avLst>
              <a:gd name="adj1" fmla="val 31733"/>
              <a:gd name="adj2" fmla="val 25000"/>
              <a:gd name="adj3" fmla="val 25000"/>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7DCAD48-C202-4019-B7CE-23EBF7D7D3DC}"/>
              </a:ext>
            </a:extLst>
          </p:cNvPr>
          <p:cNvSpPr txBox="1"/>
          <p:nvPr/>
        </p:nvSpPr>
        <p:spPr>
          <a:xfrm>
            <a:off x="4165600" y="6949997"/>
            <a:ext cx="1916422" cy="646331"/>
          </a:xfrm>
          <a:prstGeom prst="rect">
            <a:avLst/>
          </a:prstGeom>
          <a:noFill/>
        </p:spPr>
        <p:txBody>
          <a:bodyPr wrap="none" rtlCol="0">
            <a:spAutoFit/>
          </a:bodyPr>
          <a:lstStyle/>
          <a:p>
            <a:r>
              <a:rPr lang="en-GB" sz="3600" dirty="0"/>
              <a:t>Elements</a:t>
            </a:r>
          </a:p>
        </p:txBody>
      </p:sp>
      <p:sp>
        <p:nvSpPr>
          <p:cNvPr id="16" name="TextBox 15">
            <a:extLst>
              <a:ext uri="{FF2B5EF4-FFF2-40B4-BE49-F238E27FC236}">
                <a16:creationId xmlns:a16="http://schemas.microsoft.com/office/drawing/2014/main" id="{41E7EB0F-7DAC-4F03-A376-7009B320ADA7}"/>
              </a:ext>
            </a:extLst>
          </p:cNvPr>
          <p:cNvSpPr txBox="1"/>
          <p:nvPr/>
        </p:nvSpPr>
        <p:spPr>
          <a:xfrm>
            <a:off x="6832600" y="6949997"/>
            <a:ext cx="2398029" cy="646331"/>
          </a:xfrm>
          <a:prstGeom prst="rect">
            <a:avLst/>
          </a:prstGeom>
          <a:noFill/>
        </p:spPr>
        <p:txBody>
          <a:bodyPr wrap="none" rtlCol="0">
            <a:spAutoFit/>
          </a:bodyPr>
          <a:lstStyle/>
          <a:p>
            <a:r>
              <a:rPr lang="en-GB" sz="3600" dirty="0"/>
              <a:t>Instructions</a:t>
            </a:r>
          </a:p>
        </p:txBody>
      </p:sp>
      <p:sp>
        <p:nvSpPr>
          <p:cNvPr id="17" name="TextBox 16">
            <a:extLst>
              <a:ext uri="{FF2B5EF4-FFF2-40B4-BE49-F238E27FC236}">
                <a16:creationId xmlns:a16="http://schemas.microsoft.com/office/drawing/2014/main" id="{9E5D874C-A9DC-4B06-9A80-880FBBD0167B}"/>
              </a:ext>
            </a:extLst>
          </p:cNvPr>
          <p:cNvSpPr txBox="1"/>
          <p:nvPr/>
        </p:nvSpPr>
        <p:spPr>
          <a:xfrm>
            <a:off x="6451600" y="2202008"/>
            <a:ext cx="2225033" cy="646331"/>
          </a:xfrm>
          <a:prstGeom prst="rect">
            <a:avLst/>
          </a:prstGeom>
          <a:noFill/>
          <a:ln w="38100">
            <a:solidFill>
              <a:schemeClr val="accent1"/>
            </a:solidFill>
          </a:ln>
        </p:spPr>
        <p:txBody>
          <a:bodyPr wrap="none" rtlCol="0">
            <a:spAutoFit/>
          </a:bodyPr>
          <a:lstStyle/>
          <a:p>
            <a:r>
              <a:rPr lang="en-GB" sz="3600" dirty="0"/>
              <a:t>Translators</a:t>
            </a:r>
          </a:p>
        </p:txBody>
      </p:sp>
      <p:cxnSp>
        <p:nvCxnSpPr>
          <p:cNvPr id="19" name="Connector: Curved 18">
            <a:extLst>
              <a:ext uri="{FF2B5EF4-FFF2-40B4-BE49-F238E27FC236}">
                <a16:creationId xmlns:a16="http://schemas.microsoft.com/office/drawing/2014/main" id="{F4574AC1-3762-4D35-AA3D-96583F08E8BA}"/>
              </a:ext>
            </a:extLst>
          </p:cNvPr>
          <p:cNvCxnSpPr>
            <a:cxnSpLocks/>
            <a:stCxn id="5" idx="3"/>
            <a:endCxn id="17" idx="1"/>
          </p:cNvCxnSpPr>
          <p:nvPr/>
        </p:nvCxnSpPr>
        <p:spPr>
          <a:xfrm flipV="1">
            <a:off x="4936521" y="2525174"/>
            <a:ext cx="1515079" cy="1"/>
          </a:xfrm>
          <a:prstGeom prst="curvedConnector3">
            <a:avLst>
              <a:gd name="adj1" fmla="val 50000"/>
            </a:avLst>
          </a:prstGeom>
          <a:ln w="381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9BFDC61A-73E8-432A-B66B-7C6CF7213CF7}"/>
              </a:ext>
            </a:extLst>
          </p:cNvPr>
          <p:cNvCxnSpPr>
            <a:cxnSpLocks/>
            <a:stCxn id="17" idx="3"/>
            <a:endCxn id="8" idx="0"/>
          </p:cNvCxnSpPr>
          <p:nvPr/>
        </p:nvCxnSpPr>
        <p:spPr>
          <a:xfrm>
            <a:off x="8676633" y="2525174"/>
            <a:ext cx="1649369" cy="1894888"/>
          </a:xfrm>
          <a:prstGeom prst="curvedConnector2">
            <a:avLst/>
          </a:prstGeom>
          <a:ln w="381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17BF3B74-65AE-47DB-97A0-65901E46DD83}"/>
              </a:ext>
            </a:extLst>
          </p:cNvPr>
          <p:cNvCxnSpPr>
            <a:cxnSpLocks/>
            <a:stCxn id="7" idx="0"/>
            <a:endCxn id="17" idx="2"/>
          </p:cNvCxnSpPr>
          <p:nvPr/>
        </p:nvCxnSpPr>
        <p:spPr>
          <a:xfrm rot="5400000" flipH="1" flipV="1">
            <a:off x="5723241" y="3816974"/>
            <a:ext cx="2809511" cy="872242"/>
          </a:xfrm>
          <a:prstGeom prst="curvedConnector3">
            <a:avLst>
              <a:gd name="adj1" fmla="val 50000"/>
            </a:avLst>
          </a:prstGeom>
          <a:ln w="38100">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92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3" grpId="0" animBg="1"/>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August 20, 2018</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7</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0" y="364497"/>
            <a:ext cx="5893408" cy="1015663"/>
          </a:xfrm>
          <a:prstGeom prst="rect">
            <a:avLst/>
          </a:prstGeom>
          <a:noFill/>
        </p:spPr>
        <p:txBody>
          <a:bodyPr wrap="none" rtlCol="0">
            <a:spAutoFit/>
          </a:bodyPr>
          <a:lstStyle/>
          <a:p>
            <a:r>
              <a:rPr lang="en-GB" sz="6000" dirty="0">
                <a:solidFill>
                  <a:schemeClr val="tx2"/>
                </a:solidFill>
              </a:rPr>
              <a:t>Modular structure</a:t>
            </a:r>
          </a:p>
        </p:txBody>
      </p:sp>
      <p:sp>
        <p:nvSpPr>
          <p:cNvPr id="5" name="TextBox 4">
            <a:extLst>
              <a:ext uri="{FF2B5EF4-FFF2-40B4-BE49-F238E27FC236}">
                <a16:creationId xmlns:a16="http://schemas.microsoft.com/office/drawing/2014/main" id="{85F76E34-87C2-4556-8D95-D47D62FB8A99}"/>
              </a:ext>
            </a:extLst>
          </p:cNvPr>
          <p:cNvSpPr txBox="1"/>
          <p:nvPr/>
        </p:nvSpPr>
        <p:spPr>
          <a:xfrm>
            <a:off x="578774" y="1847850"/>
            <a:ext cx="9829799" cy="1569660"/>
          </a:xfrm>
          <a:prstGeom prst="rect">
            <a:avLst/>
          </a:prstGeom>
          <a:noFill/>
        </p:spPr>
        <p:txBody>
          <a:bodyPr wrap="square" rtlCol="0">
            <a:spAutoFit/>
          </a:bodyPr>
          <a:lstStyle/>
          <a:p>
            <a:r>
              <a:rPr lang="en-US" sz="4800" dirty="0"/>
              <a:t>Every element page has the same basic structure.</a:t>
            </a:r>
          </a:p>
        </p:txBody>
      </p:sp>
      <p:sp>
        <p:nvSpPr>
          <p:cNvPr id="6" name="TextBox 5">
            <a:extLst>
              <a:ext uri="{FF2B5EF4-FFF2-40B4-BE49-F238E27FC236}">
                <a16:creationId xmlns:a16="http://schemas.microsoft.com/office/drawing/2014/main" id="{816A72B1-6144-46D3-B8D9-9CC90BB0218A}"/>
              </a:ext>
            </a:extLst>
          </p:cNvPr>
          <p:cNvSpPr txBox="1"/>
          <p:nvPr/>
        </p:nvSpPr>
        <p:spPr>
          <a:xfrm>
            <a:off x="578774" y="3752850"/>
            <a:ext cx="9829799" cy="2308324"/>
          </a:xfrm>
          <a:prstGeom prst="rect">
            <a:avLst/>
          </a:prstGeom>
          <a:noFill/>
        </p:spPr>
        <p:txBody>
          <a:bodyPr wrap="square" rtlCol="0">
            <a:spAutoFit/>
          </a:bodyPr>
          <a:lstStyle/>
          <a:p>
            <a:r>
              <a:rPr lang="en-US" sz="4800" dirty="0"/>
              <a:t>RDA Reference data are displayed separately from guidance and instructions.</a:t>
            </a:r>
          </a:p>
        </p:txBody>
      </p:sp>
    </p:spTree>
    <p:extLst>
      <p:ext uri="{BB962C8B-B14F-4D97-AF65-F5344CB8AC3E}">
        <p14:creationId xmlns:p14="http://schemas.microsoft.com/office/powerpoint/2010/main" val="361857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5789C1-FB36-42B4-8E51-15BBDFFF4D96}"/>
              </a:ext>
            </a:extLst>
          </p:cNvPr>
          <p:cNvSpPr>
            <a:spLocks noGrp="1"/>
          </p:cNvSpPr>
          <p:nvPr>
            <p:ph type="dt" sz="half" idx="10"/>
          </p:nvPr>
        </p:nvSpPr>
        <p:spPr/>
        <p:txBody>
          <a:bodyPr/>
          <a:lstStyle/>
          <a:p>
            <a:fld id="{E001E81F-CAD3-412B-8E6F-53481B321DC6}" type="datetime4">
              <a:rPr lang="en-US" smtClean="0"/>
              <a:t>August 20, 2018</a:t>
            </a:fld>
            <a:endParaRPr lang="en-US" dirty="0"/>
          </a:p>
        </p:txBody>
      </p:sp>
      <p:sp>
        <p:nvSpPr>
          <p:cNvPr id="3" name="Slide Number Placeholder 2">
            <a:extLst>
              <a:ext uri="{FF2B5EF4-FFF2-40B4-BE49-F238E27FC236}">
                <a16:creationId xmlns:a16="http://schemas.microsoft.com/office/drawing/2014/main" id="{DF0D0FAD-6670-4BAB-B963-ECE9F5386D37}"/>
              </a:ext>
            </a:extLst>
          </p:cNvPr>
          <p:cNvSpPr>
            <a:spLocks noGrp="1"/>
          </p:cNvSpPr>
          <p:nvPr>
            <p:ph type="sldNum" sz="quarter" idx="11"/>
          </p:nvPr>
        </p:nvSpPr>
        <p:spPr/>
        <p:txBody>
          <a:bodyPr/>
          <a:lstStyle/>
          <a:p>
            <a:pPr algn="ctr"/>
            <a:fld id="{6B918772-37A3-47DC-BE01-33CAE9FCB74A}" type="slidenum">
              <a:rPr lang="en-US" smtClean="0"/>
              <a:pPr algn="ctr"/>
              <a:t>8</a:t>
            </a:fld>
            <a:endParaRPr lang="en-US" dirty="0"/>
          </a:p>
        </p:txBody>
      </p:sp>
      <p:sp>
        <p:nvSpPr>
          <p:cNvPr id="4" name="TextBox 3">
            <a:extLst>
              <a:ext uri="{FF2B5EF4-FFF2-40B4-BE49-F238E27FC236}">
                <a16:creationId xmlns:a16="http://schemas.microsoft.com/office/drawing/2014/main" id="{C2E99B37-31F1-4601-9BA7-C040876C5CC2}"/>
              </a:ext>
            </a:extLst>
          </p:cNvPr>
          <p:cNvSpPr txBox="1"/>
          <p:nvPr/>
        </p:nvSpPr>
        <p:spPr>
          <a:xfrm>
            <a:off x="642840" y="270154"/>
            <a:ext cx="7482882" cy="1015663"/>
          </a:xfrm>
          <a:prstGeom prst="rect">
            <a:avLst/>
          </a:prstGeom>
          <a:noFill/>
        </p:spPr>
        <p:txBody>
          <a:bodyPr wrap="none" rtlCol="0">
            <a:spAutoFit/>
          </a:bodyPr>
          <a:lstStyle/>
          <a:p>
            <a:r>
              <a:rPr lang="en-GB" sz="6000" dirty="0">
                <a:solidFill>
                  <a:schemeClr val="tx2"/>
                </a:solidFill>
              </a:rPr>
              <a:t>Element page structure</a:t>
            </a:r>
          </a:p>
        </p:txBody>
      </p:sp>
      <p:sp>
        <p:nvSpPr>
          <p:cNvPr id="5" name="TextBox 4">
            <a:extLst>
              <a:ext uri="{FF2B5EF4-FFF2-40B4-BE49-F238E27FC236}">
                <a16:creationId xmlns:a16="http://schemas.microsoft.com/office/drawing/2014/main" id="{E5B0FAD9-2A02-44FB-8C77-1B82EA7E108F}"/>
              </a:ext>
            </a:extLst>
          </p:cNvPr>
          <p:cNvSpPr txBox="1"/>
          <p:nvPr/>
        </p:nvSpPr>
        <p:spPr>
          <a:xfrm>
            <a:off x="815976" y="2076450"/>
            <a:ext cx="8891152" cy="1323439"/>
          </a:xfrm>
          <a:prstGeom prst="rect">
            <a:avLst/>
          </a:prstGeom>
          <a:solidFill>
            <a:schemeClr val="accent5">
              <a:lumMod val="40000"/>
              <a:lumOff val="60000"/>
            </a:schemeClr>
          </a:solidFill>
        </p:spPr>
        <p:txBody>
          <a:bodyPr wrap="square" rtlCol="0">
            <a:spAutoFit/>
          </a:bodyPr>
          <a:lstStyle/>
          <a:p>
            <a:r>
              <a:rPr lang="en-GB" sz="4000" dirty="0"/>
              <a:t>Definition and Scope</a:t>
            </a:r>
          </a:p>
          <a:p>
            <a:r>
              <a:rPr lang="en-GB" sz="4000" dirty="0"/>
              <a:t>Element Reference</a:t>
            </a:r>
          </a:p>
        </p:txBody>
      </p:sp>
      <p:sp>
        <p:nvSpPr>
          <p:cNvPr id="6" name="TextBox 5">
            <a:extLst>
              <a:ext uri="{FF2B5EF4-FFF2-40B4-BE49-F238E27FC236}">
                <a16:creationId xmlns:a16="http://schemas.microsoft.com/office/drawing/2014/main" id="{CD81A9E2-BD16-478F-9446-6E76EC9D4206}"/>
              </a:ext>
            </a:extLst>
          </p:cNvPr>
          <p:cNvSpPr txBox="1"/>
          <p:nvPr/>
        </p:nvSpPr>
        <p:spPr>
          <a:xfrm>
            <a:off x="815976" y="7153791"/>
            <a:ext cx="8891152" cy="707886"/>
          </a:xfrm>
          <a:prstGeom prst="rect">
            <a:avLst/>
          </a:prstGeom>
          <a:solidFill>
            <a:schemeClr val="accent5">
              <a:lumMod val="40000"/>
              <a:lumOff val="60000"/>
            </a:schemeClr>
          </a:solidFill>
        </p:spPr>
        <p:txBody>
          <a:bodyPr wrap="square" rtlCol="0">
            <a:spAutoFit/>
          </a:bodyPr>
          <a:lstStyle/>
          <a:p>
            <a:r>
              <a:rPr lang="en-GB" sz="4000" dirty="0"/>
              <a:t>Related Elements</a:t>
            </a:r>
          </a:p>
        </p:txBody>
      </p:sp>
      <p:sp>
        <p:nvSpPr>
          <p:cNvPr id="7" name="TextBox 6">
            <a:extLst>
              <a:ext uri="{FF2B5EF4-FFF2-40B4-BE49-F238E27FC236}">
                <a16:creationId xmlns:a16="http://schemas.microsoft.com/office/drawing/2014/main" id="{0CA6EAC1-3F31-4C48-B398-70EAAD149D8C}"/>
              </a:ext>
            </a:extLst>
          </p:cNvPr>
          <p:cNvSpPr txBox="1"/>
          <p:nvPr/>
        </p:nvSpPr>
        <p:spPr>
          <a:xfrm>
            <a:off x="815976" y="3384014"/>
            <a:ext cx="8891152" cy="3785652"/>
          </a:xfrm>
          <a:prstGeom prst="rect">
            <a:avLst/>
          </a:prstGeom>
          <a:solidFill>
            <a:schemeClr val="bg2"/>
          </a:solidFill>
        </p:spPr>
        <p:txBody>
          <a:bodyPr wrap="none" rtlCol="0">
            <a:spAutoFit/>
          </a:bodyPr>
          <a:lstStyle/>
          <a:p>
            <a:r>
              <a:rPr lang="en-GB" sz="4000" dirty="0"/>
              <a:t>Prerecording</a:t>
            </a:r>
          </a:p>
          <a:p>
            <a:r>
              <a:rPr lang="en-GB" sz="4000" dirty="0"/>
              <a:t>Recording</a:t>
            </a:r>
          </a:p>
          <a:p>
            <a:pPr marL="719138"/>
            <a:r>
              <a:rPr lang="en-GB" sz="4000" dirty="0"/>
              <a:t>Recording an unstructured description</a:t>
            </a:r>
          </a:p>
          <a:p>
            <a:pPr marL="719138"/>
            <a:r>
              <a:rPr lang="en-GB" sz="4000" dirty="0"/>
              <a:t>Recording a structured description</a:t>
            </a:r>
          </a:p>
          <a:p>
            <a:pPr marL="719138"/>
            <a:r>
              <a:rPr lang="en-GB" sz="4000" dirty="0"/>
              <a:t>Recording an identifier</a:t>
            </a:r>
          </a:p>
          <a:p>
            <a:pPr marL="719138"/>
            <a:r>
              <a:rPr lang="en-GB" sz="4000" dirty="0"/>
              <a:t>Recording an IRI</a:t>
            </a:r>
          </a:p>
        </p:txBody>
      </p:sp>
      <p:sp>
        <p:nvSpPr>
          <p:cNvPr id="8" name="TextBox 7">
            <a:extLst>
              <a:ext uri="{FF2B5EF4-FFF2-40B4-BE49-F238E27FC236}">
                <a16:creationId xmlns:a16="http://schemas.microsoft.com/office/drawing/2014/main" id="{03A4B0B2-9B62-4AFC-8BDB-E00458EED627}"/>
              </a:ext>
            </a:extLst>
          </p:cNvPr>
          <p:cNvSpPr txBox="1"/>
          <p:nvPr/>
        </p:nvSpPr>
        <p:spPr>
          <a:xfrm>
            <a:off x="10085198" y="6267450"/>
            <a:ext cx="2652906" cy="584775"/>
          </a:xfrm>
          <a:prstGeom prst="rect">
            <a:avLst/>
          </a:prstGeom>
          <a:solidFill>
            <a:schemeClr val="accent5">
              <a:lumMod val="40000"/>
              <a:lumOff val="60000"/>
            </a:schemeClr>
          </a:solidFill>
          <a:ln w="28575">
            <a:solidFill>
              <a:schemeClr val="tx2"/>
            </a:solidFill>
          </a:ln>
        </p:spPr>
        <p:txBody>
          <a:bodyPr wrap="none" rtlCol="0">
            <a:spAutoFit/>
          </a:bodyPr>
          <a:lstStyle/>
          <a:p>
            <a:r>
              <a:rPr lang="en-GB" sz="3200" dirty="0"/>
              <a:t>RDA Reference</a:t>
            </a:r>
          </a:p>
        </p:txBody>
      </p:sp>
      <p:sp>
        <p:nvSpPr>
          <p:cNvPr id="9" name="TextBox 8">
            <a:extLst>
              <a:ext uri="{FF2B5EF4-FFF2-40B4-BE49-F238E27FC236}">
                <a16:creationId xmlns:a16="http://schemas.microsoft.com/office/drawing/2014/main" id="{D2DFBF5A-7DA8-44E7-BC16-2DE4797E93F9}"/>
              </a:ext>
            </a:extLst>
          </p:cNvPr>
          <p:cNvSpPr txBox="1"/>
          <p:nvPr/>
        </p:nvSpPr>
        <p:spPr>
          <a:xfrm>
            <a:off x="10261600" y="5505450"/>
            <a:ext cx="2156552" cy="584775"/>
          </a:xfrm>
          <a:prstGeom prst="rect">
            <a:avLst/>
          </a:prstGeom>
          <a:solidFill>
            <a:schemeClr val="bg2"/>
          </a:solidFill>
          <a:ln w="28575">
            <a:solidFill>
              <a:schemeClr val="tx2"/>
            </a:solidFill>
          </a:ln>
        </p:spPr>
        <p:txBody>
          <a:bodyPr wrap="none" rtlCol="0">
            <a:spAutoFit/>
          </a:bodyPr>
          <a:lstStyle/>
          <a:p>
            <a:r>
              <a:rPr lang="en-GB" sz="3200" dirty="0"/>
              <a:t>Instructions</a:t>
            </a:r>
          </a:p>
        </p:txBody>
      </p:sp>
    </p:spTree>
    <p:extLst>
      <p:ext uri="{BB962C8B-B14F-4D97-AF65-F5344CB8AC3E}">
        <p14:creationId xmlns:p14="http://schemas.microsoft.com/office/powerpoint/2010/main" val="242932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August 20, 2018</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9</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0" y="364497"/>
            <a:ext cx="3586879" cy="1015663"/>
          </a:xfrm>
          <a:prstGeom prst="rect">
            <a:avLst/>
          </a:prstGeom>
          <a:noFill/>
        </p:spPr>
        <p:txBody>
          <a:bodyPr wrap="none" rtlCol="0">
            <a:spAutoFit/>
          </a:bodyPr>
          <a:lstStyle/>
          <a:p>
            <a:r>
              <a:rPr lang="en-GB" sz="6000" dirty="0">
                <a:solidFill>
                  <a:schemeClr val="tx2"/>
                </a:solidFill>
              </a:rPr>
              <a:t>Boilerplate</a:t>
            </a:r>
          </a:p>
        </p:txBody>
      </p:sp>
      <p:sp>
        <p:nvSpPr>
          <p:cNvPr id="5" name="TextBox 4">
            <a:extLst>
              <a:ext uri="{FF2B5EF4-FFF2-40B4-BE49-F238E27FC236}">
                <a16:creationId xmlns:a16="http://schemas.microsoft.com/office/drawing/2014/main" id="{D617A32B-8467-4F51-8209-2143855FAD1E}"/>
              </a:ext>
            </a:extLst>
          </p:cNvPr>
          <p:cNvSpPr txBox="1"/>
          <p:nvPr/>
        </p:nvSpPr>
        <p:spPr>
          <a:xfrm>
            <a:off x="578774" y="1847850"/>
            <a:ext cx="9829799" cy="2308324"/>
          </a:xfrm>
          <a:prstGeom prst="rect">
            <a:avLst/>
          </a:prstGeom>
          <a:noFill/>
        </p:spPr>
        <p:txBody>
          <a:bodyPr wrap="square" rtlCol="0">
            <a:spAutoFit/>
          </a:bodyPr>
          <a:lstStyle/>
          <a:p>
            <a:r>
              <a:rPr lang="en-US" sz="4800" dirty="0"/>
              <a:t>Guidance, instruction, and navigation content components that are re-used in multiple pages in the Toolkit.</a:t>
            </a:r>
          </a:p>
        </p:txBody>
      </p:sp>
      <p:sp>
        <p:nvSpPr>
          <p:cNvPr id="6" name="TextBox 5">
            <a:extLst>
              <a:ext uri="{FF2B5EF4-FFF2-40B4-BE49-F238E27FC236}">
                <a16:creationId xmlns:a16="http://schemas.microsoft.com/office/drawing/2014/main" id="{5F3041D1-18E8-471E-BA8F-16B45E57DA3E}"/>
              </a:ext>
            </a:extLst>
          </p:cNvPr>
          <p:cNvSpPr txBox="1"/>
          <p:nvPr/>
        </p:nvSpPr>
        <p:spPr>
          <a:xfrm>
            <a:off x="642840" y="4481365"/>
            <a:ext cx="9829799" cy="1569660"/>
          </a:xfrm>
          <a:prstGeom prst="rect">
            <a:avLst/>
          </a:prstGeom>
          <a:noFill/>
        </p:spPr>
        <p:txBody>
          <a:bodyPr wrap="square" rtlCol="0">
            <a:spAutoFit/>
          </a:bodyPr>
          <a:lstStyle/>
          <a:p>
            <a:r>
              <a:rPr lang="en-US" sz="4800" dirty="0"/>
              <a:t>Re-usable components are updated once.</a:t>
            </a:r>
          </a:p>
        </p:txBody>
      </p:sp>
      <p:sp>
        <p:nvSpPr>
          <p:cNvPr id="7" name="TextBox 6">
            <a:extLst>
              <a:ext uri="{FF2B5EF4-FFF2-40B4-BE49-F238E27FC236}">
                <a16:creationId xmlns:a16="http://schemas.microsoft.com/office/drawing/2014/main" id="{1CB74482-AA95-4278-8F3B-922B99563A93}"/>
              </a:ext>
            </a:extLst>
          </p:cNvPr>
          <p:cNvSpPr txBox="1"/>
          <p:nvPr/>
        </p:nvSpPr>
        <p:spPr>
          <a:xfrm>
            <a:off x="965200" y="6496050"/>
            <a:ext cx="11206827" cy="830997"/>
          </a:xfrm>
          <a:prstGeom prst="rect">
            <a:avLst/>
          </a:prstGeom>
          <a:noFill/>
          <a:ln w="38100">
            <a:solidFill>
              <a:schemeClr val="accent1"/>
            </a:solidFill>
          </a:ln>
        </p:spPr>
        <p:txBody>
          <a:bodyPr wrap="square" rtlCol="0">
            <a:spAutoFit/>
          </a:bodyPr>
          <a:lstStyle/>
          <a:p>
            <a:r>
              <a:rPr lang="en-US" sz="4800" dirty="0"/>
              <a:t>Re-usable components are translated once.</a:t>
            </a:r>
          </a:p>
        </p:txBody>
      </p:sp>
    </p:spTree>
    <p:extLst>
      <p:ext uri="{BB962C8B-B14F-4D97-AF65-F5344CB8AC3E}">
        <p14:creationId xmlns:p14="http://schemas.microsoft.com/office/powerpoint/2010/main" val="281186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theme/theme1.xml><?xml version="1.0" encoding="utf-8"?>
<a:theme xmlns:a="http://schemas.openxmlformats.org/drawingml/2006/main" name="Office Theme">
  <a:themeElements>
    <a:clrScheme name="RDA colors">
      <a:dk1>
        <a:sysClr val="windowText" lastClr="000000"/>
      </a:dk1>
      <a:lt1>
        <a:sysClr val="window" lastClr="FFFFFF"/>
      </a:lt1>
      <a:dk2>
        <a:srgbClr val="21328A"/>
      </a:dk2>
      <a:lt2>
        <a:srgbClr val="FECE4E"/>
      </a:lt2>
      <a:accent1>
        <a:srgbClr val="F59B2D"/>
      </a:accent1>
      <a:accent2>
        <a:srgbClr val="59B2DF"/>
      </a:accent2>
      <a:accent3>
        <a:srgbClr val="CF7609"/>
      </a:accent3>
      <a:accent4>
        <a:srgbClr val="8A4F06"/>
      </a:accent4>
      <a:accent5>
        <a:srgbClr val="BFBFBF"/>
      </a:accent5>
      <a:accent6>
        <a:srgbClr val="7F7F7F"/>
      </a:accent6>
      <a:hlink>
        <a:srgbClr val="F59B2D"/>
      </a:hlink>
      <a:folHlink>
        <a:srgbClr val="2132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DA template" id="{A9586000-ABCC-4F00-A5EB-CE79DC5CE2ED}" vid="{7EFD873D-87CF-4CB2-A974-3F483C95B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7988</TotalTime>
  <Words>1677</Words>
  <Application>Microsoft Office PowerPoint</Application>
  <PresentationFormat>Custom</PresentationFormat>
  <Paragraphs>276</Paragraphs>
  <Slides>19</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Kimberly Thornton</dc:creator>
  <cp:lastModifiedBy>Gordon Dunsire</cp:lastModifiedBy>
  <cp:revision>116</cp:revision>
  <dcterms:created xsi:type="dcterms:W3CDTF">2018-05-30T16:51:30Z</dcterms:created>
  <dcterms:modified xsi:type="dcterms:W3CDTF">2018-08-20T01:49:04Z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2018-05-30T00:00:00Z</vt:filetime>
  </property>
  <property fmtid="{D5CDD505-2E9C-101B-9397-08002B2CF9AE}" pid="3" name="Creator">
    <vt:lpwstr>Adobe InDesign CC 13.1 (Windows)</vt:lpwstr>
  </property>
  <property fmtid="{D5CDD505-2E9C-101B-9397-08002B2CF9AE}" pid="4" name="LastSaved">
    <vt:filetime>2018-05-30T00:00:00Z</vt:filetime>
  </property>
</Properties>
</file>