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7A5C20-257D-43AC-BD31-8046C3D02647}" type="datetimeFigureOut">
              <a:rPr lang="en-GB" smtClean="0"/>
              <a:t>12/08/2014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DF5-A51D-41A4-9C05-68DD2C870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291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7A5C20-257D-43AC-BD31-8046C3D02647}" type="datetimeFigureOut">
              <a:rPr lang="en-GB" smtClean="0"/>
              <a:t>12/08/2014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DF5-A51D-41A4-9C05-68DD2C870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865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7A5C20-257D-43AC-BD31-8046C3D02647}" type="datetimeFigureOut">
              <a:rPr lang="en-GB" smtClean="0"/>
              <a:t>12/08/2014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DF5-A51D-41A4-9C05-68DD2C870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18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7A5C20-257D-43AC-BD31-8046C3D02647}" type="datetimeFigureOut">
              <a:rPr lang="en-GB" smtClean="0"/>
              <a:t>12/08/2014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DF5-A51D-41A4-9C05-68DD2C870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0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7A5C20-257D-43AC-BD31-8046C3D02647}" type="datetimeFigureOut">
              <a:rPr lang="en-GB" smtClean="0"/>
              <a:t>12/08/2014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DF5-A51D-41A4-9C05-68DD2C870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8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7A5C20-257D-43AC-BD31-8046C3D02647}" type="datetimeFigureOut">
              <a:rPr lang="en-GB" smtClean="0"/>
              <a:t>12/08/2014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DF5-A51D-41A4-9C05-68DD2C870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38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7A5C20-257D-43AC-BD31-8046C3D02647}" type="datetimeFigureOut">
              <a:rPr lang="en-GB" smtClean="0"/>
              <a:t>12/08/2014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DF5-A51D-41A4-9C05-68DD2C870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574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7A5C20-257D-43AC-BD31-8046C3D02647}" type="datetimeFigureOut">
              <a:rPr lang="en-GB" smtClean="0"/>
              <a:t>12/08/2014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DF5-A51D-41A4-9C05-68DD2C870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98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7A5C20-257D-43AC-BD31-8046C3D02647}" type="datetimeFigureOut">
              <a:rPr lang="en-GB" smtClean="0"/>
              <a:t>12/08/2014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DF5-A51D-41A4-9C05-68DD2C870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079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7A5C20-257D-43AC-BD31-8046C3D02647}" type="datetimeFigureOut">
              <a:rPr lang="en-GB" smtClean="0"/>
              <a:t>12/08/2014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DF5-A51D-41A4-9C05-68DD2C870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393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7A5C20-257D-43AC-BD31-8046C3D02647}" type="datetimeFigureOut">
              <a:rPr lang="en-GB" smtClean="0"/>
              <a:t>12/08/2014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DF5-A51D-41A4-9C05-68DD2C870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059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B1DF5-A51D-41A4-9C05-68DD2C870155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309320"/>
            <a:ext cx="1590675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260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RDA status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Gordon Dunsire</a:t>
            </a:r>
          </a:p>
          <a:p>
            <a:r>
              <a:rPr lang="en-GB" dirty="0" smtClean="0"/>
              <a:t>Presented to RDA: Resource Description and Access – status and perspectives,</a:t>
            </a:r>
          </a:p>
          <a:p>
            <a:r>
              <a:rPr lang="en-GB" dirty="0" smtClean="0"/>
              <a:t>IFLA Satellite Meeting, 13 August 2014, Frankfurt-am-Main, Germany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577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27036" y="4130652"/>
            <a:ext cx="2178544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Chair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228045" y="5053982"/>
            <a:ext cx="2177536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Secretary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227036" y="5515647"/>
            <a:ext cx="2178545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Examples Editor</a:t>
            </a:r>
            <a:endParaRPr lang="en-GB" sz="24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227035" y="4592317"/>
            <a:ext cx="2178545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Members</a:t>
            </a:r>
            <a:endParaRPr lang="en-GB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953870" y="2366636"/>
            <a:ext cx="7248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</a:rPr>
              <a:t>JSC</a:t>
            </a:r>
            <a:endParaRPr lang="en-GB" sz="3200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2050" y="2171095"/>
            <a:ext cx="29523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</a:rPr>
              <a:t>JSC</a:t>
            </a:r>
          </a:p>
          <a:p>
            <a:pPr algn="ctr"/>
            <a:r>
              <a:rPr lang="en-GB" sz="3200" dirty="0" smtClean="0">
                <a:solidFill>
                  <a:schemeClr val="accent1"/>
                </a:solidFill>
              </a:rPr>
              <a:t>Working Groups</a:t>
            </a:r>
            <a:endParaRPr lang="en-GB" sz="3200" dirty="0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16016" y="6209978"/>
            <a:ext cx="2944396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i="1" dirty="0" smtClean="0"/>
              <a:t>Technical</a:t>
            </a:r>
            <a:endParaRPr lang="en-GB" sz="24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4716016" y="5517760"/>
            <a:ext cx="2944396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i="1" dirty="0" smtClean="0"/>
              <a:t>RDA/ONIX Framework</a:t>
            </a:r>
            <a:endParaRPr lang="en-GB" sz="24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4716016" y="4825541"/>
            <a:ext cx="2944396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i="1" dirty="0" smtClean="0"/>
              <a:t>Places</a:t>
            </a:r>
            <a:endParaRPr lang="en-GB" sz="24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4716016" y="4133322"/>
            <a:ext cx="2944396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Music</a:t>
            </a:r>
            <a:endParaRPr lang="en-GB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4716016" y="3441103"/>
            <a:ext cx="2944396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Examples</a:t>
            </a:r>
            <a:endParaRPr lang="en-GB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3961460" y="947656"/>
            <a:ext cx="1183914" cy="1015663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i="1" dirty="0" smtClean="0"/>
              <a:t>General</a:t>
            </a:r>
          </a:p>
          <a:p>
            <a:r>
              <a:rPr lang="en-GB" sz="2000" i="1" dirty="0"/>
              <a:t>t</a:t>
            </a:r>
            <a:r>
              <a:rPr lang="en-GB" sz="2000" i="1" dirty="0" smtClean="0"/>
              <a:t>erms of</a:t>
            </a:r>
          </a:p>
          <a:p>
            <a:r>
              <a:rPr lang="en-GB" sz="2000" i="1" dirty="0" smtClean="0"/>
              <a:t>reference</a:t>
            </a:r>
            <a:endParaRPr lang="en-GB" sz="2000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5430260" y="947657"/>
            <a:ext cx="1183914" cy="1015663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i="1" dirty="0" smtClean="0"/>
              <a:t>Specific</a:t>
            </a:r>
          </a:p>
          <a:p>
            <a:r>
              <a:rPr lang="en-GB" sz="2000" i="1" dirty="0"/>
              <a:t>t</a:t>
            </a:r>
            <a:r>
              <a:rPr lang="en-GB" sz="2000" i="1" dirty="0" smtClean="0"/>
              <a:t>erms of</a:t>
            </a:r>
          </a:p>
          <a:p>
            <a:r>
              <a:rPr lang="en-GB" sz="2000" i="1" dirty="0" smtClean="0"/>
              <a:t>reference</a:t>
            </a:r>
            <a:endParaRPr lang="en-GB" sz="20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6913788" y="962642"/>
            <a:ext cx="1501180" cy="1015663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i="1" dirty="0" smtClean="0"/>
              <a:t>Annual</a:t>
            </a:r>
          </a:p>
          <a:p>
            <a:r>
              <a:rPr lang="en-GB" sz="2000" i="1" dirty="0" smtClean="0"/>
              <a:t>Tasks and</a:t>
            </a:r>
          </a:p>
          <a:p>
            <a:r>
              <a:rPr lang="en-GB" sz="2000" i="1" dirty="0" smtClean="0"/>
              <a:t>membership</a:t>
            </a:r>
            <a:endParaRPr lang="en-GB" sz="20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1921168" y="1563210"/>
            <a:ext cx="790281" cy="40011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i="1" dirty="0" smtClean="0"/>
              <a:t>Policy</a:t>
            </a:r>
            <a:endParaRPr lang="en-GB" sz="20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1794755" y="947656"/>
            <a:ext cx="1043106" cy="40011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Strategy</a:t>
            </a:r>
            <a:endParaRPr lang="en-GB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2683823" y="2948661"/>
            <a:ext cx="193963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</a:rPr>
              <a:t>Governance</a:t>
            </a:r>
          </a:p>
          <a:p>
            <a:pPr algn="ctr"/>
            <a:r>
              <a:rPr lang="en-GB" sz="2800" dirty="0" smtClean="0">
                <a:solidFill>
                  <a:schemeClr val="accent1"/>
                </a:solidFill>
              </a:rPr>
              <a:t>Review</a:t>
            </a:r>
            <a:endParaRPr lang="en-GB" sz="2800" dirty="0">
              <a:solidFill>
                <a:schemeClr val="accent1"/>
              </a:solidFill>
            </a:endParaRPr>
          </a:p>
        </p:txBody>
      </p:sp>
      <p:cxnSp>
        <p:nvCxnSpPr>
          <p:cNvPr id="26" name="Curved Connector 25"/>
          <p:cNvCxnSpPr>
            <a:stCxn id="18" idx="2"/>
            <a:endCxn id="11" idx="0"/>
          </p:cNvCxnSpPr>
          <p:nvPr/>
        </p:nvCxnSpPr>
        <p:spPr>
          <a:xfrm rot="16200000" flipH="1">
            <a:off x="5266927" y="1249808"/>
            <a:ext cx="207776" cy="1634797"/>
          </a:xfrm>
          <a:prstGeom prst="curvedConnector3">
            <a:avLst>
              <a:gd name="adj1" fmla="val 50000"/>
            </a:avLst>
          </a:prstGeom>
          <a:ln w="25400">
            <a:tail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>
            <a:stCxn id="19" idx="2"/>
            <a:endCxn id="11" idx="0"/>
          </p:cNvCxnSpPr>
          <p:nvPr/>
        </p:nvCxnSpPr>
        <p:spPr>
          <a:xfrm rot="16200000" flipH="1">
            <a:off x="6001328" y="1984208"/>
            <a:ext cx="207775" cy="165997"/>
          </a:xfrm>
          <a:prstGeom prst="curvedConnector3">
            <a:avLst>
              <a:gd name="adj1" fmla="val 50000"/>
            </a:avLst>
          </a:prstGeom>
          <a:ln w="25400">
            <a:tail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/>
          <p:cNvCxnSpPr>
            <a:stCxn id="20" idx="2"/>
            <a:endCxn id="11" idx="0"/>
          </p:cNvCxnSpPr>
          <p:nvPr/>
        </p:nvCxnSpPr>
        <p:spPr>
          <a:xfrm rot="5400000">
            <a:off x="6829901" y="1336618"/>
            <a:ext cx="192790" cy="1476164"/>
          </a:xfrm>
          <a:prstGeom prst="curvedConnector3">
            <a:avLst>
              <a:gd name="adj1" fmla="val 50000"/>
            </a:avLst>
          </a:prstGeom>
          <a:ln w="25400">
            <a:tail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35"/>
          <p:cNvCxnSpPr>
            <a:stCxn id="22" idx="1"/>
            <a:endCxn id="10" idx="1"/>
          </p:cNvCxnSpPr>
          <p:nvPr/>
        </p:nvCxnSpPr>
        <p:spPr>
          <a:xfrm rot="10800000" flipH="1" flipV="1">
            <a:off x="1794754" y="1147710"/>
            <a:ext cx="159115" cy="1511313"/>
          </a:xfrm>
          <a:prstGeom prst="curvedConnector3">
            <a:avLst>
              <a:gd name="adj1" fmla="val -143670"/>
            </a:avLst>
          </a:prstGeom>
          <a:ln w="25400">
            <a:tail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38"/>
          <p:cNvCxnSpPr>
            <a:stCxn id="21" idx="3"/>
            <a:endCxn id="10" idx="3"/>
          </p:cNvCxnSpPr>
          <p:nvPr/>
        </p:nvCxnSpPr>
        <p:spPr>
          <a:xfrm flipH="1">
            <a:off x="2678747" y="1763265"/>
            <a:ext cx="32702" cy="895759"/>
          </a:xfrm>
          <a:prstGeom prst="curvedConnector3">
            <a:avLst>
              <a:gd name="adj1" fmla="val -699040"/>
            </a:avLst>
          </a:prstGeom>
          <a:ln w="25400">
            <a:tail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1776753" y="787449"/>
            <a:ext cx="1080120" cy="72052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/>
          <p:cNvSpPr/>
          <p:nvPr/>
        </p:nvSpPr>
        <p:spPr>
          <a:xfrm>
            <a:off x="1056853" y="4592317"/>
            <a:ext cx="1781007" cy="46405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5" name="Straight Arrow Connector 44"/>
          <p:cNvCxnSpPr>
            <a:endCxn id="42" idx="5"/>
          </p:cNvCxnSpPr>
          <p:nvPr/>
        </p:nvCxnSpPr>
        <p:spPr>
          <a:xfrm flipH="1" flipV="1">
            <a:off x="2698693" y="1402455"/>
            <a:ext cx="878441" cy="1546206"/>
          </a:xfrm>
          <a:prstGeom prst="straightConnector1">
            <a:avLst/>
          </a:prstGeom>
          <a:ln w="25400">
            <a:solidFill>
              <a:srgbClr val="C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4" idx="2"/>
            <a:endCxn id="43" idx="7"/>
          </p:cNvCxnSpPr>
          <p:nvPr/>
        </p:nvCxnSpPr>
        <p:spPr>
          <a:xfrm flipH="1">
            <a:off x="2577038" y="3902768"/>
            <a:ext cx="1076603" cy="757508"/>
          </a:xfrm>
          <a:prstGeom prst="straightConnector1">
            <a:avLst/>
          </a:prstGeom>
          <a:ln w="25400">
            <a:solidFill>
              <a:srgbClr val="C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6" idx="1"/>
            <a:endCxn id="6" idx="3"/>
          </p:cNvCxnSpPr>
          <p:nvPr/>
        </p:nvCxnSpPr>
        <p:spPr>
          <a:xfrm flipH="1">
            <a:off x="3405581" y="3671936"/>
            <a:ext cx="1310435" cy="2074544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33408" y="2831854"/>
            <a:ext cx="1046890" cy="830997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New in</a:t>
            </a:r>
          </a:p>
          <a:p>
            <a:r>
              <a:rPr lang="en-GB" sz="2400" i="1" dirty="0" smtClean="0"/>
              <a:t>2014</a:t>
            </a:r>
            <a:endParaRPr lang="en-GB" sz="2400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169839" y="301325"/>
            <a:ext cx="1830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JSC 2014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3657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000"/>
                            </p:stCondLst>
                            <p:childTnLst>
                              <p:par>
                                <p:cTn id="1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0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6" grpId="1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/>
      <p:bldP spid="42" grpId="0" animBg="1"/>
      <p:bldP spid="43" grpId="0" animBg="1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8" name="Curved Connector 117"/>
          <p:cNvCxnSpPr>
            <a:stCxn id="15" idx="4"/>
            <a:endCxn id="83" idx="0"/>
          </p:cNvCxnSpPr>
          <p:nvPr/>
        </p:nvCxnSpPr>
        <p:spPr>
          <a:xfrm rot="5400000">
            <a:off x="2101651" y="1207637"/>
            <a:ext cx="2285037" cy="5545802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26321" y="1929599"/>
            <a:ext cx="825462" cy="64918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JSC</a:t>
            </a:r>
            <a:endParaRPr lang="en-GB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4985582" y="1669481"/>
            <a:ext cx="2062976" cy="1168539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ALA</a:t>
            </a:r>
          </a:p>
          <a:p>
            <a:pPr algn="ctr"/>
            <a:r>
              <a:rPr lang="en-GB" sz="2400" dirty="0" smtClean="0"/>
              <a:t>Publishing</a:t>
            </a:r>
            <a:endParaRPr lang="en-GB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23528" y="404664"/>
            <a:ext cx="33809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RDA </a:t>
            </a:r>
            <a:r>
              <a:rPr lang="en-GB" sz="4400" dirty="0" err="1" smtClean="0"/>
              <a:t>FRBRized</a:t>
            </a:r>
            <a:endParaRPr lang="en-GB" sz="4400" dirty="0"/>
          </a:p>
        </p:txBody>
      </p:sp>
      <p:cxnSp>
        <p:nvCxnSpPr>
          <p:cNvPr id="22" name="Curved Connector 21"/>
          <p:cNvCxnSpPr>
            <a:stCxn id="4" idx="4"/>
            <a:endCxn id="18" idx="0"/>
          </p:cNvCxnSpPr>
          <p:nvPr/>
        </p:nvCxnSpPr>
        <p:spPr>
          <a:xfrm rot="5400000">
            <a:off x="3278904" y="2206040"/>
            <a:ext cx="979507" cy="4332319"/>
          </a:xfrm>
          <a:prstGeom prst="curvedConnector3">
            <a:avLst>
              <a:gd name="adj1" fmla="val 50000"/>
            </a:avLst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2"/>
          <p:cNvCxnSpPr>
            <a:stCxn id="3" idx="4"/>
            <a:endCxn id="8" idx="0"/>
          </p:cNvCxnSpPr>
          <p:nvPr/>
        </p:nvCxnSpPr>
        <p:spPr>
          <a:xfrm rot="16200000" flipH="1">
            <a:off x="2391657" y="4031542"/>
            <a:ext cx="979507" cy="681313"/>
          </a:xfrm>
          <a:prstGeom prst="curvedConnector3">
            <a:avLst>
              <a:gd name="adj1" fmla="val 50000"/>
            </a:avLst>
          </a:prstGeom>
          <a:ln w="28575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/>
          <p:cNvCxnSpPr>
            <a:stCxn id="3" idx="4"/>
            <a:endCxn id="18" idx="0"/>
          </p:cNvCxnSpPr>
          <p:nvPr/>
        </p:nvCxnSpPr>
        <p:spPr>
          <a:xfrm rot="5400000">
            <a:off x="1581873" y="3903071"/>
            <a:ext cx="979507" cy="938257"/>
          </a:xfrm>
          <a:prstGeom prst="curvedConnector3">
            <a:avLst>
              <a:gd name="adj1" fmla="val 50000"/>
            </a:avLst>
          </a:prstGeom>
          <a:ln w="28575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/>
          <p:cNvCxnSpPr>
            <a:stCxn id="2" idx="4"/>
            <a:endCxn id="4" idx="0"/>
          </p:cNvCxnSpPr>
          <p:nvPr/>
        </p:nvCxnSpPr>
        <p:spPr>
          <a:xfrm rot="16200000" flipH="1">
            <a:off x="4581731" y="1880172"/>
            <a:ext cx="979507" cy="1726663"/>
          </a:xfrm>
          <a:prstGeom prst="curvedConnector3">
            <a:avLst>
              <a:gd name="adj1" fmla="val 50000"/>
            </a:avLst>
          </a:prstGeom>
          <a:ln w="28575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urved Connector 25"/>
          <p:cNvCxnSpPr>
            <a:stCxn id="2" idx="4"/>
            <a:endCxn id="3" idx="0"/>
          </p:cNvCxnSpPr>
          <p:nvPr/>
        </p:nvCxnSpPr>
        <p:spPr>
          <a:xfrm rot="5400000">
            <a:off x="2884701" y="1909805"/>
            <a:ext cx="979507" cy="1667399"/>
          </a:xfrm>
          <a:prstGeom prst="curvedConnector3">
            <a:avLst>
              <a:gd name="adj1" fmla="val 50000"/>
            </a:avLst>
          </a:prstGeom>
          <a:ln w="28575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/>
          <p:cNvCxnSpPr>
            <a:stCxn id="3" idx="4"/>
            <a:endCxn id="9" idx="0"/>
          </p:cNvCxnSpPr>
          <p:nvPr/>
        </p:nvCxnSpPr>
        <p:spPr>
          <a:xfrm rot="16200000" flipH="1">
            <a:off x="3121014" y="3302185"/>
            <a:ext cx="979507" cy="2140027"/>
          </a:xfrm>
          <a:prstGeom prst="curvedConnector3">
            <a:avLst>
              <a:gd name="adj1" fmla="val 50000"/>
            </a:avLst>
          </a:prstGeom>
          <a:ln w="28575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/>
          <p:cNvCxnSpPr>
            <a:stCxn id="3" idx="4"/>
            <a:endCxn id="13" idx="0"/>
          </p:cNvCxnSpPr>
          <p:nvPr/>
        </p:nvCxnSpPr>
        <p:spPr>
          <a:xfrm rot="16200000" flipH="1">
            <a:off x="4046388" y="2376811"/>
            <a:ext cx="979507" cy="3990775"/>
          </a:xfrm>
          <a:prstGeom prst="curvedConnector3">
            <a:avLst>
              <a:gd name="adj1" fmla="val 50000"/>
            </a:avLst>
          </a:prstGeom>
          <a:ln w="28575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40"/>
          <p:cNvCxnSpPr>
            <a:stCxn id="3" idx="4"/>
            <a:endCxn id="17" idx="0"/>
          </p:cNvCxnSpPr>
          <p:nvPr/>
        </p:nvCxnSpPr>
        <p:spPr>
          <a:xfrm rot="16200000" flipH="1">
            <a:off x="4696219" y="1726981"/>
            <a:ext cx="1239182" cy="5550112"/>
          </a:xfrm>
          <a:prstGeom prst="curvedConnector3">
            <a:avLst>
              <a:gd name="adj1" fmla="val 50000"/>
            </a:avLst>
          </a:prstGeom>
          <a:ln w="28575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stCxn id="4" idx="4"/>
            <a:endCxn id="11" idx="0"/>
          </p:cNvCxnSpPr>
          <p:nvPr/>
        </p:nvCxnSpPr>
        <p:spPr>
          <a:xfrm rot="5400000">
            <a:off x="4970446" y="3897582"/>
            <a:ext cx="979507" cy="949235"/>
          </a:xfrm>
          <a:prstGeom prst="curvedConnector3">
            <a:avLst>
              <a:gd name="adj1" fmla="val 50000"/>
            </a:avLst>
          </a:prstGeom>
          <a:ln w="28575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stCxn id="4" idx="4"/>
            <a:endCxn id="13" idx="0"/>
          </p:cNvCxnSpPr>
          <p:nvPr/>
        </p:nvCxnSpPr>
        <p:spPr>
          <a:xfrm rot="16200000" flipH="1">
            <a:off x="5743419" y="4073842"/>
            <a:ext cx="979507" cy="596713"/>
          </a:xfrm>
          <a:prstGeom prst="curvedConnector3">
            <a:avLst/>
          </a:prstGeom>
          <a:ln w="28575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urved Connector 51"/>
          <p:cNvCxnSpPr>
            <a:stCxn id="4" idx="4"/>
            <a:endCxn id="17" idx="0"/>
          </p:cNvCxnSpPr>
          <p:nvPr/>
        </p:nvCxnSpPr>
        <p:spPr>
          <a:xfrm rot="16200000" flipH="1">
            <a:off x="6393250" y="3424012"/>
            <a:ext cx="1239182" cy="2156050"/>
          </a:xfrm>
          <a:prstGeom prst="curvedConnector3">
            <a:avLst>
              <a:gd name="adj1" fmla="val 50000"/>
            </a:avLst>
          </a:prstGeom>
          <a:ln w="28575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315453" y="397318"/>
            <a:ext cx="2832175" cy="6491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Derived Works</a:t>
            </a:r>
            <a:endParaRPr lang="en-GB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3706159" y="1604563"/>
            <a:ext cx="1003988" cy="6491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RDA</a:t>
            </a:r>
            <a:endParaRPr lang="en-GB" sz="2400" dirty="0"/>
          </a:p>
        </p:txBody>
      </p:sp>
      <p:sp>
        <p:nvSpPr>
          <p:cNvPr id="76" name="TextBox 75"/>
          <p:cNvSpPr txBox="1"/>
          <p:nvPr/>
        </p:nvSpPr>
        <p:spPr>
          <a:xfrm>
            <a:off x="173750" y="1605992"/>
            <a:ext cx="595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W</a:t>
            </a:r>
            <a:endParaRPr lang="en-GB" sz="3600" dirty="0"/>
          </a:p>
        </p:txBody>
      </p:sp>
      <p:cxnSp>
        <p:nvCxnSpPr>
          <p:cNvPr id="78" name="Curved Connector 77"/>
          <p:cNvCxnSpPr>
            <a:stCxn id="6" idx="5"/>
            <a:endCxn id="11" idx="7"/>
          </p:cNvCxnSpPr>
          <p:nvPr/>
        </p:nvCxnSpPr>
        <p:spPr>
          <a:xfrm rot="5400000">
            <a:off x="5718520" y="3445262"/>
            <a:ext cx="1245707" cy="1929932"/>
          </a:xfrm>
          <a:prstGeom prst="curvedConnector3">
            <a:avLst>
              <a:gd name="adj1" fmla="val 50000"/>
            </a:avLst>
          </a:prstGeom>
          <a:ln w="28575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402690" y="3233258"/>
            <a:ext cx="2276128" cy="6491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English text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506782" y="3233258"/>
            <a:ext cx="3217818" cy="649188"/>
            <a:chOff x="3309728" y="2914622"/>
            <a:chExt cx="3217818" cy="649188"/>
          </a:xfrm>
        </p:grpSpPr>
        <p:sp>
          <p:nvSpPr>
            <p:cNvPr id="6" name="TextBox 5"/>
            <p:cNvSpPr txBox="1"/>
            <p:nvPr/>
          </p:nvSpPr>
          <p:spPr>
            <a:xfrm>
              <a:off x="3671478" y="2914622"/>
              <a:ext cx="2856068" cy="64918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 smtClean="0"/>
                <a:t>Translated text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490603" y="2914622"/>
              <a:ext cx="2856068" cy="64918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 smtClean="0"/>
                <a:t>Translated text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309728" y="2914622"/>
              <a:ext cx="2856068" cy="64918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 smtClean="0"/>
                <a:t>Translated text</a:t>
              </a:r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265922" y="3234687"/>
            <a:ext cx="410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E</a:t>
            </a:r>
            <a:endParaRPr lang="en-GB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2477979" y="4861953"/>
            <a:ext cx="1488175" cy="116853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RDA</a:t>
            </a:r>
          </a:p>
          <a:p>
            <a:pPr algn="ctr"/>
            <a:r>
              <a:rPr lang="en-GB" sz="2400" dirty="0"/>
              <a:t>e</a:t>
            </a:r>
            <a:r>
              <a:rPr lang="en-GB" sz="2400" dirty="0" smtClean="0"/>
              <a:t>-book</a:t>
            </a:r>
            <a:endParaRPr lang="en-GB" sz="24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4128069" y="4861953"/>
            <a:ext cx="1410223" cy="1168539"/>
            <a:chOff x="5045736" y="4469117"/>
            <a:chExt cx="1410223" cy="1168539"/>
          </a:xfrm>
        </p:grpSpPr>
        <p:sp>
          <p:nvSpPr>
            <p:cNvPr id="11" name="TextBox 10"/>
            <p:cNvSpPr txBox="1"/>
            <p:nvPr/>
          </p:nvSpPr>
          <p:spPr>
            <a:xfrm>
              <a:off x="5350536" y="4469117"/>
              <a:ext cx="1105423" cy="116853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 smtClean="0"/>
                <a:t>RDA</a:t>
              </a:r>
            </a:p>
            <a:p>
              <a:pPr algn="ctr"/>
              <a:r>
                <a:rPr lang="en-GB" sz="2400" dirty="0" smtClean="0"/>
                <a:t>print</a:t>
              </a:r>
              <a:endParaRPr lang="en-GB" sz="2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98136" y="4469117"/>
              <a:ext cx="1105423" cy="116853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 smtClean="0"/>
                <a:t>RDA</a:t>
              </a:r>
            </a:p>
            <a:p>
              <a:pPr algn="ctr"/>
              <a:r>
                <a:rPr lang="en-GB" sz="2400" dirty="0" smtClean="0"/>
                <a:t>print</a:t>
              </a:r>
              <a:endParaRPr lang="en-GB" sz="2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045736" y="4469117"/>
              <a:ext cx="1105423" cy="116853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 smtClean="0"/>
                <a:t>RDA</a:t>
              </a:r>
            </a:p>
            <a:p>
              <a:pPr algn="ctr"/>
              <a:r>
                <a:rPr lang="en-GB" sz="2400" dirty="0" smtClean="0"/>
                <a:t>print</a:t>
              </a:r>
              <a:endParaRPr lang="en-GB" sz="2400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5700207" y="4861953"/>
            <a:ext cx="1662643" cy="116853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RDA</a:t>
            </a:r>
          </a:p>
          <a:p>
            <a:pPr algn="ctr"/>
            <a:r>
              <a:rPr lang="en-GB" sz="2400" dirty="0" smtClean="0"/>
              <a:t>Registry</a:t>
            </a:r>
            <a:endParaRPr lang="en-GB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7524764" y="5121628"/>
            <a:ext cx="1132203" cy="6491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Apps</a:t>
            </a:r>
            <a:endParaRPr lang="en-GB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888930" y="4861953"/>
            <a:ext cx="1427134" cy="116853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Toolkit</a:t>
            </a:r>
          </a:p>
          <a:p>
            <a:pPr algn="ctr"/>
            <a:r>
              <a:rPr lang="en-GB" sz="2400" dirty="0" smtClean="0"/>
              <a:t>online</a:t>
            </a:r>
            <a:endParaRPr lang="en-GB" sz="2400" dirty="0"/>
          </a:p>
        </p:txBody>
      </p:sp>
      <p:sp>
        <p:nvSpPr>
          <p:cNvPr id="83" name="TextBox 82"/>
          <p:cNvSpPr txBox="1"/>
          <p:nvPr/>
        </p:nvSpPr>
        <p:spPr>
          <a:xfrm>
            <a:off x="173750" y="5123057"/>
            <a:ext cx="595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M</a:t>
            </a:r>
            <a:endParaRPr lang="en-GB" sz="3600" dirty="0"/>
          </a:p>
        </p:txBody>
      </p:sp>
      <p:sp>
        <p:nvSpPr>
          <p:cNvPr id="84" name="TextBox 83"/>
          <p:cNvSpPr txBox="1"/>
          <p:nvPr/>
        </p:nvSpPr>
        <p:spPr>
          <a:xfrm>
            <a:off x="6798757" y="2584070"/>
            <a:ext cx="2173879" cy="64918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Translators</a:t>
            </a:r>
            <a:endParaRPr lang="en-GB" sz="2400" dirty="0"/>
          </a:p>
        </p:txBody>
      </p:sp>
      <p:sp>
        <p:nvSpPr>
          <p:cNvPr id="91" name="TextBox 90"/>
          <p:cNvSpPr txBox="1"/>
          <p:nvPr/>
        </p:nvSpPr>
        <p:spPr>
          <a:xfrm>
            <a:off x="7250111" y="1245493"/>
            <a:ext cx="1649841" cy="64918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Authors</a:t>
            </a:r>
            <a:endParaRPr lang="en-GB" sz="2400" dirty="0"/>
          </a:p>
        </p:txBody>
      </p:sp>
      <p:cxnSp>
        <p:nvCxnSpPr>
          <p:cNvPr id="92" name="Curved Connector 91"/>
          <p:cNvCxnSpPr>
            <a:stCxn id="2" idx="6"/>
            <a:endCxn id="19" idx="2"/>
          </p:cNvCxnSpPr>
          <p:nvPr/>
        </p:nvCxnSpPr>
        <p:spPr>
          <a:xfrm flipV="1">
            <a:off x="4710147" y="721912"/>
            <a:ext cx="605306" cy="1207245"/>
          </a:xfrm>
          <a:prstGeom prst="curvedConnector3">
            <a:avLst>
              <a:gd name="adj1" fmla="val 50000"/>
            </a:avLst>
          </a:prstGeom>
          <a:ln w="28575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urved Connector 95"/>
          <p:cNvCxnSpPr>
            <a:stCxn id="14" idx="4"/>
            <a:endCxn id="2" idx="2"/>
          </p:cNvCxnSpPr>
          <p:nvPr/>
        </p:nvCxnSpPr>
        <p:spPr>
          <a:xfrm rot="5400000" flipH="1" flipV="1">
            <a:off x="2497790" y="1370418"/>
            <a:ext cx="649630" cy="1767107"/>
          </a:xfrm>
          <a:prstGeom prst="curvedConnector4">
            <a:avLst>
              <a:gd name="adj1" fmla="val -35189"/>
              <a:gd name="adj2" fmla="val 61678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urved Connector 98"/>
          <p:cNvCxnSpPr>
            <a:stCxn id="14" idx="4"/>
            <a:endCxn id="3" idx="2"/>
          </p:cNvCxnSpPr>
          <p:nvPr/>
        </p:nvCxnSpPr>
        <p:spPr>
          <a:xfrm rot="5400000">
            <a:off x="1181339" y="2800138"/>
            <a:ext cx="979065" cy="536362"/>
          </a:xfrm>
          <a:prstGeom prst="curvedConnector4">
            <a:avLst>
              <a:gd name="adj1" fmla="val 33423"/>
              <a:gd name="adj2" fmla="val 142620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urved Connector 111"/>
          <p:cNvCxnSpPr>
            <a:stCxn id="91" idx="0"/>
            <a:endCxn id="19" idx="6"/>
          </p:cNvCxnSpPr>
          <p:nvPr/>
        </p:nvCxnSpPr>
        <p:spPr>
          <a:xfrm rot="5400000" flipH="1" flipV="1">
            <a:off x="7849540" y="947405"/>
            <a:ext cx="523581" cy="72596"/>
          </a:xfrm>
          <a:prstGeom prst="curvedConnector4">
            <a:avLst>
              <a:gd name="adj1" fmla="val 19002"/>
              <a:gd name="adj2" fmla="val 414893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urved Connector 114"/>
          <p:cNvCxnSpPr>
            <a:stCxn id="84" idx="4"/>
            <a:endCxn id="6" idx="6"/>
          </p:cNvCxnSpPr>
          <p:nvPr/>
        </p:nvCxnSpPr>
        <p:spPr>
          <a:xfrm rot="5400000">
            <a:off x="7642852" y="3315007"/>
            <a:ext cx="324594" cy="161097"/>
          </a:xfrm>
          <a:prstGeom prst="curvedConnector2">
            <a:avLst/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urved Connector 121"/>
          <p:cNvCxnSpPr>
            <a:stCxn id="15" idx="6"/>
            <a:endCxn id="84" idx="0"/>
          </p:cNvCxnSpPr>
          <p:nvPr/>
        </p:nvCxnSpPr>
        <p:spPr>
          <a:xfrm>
            <a:off x="7048558" y="2253751"/>
            <a:ext cx="837139" cy="330319"/>
          </a:xfrm>
          <a:prstGeom prst="curvedConnector2">
            <a:avLst/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urved Connector 128"/>
          <p:cNvCxnSpPr>
            <a:stCxn id="15" idx="6"/>
            <a:endCxn id="91" idx="4"/>
          </p:cNvCxnSpPr>
          <p:nvPr/>
        </p:nvCxnSpPr>
        <p:spPr>
          <a:xfrm flipV="1">
            <a:off x="7048558" y="1894681"/>
            <a:ext cx="1026474" cy="359070"/>
          </a:xfrm>
          <a:prstGeom prst="curvedConnector2">
            <a:avLst/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1959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8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3000"/>
                            </p:stCondLst>
                            <p:childTnLst>
                              <p:par>
                                <p:cTn id="1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000"/>
                            </p:stCondLst>
                            <p:childTnLst>
                              <p:par>
                                <p:cTn id="1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9" grpId="0" animBg="1"/>
      <p:bldP spid="2" grpId="0" animBg="1"/>
      <p:bldP spid="76" grpId="0"/>
      <p:bldP spid="3" grpId="0" animBg="1"/>
      <p:bldP spid="82" grpId="0"/>
      <p:bldP spid="8" grpId="0" animBg="1"/>
      <p:bldP spid="13" grpId="0" animBg="1"/>
      <p:bldP spid="17" grpId="0" animBg="1"/>
      <p:bldP spid="18" grpId="0" animBg="1"/>
      <p:bldP spid="83" grpId="0"/>
      <p:bldP spid="84" grpId="0" animBg="1"/>
      <p:bldP spid="9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60648"/>
            <a:ext cx="67231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Liaisons and representations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2952047" y="2311118"/>
            <a:ext cx="733042" cy="56263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JSC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525575" y="2094723"/>
            <a:ext cx="1765431" cy="995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ALA</a:t>
            </a:r>
          </a:p>
          <a:p>
            <a:pPr algn="ctr"/>
            <a:r>
              <a:rPr lang="en-GB" sz="2000" dirty="0" smtClean="0"/>
              <a:t>Publishing</a:t>
            </a:r>
            <a:endParaRPr lang="en-GB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42702" y="2077245"/>
            <a:ext cx="1309196" cy="142821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ISBD</a:t>
            </a:r>
          </a:p>
          <a:p>
            <a:pPr algn="ctr"/>
            <a:r>
              <a:rPr lang="en-GB" sz="2000" dirty="0" smtClean="0"/>
              <a:t>Review</a:t>
            </a:r>
          </a:p>
          <a:p>
            <a:pPr algn="ctr"/>
            <a:r>
              <a:rPr lang="en-GB" sz="2000" dirty="0" smtClean="0"/>
              <a:t>Group</a:t>
            </a:r>
            <a:endParaRPr lang="en-GB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42702" y="3683241"/>
            <a:ext cx="1309196" cy="142821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FRBR</a:t>
            </a:r>
          </a:p>
          <a:p>
            <a:pPr algn="ctr"/>
            <a:r>
              <a:rPr lang="en-GB" sz="2000" dirty="0" smtClean="0"/>
              <a:t>Review</a:t>
            </a:r>
          </a:p>
          <a:p>
            <a:pPr algn="ctr"/>
            <a:r>
              <a:rPr lang="en-GB" sz="2000" dirty="0" smtClean="0"/>
              <a:t>Group</a:t>
            </a:r>
            <a:endParaRPr lang="en-GB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575292" y="3918306"/>
            <a:ext cx="1486552" cy="142821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JSC</a:t>
            </a:r>
          </a:p>
          <a:p>
            <a:pPr algn="ctr"/>
            <a:r>
              <a:rPr lang="en-GB" sz="2000" dirty="0" smtClean="0"/>
              <a:t>Working</a:t>
            </a:r>
          </a:p>
          <a:p>
            <a:pPr algn="ctr"/>
            <a:r>
              <a:rPr lang="en-GB" sz="2000" dirty="0" smtClean="0"/>
              <a:t>Groups</a:t>
            </a:r>
            <a:endParaRPr lang="en-GB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06494" y="5289236"/>
            <a:ext cx="1181612" cy="56263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EURIG</a:t>
            </a:r>
            <a:endParaRPr lang="en-GB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4460205" y="5002021"/>
            <a:ext cx="1896171" cy="142821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Toolkit</a:t>
            </a:r>
          </a:p>
          <a:p>
            <a:pPr algn="ctr"/>
            <a:r>
              <a:rPr lang="en-GB" sz="2000" dirty="0" smtClean="0"/>
              <a:t>Technical</a:t>
            </a:r>
          </a:p>
          <a:p>
            <a:pPr algn="ctr"/>
            <a:r>
              <a:rPr lang="en-GB" sz="2000" dirty="0" smtClean="0"/>
              <a:t>Committee</a:t>
            </a:r>
            <a:endParaRPr lang="en-GB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289838" y="3331976"/>
            <a:ext cx="2236905" cy="142821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RDA</a:t>
            </a:r>
          </a:p>
          <a:p>
            <a:pPr algn="ctr"/>
            <a:r>
              <a:rPr lang="en-GB" sz="2000" dirty="0" smtClean="0"/>
              <a:t>Development</a:t>
            </a:r>
          </a:p>
          <a:p>
            <a:pPr algn="ctr"/>
            <a:r>
              <a:rPr lang="en-GB" sz="2000" dirty="0" smtClean="0"/>
              <a:t>Team</a:t>
            </a:r>
            <a:endParaRPr lang="en-GB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6882691" y="4916158"/>
            <a:ext cx="1799244" cy="56263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BIBFRAME</a:t>
            </a:r>
            <a:endParaRPr lang="en-GB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267832" y="5716128"/>
            <a:ext cx="1028963" cy="56263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OCLC</a:t>
            </a:r>
            <a:endParaRPr lang="en-GB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6830937" y="3683395"/>
            <a:ext cx="1902752" cy="995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App</a:t>
            </a:r>
          </a:p>
          <a:p>
            <a:pPr algn="ctr"/>
            <a:r>
              <a:rPr lang="en-GB" sz="2000" dirty="0" smtClean="0"/>
              <a:t>Developers</a:t>
            </a:r>
            <a:endParaRPr lang="en-GB" sz="2000" dirty="0"/>
          </a:p>
        </p:txBody>
      </p:sp>
      <p:sp>
        <p:nvSpPr>
          <p:cNvPr id="14" name="Left-Right Arrow 13"/>
          <p:cNvSpPr/>
          <p:nvPr/>
        </p:nvSpPr>
        <p:spPr>
          <a:xfrm>
            <a:off x="3735483" y="2451777"/>
            <a:ext cx="739698" cy="281315"/>
          </a:xfrm>
          <a:prstGeom prst="left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Curved Connector 14"/>
          <p:cNvCxnSpPr>
            <a:stCxn id="4" idx="4"/>
            <a:endCxn id="10" idx="0"/>
          </p:cNvCxnSpPr>
          <p:nvPr/>
        </p:nvCxnSpPr>
        <p:spPr>
          <a:xfrm rot="5400000">
            <a:off x="5287376" y="3211060"/>
            <a:ext cx="241831" cy="12700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/>
          <p:cNvCxnSpPr>
            <a:stCxn id="10" idx="4"/>
            <a:endCxn id="9" idx="0"/>
          </p:cNvCxnSpPr>
          <p:nvPr/>
        </p:nvCxnSpPr>
        <p:spPr>
          <a:xfrm rot="5400000">
            <a:off x="5287376" y="4881105"/>
            <a:ext cx="241831" cy="12700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urved Connector 25"/>
          <p:cNvCxnSpPr>
            <a:stCxn id="3" idx="5"/>
            <a:endCxn id="10" idx="2"/>
          </p:cNvCxnSpPr>
          <p:nvPr/>
        </p:nvCxnSpPr>
        <p:spPr>
          <a:xfrm rot="16200000" flipH="1">
            <a:off x="3306422" y="3062667"/>
            <a:ext cx="1254730" cy="712101"/>
          </a:xfrm>
          <a:prstGeom prst="curvedConnector2">
            <a:avLst/>
          </a:prstGeom>
          <a:ln w="28575">
            <a:solidFill>
              <a:schemeClr val="accent6">
                <a:lumMod val="75000"/>
              </a:schemeClr>
            </a:solidFill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/>
          <p:cNvCxnSpPr>
            <a:stCxn id="7" idx="0"/>
            <a:endCxn id="3" idx="4"/>
          </p:cNvCxnSpPr>
          <p:nvPr/>
        </p:nvCxnSpPr>
        <p:spPr>
          <a:xfrm rot="5400000" flipH="1" flipV="1">
            <a:off x="2796289" y="3396027"/>
            <a:ext cx="1044558" cy="12700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urved Connector 41"/>
          <p:cNvCxnSpPr>
            <a:stCxn id="3" idx="2"/>
            <a:endCxn id="5" idx="6"/>
          </p:cNvCxnSpPr>
          <p:nvPr/>
        </p:nvCxnSpPr>
        <p:spPr>
          <a:xfrm rot="10800000" flipV="1">
            <a:off x="1851899" y="2592432"/>
            <a:ext cx="1100149" cy="198919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urved Connector 44"/>
          <p:cNvCxnSpPr>
            <a:stCxn id="3" idx="2"/>
            <a:endCxn id="6" idx="6"/>
          </p:cNvCxnSpPr>
          <p:nvPr/>
        </p:nvCxnSpPr>
        <p:spPr>
          <a:xfrm rot="10800000" flipV="1">
            <a:off x="1851899" y="2592432"/>
            <a:ext cx="1100149" cy="1804915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urved Connector 63"/>
          <p:cNvCxnSpPr>
            <a:stCxn id="3" idx="2"/>
            <a:endCxn id="8" idx="6"/>
          </p:cNvCxnSpPr>
          <p:nvPr/>
        </p:nvCxnSpPr>
        <p:spPr>
          <a:xfrm rot="10800000" flipV="1">
            <a:off x="1788107" y="2592433"/>
            <a:ext cx="1163941" cy="2978118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urved Connector 67"/>
          <p:cNvCxnSpPr>
            <a:stCxn id="8" idx="7"/>
            <a:endCxn id="7" idx="2"/>
          </p:cNvCxnSpPr>
          <p:nvPr/>
        </p:nvCxnSpPr>
        <p:spPr>
          <a:xfrm rot="5400000" flipH="1" flipV="1">
            <a:off x="1725568" y="4521908"/>
            <a:ext cx="739218" cy="960229"/>
          </a:xfrm>
          <a:prstGeom prst="curvedConnector2">
            <a:avLst/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urved Connector 70"/>
          <p:cNvCxnSpPr>
            <a:stCxn id="13" idx="2"/>
            <a:endCxn id="10" idx="6"/>
          </p:cNvCxnSpPr>
          <p:nvPr/>
        </p:nvCxnSpPr>
        <p:spPr>
          <a:xfrm rot="10800000">
            <a:off x="6526743" y="4046084"/>
            <a:ext cx="304194" cy="135023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urved Connector 75"/>
          <p:cNvCxnSpPr>
            <a:stCxn id="12" idx="2"/>
            <a:endCxn id="9" idx="6"/>
          </p:cNvCxnSpPr>
          <p:nvPr/>
        </p:nvCxnSpPr>
        <p:spPr>
          <a:xfrm rot="10800000">
            <a:off x="6356376" y="5716129"/>
            <a:ext cx="911456" cy="281315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urved Connector 78"/>
          <p:cNvCxnSpPr>
            <a:stCxn id="13" idx="2"/>
            <a:endCxn id="9" idx="6"/>
          </p:cNvCxnSpPr>
          <p:nvPr/>
        </p:nvCxnSpPr>
        <p:spPr>
          <a:xfrm rot="10800000" flipV="1">
            <a:off x="6356377" y="4181106"/>
            <a:ext cx="474561" cy="1535022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urved Connector 82"/>
          <p:cNvCxnSpPr>
            <a:stCxn id="11" idx="2"/>
            <a:endCxn id="9" idx="6"/>
          </p:cNvCxnSpPr>
          <p:nvPr/>
        </p:nvCxnSpPr>
        <p:spPr>
          <a:xfrm rot="10800000" flipV="1">
            <a:off x="6356377" y="5197472"/>
            <a:ext cx="526315" cy="518655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2959039" y="1198126"/>
            <a:ext cx="606811" cy="56263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BL</a:t>
            </a:r>
            <a:endParaRPr lang="en-GB" sz="2000" dirty="0"/>
          </a:p>
        </p:txBody>
      </p:sp>
      <p:sp>
        <p:nvSpPr>
          <p:cNvPr id="105" name="TextBox 104"/>
          <p:cNvSpPr txBox="1"/>
          <p:nvPr/>
        </p:nvSpPr>
        <p:spPr>
          <a:xfrm>
            <a:off x="4745178" y="1198126"/>
            <a:ext cx="969726" cy="56263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CILIP</a:t>
            </a:r>
            <a:endParaRPr lang="en-GB" sz="2000" dirty="0"/>
          </a:p>
        </p:txBody>
      </p:sp>
      <p:sp>
        <p:nvSpPr>
          <p:cNvPr id="106" name="TextBox 105"/>
          <p:cNvSpPr txBox="1"/>
          <p:nvPr/>
        </p:nvSpPr>
        <p:spPr>
          <a:xfrm>
            <a:off x="1956644" y="1198126"/>
            <a:ext cx="829970" cy="56263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ALA</a:t>
            </a:r>
            <a:endParaRPr lang="en-GB" sz="2000" dirty="0"/>
          </a:p>
        </p:txBody>
      </p:sp>
      <p:sp>
        <p:nvSpPr>
          <p:cNvPr id="107" name="TextBox 106"/>
          <p:cNvSpPr txBox="1"/>
          <p:nvPr/>
        </p:nvSpPr>
        <p:spPr>
          <a:xfrm>
            <a:off x="5887329" y="1198126"/>
            <a:ext cx="908865" cy="56263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DNB</a:t>
            </a:r>
            <a:endParaRPr lang="en-GB" sz="2000" dirty="0"/>
          </a:p>
        </p:txBody>
      </p:sp>
      <p:sp>
        <p:nvSpPr>
          <p:cNvPr id="108" name="TextBox 107"/>
          <p:cNvSpPr txBox="1"/>
          <p:nvPr/>
        </p:nvSpPr>
        <p:spPr>
          <a:xfrm>
            <a:off x="6968619" y="1198126"/>
            <a:ext cx="598426" cy="56263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LC</a:t>
            </a:r>
            <a:endParaRPr lang="en-GB" sz="2000" dirty="0"/>
          </a:p>
        </p:txBody>
      </p:sp>
      <p:sp>
        <p:nvSpPr>
          <p:cNvPr id="109" name="TextBox 108"/>
          <p:cNvSpPr txBox="1"/>
          <p:nvPr/>
        </p:nvSpPr>
        <p:spPr>
          <a:xfrm>
            <a:off x="698541" y="1198126"/>
            <a:ext cx="1085678" cy="56263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ACOC</a:t>
            </a:r>
            <a:endParaRPr lang="en-GB" sz="2000" dirty="0"/>
          </a:p>
        </p:txBody>
      </p:sp>
      <p:sp>
        <p:nvSpPr>
          <p:cNvPr id="110" name="TextBox 109"/>
          <p:cNvSpPr txBox="1"/>
          <p:nvPr/>
        </p:nvSpPr>
        <p:spPr>
          <a:xfrm>
            <a:off x="3738275" y="1198126"/>
            <a:ext cx="834478" cy="56263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CCC</a:t>
            </a:r>
            <a:endParaRPr lang="en-GB" sz="2000" dirty="0"/>
          </a:p>
        </p:txBody>
      </p:sp>
      <p:sp>
        <p:nvSpPr>
          <p:cNvPr id="115" name="TextBox 114"/>
          <p:cNvSpPr txBox="1"/>
          <p:nvPr/>
        </p:nvSpPr>
        <p:spPr>
          <a:xfrm>
            <a:off x="7739467" y="1198126"/>
            <a:ext cx="789396" cy="56263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+3?</a:t>
            </a:r>
            <a:endParaRPr lang="en-GB" sz="2000" dirty="0"/>
          </a:p>
        </p:txBody>
      </p:sp>
      <p:cxnSp>
        <p:nvCxnSpPr>
          <p:cNvPr id="154" name="Curved Connector 153"/>
          <p:cNvCxnSpPr>
            <a:stCxn id="109" idx="4"/>
            <a:endCxn id="3" idx="0"/>
          </p:cNvCxnSpPr>
          <p:nvPr/>
        </p:nvCxnSpPr>
        <p:spPr>
          <a:xfrm rot="16200000" flipH="1">
            <a:off x="2004793" y="997343"/>
            <a:ext cx="550362" cy="2077188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urved Connector 156"/>
          <p:cNvCxnSpPr>
            <a:stCxn id="106" idx="4"/>
            <a:endCxn id="3" idx="0"/>
          </p:cNvCxnSpPr>
          <p:nvPr/>
        </p:nvCxnSpPr>
        <p:spPr>
          <a:xfrm rot="16200000" flipH="1">
            <a:off x="2569917" y="1562467"/>
            <a:ext cx="550362" cy="946939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urved Connector 159"/>
          <p:cNvCxnSpPr>
            <a:stCxn id="104" idx="4"/>
            <a:endCxn id="3" idx="0"/>
          </p:cNvCxnSpPr>
          <p:nvPr/>
        </p:nvCxnSpPr>
        <p:spPr>
          <a:xfrm rot="16200000" flipH="1">
            <a:off x="3015325" y="2007875"/>
            <a:ext cx="550362" cy="56123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urved Connector 162"/>
          <p:cNvCxnSpPr>
            <a:stCxn id="110" idx="4"/>
            <a:endCxn id="3" idx="0"/>
          </p:cNvCxnSpPr>
          <p:nvPr/>
        </p:nvCxnSpPr>
        <p:spPr>
          <a:xfrm rot="5400000">
            <a:off x="3461860" y="1617464"/>
            <a:ext cx="550362" cy="836946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urved Connector 168"/>
          <p:cNvCxnSpPr>
            <a:stCxn id="105" idx="4"/>
            <a:endCxn id="3" idx="0"/>
          </p:cNvCxnSpPr>
          <p:nvPr/>
        </p:nvCxnSpPr>
        <p:spPr>
          <a:xfrm rot="5400000">
            <a:off x="3999124" y="1080201"/>
            <a:ext cx="550362" cy="1911473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urved Connector 171"/>
          <p:cNvCxnSpPr>
            <a:stCxn id="107" idx="4"/>
            <a:endCxn id="3" idx="0"/>
          </p:cNvCxnSpPr>
          <p:nvPr/>
        </p:nvCxnSpPr>
        <p:spPr>
          <a:xfrm rot="5400000">
            <a:off x="4554984" y="524340"/>
            <a:ext cx="550362" cy="3023194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Curved Connector 174"/>
          <p:cNvCxnSpPr>
            <a:stCxn id="108" idx="4"/>
            <a:endCxn id="3" idx="0"/>
          </p:cNvCxnSpPr>
          <p:nvPr/>
        </p:nvCxnSpPr>
        <p:spPr>
          <a:xfrm rot="5400000">
            <a:off x="5018019" y="61305"/>
            <a:ext cx="550362" cy="3949264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Curved Connector 177"/>
          <p:cNvCxnSpPr>
            <a:stCxn id="115" idx="4"/>
            <a:endCxn id="3" idx="0"/>
          </p:cNvCxnSpPr>
          <p:nvPr/>
        </p:nvCxnSpPr>
        <p:spPr>
          <a:xfrm rot="5400000">
            <a:off x="5451186" y="-371861"/>
            <a:ext cx="550362" cy="4815597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extBox 195"/>
          <p:cNvSpPr txBox="1"/>
          <p:nvPr/>
        </p:nvSpPr>
        <p:spPr>
          <a:xfrm>
            <a:off x="1785896" y="2154423"/>
            <a:ext cx="12552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Protocol</a:t>
            </a:r>
            <a:endParaRPr lang="en-GB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2537087" y="5512159"/>
            <a:ext cx="1008047" cy="56263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ONIX</a:t>
            </a:r>
            <a:endParaRPr lang="en-GB" sz="2000" dirty="0"/>
          </a:p>
        </p:txBody>
      </p:sp>
      <p:cxnSp>
        <p:nvCxnSpPr>
          <p:cNvPr id="204" name="Curved Connector 203"/>
          <p:cNvCxnSpPr>
            <a:stCxn id="3" idx="2"/>
            <a:endCxn id="199" idx="2"/>
          </p:cNvCxnSpPr>
          <p:nvPr/>
        </p:nvCxnSpPr>
        <p:spPr>
          <a:xfrm rot="10800000" flipV="1">
            <a:off x="2537087" y="2592432"/>
            <a:ext cx="414960" cy="3201041"/>
          </a:xfrm>
          <a:prstGeom prst="curvedConnector3">
            <a:avLst>
              <a:gd name="adj1" fmla="val 155090"/>
            </a:avLst>
          </a:prstGeom>
          <a:ln w="28575">
            <a:solidFill>
              <a:schemeClr val="accent6">
                <a:lumMod val="75000"/>
              </a:schemeClr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Curved Connector 206"/>
          <p:cNvCxnSpPr>
            <a:stCxn id="199" idx="6"/>
            <a:endCxn id="7" idx="6"/>
          </p:cNvCxnSpPr>
          <p:nvPr/>
        </p:nvCxnSpPr>
        <p:spPr>
          <a:xfrm flipV="1">
            <a:off x="3545134" y="4632413"/>
            <a:ext cx="516710" cy="1161061"/>
          </a:xfrm>
          <a:prstGeom prst="curvedConnector3">
            <a:avLst>
              <a:gd name="adj1" fmla="val 144241"/>
            </a:avLst>
          </a:prstGeom>
          <a:ln w="28575">
            <a:solidFill>
              <a:schemeClr val="accent6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373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10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2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3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6000"/>
                            </p:stCondLst>
                            <p:childTnLst>
                              <p:par>
                                <p:cTn id="1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70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80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000"/>
                            </p:stCondLst>
                            <p:childTnLst>
                              <p:par>
                                <p:cTn id="1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000"/>
                            </p:stCondLst>
                            <p:childTnLst>
                              <p:par>
                                <p:cTn id="1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3000"/>
                            </p:stCondLst>
                            <p:childTnLst>
                              <p:par>
                                <p:cTn id="1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1000"/>
                            </p:stCondLst>
                            <p:childTnLst>
                              <p:par>
                                <p:cTn id="1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5" grpId="0" animBg="1"/>
      <p:bldP spid="196" grpId="0"/>
      <p:bldP spid="19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60648"/>
            <a:ext cx="527356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Who is adopting RDA?</a:t>
            </a:r>
            <a:endParaRPr lang="en-GB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176" y="405269"/>
            <a:ext cx="1428750" cy="20288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10584" y="1294116"/>
            <a:ext cx="197458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Limited LMS</a:t>
            </a:r>
          </a:p>
          <a:p>
            <a:r>
              <a:rPr lang="en-GB" sz="2800" dirty="0" smtClean="0"/>
              <a:t>compliance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35441" y="3927916"/>
            <a:ext cx="23248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Hybrid records</a:t>
            </a:r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54314" y="2395572"/>
            <a:ext cx="188712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 smtClean="0"/>
              <a:t>Legacy data</a:t>
            </a:r>
          </a:p>
          <a:p>
            <a:pPr algn="ctr"/>
            <a:r>
              <a:rPr lang="en-GB" sz="2800" dirty="0"/>
              <a:t>d</a:t>
            </a:r>
            <a:r>
              <a:rPr lang="en-GB" sz="2800" dirty="0" smtClean="0"/>
              <a:t>ifficult to</a:t>
            </a:r>
          </a:p>
          <a:p>
            <a:pPr algn="ctr"/>
            <a:r>
              <a:rPr lang="en-GB" sz="2800" dirty="0" err="1" smtClean="0"/>
              <a:t>FRBRize</a:t>
            </a:r>
            <a:endParaRPr lang="en-GB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3488544" y="1831963"/>
            <a:ext cx="218297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 smtClean="0"/>
              <a:t>National</a:t>
            </a:r>
          </a:p>
          <a:p>
            <a:pPr algn="ctr"/>
            <a:r>
              <a:rPr lang="en-GB" sz="2800" dirty="0" smtClean="0"/>
              <a:t>infrastructure</a:t>
            </a:r>
            <a:endParaRPr lang="en-GB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6776806" y="3919408"/>
            <a:ext cx="1547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RDA gaps</a:t>
            </a:r>
            <a:endParaRPr lang="en-GB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3324621" y="4192938"/>
            <a:ext cx="25108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Level of training</a:t>
            </a:r>
            <a:endParaRPr lang="en-GB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6547833" y="4687027"/>
            <a:ext cx="200593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 smtClean="0"/>
              <a:t>Local/Global</a:t>
            </a:r>
          </a:p>
          <a:p>
            <a:pPr algn="ctr"/>
            <a:r>
              <a:rPr lang="en-GB" sz="2800" dirty="0" smtClean="0"/>
              <a:t>tensions</a:t>
            </a:r>
            <a:endParaRPr lang="en-GB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6600668" y="2720901"/>
            <a:ext cx="19002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 smtClean="0"/>
              <a:t>Perceptions</a:t>
            </a:r>
          </a:p>
          <a:p>
            <a:pPr algn="ctr"/>
            <a:r>
              <a:rPr lang="en-GB" sz="2800" dirty="0"/>
              <a:t>o</a:t>
            </a:r>
            <a:r>
              <a:rPr lang="en-GB" sz="2800" dirty="0" smtClean="0"/>
              <a:t>f FRBR</a:t>
            </a:r>
            <a:endParaRPr lang="en-GB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2876143" y="5733256"/>
            <a:ext cx="58563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Who is adapting to RDA?</a:t>
            </a:r>
            <a:endParaRPr lang="en-GB" sz="44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703609"/>
            <a:ext cx="1285875" cy="12858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438" y="2738438"/>
            <a:ext cx="1381125" cy="1381125"/>
          </a:xfrm>
          <a:prstGeom prst="rect">
            <a:avLst/>
          </a:prstGeom>
        </p:spPr>
      </p:pic>
      <p:sp>
        <p:nvSpPr>
          <p:cNvPr id="3" name="Donut 2"/>
          <p:cNvSpPr/>
          <p:nvPr/>
        </p:nvSpPr>
        <p:spPr>
          <a:xfrm>
            <a:off x="4040029" y="2889000"/>
            <a:ext cx="1080000" cy="1080000"/>
          </a:xfrm>
          <a:prstGeom prst="donut">
            <a:avLst>
              <a:gd name="adj" fmla="val 128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24621" y="994660"/>
            <a:ext cx="2820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Forthcoming issue:</a:t>
            </a:r>
          </a:p>
          <a:p>
            <a:pPr algn="r"/>
            <a:r>
              <a:rPr lang="en-GB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RDA around the world</a:t>
            </a:r>
            <a:endParaRPr lang="en-GB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Striped Right Arrow 18"/>
          <p:cNvSpPr/>
          <p:nvPr/>
        </p:nvSpPr>
        <p:spPr>
          <a:xfrm>
            <a:off x="6406460" y="1173519"/>
            <a:ext cx="685820" cy="350167"/>
          </a:xfrm>
          <a:prstGeom prst="striped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86729" y="4985012"/>
            <a:ext cx="20601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Implementation</a:t>
            </a:r>
          </a:p>
          <a:p>
            <a:r>
              <a:rPr lang="en-GB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issues</a:t>
            </a:r>
            <a:endParaRPr lang="en-GB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8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3" grpId="0" animBg="1"/>
      <p:bldP spid="3" grpId="1" animBg="1"/>
      <p:bldP spid="18" grpId="0"/>
      <p:bldP spid="19" grpId="0" animBg="1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60648"/>
            <a:ext cx="31885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Globalization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475867" y="1412776"/>
            <a:ext cx="81821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RDA: </a:t>
            </a:r>
            <a:r>
              <a:rPr lang="en-US" sz="2800" b="1" u="sng" dirty="0"/>
              <a:t>the</a:t>
            </a:r>
            <a:r>
              <a:rPr lang="en-US" sz="2800" i="1" dirty="0"/>
              <a:t> </a:t>
            </a:r>
            <a:r>
              <a:rPr lang="en-US" sz="2800" dirty="0"/>
              <a:t>global standard enabling discovery of content</a:t>
            </a: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542052" y="3915481"/>
            <a:ext cx="1157433" cy="76944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 smtClean="0"/>
              <a:t>RDA</a:t>
            </a:r>
            <a:endParaRPr lang="en-GB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642878" y="4007814"/>
            <a:ext cx="2181238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Translations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7420" y="3761592"/>
            <a:ext cx="3048079" cy="107721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Local cataloguing</a:t>
            </a:r>
          </a:p>
          <a:p>
            <a:r>
              <a:rPr lang="en-GB" sz="3200" dirty="0"/>
              <a:t>t</a:t>
            </a:r>
            <a:r>
              <a:rPr lang="en-GB" sz="3200" dirty="0" smtClean="0"/>
              <a:t>raditions/rules</a:t>
            </a:r>
            <a:endParaRPr lang="en-GB" sz="3200" dirty="0"/>
          </a:p>
        </p:txBody>
      </p:sp>
      <p:sp>
        <p:nvSpPr>
          <p:cNvPr id="7" name="Curved Down Arrow 6"/>
          <p:cNvSpPr/>
          <p:nvPr/>
        </p:nvSpPr>
        <p:spPr>
          <a:xfrm>
            <a:off x="1783100" y="3012270"/>
            <a:ext cx="2546250" cy="648072"/>
          </a:xfrm>
          <a:prstGeom prst="curvedDownArrow">
            <a:avLst>
              <a:gd name="adj1" fmla="val 41376"/>
              <a:gd name="adj2" fmla="val 71366"/>
              <a:gd name="adj3" fmla="val 334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Curved Down Arrow 7"/>
          <p:cNvSpPr/>
          <p:nvPr/>
        </p:nvSpPr>
        <p:spPr>
          <a:xfrm flipH="1" flipV="1">
            <a:off x="3950685" y="4940059"/>
            <a:ext cx="3014628" cy="648072"/>
          </a:xfrm>
          <a:prstGeom prst="curvedDownArrow">
            <a:avLst>
              <a:gd name="adj1" fmla="val 41376"/>
              <a:gd name="adj2" fmla="val 71366"/>
              <a:gd name="adj3" fmla="val 334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89505" y="2320141"/>
            <a:ext cx="27334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Ambiguity of English</a:t>
            </a:r>
            <a:endParaRPr lang="en-GB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966245" y="5766860"/>
            <a:ext cx="29835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Cultural/historical bias</a:t>
            </a:r>
            <a:endParaRPr lang="en-GB" sz="2400" dirty="0"/>
          </a:p>
        </p:txBody>
      </p:sp>
      <p:sp>
        <p:nvSpPr>
          <p:cNvPr id="11" name="Rectangle 10"/>
          <p:cNvSpPr/>
          <p:nvPr/>
        </p:nvSpPr>
        <p:spPr>
          <a:xfrm>
            <a:off x="502127" y="3672248"/>
            <a:ext cx="8174327" cy="127971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1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60648"/>
            <a:ext cx="27364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Thank you!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3203848" y="5325308"/>
            <a:ext cx="54004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"The Blue Marble". Licensed under Public domain via Wikimedia Commons - http://commons.wikimedia.org/wiki/File:The_Blue_Marble.jpg#mediaviewer/File:The_Blue_Marble.jpg</a:t>
            </a:r>
          </a:p>
        </p:txBody>
      </p:sp>
    </p:spTree>
    <p:extLst>
      <p:ext uri="{BB962C8B-B14F-4D97-AF65-F5344CB8AC3E}">
        <p14:creationId xmlns:p14="http://schemas.microsoft.com/office/powerpoint/2010/main" val="62214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217</Words>
  <Application>Microsoft Office PowerPoint</Application>
  <PresentationFormat>On-screen Show (4:3)</PresentationFormat>
  <Paragraphs>124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RDA status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RDA status</dc:title>
  <dc:creator>Gordon Dunsire</dc:creator>
  <cp:lastModifiedBy>Gordon Dunsire</cp:lastModifiedBy>
  <cp:revision>51</cp:revision>
  <dcterms:created xsi:type="dcterms:W3CDTF">2014-08-08T10:49:11Z</dcterms:created>
  <dcterms:modified xsi:type="dcterms:W3CDTF">2014-08-12T06:41:35Z</dcterms:modified>
</cp:coreProperties>
</file>