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sldx" ContentType="application/vnd.openxmlformats-officedocument.presentationml.slide"/>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60" r:id="rId2"/>
    <p:sldId id="424" r:id="rId3"/>
    <p:sldId id="425" r:id="rId4"/>
    <p:sldId id="426" r:id="rId5"/>
    <p:sldId id="428" r:id="rId6"/>
    <p:sldId id="448" r:id="rId7"/>
    <p:sldId id="271" r:id="rId8"/>
    <p:sldId id="272" r:id="rId9"/>
    <p:sldId id="281" r:id="rId10"/>
    <p:sldId id="432" r:id="rId11"/>
    <p:sldId id="434" r:id="rId12"/>
    <p:sldId id="433" r:id="rId13"/>
    <p:sldId id="435" r:id="rId14"/>
    <p:sldId id="438" r:id="rId15"/>
    <p:sldId id="437" r:id="rId16"/>
    <p:sldId id="436" r:id="rId17"/>
    <p:sldId id="443" r:id="rId18"/>
    <p:sldId id="444" r:id="rId19"/>
    <p:sldId id="446" r:id="rId20"/>
    <p:sldId id="445" r:id="rId21"/>
    <p:sldId id="449" r:id="rId22"/>
    <p:sldId id="450" r:id="rId23"/>
    <p:sldId id="451" r:id="rId24"/>
    <p:sldId id="452" r:id="rId25"/>
    <p:sldId id="399" r:id="rId26"/>
    <p:sldId id="453" r:id="rId27"/>
    <p:sldId id="373" r:id="rId28"/>
  </p:sldIdLst>
  <p:sldSz cx="13055600" cy="9791700"/>
  <p:notesSz cx="17475200" cy="9791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161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2031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20" autoAdjust="0"/>
    <p:restoredTop sz="65762" autoAdjust="0"/>
  </p:normalViewPr>
  <p:slideViewPr>
    <p:cSldViewPr>
      <p:cViewPr varScale="1">
        <p:scale>
          <a:sx n="46" d="100"/>
          <a:sy n="46" d="100"/>
        </p:scale>
        <p:origin x="1818" y="51"/>
      </p:cViewPr>
      <p:guideLst>
        <p:guide orient="horz" pos="2880"/>
        <p:guide pos="1614"/>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3D02E99-099D-425A-8699-670917785796}"/>
              </a:ext>
            </a:extLst>
          </p:cNvPr>
          <p:cNvSpPr>
            <a:spLocks noGrp="1"/>
          </p:cNvSpPr>
          <p:nvPr>
            <p:ph type="hdr" sz="quarter"/>
          </p:nvPr>
        </p:nvSpPr>
        <p:spPr>
          <a:xfrm>
            <a:off x="0" y="0"/>
            <a:ext cx="7572375" cy="49053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608FD7A-9CC0-4599-BD0A-642F10BC2E1A}"/>
              </a:ext>
            </a:extLst>
          </p:cNvPr>
          <p:cNvSpPr>
            <a:spLocks noGrp="1"/>
          </p:cNvSpPr>
          <p:nvPr>
            <p:ph type="dt" sz="quarter" idx="1"/>
          </p:nvPr>
        </p:nvSpPr>
        <p:spPr>
          <a:xfrm>
            <a:off x="9898063" y="0"/>
            <a:ext cx="7572375" cy="490538"/>
          </a:xfrm>
          <a:prstGeom prst="rect">
            <a:avLst/>
          </a:prstGeom>
        </p:spPr>
        <p:txBody>
          <a:bodyPr vert="horz" lIns="91440" tIns="45720" rIns="91440" bIns="45720" rtlCol="0"/>
          <a:lstStyle>
            <a:lvl1pPr algn="r">
              <a:defRPr sz="1200"/>
            </a:lvl1pPr>
          </a:lstStyle>
          <a:p>
            <a:fld id="{30FD9114-80B5-4ED7-B8E5-3A0868472264}" type="datetime4">
              <a:rPr lang="en-US" smtClean="0"/>
              <a:t>December 15, 2019</a:t>
            </a:fld>
            <a:endParaRPr lang="en-US"/>
          </a:p>
        </p:txBody>
      </p:sp>
      <p:sp>
        <p:nvSpPr>
          <p:cNvPr id="4" name="Footer Placeholder 3">
            <a:extLst>
              <a:ext uri="{FF2B5EF4-FFF2-40B4-BE49-F238E27FC236}">
                <a16:creationId xmlns:a16="http://schemas.microsoft.com/office/drawing/2014/main" id="{5224D84F-C05A-462E-8E13-F79B6EFDDF67}"/>
              </a:ext>
            </a:extLst>
          </p:cNvPr>
          <p:cNvSpPr>
            <a:spLocks noGrp="1"/>
          </p:cNvSpPr>
          <p:nvPr>
            <p:ph type="ftr" sz="quarter" idx="2"/>
          </p:nvPr>
        </p:nvSpPr>
        <p:spPr>
          <a:xfrm>
            <a:off x="0" y="9301163"/>
            <a:ext cx="7572375" cy="49053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76C693-50E9-4679-B838-D4E18430BA8C}"/>
              </a:ext>
            </a:extLst>
          </p:cNvPr>
          <p:cNvSpPr>
            <a:spLocks noGrp="1"/>
          </p:cNvSpPr>
          <p:nvPr>
            <p:ph type="sldNum" sz="quarter" idx="3"/>
          </p:nvPr>
        </p:nvSpPr>
        <p:spPr>
          <a:xfrm>
            <a:off x="9898063" y="9301163"/>
            <a:ext cx="7572375" cy="490537"/>
          </a:xfrm>
          <a:prstGeom prst="rect">
            <a:avLst/>
          </a:prstGeom>
        </p:spPr>
        <p:txBody>
          <a:bodyPr vert="horz" lIns="91440" tIns="45720" rIns="91440" bIns="45720" rtlCol="0" anchor="b"/>
          <a:lstStyle>
            <a:lvl1pPr algn="r">
              <a:defRPr sz="1200"/>
            </a:lvl1pPr>
          </a:lstStyle>
          <a:p>
            <a:fld id="{6E9B3389-A65E-496A-AB6E-7A5B74EF2665}" type="slidenum">
              <a:rPr lang="en-US" smtClean="0"/>
              <a:t>‹#›</a:t>
            </a:fld>
            <a:endParaRPr lang="en-US"/>
          </a:p>
        </p:txBody>
      </p:sp>
    </p:spTree>
    <p:extLst>
      <p:ext uri="{BB962C8B-B14F-4D97-AF65-F5344CB8AC3E}">
        <p14:creationId xmlns:p14="http://schemas.microsoft.com/office/powerpoint/2010/main" val="193844475"/>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572375" cy="4905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9898063" y="0"/>
            <a:ext cx="7572375" cy="490538"/>
          </a:xfrm>
          <a:prstGeom prst="rect">
            <a:avLst/>
          </a:prstGeom>
        </p:spPr>
        <p:txBody>
          <a:bodyPr vert="horz" lIns="91440" tIns="45720" rIns="91440" bIns="45720" rtlCol="0"/>
          <a:lstStyle>
            <a:lvl1pPr algn="r">
              <a:defRPr sz="1200"/>
            </a:lvl1pPr>
          </a:lstStyle>
          <a:p>
            <a:fld id="{A80CCE7E-43AE-4D7A-AD6D-EFF496C901FD}" type="datetime4">
              <a:rPr lang="en-US" smtClean="0"/>
              <a:t>December 15, 2019</a:t>
            </a:fld>
            <a:endParaRPr lang="en-US"/>
          </a:p>
        </p:txBody>
      </p:sp>
      <p:sp>
        <p:nvSpPr>
          <p:cNvPr id="4" name="Slide Image Placeholder 3"/>
          <p:cNvSpPr>
            <a:spLocks noGrp="1" noRot="1" noChangeAspect="1"/>
          </p:cNvSpPr>
          <p:nvPr>
            <p:ph type="sldImg" idx="2"/>
          </p:nvPr>
        </p:nvSpPr>
        <p:spPr>
          <a:xfrm>
            <a:off x="6534150" y="1223963"/>
            <a:ext cx="4406900" cy="33051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747838" y="4711700"/>
            <a:ext cx="13979525" cy="38560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01163"/>
            <a:ext cx="7572375" cy="4905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9898063" y="9301163"/>
            <a:ext cx="7572375" cy="490537"/>
          </a:xfrm>
          <a:prstGeom prst="rect">
            <a:avLst/>
          </a:prstGeom>
        </p:spPr>
        <p:txBody>
          <a:bodyPr vert="horz" lIns="91440" tIns="45720" rIns="91440" bIns="45720" rtlCol="0" anchor="b"/>
          <a:lstStyle>
            <a:lvl1pPr algn="r">
              <a:defRPr sz="1200"/>
            </a:lvl1pPr>
          </a:lstStyle>
          <a:p>
            <a:fld id="{CC7BB43D-6859-4C14-84A8-D9538C9727DB}" type="slidenum">
              <a:rPr lang="en-US" smtClean="0"/>
              <a:t>‹#›</a:t>
            </a:fld>
            <a:endParaRPr lang="en-US"/>
          </a:p>
        </p:txBody>
      </p:sp>
    </p:spTree>
    <p:extLst>
      <p:ext uri="{BB962C8B-B14F-4D97-AF65-F5344CB8AC3E}">
        <p14:creationId xmlns:p14="http://schemas.microsoft.com/office/powerpoint/2010/main" val="32983207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vmlDrawing" Target="../drawings/vmlDrawing1.vml"/><Relationship Id="rId5" Type="http://schemas.openxmlformats.org/officeDocument/2006/relationships/image" Target="../media/image30.emf"/><Relationship Id="rId4" Type="http://schemas.openxmlformats.org/officeDocument/2006/relationships/package" Target="../embeddings/Microsoft_PowerPoint_Slide.sldx"/></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vmlDrawing" Target="../drawings/vmlDrawing2.vml"/><Relationship Id="rId5" Type="http://schemas.openxmlformats.org/officeDocument/2006/relationships/image" Target="../media/image30.emf"/><Relationship Id="rId4" Type="http://schemas.openxmlformats.org/officeDocument/2006/relationships/package" Target="../embeddings/Microsoft_PowerPoint_Slide.sldx"/></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RDA is intended for international use.</a:t>
            </a:r>
          </a:p>
          <a:p>
            <a:endParaRPr lang="en-US" dirty="0"/>
          </a:p>
          <a:p>
            <a:r>
              <a:rPr lang="en-US" dirty="0"/>
              <a:t>This is a Scottish Gaelic translation of the RDA ‘strapline’.</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2</a:t>
            </a:fld>
            <a:endParaRPr lang="en-US"/>
          </a:p>
        </p:txBody>
      </p:sp>
    </p:spTree>
    <p:extLst>
      <p:ext uri="{BB962C8B-B14F-4D97-AF65-F5344CB8AC3E}">
        <p14:creationId xmlns:p14="http://schemas.microsoft.com/office/powerpoint/2010/main" val="35204400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RIMMF4 description adds another value for the same element using basic transcription, and then adds the same statements using normalized transcription rules.</a:t>
            </a:r>
          </a:p>
          <a:p>
            <a:endParaRPr lang="en-US" dirty="0"/>
          </a:p>
          <a:p>
            <a:r>
              <a:rPr lang="en-US" dirty="0"/>
              <a:t>The presence of duplicate information in a single metadata description set is normal in the new RDA. For example, it might be the result of merging data from different sources.</a:t>
            </a:r>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11</a:t>
            </a:fld>
            <a:endParaRPr lang="en-US"/>
          </a:p>
        </p:txBody>
      </p:sp>
    </p:spTree>
    <p:extLst>
      <p:ext uri="{BB962C8B-B14F-4D97-AF65-F5344CB8AC3E}">
        <p14:creationId xmlns:p14="http://schemas.microsoft.com/office/powerpoint/2010/main" val="2693321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description set might be entirely based on manifestation statements.</a:t>
            </a:r>
          </a:p>
          <a:p>
            <a:endParaRPr lang="en-US" dirty="0"/>
          </a:p>
          <a:p>
            <a:r>
              <a:rPr lang="en-US" dirty="0"/>
              <a:t>This approach is familiar to users of Amazon and other online catalogues.</a:t>
            </a:r>
          </a:p>
          <a:p>
            <a:endParaRPr lang="en-US" dirty="0"/>
          </a:p>
          <a:p>
            <a:r>
              <a:rPr lang="en-US" dirty="0"/>
              <a:t>When sufficient statements have been transcribed and recorded, a typical next step is to add access points based on the statements.</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12</a:t>
            </a:fld>
            <a:endParaRPr lang="en-US"/>
          </a:p>
        </p:txBody>
      </p:sp>
    </p:spTree>
    <p:extLst>
      <p:ext uri="{BB962C8B-B14F-4D97-AF65-F5344CB8AC3E}">
        <p14:creationId xmlns:p14="http://schemas.microsoft.com/office/powerpoint/2010/main" val="1907342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minimum description of any RDA entity must contain at least one appellation element to allow a human cataloguer or other user to reference it.</a:t>
            </a:r>
          </a:p>
          <a:p>
            <a:endParaRPr lang="en-US" dirty="0"/>
          </a:p>
          <a:p>
            <a:r>
              <a:rPr lang="en-US" dirty="0"/>
              <a:t>An appellation may be a name in the form that is found on a manifestation.</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13</a:t>
            </a:fld>
            <a:endParaRPr lang="en-US"/>
          </a:p>
        </p:txBody>
      </p:sp>
    </p:spTree>
    <p:extLst>
      <p:ext uri="{BB962C8B-B14F-4D97-AF65-F5344CB8AC3E}">
        <p14:creationId xmlns:p14="http://schemas.microsoft.com/office/powerpoint/2010/main" val="3680615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access point usually manipulates other data values.</a:t>
            </a:r>
          </a:p>
          <a:p>
            <a:endParaRPr lang="en-US" dirty="0"/>
          </a:p>
          <a:p>
            <a:r>
              <a:rPr lang="en-US" dirty="0"/>
              <a:t>For a person, inversion of family name and given names is a typical method for deriving an access point.</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14</a:t>
            </a:fld>
            <a:endParaRPr lang="en-US"/>
          </a:p>
        </p:txBody>
      </p:sp>
    </p:spTree>
    <p:extLst>
      <p:ext uri="{BB962C8B-B14F-4D97-AF65-F5344CB8AC3E}">
        <p14:creationId xmlns:p14="http://schemas.microsoft.com/office/powerpoint/2010/main" val="2031000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identifier for an entity can be taken from an external source.</a:t>
            </a:r>
          </a:p>
          <a:p>
            <a:endParaRPr lang="en-US" dirty="0"/>
          </a:p>
          <a:p>
            <a:r>
              <a:rPr lang="en-US" dirty="0"/>
              <a:t>In this RIMMF4 example, the source is VIAF: Virtual International Authority File. This is the “local” VIAF identifier.</a:t>
            </a:r>
          </a:p>
          <a:p>
            <a:endParaRPr lang="en-US" dirty="0"/>
          </a:p>
          <a:p>
            <a:r>
              <a:rPr lang="en-US" dirty="0"/>
              <a:t>Another source of identifiers is the data storage and retrieval system that is used by an application.</a:t>
            </a:r>
          </a:p>
          <a:p>
            <a:endParaRPr lang="en-US" dirty="0"/>
          </a:p>
          <a:p>
            <a:r>
              <a:rPr lang="en-US" dirty="0"/>
              <a:t>This includes RIMMF itself, so the RIMMF identifier can also be used as an identifier for the entity.</a:t>
            </a:r>
          </a:p>
          <a:p>
            <a:endParaRPr lang="en-US" dirty="0"/>
          </a:p>
          <a:p>
            <a:r>
              <a:rPr lang="en-US" dirty="0"/>
              <a:t>Note that identifiers are generally not easily read or quoted by humans; the shorter the identifier, the easier it is likely to be </a:t>
            </a:r>
            <a:r>
              <a:rPr lang="en-US" dirty="0" err="1"/>
              <a:t>rememberd</a:t>
            </a:r>
            <a:r>
              <a:rPr lang="en-US" dirty="0"/>
              <a:t> and recognized.</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15</a:t>
            </a:fld>
            <a:endParaRPr lang="en-US"/>
          </a:p>
        </p:txBody>
      </p:sp>
    </p:spTree>
    <p:extLst>
      <p:ext uri="{BB962C8B-B14F-4D97-AF65-F5344CB8AC3E}">
        <p14:creationId xmlns:p14="http://schemas.microsoft.com/office/powerpoint/2010/main" val="366996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name or title, an access point, and an identifier for an RDA entity are all types of appellation that may be associated with a </a:t>
            </a:r>
            <a:r>
              <a:rPr lang="en-US" dirty="0" err="1"/>
              <a:t>Nomen</a:t>
            </a:r>
            <a:r>
              <a:rPr lang="en-US" dirty="0"/>
              <a:t> entity.</a:t>
            </a:r>
          </a:p>
          <a:p>
            <a:endParaRPr lang="en-US" dirty="0"/>
          </a:p>
          <a:p>
            <a:r>
              <a:rPr lang="en-US" dirty="0"/>
              <a:t>A </a:t>
            </a:r>
            <a:r>
              <a:rPr lang="en-US" dirty="0" err="1"/>
              <a:t>nomen</a:t>
            </a:r>
            <a:r>
              <a:rPr lang="en-US" dirty="0"/>
              <a:t> is just the string of characters, etc. that comprises the appellation.</a:t>
            </a:r>
          </a:p>
          <a:p>
            <a:endParaRPr lang="en-US" dirty="0"/>
          </a:p>
          <a:p>
            <a:r>
              <a:rPr lang="en-US" dirty="0"/>
              <a:t>It is useful to record a separate </a:t>
            </a:r>
            <a:r>
              <a:rPr lang="en-US" dirty="0" err="1"/>
              <a:t>nomen</a:t>
            </a:r>
            <a:r>
              <a:rPr lang="en-US" dirty="0"/>
              <a:t> in authority control applications. A </a:t>
            </a:r>
            <a:r>
              <a:rPr lang="en-US" dirty="0" err="1"/>
              <a:t>nomen</a:t>
            </a:r>
            <a:r>
              <a:rPr lang="en-US" dirty="0"/>
              <a:t> allows a description set to be recorded for the appellation itself, such as language, script, derivation, context of usage, and relationships to other </a:t>
            </a:r>
            <a:r>
              <a:rPr lang="en-US" dirty="0" err="1"/>
              <a:t>nomens</a:t>
            </a:r>
            <a:r>
              <a:rPr lang="en-US" dirty="0"/>
              <a:t>.</a:t>
            </a:r>
          </a:p>
          <a:p>
            <a:endParaRPr lang="en-US" dirty="0"/>
          </a:p>
          <a:p>
            <a:r>
              <a:rPr lang="en-US" dirty="0"/>
              <a:t>The three kinds of appellation align with the recording methods for unstructured description (name or title), structured description (access point), and identifier.</a:t>
            </a:r>
          </a:p>
          <a:p>
            <a:endParaRPr lang="en-US" dirty="0"/>
          </a:p>
          <a:p>
            <a:r>
              <a:rPr lang="en-US" dirty="0"/>
              <a:t>A metadata description set that used specific kinds of appellation element can be “dumbed up” for interoperability.</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16</a:t>
            </a:fld>
            <a:endParaRPr lang="en-US"/>
          </a:p>
        </p:txBody>
      </p:sp>
    </p:spTree>
    <p:extLst>
      <p:ext uri="{BB962C8B-B14F-4D97-AF65-F5344CB8AC3E}">
        <p14:creationId xmlns:p14="http://schemas.microsoft.com/office/powerpoint/2010/main" val="2849479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appellation of an entity can be used as the value of relationship element.</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17</a:t>
            </a:fld>
            <a:endParaRPr lang="en-US"/>
          </a:p>
        </p:txBody>
      </p:sp>
    </p:spTree>
    <p:extLst>
      <p:ext uri="{BB962C8B-B14F-4D97-AF65-F5344CB8AC3E}">
        <p14:creationId xmlns:p14="http://schemas.microsoft.com/office/powerpoint/2010/main" val="33298451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RIMMF4 example, the author relationship is recorded three times, each using a different recording method and appellation of the related person entity.</a:t>
            </a:r>
          </a:p>
          <a:p>
            <a:endParaRPr lang="en-US" dirty="0"/>
          </a:p>
          <a:p>
            <a:r>
              <a:rPr lang="en-US" dirty="0"/>
              <a:t>The recording method is usually specified in a policy statement or application profile, and generally follows one of RDA’s new implementation scenarios.</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18</a:t>
            </a:fld>
            <a:endParaRPr lang="en-US"/>
          </a:p>
        </p:txBody>
      </p:sp>
    </p:spTree>
    <p:extLst>
      <p:ext uri="{BB962C8B-B14F-4D97-AF65-F5344CB8AC3E}">
        <p14:creationId xmlns:p14="http://schemas.microsoft.com/office/powerpoint/2010/main" val="19062953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allows the IRI of a related entity to be used as the value of a relationship.</a:t>
            </a:r>
          </a:p>
          <a:p>
            <a:endParaRPr lang="en-US" dirty="0"/>
          </a:p>
          <a:p>
            <a:r>
              <a:rPr lang="en-US" dirty="0"/>
              <a:t>In this RIMMF4 example, there is only one “author” related to the work, but it can be recorded with four distinct values. All of the values refer to the same person entity.</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19</a:t>
            </a:fld>
            <a:endParaRPr lang="en-US"/>
          </a:p>
        </p:txBody>
      </p:sp>
    </p:spTree>
    <p:extLst>
      <p:ext uri="{BB962C8B-B14F-4D97-AF65-F5344CB8AC3E}">
        <p14:creationId xmlns:p14="http://schemas.microsoft.com/office/powerpoint/2010/main" val="3849134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RIMMF4 examples show that RIMMF4 uses an relational database management system implementation scenario.</a:t>
            </a:r>
          </a:p>
          <a:p>
            <a:endParaRPr lang="en-US" dirty="0"/>
          </a:p>
          <a:p>
            <a:r>
              <a:rPr lang="en-US" dirty="0"/>
              <a:t>In this scenario, each entity has its own metadata description set. Entities are related with local identifiers.</a:t>
            </a:r>
          </a:p>
          <a:p>
            <a:endParaRPr lang="en-US" dirty="0"/>
          </a:p>
          <a:p>
            <a:r>
              <a:rPr lang="en-US" dirty="0"/>
              <a:t>In fact, when a related RIMMF4 entity is displayed, the RIMMF identifier is used to link to the related entity, but the access point is displayed (in bold).</a:t>
            </a:r>
          </a:p>
          <a:p>
            <a:endParaRPr lang="en-US" dirty="0"/>
          </a:p>
          <a:p>
            <a:r>
              <a:rPr lang="en-US" dirty="0"/>
              <a:t>Note that the displayed value is identical to a structured description of the related entity appellation, but the underlying data is not.</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20</a:t>
            </a:fld>
            <a:endParaRPr lang="en-US"/>
          </a:p>
        </p:txBody>
      </p:sp>
    </p:spTree>
    <p:extLst>
      <p:ext uri="{BB962C8B-B14F-4D97-AF65-F5344CB8AC3E}">
        <p14:creationId xmlns:p14="http://schemas.microsoft.com/office/powerpoint/2010/main" val="2384214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this is the English translation.</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3</a:t>
            </a:fld>
            <a:endParaRPr lang="en-US"/>
          </a:p>
        </p:txBody>
      </p:sp>
    </p:spTree>
    <p:extLst>
      <p:ext uri="{BB962C8B-B14F-4D97-AF65-F5344CB8AC3E}">
        <p14:creationId xmlns:p14="http://schemas.microsoft.com/office/powerpoint/2010/main" val="4196694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RIMMF4 examples are a simple set of linked metadata description sets.</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21</a:t>
            </a:fld>
            <a:endParaRPr lang="en-US"/>
          </a:p>
        </p:txBody>
      </p:sp>
    </p:spTree>
    <p:extLst>
      <p:ext uri="{BB962C8B-B14F-4D97-AF65-F5344CB8AC3E}">
        <p14:creationId xmlns:p14="http://schemas.microsoft.com/office/powerpoint/2010/main" val="40597603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examples conform to the new RDA requirements for a minimum description of an RDA entity.</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22</a:t>
            </a:fld>
            <a:endParaRPr lang="en-US"/>
          </a:p>
        </p:txBody>
      </p:sp>
    </p:spTree>
    <p:extLst>
      <p:ext uri="{BB962C8B-B14F-4D97-AF65-F5344CB8AC3E}">
        <p14:creationId xmlns:p14="http://schemas.microsoft.com/office/powerpoint/2010/main" val="36727028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application profile is a specification of the elements, recording methods, and instructions to be used in a specific application.</a:t>
            </a:r>
          </a:p>
          <a:p>
            <a:endParaRPr lang="en-US" dirty="0"/>
          </a:p>
          <a:p>
            <a:r>
              <a:rPr lang="en-US" dirty="0"/>
              <a:t>A </a:t>
            </a:r>
            <a:r>
              <a:rPr lang="en-US" dirty="0" err="1"/>
              <a:t>proile</a:t>
            </a:r>
            <a:r>
              <a:rPr lang="en-US" dirty="0"/>
              <a:t> may also specify if an element is  mandatory or repeatable.</a:t>
            </a:r>
          </a:p>
          <a:p>
            <a:endParaRPr lang="en-US" dirty="0"/>
          </a:p>
          <a:p>
            <a:r>
              <a:rPr lang="en-US" dirty="0"/>
              <a:t>An application profile is typically laid out as a spreadsheet that can be adapted as a data entry form.</a:t>
            </a:r>
          </a:p>
          <a:p>
            <a:endParaRPr lang="en-US" dirty="0"/>
          </a:p>
          <a:p>
            <a:r>
              <a:rPr lang="en-US" dirty="0"/>
              <a:t>RIMMF4 has experimented with layering data entry via a set of templates. These are numbered to provide a potential workflow for data entry.</a:t>
            </a:r>
          </a:p>
          <a:p>
            <a:endParaRPr lang="en-US" dirty="0"/>
          </a:p>
          <a:p>
            <a:r>
              <a:rPr lang="en-US" dirty="0"/>
              <a:t>RDA can accommodate application profiles as user-supplied documentation.</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23</a:t>
            </a:fld>
            <a:endParaRPr lang="en-US"/>
          </a:p>
        </p:txBody>
      </p:sp>
    </p:spTree>
    <p:extLst>
      <p:ext uri="{BB962C8B-B14F-4D97-AF65-F5344CB8AC3E}">
        <p14:creationId xmlns:p14="http://schemas.microsoft.com/office/powerpoint/2010/main" val="307165850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metaphor for the use of the new RDA Toolkit is a paint-by-numbers kit.</a:t>
            </a:r>
          </a:p>
          <a:p>
            <a:endParaRPr lang="en-US" dirty="0"/>
          </a:p>
          <a:p>
            <a:r>
              <a:rPr lang="en-US" dirty="0"/>
              <a:t>RDA Toolkit provides a complete range of </a:t>
            </a:r>
            <a:r>
              <a:rPr lang="en-US" dirty="0" err="1"/>
              <a:t>colours</a:t>
            </a:r>
            <a:r>
              <a:rPr lang="en-US" dirty="0"/>
              <a:t>, and the blank, numbered canvas specifies which tools to use where.</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24</a:t>
            </a:fld>
            <a:endParaRPr lang="en-US"/>
          </a:p>
        </p:txBody>
      </p:sp>
    </p:spTree>
    <p:extLst>
      <p:ext uri="{BB962C8B-B14F-4D97-AF65-F5344CB8AC3E}">
        <p14:creationId xmlns:p14="http://schemas.microsoft.com/office/powerpoint/2010/main" val="36968424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5FA63E4-45E1-4846-9BD0-50D6E4DEDCA7}"/>
              </a:ext>
            </a:extLst>
          </p:cNvPr>
          <p:cNvSpPr>
            <a:spLocks noGrp="1"/>
          </p:cNvSpPr>
          <p:nvPr>
            <p:ph type="body" idx="1"/>
          </p:nvPr>
        </p:nvSpPr>
        <p:spPr/>
        <p:txBody>
          <a:bodyPr/>
          <a:lstStyle/>
          <a:p>
            <a:r>
              <a:rPr lang="en-GB" dirty="0"/>
              <a:t>It is straightforward to implement the LRM model for aggregates in RDA.</a:t>
            </a:r>
          </a:p>
          <a:p>
            <a:endParaRPr lang="en-GB" dirty="0"/>
          </a:p>
          <a:p>
            <a:r>
              <a:rPr lang="en-GB" dirty="0"/>
              <a:t>This is the RDA label and definition for “aggregate manifestation”.</a:t>
            </a:r>
          </a:p>
          <a:p>
            <a:endParaRPr lang="en-GB" dirty="0"/>
          </a:p>
          <a:p>
            <a:r>
              <a:rPr lang="en-GB" dirty="0"/>
              <a:t>The example also shows that it is not necessary to record every distinct Work and Expression. There is no need to describe the aggregating work or expression for many applications, if the individual expressions are recorded. Conversely, it may be sufficient to describe the aggregating work and expression and ignore all of the numerous individual poems.</a:t>
            </a:r>
          </a:p>
          <a:p>
            <a:endParaRPr lang="en-GB" dirty="0"/>
          </a:p>
          <a:p>
            <a:r>
              <a:rPr lang="en-GB" dirty="0"/>
              <a:t>It does not matter if different agencies and applications record different components at different times; when the data are brought together, they will be coherent, although some redundancy or duplication will be expected.</a:t>
            </a:r>
          </a:p>
          <a:p>
            <a:endParaRPr lang="en-GB" dirty="0"/>
          </a:p>
          <a:p>
            <a:r>
              <a:rPr lang="en-GB" dirty="0"/>
              <a:t>The LRM provides a specific shortcut relationship between the aggregating expression and the expressions that are aggregated. It is not a type of whole/part relationship. This is a new RDA relationship element, labelled “aggregated by” (with inverse “aggregates”).</a:t>
            </a:r>
          </a:p>
          <a:p>
            <a:endParaRPr lang="en-GB" dirty="0"/>
          </a:p>
          <a:p>
            <a:r>
              <a:rPr lang="en-GB" dirty="0"/>
              <a:t>The terminology will be confusing until we become familiar with the new RDA Toolkit.</a:t>
            </a:r>
          </a:p>
          <a:p>
            <a:endParaRPr lang="en-GB" dirty="0"/>
          </a:p>
        </p:txBody>
      </p:sp>
      <p:graphicFrame>
        <p:nvGraphicFramePr>
          <p:cNvPr id="3" name="Objet 2">
            <a:extLst>
              <a:ext uri="{FF2B5EF4-FFF2-40B4-BE49-F238E27FC236}">
                <a16:creationId xmlns:a16="http://schemas.microsoft.com/office/drawing/2014/main" id="{BAAC02A1-2660-46E0-9292-8CE9490ADB51}"/>
              </a:ext>
            </a:extLst>
          </p:cNvPr>
          <p:cNvGraphicFramePr>
            <a:graphicFrameLocks noChangeAspect="1"/>
          </p:cNvGraphicFramePr>
          <p:nvPr/>
        </p:nvGraphicFramePr>
        <p:xfrm>
          <a:off x="6534000" y="1224000"/>
          <a:ext cx="4405685" cy="3304800"/>
        </p:xfrm>
        <a:graphic>
          <a:graphicData uri="http://schemas.openxmlformats.org/presentationml/2006/ole">
            <mc:AlternateContent xmlns:mc="http://schemas.openxmlformats.org/markup-compatibility/2006">
              <mc:Choice xmlns:v="urn:schemas-microsoft-com:vml" Requires="v">
                <p:oleObj spid="_x0000_s1045" name="Slide" r:id="rId4" imgW="6525251" imgH="4894752" progId="PowerPoint.Slide.12">
                  <p:embed/>
                </p:oleObj>
              </mc:Choice>
              <mc:Fallback>
                <p:oleObj name="Slide" r:id="rId4" imgW="6525251" imgH="4894752" progId="PowerPoint.Slide.12">
                  <p:embed/>
                  <p:pic>
                    <p:nvPicPr>
                      <p:cNvPr id="3" name="Objet 2">
                        <a:extLst>
                          <a:ext uri="{FF2B5EF4-FFF2-40B4-BE49-F238E27FC236}">
                            <a16:creationId xmlns:a16="http://schemas.microsoft.com/office/drawing/2014/main" id="{BAAC02A1-2660-46E0-9292-8CE9490ADB51}"/>
                          </a:ext>
                        </a:extLst>
                      </p:cNvPr>
                      <p:cNvPicPr/>
                      <p:nvPr/>
                    </p:nvPicPr>
                    <p:blipFill>
                      <a:blip r:embed="rId5"/>
                      <a:stretch>
                        <a:fillRect/>
                      </a:stretch>
                    </p:blipFill>
                    <p:spPr>
                      <a:xfrm>
                        <a:off x="6534000" y="1224000"/>
                        <a:ext cx="4405685" cy="3304800"/>
                      </a:xfrm>
                      <a:prstGeom prst="rect">
                        <a:avLst/>
                      </a:prstGeom>
                      <a:ln w="12700">
                        <a:solidFill>
                          <a:prstClr val="black"/>
                        </a:solidFill>
                      </a:ln>
                    </p:spPr>
                  </p:pic>
                </p:oleObj>
              </mc:Fallback>
            </mc:AlternateContent>
          </a:graphicData>
        </a:graphic>
      </p:graphicFrame>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85FA63E4-45E1-4846-9BD0-50D6E4DEDCA7}"/>
              </a:ext>
            </a:extLst>
          </p:cNvPr>
          <p:cNvSpPr>
            <a:spLocks noGrp="1"/>
          </p:cNvSpPr>
          <p:nvPr>
            <p:ph type="body" idx="1"/>
          </p:nvPr>
        </p:nvSpPr>
        <p:spPr/>
        <p:txBody>
          <a:bodyPr/>
          <a:lstStyle/>
          <a:p>
            <a:r>
              <a:rPr lang="en-US" dirty="0"/>
              <a:t>The parts of the complete aggregate description that are filled here are likely to be sufficient for most library collections and users.</a:t>
            </a:r>
            <a:endParaRPr lang="en-GB" dirty="0"/>
          </a:p>
        </p:txBody>
      </p:sp>
      <p:graphicFrame>
        <p:nvGraphicFramePr>
          <p:cNvPr id="3" name="Objet 2">
            <a:extLst>
              <a:ext uri="{FF2B5EF4-FFF2-40B4-BE49-F238E27FC236}">
                <a16:creationId xmlns:a16="http://schemas.microsoft.com/office/drawing/2014/main" id="{BAAC02A1-2660-46E0-9292-8CE9490ADB51}"/>
              </a:ext>
            </a:extLst>
          </p:cNvPr>
          <p:cNvGraphicFramePr>
            <a:graphicFrameLocks noChangeAspect="1"/>
          </p:cNvGraphicFramePr>
          <p:nvPr/>
        </p:nvGraphicFramePr>
        <p:xfrm>
          <a:off x="6534000" y="1224000"/>
          <a:ext cx="4405685" cy="3304800"/>
        </p:xfrm>
        <a:graphic>
          <a:graphicData uri="http://schemas.openxmlformats.org/presentationml/2006/ole">
            <mc:AlternateContent xmlns:mc="http://schemas.openxmlformats.org/markup-compatibility/2006">
              <mc:Choice xmlns:v="urn:schemas-microsoft-com:vml" Requires="v">
                <p:oleObj spid="_x0000_s2059" name="Slide" r:id="rId4" imgW="6525251" imgH="4894752" progId="PowerPoint.Slide.12">
                  <p:embed/>
                </p:oleObj>
              </mc:Choice>
              <mc:Fallback>
                <p:oleObj name="Slide" r:id="rId4" imgW="6525251" imgH="4894752" progId="PowerPoint.Slide.12">
                  <p:embed/>
                  <p:pic>
                    <p:nvPicPr>
                      <p:cNvPr id="3" name="Objet 2">
                        <a:extLst>
                          <a:ext uri="{FF2B5EF4-FFF2-40B4-BE49-F238E27FC236}">
                            <a16:creationId xmlns:a16="http://schemas.microsoft.com/office/drawing/2014/main" id="{BAAC02A1-2660-46E0-9292-8CE9490ADB51}"/>
                          </a:ext>
                        </a:extLst>
                      </p:cNvPr>
                      <p:cNvPicPr/>
                      <p:nvPr/>
                    </p:nvPicPr>
                    <p:blipFill>
                      <a:blip r:embed="rId5"/>
                      <a:stretch>
                        <a:fillRect/>
                      </a:stretch>
                    </p:blipFill>
                    <p:spPr>
                      <a:xfrm>
                        <a:off x="6534000" y="1224000"/>
                        <a:ext cx="4405685" cy="3304800"/>
                      </a:xfrm>
                      <a:prstGeom prst="rect">
                        <a:avLst/>
                      </a:prstGeom>
                      <a:ln w="12700">
                        <a:solidFill>
                          <a:prstClr val="black"/>
                        </a:solidFill>
                      </a:ln>
                    </p:spPr>
                  </p:pic>
                </p:oleObj>
              </mc:Fallback>
            </mc:AlternateContent>
          </a:graphicData>
        </a:graphic>
      </p:graphicFrame>
    </p:spTree>
    <p:extLst>
      <p:ext uri="{BB962C8B-B14F-4D97-AF65-F5344CB8AC3E}">
        <p14:creationId xmlns:p14="http://schemas.microsoft.com/office/powerpoint/2010/main" val="21953243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Date Placeholder 3"/>
          <p:cNvSpPr>
            <a:spLocks noGrp="1"/>
          </p:cNvSpPr>
          <p:nvPr>
            <p:ph type="dt" idx="10"/>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7BB43D-6859-4C14-84A8-D9538C9727DB}" type="slidenum">
              <a:rPr lang="en-US" smtClean="0"/>
              <a:t>27</a:t>
            </a:fld>
            <a:endParaRPr lang="en-US"/>
          </a:p>
        </p:txBody>
      </p:sp>
    </p:spTree>
    <p:extLst>
      <p:ext uri="{BB962C8B-B14F-4D97-AF65-F5344CB8AC3E}">
        <p14:creationId xmlns:p14="http://schemas.microsoft.com/office/powerpoint/2010/main" val="34825246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new RDA Toolkit can be described, using the new RDA, as an integrating work.</a:t>
            </a:r>
          </a:p>
          <a:p>
            <a:endParaRPr lang="en-US" dirty="0"/>
          </a:p>
          <a:p>
            <a:r>
              <a:rPr lang="en-US" dirty="0"/>
              <a:t>The new layout is the result of a continuing evolution from presenting the standard as a book.</a:t>
            </a:r>
          </a:p>
          <a:p>
            <a:endParaRPr lang="en-US" dirty="0"/>
          </a:p>
          <a:p>
            <a:r>
              <a:rPr lang="en-US" dirty="0"/>
              <a:t>The new layout reflects RDA as a set of tools for the construction, maintenance, and re-use of metadata.</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4</a:t>
            </a:fld>
            <a:endParaRPr lang="en-US"/>
          </a:p>
        </p:txBody>
      </p:sp>
    </p:spTree>
    <p:extLst>
      <p:ext uri="{BB962C8B-B14F-4D97-AF65-F5344CB8AC3E}">
        <p14:creationId xmlns:p14="http://schemas.microsoft.com/office/powerpoint/2010/main" val="42371348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Glossary is an important tool for understanding the new RDA Toolkit.</a:t>
            </a:r>
          </a:p>
          <a:p>
            <a:endParaRPr lang="en-US" dirty="0"/>
          </a:p>
          <a:p>
            <a:r>
              <a:rPr lang="en-US" dirty="0"/>
              <a:t>There is greater use of standard terminology, to assist translation and other forms of internationalization.</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5</a:t>
            </a:fld>
            <a:endParaRPr lang="en-US"/>
          </a:p>
        </p:txBody>
      </p:sp>
    </p:spTree>
    <p:extLst>
      <p:ext uri="{BB962C8B-B14F-4D97-AF65-F5344CB8AC3E}">
        <p14:creationId xmlns:p14="http://schemas.microsoft.com/office/powerpoint/2010/main" val="25668179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new features that is useful for the practical description of manifestations is the manifestation statement attribute.</a:t>
            </a:r>
          </a:p>
          <a:p>
            <a:endParaRPr lang="en-US" dirty="0"/>
          </a:p>
          <a:p>
            <a:r>
              <a:rPr lang="en-US" dirty="0"/>
              <a:t>The new Toolkit Guidance menu contains useful background and general information about many of the new features.</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6</a:t>
            </a:fld>
            <a:endParaRPr lang="en-US"/>
          </a:p>
        </p:txBody>
      </p:sp>
    </p:spTree>
    <p:extLst>
      <p:ext uri="{BB962C8B-B14F-4D97-AF65-F5344CB8AC3E}">
        <p14:creationId xmlns:p14="http://schemas.microsoft.com/office/powerpoint/2010/main" val="1640414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LRM attribute for Manifestation statement supports the principle of representation from IFLA’s International Cataloguing Principles – how a resource (manifestation) describes itself.</a:t>
            </a:r>
          </a:p>
          <a:p>
            <a:endParaRPr lang="en-GB" dirty="0"/>
          </a:p>
          <a:p>
            <a:r>
              <a:rPr lang="en-GB" dirty="0"/>
              <a:t>The data is usually transcribed from an exemplar of the manifestation, and supports only the user task Identify.</a:t>
            </a:r>
          </a:p>
        </p:txBody>
      </p:sp>
      <p:sp>
        <p:nvSpPr>
          <p:cNvPr id="4" name="Slide Number Placeholder 3"/>
          <p:cNvSpPr>
            <a:spLocks noGrp="1"/>
          </p:cNvSpPr>
          <p:nvPr>
            <p:ph type="sldNum" sz="quarter" idx="10"/>
          </p:nvPr>
        </p:nvSpPr>
        <p:spPr/>
        <p:txBody>
          <a:bodyPr/>
          <a:lstStyle/>
          <a:p>
            <a:fld id="{8AB40ABC-08FF-40E9-9386-7C2CA2AB76A6}" type="slidenum">
              <a:rPr lang="en-GB" smtClean="0"/>
              <a:t>7</a:t>
            </a:fld>
            <a:endParaRPr lang="en-GB"/>
          </a:p>
        </p:txBody>
      </p:sp>
    </p:spTree>
    <p:extLst>
      <p:ext uri="{BB962C8B-B14F-4D97-AF65-F5344CB8AC3E}">
        <p14:creationId xmlns:p14="http://schemas.microsoft.com/office/powerpoint/2010/main" val="25148893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RDA implementation of Manifestation statement keeps specific kinds of statement at a broad level of granularity in order to cover a wide range of ways in which the data is presented on the manifestation.</a:t>
            </a:r>
          </a:p>
          <a:p>
            <a:endParaRPr lang="en-GB" dirty="0"/>
          </a:p>
          <a:p>
            <a:r>
              <a:rPr lang="en-GB" dirty="0"/>
              <a:t>The specific kinds of statement do not have internal structure; there is only one level of hierarchy, and the specific manifestation statements are all sub-types of the general element. Internal structure is not required to support the user task Identify, and in many cases can be counter-productive. For example, it may be difficult to make a useful transcription of just the place(s) of publication.</a:t>
            </a:r>
          </a:p>
          <a:p>
            <a:endParaRPr lang="en-GB" dirty="0"/>
          </a:p>
          <a:p>
            <a:r>
              <a:rPr lang="en-GB" dirty="0"/>
              <a:t>These are some of the new RDA elements for manifestation statements. They use a labelling pattern for consistency and to distinguish them from the current hybrid transcription/recording elements, which are being retained to accommodate current practice.</a:t>
            </a:r>
          </a:p>
        </p:txBody>
      </p:sp>
      <p:sp>
        <p:nvSpPr>
          <p:cNvPr id="4" name="Slide Number Placeholder 3"/>
          <p:cNvSpPr>
            <a:spLocks noGrp="1"/>
          </p:cNvSpPr>
          <p:nvPr>
            <p:ph type="sldNum" sz="quarter" idx="10"/>
          </p:nvPr>
        </p:nvSpPr>
        <p:spPr/>
        <p:txBody>
          <a:bodyPr/>
          <a:lstStyle/>
          <a:p>
            <a:fld id="{8AB40ABC-08FF-40E9-9386-7C2CA2AB76A6}" type="slidenum">
              <a:rPr lang="en-GB" smtClean="0"/>
              <a:t>8</a:t>
            </a:fld>
            <a:endParaRPr lang="en-GB"/>
          </a:p>
        </p:txBody>
      </p:sp>
    </p:spTree>
    <p:extLst>
      <p:ext uri="{BB962C8B-B14F-4D97-AF65-F5344CB8AC3E}">
        <p14:creationId xmlns:p14="http://schemas.microsoft.com/office/powerpoint/2010/main" val="18218807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manifestation statement can only be an unstructured description because there is no control over the terminology, layout, or completeness of how a manifestation describes itself.</a:t>
            </a:r>
          </a:p>
          <a:p>
            <a:endParaRPr lang="en-US" dirty="0"/>
          </a:p>
          <a:p>
            <a:r>
              <a:rPr lang="en-US" dirty="0"/>
              <a:t>RDA provides specific sets of transcription rules. The basic set is designed for minimum intermediation by humans (what is seen on the manifestation) or machines (optical character recognition). The normalized set accommodates additional rules on punctuation, etc. that are similar to those in the original RDA Toolkit.</a:t>
            </a:r>
          </a:p>
          <a:p>
            <a:endParaRPr lang="en-US" dirty="0"/>
          </a:p>
          <a:p>
            <a:r>
              <a:rPr lang="en-US" dirty="0"/>
              <a:t>Other transcription rules are also accommodated.</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9</a:t>
            </a:fld>
            <a:endParaRPr lang="en-US"/>
          </a:p>
        </p:txBody>
      </p:sp>
    </p:spTree>
    <p:extLst>
      <p:ext uri="{BB962C8B-B14F-4D97-AF65-F5344CB8AC3E}">
        <p14:creationId xmlns:p14="http://schemas.microsoft.com/office/powerpoint/2010/main" val="42129529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example from RIMMF4, the same manifestation statement has been transcribed using basic rules.</a:t>
            </a:r>
          </a:p>
          <a:p>
            <a:endParaRPr lang="en-US" dirty="0"/>
          </a:p>
          <a:p>
            <a:r>
              <a:rPr lang="en-US" dirty="0"/>
              <a:t>The presentation of statements with un-normalized capitalization and punctuation is now routinely encountered by users of social media and online catalogues such as Amazon and E-bay.</a:t>
            </a:r>
            <a:endParaRPr lang="en-GB" dirty="0"/>
          </a:p>
        </p:txBody>
      </p:sp>
      <p:sp>
        <p:nvSpPr>
          <p:cNvPr id="4" name="Date Placeholder 3"/>
          <p:cNvSpPr>
            <a:spLocks noGrp="1"/>
          </p:cNvSpPr>
          <p:nvPr>
            <p:ph type="dt" idx="1"/>
          </p:nvPr>
        </p:nvSpPr>
        <p:spPr/>
        <p:txBody>
          <a:bodyPr/>
          <a:lstStyle/>
          <a:p>
            <a:fld id="{A80CCE7E-43AE-4D7A-AD6D-EFF496C901FD}" type="datetime4">
              <a:rPr lang="en-US" smtClean="0"/>
              <a:t>December 15, 2019</a:t>
            </a:fld>
            <a:endParaRPr lang="en-US"/>
          </a:p>
        </p:txBody>
      </p:sp>
      <p:sp>
        <p:nvSpPr>
          <p:cNvPr id="5" name="Footer Placeholder 4"/>
          <p:cNvSpPr>
            <a:spLocks noGrp="1"/>
          </p:cNvSpPr>
          <p:nvPr>
            <p:ph type="ftr" sz="quarter" idx="4"/>
          </p:nvPr>
        </p:nvSpPr>
        <p:spPr/>
        <p:txBody>
          <a:bodyPr/>
          <a:lstStyle/>
          <a:p>
            <a:endParaRPr lang="en-US"/>
          </a:p>
        </p:txBody>
      </p:sp>
      <p:sp>
        <p:nvSpPr>
          <p:cNvPr id="6" name="Slide Number Placeholder 5"/>
          <p:cNvSpPr>
            <a:spLocks noGrp="1"/>
          </p:cNvSpPr>
          <p:nvPr>
            <p:ph type="sldNum" sz="quarter" idx="5"/>
          </p:nvPr>
        </p:nvSpPr>
        <p:spPr/>
        <p:txBody>
          <a:bodyPr/>
          <a:lstStyle/>
          <a:p>
            <a:fld id="{CC7BB43D-6859-4C14-84A8-D9538C9727DB}" type="slidenum">
              <a:rPr lang="en-US" smtClean="0"/>
              <a:t>10</a:t>
            </a:fld>
            <a:endParaRPr lang="en-US"/>
          </a:p>
        </p:txBody>
      </p:sp>
    </p:spTree>
    <p:extLst>
      <p:ext uri="{BB962C8B-B14F-4D97-AF65-F5344CB8AC3E}">
        <p14:creationId xmlns:p14="http://schemas.microsoft.com/office/powerpoint/2010/main" val="3407528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4E5F42C2-A0E0-4A3E-AF7F-14900753DACD}"/>
              </a:ext>
            </a:extLst>
          </p:cNvPr>
          <p:cNvSpPr>
            <a:spLocks noGrp="1"/>
          </p:cNvSpPr>
          <p:nvPr>
            <p:ph type="dt" sz="half" idx="10"/>
          </p:nvPr>
        </p:nvSpPr>
        <p:spPr/>
        <p:txBody>
          <a:bodyPr/>
          <a:lstStyle/>
          <a:p>
            <a:fld id="{DE2E6ABE-B97B-4A73-B202-6A3F101785E5}" type="datetime4">
              <a:rPr lang="en-US" smtClean="0"/>
              <a:t>December 15, 2019</a:t>
            </a:fld>
            <a:endParaRPr lang="en-US" dirty="0"/>
          </a:p>
        </p:txBody>
      </p:sp>
      <p:sp>
        <p:nvSpPr>
          <p:cNvPr id="4" name="Slide Number Placeholder 3">
            <a:extLst>
              <a:ext uri="{FF2B5EF4-FFF2-40B4-BE49-F238E27FC236}">
                <a16:creationId xmlns:a16="http://schemas.microsoft.com/office/drawing/2014/main" id="{1B19B245-955B-4246-A129-BE33BAC62915}"/>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20">
            <a:extLst>
              <a:ext uri="{FF2B5EF4-FFF2-40B4-BE49-F238E27FC236}">
                <a16:creationId xmlns:a16="http://schemas.microsoft.com/office/drawing/2014/main" id="{430412D5-F62C-4582-822D-523D66A3740B}"/>
              </a:ext>
            </a:extLst>
          </p:cNvPr>
          <p:cNvSpPr/>
          <p:nvPr userDrawn="1"/>
        </p:nvSpPr>
        <p:spPr>
          <a:xfrm>
            <a:off x="0" y="1"/>
            <a:ext cx="13055600" cy="7447051"/>
          </a:xfrm>
          <a:prstGeom prst="rect">
            <a:avLst/>
          </a:prstGeom>
          <a:blipFill>
            <a:blip r:embed="rId2" cstate="print"/>
            <a:stretch>
              <a:fillRect/>
            </a:stretch>
          </a:blipFill>
        </p:spPr>
        <p:txBody>
          <a:bodyPr wrap="square" lIns="0" tIns="0" rIns="0" bIns="0" rtlCol="0"/>
          <a:lstStyle/>
          <a:p>
            <a:endParaRPr sz="1345"/>
          </a:p>
        </p:txBody>
      </p:sp>
      <p:sp>
        <p:nvSpPr>
          <p:cNvPr id="6" name="Holder 3">
            <a:extLst>
              <a:ext uri="{FF2B5EF4-FFF2-40B4-BE49-F238E27FC236}">
                <a16:creationId xmlns:a16="http://schemas.microsoft.com/office/drawing/2014/main" id="{D51EB834-5A36-462F-9766-CF5252829048}"/>
              </a:ext>
            </a:extLst>
          </p:cNvPr>
          <p:cNvSpPr>
            <a:spLocks noGrp="1"/>
          </p:cNvSpPr>
          <p:nvPr>
            <p:ph idx="1" hasCustomPrompt="1"/>
          </p:nvPr>
        </p:nvSpPr>
        <p:spPr>
          <a:xfrm>
            <a:off x="948808" y="4057651"/>
            <a:ext cx="12106792" cy="1908536"/>
          </a:xfrm>
          <a:prstGeom prst="rect">
            <a:avLst/>
          </a:prstGeom>
        </p:spPr>
        <p:txBody>
          <a:bodyPr wrap="square" lIns="0" tIns="0" rIns="0" bIns="0">
            <a:spAutoFit/>
          </a:bodyPr>
          <a:lstStyle>
            <a:lvl1pPr algn="l">
              <a:defRPr sz="12402">
                <a:solidFill>
                  <a:schemeClr val="bg1"/>
                </a:solidFill>
                <a:latin typeface="Calibri Light" panose="020F0302020204030204" pitchFamily="34" charset="0"/>
              </a:defRPr>
            </a:lvl1pPr>
          </a:lstStyle>
          <a:p>
            <a:r>
              <a:rPr lang="en-US" dirty="0"/>
              <a:t>Title</a:t>
            </a:r>
          </a:p>
        </p:txBody>
      </p:sp>
    </p:spTree>
    <p:extLst>
      <p:ext uri="{BB962C8B-B14F-4D97-AF65-F5344CB8AC3E}">
        <p14:creationId xmlns:p14="http://schemas.microsoft.com/office/powerpoint/2010/main" val="21382374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0C43566-6046-4E9C-8D17-ED54F38F8A33}"/>
              </a:ext>
            </a:extLst>
          </p:cNvPr>
          <p:cNvSpPr>
            <a:spLocks noGrp="1"/>
          </p:cNvSpPr>
          <p:nvPr>
            <p:ph type="dt" sz="half" idx="10"/>
          </p:nvPr>
        </p:nvSpPr>
        <p:spPr/>
        <p:txBody>
          <a:bodyPr/>
          <a:lstStyle/>
          <a:p>
            <a:fld id="{CA9DFB21-2B77-4727-8DA0-73215DD5C57C}" type="datetime4">
              <a:rPr lang="en-US" smtClean="0"/>
              <a:t>December 15, 2019</a:t>
            </a:fld>
            <a:endParaRPr lang="en-US" dirty="0"/>
          </a:p>
        </p:txBody>
      </p:sp>
      <p:sp>
        <p:nvSpPr>
          <p:cNvPr id="4" name="Slide Number Placeholder 3">
            <a:extLst>
              <a:ext uri="{FF2B5EF4-FFF2-40B4-BE49-F238E27FC236}">
                <a16:creationId xmlns:a16="http://schemas.microsoft.com/office/drawing/2014/main" id="{449AE417-89F3-4937-8D80-F2DD32C664B8}"/>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Title 1">
            <a:extLst>
              <a:ext uri="{FF2B5EF4-FFF2-40B4-BE49-F238E27FC236}">
                <a16:creationId xmlns:a16="http://schemas.microsoft.com/office/drawing/2014/main" id="{043FAD77-7179-4530-8741-F8500359AB01}"/>
              </a:ext>
            </a:extLst>
          </p:cNvPr>
          <p:cNvSpPr>
            <a:spLocks noGrp="1"/>
          </p:cNvSpPr>
          <p:nvPr>
            <p:ph type="title" hasCustomPrompt="1"/>
          </p:nvPr>
        </p:nvSpPr>
        <p:spPr>
          <a:xfrm>
            <a:off x="897811" y="520700"/>
            <a:ext cx="7223988" cy="1893888"/>
          </a:xfrm>
          <a:prstGeom prst="rect">
            <a:avLst/>
          </a:prstGeom>
        </p:spPr>
        <p:txBody>
          <a:bodyPr/>
          <a:lstStyle>
            <a:lvl1pPr>
              <a:defRPr sz="8592">
                <a:solidFill>
                  <a:srgbClr val="203189"/>
                </a:solidFill>
              </a:defRPr>
            </a:lvl1pPr>
          </a:lstStyle>
          <a:p>
            <a:r>
              <a:rPr lang="en-US" dirty="0"/>
              <a:t>Title</a:t>
            </a:r>
          </a:p>
        </p:txBody>
      </p:sp>
      <p:sp>
        <p:nvSpPr>
          <p:cNvPr id="6" name="object 2">
            <a:extLst>
              <a:ext uri="{FF2B5EF4-FFF2-40B4-BE49-F238E27FC236}">
                <a16:creationId xmlns:a16="http://schemas.microsoft.com/office/drawing/2014/main" id="{2D0B4B6A-2A81-4C9F-B649-C12A8B0BD189}"/>
              </a:ext>
            </a:extLst>
          </p:cNvPr>
          <p:cNvSpPr/>
          <p:nvPr userDrawn="1"/>
        </p:nvSpPr>
        <p:spPr>
          <a:xfrm>
            <a:off x="9165487" y="0"/>
            <a:ext cx="3890113" cy="4848542"/>
          </a:xfrm>
          <a:prstGeom prst="rect">
            <a:avLst/>
          </a:prstGeom>
          <a:blipFill>
            <a:blip r:embed="rId2" cstate="print"/>
            <a:stretch>
              <a:fillRect/>
            </a:stretch>
          </a:blipFill>
        </p:spPr>
        <p:txBody>
          <a:bodyPr wrap="square" lIns="0" tIns="0" rIns="0" bIns="0" rtlCol="0"/>
          <a:lstStyle/>
          <a:p>
            <a:endParaRPr sz="1345"/>
          </a:p>
        </p:txBody>
      </p:sp>
      <p:sp>
        <p:nvSpPr>
          <p:cNvPr id="7" name="Text Placeholder 6">
            <a:extLst>
              <a:ext uri="{FF2B5EF4-FFF2-40B4-BE49-F238E27FC236}">
                <a16:creationId xmlns:a16="http://schemas.microsoft.com/office/drawing/2014/main" id="{CAB047D8-AC63-4F78-8530-D1DE054AE735}"/>
              </a:ext>
            </a:extLst>
          </p:cNvPr>
          <p:cNvSpPr>
            <a:spLocks noGrp="1"/>
          </p:cNvSpPr>
          <p:nvPr>
            <p:ph type="body" sz="quarter" idx="12" hasCustomPrompt="1"/>
          </p:nvPr>
        </p:nvSpPr>
        <p:spPr>
          <a:xfrm>
            <a:off x="897810" y="2762250"/>
            <a:ext cx="10070412" cy="4343400"/>
          </a:xfrm>
          <a:prstGeom prst="rect">
            <a:avLst/>
          </a:prstGeom>
        </p:spPr>
        <p:txBody>
          <a:bodyPr/>
          <a:lstStyle>
            <a:lvl1pPr>
              <a:defRPr sz="1793"/>
            </a:lvl1pPr>
          </a:lstStyle>
          <a:p>
            <a:pPr lvl="0"/>
            <a:r>
              <a:rPr lang="en-US" dirty="0"/>
              <a:t>Click to insert text.</a:t>
            </a:r>
          </a:p>
        </p:txBody>
      </p:sp>
    </p:spTree>
    <p:extLst>
      <p:ext uri="{BB962C8B-B14F-4D97-AF65-F5344CB8AC3E}">
        <p14:creationId xmlns:p14="http://schemas.microsoft.com/office/powerpoint/2010/main" val="2458006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1BA9CF6-AB2D-46CF-8D43-4A16861899F5}"/>
              </a:ext>
            </a:extLst>
          </p:cNvPr>
          <p:cNvSpPr>
            <a:spLocks noGrp="1"/>
          </p:cNvSpPr>
          <p:nvPr>
            <p:ph type="dt" sz="half" idx="10"/>
          </p:nvPr>
        </p:nvSpPr>
        <p:spPr/>
        <p:txBody>
          <a:bodyPr/>
          <a:lstStyle/>
          <a:p>
            <a:fld id="{D2008080-C00F-4680-BFFC-33C890FA1B66}" type="datetime4">
              <a:rPr lang="en-US" smtClean="0"/>
              <a:t>December 15, 2019</a:t>
            </a:fld>
            <a:endParaRPr lang="en-US" dirty="0"/>
          </a:p>
        </p:txBody>
      </p:sp>
      <p:sp>
        <p:nvSpPr>
          <p:cNvPr id="4" name="Slide Number Placeholder 3">
            <a:extLst>
              <a:ext uri="{FF2B5EF4-FFF2-40B4-BE49-F238E27FC236}">
                <a16:creationId xmlns:a16="http://schemas.microsoft.com/office/drawing/2014/main" id="{5FC0936E-F890-4240-8C96-18902985B99A}"/>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object 2">
            <a:extLst>
              <a:ext uri="{FF2B5EF4-FFF2-40B4-BE49-F238E27FC236}">
                <a16:creationId xmlns:a16="http://schemas.microsoft.com/office/drawing/2014/main" id="{D34479D8-3FF8-47A6-AFE0-325303D56120}"/>
              </a:ext>
            </a:extLst>
          </p:cNvPr>
          <p:cNvSpPr/>
          <p:nvPr userDrawn="1"/>
        </p:nvSpPr>
        <p:spPr>
          <a:xfrm>
            <a:off x="0" y="0"/>
            <a:ext cx="4714931" cy="5876582"/>
          </a:xfrm>
          <a:prstGeom prst="rect">
            <a:avLst/>
          </a:prstGeom>
          <a:blipFill>
            <a:blip r:embed="rId2" cstate="print"/>
            <a:stretch>
              <a:fillRect/>
            </a:stretch>
          </a:blipFill>
        </p:spPr>
        <p:txBody>
          <a:bodyPr wrap="square" lIns="0" tIns="0" rIns="0" bIns="0" rtlCol="0"/>
          <a:lstStyle/>
          <a:p>
            <a:endParaRPr sz="1345"/>
          </a:p>
        </p:txBody>
      </p:sp>
      <p:sp>
        <p:nvSpPr>
          <p:cNvPr id="6" name="object 3">
            <a:extLst>
              <a:ext uri="{FF2B5EF4-FFF2-40B4-BE49-F238E27FC236}">
                <a16:creationId xmlns:a16="http://schemas.microsoft.com/office/drawing/2014/main" id="{0BCB6BE5-C74F-4DEB-9DB1-035B3B8BF99F}"/>
              </a:ext>
            </a:extLst>
          </p:cNvPr>
          <p:cNvSpPr/>
          <p:nvPr userDrawn="1"/>
        </p:nvSpPr>
        <p:spPr>
          <a:xfrm>
            <a:off x="0" y="793752"/>
            <a:ext cx="5058096" cy="914400"/>
          </a:xfrm>
          <a:custGeom>
            <a:avLst/>
            <a:gdLst/>
            <a:ahLst/>
            <a:cxnLst/>
            <a:rect l="l" t="t" r="r" b="b"/>
            <a:pathLst>
              <a:path w="6770370" h="914400">
                <a:moveTo>
                  <a:pt x="6769963" y="0"/>
                </a:moveTo>
                <a:lnTo>
                  <a:pt x="0" y="0"/>
                </a:lnTo>
                <a:lnTo>
                  <a:pt x="0" y="914400"/>
                </a:lnTo>
                <a:lnTo>
                  <a:pt x="5803036" y="914400"/>
                </a:lnTo>
                <a:lnTo>
                  <a:pt x="6769963" y="0"/>
                </a:lnTo>
                <a:close/>
              </a:path>
            </a:pathLst>
          </a:custGeom>
          <a:solidFill>
            <a:srgbClr val="203189"/>
          </a:solidFill>
        </p:spPr>
        <p:txBody>
          <a:bodyPr wrap="square" lIns="0" tIns="0" rIns="0" bIns="0" rtlCol="0"/>
          <a:lstStyle/>
          <a:p>
            <a:endParaRPr sz="1345" dirty="0"/>
          </a:p>
        </p:txBody>
      </p:sp>
      <p:sp>
        <p:nvSpPr>
          <p:cNvPr id="7" name="TextBox 6">
            <a:extLst>
              <a:ext uri="{FF2B5EF4-FFF2-40B4-BE49-F238E27FC236}">
                <a16:creationId xmlns:a16="http://schemas.microsoft.com/office/drawing/2014/main" id="{5289DB7F-780C-47BB-B26D-B55B3217E60E}"/>
              </a:ext>
            </a:extLst>
          </p:cNvPr>
          <p:cNvSpPr txBox="1"/>
          <p:nvPr userDrawn="1"/>
        </p:nvSpPr>
        <p:spPr>
          <a:xfrm>
            <a:off x="-929832" y="781051"/>
            <a:ext cx="5294349" cy="644151"/>
          </a:xfrm>
          <a:prstGeom prst="rect">
            <a:avLst/>
          </a:prstGeom>
          <a:noFill/>
        </p:spPr>
        <p:txBody>
          <a:bodyPr wrap="square" rtlCol="0">
            <a:spAutoFit/>
          </a:bodyPr>
          <a:lstStyle/>
          <a:p>
            <a:pPr algn="r"/>
            <a:r>
              <a:rPr lang="en-US" sz="3586" dirty="0">
                <a:solidFill>
                  <a:schemeClr val="bg1"/>
                </a:solidFill>
                <a:latin typeface="Calibri Light" panose="020F0302020204030204" pitchFamily="34" charset="0"/>
              </a:rPr>
              <a:t>overview </a:t>
            </a:r>
          </a:p>
        </p:txBody>
      </p:sp>
    </p:spTree>
    <p:extLst>
      <p:ext uri="{BB962C8B-B14F-4D97-AF65-F5344CB8AC3E}">
        <p14:creationId xmlns:p14="http://schemas.microsoft.com/office/powerpoint/2010/main" val="1478009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051833AC-CE29-412E-9586-A2CCCF756ADD}"/>
              </a:ext>
            </a:extLst>
          </p:cNvPr>
          <p:cNvSpPr>
            <a:spLocks noGrp="1"/>
          </p:cNvSpPr>
          <p:nvPr>
            <p:ph type="dt" sz="half" idx="10"/>
          </p:nvPr>
        </p:nvSpPr>
        <p:spPr/>
        <p:txBody>
          <a:bodyPr/>
          <a:lstStyle/>
          <a:p>
            <a:fld id="{D0F6B087-20D5-46FC-9AC3-EF55EF059985}" type="datetime4">
              <a:rPr lang="en-US" smtClean="0"/>
              <a:t>December 15, 2019</a:t>
            </a:fld>
            <a:endParaRPr lang="en-US" dirty="0"/>
          </a:p>
        </p:txBody>
      </p:sp>
      <p:sp>
        <p:nvSpPr>
          <p:cNvPr id="4" name="Slide Number Placeholder 3">
            <a:extLst>
              <a:ext uri="{FF2B5EF4-FFF2-40B4-BE49-F238E27FC236}">
                <a16:creationId xmlns:a16="http://schemas.microsoft.com/office/drawing/2014/main" id="{5785548F-1227-419F-8672-16150B2A2784}"/>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object 2">
            <a:extLst>
              <a:ext uri="{FF2B5EF4-FFF2-40B4-BE49-F238E27FC236}">
                <a16:creationId xmlns:a16="http://schemas.microsoft.com/office/drawing/2014/main" id="{1E9B1FBC-B132-49E1-B55E-D2FA9F7C099B}"/>
              </a:ext>
            </a:extLst>
          </p:cNvPr>
          <p:cNvSpPr/>
          <p:nvPr userDrawn="1"/>
        </p:nvSpPr>
        <p:spPr>
          <a:xfrm>
            <a:off x="9165487" y="0"/>
            <a:ext cx="3890113" cy="4848542"/>
          </a:xfrm>
          <a:prstGeom prst="rect">
            <a:avLst/>
          </a:prstGeom>
          <a:blipFill>
            <a:blip r:embed="rId2" cstate="print"/>
            <a:stretch>
              <a:fillRect/>
            </a:stretch>
          </a:blipFill>
        </p:spPr>
        <p:txBody>
          <a:bodyPr wrap="square" lIns="0" tIns="0" rIns="0" bIns="0" rtlCol="0"/>
          <a:lstStyle/>
          <a:p>
            <a:endParaRPr sz="1345"/>
          </a:p>
        </p:txBody>
      </p:sp>
      <p:sp>
        <p:nvSpPr>
          <p:cNvPr id="6" name="object 3">
            <a:extLst>
              <a:ext uri="{FF2B5EF4-FFF2-40B4-BE49-F238E27FC236}">
                <a16:creationId xmlns:a16="http://schemas.microsoft.com/office/drawing/2014/main" id="{1BDD7E71-4917-4E7C-ABFD-6A843BCDCA0D}"/>
              </a:ext>
            </a:extLst>
          </p:cNvPr>
          <p:cNvSpPr/>
          <p:nvPr userDrawn="1"/>
        </p:nvSpPr>
        <p:spPr>
          <a:xfrm>
            <a:off x="8405156" y="793752"/>
            <a:ext cx="4650583" cy="914400"/>
          </a:xfrm>
          <a:custGeom>
            <a:avLst/>
            <a:gdLst/>
            <a:ahLst/>
            <a:cxnLst/>
            <a:rect l="l" t="t" r="r" b="b"/>
            <a:pathLst>
              <a:path w="6224905" h="914400">
                <a:moveTo>
                  <a:pt x="6224727" y="0"/>
                </a:moveTo>
                <a:lnTo>
                  <a:pt x="0" y="0"/>
                </a:lnTo>
                <a:lnTo>
                  <a:pt x="966927" y="914400"/>
                </a:lnTo>
                <a:lnTo>
                  <a:pt x="6224727" y="914400"/>
                </a:lnTo>
                <a:lnTo>
                  <a:pt x="6224727" y="0"/>
                </a:lnTo>
                <a:close/>
              </a:path>
            </a:pathLst>
          </a:custGeom>
          <a:solidFill>
            <a:srgbClr val="203189"/>
          </a:solidFill>
        </p:spPr>
        <p:txBody>
          <a:bodyPr wrap="square" lIns="0" tIns="0" rIns="0" bIns="0" rtlCol="0"/>
          <a:lstStyle/>
          <a:p>
            <a:endParaRPr sz="1345" dirty="0"/>
          </a:p>
        </p:txBody>
      </p:sp>
      <p:sp>
        <p:nvSpPr>
          <p:cNvPr id="7" name="TextBox 6">
            <a:extLst>
              <a:ext uri="{FF2B5EF4-FFF2-40B4-BE49-F238E27FC236}">
                <a16:creationId xmlns:a16="http://schemas.microsoft.com/office/drawing/2014/main" id="{420C29F6-276F-4ED4-8E5F-E4899554D283}"/>
              </a:ext>
            </a:extLst>
          </p:cNvPr>
          <p:cNvSpPr txBox="1"/>
          <p:nvPr userDrawn="1"/>
        </p:nvSpPr>
        <p:spPr>
          <a:xfrm>
            <a:off x="9089582" y="781051"/>
            <a:ext cx="5294349" cy="644151"/>
          </a:xfrm>
          <a:prstGeom prst="rect">
            <a:avLst/>
          </a:prstGeom>
          <a:noFill/>
        </p:spPr>
        <p:txBody>
          <a:bodyPr wrap="square" rtlCol="0">
            <a:spAutoFit/>
          </a:bodyPr>
          <a:lstStyle/>
          <a:p>
            <a:r>
              <a:rPr lang="en-US" sz="3586" dirty="0">
                <a:solidFill>
                  <a:schemeClr val="bg1"/>
                </a:solidFill>
                <a:latin typeface="Calibri Light" panose="020F0302020204030204" pitchFamily="34" charset="0"/>
              </a:rPr>
              <a:t>overview</a:t>
            </a:r>
          </a:p>
        </p:txBody>
      </p:sp>
    </p:spTree>
    <p:extLst>
      <p:ext uri="{BB962C8B-B14F-4D97-AF65-F5344CB8AC3E}">
        <p14:creationId xmlns:p14="http://schemas.microsoft.com/office/powerpoint/2010/main" val="939323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B7A163D-3886-46C1-8E21-E308A8AB96A1}"/>
              </a:ext>
            </a:extLst>
          </p:cNvPr>
          <p:cNvSpPr>
            <a:spLocks noGrp="1"/>
          </p:cNvSpPr>
          <p:nvPr>
            <p:ph type="dt" sz="half" idx="10"/>
          </p:nvPr>
        </p:nvSpPr>
        <p:spPr/>
        <p:txBody>
          <a:bodyPr/>
          <a:lstStyle/>
          <a:p>
            <a:fld id="{C8C36631-B86C-466A-BEA1-F9227B57F3C2}" type="datetime4">
              <a:rPr lang="en-US" smtClean="0"/>
              <a:t>December 15, 2019</a:t>
            </a:fld>
            <a:endParaRPr lang="en-US" dirty="0"/>
          </a:p>
        </p:txBody>
      </p:sp>
      <p:sp>
        <p:nvSpPr>
          <p:cNvPr id="4" name="Slide Number Placeholder 3">
            <a:extLst>
              <a:ext uri="{FF2B5EF4-FFF2-40B4-BE49-F238E27FC236}">
                <a16:creationId xmlns:a16="http://schemas.microsoft.com/office/drawing/2014/main" id="{95700779-0233-4175-AB80-845BB3D39F2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Holder 3">
            <a:extLst>
              <a:ext uri="{FF2B5EF4-FFF2-40B4-BE49-F238E27FC236}">
                <a16:creationId xmlns:a16="http://schemas.microsoft.com/office/drawing/2014/main" id="{CBA3B939-BD69-4490-A25D-1CF869864331}"/>
              </a:ext>
            </a:extLst>
          </p:cNvPr>
          <p:cNvSpPr>
            <a:spLocks noGrp="1"/>
          </p:cNvSpPr>
          <p:nvPr>
            <p:ph idx="1" hasCustomPrompt="1"/>
          </p:nvPr>
        </p:nvSpPr>
        <p:spPr>
          <a:xfrm>
            <a:off x="4990731" y="4057650"/>
            <a:ext cx="8064869" cy="689869"/>
          </a:xfrm>
          <a:prstGeom prst="rect">
            <a:avLst/>
          </a:prstGeom>
        </p:spPr>
        <p:txBody>
          <a:bodyPr wrap="square" lIns="0" tIns="0" rIns="0" bIns="0">
            <a:spAutoFit/>
          </a:bodyPr>
          <a:lstStyle>
            <a:lvl1pPr algn="ctr">
              <a:defRPr sz="4483">
                <a:solidFill>
                  <a:srgbClr val="203189"/>
                </a:solidFill>
                <a:latin typeface="Calibri Light" panose="020F0302020204030204" pitchFamily="34" charset="0"/>
              </a:defRPr>
            </a:lvl1pPr>
          </a:lstStyle>
          <a:p>
            <a:r>
              <a:rPr lang="en-US" dirty="0"/>
              <a:t>Conclusion</a:t>
            </a:r>
            <a:endParaRPr dirty="0"/>
          </a:p>
        </p:txBody>
      </p:sp>
      <p:sp>
        <p:nvSpPr>
          <p:cNvPr id="6" name="bk object 16">
            <a:extLst>
              <a:ext uri="{FF2B5EF4-FFF2-40B4-BE49-F238E27FC236}">
                <a16:creationId xmlns:a16="http://schemas.microsoft.com/office/drawing/2014/main" id="{FAA1E53A-6FBD-4DBE-8C0D-055893377F68}"/>
              </a:ext>
            </a:extLst>
          </p:cNvPr>
          <p:cNvSpPr/>
          <p:nvPr userDrawn="1"/>
        </p:nvSpPr>
        <p:spPr>
          <a:xfrm>
            <a:off x="0" y="1009650"/>
            <a:ext cx="7688230" cy="7581900"/>
          </a:xfrm>
          <a:prstGeom prst="rect">
            <a:avLst/>
          </a:prstGeom>
          <a:blipFill>
            <a:blip r:embed="rId2" cstate="print"/>
            <a:stretch>
              <a:fillRect/>
            </a:stretch>
          </a:blipFill>
        </p:spPr>
        <p:txBody>
          <a:bodyPr wrap="square" lIns="0" tIns="0" rIns="0" bIns="0" rtlCol="0"/>
          <a:lstStyle/>
          <a:p>
            <a:endParaRPr sz="1345"/>
          </a:p>
        </p:txBody>
      </p:sp>
      <p:sp>
        <p:nvSpPr>
          <p:cNvPr id="7" name="bk object 17">
            <a:extLst>
              <a:ext uri="{FF2B5EF4-FFF2-40B4-BE49-F238E27FC236}">
                <a16:creationId xmlns:a16="http://schemas.microsoft.com/office/drawing/2014/main" id="{C220C9F3-64AA-448A-9B0B-92D658D4D759}"/>
              </a:ext>
            </a:extLst>
          </p:cNvPr>
          <p:cNvSpPr/>
          <p:nvPr userDrawn="1"/>
        </p:nvSpPr>
        <p:spPr>
          <a:xfrm>
            <a:off x="0" y="5556250"/>
            <a:ext cx="1869152" cy="3035300"/>
          </a:xfrm>
          <a:custGeom>
            <a:avLst/>
            <a:gdLst/>
            <a:ahLst/>
            <a:cxnLst/>
            <a:rect l="l" t="t" r="r" b="b"/>
            <a:pathLst>
              <a:path w="2501900" h="3035300">
                <a:moveTo>
                  <a:pt x="0" y="0"/>
                </a:moveTo>
                <a:lnTo>
                  <a:pt x="0" y="3035300"/>
                </a:lnTo>
                <a:lnTo>
                  <a:pt x="2501455" y="3035300"/>
                </a:lnTo>
                <a:lnTo>
                  <a:pt x="0" y="0"/>
                </a:lnTo>
                <a:close/>
              </a:path>
            </a:pathLst>
          </a:custGeom>
          <a:solidFill>
            <a:srgbClr val="203189"/>
          </a:solidFill>
        </p:spPr>
        <p:txBody>
          <a:bodyPr wrap="square" lIns="0" tIns="0" rIns="0" bIns="0" rtlCol="0"/>
          <a:lstStyle/>
          <a:p>
            <a:endParaRPr sz="1345"/>
          </a:p>
        </p:txBody>
      </p:sp>
      <p:sp>
        <p:nvSpPr>
          <p:cNvPr id="8" name="bk object 19">
            <a:extLst>
              <a:ext uri="{FF2B5EF4-FFF2-40B4-BE49-F238E27FC236}">
                <a16:creationId xmlns:a16="http://schemas.microsoft.com/office/drawing/2014/main" id="{593C4038-930A-43D6-BE50-90E2A5DB29B3}"/>
              </a:ext>
            </a:extLst>
          </p:cNvPr>
          <p:cNvSpPr/>
          <p:nvPr userDrawn="1"/>
        </p:nvSpPr>
        <p:spPr>
          <a:xfrm>
            <a:off x="0" y="342900"/>
            <a:ext cx="13055600" cy="914400"/>
          </a:xfrm>
          <a:custGeom>
            <a:avLst/>
            <a:gdLst/>
            <a:ahLst/>
            <a:cxnLst/>
            <a:rect l="l" t="t" r="r" b="b"/>
            <a:pathLst>
              <a:path w="17475200" h="914400">
                <a:moveTo>
                  <a:pt x="0" y="914400"/>
                </a:moveTo>
                <a:lnTo>
                  <a:pt x="17475200" y="914400"/>
                </a:lnTo>
                <a:lnTo>
                  <a:pt x="17475200" y="0"/>
                </a:lnTo>
                <a:lnTo>
                  <a:pt x="0" y="0"/>
                </a:lnTo>
                <a:lnTo>
                  <a:pt x="0" y="914400"/>
                </a:lnTo>
                <a:close/>
              </a:path>
            </a:pathLst>
          </a:custGeom>
          <a:solidFill>
            <a:srgbClr val="203189"/>
          </a:solidFill>
        </p:spPr>
        <p:txBody>
          <a:bodyPr wrap="square" lIns="0" tIns="0" rIns="0" bIns="0" rtlCol="0"/>
          <a:lstStyle/>
          <a:p>
            <a:endParaRPr sz="1345"/>
          </a:p>
        </p:txBody>
      </p:sp>
      <p:sp>
        <p:nvSpPr>
          <p:cNvPr id="9" name="Holder 2">
            <a:extLst>
              <a:ext uri="{FF2B5EF4-FFF2-40B4-BE49-F238E27FC236}">
                <a16:creationId xmlns:a16="http://schemas.microsoft.com/office/drawing/2014/main" id="{E2A89CE0-A685-4873-8C87-2996DED585AC}"/>
              </a:ext>
            </a:extLst>
          </p:cNvPr>
          <p:cNvSpPr>
            <a:spLocks noGrp="1"/>
          </p:cNvSpPr>
          <p:nvPr>
            <p:ph type="title" hasCustomPrompt="1"/>
          </p:nvPr>
        </p:nvSpPr>
        <p:spPr>
          <a:xfrm>
            <a:off x="400705" y="578764"/>
            <a:ext cx="12254189" cy="321948"/>
          </a:xfrm>
          <a:prstGeom prst="rect">
            <a:avLst/>
          </a:prstGeom>
        </p:spPr>
        <p:txBody>
          <a:bodyPr wrap="square" lIns="0" tIns="0" rIns="0" bIns="0">
            <a:spAutoFit/>
          </a:bodyPr>
          <a:lstStyle>
            <a:lvl1pPr>
              <a:defRPr sz="2092" b="1" i="0">
                <a:solidFill>
                  <a:schemeClr val="bg1"/>
                </a:solidFill>
                <a:latin typeface="Calibri"/>
                <a:cs typeface="Calibri"/>
              </a:defRPr>
            </a:lvl1pPr>
          </a:lstStyle>
          <a:p>
            <a:r>
              <a:rPr lang="en-US" dirty="0"/>
              <a:t>Part 2</a:t>
            </a:r>
            <a:endParaRPr dirty="0"/>
          </a:p>
        </p:txBody>
      </p:sp>
    </p:spTree>
    <p:extLst>
      <p:ext uri="{BB962C8B-B14F-4D97-AF65-F5344CB8AC3E}">
        <p14:creationId xmlns:p14="http://schemas.microsoft.com/office/powerpoint/2010/main" val="3866645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CE6F2EA-0AF8-4EF4-BD94-B4017F857E12}"/>
              </a:ext>
            </a:extLst>
          </p:cNvPr>
          <p:cNvSpPr>
            <a:spLocks noGrp="1"/>
          </p:cNvSpPr>
          <p:nvPr>
            <p:ph type="dt" sz="half" idx="10"/>
          </p:nvPr>
        </p:nvSpPr>
        <p:spPr/>
        <p:txBody>
          <a:bodyPr/>
          <a:lstStyle/>
          <a:p>
            <a:fld id="{272804E9-DEAF-46AD-95B2-D63C78700BF2}" type="datetime4">
              <a:rPr lang="en-US" smtClean="0"/>
              <a:t>December 15, 2019</a:t>
            </a:fld>
            <a:endParaRPr lang="en-US" dirty="0"/>
          </a:p>
        </p:txBody>
      </p:sp>
      <p:sp>
        <p:nvSpPr>
          <p:cNvPr id="4" name="Slide Number Placeholder 3">
            <a:extLst>
              <a:ext uri="{FF2B5EF4-FFF2-40B4-BE49-F238E27FC236}">
                <a16:creationId xmlns:a16="http://schemas.microsoft.com/office/drawing/2014/main" id="{5C3EDB0C-E1C2-4B21-AE98-8E76A7AA44C2}"/>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Tree>
    <p:extLst>
      <p:ext uri="{BB962C8B-B14F-4D97-AF65-F5344CB8AC3E}">
        <p14:creationId xmlns:p14="http://schemas.microsoft.com/office/powerpoint/2010/main" val="653231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3D40DF-A59E-46E6-A858-FB93D3B74F6C}"/>
              </a:ext>
            </a:extLst>
          </p:cNvPr>
          <p:cNvSpPr>
            <a:spLocks noGrp="1"/>
          </p:cNvSpPr>
          <p:nvPr>
            <p:ph type="dt" sz="half" idx="10"/>
          </p:nvPr>
        </p:nvSpPr>
        <p:spPr/>
        <p:txBody>
          <a:bodyPr/>
          <a:lstStyle/>
          <a:p>
            <a:fld id="{E001E81F-CAD3-412B-8E6F-53481B321DC6}" type="datetime4">
              <a:rPr lang="en-US" smtClean="0"/>
              <a:t>December 15, 2019</a:t>
            </a:fld>
            <a:endParaRPr lang="en-US" dirty="0"/>
          </a:p>
        </p:txBody>
      </p:sp>
      <p:sp>
        <p:nvSpPr>
          <p:cNvPr id="4" name="Slide Number Placeholder 3">
            <a:extLst>
              <a:ext uri="{FF2B5EF4-FFF2-40B4-BE49-F238E27FC236}">
                <a16:creationId xmlns:a16="http://schemas.microsoft.com/office/drawing/2014/main" id="{5BEDDCB9-1088-4D84-A120-796874DD177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16">
            <a:extLst>
              <a:ext uri="{FF2B5EF4-FFF2-40B4-BE49-F238E27FC236}">
                <a16:creationId xmlns:a16="http://schemas.microsoft.com/office/drawing/2014/main" id="{1D6E9937-F207-4901-947F-1AC04DC29BD8}"/>
              </a:ext>
            </a:extLst>
          </p:cNvPr>
          <p:cNvSpPr/>
          <p:nvPr userDrawn="1"/>
        </p:nvSpPr>
        <p:spPr>
          <a:xfrm>
            <a:off x="6416969" y="0"/>
            <a:ext cx="6638630" cy="4738420"/>
          </a:xfrm>
          <a:prstGeom prst="rect">
            <a:avLst/>
          </a:prstGeom>
          <a:blipFill>
            <a:blip r:embed="rId2" cstate="print"/>
            <a:stretch>
              <a:fillRect/>
            </a:stretch>
          </a:blipFill>
        </p:spPr>
        <p:txBody>
          <a:bodyPr wrap="square" lIns="0" tIns="0" rIns="0" bIns="0" rtlCol="0"/>
          <a:lstStyle/>
          <a:p>
            <a:endParaRPr sz="1345"/>
          </a:p>
        </p:txBody>
      </p:sp>
      <p:sp>
        <p:nvSpPr>
          <p:cNvPr id="6" name="Title 1">
            <a:extLst>
              <a:ext uri="{FF2B5EF4-FFF2-40B4-BE49-F238E27FC236}">
                <a16:creationId xmlns:a16="http://schemas.microsoft.com/office/drawing/2014/main" id="{01B40AA9-D85B-4470-887F-CE34A8661CE8}"/>
              </a:ext>
            </a:extLst>
          </p:cNvPr>
          <p:cNvSpPr>
            <a:spLocks noGrp="1"/>
          </p:cNvSpPr>
          <p:nvPr>
            <p:ph type="title" hasCustomPrompt="1"/>
          </p:nvPr>
        </p:nvSpPr>
        <p:spPr>
          <a:xfrm>
            <a:off x="897811" y="520700"/>
            <a:ext cx="7223988" cy="1893888"/>
          </a:xfrm>
          <a:prstGeom prst="rect">
            <a:avLst/>
          </a:prstGeom>
        </p:spPr>
        <p:txBody>
          <a:bodyPr/>
          <a:lstStyle>
            <a:lvl1pPr>
              <a:defRPr sz="8592">
                <a:solidFill>
                  <a:srgbClr val="203189"/>
                </a:solidFill>
              </a:defRPr>
            </a:lvl1pPr>
          </a:lstStyle>
          <a:p>
            <a:r>
              <a:rPr lang="en-US" dirty="0"/>
              <a:t>Title</a:t>
            </a:r>
          </a:p>
        </p:txBody>
      </p:sp>
      <p:sp>
        <p:nvSpPr>
          <p:cNvPr id="8" name="Text Placeholder 7">
            <a:extLst>
              <a:ext uri="{FF2B5EF4-FFF2-40B4-BE49-F238E27FC236}">
                <a16:creationId xmlns:a16="http://schemas.microsoft.com/office/drawing/2014/main" id="{C020D11E-C62D-46C5-97AC-FEF02646AECA}"/>
              </a:ext>
            </a:extLst>
          </p:cNvPr>
          <p:cNvSpPr>
            <a:spLocks noGrp="1"/>
          </p:cNvSpPr>
          <p:nvPr>
            <p:ph type="body" sz="quarter" idx="12" hasCustomPrompt="1"/>
          </p:nvPr>
        </p:nvSpPr>
        <p:spPr>
          <a:xfrm>
            <a:off x="917972" y="2914650"/>
            <a:ext cx="9165487" cy="3772168"/>
          </a:xfrm>
          <a:prstGeom prst="rect">
            <a:avLst/>
          </a:prstGeom>
        </p:spPr>
        <p:txBody>
          <a:bodyPr/>
          <a:lstStyle>
            <a:lvl1pPr>
              <a:defRPr sz="1644"/>
            </a:lvl1pPr>
          </a:lstStyle>
          <a:p>
            <a:pPr lvl="0"/>
            <a:r>
              <a:rPr lang="en-US" dirty="0"/>
              <a:t>Click to insert text</a:t>
            </a:r>
          </a:p>
        </p:txBody>
      </p:sp>
    </p:spTree>
    <p:extLst>
      <p:ext uri="{BB962C8B-B14F-4D97-AF65-F5344CB8AC3E}">
        <p14:creationId xmlns:p14="http://schemas.microsoft.com/office/powerpoint/2010/main" val="149627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C73D40DF-A59E-46E6-A858-FB93D3B74F6C}"/>
              </a:ext>
            </a:extLst>
          </p:cNvPr>
          <p:cNvSpPr>
            <a:spLocks noGrp="1"/>
          </p:cNvSpPr>
          <p:nvPr>
            <p:ph type="dt" sz="half" idx="10"/>
          </p:nvPr>
        </p:nvSpPr>
        <p:spPr/>
        <p:txBody>
          <a:bodyPr/>
          <a:lstStyle/>
          <a:p>
            <a:fld id="{E001E81F-CAD3-412B-8E6F-53481B321DC6}" type="datetime4">
              <a:rPr lang="en-US" smtClean="0"/>
              <a:t>December 15, 2019</a:t>
            </a:fld>
            <a:endParaRPr lang="en-US" dirty="0"/>
          </a:p>
        </p:txBody>
      </p:sp>
      <p:sp>
        <p:nvSpPr>
          <p:cNvPr id="4" name="Slide Number Placeholder 3">
            <a:extLst>
              <a:ext uri="{FF2B5EF4-FFF2-40B4-BE49-F238E27FC236}">
                <a16:creationId xmlns:a16="http://schemas.microsoft.com/office/drawing/2014/main" id="{5BEDDCB9-1088-4D84-A120-796874DD177F}"/>
              </a:ext>
            </a:extLst>
          </p:cNvPr>
          <p:cNvSpPr>
            <a:spLocks noGrp="1"/>
          </p:cNvSpPr>
          <p:nvPr>
            <p:ph type="sldNum" sz="quarter" idx="11"/>
          </p:nvPr>
        </p:nvSpPr>
        <p:spPr/>
        <p:txBody>
          <a:bodyPr/>
          <a:lstStyle/>
          <a:p>
            <a:pPr algn="ctr"/>
            <a:fld id="{6B918772-37A3-47DC-BE01-33CAE9FCB74A}" type="slidenum">
              <a:rPr lang="en-US" smtClean="0"/>
              <a:pPr algn="ctr"/>
              <a:t>‹#›</a:t>
            </a:fld>
            <a:endParaRPr lang="en-US" dirty="0"/>
          </a:p>
        </p:txBody>
      </p:sp>
      <p:sp>
        <p:nvSpPr>
          <p:cNvPr id="5" name="bk object 16">
            <a:extLst>
              <a:ext uri="{FF2B5EF4-FFF2-40B4-BE49-F238E27FC236}">
                <a16:creationId xmlns:a16="http://schemas.microsoft.com/office/drawing/2014/main" id="{1D6E9937-F207-4901-947F-1AC04DC29BD8}"/>
              </a:ext>
            </a:extLst>
          </p:cNvPr>
          <p:cNvSpPr/>
          <p:nvPr userDrawn="1"/>
        </p:nvSpPr>
        <p:spPr>
          <a:xfrm>
            <a:off x="6416969" y="0"/>
            <a:ext cx="6638630" cy="4738420"/>
          </a:xfrm>
          <a:prstGeom prst="rect">
            <a:avLst/>
          </a:prstGeom>
          <a:blipFill>
            <a:blip r:embed="rId2" cstate="print"/>
            <a:stretch>
              <a:fillRect/>
            </a:stretch>
          </a:blipFill>
        </p:spPr>
        <p:txBody>
          <a:bodyPr wrap="square" lIns="0" tIns="0" rIns="0" bIns="0" rtlCol="0"/>
          <a:lstStyle/>
          <a:p>
            <a:endParaRPr sz="1345"/>
          </a:p>
        </p:txBody>
      </p:sp>
    </p:spTree>
    <p:extLst>
      <p:ext uri="{BB962C8B-B14F-4D97-AF65-F5344CB8AC3E}">
        <p14:creationId xmlns:p14="http://schemas.microsoft.com/office/powerpoint/2010/main" val="38045752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lgn="r">
              <a:defRPr/>
            </a:lvl1pPr>
          </a:lstStyle>
          <a:p>
            <a:fld id="{0A98F1A6-1C79-47F5-9D1F-266576917497}" type="datetimeFigureOut">
              <a:rPr lang="en-GB" smtClean="0"/>
              <a:t>15/12/2019</a:t>
            </a:fld>
            <a:endParaRPr lang="en-GB"/>
          </a:p>
        </p:txBody>
      </p:sp>
      <p:sp>
        <p:nvSpPr>
          <p:cNvPr id="3" name="Footer Placeholder 2"/>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2579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object 6">
            <a:extLst>
              <a:ext uri="{FF2B5EF4-FFF2-40B4-BE49-F238E27FC236}">
                <a16:creationId xmlns:a16="http://schemas.microsoft.com/office/drawing/2014/main" id="{EC5A0E8A-69B7-4BBF-8F6A-3839C6A15B8F}"/>
              </a:ext>
            </a:extLst>
          </p:cNvPr>
          <p:cNvSpPr/>
          <p:nvPr userDrawn="1"/>
        </p:nvSpPr>
        <p:spPr>
          <a:xfrm>
            <a:off x="0" y="8769355"/>
            <a:ext cx="9393201" cy="184150"/>
          </a:xfrm>
          <a:custGeom>
            <a:avLst/>
            <a:gdLst/>
            <a:ahLst/>
            <a:cxnLst/>
            <a:rect l="l" t="t" r="r" b="b"/>
            <a:pathLst>
              <a:path w="12573000" h="184150">
                <a:moveTo>
                  <a:pt x="12573000" y="0"/>
                </a:moveTo>
                <a:lnTo>
                  <a:pt x="0" y="0"/>
                </a:lnTo>
                <a:lnTo>
                  <a:pt x="0" y="184149"/>
                </a:lnTo>
                <a:lnTo>
                  <a:pt x="12393663" y="184149"/>
                </a:lnTo>
                <a:lnTo>
                  <a:pt x="12573000" y="0"/>
                </a:lnTo>
                <a:close/>
              </a:path>
            </a:pathLst>
          </a:custGeom>
          <a:solidFill>
            <a:srgbClr val="203189"/>
          </a:solidFill>
        </p:spPr>
        <p:txBody>
          <a:bodyPr wrap="square" lIns="0" tIns="0" rIns="0" bIns="0" rtlCol="0"/>
          <a:lstStyle/>
          <a:p>
            <a:endParaRPr sz="1345"/>
          </a:p>
        </p:txBody>
      </p:sp>
      <p:sp>
        <p:nvSpPr>
          <p:cNvPr id="15" name="object 7">
            <a:extLst>
              <a:ext uri="{FF2B5EF4-FFF2-40B4-BE49-F238E27FC236}">
                <a16:creationId xmlns:a16="http://schemas.microsoft.com/office/drawing/2014/main" id="{542D003F-B569-416D-A322-6D45F3337DC5}"/>
              </a:ext>
            </a:extLst>
          </p:cNvPr>
          <p:cNvSpPr/>
          <p:nvPr userDrawn="1"/>
        </p:nvSpPr>
        <p:spPr>
          <a:xfrm>
            <a:off x="9421666" y="8769355"/>
            <a:ext cx="3633935" cy="184150"/>
          </a:xfrm>
          <a:custGeom>
            <a:avLst/>
            <a:gdLst/>
            <a:ahLst/>
            <a:cxnLst/>
            <a:rect l="l" t="t" r="r" b="b"/>
            <a:pathLst>
              <a:path w="4864100" h="184150">
                <a:moveTo>
                  <a:pt x="4864100" y="0"/>
                </a:moveTo>
                <a:lnTo>
                  <a:pt x="165100" y="0"/>
                </a:lnTo>
                <a:lnTo>
                  <a:pt x="0" y="184149"/>
                </a:lnTo>
                <a:lnTo>
                  <a:pt x="4864100" y="184149"/>
                </a:lnTo>
                <a:lnTo>
                  <a:pt x="4864100" y="0"/>
                </a:lnTo>
                <a:close/>
              </a:path>
            </a:pathLst>
          </a:custGeom>
          <a:solidFill>
            <a:srgbClr val="1D8BC1"/>
          </a:solidFill>
        </p:spPr>
        <p:txBody>
          <a:bodyPr wrap="square" lIns="0" tIns="0" rIns="0" bIns="0" rtlCol="0"/>
          <a:lstStyle/>
          <a:p>
            <a:endParaRPr sz="1345"/>
          </a:p>
        </p:txBody>
      </p:sp>
      <p:sp>
        <p:nvSpPr>
          <p:cNvPr id="17" name="object 8">
            <a:extLst>
              <a:ext uri="{FF2B5EF4-FFF2-40B4-BE49-F238E27FC236}">
                <a16:creationId xmlns:a16="http://schemas.microsoft.com/office/drawing/2014/main" id="{4D361103-1B35-4DFB-ACCB-D2433F559F4F}"/>
              </a:ext>
            </a:extLst>
          </p:cNvPr>
          <p:cNvSpPr/>
          <p:nvPr userDrawn="1"/>
        </p:nvSpPr>
        <p:spPr>
          <a:xfrm>
            <a:off x="341571" y="8769350"/>
            <a:ext cx="474404" cy="768350"/>
          </a:xfrm>
          <a:custGeom>
            <a:avLst/>
            <a:gdLst/>
            <a:ahLst/>
            <a:cxnLst/>
            <a:rect l="l" t="t" r="r" b="b"/>
            <a:pathLst>
              <a:path w="635000" h="768350">
                <a:moveTo>
                  <a:pt x="0" y="768350"/>
                </a:moveTo>
                <a:lnTo>
                  <a:pt x="635000" y="768350"/>
                </a:lnTo>
                <a:lnTo>
                  <a:pt x="635000" y="0"/>
                </a:lnTo>
                <a:lnTo>
                  <a:pt x="0" y="0"/>
                </a:lnTo>
                <a:lnTo>
                  <a:pt x="0" y="768350"/>
                </a:lnTo>
                <a:close/>
              </a:path>
            </a:pathLst>
          </a:custGeom>
          <a:solidFill>
            <a:srgbClr val="203189"/>
          </a:solidFill>
        </p:spPr>
        <p:txBody>
          <a:bodyPr wrap="square" lIns="0" tIns="0" rIns="0" bIns="0" rtlCol="0"/>
          <a:lstStyle/>
          <a:p>
            <a:endParaRPr sz="1345"/>
          </a:p>
        </p:txBody>
      </p:sp>
      <p:sp>
        <p:nvSpPr>
          <p:cNvPr id="2" name="Date Placeholder 1">
            <a:extLst>
              <a:ext uri="{FF2B5EF4-FFF2-40B4-BE49-F238E27FC236}">
                <a16:creationId xmlns:a16="http://schemas.microsoft.com/office/drawing/2014/main" id="{949C34AD-FD71-460F-9ECD-D1EB5F35AA35}"/>
              </a:ext>
            </a:extLst>
          </p:cNvPr>
          <p:cNvSpPr>
            <a:spLocks noGrp="1"/>
          </p:cNvSpPr>
          <p:nvPr>
            <p:ph type="dt" sz="half" idx="2"/>
          </p:nvPr>
        </p:nvSpPr>
        <p:spPr>
          <a:xfrm>
            <a:off x="9393200" y="9010651"/>
            <a:ext cx="3344904" cy="501645"/>
          </a:xfrm>
          <a:prstGeom prst="rect">
            <a:avLst/>
          </a:prstGeom>
        </p:spPr>
        <p:txBody>
          <a:bodyPr vert="horz" lIns="91440" tIns="45720" rIns="91440" bIns="45720" rtlCol="0" anchor="ctr"/>
          <a:lstStyle>
            <a:lvl1pPr algn="r">
              <a:defRPr sz="1644" baseline="0">
                <a:solidFill>
                  <a:srgbClr val="203189"/>
                </a:solidFill>
                <a:latin typeface="Calibri Light" panose="020F0302020204030204" pitchFamily="34" charset="0"/>
              </a:defRPr>
            </a:lvl1pPr>
          </a:lstStyle>
          <a:p>
            <a:fld id="{DD02AD68-BFEF-40C1-90D1-D37F2BFFA27B}"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F3213C5B-0668-4A88-8A60-00E4C593989F}"/>
              </a:ext>
            </a:extLst>
          </p:cNvPr>
          <p:cNvSpPr>
            <a:spLocks noGrp="1"/>
          </p:cNvSpPr>
          <p:nvPr>
            <p:ph type="sldNum" sz="quarter" idx="4"/>
          </p:nvPr>
        </p:nvSpPr>
        <p:spPr>
          <a:xfrm>
            <a:off x="341572" y="8953505"/>
            <a:ext cx="474404" cy="501645"/>
          </a:xfrm>
          <a:prstGeom prst="rect">
            <a:avLst/>
          </a:prstGeom>
        </p:spPr>
        <p:txBody>
          <a:bodyPr vert="horz" lIns="91440" tIns="45720" rIns="91440" bIns="45720" rtlCol="0" anchor="ctr"/>
          <a:lstStyle>
            <a:lvl1pPr algn="r">
              <a:defRPr sz="1494" b="1" i="0" baseline="0">
                <a:solidFill>
                  <a:schemeClr val="bg1"/>
                </a:solidFill>
                <a:latin typeface="Calibri" panose="020F0502020204030204" pitchFamily="34" charset="0"/>
              </a:defRPr>
            </a:lvl1pPr>
          </a:lstStyle>
          <a:p>
            <a:pPr algn="ctr"/>
            <a:fld id="{6B918772-37A3-47DC-BE01-33CAE9FCB74A}" type="slidenum">
              <a:rPr lang="en-US" smtClean="0"/>
              <a:pPr algn="ctr"/>
              <a:t>‹#›</a:t>
            </a:fld>
            <a:endParaRPr lang="en-US" dirty="0"/>
          </a:p>
        </p:txBody>
      </p:sp>
      <p:sp>
        <p:nvSpPr>
          <p:cNvPr id="9" name="Date Placeholder 1">
            <a:extLst>
              <a:ext uri="{FF2B5EF4-FFF2-40B4-BE49-F238E27FC236}">
                <a16:creationId xmlns:a16="http://schemas.microsoft.com/office/drawing/2014/main" id="{E15B787B-E169-4A6D-9BAB-6F919C455F16}"/>
              </a:ext>
            </a:extLst>
          </p:cNvPr>
          <p:cNvSpPr txBox="1">
            <a:spLocks/>
          </p:cNvSpPr>
          <p:nvPr userDrawn="1"/>
        </p:nvSpPr>
        <p:spPr>
          <a:xfrm>
            <a:off x="948808" y="9010651"/>
            <a:ext cx="3673992" cy="501645"/>
          </a:xfrm>
          <a:prstGeom prst="rect">
            <a:avLst/>
          </a:prstGeom>
        </p:spPr>
        <p:txBody>
          <a:bodyPr vert="horz" lIns="68314" tIns="34157" rIns="68314" bIns="34157" rtlCol="0" anchor="ctr"/>
          <a:lstStyle>
            <a:defPPr>
              <a:defRPr lang="en-US"/>
            </a:defPPr>
            <a:lvl1pPr marL="0" algn="r" defTabSz="914400" rtl="0" eaLnBrk="1" latinLnBrk="0" hangingPunct="1">
              <a:defRPr sz="2200" kern="1200" baseline="0">
                <a:solidFill>
                  <a:srgbClr val="203189"/>
                </a:solidFill>
                <a:latin typeface="Calibri Light" panose="020F030202020403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44" dirty="0"/>
              <a:t>RDA Orientation Workshop UK 2019</a:t>
            </a:r>
          </a:p>
        </p:txBody>
      </p:sp>
      <p:sp>
        <p:nvSpPr>
          <p:cNvPr id="11" name="object 5">
            <a:extLst>
              <a:ext uri="{FF2B5EF4-FFF2-40B4-BE49-F238E27FC236}">
                <a16:creationId xmlns:a16="http://schemas.microsoft.com/office/drawing/2014/main" id="{9A570B3C-81C1-42F9-8484-11ABABD9899B}"/>
              </a:ext>
            </a:extLst>
          </p:cNvPr>
          <p:cNvSpPr/>
          <p:nvPr userDrawn="1"/>
        </p:nvSpPr>
        <p:spPr>
          <a:xfrm>
            <a:off x="10272369" y="7784375"/>
            <a:ext cx="2427631" cy="927834"/>
          </a:xfrm>
          <a:prstGeom prst="rect">
            <a:avLst/>
          </a:prstGeom>
          <a:blipFill>
            <a:blip r:embed="rId11" cstate="print"/>
            <a:stretch>
              <a:fillRect/>
            </a:stretch>
          </a:blipFill>
        </p:spPr>
        <p:txBody>
          <a:bodyPr wrap="square" lIns="0" tIns="0" rIns="0" bIns="0" rtlCol="0"/>
          <a:lstStyle/>
          <a:p>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7" r:id="rId6"/>
    <p:sldLayoutId id="2147483675" r:id="rId7"/>
    <p:sldLayoutId id="2147483678" r:id="rId8"/>
    <p:sldLayoutId id="2147483679" r:id="rId9"/>
  </p:sldLayoutIdLst>
  <p:hf hdr="0"/>
  <p:txStyles>
    <p:titleStyle>
      <a:lvl1pPr>
        <a:defRPr>
          <a:latin typeface="+mj-lt"/>
          <a:ea typeface="+mj-ea"/>
          <a:cs typeface="+mj-cs"/>
        </a:defRPr>
      </a:lvl1pPr>
    </p:titleStyle>
    <p:bodyStyle>
      <a:lvl1pPr marL="0">
        <a:defRPr>
          <a:latin typeface="+mn-lt"/>
          <a:ea typeface="+mn-ea"/>
          <a:cs typeface="+mn-cs"/>
        </a:defRPr>
      </a:lvl1pPr>
      <a:lvl2pPr marL="341574">
        <a:defRPr>
          <a:latin typeface="+mn-lt"/>
          <a:ea typeface="+mn-ea"/>
          <a:cs typeface="+mn-cs"/>
        </a:defRPr>
      </a:lvl2pPr>
      <a:lvl3pPr marL="683148">
        <a:defRPr>
          <a:latin typeface="+mn-lt"/>
          <a:ea typeface="+mn-ea"/>
          <a:cs typeface="+mn-cs"/>
        </a:defRPr>
      </a:lvl3pPr>
      <a:lvl4pPr marL="1024722">
        <a:defRPr>
          <a:latin typeface="+mn-lt"/>
          <a:ea typeface="+mn-ea"/>
          <a:cs typeface="+mn-cs"/>
        </a:defRPr>
      </a:lvl4pPr>
      <a:lvl5pPr marL="1366296">
        <a:defRPr>
          <a:latin typeface="+mn-lt"/>
          <a:ea typeface="+mn-ea"/>
          <a:cs typeface="+mn-cs"/>
        </a:defRPr>
      </a:lvl5pPr>
      <a:lvl6pPr marL="1707871">
        <a:defRPr>
          <a:latin typeface="+mn-lt"/>
          <a:ea typeface="+mn-ea"/>
          <a:cs typeface="+mn-cs"/>
        </a:defRPr>
      </a:lvl6pPr>
      <a:lvl7pPr marL="2049445">
        <a:defRPr>
          <a:latin typeface="+mn-lt"/>
          <a:ea typeface="+mn-ea"/>
          <a:cs typeface="+mn-cs"/>
        </a:defRPr>
      </a:lvl7pPr>
      <a:lvl8pPr marL="2391019">
        <a:defRPr>
          <a:latin typeface="+mn-lt"/>
          <a:ea typeface="+mn-ea"/>
          <a:cs typeface="+mn-cs"/>
        </a:defRPr>
      </a:lvl8pPr>
      <a:lvl9pPr marL="2732593">
        <a:defRPr>
          <a:latin typeface="+mn-lt"/>
          <a:ea typeface="+mn-ea"/>
          <a:cs typeface="+mn-cs"/>
        </a:defRPr>
      </a:lvl9pPr>
    </p:bodyStyle>
    <p:otherStyle>
      <a:lvl1pPr marL="0">
        <a:defRPr>
          <a:latin typeface="+mn-lt"/>
          <a:ea typeface="+mn-ea"/>
          <a:cs typeface="+mn-cs"/>
        </a:defRPr>
      </a:lvl1pPr>
      <a:lvl2pPr marL="341574">
        <a:defRPr>
          <a:latin typeface="+mn-lt"/>
          <a:ea typeface="+mn-ea"/>
          <a:cs typeface="+mn-cs"/>
        </a:defRPr>
      </a:lvl2pPr>
      <a:lvl3pPr marL="683148">
        <a:defRPr>
          <a:latin typeface="+mn-lt"/>
          <a:ea typeface="+mn-ea"/>
          <a:cs typeface="+mn-cs"/>
        </a:defRPr>
      </a:lvl3pPr>
      <a:lvl4pPr marL="1024722">
        <a:defRPr>
          <a:latin typeface="+mn-lt"/>
          <a:ea typeface="+mn-ea"/>
          <a:cs typeface="+mn-cs"/>
        </a:defRPr>
      </a:lvl4pPr>
      <a:lvl5pPr marL="1366296">
        <a:defRPr>
          <a:latin typeface="+mn-lt"/>
          <a:ea typeface="+mn-ea"/>
          <a:cs typeface="+mn-cs"/>
        </a:defRPr>
      </a:lvl5pPr>
      <a:lvl6pPr marL="1707871">
        <a:defRPr>
          <a:latin typeface="+mn-lt"/>
          <a:ea typeface="+mn-ea"/>
          <a:cs typeface="+mn-cs"/>
        </a:defRPr>
      </a:lvl6pPr>
      <a:lvl7pPr marL="2049445">
        <a:defRPr>
          <a:latin typeface="+mn-lt"/>
          <a:ea typeface="+mn-ea"/>
          <a:cs typeface="+mn-cs"/>
        </a:defRPr>
      </a:lvl7pPr>
      <a:lvl8pPr marL="2391019">
        <a:defRPr>
          <a:latin typeface="+mn-lt"/>
          <a:ea typeface="+mn-ea"/>
          <a:cs typeface="+mn-cs"/>
        </a:defRPr>
      </a:lvl8pPr>
      <a:lvl9pPr marL="2732593">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6.xml"/><Relationship Id="rId1" Type="http://schemas.openxmlformats.org/officeDocument/2006/relationships/slideLayout" Target="../slideLayouts/slideLayout8.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image" Target="../media/image2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056225-C582-43EA-8598-CF590608DB8A}"/>
              </a:ext>
            </a:extLst>
          </p:cNvPr>
          <p:cNvSpPr>
            <a:spLocks noGrp="1"/>
          </p:cNvSpPr>
          <p:nvPr>
            <p:ph type="dt" sz="half" idx="10"/>
          </p:nvPr>
        </p:nvSpPr>
        <p:spPr/>
        <p:txBody>
          <a:bodyPr/>
          <a:lstStyle/>
          <a:p>
            <a:fld id="{272804E9-DEAF-46AD-95B2-D63C78700BF2}"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6DC84627-B013-468F-8BBF-08275E2E1545}"/>
              </a:ext>
            </a:extLst>
          </p:cNvPr>
          <p:cNvSpPr>
            <a:spLocks noGrp="1"/>
          </p:cNvSpPr>
          <p:nvPr>
            <p:ph type="sldNum" sz="quarter" idx="11"/>
          </p:nvPr>
        </p:nvSpPr>
        <p:spPr/>
        <p:txBody>
          <a:bodyPr/>
          <a:lstStyle/>
          <a:p>
            <a:pPr algn="ctr"/>
            <a:fld id="{6B918772-37A3-47DC-BE01-33CAE9FCB74A}" type="slidenum">
              <a:rPr lang="en-US" smtClean="0"/>
              <a:pPr algn="ctr"/>
              <a:t>1</a:t>
            </a:fld>
            <a:endParaRPr lang="en-US" dirty="0"/>
          </a:p>
        </p:txBody>
      </p:sp>
      <p:sp>
        <p:nvSpPr>
          <p:cNvPr id="4" name="TextBox 3">
            <a:extLst>
              <a:ext uri="{FF2B5EF4-FFF2-40B4-BE49-F238E27FC236}">
                <a16:creationId xmlns:a16="http://schemas.microsoft.com/office/drawing/2014/main" id="{040950F9-5E83-4361-8966-5EAB53DF4D13}"/>
              </a:ext>
            </a:extLst>
          </p:cNvPr>
          <p:cNvSpPr txBox="1"/>
          <p:nvPr/>
        </p:nvSpPr>
        <p:spPr>
          <a:xfrm>
            <a:off x="1523144" y="1238250"/>
            <a:ext cx="10009313" cy="2800767"/>
          </a:xfrm>
          <a:prstGeom prst="rect">
            <a:avLst/>
          </a:prstGeom>
          <a:noFill/>
        </p:spPr>
        <p:txBody>
          <a:bodyPr wrap="square" rtlCol="0">
            <a:spAutoFit/>
          </a:bodyPr>
          <a:lstStyle/>
          <a:p>
            <a:pPr algn="ctr"/>
            <a:r>
              <a:rPr lang="en-US" sz="8800" dirty="0">
                <a:solidFill>
                  <a:schemeClr val="tx2"/>
                </a:solidFill>
              </a:rPr>
              <a:t>RDA Orientation Workshop UK 2019</a:t>
            </a:r>
            <a:endParaRPr lang="en-GB" sz="8800" dirty="0">
              <a:solidFill>
                <a:schemeClr val="tx2"/>
              </a:solidFill>
            </a:endParaRPr>
          </a:p>
        </p:txBody>
      </p:sp>
      <p:sp>
        <p:nvSpPr>
          <p:cNvPr id="5" name="TextBox 4">
            <a:extLst>
              <a:ext uri="{FF2B5EF4-FFF2-40B4-BE49-F238E27FC236}">
                <a16:creationId xmlns:a16="http://schemas.microsoft.com/office/drawing/2014/main" id="{F735F3D0-FB49-44EB-9A90-5F65FCD1C923}"/>
              </a:ext>
            </a:extLst>
          </p:cNvPr>
          <p:cNvSpPr txBox="1"/>
          <p:nvPr/>
        </p:nvSpPr>
        <p:spPr>
          <a:xfrm>
            <a:off x="1783080" y="5275630"/>
            <a:ext cx="9489440" cy="954107"/>
          </a:xfrm>
          <a:prstGeom prst="rect">
            <a:avLst/>
          </a:prstGeom>
          <a:noFill/>
        </p:spPr>
        <p:txBody>
          <a:bodyPr wrap="square" rtlCol="0">
            <a:spAutoFit/>
          </a:bodyPr>
          <a:lstStyle/>
          <a:p>
            <a:pPr algn="ctr"/>
            <a:r>
              <a:rPr lang="en-US" sz="2800" dirty="0">
                <a:solidFill>
                  <a:schemeClr val="tx2"/>
                </a:solidFill>
              </a:rPr>
              <a:t>Gordon Dunsire, RDA Technical Team Liaison Officer</a:t>
            </a:r>
          </a:p>
          <a:p>
            <a:pPr algn="ctr"/>
            <a:r>
              <a:rPr lang="en-US" sz="2800" dirty="0">
                <a:solidFill>
                  <a:schemeClr val="tx2"/>
                </a:solidFill>
              </a:rPr>
              <a:t>Edinburgh, 21 November 2019; Birmingham 11 December 2019</a:t>
            </a:r>
          </a:p>
        </p:txBody>
      </p:sp>
    </p:spTree>
    <p:extLst>
      <p:ext uri="{BB962C8B-B14F-4D97-AF65-F5344CB8AC3E}">
        <p14:creationId xmlns:p14="http://schemas.microsoft.com/office/powerpoint/2010/main" val="1918710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050546-59AA-44DB-BA56-33D17AFAB7DE}"/>
              </a:ext>
            </a:extLst>
          </p:cNvPr>
          <p:cNvPicPr>
            <a:picLocks noChangeAspect="1"/>
          </p:cNvPicPr>
          <p:nvPr/>
        </p:nvPicPr>
        <p:blipFill>
          <a:blip r:embed="rId3"/>
          <a:stretch>
            <a:fillRect/>
          </a:stretch>
        </p:blipFill>
        <p:spPr>
          <a:xfrm>
            <a:off x="341572" y="1695450"/>
            <a:ext cx="12295909" cy="5410200"/>
          </a:xfrm>
          <a:prstGeom prst="rect">
            <a:avLst/>
          </a:prstGeom>
          <a:ln w="38100">
            <a:solidFill>
              <a:schemeClr val="tx2"/>
            </a:solidFill>
          </a:ln>
        </p:spPr>
      </p:pic>
      <p:sp>
        <p:nvSpPr>
          <p:cNvPr id="7" name="TextBox 6">
            <a:extLst>
              <a:ext uri="{FF2B5EF4-FFF2-40B4-BE49-F238E27FC236}">
                <a16:creationId xmlns:a16="http://schemas.microsoft.com/office/drawing/2014/main" id="{3430F5F0-71C1-4E4E-B9DF-672305C54D03}"/>
              </a:ext>
            </a:extLst>
          </p:cNvPr>
          <p:cNvSpPr txBox="1"/>
          <p:nvPr/>
        </p:nvSpPr>
        <p:spPr>
          <a:xfrm>
            <a:off x="341572" y="439379"/>
            <a:ext cx="6636432" cy="707566"/>
          </a:xfrm>
          <a:prstGeom prst="rect">
            <a:avLst/>
          </a:prstGeom>
          <a:noFill/>
          <a:ln w="19050">
            <a:noFill/>
          </a:ln>
        </p:spPr>
        <p:txBody>
          <a:bodyPr wrap="none" rtlCol="0">
            <a:spAutoFit/>
          </a:bodyPr>
          <a:lstStyle/>
          <a:p>
            <a:r>
              <a:rPr lang="en-GB" sz="3998" dirty="0"/>
              <a:t>WYSYWYG (basic) transcription</a:t>
            </a:r>
          </a:p>
        </p:txBody>
      </p:sp>
      <p:sp>
        <p:nvSpPr>
          <p:cNvPr id="8" name="TextBox 7">
            <a:extLst>
              <a:ext uri="{FF2B5EF4-FFF2-40B4-BE49-F238E27FC236}">
                <a16:creationId xmlns:a16="http://schemas.microsoft.com/office/drawing/2014/main" id="{E30A55D6-E0C5-40C7-BD20-03842F72029C}"/>
              </a:ext>
            </a:extLst>
          </p:cNvPr>
          <p:cNvSpPr txBox="1"/>
          <p:nvPr/>
        </p:nvSpPr>
        <p:spPr>
          <a:xfrm>
            <a:off x="2032000" y="7562850"/>
            <a:ext cx="7699800" cy="707566"/>
          </a:xfrm>
          <a:prstGeom prst="rect">
            <a:avLst/>
          </a:prstGeom>
          <a:noFill/>
          <a:ln w="19050">
            <a:noFill/>
          </a:ln>
        </p:spPr>
        <p:txBody>
          <a:bodyPr wrap="none" rtlCol="0">
            <a:spAutoFit/>
          </a:bodyPr>
          <a:lstStyle/>
          <a:p>
            <a:r>
              <a:rPr lang="en-GB" sz="3998" dirty="0"/>
              <a:t>Not intolerable to most end-users …</a:t>
            </a:r>
          </a:p>
        </p:txBody>
      </p:sp>
    </p:spTree>
    <p:extLst>
      <p:ext uri="{BB962C8B-B14F-4D97-AF65-F5344CB8AC3E}">
        <p14:creationId xmlns:p14="http://schemas.microsoft.com/office/powerpoint/2010/main" val="2109774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4D0AC0-E506-4986-BD68-E4289872C9B4}"/>
              </a:ext>
            </a:extLst>
          </p:cNvPr>
          <p:cNvPicPr>
            <a:picLocks noChangeAspect="1"/>
          </p:cNvPicPr>
          <p:nvPr/>
        </p:nvPicPr>
        <p:blipFill>
          <a:blip r:embed="rId3"/>
          <a:stretch>
            <a:fillRect/>
          </a:stretch>
        </p:blipFill>
        <p:spPr>
          <a:xfrm>
            <a:off x="341572" y="1695450"/>
            <a:ext cx="12295910" cy="5355552"/>
          </a:xfrm>
          <a:prstGeom prst="rect">
            <a:avLst/>
          </a:prstGeom>
          <a:ln w="38100">
            <a:solidFill>
              <a:schemeClr val="tx2"/>
            </a:solidFill>
          </a:ln>
        </p:spPr>
      </p:pic>
      <p:sp>
        <p:nvSpPr>
          <p:cNvPr id="7" name="TextBox 6">
            <a:extLst>
              <a:ext uri="{FF2B5EF4-FFF2-40B4-BE49-F238E27FC236}">
                <a16:creationId xmlns:a16="http://schemas.microsoft.com/office/drawing/2014/main" id="{31D9ACD1-277A-4E0E-BFDB-693C4308C808}"/>
              </a:ext>
            </a:extLst>
          </p:cNvPr>
          <p:cNvSpPr txBox="1"/>
          <p:nvPr/>
        </p:nvSpPr>
        <p:spPr>
          <a:xfrm>
            <a:off x="2032000" y="7622609"/>
            <a:ext cx="7719357" cy="707566"/>
          </a:xfrm>
          <a:prstGeom prst="rect">
            <a:avLst/>
          </a:prstGeom>
          <a:noFill/>
          <a:ln w="19050">
            <a:noFill/>
          </a:ln>
        </p:spPr>
        <p:txBody>
          <a:bodyPr wrap="none" rtlCol="0">
            <a:spAutoFit/>
          </a:bodyPr>
          <a:lstStyle/>
          <a:p>
            <a:r>
              <a:rPr lang="en-GB" sz="3998" dirty="0"/>
              <a:t>Prettier … but takes longer to record</a:t>
            </a:r>
          </a:p>
        </p:txBody>
      </p:sp>
      <p:sp>
        <p:nvSpPr>
          <p:cNvPr id="8" name="TextBox 7">
            <a:extLst>
              <a:ext uri="{FF2B5EF4-FFF2-40B4-BE49-F238E27FC236}">
                <a16:creationId xmlns:a16="http://schemas.microsoft.com/office/drawing/2014/main" id="{3D3371C4-0F06-4B69-8445-114D2E8C82BE}"/>
              </a:ext>
            </a:extLst>
          </p:cNvPr>
          <p:cNvSpPr txBox="1"/>
          <p:nvPr/>
        </p:nvSpPr>
        <p:spPr>
          <a:xfrm>
            <a:off x="341571" y="416277"/>
            <a:ext cx="5658665" cy="707566"/>
          </a:xfrm>
          <a:prstGeom prst="rect">
            <a:avLst/>
          </a:prstGeom>
          <a:noFill/>
          <a:ln w="19050">
            <a:noFill/>
          </a:ln>
        </p:spPr>
        <p:txBody>
          <a:bodyPr wrap="none" rtlCol="0">
            <a:spAutoFit/>
          </a:bodyPr>
          <a:lstStyle/>
          <a:p>
            <a:r>
              <a:rPr lang="en-GB" sz="3998" dirty="0"/>
              <a:t>Normal(</a:t>
            </a:r>
            <a:r>
              <a:rPr lang="en-GB" sz="3998" dirty="0" err="1"/>
              <a:t>ized</a:t>
            </a:r>
            <a:r>
              <a:rPr lang="en-GB" sz="3998" dirty="0"/>
              <a:t>) transcription</a:t>
            </a:r>
          </a:p>
        </p:txBody>
      </p:sp>
    </p:spTree>
    <p:extLst>
      <p:ext uri="{BB962C8B-B14F-4D97-AF65-F5344CB8AC3E}">
        <p14:creationId xmlns:p14="http://schemas.microsoft.com/office/powerpoint/2010/main" val="3022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64843A5-62FF-4911-AA29-ACA2DBF6F8B6}"/>
              </a:ext>
            </a:extLst>
          </p:cNvPr>
          <p:cNvSpPr>
            <a:spLocks noGrp="1"/>
          </p:cNvSpPr>
          <p:nvPr>
            <p:ph type="dt" sz="half" idx="10"/>
          </p:nvPr>
        </p:nvSpPr>
        <p:spPr>
          <a:xfrm>
            <a:off x="341572" y="1695450"/>
            <a:ext cx="3833922" cy="575625"/>
          </a:xfrm>
          <a:ln w="38100">
            <a:solidFill>
              <a:schemeClr val="tx2"/>
            </a:solidFill>
          </a:ln>
        </p:spPr>
        <p:txBody>
          <a:bodyPr/>
          <a:lstStyle/>
          <a:p>
            <a:fld id="{E001E81F-CAD3-412B-8E6F-53481B321DC6}"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C2616BCE-C74A-4279-B94B-CDFCF7B0BAB0}"/>
              </a:ext>
            </a:extLst>
          </p:cNvPr>
          <p:cNvSpPr>
            <a:spLocks noGrp="1"/>
          </p:cNvSpPr>
          <p:nvPr>
            <p:ph type="sldNum" sz="quarter" idx="11"/>
          </p:nvPr>
        </p:nvSpPr>
        <p:spPr>
          <a:xfrm>
            <a:off x="341571" y="1695450"/>
            <a:ext cx="543761" cy="575625"/>
          </a:xfrm>
          <a:ln w="38100">
            <a:solidFill>
              <a:schemeClr val="tx2"/>
            </a:solidFill>
          </a:ln>
        </p:spPr>
        <p:txBody>
          <a:bodyPr/>
          <a:lstStyle/>
          <a:p>
            <a:pPr algn="ctr"/>
            <a:fld id="{6B918772-37A3-47DC-BE01-33CAE9FCB74A}" type="slidenum">
              <a:rPr lang="en-US" smtClean="0"/>
              <a:pPr algn="ctr"/>
              <a:t>12</a:t>
            </a:fld>
            <a:endParaRPr lang="en-US" dirty="0"/>
          </a:p>
        </p:txBody>
      </p:sp>
      <p:pic>
        <p:nvPicPr>
          <p:cNvPr id="4" name="Picture 3">
            <a:extLst>
              <a:ext uri="{FF2B5EF4-FFF2-40B4-BE49-F238E27FC236}">
                <a16:creationId xmlns:a16="http://schemas.microsoft.com/office/drawing/2014/main" id="{BE90F60D-FF23-41D1-8B42-AFF0F26348BA}"/>
              </a:ext>
            </a:extLst>
          </p:cNvPr>
          <p:cNvPicPr>
            <a:picLocks noChangeAspect="1"/>
          </p:cNvPicPr>
          <p:nvPr/>
        </p:nvPicPr>
        <p:blipFill>
          <a:blip r:embed="rId3"/>
          <a:stretch>
            <a:fillRect/>
          </a:stretch>
        </p:blipFill>
        <p:spPr>
          <a:xfrm>
            <a:off x="341571" y="1695450"/>
            <a:ext cx="12284979" cy="5399270"/>
          </a:xfrm>
          <a:prstGeom prst="rect">
            <a:avLst/>
          </a:prstGeom>
          <a:ln w="38100">
            <a:solidFill>
              <a:schemeClr val="tx2"/>
            </a:solidFill>
          </a:ln>
        </p:spPr>
      </p:pic>
      <p:sp>
        <p:nvSpPr>
          <p:cNvPr id="7" name="TextBox 6">
            <a:extLst>
              <a:ext uri="{FF2B5EF4-FFF2-40B4-BE49-F238E27FC236}">
                <a16:creationId xmlns:a16="http://schemas.microsoft.com/office/drawing/2014/main" id="{FA410018-1083-4F40-B1F3-6D39B463344D}"/>
              </a:ext>
            </a:extLst>
          </p:cNvPr>
          <p:cNvSpPr txBox="1"/>
          <p:nvPr/>
        </p:nvSpPr>
        <p:spPr>
          <a:xfrm>
            <a:off x="904177" y="7639050"/>
            <a:ext cx="8878584" cy="707566"/>
          </a:xfrm>
          <a:prstGeom prst="rect">
            <a:avLst/>
          </a:prstGeom>
          <a:noFill/>
          <a:ln w="19050">
            <a:noFill/>
          </a:ln>
        </p:spPr>
        <p:txBody>
          <a:bodyPr wrap="none" rtlCol="0">
            <a:spAutoFit/>
          </a:bodyPr>
          <a:lstStyle/>
          <a:p>
            <a:r>
              <a:rPr lang="en-GB" sz="3998" dirty="0"/>
              <a:t>Now add access points for related entities</a:t>
            </a:r>
          </a:p>
        </p:txBody>
      </p:sp>
      <p:sp>
        <p:nvSpPr>
          <p:cNvPr id="8" name="TextBox 7">
            <a:extLst>
              <a:ext uri="{FF2B5EF4-FFF2-40B4-BE49-F238E27FC236}">
                <a16:creationId xmlns:a16="http://schemas.microsoft.com/office/drawing/2014/main" id="{39C1141B-902B-4EB3-91D9-37C48DB8D01B}"/>
              </a:ext>
            </a:extLst>
          </p:cNvPr>
          <p:cNvSpPr txBox="1"/>
          <p:nvPr/>
        </p:nvSpPr>
        <p:spPr>
          <a:xfrm>
            <a:off x="341572" y="439379"/>
            <a:ext cx="7411901" cy="707566"/>
          </a:xfrm>
          <a:prstGeom prst="rect">
            <a:avLst/>
          </a:prstGeom>
          <a:noFill/>
          <a:ln w="19050">
            <a:noFill/>
          </a:ln>
        </p:spPr>
        <p:txBody>
          <a:bodyPr wrap="none" rtlCol="0">
            <a:spAutoFit/>
          </a:bodyPr>
          <a:lstStyle/>
          <a:p>
            <a:r>
              <a:rPr lang="en-GB" sz="3998" dirty="0"/>
              <a:t>Functional description (</a:t>
            </a:r>
            <a:r>
              <a:rPr lang="en-GB" sz="3998" dirty="0" err="1"/>
              <a:t>cf</a:t>
            </a:r>
            <a:r>
              <a:rPr lang="en-GB" sz="3998" dirty="0"/>
              <a:t> Amazon)</a:t>
            </a:r>
          </a:p>
        </p:txBody>
      </p:sp>
    </p:spTree>
    <p:extLst>
      <p:ext uri="{BB962C8B-B14F-4D97-AF65-F5344CB8AC3E}">
        <p14:creationId xmlns:p14="http://schemas.microsoft.com/office/powerpoint/2010/main" val="586255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5B3F269-87D2-4E8A-A8F0-818CBC7471DA}"/>
              </a:ext>
            </a:extLst>
          </p:cNvPr>
          <p:cNvPicPr>
            <a:picLocks noChangeAspect="1"/>
          </p:cNvPicPr>
          <p:nvPr/>
        </p:nvPicPr>
        <p:blipFill>
          <a:blip r:embed="rId3"/>
          <a:stretch>
            <a:fillRect/>
          </a:stretch>
        </p:blipFill>
        <p:spPr>
          <a:xfrm>
            <a:off x="379437" y="1771650"/>
            <a:ext cx="12296726" cy="5514973"/>
          </a:xfrm>
          <a:prstGeom prst="rect">
            <a:avLst/>
          </a:prstGeom>
          <a:ln w="38100">
            <a:solidFill>
              <a:schemeClr val="tx2"/>
            </a:solidFill>
          </a:ln>
        </p:spPr>
      </p:pic>
      <p:sp>
        <p:nvSpPr>
          <p:cNvPr id="8" name="TextBox 7">
            <a:extLst>
              <a:ext uri="{FF2B5EF4-FFF2-40B4-BE49-F238E27FC236}">
                <a16:creationId xmlns:a16="http://schemas.microsoft.com/office/drawing/2014/main" id="{E4E68A06-EFDA-4C68-8BEF-5A2EDF9FFCFB}"/>
              </a:ext>
            </a:extLst>
          </p:cNvPr>
          <p:cNvSpPr txBox="1"/>
          <p:nvPr/>
        </p:nvSpPr>
        <p:spPr>
          <a:xfrm>
            <a:off x="341572" y="439379"/>
            <a:ext cx="7650749" cy="707566"/>
          </a:xfrm>
          <a:prstGeom prst="rect">
            <a:avLst/>
          </a:prstGeom>
          <a:noFill/>
          <a:ln w="19050">
            <a:noFill/>
          </a:ln>
        </p:spPr>
        <p:txBody>
          <a:bodyPr wrap="none" rtlCol="0">
            <a:spAutoFit/>
          </a:bodyPr>
          <a:lstStyle/>
          <a:p>
            <a:r>
              <a:rPr lang="en-GB" sz="3998" dirty="0"/>
              <a:t>Names/titles used in manifestations</a:t>
            </a:r>
          </a:p>
        </p:txBody>
      </p:sp>
      <p:sp>
        <p:nvSpPr>
          <p:cNvPr id="9" name="TextBox 8">
            <a:extLst>
              <a:ext uri="{FF2B5EF4-FFF2-40B4-BE49-F238E27FC236}">
                <a16:creationId xmlns:a16="http://schemas.microsoft.com/office/drawing/2014/main" id="{23B68DBC-A920-4184-AC2F-058A999C17FB}"/>
              </a:ext>
            </a:extLst>
          </p:cNvPr>
          <p:cNvSpPr txBox="1"/>
          <p:nvPr/>
        </p:nvSpPr>
        <p:spPr>
          <a:xfrm>
            <a:off x="2032000" y="7622609"/>
            <a:ext cx="7074885" cy="707566"/>
          </a:xfrm>
          <a:prstGeom prst="rect">
            <a:avLst/>
          </a:prstGeom>
          <a:noFill/>
          <a:ln w="19050">
            <a:noFill/>
          </a:ln>
        </p:spPr>
        <p:txBody>
          <a:bodyPr wrap="none" rtlCol="0">
            <a:spAutoFit/>
          </a:bodyPr>
          <a:lstStyle/>
          <a:p>
            <a:r>
              <a:rPr lang="en-GB" sz="3998" dirty="0"/>
              <a:t>Unstructured (subjective control)</a:t>
            </a:r>
          </a:p>
        </p:txBody>
      </p:sp>
    </p:spTree>
    <p:extLst>
      <p:ext uri="{BB962C8B-B14F-4D97-AF65-F5344CB8AC3E}">
        <p14:creationId xmlns:p14="http://schemas.microsoft.com/office/powerpoint/2010/main" val="42848237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269F466-215B-433B-8E04-B3C7A8DE82B5}"/>
              </a:ext>
            </a:extLst>
          </p:cNvPr>
          <p:cNvPicPr>
            <a:picLocks noChangeAspect="1"/>
          </p:cNvPicPr>
          <p:nvPr/>
        </p:nvPicPr>
        <p:blipFill>
          <a:blip r:embed="rId3"/>
          <a:stretch>
            <a:fillRect/>
          </a:stretch>
        </p:blipFill>
        <p:spPr>
          <a:xfrm>
            <a:off x="379437" y="1771650"/>
            <a:ext cx="12347908" cy="5489381"/>
          </a:xfrm>
          <a:prstGeom prst="rect">
            <a:avLst/>
          </a:prstGeom>
          <a:ln w="38100">
            <a:solidFill>
              <a:schemeClr val="tx2"/>
            </a:solidFill>
          </a:ln>
        </p:spPr>
      </p:pic>
      <p:sp>
        <p:nvSpPr>
          <p:cNvPr id="8" name="TextBox 7">
            <a:extLst>
              <a:ext uri="{FF2B5EF4-FFF2-40B4-BE49-F238E27FC236}">
                <a16:creationId xmlns:a16="http://schemas.microsoft.com/office/drawing/2014/main" id="{E4E68A06-EFDA-4C68-8BEF-5A2EDF9FFCFB}"/>
              </a:ext>
            </a:extLst>
          </p:cNvPr>
          <p:cNvSpPr txBox="1"/>
          <p:nvPr/>
        </p:nvSpPr>
        <p:spPr>
          <a:xfrm>
            <a:off x="341572" y="439379"/>
            <a:ext cx="5638275" cy="707566"/>
          </a:xfrm>
          <a:prstGeom prst="rect">
            <a:avLst/>
          </a:prstGeom>
          <a:noFill/>
          <a:ln w="19050">
            <a:noFill/>
          </a:ln>
        </p:spPr>
        <p:txBody>
          <a:bodyPr wrap="none" rtlCol="0">
            <a:spAutoFit/>
          </a:bodyPr>
          <a:lstStyle/>
          <a:p>
            <a:r>
              <a:rPr lang="en-GB" sz="3998" dirty="0"/>
              <a:t>Access point for browse …</a:t>
            </a:r>
          </a:p>
        </p:txBody>
      </p:sp>
      <p:sp>
        <p:nvSpPr>
          <p:cNvPr id="9" name="TextBox 8">
            <a:extLst>
              <a:ext uri="{FF2B5EF4-FFF2-40B4-BE49-F238E27FC236}">
                <a16:creationId xmlns:a16="http://schemas.microsoft.com/office/drawing/2014/main" id="{23B68DBC-A920-4184-AC2F-058A999C17FB}"/>
              </a:ext>
            </a:extLst>
          </p:cNvPr>
          <p:cNvSpPr txBox="1"/>
          <p:nvPr/>
        </p:nvSpPr>
        <p:spPr>
          <a:xfrm>
            <a:off x="2032000" y="7622609"/>
            <a:ext cx="6341864" cy="707566"/>
          </a:xfrm>
          <a:prstGeom prst="rect">
            <a:avLst/>
          </a:prstGeom>
          <a:noFill/>
          <a:ln w="19050">
            <a:noFill/>
          </a:ln>
        </p:spPr>
        <p:txBody>
          <a:bodyPr wrap="none" rtlCol="0">
            <a:spAutoFit/>
          </a:bodyPr>
          <a:lstStyle/>
          <a:p>
            <a:r>
              <a:rPr lang="en-GB" sz="3998" dirty="0"/>
              <a:t>Structured (authority control)</a:t>
            </a:r>
          </a:p>
        </p:txBody>
      </p:sp>
    </p:spTree>
    <p:extLst>
      <p:ext uri="{BB962C8B-B14F-4D97-AF65-F5344CB8AC3E}">
        <p14:creationId xmlns:p14="http://schemas.microsoft.com/office/powerpoint/2010/main" val="26032055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5E07523-082B-4A67-86C8-215554E63F10}"/>
              </a:ext>
            </a:extLst>
          </p:cNvPr>
          <p:cNvPicPr>
            <a:picLocks noChangeAspect="1"/>
          </p:cNvPicPr>
          <p:nvPr/>
        </p:nvPicPr>
        <p:blipFill>
          <a:blip r:embed="rId3"/>
          <a:stretch>
            <a:fillRect/>
          </a:stretch>
        </p:blipFill>
        <p:spPr>
          <a:xfrm>
            <a:off x="379437" y="1771650"/>
            <a:ext cx="12309522" cy="5514973"/>
          </a:xfrm>
          <a:prstGeom prst="rect">
            <a:avLst/>
          </a:prstGeom>
          <a:ln w="38100">
            <a:solidFill>
              <a:schemeClr val="tx2"/>
            </a:solidFill>
          </a:ln>
        </p:spPr>
      </p:pic>
      <p:sp>
        <p:nvSpPr>
          <p:cNvPr id="8" name="TextBox 7">
            <a:extLst>
              <a:ext uri="{FF2B5EF4-FFF2-40B4-BE49-F238E27FC236}">
                <a16:creationId xmlns:a16="http://schemas.microsoft.com/office/drawing/2014/main" id="{E4E68A06-EFDA-4C68-8BEF-5A2EDF9FFCFB}"/>
              </a:ext>
            </a:extLst>
          </p:cNvPr>
          <p:cNvSpPr txBox="1"/>
          <p:nvPr/>
        </p:nvSpPr>
        <p:spPr>
          <a:xfrm>
            <a:off x="341572" y="439379"/>
            <a:ext cx="6408934" cy="707566"/>
          </a:xfrm>
          <a:prstGeom prst="rect">
            <a:avLst/>
          </a:prstGeom>
          <a:noFill/>
          <a:ln w="19050">
            <a:noFill/>
          </a:ln>
        </p:spPr>
        <p:txBody>
          <a:bodyPr wrap="none" rtlCol="0">
            <a:spAutoFit/>
          </a:bodyPr>
          <a:lstStyle/>
          <a:p>
            <a:r>
              <a:rPr lang="en-GB" sz="3998" dirty="0"/>
              <a:t>Identifier taken from a system</a:t>
            </a:r>
          </a:p>
        </p:txBody>
      </p:sp>
      <p:sp>
        <p:nvSpPr>
          <p:cNvPr id="9" name="TextBox 8">
            <a:extLst>
              <a:ext uri="{FF2B5EF4-FFF2-40B4-BE49-F238E27FC236}">
                <a16:creationId xmlns:a16="http://schemas.microsoft.com/office/drawing/2014/main" id="{23B68DBC-A920-4184-AC2F-058A999C17FB}"/>
              </a:ext>
            </a:extLst>
          </p:cNvPr>
          <p:cNvSpPr txBox="1"/>
          <p:nvPr/>
        </p:nvSpPr>
        <p:spPr>
          <a:xfrm>
            <a:off x="2032000" y="7622609"/>
            <a:ext cx="7913705" cy="707566"/>
          </a:xfrm>
          <a:prstGeom prst="rect">
            <a:avLst/>
          </a:prstGeom>
          <a:noFill/>
          <a:ln w="19050">
            <a:noFill/>
          </a:ln>
        </p:spPr>
        <p:txBody>
          <a:bodyPr wrap="none" rtlCol="0">
            <a:spAutoFit/>
          </a:bodyPr>
          <a:lstStyle/>
          <a:p>
            <a:r>
              <a:rPr lang="en-US" sz="3998" dirty="0"/>
              <a:t>N</a:t>
            </a:r>
            <a:r>
              <a:rPr lang="en-GB" sz="3998" dirty="0" err="1"/>
              <a:t>ot</a:t>
            </a:r>
            <a:r>
              <a:rPr lang="en-GB" sz="3998" dirty="0"/>
              <a:t> generally human-readable [VIAF]</a:t>
            </a:r>
          </a:p>
        </p:txBody>
      </p:sp>
    </p:spTree>
    <p:extLst>
      <p:ext uri="{BB962C8B-B14F-4D97-AF65-F5344CB8AC3E}">
        <p14:creationId xmlns:p14="http://schemas.microsoft.com/office/powerpoint/2010/main" val="3792141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0D5DE6C-8664-4D21-8B80-016C5E8C0A21}"/>
              </a:ext>
            </a:extLst>
          </p:cNvPr>
          <p:cNvSpPr>
            <a:spLocks noGrp="1"/>
          </p:cNvSpPr>
          <p:nvPr>
            <p:ph type="dt" sz="half" idx="10"/>
          </p:nvPr>
        </p:nvSpPr>
        <p:spPr>
          <a:xfrm>
            <a:off x="379437" y="1771650"/>
            <a:ext cx="4014834" cy="673903"/>
          </a:xfrm>
          <a:ln w="38100">
            <a:solidFill>
              <a:schemeClr val="tx2"/>
            </a:solidFill>
          </a:ln>
        </p:spPr>
        <p:txBody>
          <a:bodyPr/>
          <a:lstStyle/>
          <a:p>
            <a:fld id="{E001E81F-CAD3-412B-8E6F-53481B321DC6}"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4B087FFA-DEF5-4831-A596-76E73BA01894}"/>
              </a:ext>
            </a:extLst>
          </p:cNvPr>
          <p:cNvSpPr>
            <a:spLocks noGrp="1"/>
          </p:cNvSpPr>
          <p:nvPr>
            <p:ph type="sldNum" sz="quarter" idx="11"/>
          </p:nvPr>
        </p:nvSpPr>
        <p:spPr>
          <a:xfrm>
            <a:off x="379436" y="1771650"/>
            <a:ext cx="569419" cy="673903"/>
          </a:xfrm>
          <a:ln w="38100">
            <a:solidFill>
              <a:schemeClr val="tx2"/>
            </a:solidFill>
          </a:ln>
        </p:spPr>
        <p:txBody>
          <a:bodyPr/>
          <a:lstStyle/>
          <a:p>
            <a:pPr algn="ctr"/>
            <a:fld id="{6B918772-37A3-47DC-BE01-33CAE9FCB74A}" type="slidenum">
              <a:rPr lang="en-US" smtClean="0"/>
              <a:pPr algn="ctr"/>
              <a:t>16</a:t>
            </a:fld>
            <a:endParaRPr lang="en-US" dirty="0"/>
          </a:p>
        </p:txBody>
      </p:sp>
      <p:pic>
        <p:nvPicPr>
          <p:cNvPr id="4" name="Picture 3">
            <a:extLst>
              <a:ext uri="{FF2B5EF4-FFF2-40B4-BE49-F238E27FC236}">
                <a16:creationId xmlns:a16="http://schemas.microsoft.com/office/drawing/2014/main" id="{CB9F67A7-4DE1-4D13-9B5F-9F53292DDB79}"/>
              </a:ext>
            </a:extLst>
          </p:cNvPr>
          <p:cNvPicPr>
            <a:picLocks noChangeAspect="1"/>
          </p:cNvPicPr>
          <p:nvPr/>
        </p:nvPicPr>
        <p:blipFill>
          <a:blip r:embed="rId3"/>
          <a:stretch>
            <a:fillRect/>
          </a:stretch>
        </p:blipFill>
        <p:spPr>
          <a:xfrm>
            <a:off x="379437" y="1771650"/>
            <a:ext cx="12360706" cy="5476586"/>
          </a:xfrm>
          <a:prstGeom prst="rect">
            <a:avLst/>
          </a:prstGeom>
          <a:ln w="38100">
            <a:solidFill>
              <a:schemeClr val="tx2"/>
            </a:solidFill>
          </a:ln>
        </p:spPr>
      </p:pic>
      <p:sp>
        <p:nvSpPr>
          <p:cNvPr id="8" name="TextBox 7">
            <a:extLst>
              <a:ext uri="{FF2B5EF4-FFF2-40B4-BE49-F238E27FC236}">
                <a16:creationId xmlns:a16="http://schemas.microsoft.com/office/drawing/2014/main" id="{E4E68A06-EFDA-4C68-8BEF-5A2EDF9FFCFB}"/>
              </a:ext>
            </a:extLst>
          </p:cNvPr>
          <p:cNvSpPr txBox="1"/>
          <p:nvPr/>
        </p:nvSpPr>
        <p:spPr>
          <a:xfrm>
            <a:off x="341572" y="439379"/>
            <a:ext cx="4484754" cy="707566"/>
          </a:xfrm>
          <a:prstGeom prst="rect">
            <a:avLst/>
          </a:prstGeom>
          <a:noFill/>
          <a:ln w="19050">
            <a:noFill/>
          </a:ln>
        </p:spPr>
        <p:txBody>
          <a:bodyPr wrap="none" rtlCol="0">
            <a:spAutoFit/>
          </a:bodyPr>
          <a:lstStyle/>
          <a:p>
            <a:r>
              <a:rPr lang="en-GB" sz="3998" dirty="0"/>
              <a:t>Types of appellation </a:t>
            </a:r>
          </a:p>
        </p:txBody>
      </p:sp>
      <p:sp>
        <p:nvSpPr>
          <p:cNvPr id="11" name="Arrow: Right 10">
            <a:extLst>
              <a:ext uri="{FF2B5EF4-FFF2-40B4-BE49-F238E27FC236}">
                <a16:creationId xmlns:a16="http://schemas.microsoft.com/office/drawing/2014/main" id="{381478D8-E49B-4ED6-80DB-5E72AC30772B}"/>
              </a:ext>
            </a:extLst>
          </p:cNvPr>
          <p:cNvSpPr/>
          <p:nvPr/>
        </p:nvSpPr>
        <p:spPr>
          <a:xfrm>
            <a:off x="4791094" y="589713"/>
            <a:ext cx="609600" cy="43141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a:extLst>
              <a:ext uri="{FF2B5EF4-FFF2-40B4-BE49-F238E27FC236}">
                <a16:creationId xmlns:a16="http://schemas.microsoft.com/office/drawing/2014/main" id="{2C17E8C1-FCE9-4BAD-B751-BB27EB004054}"/>
              </a:ext>
            </a:extLst>
          </p:cNvPr>
          <p:cNvSpPr txBox="1"/>
          <p:nvPr/>
        </p:nvSpPr>
        <p:spPr>
          <a:xfrm>
            <a:off x="5537200" y="419101"/>
            <a:ext cx="2085827" cy="707566"/>
          </a:xfrm>
          <a:prstGeom prst="rect">
            <a:avLst/>
          </a:prstGeom>
          <a:noFill/>
          <a:ln w="19050">
            <a:noFill/>
          </a:ln>
        </p:spPr>
        <p:txBody>
          <a:bodyPr wrap="none" rtlCol="0">
            <a:spAutoFit/>
          </a:bodyPr>
          <a:lstStyle/>
          <a:p>
            <a:r>
              <a:rPr lang="en-GB" sz="3998" dirty="0" err="1"/>
              <a:t>Nomens</a:t>
            </a:r>
            <a:r>
              <a:rPr lang="en-GB" sz="3998" dirty="0"/>
              <a:t>!</a:t>
            </a:r>
          </a:p>
        </p:txBody>
      </p:sp>
      <p:pic>
        <p:nvPicPr>
          <p:cNvPr id="10" name="Picture 9">
            <a:extLst>
              <a:ext uri="{FF2B5EF4-FFF2-40B4-BE49-F238E27FC236}">
                <a16:creationId xmlns:a16="http://schemas.microsoft.com/office/drawing/2014/main" id="{40858EAF-98A8-45F6-A733-E929B3ED9830}"/>
              </a:ext>
            </a:extLst>
          </p:cNvPr>
          <p:cNvPicPr>
            <a:picLocks noChangeAspect="1"/>
          </p:cNvPicPr>
          <p:nvPr/>
        </p:nvPicPr>
        <p:blipFill>
          <a:blip r:embed="rId4"/>
          <a:stretch>
            <a:fillRect/>
          </a:stretch>
        </p:blipFill>
        <p:spPr>
          <a:xfrm>
            <a:off x="379437" y="7029450"/>
            <a:ext cx="12360706" cy="1625990"/>
          </a:xfrm>
          <a:prstGeom prst="rect">
            <a:avLst/>
          </a:prstGeom>
          <a:ln w="38100">
            <a:solidFill>
              <a:schemeClr val="accent1"/>
            </a:solidFill>
          </a:ln>
        </p:spPr>
      </p:pic>
    </p:spTree>
    <p:extLst>
      <p:ext uri="{BB962C8B-B14F-4D97-AF65-F5344CB8AC3E}">
        <p14:creationId xmlns:p14="http://schemas.microsoft.com/office/powerpoint/2010/main" val="780980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DDA1D5-5138-4EEC-938B-C052DAEA3FD5}"/>
              </a:ext>
            </a:extLst>
          </p:cNvPr>
          <p:cNvSpPr>
            <a:spLocks noGrp="1"/>
          </p:cNvSpPr>
          <p:nvPr>
            <p:ph type="dt" sz="half" idx="10"/>
          </p:nvPr>
        </p:nvSpPr>
        <p:spPr>
          <a:xfrm>
            <a:off x="431800" y="2152651"/>
            <a:ext cx="3509016" cy="578220"/>
          </a:xfrm>
          <a:ln w="38100">
            <a:solidFill>
              <a:schemeClr val="tx2"/>
            </a:solidFill>
          </a:ln>
        </p:spPr>
        <p:txBody>
          <a:bodyPr/>
          <a:lstStyle/>
          <a:p>
            <a:fld id="{E001E81F-CAD3-412B-8E6F-53481B321DC6}"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823E2800-C0E8-459F-B28C-758F81EBD142}"/>
              </a:ext>
            </a:extLst>
          </p:cNvPr>
          <p:cNvSpPr>
            <a:spLocks noGrp="1"/>
          </p:cNvSpPr>
          <p:nvPr>
            <p:ph type="sldNum" sz="quarter" idx="11"/>
          </p:nvPr>
        </p:nvSpPr>
        <p:spPr>
          <a:xfrm>
            <a:off x="431800" y="2152651"/>
            <a:ext cx="497680" cy="578220"/>
          </a:xfrm>
          <a:ln w="38100">
            <a:solidFill>
              <a:schemeClr val="tx2"/>
            </a:solidFill>
          </a:ln>
        </p:spPr>
        <p:txBody>
          <a:bodyPr/>
          <a:lstStyle/>
          <a:p>
            <a:pPr algn="ctr"/>
            <a:fld id="{6B918772-37A3-47DC-BE01-33CAE9FCB74A}" type="slidenum">
              <a:rPr lang="en-US" smtClean="0"/>
              <a:pPr algn="ctr"/>
              <a:t>17</a:t>
            </a:fld>
            <a:endParaRPr lang="en-US" dirty="0"/>
          </a:p>
        </p:txBody>
      </p:sp>
      <p:pic>
        <p:nvPicPr>
          <p:cNvPr id="4" name="Picture 3">
            <a:extLst>
              <a:ext uri="{FF2B5EF4-FFF2-40B4-BE49-F238E27FC236}">
                <a16:creationId xmlns:a16="http://schemas.microsoft.com/office/drawing/2014/main" id="{1B08A376-614E-44AC-864A-F3F1BD41C8EB}"/>
              </a:ext>
            </a:extLst>
          </p:cNvPr>
          <p:cNvPicPr>
            <a:picLocks noChangeAspect="1"/>
          </p:cNvPicPr>
          <p:nvPr/>
        </p:nvPicPr>
        <p:blipFill>
          <a:blip r:embed="rId3"/>
          <a:stretch>
            <a:fillRect/>
          </a:stretch>
        </p:blipFill>
        <p:spPr>
          <a:xfrm>
            <a:off x="431799" y="2152650"/>
            <a:ext cx="12340353" cy="4325711"/>
          </a:xfrm>
          <a:prstGeom prst="rect">
            <a:avLst/>
          </a:prstGeom>
          <a:ln w="38100">
            <a:solidFill>
              <a:schemeClr val="tx2"/>
            </a:solidFill>
          </a:ln>
        </p:spPr>
      </p:pic>
      <p:pic>
        <p:nvPicPr>
          <p:cNvPr id="5" name="Picture 4">
            <a:extLst>
              <a:ext uri="{FF2B5EF4-FFF2-40B4-BE49-F238E27FC236}">
                <a16:creationId xmlns:a16="http://schemas.microsoft.com/office/drawing/2014/main" id="{4D8C36C0-0B2F-479F-8296-14CD11ECE341}"/>
              </a:ext>
            </a:extLst>
          </p:cNvPr>
          <p:cNvPicPr>
            <a:picLocks noChangeAspect="1"/>
          </p:cNvPicPr>
          <p:nvPr/>
        </p:nvPicPr>
        <p:blipFill>
          <a:blip r:embed="rId4"/>
          <a:stretch>
            <a:fillRect/>
          </a:stretch>
        </p:blipFill>
        <p:spPr>
          <a:xfrm>
            <a:off x="431799" y="2152651"/>
            <a:ext cx="12340353" cy="4314732"/>
          </a:xfrm>
          <a:prstGeom prst="rect">
            <a:avLst/>
          </a:prstGeom>
          <a:ln w="38100">
            <a:solidFill>
              <a:schemeClr val="tx2"/>
            </a:solidFill>
          </a:ln>
        </p:spPr>
      </p:pic>
      <p:pic>
        <p:nvPicPr>
          <p:cNvPr id="6" name="Picture 5">
            <a:extLst>
              <a:ext uri="{FF2B5EF4-FFF2-40B4-BE49-F238E27FC236}">
                <a16:creationId xmlns:a16="http://schemas.microsoft.com/office/drawing/2014/main" id="{322904B9-2D74-4D93-AB7C-32D94F4F542A}"/>
              </a:ext>
            </a:extLst>
          </p:cNvPr>
          <p:cNvPicPr>
            <a:picLocks noChangeAspect="1"/>
          </p:cNvPicPr>
          <p:nvPr/>
        </p:nvPicPr>
        <p:blipFill>
          <a:blip r:embed="rId5"/>
          <a:stretch>
            <a:fillRect/>
          </a:stretch>
        </p:blipFill>
        <p:spPr>
          <a:xfrm>
            <a:off x="431799" y="2152650"/>
            <a:ext cx="12318395" cy="4281795"/>
          </a:xfrm>
          <a:prstGeom prst="rect">
            <a:avLst/>
          </a:prstGeom>
          <a:ln w="38100">
            <a:solidFill>
              <a:schemeClr val="tx2"/>
            </a:solidFill>
          </a:ln>
        </p:spPr>
      </p:pic>
      <p:pic>
        <p:nvPicPr>
          <p:cNvPr id="7" name="Picture 6">
            <a:extLst>
              <a:ext uri="{FF2B5EF4-FFF2-40B4-BE49-F238E27FC236}">
                <a16:creationId xmlns:a16="http://schemas.microsoft.com/office/drawing/2014/main" id="{4788EDA4-DE7E-4E1F-AC11-339BAB882B56}"/>
              </a:ext>
            </a:extLst>
          </p:cNvPr>
          <p:cNvPicPr>
            <a:picLocks noChangeAspect="1"/>
          </p:cNvPicPr>
          <p:nvPr/>
        </p:nvPicPr>
        <p:blipFill>
          <a:blip r:embed="rId6"/>
          <a:stretch>
            <a:fillRect/>
          </a:stretch>
        </p:blipFill>
        <p:spPr>
          <a:xfrm>
            <a:off x="431800" y="2152650"/>
            <a:ext cx="12307416" cy="4281795"/>
          </a:xfrm>
          <a:prstGeom prst="rect">
            <a:avLst/>
          </a:prstGeom>
          <a:ln w="38100">
            <a:solidFill>
              <a:schemeClr val="tx2"/>
            </a:solidFill>
          </a:ln>
        </p:spPr>
      </p:pic>
      <p:sp>
        <p:nvSpPr>
          <p:cNvPr id="8" name="TextBox 7">
            <a:extLst>
              <a:ext uri="{FF2B5EF4-FFF2-40B4-BE49-F238E27FC236}">
                <a16:creationId xmlns:a16="http://schemas.microsoft.com/office/drawing/2014/main" id="{A77792DC-81BD-4A6E-AFD2-FDA9D1F1BC82}"/>
              </a:ext>
            </a:extLst>
          </p:cNvPr>
          <p:cNvSpPr txBox="1"/>
          <p:nvPr/>
        </p:nvSpPr>
        <p:spPr>
          <a:xfrm>
            <a:off x="341572" y="402508"/>
            <a:ext cx="3534044" cy="707566"/>
          </a:xfrm>
          <a:prstGeom prst="rect">
            <a:avLst/>
          </a:prstGeom>
          <a:noFill/>
          <a:ln w="19050">
            <a:noFill/>
          </a:ln>
        </p:spPr>
        <p:txBody>
          <a:bodyPr wrap="none" rtlCol="0">
            <a:spAutoFit/>
          </a:bodyPr>
          <a:lstStyle/>
          <a:p>
            <a:r>
              <a:rPr lang="en-GB" sz="3998" dirty="0"/>
              <a:t>Relating entities</a:t>
            </a:r>
          </a:p>
        </p:txBody>
      </p:sp>
    </p:spTree>
    <p:extLst>
      <p:ext uri="{BB962C8B-B14F-4D97-AF65-F5344CB8AC3E}">
        <p14:creationId xmlns:p14="http://schemas.microsoft.com/office/powerpoint/2010/main" val="1242451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22904B9-2D74-4D93-AB7C-32D94F4F542A}"/>
              </a:ext>
            </a:extLst>
          </p:cNvPr>
          <p:cNvPicPr>
            <a:picLocks noChangeAspect="1"/>
          </p:cNvPicPr>
          <p:nvPr/>
        </p:nvPicPr>
        <p:blipFill>
          <a:blip r:embed="rId3"/>
          <a:stretch>
            <a:fillRect/>
          </a:stretch>
        </p:blipFill>
        <p:spPr>
          <a:xfrm>
            <a:off x="431799" y="2152650"/>
            <a:ext cx="12318395" cy="4281795"/>
          </a:xfrm>
          <a:prstGeom prst="rect">
            <a:avLst/>
          </a:prstGeom>
          <a:ln w="38100">
            <a:solidFill>
              <a:schemeClr val="tx2"/>
            </a:solidFill>
          </a:ln>
        </p:spPr>
      </p:pic>
      <p:sp>
        <p:nvSpPr>
          <p:cNvPr id="8" name="TextBox 7">
            <a:extLst>
              <a:ext uri="{FF2B5EF4-FFF2-40B4-BE49-F238E27FC236}">
                <a16:creationId xmlns:a16="http://schemas.microsoft.com/office/drawing/2014/main" id="{B6C42384-936A-4F6C-8CE7-A1C5D0875FAA}"/>
              </a:ext>
            </a:extLst>
          </p:cNvPr>
          <p:cNvSpPr txBox="1"/>
          <p:nvPr/>
        </p:nvSpPr>
        <p:spPr>
          <a:xfrm>
            <a:off x="341572" y="402508"/>
            <a:ext cx="5299271" cy="707566"/>
          </a:xfrm>
          <a:prstGeom prst="rect">
            <a:avLst/>
          </a:prstGeom>
          <a:noFill/>
          <a:ln w="19050">
            <a:noFill/>
          </a:ln>
        </p:spPr>
        <p:txBody>
          <a:bodyPr wrap="none" rtlCol="0">
            <a:spAutoFit/>
          </a:bodyPr>
          <a:lstStyle/>
          <a:p>
            <a:r>
              <a:rPr lang="en-GB" sz="3998" dirty="0"/>
              <a:t>Value of related entity …</a:t>
            </a:r>
          </a:p>
        </p:txBody>
      </p:sp>
      <p:sp>
        <p:nvSpPr>
          <p:cNvPr id="9" name="TextBox 8">
            <a:extLst>
              <a:ext uri="{FF2B5EF4-FFF2-40B4-BE49-F238E27FC236}">
                <a16:creationId xmlns:a16="http://schemas.microsoft.com/office/drawing/2014/main" id="{9270A141-A1D1-4B77-9457-A62C727E3A6D}"/>
              </a:ext>
            </a:extLst>
          </p:cNvPr>
          <p:cNvSpPr txBox="1"/>
          <p:nvPr/>
        </p:nvSpPr>
        <p:spPr>
          <a:xfrm>
            <a:off x="2032000" y="7144979"/>
            <a:ext cx="7182031" cy="1322798"/>
          </a:xfrm>
          <a:prstGeom prst="rect">
            <a:avLst/>
          </a:prstGeom>
          <a:noFill/>
          <a:ln w="19050">
            <a:noFill/>
          </a:ln>
        </p:spPr>
        <p:txBody>
          <a:bodyPr wrap="none" rtlCol="0">
            <a:spAutoFit/>
          </a:bodyPr>
          <a:lstStyle/>
          <a:p>
            <a:r>
              <a:rPr lang="en-GB" sz="3998" dirty="0"/>
              <a:t>Any </a:t>
            </a:r>
            <a:r>
              <a:rPr lang="en-GB" sz="3998" dirty="0" err="1"/>
              <a:t>nomen</a:t>
            </a:r>
            <a:r>
              <a:rPr lang="en-GB" sz="3998" dirty="0"/>
              <a:t> can be used</a:t>
            </a:r>
          </a:p>
          <a:p>
            <a:pPr marL="914400"/>
            <a:r>
              <a:rPr lang="en-GB" sz="3998" dirty="0"/>
              <a:t>=&gt; Implementation scenario?</a:t>
            </a:r>
          </a:p>
        </p:txBody>
      </p:sp>
    </p:spTree>
    <p:extLst>
      <p:ext uri="{BB962C8B-B14F-4D97-AF65-F5344CB8AC3E}">
        <p14:creationId xmlns:p14="http://schemas.microsoft.com/office/powerpoint/2010/main" val="27471677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D8C36C0-0B2F-479F-8296-14CD11ECE341}"/>
              </a:ext>
            </a:extLst>
          </p:cNvPr>
          <p:cNvPicPr>
            <a:picLocks noChangeAspect="1"/>
          </p:cNvPicPr>
          <p:nvPr/>
        </p:nvPicPr>
        <p:blipFill>
          <a:blip r:embed="rId3"/>
          <a:stretch>
            <a:fillRect/>
          </a:stretch>
        </p:blipFill>
        <p:spPr>
          <a:xfrm>
            <a:off x="431799" y="2152651"/>
            <a:ext cx="12340353" cy="4314732"/>
          </a:xfrm>
          <a:prstGeom prst="rect">
            <a:avLst/>
          </a:prstGeom>
          <a:ln w="38100">
            <a:solidFill>
              <a:schemeClr val="tx2"/>
            </a:solidFill>
          </a:ln>
        </p:spPr>
      </p:pic>
      <p:sp>
        <p:nvSpPr>
          <p:cNvPr id="8" name="TextBox 7">
            <a:extLst>
              <a:ext uri="{FF2B5EF4-FFF2-40B4-BE49-F238E27FC236}">
                <a16:creationId xmlns:a16="http://schemas.microsoft.com/office/drawing/2014/main" id="{93AF59B1-EDB8-4F14-A114-D740447D9079}"/>
              </a:ext>
            </a:extLst>
          </p:cNvPr>
          <p:cNvSpPr txBox="1"/>
          <p:nvPr/>
        </p:nvSpPr>
        <p:spPr>
          <a:xfrm>
            <a:off x="336293" y="455820"/>
            <a:ext cx="5610510" cy="707566"/>
          </a:xfrm>
          <a:prstGeom prst="rect">
            <a:avLst/>
          </a:prstGeom>
          <a:noFill/>
          <a:ln w="19050">
            <a:noFill/>
          </a:ln>
        </p:spPr>
        <p:txBody>
          <a:bodyPr wrap="none" rtlCol="0">
            <a:spAutoFit/>
          </a:bodyPr>
          <a:lstStyle/>
          <a:p>
            <a:r>
              <a:rPr lang="en-GB" sz="3998" dirty="0"/>
              <a:t>Linked open data scenario</a:t>
            </a:r>
          </a:p>
        </p:txBody>
      </p:sp>
      <p:sp>
        <p:nvSpPr>
          <p:cNvPr id="9" name="TextBox 8">
            <a:extLst>
              <a:ext uri="{FF2B5EF4-FFF2-40B4-BE49-F238E27FC236}">
                <a16:creationId xmlns:a16="http://schemas.microsoft.com/office/drawing/2014/main" id="{D6D8278B-8D03-44DE-8BF3-15D1C9DE0F2C}"/>
              </a:ext>
            </a:extLst>
          </p:cNvPr>
          <p:cNvSpPr txBox="1"/>
          <p:nvPr/>
        </p:nvSpPr>
        <p:spPr>
          <a:xfrm>
            <a:off x="2026721" y="7639050"/>
            <a:ext cx="4577022" cy="707566"/>
          </a:xfrm>
          <a:prstGeom prst="rect">
            <a:avLst/>
          </a:prstGeom>
          <a:noFill/>
          <a:ln w="19050">
            <a:noFill/>
          </a:ln>
        </p:spPr>
        <p:txBody>
          <a:bodyPr wrap="none" rtlCol="0">
            <a:spAutoFit/>
          </a:bodyPr>
          <a:lstStyle/>
          <a:p>
            <a:r>
              <a:rPr lang="en-GB" sz="3998" dirty="0"/>
              <a:t>IRI recording method</a:t>
            </a:r>
          </a:p>
        </p:txBody>
      </p:sp>
    </p:spTree>
    <p:extLst>
      <p:ext uri="{BB962C8B-B14F-4D97-AF65-F5344CB8AC3E}">
        <p14:creationId xmlns:p14="http://schemas.microsoft.com/office/powerpoint/2010/main" val="36259355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ABAB14-29B2-4979-9C8E-2FFEDEE3CC03}"/>
              </a:ext>
            </a:extLst>
          </p:cNvPr>
          <p:cNvSpPr>
            <a:spLocks noGrp="1"/>
          </p:cNvSpPr>
          <p:nvPr>
            <p:ph type="dt" sz="half" idx="10"/>
          </p:nvPr>
        </p:nvSpPr>
        <p:spPr/>
        <p:txBody>
          <a:bodyPr/>
          <a:lstStyle/>
          <a:p>
            <a:fld id="{F93A2C9F-F8DE-423E-AB5B-CFE11A81D7AA}" type="datetime1">
              <a:rPr lang="en-GB" smtClean="0"/>
              <a:t>15/12/2019</a:t>
            </a:fld>
            <a:endParaRPr lang="en-GB"/>
          </a:p>
        </p:txBody>
      </p:sp>
      <p:sp>
        <p:nvSpPr>
          <p:cNvPr id="3" name="Footer Placeholder 2">
            <a:extLst>
              <a:ext uri="{FF2B5EF4-FFF2-40B4-BE49-F238E27FC236}">
                <a16:creationId xmlns:a16="http://schemas.microsoft.com/office/drawing/2014/main" id="{4FD287B0-5BDA-4EA4-B3D2-76A7DD6AEE44}"/>
              </a:ext>
            </a:extLst>
          </p:cNvPr>
          <p:cNvSpPr>
            <a:spLocks noGrp="1"/>
          </p:cNvSpPr>
          <p:nvPr>
            <p:ph type="ftr" sz="quarter" idx="11"/>
          </p:nvPr>
        </p:nvSpPr>
        <p:spPr/>
        <p:txBody>
          <a:bodyPr/>
          <a:lstStyle/>
          <a:p>
            <a:endParaRPr lang="en-GB"/>
          </a:p>
        </p:txBody>
      </p:sp>
      <p:pic>
        <p:nvPicPr>
          <p:cNvPr id="4" name="Picture 3">
            <a:extLst>
              <a:ext uri="{FF2B5EF4-FFF2-40B4-BE49-F238E27FC236}">
                <a16:creationId xmlns:a16="http://schemas.microsoft.com/office/drawing/2014/main" id="{D4678873-F3A6-4D04-B3B3-2FE4A5F88FF2}"/>
              </a:ext>
            </a:extLst>
          </p:cNvPr>
          <p:cNvPicPr>
            <a:picLocks noChangeAspect="1"/>
          </p:cNvPicPr>
          <p:nvPr/>
        </p:nvPicPr>
        <p:blipFill>
          <a:blip r:embed="rId3"/>
          <a:stretch>
            <a:fillRect/>
          </a:stretch>
        </p:blipFill>
        <p:spPr>
          <a:xfrm>
            <a:off x="374654" y="171450"/>
            <a:ext cx="12363450" cy="8515350"/>
          </a:xfrm>
          <a:prstGeom prst="rect">
            <a:avLst/>
          </a:prstGeom>
        </p:spPr>
      </p:pic>
    </p:spTree>
    <p:extLst>
      <p:ext uri="{BB962C8B-B14F-4D97-AF65-F5344CB8AC3E}">
        <p14:creationId xmlns:p14="http://schemas.microsoft.com/office/powerpoint/2010/main" val="849288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DDA1D5-5138-4EEC-938B-C052DAEA3FD5}"/>
              </a:ext>
            </a:extLst>
          </p:cNvPr>
          <p:cNvSpPr>
            <a:spLocks noGrp="1"/>
          </p:cNvSpPr>
          <p:nvPr>
            <p:ph type="dt" sz="half" idx="10"/>
          </p:nvPr>
        </p:nvSpPr>
        <p:spPr>
          <a:xfrm>
            <a:off x="431800" y="2152651"/>
            <a:ext cx="3509016" cy="578220"/>
          </a:xfrm>
          <a:ln w="38100">
            <a:solidFill>
              <a:schemeClr val="tx2"/>
            </a:solidFill>
          </a:ln>
        </p:spPr>
        <p:txBody>
          <a:bodyPr/>
          <a:lstStyle/>
          <a:p>
            <a:fld id="{E001E81F-CAD3-412B-8E6F-53481B321DC6}"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823E2800-C0E8-459F-B28C-758F81EBD142}"/>
              </a:ext>
            </a:extLst>
          </p:cNvPr>
          <p:cNvSpPr>
            <a:spLocks noGrp="1"/>
          </p:cNvSpPr>
          <p:nvPr>
            <p:ph type="sldNum" sz="quarter" idx="11"/>
          </p:nvPr>
        </p:nvSpPr>
        <p:spPr>
          <a:xfrm>
            <a:off x="431800" y="2152651"/>
            <a:ext cx="497680" cy="578220"/>
          </a:xfrm>
          <a:ln w="38100">
            <a:solidFill>
              <a:schemeClr val="tx2"/>
            </a:solidFill>
          </a:ln>
        </p:spPr>
        <p:txBody>
          <a:bodyPr/>
          <a:lstStyle/>
          <a:p>
            <a:pPr algn="ctr"/>
            <a:fld id="{6B918772-37A3-47DC-BE01-33CAE9FCB74A}" type="slidenum">
              <a:rPr lang="en-US" smtClean="0"/>
              <a:pPr algn="ctr"/>
              <a:t>20</a:t>
            </a:fld>
            <a:endParaRPr lang="en-US" dirty="0"/>
          </a:p>
        </p:txBody>
      </p:sp>
      <p:pic>
        <p:nvPicPr>
          <p:cNvPr id="4" name="Picture 3">
            <a:extLst>
              <a:ext uri="{FF2B5EF4-FFF2-40B4-BE49-F238E27FC236}">
                <a16:creationId xmlns:a16="http://schemas.microsoft.com/office/drawing/2014/main" id="{1B08A376-614E-44AC-864A-F3F1BD41C8EB}"/>
              </a:ext>
            </a:extLst>
          </p:cNvPr>
          <p:cNvPicPr>
            <a:picLocks noChangeAspect="1"/>
          </p:cNvPicPr>
          <p:nvPr/>
        </p:nvPicPr>
        <p:blipFill>
          <a:blip r:embed="rId3"/>
          <a:stretch>
            <a:fillRect/>
          </a:stretch>
        </p:blipFill>
        <p:spPr>
          <a:xfrm>
            <a:off x="431799" y="2152650"/>
            <a:ext cx="12340353" cy="4325711"/>
          </a:xfrm>
          <a:prstGeom prst="rect">
            <a:avLst/>
          </a:prstGeom>
          <a:ln w="38100">
            <a:solidFill>
              <a:schemeClr val="tx2"/>
            </a:solidFill>
          </a:ln>
        </p:spPr>
      </p:pic>
      <p:sp>
        <p:nvSpPr>
          <p:cNvPr id="8" name="TextBox 7">
            <a:extLst>
              <a:ext uri="{FF2B5EF4-FFF2-40B4-BE49-F238E27FC236}">
                <a16:creationId xmlns:a16="http://schemas.microsoft.com/office/drawing/2014/main" id="{FDCF3159-E68D-4F60-ADBF-7737841ACBB8}"/>
              </a:ext>
            </a:extLst>
          </p:cNvPr>
          <p:cNvSpPr txBox="1"/>
          <p:nvPr/>
        </p:nvSpPr>
        <p:spPr>
          <a:xfrm>
            <a:off x="341572" y="402508"/>
            <a:ext cx="6298519" cy="707566"/>
          </a:xfrm>
          <a:prstGeom prst="rect">
            <a:avLst/>
          </a:prstGeom>
          <a:noFill/>
          <a:ln w="19050">
            <a:noFill/>
          </a:ln>
        </p:spPr>
        <p:txBody>
          <a:bodyPr wrap="none" rtlCol="0">
            <a:spAutoFit/>
          </a:bodyPr>
          <a:lstStyle/>
          <a:p>
            <a:r>
              <a:rPr lang="en-GB" sz="3998" dirty="0"/>
              <a:t>RIMMF is an RDBMS scenario</a:t>
            </a:r>
          </a:p>
        </p:txBody>
      </p:sp>
      <p:sp>
        <p:nvSpPr>
          <p:cNvPr id="9" name="TextBox 8">
            <a:extLst>
              <a:ext uri="{FF2B5EF4-FFF2-40B4-BE49-F238E27FC236}">
                <a16:creationId xmlns:a16="http://schemas.microsoft.com/office/drawing/2014/main" id="{1E93F044-903E-4FCD-89A3-0AB1679DE92A}"/>
              </a:ext>
            </a:extLst>
          </p:cNvPr>
          <p:cNvSpPr txBox="1"/>
          <p:nvPr/>
        </p:nvSpPr>
        <p:spPr>
          <a:xfrm>
            <a:off x="2032000" y="7585738"/>
            <a:ext cx="6311023" cy="707566"/>
          </a:xfrm>
          <a:prstGeom prst="rect">
            <a:avLst/>
          </a:prstGeom>
          <a:noFill/>
          <a:ln w="19050">
            <a:noFill/>
          </a:ln>
        </p:spPr>
        <p:txBody>
          <a:bodyPr wrap="none" rtlCol="0">
            <a:spAutoFit/>
          </a:bodyPr>
          <a:lstStyle/>
          <a:p>
            <a:r>
              <a:rPr lang="en-GB" sz="3998" dirty="0"/>
              <a:t>With linked open data output</a:t>
            </a:r>
          </a:p>
        </p:txBody>
      </p:sp>
    </p:spTree>
    <p:extLst>
      <p:ext uri="{BB962C8B-B14F-4D97-AF65-F5344CB8AC3E}">
        <p14:creationId xmlns:p14="http://schemas.microsoft.com/office/powerpoint/2010/main" val="29320368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F2357F-4235-417B-88D6-757D58456AD6}"/>
              </a:ext>
            </a:extLst>
          </p:cNvPr>
          <p:cNvSpPr>
            <a:spLocks noGrp="1"/>
          </p:cNvSpPr>
          <p:nvPr>
            <p:ph type="dt" sz="half" idx="10"/>
          </p:nvPr>
        </p:nvSpPr>
        <p:spPr/>
        <p:txBody>
          <a:bodyPr/>
          <a:lstStyle/>
          <a:p>
            <a:fld id="{E001E81F-CAD3-412B-8E6F-53481B321DC6}"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6D639B18-1DF2-4529-A0A9-5C0C3565A607}"/>
              </a:ext>
            </a:extLst>
          </p:cNvPr>
          <p:cNvSpPr>
            <a:spLocks noGrp="1"/>
          </p:cNvSpPr>
          <p:nvPr>
            <p:ph type="sldNum" sz="quarter" idx="11"/>
          </p:nvPr>
        </p:nvSpPr>
        <p:spPr/>
        <p:txBody>
          <a:bodyPr/>
          <a:lstStyle/>
          <a:p>
            <a:pPr algn="ctr"/>
            <a:fld id="{6B918772-37A3-47DC-BE01-33CAE9FCB74A}" type="slidenum">
              <a:rPr lang="en-US" smtClean="0"/>
              <a:pPr algn="ctr"/>
              <a:t>21</a:t>
            </a:fld>
            <a:endParaRPr lang="en-US" dirty="0"/>
          </a:p>
        </p:txBody>
      </p:sp>
      <p:pic>
        <p:nvPicPr>
          <p:cNvPr id="6" name="Picture 5">
            <a:extLst>
              <a:ext uri="{FF2B5EF4-FFF2-40B4-BE49-F238E27FC236}">
                <a16:creationId xmlns:a16="http://schemas.microsoft.com/office/drawing/2014/main" id="{863CC686-BB86-4C41-8C70-D47DF70FBDF2}"/>
              </a:ext>
            </a:extLst>
          </p:cNvPr>
          <p:cNvPicPr>
            <a:picLocks noChangeAspect="1"/>
          </p:cNvPicPr>
          <p:nvPr/>
        </p:nvPicPr>
        <p:blipFill>
          <a:blip r:embed="rId3"/>
          <a:stretch>
            <a:fillRect/>
          </a:stretch>
        </p:blipFill>
        <p:spPr>
          <a:xfrm>
            <a:off x="250049" y="251751"/>
            <a:ext cx="9020175" cy="4276725"/>
          </a:xfrm>
          <a:prstGeom prst="rect">
            <a:avLst/>
          </a:prstGeom>
          <a:ln w="38100">
            <a:solidFill>
              <a:schemeClr val="tx2"/>
            </a:solidFill>
          </a:ln>
        </p:spPr>
      </p:pic>
      <p:pic>
        <p:nvPicPr>
          <p:cNvPr id="7" name="Picture 6">
            <a:extLst>
              <a:ext uri="{FF2B5EF4-FFF2-40B4-BE49-F238E27FC236}">
                <a16:creationId xmlns:a16="http://schemas.microsoft.com/office/drawing/2014/main" id="{CEDBC246-1C77-4F3F-A2A1-E0C49606C98F}"/>
              </a:ext>
            </a:extLst>
          </p:cNvPr>
          <p:cNvPicPr>
            <a:picLocks noChangeAspect="1"/>
          </p:cNvPicPr>
          <p:nvPr/>
        </p:nvPicPr>
        <p:blipFill>
          <a:blip r:embed="rId4"/>
          <a:stretch>
            <a:fillRect/>
          </a:stretch>
        </p:blipFill>
        <p:spPr>
          <a:xfrm>
            <a:off x="250049" y="4845046"/>
            <a:ext cx="9896475" cy="4667250"/>
          </a:xfrm>
          <a:prstGeom prst="rect">
            <a:avLst/>
          </a:prstGeom>
          <a:ln w="38100">
            <a:solidFill>
              <a:schemeClr val="tx2"/>
            </a:solidFill>
          </a:ln>
        </p:spPr>
      </p:pic>
      <p:pic>
        <p:nvPicPr>
          <p:cNvPr id="8" name="Picture 7">
            <a:extLst>
              <a:ext uri="{FF2B5EF4-FFF2-40B4-BE49-F238E27FC236}">
                <a16:creationId xmlns:a16="http://schemas.microsoft.com/office/drawing/2014/main" id="{F2319834-9556-4990-8EC2-7F24227D3B14}"/>
              </a:ext>
            </a:extLst>
          </p:cNvPr>
          <p:cNvPicPr>
            <a:picLocks noChangeAspect="1"/>
          </p:cNvPicPr>
          <p:nvPr/>
        </p:nvPicPr>
        <p:blipFill>
          <a:blip r:embed="rId5"/>
          <a:stretch>
            <a:fillRect/>
          </a:stretch>
        </p:blipFill>
        <p:spPr>
          <a:xfrm>
            <a:off x="3842526" y="4845046"/>
            <a:ext cx="8963025" cy="4029075"/>
          </a:xfrm>
          <a:prstGeom prst="rect">
            <a:avLst/>
          </a:prstGeom>
          <a:ln w="38100">
            <a:solidFill>
              <a:schemeClr val="tx2"/>
            </a:solidFill>
          </a:ln>
        </p:spPr>
      </p:pic>
    </p:spTree>
    <p:extLst>
      <p:ext uri="{BB962C8B-B14F-4D97-AF65-F5344CB8AC3E}">
        <p14:creationId xmlns:p14="http://schemas.microsoft.com/office/powerpoint/2010/main" val="221609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0A64BF-1926-4763-9FD9-D5277622962A}"/>
              </a:ext>
            </a:extLst>
          </p:cNvPr>
          <p:cNvSpPr>
            <a:spLocks noGrp="1"/>
          </p:cNvSpPr>
          <p:nvPr>
            <p:ph type="dt" sz="half" idx="10"/>
          </p:nvPr>
        </p:nvSpPr>
        <p:spPr/>
        <p:txBody>
          <a:bodyPr/>
          <a:lstStyle/>
          <a:p>
            <a:fld id="{E001E81F-CAD3-412B-8E6F-53481B321DC6}"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ED80C2E6-DBF8-4BBE-88FF-4F1BB3647106}"/>
              </a:ext>
            </a:extLst>
          </p:cNvPr>
          <p:cNvSpPr>
            <a:spLocks noGrp="1"/>
          </p:cNvSpPr>
          <p:nvPr>
            <p:ph type="sldNum" sz="quarter" idx="11"/>
          </p:nvPr>
        </p:nvSpPr>
        <p:spPr/>
        <p:txBody>
          <a:bodyPr/>
          <a:lstStyle/>
          <a:p>
            <a:pPr algn="ctr"/>
            <a:fld id="{6B918772-37A3-47DC-BE01-33CAE9FCB74A}" type="slidenum">
              <a:rPr lang="en-US" smtClean="0"/>
              <a:pPr algn="ctr"/>
              <a:t>22</a:t>
            </a:fld>
            <a:endParaRPr lang="en-US" dirty="0"/>
          </a:p>
        </p:txBody>
      </p:sp>
      <p:pic>
        <p:nvPicPr>
          <p:cNvPr id="4" name="Picture 3">
            <a:extLst>
              <a:ext uri="{FF2B5EF4-FFF2-40B4-BE49-F238E27FC236}">
                <a16:creationId xmlns:a16="http://schemas.microsoft.com/office/drawing/2014/main" id="{69F39983-1BA1-42E3-A98C-5277D0835AB3}"/>
              </a:ext>
            </a:extLst>
          </p:cNvPr>
          <p:cNvPicPr>
            <a:picLocks noChangeAspect="1"/>
          </p:cNvPicPr>
          <p:nvPr/>
        </p:nvPicPr>
        <p:blipFill>
          <a:blip r:embed="rId3"/>
          <a:stretch>
            <a:fillRect/>
          </a:stretch>
        </p:blipFill>
        <p:spPr>
          <a:xfrm>
            <a:off x="341572" y="305828"/>
            <a:ext cx="9711655" cy="8270081"/>
          </a:xfrm>
          <a:prstGeom prst="rect">
            <a:avLst/>
          </a:prstGeom>
          <a:ln w="38100">
            <a:solidFill>
              <a:schemeClr val="accent1"/>
            </a:solidFill>
          </a:ln>
        </p:spPr>
      </p:pic>
    </p:spTree>
    <p:extLst>
      <p:ext uri="{BB962C8B-B14F-4D97-AF65-F5344CB8AC3E}">
        <p14:creationId xmlns:p14="http://schemas.microsoft.com/office/powerpoint/2010/main" val="18799989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1929BA-B3F1-4404-A845-FA722EA82B15}"/>
              </a:ext>
            </a:extLst>
          </p:cNvPr>
          <p:cNvSpPr>
            <a:spLocks noGrp="1"/>
          </p:cNvSpPr>
          <p:nvPr>
            <p:ph type="dt" sz="half" idx="10"/>
          </p:nvPr>
        </p:nvSpPr>
        <p:spPr/>
        <p:txBody>
          <a:bodyPr/>
          <a:lstStyle/>
          <a:p>
            <a:fld id="{E001E81F-CAD3-412B-8E6F-53481B321DC6}"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70C60F8D-1BFB-477A-8181-434AADE216CA}"/>
              </a:ext>
            </a:extLst>
          </p:cNvPr>
          <p:cNvSpPr>
            <a:spLocks noGrp="1"/>
          </p:cNvSpPr>
          <p:nvPr>
            <p:ph type="sldNum" sz="quarter" idx="11"/>
          </p:nvPr>
        </p:nvSpPr>
        <p:spPr/>
        <p:txBody>
          <a:bodyPr/>
          <a:lstStyle/>
          <a:p>
            <a:pPr algn="ctr"/>
            <a:fld id="{6B918772-37A3-47DC-BE01-33CAE9FCB74A}" type="slidenum">
              <a:rPr lang="en-US" smtClean="0"/>
              <a:pPr algn="ctr"/>
              <a:t>23</a:t>
            </a:fld>
            <a:endParaRPr lang="en-US" dirty="0"/>
          </a:p>
        </p:txBody>
      </p:sp>
      <p:sp>
        <p:nvSpPr>
          <p:cNvPr id="4" name="TextBox 3">
            <a:extLst>
              <a:ext uri="{FF2B5EF4-FFF2-40B4-BE49-F238E27FC236}">
                <a16:creationId xmlns:a16="http://schemas.microsoft.com/office/drawing/2014/main" id="{6AD9D978-87B2-4AAB-915B-A7485CBBCE30}"/>
              </a:ext>
            </a:extLst>
          </p:cNvPr>
          <p:cNvSpPr txBox="1"/>
          <p:nvPr/>
        </p:nvSpPr>
        <p:spPr>
          <a:xfrm>
            <a:off x="431801" y="476250"/>
            <a:ext cx="5355056" cy="923330"/>
          </a:xfrm>
          <a:prstGeom prst="rect">
            <a:avLst/>
          </a:prstGeom>
          <a:noFill/>
        </p:spPr>
        <p:txBody>
          <a:bodyPr wrap="none" rtlCol="0">
            <a:spAutoFit/>
          </a:bodyPr>
          <a:lstStyle/>
          <a:p>
            <a:r>
              <a:rPr lang="en-GB" sz="5400" dirty="0">
                <a:solidFill>
                  <a:schemeClr val="tx2"/>
                </a:solidFill>
              </a:rPr>
              <a:t>Application profile</a:t>
            </a:r>
            <a:endParaRPr lang="en-US" sz="5140" dirty="0">
              <a:solidFill>
                <a:schemeClr val="tx2"/>
              </a:solidFill>
            </a:endParaRPr>
          </a:p>
        </p:txBody>
      </p:sp>
      <p:sp>
        <p:nvSpPr>
          <p:cNvPr id="5" name="TextBox 4">
            <a:extLst>
              <a:ext uri="{FF2B5EF4-FFF2-40B4-BE49-F238E27FC236}">
                <a16:creationId xmlns:a16="http://schemas.microsoft.com/office/drawing/2014/main" id="{5791BB97-F46E-48FE-892B-D01A9625F281}"/>
              </a:ext>
            </a:extLst>
          </p:cNvPr>
          <p:cNvSpPr txBox="1"/>
          <p:nvPr/>
        </p:nvSpPr>
        <p:spPr>
          <a:xfrm>
            <a:off x="1814565" y="1619250"/>
            <a:ext cx="6770636" cy="2553263"/>
          </a:xfrm>
          <a:prstGeom prst="rect">
            <a:avLst/>
          </a:prstGeom>
          <a:noFill/>
          <a:ln w="19050">
            <a:noFill/>
          </a:ln>
        </p:spPr>
        <p:txBody>
          <a:bodyPr wrap="none" rtlCol="0">
            <a:spAutoFit/>
          </a:bodyPr>
          <a:lstStyle/>
          <a:p>
            <a:r>
              <a:rPr lang="en-GB" sz="3998" b="1" dirty="0"/>
              <a:t>Selects</a:t>
            </a:r>
            <a:r>
              <a:rPr lang="en-GB" sz="3998" dirty="0"/>
              <a:t>:</a:t>
            </a:r>
          </a:p>
          <a:p>
            <a:pPr indent="914400"/>
            <a:r>
              <a:rPr lang="en-GB" sz="3998" dirty="0"/>
              <a:t>Element</a:t>
            </a:r>
          </a:p>
          <a:p>
            <a:pPr indent="1828800"/>
            <a:r>
              <a:rPr lang="en-GB" sz="3998" dirty="0"/>
              <a:t>Recording method</a:t>
            </a:r>
          </a:p>
          <a:p>
            <a:pPr indent="2743200"/>
            <a:r>
              <a:rPr lang="en-GB" sz="3998" dirty="0"/>
              <a:t>Instruction/option</a:t>
            </a:r>
          </a:p>
        </p:txBody>
      </p:sp>
      <p:sp>
        <p:nvSpPr>
          <p:cNvPr id="6" name="TextBox 5">
            <a:extLst>
              <a:ext uri="{FF2B5EF4-FFF2-40B4-BE49-F238E27FC236}">
                <a16:creationId xmlns:a16="http://schemas.microsoft.com/office/drawing/2014/main" id="{59C161F6-63B2-4040-BD5A-943122C37383}"/>
              </a:ext>
            </a:extLst>
          </p:cNvPr>
          <p:cNvSpPr txBox="1"/>
          <p:nvPr/>
        </p:nvSpPr>
        <p:spPr>
          <a:xfrm>
            <a:off x="1814565" y="4296116"/>
            <a:ext cx="7194726" cy="1322798"/>
          </a:xfrm>
          <a:prstGeom prst="rect">
            <a:avLst/>
          </a:prstGeom>
          <a:noFill/>
          <a:ln w="19050">
            <a:noFill/>
          </a:ln>
        </p:spPr>
        <p:txBody>
          <a:bodyPr wrap="none" rtlCol="0">
            <a:spAutoFit/>
          </a:bodyPr>
          <a:lstStyle/>
          <a:p>
            <a:r>
              <a:rPr lang="en-GB" sz="3998" b="1" dirty="0"/>
              <a:t>Sequences</a:t>
            </a:r>
            <a:r>
              <a:rPr lang="en-GB" sz="3998" dirty="0"/>
              <a:t>: elements and entities</a:t>
            </a:r>
          </a:p>
          <a:p>
            <a:pPr indent="914400"/>
            <a:r>
              <a:rPr lang="en-GB" sz="3998" dirty="0"/>
              <a:t>=&gt; Workflow</a:t>
            </a:r>
          </a:p>
        </p:txBody>
      </p:sp>
      <p:sp>
        <p:nvSpPr>
          <p:cNvPr id="7" name="TextBox 6">
            <a:extLst>
              <a:ext uri="{FF2B5EF4-FFF2-40B4-BE49-F238E27FC236}">
                <a16:creationId xmlns:a16="http://schemas.microsoft.com/office/drawing/2014/main" id="{9B8DB526-336F-4C64-8EB5-75698D94BA69}"/>
              </a:ext>
            </a:extLst>
          </p:cNvPr>
          <p:cNvSpPr txBox="1"/>
          <p:nvPr/>
        </p:nvSpPr>
        <p:spPr>
          <a:xfrm>
            <a:off x="1814565" y="5742517"/>
            <a:ext cx="6976397" cy="707566"/>
          </a:xfrm>
          <a:prstGeom prst="rect">
            <a:avLst/>
          </a:prstGeom>
          <a:noFill/>
          <a:ln w="19050">
            <a:noFill/>
          </a:ln>
        </p:spPr>
        <p:txBody>
          <a:bodyPr wrap="none" rtlCol="0">
            <a:spAutoFit/>
          </a:bodyPr>
          <a:lstStyle/>
          <a:p>
            <a:r>
              <a:rPr lang="en-GB" sz="3998" b="1" dirty="0"/>
              <a:t>Status</a:t>
            </a:r>
            <a:r>
              <a:rPr lang="en-GB" sz="3998" dirty="0"/>
              <a:t>: mandatory? Repeatable?</a:t>
            </a:r>
          </a:p>
        </p:txBody>
      </p:sp>
      <p:sp>
        <p:nvSpPr>
          <p:cNvPr id="8" name="TextBox 7">
            <a:extLst>
              <a:ext uri="{FF2B5EF4-FFF2-40B4-BE49-F238E27FC236}">
                <a16:creationId xmlns:a16="http://schemas.microsoft.com/office/drawing/2014/main" id="{EEC83DA8-CF62-486A-9D6B-877CB36EFC7F}"/>
              </a:ext>
            </a:extLst>
          </p:cNvPr>
          <p:cNvSpPr txBox="1"/>
          <p:nvPr/>
        </p:nvSpPr>
        <p:spPr>
          <a:xfrm>
            <a:off x="1814565" y="6573685"/>
            <a:ext cx="7299049" cy="1938031"/>
          </a:xfrm>
          <a:prstGeom prst="rect">
            <a:avLst/>
          </a:prstGeom>
          <a:noFill/>
          <a:ln w="19050">
            <a:noFill/>
          </a:ln>
        </p:spPr>
        <p:txBody>
          <a:bodyPr wrap="none" rtlCol="0">
            <a:spAutoFit/>
          </a:bodyPr>
          <a:lstStyle/>
          <a:p>
            <a:r>
              <a:rPr lang="en-GB" sz="3998" b="1" dirty="0"/>
              <a:t>Spreadsheet</a:t>
            </a:r>
          </a:p>
          <a:p>
            <a:pPr indent="914400"/>
            <a:r>
              <a:rPr lang="en-GB" sz="3998" dirty="0"/>
              <a:t>RIMMF templates (01, 02 …)</a:t>
            </a:r>
          </a:p>
          <a:p>
            <a:pPr indent="914400"/>
            <a:r>
              <a:rPr lang="en-GB" sz="3998" dirty="0"/>
              <a:t>User-supplied documentation</a:t>
            </a:r>
          </a:p>
        </p:txBody>
      </p:sp>
    </p:spTree>
    <p:extLst>
      <p:ext uri="{BB962C8B-B14F-4D97-AF65-F5344CB8AC3E}">
        <p14:creationId xmlns:p14="http://schemas.microsoft.com/office/powerpoint/2010/main" val="3355272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8BB34D5-5333-441A-ADF7-FC4C56D831F8}"/>
              </a:ext>
            </a:extLst>
          </p:cNvPr>
          <p:cNvSpPr>
            <a:spLocks noGrp="1"/>
          </p:cNvSpPr>
          <p:nvPr>
            <p:ph type="dt" sz="half" idx="10"/>
          </p:nvPr>
        </p:nvSpPr>
        <p:spPr/>
        <p:txBody>
          <a:bodyPr/>
          <a:lstStyle/>
          <a:p>
            <a:fld id="{E001E81F-CAD3-412B-8E6F-53481B321DC6}"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0E48C7A7-88A8-4E37-AD50-D811744D5136}"/>
              </a:ext>
            </a:extLst>
          </p:cNvPr>
          <p:cNvSpPr>
            <a:spLocks noGrp="1"/>
          </p:cNvSpPr>
          <p:nvPr>
            <p:ph type="sldNum" sz="quarter" idx="11"/>
          </p:nvPr>
        </p:nvSpPr>
        <p:spPr/>
        <p:txBody>
          <a:bodyPr/>
          <a:lstStyle/>
          <a:p>
            <a:pPr algn="ctr"/>
            <a:fld id="{6B918772-37A3-47DC-BE01-33CAE9FCB74A}" type="slidenum">
              <a:rPr lang="en-US" smtClean="0"/>
              <a:pPr algn="ctr"/>
              <a:t>24</a:t>
            </a:fld>
            <a:endParaRPr lang="en-US" dirty="0"/>
          </a:p>
        </p:txBody>
      </p:sp>
      <p:sp>
        <p:nvSpPr>
          <p:cNvPr id="6" name="TextBox 5">
            <a:extLst>
              <a:ext uri="{FF2B5EF4-FFF2-40B4-BE49-F238E27FC236}">
                <a16:creationId xmlns:a16="http://schemas.microsoft.com/office/drawing/2014/main" id="{7D8BA970-8285-4AA6-8DF0-1CC2536B49EF}"/>
              </a:ext>
            </a:extLst>
          </p:cNvPr>
          <p:cNvSpPr txBox="1"/>
          <p:nvPr/>
        </p:nvSpPr>
        <p:spPr>
          <a:xfrm>
            <a:off x="642840" y="364497"/>
            <a:ext cx="8082918" cy="1015663"/>
          </a:xfrm>
          <a:prstGeom prst="rect">
            <a:avLst/>
          </a:prstGeom>
          <a:noFill/>
        </p:spPr>
        <p:txBody>
          <a:bodyPr wrap="none" rtlCol="0">
            <a:spAutoFit/>
          </a:bodyPr>
          <a:lstStyle/>
          <a:p>
            <a:r>
              <a:rPr lang="en-GB" sz="6000" dirty="0">
                <a:solidFill>
                  <a:schemeClr val="tx2"/>
                </a:solidFill>
              </a:rPr>
              <a:t>Cataloguing by numbers?</a:t>
            </a:r>
          </a:p>
        </p:txBody>
      </p:sp>
      <p:pic>
        <p:nvPicPr>
          <p:cNvPr id="8" name="Picture 7" descr="A picture containing object, indoor, table, wooden&#10;&#10;Description automatically generated">
            <a:extLst>
              <a:ext uri="{FF2B5EF4-FFF2-40B4-BE49-F238E27FC236}">
                <a16:creationId xmlns:a16="http://schemas.microsoft.com/office/drawing/2014/main" id="{596EBDB3-C396-40FA-9184-BA3A409D57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000" y="1924050"/>
            <a:ext cx="6737942" cy="6737942"/>
          </a:xfrm>
          <a:prstGeom prst="rect">
            <a:avLst/>
          </a:prstGeom>
        </p:spPr>
      </p:pic>
      <p:pic>
        <p:nvPicPr>
          <p:cNvPr id="5" name="Picture 4" descr="A picture containing text, map&#10;&#10;Description automatically generated">
            <a:extLst>
              <a:ext uri="{FF2B5EF4-FFF2-40B4-BE49-F238E27FC236}">
                <a16:creationId xmlns:a16="http://schemas.microsoft.com/office/drawing/2014/main" id="{F2744268-2B17-43F7-935C-843B176B73B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37200" y="1695450"/>
            <a:ext cx="7129462" cy="5783740"/>
          </a:xfrm>
          <a:prstGeom prst="rect">
            <a:avLst/>
          </a:prstGeom>
        </p:spPr>
      </p:pic>
    </p:spTree>
    <p:extLst>
      <p:ext uri="{BB962C8B-B14F-4D97-AF65-F5344CB8AC3E}">
        <p14:creationId xmlns:p14="http://schemas.microsoft.com/office/powerpoint/2010/main" val="436608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a:extLst>
              <a:ext uri="{FF2B5EF4-FFF2-40B4-BE49-F238E27FC236}">
                <a16:creationId xmlns:a16="http://schemas.microsoft.com/office/drawing/2014/main" id="{1CAE0C7C-A7FA-4442-B107-4622703D2BC0}"/>
              </a:ext>
            </a:extLst>
          </p:cNvPr>
          <p:cNvSpPr txBox="1"/>
          <p:nvPr/>
        </p:nvSpPr>
        <p:spPr>
          <a:xfrm>
            <a:off x="9442549" y="4980002"/>
            <a:ext cx="2164863" cy="685976"/>
          </a:xfrm>
          <a:prstGeom prst="ellipse">
            <a:avLst/>
          </a:prstGeom>
          <a:solidFill>
            <a:schemeClr val="bg1"/>
          </a:solidFill>
          <a:ln w="19050">
            <a:solidFill>
              <a:schemeClr val="tx1"/>
            </a:solidFill>
            <a:prstDash val="dash"/>
          </a:ln>
        </p:spPr>
        <p:txBody>
          <a:bodyPr wrap="none" rtlCol="0">
            <a:spAutoFit/>
          </a:bodyPr>
          <a:lstStyle/>
          <a:p>
            <a:pPr algn="ctr"/>
            <a:r>
              <a:rPr lang="en-GB" sz="2570" dirty="0"/>
              <a:t>E2:Text in </a:t>
            </a:r>
          </a:p>
        </p:txBody>
      </p:sp>
      <p:sp>
        <p:nvSpPr>
          <p:cNvPr id="90" name="TextBox 89">
            <a:extLst>
              <a:ext uri="{FF2B5EF4-FFF2-40B4-BE49-F238E27FC236}">
                <a16:creationId xmlns:a16="http://schemas.microsoft.com/office/drawing/2014/main" id="{7C0B0807-4E12-4013-B74B-9648B1F20214}"/>
              </a:ext>
            </a:extLst>
          </p:cNvPr>
          <p:cNvSpPr txBox="1"/>
          <p:nvPr/>
        </p:nvSpPr>
        <p:spPr>
          <a:xfrm>
            <a:off x="9282066" y="4968013"/>
            <a:ext cx="2149352" cy="685976"/>
          </a:xfrm>
          <a:prstGeom prst="ellipse">
            <a:avLst/>
          </a:prstGeom>
          <a:solidFill>
            <a:schemeClr val="bg1"/>
          </a:solidFill>
          <a:ln w="19050">
            <a:solidFill>
              <a:schemeClr val="tx1"/>
            </a:solidFill>
            <a:prstDash val="dash"/>
          </a:ln>
        </p:spPr>
        <p:txBody>
          <a:bodyPr wrap="square" rtlCol="0">
            <a:spAutoFit/>
          </a:bodyPr>
          <a:lstStyle/>
          <a:p>
            <a:pPr algn="ctr"/>
            <a:r>
              <a:rPr lang="en-GB" sz="2570" dirty="0"/>
              <a:t>E2:Text in </a:t>
            </a:r>
          </a:p>
        </p:txBody>
      </p:sp>
      <p:sp>
        <p:nvSpPr>
          <p:cNvPr id="92" name="TextBox 91">
            <a:extLst>
              <a:ext uri="{FF2B5EF4-FFF2-40B4-BE49-F238E27FC236}">
                <a16:creationId xmlns:a16="http://schemas.microsoft.com/office/drawing/2014/main" id="{0F388884-D5F0-4340-937D-91E641730A91}"/>
              </a:ext>
            </a:extLst>
          </p:cNvPr>
          <p:cNvSpPr txBox="1"/>
          <p:nvPr/>
        </p:nvSpPr>
        <p:spPr>
          <a:xfrm>
            <a:off x="8946026" y="3124955"/>
            <a:ext cx="3377726" cy="1242114"/>
          </a:xfrm>
          <a:prstGeom prst="ellipse">
            <a:avLst/>
          </a:prstGeom>
          <a:noFill/>
          <a:ln w="19050">
            <a:solidFill>
              <a:schemeClr val="tx1"/>
            </a:solidFill>
            <a:prstDash val="dash"/>
          </a:ln>
        </p:spPr>
        <p:txBody>
          <a:bodyPr wrap="square" rtlCol="0">
            <a:spAutoFit/>
          </a:bodyPr>
          <a:lstStyle/>
          <a:p>
            <a:pPr algn="ctr"/>
            <a:r>
              <a:rPr lang="en-GB" sz="2570" dirty="0"/>
              <a:t>W2: </a:t>
            </a:r>
            <a:r>
              <a:rPr lang="en-GB" sz="2570" dirty="0" err="1"/>
              <a:t>Donoso</a:t>
            </a:r>
            <a:r>
              <a:rPr lang="en-GB" sz="2570" dirty="0"/>
              <a:t>. </a:t>
            </a:r>
            <a:r>
              <a:rPr lang="es-ES" sz="2570" dirty="0"/>
              <a:t>Paseo</a:t>
            </a:r>
            <a:endParaRPr lang="en-GB" sz="2570" dirty="0"/>
          </a:p>
        </p:txBody>
      </p:sp>
      <p:sp>
        <p:nvSpPr>
          <p:cNvPr id="85" name="TextBox 84">
            <a:extLst>
              <a:ext uri="{FF2B5EF4-FFF2-40B4-BE49-F238E27FC236}">
                <a16:creationId xmlns:a16="http://schemas.microsoft.com/office/drawing/2014/main" id="{824D3CF7-D45D-4F78-A065-7953BA7A3173}"/>
              </a:ext>
            </a:extLst>
          </p:cNvPr>
          <p:cNvSpPr txBox="1"/>
          <p:nvPr/>
        </p:nvSpPr>
        <p:spPr>
          <a:xfrm>
            <a:off x="8619214" y="3128354"/>
            <a:ext cx="3377726" cy="1242114"/>
          </a:xfrm>
          <a:prstGeom prst="ellipse">
            <a:avLst/>
          </a:prstGeom>
          <a:noFill/>
          <a:ln w="19050">
            <a:solidFill>
              <a:schemeClr val="tx1"/>
            </a:solidFill>
            <a:prstDash val="dash"/>
          </a:ln>
        </p:spPr>
        <p:txBody>
          <a:bodyPr wrap="square" rtlCol="0">
            <a:spAutoFit/>
          </a:bodyPr>
          <a:lstStyle/>
          <a:p>
            <a:pPr algn="ctr"/>
            <a:r>
              <a:rPr lang="en-GB" sz="2570" dirty="0"/>
              <a:t>W2: </a:t>
            </a:r>
            <a:r>
              <a:rPr lang="en-GB" sz="2570" dirty="0" err="1"/>
              <a:t>Donoso</a:t>
            </a:r>
            <a:r>
              <a:rPr lang="en-GB" sz="2570" dirty="0"/>
              <a:t>. </a:t>
            </a:r>
            <a:r>
              <a:rPr lang="es-ES" sz="2570" dirty="0"/>
              <a:t>Paseo</a:t>
            </a:r>
            <a:endParaRPr lang="en-GB" sz="2570" dirty="0"/>
          </a:p>
        </p:txBody>
      </p:sp>
      <p:cxnSp>
        <p:nvCxnSpPr>
          <p:cNvPr id="23" name="Connector: Curved 22">
            <a:extLst>
              <a:ext uri="{FF2B5EF4-FFF2-40B4-BE49-F238E27FC236}">
                <a16:creationId xmlns:a16="http://schemas.microsoft.com/office/drawing/2014/main" id="{EAC37FE6-8B04-4ED1-904D-565CFEF4A748}"/>
              </a:ext>
            </a:extLst>
          </p:cNvPr>
          <p:cNvCxnSpPr>
            <a:cxnSpLocks/>
            <a:stCxn id="53" idx="3"/>
            <a:endCxn id="62" idx="5"/>
          </p:cNvCxnSpPr>
          <p:nvPr/>
        </p:nvCxnSpPr>
        <p:spPr>
          <a:xfrm rot="5400000">
            <a:off x="4261736" y="4753482"/>
            <a:ext cx="342283" cy="1893547"/>
          </a:xfrm>
          <a:prstGeom prst="curvedConnector3">
            <a:avLst>
              <a:gd name="adj1" fmla="val 219931"/>
            </a:avLst>
          </a:prstGeom>
          <a:ln w="28575">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EE011387-EF79-4810-9CE1-97C5F644D205}"/>
              </a:ext>
            </a:extLst>
          </p:cNvPr>
          <p:cNvCxnSpPr>
            <a:cxnSpLocks/>
            <a:stCxn id="55" idx="3"/>
            <a:endCxn id="62" idx="5"/>
          </p:cNvCxnSpPr>
          <p:nvPr/>
        </p:nvCxnSpPr>
        <p:spPr>
          <a:xfrm rot="5400000">
            <a:off x="6100802" y="2938120"/>
            <a:ext cx="318579" cy="5547975"/>
          </a:xfrm>
          <a:prstGeom prst="curvedConnector3">
            <a:avLst>
              <a:gd name="adj1" fmla="val 228854"/>
            </a:avLst>
          </a:prstGeom>
          <a:ln w="28575">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201859E-602E-4386-B4CD-D8B5AE4840C3}"/>
              </a:ext>
            </a:extLst>
          </p:cNvPr>
          <p:cNvSpPr txBox="1"/>
          <p:nvPr/>
        </p:nvSpPr>
        <p:spPr>
          <a:xfrm>
            <a:off x="4579542" y="346837"/>
            <a:ext cx="7891858" cy="2324611"/>
          </a:xfrm>
          <a:prstGeom prst="rect">
            <a:avLst/>
          </a:prstGeom>
          <a:noFill/>
        </p:spPr>
        <p:txBody>
          <a:bodyPr wrap="square" rtlCol="0">
            <a:spAutoFit/>
          </a:bodyPr>
          <a:lstStyle/>
          <a:p>
            <a:pPr>
              <a:lnSpc>
                <a:spcPct val="107000"/>
              </a:lnSpc>
              <a:spcAft>
                <a:spcPts val="1142"/>
              </a:spcAft>
            </a:pPr>
            <a:r>
              <a:rPr lang="en-US" sz="3427" dirty="0">
                <a:solidFill>
                  <a:srgbClr val="000000"/>
                </a:solidFill>
                <a:latin typeface="Calibri" panose="020F0502020204030204" pitchFamily="34" charset="0"/>
                <a:ea typeface="Calibri" panose="020F0502020204030204" pitchFamily="34" charset="0"/>
              </a:rPr>
              <a:t>RDA: A manifestation that embodies an aggregating work and one or more expressions of one or more works that realize the plan for aggregation.</a:t>
            </a:r>
            <a:endParaRPr lang="en-GB" sz="3427" dirty="0">
              <a:solidFill>
                <a:srgbClr val="000000"/>
              </a:solidFill>
              <a:latin typeface="Calibri" panose="020F0502020204030204" pitchFamily="34" charset="0"/>
              <a:ea typeface="Calibri" panose="020F0502020204030204" pitchFamily="34" charset="0"/>
            </a:endParaRPr>
          </a:p>
        </p:txBody>
      </p:sp>
      <p:sp>
        <p:nvSpPr>
          <p:cNvPr id="52" name="TextBox 51">
            <a:extLst>
              <a:ext uri="{FF2B5EF4-FFF2-40B4-BE49-F238E27FC236}">
                <a16:creationId xmlns:a16="http://schemas.microsoft.com/office/drawing/2014/main" id="{220FA1B7-640D-431D-949B-54902712A4B2}"/>
              </a:ext>
            </a:extLst>
          </p:cNvPr>
          <p:cNvSpPr txBox="1"/>
          <p:nvPr/>
        </p:nvSpPr>
        <p:spPr>
          <a:xfrm>
            <a:off x="4648582" y="6589992"/>
            <a:ext cx="6768511" cy="1291885"/>
          </a:xfrm>
          <a:prstGeom prst="ellipse">
            <a:avLst/>
          </a:prstGeom>
          <a:noFill/>
          <a:ln w="38100">
            <a:solidFill>
              <a:schemeClr val="tx2"/>
            </a:solidFill>
          </a:ln>
        </p:spPr>
        <p:txBody>
          <a:bodyPr wrap="none" rtlCol="0">
            <a:spAutoFit/>
          </a:bodyPr>
          <a:lstStyle/>
          <a:p>
            <a:pPr algn="ctr"/>
            <a:r>
              <a:rPr lang="es-ES" sz="2570" dirty="0" err="1"/>
              <a:t>The</a:t>
            </a:r>
            <a:r>
              <a:rPr lang="es-ES" sz="2570" dirty="0"/>
              <a:t> </a:t>
            </a:r>
            <a:r>
              <a:rPr lang="es-ES" sz="2570" dirty="0" err="1"/>
              <a:t>great</a:t>
            </a:r>
            <a:r>
              <a:rPr lang="es-ES" sz="2570" dirty="0"/>
              <a:t> British </a:t>
            </a:r>
            <a:r>
              <a:rPr lang="es-ES" sz="2570" dirty="0" err="1"/>
              <a:t>bake</a:t>
            </a:r>
            <a:r>
              <a:rPr lang="es-ES" sz="2570" dirty="0"/>
              <a:t> off </a:t>
            </a:r>
            <a:r>
              <a:rPr lang="es-ES" sz="2570" dirty="0" err="1"/>
              <a:t>everyday</a:t>
            </a:r>
            <a:endParaRPr lang="es-ES" sz="2570" dirty="0"/>
          </a:p>
          <a:p>
            <a:pPr algn="ctr"/>
            <a:r>
              <a:rPr lang="en-GB" sz="2570" dirty="0"/>
              <a:t>(</a:t>
            </a:r>
            <a:r>
              <a:rPr lang="en-GB" sz="2800" dirty="0"/>
              <a:t>BBC Books, 2013</a:t>
            </a:r>
            <a:r>
              <a:rPr lang="en-GB" sz="2570" dirty="0"/>
              <a:t>)</a:t>
            </a:r>
          </a:p>
        </p:txBody>
      </p:sp>
      <p:sp>
        <p:nvSpPr>
          <p:cNvPr id="53" name="TextBox 52">
            <a:extLst>
              <a:ext uri="{FF2B5EF4-FFF2-40B4-BE49-F238E27FC236}">
                <a16:creationId xmlns:a16="http://schemas.microsoft.com/office/drawing/2014/main" id="{220FA1B7-640D-431D-949B-54902712A4B2}"/>
              </a:ext>
            </a:extLst>
          </p:cNvPr>
          <p:cNvSpPr txBox="1"/>
          <p:nvPr/>
        </p:nvSpPr>
        <p:spPr>
          <a:xfrm>
            <a:off x="4977088" y="4943597"/>
            <a:ext cx="2748862" cy="685976"/>
          </a:xfrm>
          <a:prstGeom prst="ellipse">
            <a:avLst/>
          </a:prstGeom>
          <a:solidFill>
            <a:schemeClr val="bg1"/>
          </a:solidFill>
          <a:ln w="19050">
            <a:solidFill>
              <a:schemeClr val="tx1"/>
            </a:solidFill>
            <a:prstDash val="dash"/>
          </a:ln>
        </p:spPr>
        <p:txBody>
          <a:bodyPr wrap="none" rtlCol="0">
            <a:spAutoFit/>
          </a:bodyPr>
          <a:lstStyle/>
          <a:p>
            <a:pPr algn="ctr"/>
            <a:r>
              <a:rPr lang="en-GB" sz="2570" dirty="0"/>
              <a:t>E1: Main text</a:t>
            </a:r>
          </a:p>
        </p:txBody>
      </p:sp>
      <p:sp>
        <p:nvSpPr>
          <p:cNvPr id="54" name="TextBox 53">
            <a:extLst>
              <a:ext uri="{FF2B5EF4-FFF2-40B4-BE49-F238E27FC236}">
                <a16:creationId xmlns:a16="http://schemas.microsoft.com/office/drawing/2014/main" id="{220FA1B7-640D-431D-949B-54902712A4B2}"/>
              </a:ext>
            </a:extLst>
          </p:cNvPr>
          <p:cNvSpPr txBox="1"/>
          <p:nvPr/>
        </p:nvSpPr>
        <p:spPr>
          <a:xfrm>
            <a:off x="4702907" y="3173172"/>
            <a:ext cx="3258095" cy="1242114"/>
          </a:xfrm>
          <a:prstGeom prst="ellipse">
            <a:avLst/>
          </a:prstGeom>
          <a:noFill/>
          <a:ln w="38100">
            <a:solidFill>
              <a:schemeClr val="tx2"/>
            </a:solidFill>
          </a:ln>
        </p:spPr>
        <p:txBody>
          <a:bodyPr wrap="square" rtlCol="0">
            <a:spAutoFit/>
          </a:bodyPr>
          <a:lstStyle/>
          <a:p>
            <a:pPr algn="ctr"/>
            <a:r>
              <a:rPr lang="en-GB" sz="2570" dirty="0"/>
              <a:t>W1: </a:t>
            </a:r>
            <a:r>
              <a:rPr lang="en-GB" sz="2570" dirty="0" err="1"/>
              <a:t>Collister</a:t>
            </a:r>
            <a:r>
              <a:rPr lang="en-GB" sz="2570" dirty="0"/>
              <a:t>. Great British …</a:t>
            </a:r>
          </a:p>
        </p:txBody>
      </p:sp>
      <p:sp>
        <p:nvSpPr>
          <p:cNvPr id="55" name="TextBox 54">
            <a:extLst>
              <a:ext uri="{FF2B5EF4-FFF2-40B4-BE49-F238E27FC236}">
                <a16:creationId xmlns:a16="http://schemas.microsoft.com/office/drawing/2014/main" id="{220FA1B7-640D-431D-949B-54902712A4B2}"/>
              </a:ext>
            </a:extLst>
          </p:cNvPr>
          <p:cNvSpPr txBox="1"/>
          <p:nvPr/>
        </p:nvSpPr>
        <p:spPr>
          <a:xfrm>
            <a:off x="8646543" y="4967301"/>
            <a:ext cx="2646254" cy="685976"/>
          </a:xfrm>
          <a:prstGeom prst="ellipse">
            <a:avLst/>
          </a:prstGeom>
          <a:solidFill>
            <a:schemeClr val="bg1"/>
          </a:solidFill>
          <a:ln w="19050">
            <a:solidFill>
              <a:schemeClr val="tx1"/>
            </a:solidFill>
            <a:prstDash val="dash"/>
          </a:ln>
        </p:spPr>
        <p:txBody>
          <a:bodyPr wrap="none" rtlCol="0">
            <a:spAutoFit/>
          </a:bodyPr>
          <a:lstStyle/>
          <a:p>
            <a:pPr algn="ctr"/>
            <a:r>
              <a:rPr lang="en-GB" sz="2570" dirty="0"/>
              <a:t>E2:Foreword</a:t>
            </a:r>
          </a:p>
        </p:txBody>
      </p:sp>
      <p:sp>
        <p:nvSpPr>
          <p:cNvPr id="56" name="TextBox 55">
            <a:extLst>
              <a:ext uri="{FF2B5EF4-FFF2-40B4-BE49-F238E27FC236}">
                <a16:creationId xmlns:a16="http://schemas.microsoft.com/office/drawing/2014/main" id="{220FA1B7-640D-431D-949B-54902712A4B2}"/>
              </a:ext>
            </a:extLst>
          </p:cNvPr>
          <p:cNvSpPr txBox="1"/>
          <p:nvPr/>
        </p:nvSpPr>
        <p:spPr>
          <a:xfrm>
            <a:off x="8285518" y="3136301"/>
            <a:ext cx="3377726" cy="1242114"/>
          </a:xfrm>
          <a:prstGeom prst="ellipse">
            <a:avLst/>
          </a:prstGeom>
          <a:solidFill>
            <a:schemeClr val="bg1"/>
          </a:solidFill>
          <a:ln w="19050">
            <a:solidFill>
              <a:schemeClr val="tx1"/>
            </a:solidFill>
            <a:prstDash val="dash"/>
          </a:ln>
        </p:spPr>
        <p:txBody>
          <a:bodyPr wrap="square" rtlCol="0">
            <a:spAutoFit/>
          </a:bodyPr>
          <a:lstStyle/>
          <a:p>
            <a:pPr algn="ctr"/>
            <a:r>
              <a:rPr lang="en-GB" sz="2570" dirty="0"/>
              <a:t>W2: Berry. </a:t>
            </a:r>
            <a:r>
              <a:rPr lang="es-ES" sz="2570" dirty="0" err="1"/>
              <a:t>Foreword</a:t>
            </a:r>
            <a:endParaRPr lang="en-GB" sz="2570" dirty="0"/>
          </a:p>
        </p:txBody>
      </p:sp>
      <p:sp>
        <p:nvSpPr>
          <p:cNvPr id="62" name="TextBox 61">
            <a:extLst>
              <a:ext uri="{FF2B5EF4-FFF2-40B4-BE49-F238E27FC236}">
                <a16:creationId xmlns:a16="http://schemas.microsoft.com/office/drawing/2014/main" id="{220FA1B7-640D-431D-949B-54902712A4B2}"/>
              </a:ext>
            </a:extLst>
          </p:cNvPr>
          <p:cNvSpPr txBox="1"/>
          <p:nvPr/>
        </p:nvSpPr>
        <p:spPr>
          <a:xfrm>
            <a:off x="589512" y="4811186"/>
            <a:ext cx="3393568" cy="1242114"/>
          </a:xfrm>
          <a:prstGeom prst="ellipse">
            <a:avLst/>
          </a:prstGeom>
          <a:noFill/>
          <a:ln w="19050">
            <a:solidFill>
              <a:schemeClr val="tx1"/>
            </a:solidFill>
            <a:prstDash val="dash"/>
          </a:ln>
        </p:spPr>
        <p:txBody>
          <a:bodyPr wrap="square" rtlCol="0">
            <a:spAutoFit/>
          </a:bodyPr>
          <a:lstStyle/>
          <a:p>
            <a:pPr algn="ctr"/>
            <a:r>
              <a:rPr lang="en-GB" sz="2570" dirty="0"/>
              <a:t>AE: Expression of the plan …</a:t>
            </a:r>
            <a:endParaRPr lang="en-GB" sz="2570" i="1" dirty="0"/>
          </a:p>
        </p:txBody>
      </p:sp>
      <p:sp>
        <p:nvSpPr>
          <p:cNvPr id="63" name="TextBox 62">
            <a:extLst>
              <a:ext uri="{FF2B5EF4-FFF2-40B4-BE49-F238E27FC236}">
                <a16:creationId xmlns:a16="http://schemas.microsoft.com/office/drawing/2014/main" id="{220FA1B7-640D-431D-949B-54902712A4B2}"/>
              </a:ext>
            </a:extLst>
          </p:cNvPr>
          <p:cNvSpPr txBox="1"/>
          <p:nvPr/>
        </p:nvSpPr>
        <p:spPr>
          <a:xfrm>
            <a:off x="148580" y="2100782"/>
            <a:ext cx="4275432" cy="1798252"/>
          </a:xfrm>
          <a:prstGeom prst="ellipse">
            <a:avLst/>
          </a:prstGeom>
          <a:noFill/>
          <a:ln w="19050">
            <a:solidFill>
              <a:schemeClr val="tx1"/>
            </a:solidFill>
            <a:prstDash val="dash"/>
          </a:ln>
        </p:spPr>
        <p:txBody>
          <a:bodyPr wrap="square" rtlCol="0">
            <a:spAutoFit/>
          </a:bodyPr>
          <a:lstStyle/>
          <a:p>
            <a:pPr algn="ctr"/>
            <a:r>
              <a:rPr lang="en-GB" sz="2570" dirty="0"/>
              <a:t>AW: Work plan for</a:t>
            </a:r>
          </a:p>
          <a:p>
            <a:pPr algn="ctr"/>
            <a:r>
              <a:rPr lang="es-ES" sz="2570" i="1" dirty="0"/>
              <a:t>Great British </a:t>
            </a:r>
            <a:r>
              <a:rPr lang="es-ES" sz="2570" i="1" dirty="0" err="1"/>
              <a:t>bake</a:t>
            </a:r>
            <a:r>
              <a:rPr lang="es-ES" sz="2570" i="1" dirty="0"/>
              <a:t> off </a:t>
            </a:r>
            <a:r>
              <a:rPr lang="es-ES" sz="2570" i="1" dirty="0" err="1"/>
              <a:t>everyday</a:t>
            </a:r>
            <a:endParaRPr lang="es-ES" sz="2570" i="1" dirty="0"/>
          </a:p>
        </p:txBody>
      </p:sp>
      <p:sp>
        <p:nvSpPr>
          <p:cNvPr id="66" name="TextBox 65"/>
          <p:cNvSpPr txBox="1"/>
          <p:nvPr/>
        </p:nvSpPr>
        <p:spPr>
          <a:xfrm>
            <a:off x="7398149" y="4215501"/>
            <a:ext cx="1343799" cy="487826"/>
          </a:xfrm>
          <a:prstGeom prst="rect">
            <a:avLst/>
          </a:prstGeom>
          <a:noFill/>
        </p:spPr>
        <p:txBody>
          <a:bodyPr wrap="square" rtlCol="0">
            <a:spAutoFit/>
          </a:bodyPr>
          <a:lstStyle/>
          <a:p>
            <a:r>
              <a:rPr lang="en-US" sz="2570" dirty="0"/>
              <a:t>realizes</a:t>
            </a:r>
          </a:p>
        </p:txBody>
      </p:sp>
      <p:sp>
        <p:nvSpPr>
          <p:cNvPr id="69" name="TextBox 68"/>
          <p:cNvSpPr txBox="1"/>
          <p:nvPr/>
        </p:nvSpPr>
        <p:spPr>
          <a:xfrm>
            <a:off x="7300991" y="5457615"/>
            <a:ext cx="1700263" cy="487826"/>
          </a:xfrm>
          <a:prstGeom prst="rect">
            <a:avLst/>
          </a:prstGeom>
          <a:noFill/>
        </p:spPr>
        <p:txBody>
          <a:bodyPr wrap="square" rtlCol="0">
            <a:spAutoFit/>
          </a:bodyPr>
          <a:lstStyle/>
          <a:p>
            <a:r>
              <a:rPr lang="en-US" sz="2570" dirty="0"/>
              <a:t>embodies</a:t>
            </a:r>
          </a:p>
        </p:txBody>
      </p:sp>
      <p:cxnSp>
        <p:nvCxnSpPr>
          <p:cNvPr id="21" name="Connector: Curved 20">
            <a:extLst>
              <a:ext uri="{FF2B5EF4-FFF2-40B4-BE49-F238E27FC236}">
                <a16:creationId xmlns:a16="http://schemas.microsoft.com/office/drawing/2014/main" id="{59D28A28-26A7-4B65-A424-FAA7A256B373}"/>
              </a:ext>
            </a:extLst>
          </p:cNvPr>
          <p:cNvCxnSpPr>
            <a:cxnSpLocks/>
          </p:cNvCxnSpPr>
          <p:nvPr/>
        </p:nvCxnSpPr>
        <p:spPr>
          <a:xfrm rot="5400000" flipH="1" flipV="1">
            <a:off x="1830222" y="4355110"/>
            <a:ext cx="912152" cy="12700"/>
          </a:xfrm>
          <a:prstGeom prst="curvedConnector3">
            <a:avLst>
              <a:gd name="adj1" fmla="val 50000"/>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73315FEF-338D-43DF-A03B-389D91B4E815}"/>
              </a:ext>
            </a:extLst>
          </p:cNvPr>
          <p:cNvCxnSpPr>
            <a:cxnSpLocks/>
          </p:cNvCxnSpPr>
          <p:nvPr/>
        </p:nvCxnSpPr>
        <p:spPr>
          <a:xfrm rot="16200000" flipV="1">
            <a:off x="6077581" y="4669659"/>
            <a:ext cx="528311" cy="19564"/>
          </a:xfrm>
          <a:prstGeom prst="curvedConnector3">
            <a:avLst>
              <a:gd name="adj1" fmla="val 50000"/>
            </a:avLst>
          </a:prstGeom>
          <a:ln w="28575">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B93FA99C-BC4A-4CD6-BBEB-7C7F44F05FD0}"/>
              </a:ext>
            </a:extLst>
          </p:cNvPr>
          <p:cNvCxnSpPr>
            <a:cxnSpLocks/>
          </p:cNvCxnSpPr>
          <p:nvPr/>
        </p:nvCxnSpPr>
        <p:spPr>
          <a:xfrm rot="5400000" flipH="1" flipV="1">
            <a:off x="9677583" y="4670503"/>
            <a:ext cx="588886" cy="4711"/>
          </a:xfrm>
          <a:prstGeom prst="curvedConnector3">
            <a:avLst>
              <a:gd name="adj1" fmla="val 50000"/>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4D3D94E0-E596-47CC-B6BA-207DF89711E5}"/>
              </a:ext>
            </a:extLst>
          </p:cNvPr>
          <p:cNvCxnSpPr>
            <a:cxnSpLocks/>
          </p:cNvCxnSpPr>
          <p:nvPr/>
        </p:nvCxnSpPr>
        <p:spPr>
          <a:xfrm rot="10800000">
            <a:off x="2286298" y="6053301"/>
            <a:ext cx="2362286" cy="1182635"/>
          </a:xfrm>
          <a:prstGeom prst="curvedConnector2">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0D398D57-8D05-4CD6-9221-094BC04A7613}"/>
              </a:ext>
            </a:extLst>
          </p:cNvPr>
          <p:cNvCxnSpPr>
            <a:cxnSpLocks/>
          </p:cNvCxnSpPr>
          <p:nvPr/>
        </p:nvCxnSpPr>
        <p:spPr>
          <a:xfrm rot="5400000" flipH="1" flipV="1">
            <a:off x="8532899" y="5153219"/>
            <a:ext cx="936715" cy="1936832"/>
          </a:xfrm>
          <a:prstGeom prst="curvedConnector3">
            <a:avLst>
              <a:gd name="adj1" fmla="val 50000"/>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55E80DA1-43CB-4559-8310-08383D9DB595}"/>
              </a:ext>
            </a:extLst>
          </p:cNvPr>
          <p:cNvCxnSpPr>
            <a:cxnSpLocks/>
            <a:stCxn id="52" idx="0"/>
            <a:endCxn id="53" idx="4"/>
          </p:cNvCxnSpPr>
          <p:nvPr/>
        </p:nvCxnSpPr>
        <p:spPr>
          <a:xfrm rot="16200000" flipV="1">
            <a:off x="6711970" y="5269123"/>
            <a:ext cx="960419" cy="1681319"/>
          </a:xfrm>
          <a:prstGeom prst="curved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C7195FF-D610-43A3-8C6C-5A428CAADCA0}"/>
              </a:ext>
            </a:extLst>
          </p:cNvPr>
          <p:cNvSpPr txBox="1"/>
          <p:nvPr/>
        </p:nvSpPr>
        <p:spPr>
          <a:xfrm>
            <a:off x="1058660" y="3925490"/>
            <a:ext cx="1343799" cy="487826"/>
          </a:xfrm>
          <a:prstGeom prst="rect">
            <a:avLst/>
          </a:prstGeom>
          <a:noFill/>
        </p:spPr>
        <p:txBody>
          <a:bodyPr wrap="square" rtlCol="0">
            <a:spAutoFit/>
          </a:bodyPr>
          <a:lstStyle/>
          <a:p>
            <a:r>
              <a:rPr lang="en-US" sz="2570" dirty="0"/>
              <a:t>realizes</a:t>
            </a:r>
          </a:p>
        </p:txBody>
      </p:sp>
      <p:sp>
        <p:nvSpPr>
          <p:cNvPr id="71" name="TextBox 70">
            <a:extLst>
              <a:ext uri="{FF2B5EF4-FFF2-40B4-BE49-F238E27FC236}">
                <a16:creationId xmlns:a16="http://schemas.microsoft.com/office/drawing/2014/main" id="{C72B9097-1FA0-49FF-8153-0A906767EF88}"/>
              </a:ext>
            </a:extLst>
          </p:cNvPr>
          <p:cNvSpPr txBox="1"/>
          <p:nvPr/>
        </p:nvSpPr>
        <p:spPr>
          <a:xfrm>
            <a:off x="878407" y="6073381"/>
            <a:ext cx="1700263" cy="487826"/>
          </a:xfrm>
          <a:prstGeom prst="rect">
            <a:avLst/>
          </a:prstGeom>
          <a:noFill/>
        </p:spPr>
        <p:txBody>
          <a:bodyPr wrap="square" rtlCol="0">
            <a:spAutoFit/>
          </a:bodyPr>
          <a:lstStyle/>
          <a:p>
            <a:r>
              <a:rPr lang="en-US" sz="2570" dirty="0"/>
              <a:t>embodies</a:t>
            </a:r>
          </a:p>
        </p:txBody>
      </p:sp>
      <p:sp>
        <p:nvSpPr>
          <p:cNvPr id="31" name="TextBox 30">
            <a:extLst>
              <a:ext uri="{FF2B5EF4-FFF2-40B4-BE49-F238E27FC236}">
                <a16:creationId xmlns:a16="http://schemas.microsoft.com/office/drawing/2014/main" id="{B2F0EC91-7E84-4C1B-897D-5D0CE5A44CD5}"/>
              </a:ext>
            </a:extLst>
          </p:cNvPr>
          <p:cNvSpPr txBox="1"/>
          <p:nvPr/>
        </p:nvSpPr>
        <p:spPr>
          <a:xfrm>
            <a:off x="3036667" y="6243909"/>
            <a:ext cx="2134082" cy="487826"/>
          </a:xfrm>
          <a:prstGeom prst="rect">
            <a:avLst/>
          </a:prstGeom>
          <a:noFill/>
        </p:spPr>
        <p:txBody>
          <a:bodyPr wrap="square" rtlCol="0">
            <a:spAutoFit/>
          </a:bodyPr>
          <a:lstStyle/>
          <a:p>
            <a:r>
              <a:rPr lang="en-US" sz="2570" i="1" dirty="0"/>
              <a:t>aggregated by</a:t>
            </a:r>
          </a:p>
        </p:txBody>
      </p:sp>
      <p:sp>
        <p:nvSpPr>
          <p:cNvPr id="26" name="Slide Number Placeholder 3">
            <a:extLst>
              <a:ext uri="{FF2B5EF4-FFF2-40B4-BE49-F238E27FC236}">
                <a16:creationId xmlns:a16="http://schemas.microsoft.com/office/drawing/2014/main" id="{8AF99C00-A339-46C5-8FF2-86B0BE2FECE8}"/>
              </a:ext>
            </a:extLst>
          </p:cNvPr>
          <p:cNvSpPr>
            <a:spLocks noGrp="1"/>
          </p:cNvSpPr>
          <p:nvPr>
            <p:ph type="sldNum" sz="quarter" idx="11"/>
          </p:nvPr>
        </p:nvSpPr>
        <p:spPr>
          <a:xfrm>
            <a:off x="341572" y="8953505"/>
            <a:ext cx="474404" cy="501645"/>
          </a:xfrm>
        </p:spPr>
        <p:txBody>
          <a:bodyPr/>
          <a:lstStyle/>
          <a:p>
            <a:pPr algn="ctr"/>
            <a:fld id="{C9A48D05-AF44-4D94-A505-D97A91433368}" type="slidenum">
              <a:rPr lang="en-GB" smtClean="0"/>
              <a:pPr algn="ctr"/>
              <a:t>25</a:t>
            </a:fld>
            <a:endParaRPr lang="en-GB" dirty="0"/>
          </a:p>
        </p:txBody>
      </p:sp>
      <p:sp>
        <p:nvSpPr>
          <p:cNvPr id="28" name="Date Placeholder 1">
            <a:extLst>
              <a:ext uri="{FF2B5EF4-FFF2-40B4-BE49-F238E27FC236}">
                <a16:creationId xmlns:a16="http://schemas.microsoft.com/office/drawing/2014/main" id="{62FC7367-0B0C-41A7-B141-BEE26AD40FEE}"/>
              </a:ext>
            </a:extLst>
          </p:cNvPr>
          <p:cNvSpPr>
            <a:spLocks noGrp="1"/>
          </p:cNvSpPr>
          <p:nvPr>
            <p:ph type="dt" sz="half" idx="10"/>
          </p:nvPr>
        </p:nvSpPr>
        <p:spPr>
          <a:xfrm>
            <a:off x="9393200" y="9010651"/>
            <a:ext cx="3344904" cy="501645"/>
          </a:xfrm>
        </p:spPr>
        <p:txBody>
          <a:bodyPr/>
          <a:lstStyle/>
          <a:p>
            <a:fld id="{E001E81F-CAD3-412B-8E6F-53481B321DC6}" type="datetime4">
              <a:rPr lang="en-US" smtClean="0"/>
              <a:t>December 15, 2019</a:t>
            </a:fld>
            <a:endParaRPr lang="en-US" dirty="0"/>
          </a:p>
        </p:txBody>
      </p:sp>
      <p:sp>
        <p:nvSpPr>
          <p:cNvPr id="29" name="TextBox 28">
            <a:extLst>
              <a:ext uri="{FF2B5EF4-FFF2-40B4-BE49-F238E27FC236}">
                <a16:creationId xmlns:a16="http://schemas.microsoft.com/office/drawing/2014/main" id="{54B602B1-16B1-42E0-BB25-B56387373433}"/>
              </a:ext>
            </a:extLst>
          </p:cNvPr>
          <p:cNvSpPr txBox="1"/>
          <p:nvPr/>
        </p:nvSpPr>
        <p:spPr>
          <a:xfrm>
            <a:off x="431801" y="439379"/>
            <a:ext cx="2894575" cy="883319"/>
          </a:xfrm>
          <a:prstGeom prst="rect">
            <a:avLst/>
          </a:prstGeom>
          <a:noFill/>
        </p:spPr>
        <p:txBody>
          <a:bodyPr wrap="none" rtlCol="0">
            <a:spAutoFit/>
          </a:bodyPr>
          <a:lstStyle/>
          <a:p>
            <a:r>
              <a:rPr lang="en-GB" sz="5140" dirty="0">
                <a:solidFill>
                  <a:schemeClr val="tx2"/>
                </a:solidFill>
              </a:rPr>
              <a:t>Aggregate</a:t>
            </a:r>
            <a:endParaRPr lang="en-US" sz="5140" dirty="0">
              <a:solidFill>
                <a:schemeClr val="tx2"/>
              </a:solidFill>
            </a:endParaRPr>
          </a:p>
        </p:txBody>
      </p:sp>
    </p:spTree>
    <p:extLst>
      <p:ext uri="{BB962C8B-B14F-4D97-AF65-F5344CB8AC3E}">
        <p14:creationId xmlns:p14="http://schemas.microsoft.com/office/powerpoint/2010/main" val="3077017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fade">
                                      <p:cBhvr>
                                        <p:cTn id="7" dur="1000"/>
                                        <p:tgtEl>
                                          <p:spTgt spid="5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69"/>
                                        </p:tgtEl>
                                        <p:attrNameLst>
                                          <p:attrName>style.visibility</p:attrName>
                                        </p:attrNameLst>
                                      </p:cBhvr>
                                      <p:to>
                                        <p:strVal val="visible"/>
                                      </p:to>
                                    </p:set>
                                    <p:animEffect transition="in" filter="fade">
                                      <p:cBhvr>
                                        <p:cTn id="14" dur="1000"/>
                                        <p:tgtEl>
                                          <p:spTgt spid="69"/>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1000"/>
                                        <p:tgtEl>
                                          <p:spTgt spid="53"/>
                                        </p:tgtEl>
                                      </p:cBhvr>
                                    </p:animEffect>
                                  </p:childTnLst>
                                </p:cTn>
                              </p:par>
                            </p:childTnLst>
                          </p:cTn>
                        </p:par>
                        <p:par>
                          <p:cTn id="19" fill="hold">
                            <p:stCondLst>
                              <p:cond delay="3000"/>
                            </p:stCondLst>
                            <p:childTnLst>
                              <p:par>
                                <p:cTn id="20" presetID="10" presetClass="entr" presetSubtype="0" fill="hold"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6"/>
                                        </p:tgtEl>
                                        <p:attrNameLst>
                                          <p:attrName>style.visibility</p:attrName>
                                        </p:attrNameLst>
                                      </p:cBhvr>
                                      <p:to>
                                        <p:strVal val="visible"/>
                                      </p:to>
                                    </p:set>
                                    <p:animEffect transition="in" filter="fade">
                                      <p:cBhvr>
                                        <p:cTn id="25" dur="1000"/>
                                        <p:tgtEl>
                                          <p:spTgt spid="66"/>
                                        </p:tgtEl>
                                      </p:cBhvr>
                                    </p:animEffect>
                                  </p:childTnLst>
                                </p:cTn>
                              </p:par>
                            </p:childTnLst>
                          </p:cTn>
                        </p:par>
                        <p:par>
                          <p:cTn id="26" fill="hold">
                            <p:stCondLst>
                              <p:cond delay="4000"/>
                            </p:stCondLst>
                            <p:childTnLst>
                              <p:par>
                                <p:cTn id="27" presetID="10" presetClass="entr" presetSubtype="0" fill="hold" grpId="0" nodeType="afterEffect">
                                  <p:stCondLst>
                                    <p:cond delay="0"/>
                                  </p:stCondLst>
                                  <p:childTnLst>
                                    <p:set>
                                      <p:cBhvr>
                                        <p:cTn id="28" dur="1" fill="hold">
                                          <p:stCondLst>
                                            <p:cond delay="0"/>
                                          </p:stCondLst>
                                        </p:cTn>
                                        <p:tgtEl>
                                          <p:spTgt spid="54"/>
                                        </p:tgtEl>
                                        <p:attrNameLst>
                                          <p:attrName>style.visibility</p:attrName>
                                        </p:attrNameLst>
                                      </p:cBhvr>
                                      <p:to>
                                        <p:strVal val="visible"/>
                                      </p:to>
                                    </p:set>
                                    <p:animEffect transition="in" filter="fade">
                                      <p:cBhvr>
                                        <p:cTn id="29" dur="1000"/>
                                        <p:tgtEl>
                                          <p:spTgt spid="54"/>
                                        </p:tgtEl>
                                      </p:cBhvr>
                                    </p:animEffect>
                                  </p:childTnLst>
                                </p:cTn>
                              </p:par>
                            </p:childTnLst>
                          </p:cTn>
                        </p:par>
                        <p:par>
                          <p:cTn id="30" fill="hold">
                            <p:stCondLst>
                              <p:cond delay="5000"/>
                            </p:stCondLst>
                            <p:childTnLst>
                              <p:par>
                                <p:cTn id="31" presetID="10" presetClass="entr" presetSubtype="0"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fade">
                                      <p:cBhvr>
                                        <p:cTn id="33" dur="1000"/>
                                        <p:tgtEl>
                                          <p:spTgt spid="34"/>
                                        </p:tgtEl>
                                      </p:cBhvr>
                                    </p:animEffect>
                                  </p:childTnLst>
                                </p:cTn>
                              </p:par>
                            </p:childTnLst>
                          </p:cTn>
                        </p:par>
                        <p:par>
                          <p:cTn id="34" fill="hold">
                            <p:stCondLst>
                              <p:cond delay="6000"/>
                            </p:stCondLst>
                            <p:childTnLst>
                              <p:par>
                                <p:cTn id="35" presetID="10" presetClass="entr" presetSubtype="0" fill="hold" grpId="0" nodeType="afterEffect">
                                  <p:stCondLst>
                                    <p:cond delay="0"/>
                                  </p:stCondLst>
                                  <p:childTnLst>
                                    <p:set>
                                      <p:cBhvr>
                                        <p:cTn id="36" dur="1" fill="hold">
                                          <p:stCondLst>
                                            <p:cond delay="0"/>
                                          </p:stCondLst>
                                        </p:cTn>
                                        <p:tgtEl>
                                          <p:spTgt spid="55"/>
                                        </p:tgtEl>
                                        <p:attrNameLst>
                                          <p:attrName>style.visibility</p:attrName>
                                        </p:attrNameLst>
                                      </p:cBhvr>
                                      <p:to>
                                        <p:strVal val="visible"/>
                                      </p:to>
                                    </p:set>
                                    <p:animEffect transition="in" filter="fade">
                                      <p:cBhvr>
                                        <p:cTn id="37" dur="1000"/>
                                        <p:tgtEl>
                                          <p:spTgt spid="55"/>
                                        </p:tgtEl>
                                      </p:cBhvr>
                                    </p:animEffect>
                                  </p:childTnLst>
                                </p:cTn>
                              </p:par>
                            </p:childTnLst>
                          </p:cTn>
                        </p:par>
                        <p:par>
                          <p:cTn id="38" fill="hold">
                            <p:stCondLst>
                              <p:cond delay="7000"/>
                            </p:stCondLst>
                            <p:childTnLst>
                              <p:par>
                                <p:cTn id="39" presetID="10" presetClass="entr" presetSubtype="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childTnLst>
                                </p:cTn>
                              </p:par>
                            </p:childTnLst>
                          </p:cTn>
                        </p:par>
                        <p:par>
                          <p:cTn id="42" fill="hold">
                            <p:stCondLst>
                              <p:cond delay="8000"/>
                            </p:stCondLst>
                            <p:childTnLst>
                              <p:par>
                                <p:cTn id="43" presetID="10" presetClass="entr" presetSubtype="0" fill="hold" grpId="0" nodeType="after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fade">
                                      <p:cBhvr>
                                        <p:cTn id="45" dur="1000"/>
                                        <p:tgtEl>
                                          <p:spTgt spid="56"/>
                                        </p:tgtEl>
                                      </p:cBhvr>
                                    </p:animEffect>
                                  </p:childTnLst>
                                </p:cTn>
                              </p:par>
                            </p:childTnLst>
                          </p:cTn>
                        </p:par>
                        <p:par>
                          <p:cTn id="46" fill="hold">
                            <p:stCondLst>
                              <p:cond delay="9000"/>
                            </p:stCondLst>
                            <p:childTnLst>
                              <p:par>
                                <p:cTn id="47" presetID="10" presetClass="entr" presetSubtype="0" fill="hold" grpId="0"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fade">
                                      <p:cBhvr>
                                        <p:cTn id="49" dur="1000"/>
                                        <p:tgtEl>
                                          <p:spTgt spid="90"/>
                                        </p:tgtEl>
                                      </p:cBhvr>
                                    </p:animEffect>
                                  </p:childTnLst>
                                </p:cTn>
                              </p:par>
                            </p:childTnLst>
                          </p:cTn>
                        </p:par>
                        <p:par>
                          <p:cTn id="50" fill="hold">
                            <p:stCondLst>
                              <p:cond delay="10000"/>
                            </p:stCondLst>
                            <p:childTnLst>
                              <p:par>
                                <p:cTn id="51" presetID="10" presetClass="entr" presetSubtype="0" fill="hold" grpId="0" nodeType="afterEffect">
                                  <p:stCondLst>
                                    <p:cond delay="0"/>
                                  </p:stCondLst>
                                  <p:childTnLst>
                                    <p:set>
                                      <p:cBhvr>
                                        <p:cTn id="52" dur="1" fill="hold">
                                          <p:stCondLst>
                                            <p:cond delay="0"/>
                                          </p:stCondLst>
                                        </p:cTn>
                                        <p:tgtEl>
                                          <p:spTgt spid="91"/>
                                        </p:tgtEl>
                                        <p:attrNameLst>
                                          <p:attrName>style.visibility</p:attrName>
                                        </p:attrNameLst>
                                      </p:cBhvr>
                                      <p:to>
                                        <p:strVal val="visible"/>
                                      </p:to>
                                    </p:set>
                                    <p:animEffect transition="in" filter="fade">
                                      <p:cBhvr>
                                        <p:cTn id="53" dur="1000"/>
                                        <p:tgtEl>
                                          <p:spTgt spid="91"/>
                                        </p:tgtEl>
                                      </p:cBhvr>
                                    </p:animEffect>
                                  </p:childTnLst>
                                </p:cTn>
                              </p:par>
                            </p:childTnLst>
                          </p:cTn>
                        </p:par>
                        <p:par>
                          <p:cTn id="54" fill="hold">
                            <p:stCondLst>
                              <p:cond delay="11000"/>
                            </p:stCondLst>
                            <p:childTnLst>
                              <p:par>
                                <p:cTn id="55" presetID="10" presetClass="entr" presetSubtype="0" fill="hold" grpId="0" nodeType="afterEffect">
                                  <p:stCondLst>
                                    <p:cond delay="0"/>
                                  </p:stCondLst>
                                  <p:childTnLst>
                                    <p:set>
                                      <p:cBhvr>
                                        <p:cTn id="56" dur="1" fill="hold">
                                          <p:stCondLst>
                                            <p:cond delay="0"/>
                                          </p:stCondLst>
                                        </p:cTn>
                                        <p:tgtEl>
                                          <p:spTgt spid="85"/>
                                        </p:tgtEl>
                                        <p:attrNameLst>
                                          <p:attrName>style.visibility</p:attrName>
                                        </p:attrNameLst>
                                      </p:cBhvr>
                                      <p:to>
                                        <p:strVal val="visible"/>
                                      </p:to>
                                    </p:set>
                                    <p:animEffect transition="in" filter="fade">
                                      <p:cBhvr>
                                        <p:cTn id="57" dur="1000"/>
                                        <p:tgtEl>
                                          <p:spTgt spid="85"/>
                                        </p:tgtEl>
                                      </p:cBhvr>
                                    </p:animEffect>
                                  </p:childTnLst>
                                </p:cTn>
                              </p:par>
                            </p:childTnLst>
                          </p:cTn>
                        </p:par>
                        <p:par>
                          <p:cTn id="58" fill="hold">
                            <p:stCondLst>
                              <p:cond delay="12000"/>
                            </p:stCondLst>
                            <p:childTnLst>
                              <p:par>
                                <p:cTn id="59" presetID="10" presetClass="entr" presetSubtype="0" fill="hold" grpId="0" nodeType="afterEffect">
                                  <p:stCondLst>
                                    <p:cond delay="0"/>
                                  </p:stCondLst>
                                  <p:childTnLst>
                                    <p:set>
                                      <p:cBhvr>
                                        <p:cTn id="60" dur="1" fill="hold">
                                          <p:stCondLst>
                                            <p:cond delay="0"/>
                                          </p:stCondLst>
                                        </p:cTn>
                                        <p:tgtEl>
                                          <p:spTgt spid="92"/>
                                        </p:tgtEl>
                                        <p:attrNameLst>
                                          <p:attrName>style.visibility</p:attrName>
                                        </p:attrNameLst>
                                      </p:cBhvr>
                                      <p:to>
                                        <p:strVal val="visible"/>
                                      </p:to>
                                    </p:set>
                                    <p:animEffect transition="in" filter="fade">
                                      <p:cBhvr>
                                        <p:cTn id="61" dur="1000"/>
                                        <p:tgtEl>
                                          <p:spTgt spid="92"/>
                                        </p:tgtEl>
                                      </p:cBhvr>
                                    </p:animEffect>
                                  </p:childTnLst>
                                </p:cTn>
                              </p:par>
                            </p:childTnLst>
                          </p:cTn>
                        </p:par>
                        <p:par>
                          <p:cTn id="62" fill="hold">
                            <p:stCondLst>
                              <p:cond delay="13000"/>
                            </p:stCondLst>
                            <p:childTnLst>
                              <p:par>
                                <p:cTn id="63" presetID="10" presetClass="entr" presetSubtype="0" fill="hold"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71"/>
                                        </p:tgtEl>
                                        <p:attrNameLst>
                                          <p:attrName>style.visibility</p:attrName>
                                        </p:attrNameLst>
                                      </p:cBhvr>
                                      <p:to>
                                        <p:strVal val="visible"/>
                                      </p:to>
                                    </p:set>
                                    <p:animEffect transition="in" filter="fade">
                                      <p:cBhvr>
                                        <p:cTn id="68" dur="1000"/>
                                        <p:tgtEl>
                                          <p:spTgt spid="71"/>
                                        </p:tgtEl>
                                      </p:cBhvr>
                                    </p:animEffect>
                                  </p:childTnLst>
                                </p:cTn>
                              </p:par>
                            </p:childTnLst>
                          </p:cTn>
                        </p:par>
                        <p:par>
                          <p:cTn id="69" fill="hold">
                            <p:stCondLst>
                              <p:cond delay="14000"/>
                            </p:stCondLst>
                            <p:childTnLst>
                              <p:par>
                                <p:cTn id="70" presetID="10" presetClass="entr" presetSubtype="0" fill="hold" grpId="0" nodeType="afterEffect">
                                  <p:stCondLst>
                                    <p:cond delay="0"/>
                                  </p:stCondLst>
                                  <p:childTnLst>
                                    <p:set>
                                      <p:cBhvr>
                                        <p:cTn id="71" dur="1" fill="hold">
                                          <p:stCondLst>
                                            <p:cond delay="0"/>
                                          </p:stCondLst>
                                        </p:cTn>
                                        <p:tgtEl>
                                          <p:spTgt spid="62"/>
                                        </p:tgtEl>
                                        <p:attrNameLst>
                                          <p:attrName>style.visibility</p:attrName>
                                        </p:attrNameLst>
                                      </p:cBhvr>
                                      <p:to>
                                        <p:strVal val="visible"/>
                                      </p:to>
                                    </p:set>
                                    <p:animEffect transition="in" filter="fade">
                                      <p:cBhvr>
                                        <p:cTn id="72" dur="1000"/>
                                        <p:tgtEl>
                                          <p:spTgt spid="62"/>
                                        </p:tgtEl>
                                      </p:cBhvr>
                                    </p:animEffect>
                                  </p:childTnLst>
                                </p:cTn>
                              </p:par>
                            </p:childTnLst>
                          </p:cTn>
                        </p:par>
                        <p:par>
                          <p:cTn id="73" fill="hold">
                            <p:stCondLst>
                              <p:cond delay="15000"/>
                            </p:stCondLst>
                            <p:childTnLst>
                              <p:par>
                                <p:cTn id="74" presetID="10" presetClass="entr" presetSubtype="0"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70"/>
                                        </p:tgtEl>
                                        <p:attrNameLst>
                                          <p:attrName>style.visibility</p:attrName>
                                        </p:attrNameLst>
                                      </p:cBhvr>
                                      <p:to>
                                        <p:strVal val="visible"/>
                                      </p:to>
                                    </p:set>
                                    <p:animEffect transition="in" filter="fade">
                                      <p:cBhvr>
                                        <p:cTn id="79" dur="1000"/>
                                        <p:tgtEl>
                                          <p:spTgt spid="70"/>
                                        </p:tgtEl>
                                      </p:cBhvr>
                                    </p:animEffect>
                                  </p:childTnLst>
                                </p:cTn>
                              </p:par>
                            </p:childTnLst>
                          </p:cTn>
                        </p:par>
                        <p:par>
                          <p:cTn id="80" fill="hold">
                            <p:stCondLst>
                              <p:cond delay="16000"/>
                            </p:stCondLst>
                            <p:childTnLst>
                              <p:par>
                                <p:cTn id="81" presetID="10" presetClass="entr" presetSubtype="0"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Effect transition="in" filter="fade">
                                      <p:cBhvr>
                                        <p:cTn id="83" dur="1000"/>
                                        <p:tgtEl>
                                          <p:spTgt spid="63"/>
                                        </p:tgtEl>
                                      </p:cBhvr>
                                    </p:animEffect>
                                  </p:childTnLst>
                                </p:cTn>
                              </p:par>
                            </p:childTnLst>
                          </p:cTn>
                        </p:par>
                        <p:par>
                          <p:cTn id="84" fill="hold">
                            <p:stCondLst>
                              <p:cond delay="17000"/>
                            </p:stCondLst>
                            <p:childTnLst>
                              <p:par>
                                <p:cTn id="85" presetID="10" presetClass="entr" presetSubtype="0" fill="hold"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fade">
                                      <p:cBhvr>
                                        <p:cTn id="87" dur="1000"/>
                                        <p:tgtEl>
                                          <p:spTgt spid="25"/>
                                        </p:tgtEl>
                                      </p:cBhvr>
                                    </p:animEffect>
                                  </p:childTnLst>
                                </p:cTn>
                              </p:par>
                            </p:childTnLst>
                          </p:cTn>
                        </p:par>
                        <p:par>
                          <p:cTn id="88" fill="hold">
                            <p:stCondLst>
                              <p:cond delay="18000"/>
                            </p:stCondLst>
                            <p:childTnLst>
                              <p:par>
                                <p:cTn id="89" presetID="10" presetClass="entr" presetSubtype="0" fill="hold"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childTnLst>
                                </p:cTn>
                              </p:par>
                            </p:childTnLst>
                          </p:cTn>
                        </p:par>
                        <p:par>
                          <p:cTn id="92" fill="hold">
                            <p:stCondLst>
                              <p:cond delay="19000"/>
                            </p:stCondLst>
                            <p:childTnLst>
                              <p:par>
                                <p:cTn id="93" presetID="10" presetClass="entr" presetSubtype="0"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fade">
                                      <p:cBhvr>
                                        <p:cTn id="95"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animBg="1"/>
      <p:bldP spid="90" grpId="0" animBg="1"/>
      <p:bldP spid="92" grpId="0" animBg="1"/>
      <p:bldP spid="85" grpId="0" animBg="1"/>
      <p:bldP spid="52" grpId="0" animBg="1"/>
      <p:bldP spid="53" grpId="0" animBg="1"/>
      <p:bldP spid="54" grpId="0" animBg="1"/>
      <p:bldP spid="55" grpId="0" animBg="1"/>
      <p:bldP spid="56" grpId="0" animBg="1"/>
      <p:bldP spid="62" grpId="0" animBg="1"/>
      <p:bldP spid="63" grpId="0" animBg="1"/>
      <p:bldP spid="66" grpId="0"/>
      <p:bldP spid="69" grpId="0"/>
      <p:bldP spid="70" grpId="0"/>
      <p:bldP spid="71" grpId="0"/>
      <p:bldP spid="3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TextBox 90">
            <a:extLst>
              <a:ext uri="{FF2B5EF4-FFF2-40B4-BE49-F238E27FC236}">
                <a16:creationId xmlns:a16="http://schemas.microsoft.com/office/drawing/2014/main" id="{1CAE0C7C-A7FA-4442-B107-4622703D2BC0}"/>
              </a:ext>
            </a:extLst>
          </p:cNvPr>
          <p:cNvSpPr txBox="1"/>
          <p:nvPr/>
        </p:nvSpPr>
        <p:spPr>
          <a:xfrm>
            <a:off x="9492967" y="4657460"/>
            <a:ext cx="2164863" cy="685976"/>
          </a:xfrm>
          <a:prstGeom prst="ellipse">
            <a:avLst/>
          </a:prstGeom>
          <a:solidFill>
            <a:schemeClr val="bg1"/>
          </a:solidFill>
          <a:ln w="19050">
            <a:solidFill>
              <a:schemeClr val="tx1"/>
            </a:solidFill>
            <a:prstDash val="dash"/>
          </a:ln>
        </p:spPr>
        <p:txBody>
          <a:bodyPr wrap="square" rtlCol="0">
            <a:spAutoFit/>
          </a:bodyPr>
          <a:lstStyle/>
          <a:p>
            <a:pPr algn="ctr"/>
            <a:r>
              <a:rPr lang="en-GB" sz="2570" dirty="0"/>
              <a:t>E2:Text in </a:t>
            </a:r>
          </a:p>
        </p:txBody>
      </p:sp>
      <p:sp>
        <p:nvSpPr>
          <p:cNvPr id="90" name="TextBox 89">
            <a:extLst>
              <a:ext uri="{FF2B5EF4-FFF2-40B4-BE49-F238E27FC236}">
                <a16:creationId xmlns:a16="http://schemas.microsoft.com/office/drawing/2014/main" id="{7C0B0807-4E12-4013-B74B-9648B1F20214}"/>
              </a:ext>
            </a:extLst>
          </p:cNvPr>
          <p:cNvSpPr txBox="1"/>
          <p:nvPr/>
        </p:nvSpPr>
        <p:spPr>
          <a:xfrm>
            <a:off x="9332484" y="4645471"/>
            <a:ext cx="2149352" cy="685976"/>
          </a:xfrm>
          <a:prstGeom prst="ellipse">
            <a:avLst/>
          </a:prstGeom>
          <a:solidFill>
            <a:schemeClr val="bg1"/>
          </a:solidFill>
          <a:ln w="19050">
            <a:solidFill>
              <a:schemeClr val="tx1"/>
            </a:solidFill>
            <a:prstDash val="dash"/>
          </a:ln>
        </p:spPr>
        <p:txBody>
          <a:bodyPr wrap="square" rtlCol="0">
            <a:spAutoFit/>
          </a:bodyPr>
          <a:lstStyle/>
          <a:p>
            <a:pPr algn="ctr"/>
            <a:r>
              <a:rPr lang="en-GB" sz="2570" dirty="0"/>
              <a:t>E2:Text in </a:t>
            </a:r>
          </a:p>
        </p:txBody>
      </p:sp>
      <p:sp>
        <p:nvSpPr>
          <p:cNvPr id="92" name="TextBox 91">
            <a:extLst>
              <a:ext uri="{FF2B5EF4-FFF2-40B4-BE49-F238E27FC236}">
                <a16:creationId xmlns:a16="http://schemas.microsoft.com/office/drawing/2014/main" id="{0F388884-D5F0-4340-937D-91E641730A91}"/>
              </a:ext>
            </a:extLst>
          </p:cNvPr>
          <p:cNvSpPr txBox="1"/>
          <p:nvPr/>
        </p:nvSpPr>
        <p:spPr>
          <a:xfrm>
            <a:off x="8996444" y="2802413"/>
            <a:ext cx="3377726" cy="1242114"/>
          </a:xfrm>
          <a:prstGeom prst="ellipse">
            <a:avLst/>
          </a:prstGeom>
          <a:noFill/>
          <a:ln w="19050">
            <a:solidFill>
              <a:schemeClr val="tx1"/>
            </a:solidFill>
            <a:prstDash val="dash"/>
          </a:ln>
        </p:spPr>
        <p:txBody>
          <a:bodyPr wrap="square" rtlCol="0">
            <a:spAutoFit/>
          </a:bodyPr>
          <a:lstStyle/>
          <a:p>
            <a:pPr algn="ctr"/>
            <a:r>
              <a:rPr lang="en-GB" sz="2570" dirty="0"/>
              <a:t>W2: </a:t>
            </a:r>
            <a:r>
              <a:rPr lang="en-GB" sz="2570" dirty="0" err="1"/>
              <a:t>Donoso</a:t>
            </a:r>
            <a:r>
              <a:rPr lang="en-GB" sz="2570" dirty="0"/>
              <a:t>. </a:t>
            </a:r>
            <a:r>
              <a:rPr lang="es-ES" sz="2570" dirty="0"/>
              <a:t>Paseo</a:t>
            </a:r>
            <a:endParaRPr lang="en-GB" sz="2570" dirty="0"/>
          </a:p>
        </p:txBody>
      </p:sp>
      <p:sp>
        <p:nvSpPr>
          <p:cNvPr id="85" name="TextBox 84">
            <a:extLst>
              <a:ext uri="{FF2B5EF4-FFF2-40B4-BE49-F238E27FC236}">
                <a16:creationId xmlns:a16="http://schemas.microsoft.com/office/drawing/2014/main" id="{824D3CF7-D45D-4F78-A065-7953BA7A3173}"/>
              </a:ext>
            </a:extLst>
          </p:cNvPr>
          <p:cNvSpPr txBox="1"/>
          <p:nvPr/>
        </p:nvSpPr>
        <p:spPr>
          <a:xfrm>
            <a:off x="8669632" y="2805812"/>
            <a:ext cx="3377726" cy="1242114"/>
          </a:xfrm>
          <a:prstGeom prst="ellipse">
            <a:avLst/>
          </a:prstGeom>
          <a:noFill/>
          <a:ln w="19050">
            <a:solidFill>
              <a:schemeClr val="tx1"/>
            </a:solidFill>
            <a:prstDash val="dash"/>
          </a:ln>
        </p:spPr>
        <p:txBody>
          <a:bodyPr wrap="square" rtlCol="0">
            <a:spAutoFit/>
          </a:bodyPr>
          <a:lstStyle/>
          <a:p>
            <a:pPr algn="ctr"/>
            <a:r>
              <a:rPr lang="en-GB" sz="2570" dirty="0"/>
              <a:t>W2: </a:t>
            </a:r>
            <a:r>
              <a:rPr lang="en-GB" sz="2570" dirty="0" err="1"/>
              <a:t>Donoso</a:t>
            </a:r>
            <a:r>
              <a:rPr lang="en-GB" sz="2570" dirty="0"/>
              <a:t>. </a:t>
            </a:r>
            <a:r>
              <a:rPr lang="es-ES" sz="2570" dirty="0"/>
              <a:t>Paseo</a:t>
            </a:r>
            <a:endParaRPr lang="en-GB" sz="2570" dirty="0"/>
          </a:p>
        </p:txBody>
      </p:sp>
      <p:cxnSp>
        <p:nvCxnSpPr>
          <p:cNvPr id="23" name="Connector: Curved 22">
            <a:extLst>
              <a:ext uri="{FF2B5EF4-FFF2-40B4-BE49-F238E27FC236}">
                <a16:creationId xmlns:a16="http://schemas.microsoft.com/office/drawing/2014/main" id="{EAC37FE6-8B04-4ED1-904D-565CFEF4A748}"/>
              </a:ext>
            </a:extLst>
          </p:cNvPr>
          <p:cNvCxnSpPr>
            <a:cxnSpLocks/>
            <a:stCxn id="53" idx="3"/>
            <a:endCxn id="62" idx="5"/>
          </p:cNvCxnSpPr>
          <p:nvPr/>
        </p:nvCxnSpPr>
        <p:spPr>
          <a:xfrm rot="5400000">
            <a:off x="4312154" y="4430940"/>
            <a:ext cx="342283" cy="1893547"/>
          </a:xfrm>
          <a:prstGeom prst="curvedConnector3">
            <a:avLst>
              <a:gd name="adj1" fmla="val 219931"/>
            </a:avLst>
          </a:prstGeom>
          <a:ln w="28575">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25" name="Connector: Curved 24">
            <a:extLst>
              <a:ext uri="{FF2B5EF4-FFF2-40B4-BE49-F238E27FC236}">
                <a16:creationId xmlns:a16="http://schemas.microsoft.com/office/drawing/2014/main" id="{EE011387-EF79-4810-9CE1-97C5F644D205}"/>
              </a:ext>
            </a:extLst>
          </p:cNvPr>
          <p:cNvCxnSpPr>
            <a:cxnSpLocks/>
            <a:stCxn id="55" idx="3"/>
            <a:endCxn id="62" idx="5"/>
          </p:cNvCxnSpPr>
          <p:nvPr/>
        </p:nvCxnSpPr>
        <p:spPr>
          <a:xfrm rot="5400000">
            <a:off x="6151220" y="2615578"/>
            <a:ext cx="318579" cy="5547975"/>
          </a:xfrm>
          <a:prstGeom prst="curvedConnector3">
            <a:avLst>
              <a:gd name="adj1" fmla="val 228854"/>
            </a:avLst>
          </a:prstGeom>
          <a:ln w="28575">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52" name="TextBox 51">
            <a:extLst>
              <a:ext uri="{FF2B5EF4-FFF2-40B4-BE49-F238E27FC236}">
                <a16:creationId xmlns:a16="http://schemas.microsoft.com/office/drawing/2014/main" id="{220FA1B7-640D-431D-949B-54902712A4B2}"/>
              </a:ext>
            </a:extLst>
          </p:cNvPr>
          <p:cNvSpPr txBox="1"/>
          <p:nvPr/>
        </p:nvSpPr>
        <p:spPr>
          <a:xfrm>
            <a:off x="4699000" y="6267450"/>
            <a:ext cx="6768511" cy="1291885"/>
          </a:xfrm>
          <a:prstGeom prst="ellipse">
            <a:avLst/>
          </a:prstGeom>
          <a:solidFill>
            <a:srgbClr val="FF9999"/>
          </a:solidFill>
          <a:ln w="38100">
            <a:solidFill>
              <a:schemeClr val="tx2"/>
            </a:solidFill>
          </a:ln>
        </p:spPr>
        <p:txBody>
          <a:bodyPr wrap="square" rtlCol="0">
            <a:spAutoFit/>
          </a:bodyPr>
          <a:lstStyle/>
          <a:p>
            <a:pPr algn="ctr"/>
            <a:r>
              <a:rPr lang="es-ES" sz="2570" dirty="0" err="1"/>
              <a:t>The</a:t>
            </a:r>
            <a:r>
              <a:rPr lang="es-ES" sz="2570" dirty="0"/>
              <a:t> </a:t>
            </a:r>
            <a:r>
              <a:rPr lang="es-ES" sz="2570" dirty="0" err="1"/>
              <a:t>great</a:t>
            </a:r>
            <a:r>
              <a:rPr lang="es-ES" sz="2570" dirty="0"/>
              <a:t> British </a:t>
            </a:r>
            <a:r>
              <a:rPr lang="es-ES" sz="2570" dirty="0" err="1"/>
              <a:t>bake</a:t>
            </a:r>
            <a:r>
              <a:rPr lang="es-ES" sz="2570" dirty="0"/>
              <a:t> off </a:t>
            </a:r>
            <a:r>
              <a:rPr lang="es-ES" sz="2570" dirty="0" err="1"/>
              <a:t>everyday</a:t>
            </a:r>
            <a:endParaRPr lang="es-ES" sz="2570" dirty="0"/>
          </a:p>
          <a:p>
            <a:pPr algn="ctr"/>
            <a:r>
              <a:rPr lang="en-GB" sz="2570" dirty="0"/>
              <a:t>(</a:t>
            </a:r>
            <a:r>
              <a:rPr lang="en-GB" sz="2800" dirty="0"/>
              <a:t>BBC Books, 2013</a:t>
            </a:r>
            <a:r>
              <a:rPr lang="en-GB" sz="2570" dirty="0"/>
              <a:t>)</a:t>
            </a:r>
          </a:p>
        </p:txBody>
      </p:sp>
      <p:sp>
        <p:nvSpPr>
          <p:cNvPr id="53" name="TextBox 52">
            <a:extLst>
              <a:ext uri="{FF2B5EF4-FFF2-40B4-BE49-F238E27FC236}">
                <a16:creationId xmlns:a16="http://schemas.microsoft.com/office/drawing/2014/main" id="{220FA1B7-640D-431D-949B-54902712A4B2}"/>
              </a:ext>
            </a:extLst>
          </p:cNvPr>
          <p:cNvSpPr txBox="1"/>
          <p:nvPr/>
        </p:nvSpPr>
        <p:spPr>
          <a:xfrm>
            <a:off x="5027506" y="4621055"/>
            <a:ext cx="2748862" cy="685976"/>
          </a:xfrm>
          <a:prstGeom prst="ellipse">
            <a:avLst/>
          </a:prstGeom>
          <a:solidFill>
            <a:schemeClr val="bg1"/>
          </a:solidFill>
          <a:ln w="19050">
            <a:solidFill>
              <a:schemeClr val="tx1"/>
            </a:solidFill>
            <a:prstDash val="dash"/>
          </a:ln>
        </p:spPr>
        <p:txBody>
          <a:bodyPr wrap="square" rtlCol="0">
            <a:spAutoFit/>
          </a:bodyPr>
          <a:lstStyle/>
          <a:p>
            <a:pPr algn="ctr"/>
            <a:r>
              <a:rPr lang="en-GB" sz="2570" dirty="0"/>
              <a:t>E1: Main text</a:t>
            </a:r>
          </a:p>
        </p:txBody>
      </p:sp>
      <p:sp>
        <p:nvSpPr>
          <p:cNvPr id="54" name="TextBox 53">
            <a:extLst>
              <a:ext uri="{FF2B5EF4-FFF2-40B4-BE49-F238E27FC236}">
                <a16:creationId xmlns:a16="http://schemas.microsoft.com/office/drawing/2014/main" id="{220FA1B7-640D-431D-949B-54902712A4B2}"/>
              </a:ext>
            </a:extLst>
          </p:cNvPr>
          <p:cNvSpPr txBox="1"/>
          <p:nvPr/>
        </p:nvSpPr>
        <p:spPr>
          <a:xfrm>
            <a:off x="4753325" y="2850630"/>
            <a:ext cx="3258095" cy="1242114"/>
          </a:xfrm>
          <a:prstGeom prst="ellipse">
            <a:avLst/>
          </a:prstGeom>
          <a:solidFill>
            <a:srgbClr val="92D050"/>
          </a:solidFill>
          <a:ln w="38100">
            <a:solidFill>
              <a:schemeClr val="tx2"/>
            </a:solidFill>
          </a:ln>
        </p:spPr>
        <p:txBody>
          <a:bodyPr wrap="square" rtlCol="0">
            <a:spAutoFit/>
          </a:bodyPr>
          <a:lstStyle/>
          <a:p>
            <a:pPr algn="ctr"/>
            <a:r>
              <a:rPr lang="en-GB" sz="2570" dirty="0"/>
              <a:t>W1: </a:t>
            </a:r>
            <a:r>
              <a:rPr lang="en-GB" sz="2570" dirty="0" err="1"/>
              <a:t>Collister</a:t>
            </a:r>
            <a:r>
              <a:rPr lang="en-GB" sz="2570" dirty="0"/>
              <a:t>. Great British …</a:t>
            </a:r>
          </a:p>
        </p:txBody>
      </p:sp>
      <p:sp>
        <p:nvSpPr>
          <p:cNvPr id="55" name="TextBox 54">
            <a:extLst>
              <a:ext uri="{FF2B5EF4-FFF2-40B4-BE49-F238E27FC236}">
                <a16:creationId xmlns:a16="http://schemas.microsoft.com/office/drawing/2014/main" id="{220FA1B7-640D-431D-949B-54902712A4B2}"/>
              </a:ext>
            </a:extLst>
          </p:cNvPr>
          <p:cNvSpPr txBox="1"/>
          <p:nvPr/>
        </p:nvSpPr>
        <p:spPr>
          <a:xfrm>
            <a:off x="8696961" y="4644759"/>
            <a:ext cx="2646254" cy="685976"/>
          </a:xfrm>
          <a:prstGeom prst="ellipse">
            <a:avLst/>
          </a:prstGeom>
          <a:solidFill>
            <a:schemeClr val="bg1"/>
          </a:solidFill>
          <a:ln w="19050">
            <a:solidFill>
              <a:schemeClr val="tx1"/>
            </a:solidFill>
            <a:prstDash val="dash"/>
          </a:ln>
        </p:spPr>
        <p:txBody>
          <a:bodyPr wrap="square" rtlCol="0">
            <a:spAutoFit/>
          </a:bodyPr>
          <a:lstStyle/>
          <a:p>
            <a:pPr algn="ctr"/>
            <a:r>
              <a:rPr lang="en-GB" sz="2570" dirty="0"/>
              <a:t>E2:Foreword</a:t>
            </a:r>
          </a:p>
        </p:txBody>
      </p:sp>
      <p:sp>
        <p:nvSpPr>
          <p:cNvPr id="56" name="TextBox 55">
            <a:extLst>
              <a:ext uri="{FF2B5EF4-FFF2-40B4-BE49-F238E27FC236}">
                <a16:creationId xmlns:a16="http://schemas.microsoft.com/office/drawing/2014/main" id="{220FA1B7-640D-431D-949B-54902712A4B2}"/>
              </a:ext>
            </a:extLst>
          </p:cNvPr>
          <p:cNvSpPr txBox="1"/>
          <p:nvPr/>
        </p:nvSpPr>
        <p:spPr>
          <a:xfrm>
            <a:off x="8335936" y="2813759"/>
            <a:ext cx="3377726" cy="1242114"/>
          </a:xfrm>
          <a:prstGeom prst="ellipse">
            <a:avLst/>
          </a:prstGeom>
          <a:solidFill>
            <a:schemeClr val="bg1"/>
          </a:solidFill>
          <a:ln w="19050">
            <a:solidFill>
              <a:schemeClr val="tx1"/>
            </a:solidFill>
            <a:prstDash val="dash"/>
          </a:ln>
        </p:spPr>
        <p:txBody>
          <a:bodyPr wrap="square" rtlCol="0">
            <a:spAutoFit/>
          </a:bodyPr>
          <a:lstStyle/>
          <a:p>
            <a:pPr algn="ctr"/>
            <a:r>
              <a:rPr lang="en-GB" sz="2570" dirty="0"/>
              <a:t>W2: Berry. </a:t>
            </a:r>
            <a:r>
              <a:rPr lang="es-ES" sz="2570" dirty="0" err="1"/>
              <a:t>Foreword</a:t>
            </a:r>
            <a:endParaRPr lang="en-GB" sz="2570" dirty="0"/>
          </a:p>
        </p:txBody>
      </p:sp>
      <p:sp>
        <p:nvSpPr>
          <p:cNvPr id="62" name="TextBox 61">
            <a:extLst>
              <a:ext uri="{FF2B5EF4-FFF2-40B4-BE49-F238E27FC236}">
                <a16:creationId xmlns:a16="http://schemas.microsoft.com/office/drawing/2014/main" id="{220FA1B7-640D-431D-949B-54902712A4B2}"/>
              </a:ext>
            </a:extLst>
          </p:cNvPr>
          <p:cNvSpPr txBox="1"/>
          <p:nvPr/>
        </p:nvSpPr>
        <p:spPr>
          <a:xfrm>
            <a:off x="639930" y="4488644"/>
            <a:ext cx="3393568" cy="1242114"/>
          </a:xfrm>
          <a:prstGeom prst="ellipse">
            <a:avLst/>
          </a:prstGeom>
          <a:noFill/>
          <a:ln w="19050">
            <a:solidFill>
              <a:schemeClr val="tx1"/>
            </a:solidFill>
            <a:prstDash val="dash"/>
          </a:ln>
        </p:spPr>
        <p:txBody>
          <a:bodyPr wrap="square" rtlCol="0">
            <a:spAutoFit/>
          </a:bodyPr>
          <a:lstStyle/>
          <a:p>
            <a:pPr algn="ctr"/>
            <a:r>
              <a:rPr lang="en-GB" sz="2570" dirty="0"/>
              <a:t>AE: Expression of the plan …</a:t>
            </a:r>
            <a:endParaRPr lang="en-GB" sz="2570" i="1" dirty="0"/>
          </a:p>
        </p:txBody>
      </p:sp>
      <p:sp>
        <p:nvSpPr>
          <p:cNvPr id="63" name="TextBox 62">
            <a:extLst>
              <a:ext uri="{FF2B5EF4-FFF2-40B4-BE49-F238E27FC236}">
                <a16:creationId xmlns:a16="http://schemas.microsoft.com/office/drawing/2014/main" id="{220FA1B7-640D-431D-949B-54902712A4B2}"/>
              </a:ext>
            </a:extLst>
          </p:cNvPr>
          <p:cNvSpPr txBox="1"/>
          <p:nvPr/>
        </p:nvSpPr>
        <p:spPr>
          <a:xfrm>
            <a:off x="198998" y="1778240"/>
            <a:ext cx="4275432" cy="1798252"/>
          </a:xfrm>
          <a:prstGeom prst="ellipse">
            <a:avLst/>
          </a:prstGeom>
          <a:noFill/>
          <a:ln w="19050">
            <a:solidFill>
              <a:schemeClr val="tx1"/>
            </a:solidFill>
            <a:prstDash val="dash"/>
          </a:ln>
        </p:spPr>
        <p:txBody>
          <a:bodyPr wrap="square" rtlCol="0">
            <a:spAutoFit/>
          </a:bodyPr>
          <a:lstStyle/>
          <a:p>
            <a:pPr algn="ctr"/>
            <a:r>
              <a:rPr lang="en-GB" sz="2570" dirty="0"/>
              <a:t>AW: Work plan for</a:t>
            </a:r>
          </a:p>
          <a:p>
            <a:pPr algn="ctr"/>
            <a:r>
              <a:rPr lang="es-ES" sz="2570" i="1" dirty="0"/>
              <a:t>Great British </a:t>
            </a:r>
            <a:r>
              <a:rPr lang="es-ES" sz="2570" i="1" dirty="0" err="1"/>
              <a:t>bake</a:t>
            </a:r>
            <a:r>
              <a:rPr lang="es-ES" sz="2570" i="1" dirty="0"/>
              <a:t> off </a:t>
            </a:r>
            <a:r>
              <a:rPr lang="es-ES" sz="2570" i="1" dirty="0" err="1"/>
              <a:t>everyday</a:t>
            </a:r>
            <a:endParaRPr lang="es-ES" sz="2570" i="1" dirty="0"/>
          </a:p>
        </p:txBody>
      </p:sp>
      <p:sp>
        <p:nvSpPr>
          <p:cNvPr id="66" name="TextBox 65"/>
          <p:cNvSpPr txBox="1"/>
          <p:nvPr/>
        </p:nvSpPr>
        <p:spPr>
          <a:xfrm>
            <a:off x="7448567" y="3892959"/>
            <a:ext cx="1343799" cy="487826"/>
          </a:xfrm>
          <a:prstGeom prst="rect">
            <a:avLst/>
          </a:prstGeom>
          <a:noFill/>
        </p:spPr>
        <p:txBody>
          <a:bodyPr wrap="square" rtlCol="0">
            <a:spAutoFit/>
          </a:bodyPr>
          <a:lstStyle/>
          <a:p>
            <a:r>
              <a:rPr lang="en-US" sz="2570" dirty="0"/>
              <a:t>realizes</a:t>
            </a:r>
          </a:p>
        </p:txBody>
      </p:sp>
      <p:sp>
        <p:nvSpPr>
          <p:cNvPr id="69" name="TextBox 68"/>
          <p:cNvSpPr txBox="1"/>
          <p:nvPr/>
        </p:nvSpPr>
        <p:spPr>
          <a:xfrm>
            <a:off x="7351409" y="5135073"/>
            <a:ext cx="1700263" cy="487826"/>
          </a:xfrm>
          <a:prstGeom prst="rect">
            <a:avLst/>
          </a:prstGeom>
          <a:noFill/>
        </p:spPr>
        <p:txBody>
          <a:bodyPr wrap="square" rtlCol="0">
            <a:spAutoFit/>
          </a:bodyPr>
          <a:lstStyle/>
          <a:p>
            <a:r>
              <a:rPr lang="en-US" sz="2570" dirty="0"/>
              <a:t>embodies</a:t>
            </a:r>
          </a:p>
        </p:txBody>
      </p:sp>
      <p:cxnSp>
        <p:nvCxnSpPr>
          <p:cNvPr id="21" name="Connector: Curved 20">
            <a:extLst>
              <a:ext uri="{FF2B5EF4-FFF2-40B4-BE49-F238E27FC236}">
                <a16:creationId xmlns:a16="http://schemas.microsoft.com/office/drawing/2014/main" id="{59D28A28-26A7-4B65-A424-FAA7A256B373}"/>
              </a:ext>
            </a:extLst>
          </p:cNvPr>
          <p:cNvCxnSpPr>
            <a:cxnSpLocks/>
          </p:cNvCxnSpPr>
          <p:nvPr/>
        </p:nvCxnSpPr>
        <p:spPr>
          <a:xfrm rot="5400000" flipH="1" flipV="1">
            <a:off x="1880640" y="4032568"/>
            <a:ext cx="912152" cy="12700"/>
          </a:xfrm>
          <a:prstGeom prst="curvedConnector3">
            <a:avLst>
              <a:gd name="adj1" fmla="val 50000"/>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24" name="Connector: Curved 23">
            <a:extLst>
              <a:ext uri="{FF2B5EF4-FFF2-40B4-BE49-F238E27FC236}">
                <a16:creationId xmlns:a16="http://schemas.microsoft.com/office/drawing/2014/main" id="{73315FEF-338D-43DF-A03B-389D91B4E815}"/>
              </a:ext>
            </a:extLst>
          </p:cNvPr>
          <p:cNvCxnSpPr>
            <a:cxnSpLocks/>
          </p:cNvCxnSpPr>
          <p:nvPr/>
        </p:nvCxnSpPr>
        <p:spPr>
          <a:xfrm rot="16200000" flipV="1">
            <a:off x="6127999" y="4347117"/>
            <a:ext cx="528311" cy="19564"/>
          </a:xfrm>
          <a:prstGeom prst="curvedConnector3">
            <a:avLst>
              <a:gd name="adj1" fmla="val 50000"/>
            </a:avLst>
          </a:prstGeom>
          <a:ln w="28575">
            <a:solidFill>
              <a:schemeClr val="tx1"/>
            </a:solidFill>
            <a:prstDash val="solid"/>
            <a:tailEnd type="triangle" w="lg" len="lg"/>
          </a:ln>
        </p:spPr>
        <p:style>
          <a:lnRef idx="1">
            <a:schemeClr val="accent1"/>
          </a:lnRef>
          <a:fillRef idx="0">
            <a:schemeClr val="accent1"/>
          </a:fillRef>
          <a:effectRef idx="0">
            <a:schemeClr val="accent1"/>
          </a:effectRef>
          <a:fontRef idx="minor">
            <a:schemeClr val="tx1"/>
          </a:fontRef>
        </p:style>
      </p:cxnSp>
      <p:cxnSp>
        <p:nvCxnSpPr>
          <p:cNvPr id="27" name="Connector: Curved 26">
            <a:extLst>
              <a:ext uri="{FF2B5EF4-FFF2-40B4-BE49-F238E27FC236}">
                <a16:creationId xmlns:a16="http://schemas.microsoft.com/office/drawing/2014/main" id="{B93FA99C-BC4A-4CD6-BBEB-7C7F44F05FD0}"/>
              </a:ext>
            </a:extLst>
          </p:cNvPr>
          <p:cNvCxnSpPr>
            <a:cxnSpLocks/>
          </p:cNvCxnSpPr>
          <p:nvPr/>
        </p:nvCxnSpPr>
        <p:spPr>
          <a:xfrm rot="5400000" flipH="1" flipV="1">
            <a:off x="9728001" y="4347961"/>
            <a:ext cx="588886" cy="4711"/>
          </a:xfrm>
          <a:prstGeom prst="curvedConnector3">
            <a:avLst>
              <a:gd name="adj1" fmla="val 50000"/>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0" name="Connector: Curved 29">
            <a:extLst>
              <a:ext uri="{FF2B5EF4-FFF2-40B4-BE49-F238E27FC236}">
                <a16:creationId xmlns:a16="http://schemas.microsoft.com/office/drawing/2014/main" id="{4D3D94E0-E596-47CC-B6BA-207DF89711E5}"/>
              </a:ext>
            </a:extLst>
          </p:cNvPr>
          <p:cNvCxnSpPr>
            <a:cxnSpLocks/>
          </p:cNvCxnSpPr>
          <p:nvPr/>
        </p:nvCxnSpPr>
        <p:spPr>
          <a:xfrm rot="10800000">
            <a:off x="2336716" y="5730759"/>
            <a:ext cx="2362286" cy="1182635"/>
          </a:xfrm>
          <a:prstGeom prst="curvedConnector2">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4" name="Connector: Curved 33">
            <a:extLst>
              <a:ext uri="{FF2B5EF4-FFF2-40B4-BE49-F238E27FC236}">
                <a16:creationId xmlns:a16="http://schemas.microsoft.com/office/drawing/2014/main" id="{0D398D57-8D05-4CD6-9221-094BC04A7613}"/>
              </a:ext>
            </a:extLst>
          </p:cNvPr>
          <p:cNvCxnSpPr>
            <a:cxnSpLocks/>
          </p:cNvCxnSpPr>
          <p:nvPr/>
        </p:nvCxnSpPr>
        <p:spPr>
          <a:xfrm rot="5400000" flipH="1" flipV="1">
            <a:off x="8583317" y="4830677"/>
            <a:ext cx="936715" cy="1936832"/>
          </a:xfrm>
          <a:prstGeom prst="curvedConnector3">
            <a:avLst>
              <a:gd name="adj1" fmla="val 50000"/>
            </a:avLst>
          </a:prstGeom>
          <a:ln w="28575">
            <a:solidFill>
              <a:schemeClr val="tx1"/>
            </a:solidFill>
            <a:prstDash val="dash"/>
            <a:tailEnd type="triangle" w="lg" len="lg"/>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55E80DA1-43CB-4559-8310-08383D9DB595}"/>
              </a:ext>
            </a:extLst>
          </p:cNvPr>
          <p:cNvCxnSpPr>
            <a:cxnSpLocks/>
            <a:stCxn id="52" idx="0"/>
            <a:endCxn id="53" idx="4"/>
          </p:cNvCxnSpPr>
          <p:nvPr/>
        </p:nvCxnSpPr>
        <p:spPr>
          <a:xfrm rot="16200000" flipV="1">
            <a:off x="6762388" y="4946581"/>
            <a:ext cx="960419" cy="1681319"/>
          </a:xfrm>
          <a:prstGeom prst="curvedConnector3">
            <a:avLst>
              <a:gd name="adj1" fmla="val 50000"/>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70" name="TextBox 69">
            <a:extLst>
              <a:ext uri="{FF2B5EF4-FFF2-40B4-BE49-F238E27FC236}">
                <a16:creationId xmlns:a16="http://schemas.microsoft.com/office/drawing/2014/main" id="{5C7195FF-D610-43A3-8C6C-5A428CAADCA0}"/>
              </a:ext>
            </a:extLst>
          </p:cNvPr>
          <p:cNvSpPr txBox="1"/>
          <p:nvPr/>
        </p:nvSpPr>
        <p:spPr>
          <a:xfrm>
            <a:off x="1109078" y="3602948"/>
            <a:ext cx="1343799" cy="487826"/>
          </a:xfrm>
          <a:prstGeom prst="rect">
            <a:avLst/>
          </a:prstGeom>
          <a:noFill/>
        </p:spPr>
        <p:txBody>
          <a:bodyPr wrap="square" rtlCol="0">
            <a:spAutoFit/>
          </a:bodyPr>
          <a:lstStyle/>
          <a:p>
            <a:r>
              <a:rPr lang="en-US" sz="2570" dirty="0"/>
              <a:t>realizes</a:t>
            </a:r>
          </a:p>
        </p:txBody>
      </p:sp>
      <p:sp>
        <p:nvSpPr>
          <p:cNvPr id="71" name="TextBox 70">
            <a:extLst>
              <a:ext uri="{FF2B5EF4-FFF2-40B4-BE49-F238E27FC236}">
                <a16:creationId xmlns:a16="http://schemas.microsoft.com/office/drawing/2014/main" id="{C72B9097-1FA0-49FF-8153-0A906767EF88}"/>
              </a:ext>
            </a:extLst>
          </p:cNvPr>
          <p:cNvSpPr txBox="1"/>
          <p:nvPr/>
        </p:nvSpPr>
        <p:spPr>
          <a:xfrm>
            <a:off x="928825" y="5750839"/>
            <a:ext cx="1700263" cy="487826"/>
          </a:xfrm>
          <a:prstGeom prst="rect">
            <a:avLst/>
          </a:prstGeom>
          <a:noFill/>
        </p:spPr>
        <p:txBody>
          <a:bodyPr wrap="square" rtlCol="0">
            <a:spAutoFit/>
          </a:bodyPr>
          <a:lstStyle/>
          <a:p>
            <a:r>
              <a:rPr lang="en-US" sz="2570" dirty="0"/>
              <a:t>embodies</a:t>
            </a:r>
          </a:p>
        </p:txBody>
      </p:sp>
      <p:sp>
        <p:nvSpPr>
          <p:cNvPr id="31" name="TextBox 30">
            <a:extLst>
              <a:ext uri="{FF2B5EF4-FFF2-40B4-BE49-F238E27FC236}">
                <a16:creationId xmlns:a16="http://schemas.microsoft.com/office/drawing/2014/main" id="{B2F0EC91-7E84-4C1B-897D-5D0CE5A44CD5}"/>
              </a:ext>
            </a:extLst>
          </p:cNvPr>
          <p:cNvSpPr txBox="1"/>
          <p:nvPr/>
        </p:nvSpPr>
        <p:spPr>
          <a:xfrm>
            <a:off x="3087085" y="5921367"/>
            <a:ext cx="2134082" cy="487826"/>
          </a:xfrm>
          <a:prstGeom prst="rect">
            <a:avLst/>
          </a:prstGeom>
          <a:noFill/>
        </p:spPr>
        <p:txBody>
          <a:bodyPr wrap="square" rtlCol="0">
            <a:spAutoFit/>
          </a:bodyPr>
          <a:lstStyle/>
          <a:p>
            <a:r>
              <a:rPr lang="en-US" sz="2570" i="1" dirty="0"/>
              <a:t>aggregated by</a:t>
            </a:r>
          </a:p>
        </p:txBody>
      </p:sp>
      <p:sp>
        <p:nvSpPr>
          <p:cNvPr id="26" name="Slide Number Placeholder 3">
            <a:extLst>
              <a:ext uri="{FF2B5EF4-FFF2-40B4-BE49-F238E27FC236}">
                <a16:creationId xmlns:a16="http://schemas.microsoft.com/office/drawing/2014/main" id="{8AF99C00-A339-46C5-8FF2-86B0BE2FECE8}"/>
              </a:ext>
            </a:extLst>
          </p:cNvPr>
          <p:cNvSpPr>
            <a:spLocks noGrp="1"/>
          </p:cNvSpPr>
          <p:nvPr>
            <p:ph type="sldNum" sz="quarter" idx="11"/>
          </p:nvPr>
        </p:nvSpPr>
        <p:spPr>
          <a:xfrm>
            <a:off x="341572" y="8953505"/>
            <a:ext cx="474404" cy="501645"/>
          </a:xfrm>
        </p:spPr>
        <p:txBody>
          <a:bodyPr/>
          <a:lstStyle/>
          <a:p>
            <a:pPr algn="ctr"/>
            <a:fld id="{C9A48D05-AF44-4D94-A505-D97A91433368}" type="slidenum">
              <a:rPr lang="en-GB" smtClean="0"/>
              <a:pPr algn="ctr"/>
              <a:t>26</a:t>
            </a:fld>
            <a:endParaRPr lang="en-GB" dirty="0"/>
          </a:p>
        </p:txBody>
      </p:sp>
      <p:sp>
        <p:nvSpPr>
          <p:cNvPr id="28" name="Date Placeholder 1">
            <a:extLst>
              <a:ext uri="{FF2B5EF4-FFF2-40B4-BE49-F238E27FC236}">
                <a16:creationId xmlns:a16="http://schemas.microsoft.com/office/drawing/2014/main" id="{62FC7367-0B0C-41A7-B141-BEE26AD40FEE}"/>
              </a:ext>
            </a:extLst>
          </p:cNvPr>
          <p:cNvSpPr>
            <a:spLocks noGrp="1"/>
          </p:cNvSpPr>
          <p:nvPr>
            <p:ph type="dt" sz="half" idx="10"/>
          </p:nvPr>
        </p:nvSpPr>
        <p:spPr>
          <a:xfrm>
            <a:off x="9393200" y="9010651"/>
            <a:ext cx="3344904" cy="501645"/>
          </a:xfrm>
        </p:spPr>
        <p:txBody>
          <a:bodyPr/>
          <a:lstStyle/>
          <a:p>
            <a:fld id="{E001E81F-CAD3-412B-8E6F-53481B321DC6}" type="datetime4">
              <a:rPr lang="en-US" smtClean="0"/>
              <a:t>December 15, 2019</a:t>
            </a:fld>
            <a:endParaRPr lang="en-US" dirty="0"/>
          </a:p>
        </p:txBody>
      </p:sp>
      <p:sp>
        <p:nvSpPr>
          <p:cNvPr id="38" name="TextBox 37">
            <a:extLst>
              <a:ext uri="{FF2B5EF4-FFF2-40B4-BE49-F238E27FC236}">
                <a16:creationId xmlns:a16="http://schemas.microsoft.com/office/drawing/2014/main" id="{8C7E16F3-1BC5-4AA7-A3B3-030A0AED339B}"/>
              </a:ext>
            </a:extLst>
          </p:cNvPr>
          <p:cNvSpPr txBox="1"/>
          <p:nvPr/>
        </p:nvSpPr>
        <p:spPr>
          <a:xfrm>
            <a:off x="431801" y="476250"/>
            <a:ext cx="1820948" cy="923330"/>
          </a:xfrm>
          <a:prstGeom prst="rect">
            <a:avLst/>
          </a:prstGeom>
          <a:noFill/>
        </p:spPr>
        <p:txBody>
          <a:bodyPr wrap="none" rtlCol="0">
            <a:spAutoFit/>
          </a:bodyPr>
          <a:lstStyle/>
          <a:p>
            <a:r>
              <a:rPr lang="en-GB" sz="5400" dirty="0">
                <a:solidFill>
                  <a:schemeClr val="tx2"/>
                </a:solidFill>
              </a:rPr>
              <a:t>Next?</a:t>
            </a:r>
            <a:endParaRPr lang="en-US" sz="5140" dirty="0">
              <a:solidFill>
                <a:schemeClr val="tx2"/>
              </a:solidFill>
            </a:endParaRPr>
          </a:p>
        </p:txBody>
      </p:sp>
    </p:spTree>
    <p:extLst>
      <p:ext uri="{BB962C8B-B14F-4D97-AF65-F5344CB8AC3E}">
        <p14:creationId xmlns:p14="http://schemas.microsoft.com/office/powerpoint/2010/main" val="16139255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6AAE041-1F86-4FAD-8EFD-2DA4BE2D90A3}"/>
              </a:ext>
            </a:extLst>
          </p:cNvPr>
          <p:cNvSpPr>
            <a:spLocks noGrp="1"/>
          </p:cNvSpPr>
          <p:nvPr>
            <p:ph type="dt" sz="half" idx="10"/>
          </p:nvPr>
        </p:nvSpPr>
        <p:spPr/>
        <p:txBody>
          <a:bodyPr/>
          <a:lstStyle/>
          <a:p>
            <a:fld id="{E001E81F-CAD3-412B-8E6F-53481B321DC6}"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6DBB4C4D-CEAF-4C6D-AE40-311D0A41C241}"/>
              </a:ext>
            </a:extLst>
          </p:cNvPr>
          <p:cNvSpPr>
            <a:spLocks noGrp="1"/>
          </p:cNvSpPr>
          <p:nvPr>
            <p:ph type="sldNum" sz="quarter" idx="11"/>
          </p:nvPr>
        </p:nvSpPr>
        <p:spPr/>
        <p:txBody>
          <a:bodyPr/>
          <a:lstStyle/>
          <a:p>
            <a:pPr algn="ctr"/>
            <a:fld id="{6B918772-37A3-47DC-BE01-33CAE9FCB74A}" type="slidenum">
              <a:rPr lang="en-US" smtClean="0"/>
              <a:pPr algn="ctr"/>
              <a:t>27</a:t>
            </a:fld>
            <a:endParaRPr lang="en-US" dirty="0"/>
          </a:p>
        </p:txBody>
      </p:sp>
      <p:sp>
        <p:nvSpPr>
          <p:cNvPr id="4" name="TextBox 3">
            <a:extLst>
              <a:ext uri="{FF2B5EF4-FFF2-40B4-BE49-F238E27FC236}">
                <a16:creationId xmlns:a16="http://schemas.microsoft.com/office/drawing/2014/main" id="{6ABD3FA4-AFCB-4E2A-90DE-249633EA3885}"/>
              </a:ext>
            </a:extLst>
          </p:cNvPr>
          <p:cNvSpPr txBox="1"/>
          <p:nvPr/>
        </p:nvSpPr>
        <p:spPr>
          <a:xfrm>
            <a:off x="642840" y="364497"/>
            <a:ext cx="3658950" cy="1015663"/>
          </a:xfrm>
          <a:prstGeom prst="rect">
            <a:avLst/>
          </a:prstGeom>
          <a:noFill/>
        </p:spPr>
        <p:txBody>
          <a:bodyPr wrap="none" rtlCol="0">
            <a:spAutoFit/>
          </a:bodyPr>
          <a:lstStyle/>
          <a:p>
            <a:r>
              <a:rPr lang="en-GB" sz="6000" dirty="0">
                <a:solidFill>
                  <a:schemeClr val="tx2"/>
                </a:solidFill>
              </a:rPr>
              <a:t>Thank you!</a:t>
            </a:r>
          </a:p>
        </p:txBody>
      </p:sp>
      <p:sp>
        <p:nvSpPr>
          <p:cNvPr id="5" name="TextBox 4">
            <a:extLst>
              <a:ext uri="{FF2B5EF4-FFF2-40B4-BE49-F238E27FC236}">
                <a16:creationId xmlns:a16="http://schemas.microsoft.com/office/drawing/2014/main" id="{29E3625E-76C5-4546-9471-2F7F5A47F53B}"/>
              </a:ext>
            </a:extLst>
          </p:cNvPr>
          <p:cNvSpPr txBox="1"/>
          <p:nvPr/>
        </p:nvSpPr>
        <p:spPr>
          <a:xfrm>
            <a:off x="1313709" y="1924050"/>
            <a:ext cx="6233123" cy="1446550"/>
          </a:xfrm>
          <a:prstGeom prst="rect">
            <a:avLst/>
          </a:prstGeom>
          <a:noFill/>
          <a:ln w="28575">
            <a:solidFill>
              <a:schemeClr val="accent2"/>
            </a:solidFill>
          </a:ln>
        </p:spPr>
        <p:txBody>
          <a:bodyPr wrap="square" rtlCol="0">
            <a:spAutoFit/>
          </a:bodyPr>
          <a:lstStyle/>
          <a:p>
            <a:r>
              <a:rPr lang="en-GB" sz="4400" dirty="0"/>
              <a:t>RDA Steering Committee</a:t>
            </a:r>
          </a:p>
          <a:p>
            <a:pPr marL="357188"/>
            <a:r>
              <a:rPr lang="en-GB" sz="4400" dirty="0"/>
              <a:t>http://www.rda-rsc.org/</a:t>
            </a:r>
          </a:p>
        </p:txBody>
      </p:sp>
      <p:sp>
        <p:nvSpPr>
          <p:cNvPr id="6" name="TextBox 5">
            <a:extLst>
              <a:ext uri="{FF2B5EF4-FFF2-40B4-BE49-F238E27FC236}">
                <a16:creationId xmlns:a16="http://schemas.microsoft.com/office/drawing/2014/main" id="{435CFF9C-6879-4CCE-9E07-60AA86EB8F32}"/>
              </a:ext>
            </a:extLst>
          </p:cNvPr>
          <p:cNvSpPr txBox="1"/>
          <p:nvPr/>
        </p:nvSpPr>
        <p:spPr>
          <a:xfrm>
            <a:off x="1286034" y="5810250"/>
            <a:ext cx="7143733" cy="1446550"/>
          </a:xfrm>
          <a:prstGeom prst="rect">
            <a:avLst/>
          </a:prstGeom>
          <a:noFill/>
          <a:ln w="28575">
            <a:solidFill>
              <a:schemeClr val="accent2"/>
            </a:solidFill>
          </a:ln>
        </p:spPr>
        <p:txBody>
          <a:bodyPr wrap="square" rtlCol="0">
            <a:spAutoFit/>
          </a:bodyPr>
          <a:lstStyle/>
          <a:p>
            <a:r>
              <a:rPr lang="en-GB" sz="4400" dirty="0"/>
              <a:t>RDA Toolkit</a:t>
            </a:r>
          </a:p>
          <a:p>
            <a:pPr marL="357188"/>
            <a:r>
              <a:rPr lang="en-GB" sz="4400" dirty="0"/>
              <a:t>https://www.rdatoolkit.org/</a:t>
            </a:r>
          </a:p>
        </p:txBody>
      </p:sp>
      <p:sp>
        <p:nvSpPr>
          <p:cNvPr id="7" name="TextBox 6">
            <a:extLst>
              <a:ext uri="{FF2B5EF4-FFF2-40B4-BE49-F238E27FC236}">
                <a16:creationId xmlns:a16="http://schemas.microsoft.com/office/drawing/2014/main" id="{BD5681B1-FD7A-44AE-9FDE-F460BB3062A7}"/>
              </a:ext>
            </a:extLst>
          </p:cNvPr>
          <p:cNvSpPr txBox="1"/>
          <p:nvPr/>
        </p:nvSpPr>
        <p:spPr>
          <a:xfrm>
            <a:off x="1316742" y="3867150"/>
            <a:ext cx="8411458" cy="1446550"/>
          </a:xfrm>
          <a:prstGeom prst="rect">
            <a:avLst/>
          </a:prstGeom>
          <a:noFill/>
          <a:ln w="28575">
            <a:solidFill>
              <a:schemeClr val="accent2"/>
            </a:solidFill>
          </a:ln>
        </p:spPr>
        <p:txBody>
          <a:bodyPr wrap="square" rtlCol="0">
            <a:spAutoFit/>
          </a:bodyPr>
          <a:lstStyle/>
          <a:p>
            <a:r>
              <a:rPr lang="en-GB" sz="4400" dirty="0"/>
              <a:t>RDA presentations</a:t>
            </a:r>
          </a:p>
          <a:p>
            <a:pPr marL="357188"/>
            <a:r>
              <a:rPr lang="en-GB" sz="4400" dirty="0"/>
              <a:t>http://www.rda-rsc.org/node/560</a:t>
            </a:r>
          </a:p>
        </p:txBody>
      </p:sp>
    </p:spTree>
    <p:extLst>
      <p:ext uri="{BB962C8B-B14F-4D97-AF65-F5344CB8AC3E}">
        <p14:creationId xmlns:p14="http://schemas.microsoft.com/office/powerpoint/2010/main" val="10611597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5FCDF5D-69F1-48E2-B979-19A3FF668C15}"/>
              </a:ext>
            </a:extLst>
          </p:cNvPr>
          <p:cNvSpPr>
            <a:spLocks noGrp="1"/>
          </p:cNvSpPr>
          <p:nvPr>
            <p:ph type="dt" sz="half" idx="10"/>
          </p:nvPr>
        </p:nvSpPr>
        <p:spPr/>
        <p:txBody>
          <a:bodyPr/>
          <a:lstStyle/>
          <a:p>
            <a:fld id="{E001E81F-CAD3-412B-8E6F-53481B321DC6}"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4B7CE74E-D15F-4C00-BA2E-5C30D3AF324B}"/>
              </a:ext>
            </a:extLst>
          </p:cNvPr>
          <p:cNvSpPr>
            <a:spLocks noGrp="1"/>
          </p:cNvSpPr>
          <p:nvPr>
            <p:ph type="sldNum" sz="quarter" idx="11"/>
          </p:nvPr>
        </p:nvSpPr>
        <p:spPr/>
        <p:txBody>
          <a:bodyPr/>
          <a:lstStyle/>
          <a:p>
            <a:pPr algn="ctr"/>
            <a:fld id="{6B918772-37A3-47DC-BE01-33CAE9FCB74A}" type="slidenum">
              <a:rPr lang="en-US" smtClean="0"/>
              <a:pPr algn="ctr"/>
              <a:t>3</a:t>
            </a:fld>
            <a:endParaRPr lang="en-US" dirty="0"/>
          </a:p>
        </p:txBody>
      </p:sp>
      <p:pic>
        <p:nvPicPr>
          <p:cNvPr id="4" name="Picture 3">
            <a:extLst>
              <a:ext uri="{FF2B5EF4-FFF2-40B4-BE49-F238E27FC236}">
                <a16:creationId xmlns:a16="http://schemas.microsoft.com/office/drawing/2014/main" id="{7F50E5B4-5EA0-4BF5-84B4-185DFC4BD6C7}"/>
              </a:ext>
            </a:extLst>
          </p:cNvPr>
          <p:cNvPicPr>
            <a:picLocks noChangeAspect="1"/>
          </p:cNvPicPr>
          <p:nvPr/>
        </p:nvPicPr>
        <p:blipFill>
          <a:blip r:embed="rId3"/>
          <a:stretch>
            <a:fillRect/>
          </a:stretch>
        </p:blipFill>
        <p:spPr>
          <a:xfrm>
            <a:off x="279400" y="781050"/>
            <a:ext cx="12637262" cy="7902392"/>
          </a:xfrm>
          <a:prstGeom prst="rect">
            <a:avLst/>
          </a:prstGeom>
        </p:spPr>
      </p:pic>
    </p:spTree>
    <p:extLst>
      <p:ext uri="{BB962C8B-B14F-4D97-AF65-F5344CB8AC3E}">
        <p14:creationId xmlns:p14="http://schemas.microsoft.com/office/powerpoint/2010/main" val="2886131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1E1438-0D5F-42BD-83EF-FDDF241531C0}"/>
              </a:ext>
            </a:extLst>
          </p:cNvPr>
          <p:cNvSpPr>
            <a:spLocks noGrp="1"/>
          </p:cNvSpPr>
          <p:nvPr>
            <p:ph type="dt" sz="half" idx="10"/>
          </p:nvPr>
        </p:nvSpPr>
        <p:spPr/>
        <p:txBody>
          <a:bodyPr/>
          <a:lstStyle/>
          <a:p>
            <a:fld id="{E001E81F-CAD3-412B-8E6F-53481B321DC6}"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2DAAC7F0-B301-40AC-A1F5-5765ECB18495}"/>
              </a:ext>
            </a:extLst>
          </p:cNvPr>
          <p:cNvSpPr>
            <a:spLocks noGrp="1"/>
          </p:cNvSpPr>
          <p:nvPr>
            <p:ph type="sldNum" sz="quarter" idx="11"/>
          </p:nvPr>
        </p:nvSpPr>
        <p:spPr/>
        <p:txBody>
          <a:bodyPr/>
          <a:lstStyle/>
          <a:p>
            <a:pPr algn="ctr"/>
            <a:fld id="{6B918772-37A3-47DC-BE01-33CAE9FCB74A}" type="slidenum">
              <a:rPr lang="en-US" smtClean="0"/>
              <a:pPr algn="ctr"/>
              <a:t>4</a:t>
            </a:fld>
            <a:endParaRPr lang="en-US" dirty="0"/>
          </a:p>
        </p:txBody>
      </p:sp>
      <p:sp>
        <p:nvSpPr>
          <p:cNvPr id="5" name="TextBox 4">
            <a:extLst>
              <a:ext uri="{FF2B5EF4-FFF2-40B4-BE49-F238E27FC236}">
                <a16:creationId xmlns:a16="http://schemas.microsoft.com/office/drawing/2014/main" id="{979FEC74-DE9F-4CCA-B844-B4E8D97611E5}"/>
              </a:ext>
            </a:extLst>
          </p:cNvPr>
          <p:cNvSpPr txBox="1"/>
          <p:nvPr/>
        </p:nvSpPr>
        <p:spPr>
          <a:xfrm>
            <a:off x="431800" y="476250"/>
            <a:ext cx="6369372" cy="883319"/>
          </a:xfrm>
          <a:prstGeom prst="rect">
            <a:avLst/>
          </a:prstGeom>
          <a:noFill/>
        </p:spPr>
        <p:txBody>
          <a:bodyPr wrap="none" rtlCol="0">
            <a:spAutoFit/>
          </a:bodyPr>
          <a:lstStyle/>
          <a:p>
            <a:r>
              <a:rPr lang="en-GB" sz="5140" dirty="0">
                <a:solidFill>
                  <a:schemeClr val="tx2"/>
                </a:solidFill>
              </a:rPr>
              <a:t>New RDA Toolkit (beta)</a:t>
            </a:r>
            <a:endParaRPr lang="en-US" sz="5140" dirty="0">
              <a:solidFill>
                <a:schemeClr val="tx2"/>
              </a:solidFill>
            </a:endParaRPr>
          </a:p>
        </p:txBody>
      </p:sp>
      <p:sp>
        <p:nvSpPr>
          <p:cNvPr id="6" name="TextBox 5">
            <a:extLst>
              <a:ext uri="{FF2B5EF4-FFF2-40B4-BE49-F238E27FC236}">
                <a16:creationId xmlns:a16="http://schemas.microsoft.com/office/drawing/2014/main" id="{77E62050-0807-48DD-AA00-80D3CB8A23CD}"/>
              </a:ext>
            </a:extLst>
          </p:cNvPr>
          <p:cNvSpPr txBox="1"/>
          <p:nvPr/>
        </p:nvSpPr>
        <p:spPr>
          <a:xfrm>
            <a:off x="1567327" y="4542067"/>
            <a:ext cx="9656618" cy="707566"/>
          </a:xfrm>
          <a:prstGeom prst="rect">
            <a:avLst/>
          </a:prstGeom>
          <a:noFill/>
          <a:ln w="19050">
            <a:noFill/>
          </a:ln>
        </p:spPr>
        <p:txBody>
          <a:bodyPr wrap="none" rtlCol="0">
            <a:spAutoFit/>
          </a:bodyPr>
          <a:lstStyle/>
          <a:p>
            <a:r>
              <a:rPr lang="en-GB" sz="3998" dirty="0"/>
              <a:t>Continues evolution from book (AACR3) to kit</a:t>
            </a:r>
          </a:p>
        </p:txBody>
      </p:sp>
      <p:pic>
        <p:nvPicPr>
          <p:cNvPr id="8" name="Picture 7">
            <a:extLst>
              <a:ext uri="{FF2B5EF4-FFF2-40B4-BE49-F238E27FC236}">
                <a16:creationId xmlns:a16="http://schemas.microsoft.com/office/drawing/2014/main" id="{85E79019-A8B4-4BA5-B76B-D87D95DE4FF8}"/>
              </a:ext>
            </a:extLst>
          </p:cNvPr>
          <p:cNvPicPr>
            <a:picLocks noChangeAspect="1"/>
          </p:cNvPicPr>
          <p:nvPr/>
        </p:nvPicPr>
        <p:blipFill>
          <a:blip r:embed="rId3"/>
          <a:stretch>
            <a:fillRect/>
          </a:stretch>
        </p:blipFill>
        <p:spPr>
          <a:xfrm>
            <a:off x="431800" y="1847850"/>
            <a:ext cx="12031261" cy="1814513"/>
          </a:xfrm>
          <a:prstGeom prst="rect">
            <a:avLst/>
          </a:prstGeom>
          <a:ln w="38100">
            <a:solidFill>
              <a:schemeClr val="accent1"/>
            </a:solidFill>
          </a:ln>
        </p:spPr>
      </p:pic>
      <p:sp>
        <p:nvSpPr>
          <p:cNvPr id="9" name="TextBox 8">
            <a:extLst>
              <a:ext uri="{FF2B5EF4-FFF2-40B4-BE49-F238E27FC236}">
                <a16:creationId xmlns:a16="http://schemas.microsoft.com/office/drawing/2014/main" id="{A2775765-F2DD-4416-B0DF-350E97478340}"/>
              </a:ext>
            </a:extLst>
          </p:cNvPr>
          <p:cNvSpPr txBox="1"/>
          <p:nvPr/>
        </p:nvSpPr>
        <p:spPr>
          <a:xfrm>
            <a:off x="1567327" y="5675108"/>
            <a:ext cx="8989512" cy="1322798"/>
          </a:xfrm>
          <a:prstGeom prst="rect">
            <a:avLst/>
          </a:prstGeom>
          <a:noFill/>
          <a:ln w="19050">
            <a:noFill/>
          </a:ln>
        </p:spPr>
        <p:txBody>
          <a:bodyPr wrap="none" rtlCol="0">
            <a:spAutoFit/>
          </a:bodyPr>
          <a:lstStyle/>
          <a:p>
            <a:r>
              <a:rPr lang="en-GB" sz="3998" dirty="0"/>
              <a:t>A kit of tools for metadata engineering</a:t>
            </a:r>
          </a:p>
          <a:p>
            <a:pPr marL="914400"/>
            <a:r>
              <a:rPr lang="en-GB" sz="3998" dirty="0"/>
              <a:t>Construction; maintenance; re-cycling</a:t>
            </a:r>
          </a:p>
        </p:txBody>
      </p:sp>
    </p:spTree>
    <p:extLst>
      <p:ext uri="{BB962C8B-B14F-4D97-AF65-F5344CB8AC3E}">
        <p14:creationId xmlns:p14="http://schemas.microsoft.com/office/powerpoint/2010/main" val="3510918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F19208-3CC2-4B20-901D-FFC1989078C3}"/>
              </a:ext>
            </a:extLst>
          </p:cNvPr>
          <p:cNvSpPr>
            <a:spLocks noGrp="1"/>
          </p:cNvSpPr>
          <p:nvPr>
            <p:ph type="dt" sz="half" idx="10"/>
          </p:nvPr>
        </p:nvSpPr>
        <p:spPr/>
        <p:txBody>
          <a:bodyPr/>
          <a:lstStyle/>
          <a:p>
            <a:fld id="{E001E81F-CAD3-412B-8E6F-53481B321DC6}"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0AC190AC-A492-49C3-9E81-2D408CA5CE52}"/>
              </a:ext>
            </a:extLst>
          </p:cNvPr>
          <p:cNvSpPr>
            <a:spLocks noGrp="1"/>
          </p:cNvSpPr>
          <p:nvPr>
            <p:ph type="sldNum" sz="quarter" idx="11"/>
          </p:nvPr>
        </p:nvSpPr>
        <p:spPr/>
        <p:txBody>
          <a:bodyPr/>
          <a:lstStyle/>
          <a:p>
            <a:pPr algn="ctr"/>
            <a:fld id="{6B918772-37A3-47DC-BE01-33CAE9FCB74A}" type="slidenum">
              <a:rPr lang="en-US" smtClean="0"/>
              <a:pPr algn="ctr"/>
              <a:t>5</a:t>
            </a:fld>
            <a:endParaRPr lang="en-US" dirty="0"/>
          </a:p>
        </p:txBody>
      </p:sp>
      <p:pic>
        <p:nvPicPr>
          <p:cNvPr id="4" name="Picture 3">
            <a:extLst>
              <a:ext uri="{FF2B5EF4-FFF2-40B4-BE49-F238E27FC236}">
                <a16:creationId xmlns:a16="http://schemas.microsoft.com/office/drawing/2014/main" id="{ACFFFBB2-6BE9-470C-B2A1-048C08F22C26}"/>
              </a:ext>
            </a:extLst>
          </p:cNvPr>
          <p:cNvPicPr>
            <a:picLocks noChangeAspect="1"/>
          </p:cNvPicPr>
          <p:nvPr/>
        </p:nvPicPr>
        <p:blipFill>
          <a:blip r:embed="rId3"/>
          <a:stretch>
            <a:fillRect/>
          </a:stretch>
        </p:blipFill>
        <p:spPr>
          <a:xfrm>
            <a:off x="341572" y="171450"/>
            <a:ext cx="7848600" cy="8376753"/>
          </a:xfrm>
          <a:prstGeom prst="rect">
            <a:avLst/>
          </a:prstGeom>
          <a:ln w="38100">
            <a:solidFill>
              <a:schemeClr val="accent1"/>
            </a:solidFill>
          </a:ln>
        </p:spPr>
      </p:pic>
      <p:sp>
        <p:nvSpPr>
          <p:cNvPr id="5" name="TextBox 4">
            <a:extLst>
              <a:ext uri="{FF2B5EF4-FFF2-40B4-BE49-F238E27FC236}">
                <a16:creationId xmlns:a16="http://schemas.microsoft.com/office/drawing/2014/main" id="{F802C3EC-A57A-4FAC-BE0F-3276B4CD17A7}"/>
              </a:ext>
            </a:extLst>
          </p:cNvPr>
          <p:cNvSpPr txBox="1"/>
          <p:nvPr/>
        </p:nvSpPr>
        <p:spPr>
          <a:xfrm>
            <a:off x="8463935" y="4286250"/>
            <a:ext cx="4305304" cy="3168496"/>
          </a:xfrm>
          <a:prstGeom prst="rect">
            <a:avLst/>
          </a:prstGeom>
          <a:noFill/>
          <a:ln w="19050">
            <a:noFill/>
          </a:ln>
        </p:spPr>
        <p:txBody>
          <a:bodyPr wrap="square" rtlCol="0">
            <a:spAutoFit/>
          </a:bodyPr>
          <a:lstStyle/>
          <a:p>
            <a:r>
              <a:rPr lang="en-GB" sz="3998" dirty="0"/>
              <a:t>Glossary entries for all controlled terms</a:t>
            </a:r>
          </a:p>
          <a:p>
            <a:pPr marL="571500" indent="-571500">
              <a:buFont typeface="Arial" panose="020B0604020202020204" pitchFamily="34" charset="0"/>
              <a:buChar char="•"/>
            </a:pPr>
            <a:r>
              <a:rPr lang="en-GB" sz="3998" dirty="0"/>
              <a:t>Element labels</a:t>
            </a:r>
          </a:p>
          <a:p>
            <a:pPr marL="571500" indent="-571500">
              <a:buFont typeface="Arial" panose="020B0604020202020204" pitchFamily="34" charset="0"/>
              <a:buChar char="•"/>
            </a:pPr>
            <a:r>
              <a:rPr lang="en-GB" sz="3998" dirty="0"/>
              <a:t>Value terms</a:t>
            </a:r>
          </a:p>
          <a:p>
            <a:pPr marL="571500" indent="-571500">
              <a:buFont typeface="Arial" panose="020B0604020202020204" pitchFamily="34" charset="0"/>
              <a:buChar char="•"/>
            </a:pPr>
            <a:r>
              <a:rPr lang="en-GB" sz="3998" dirty="0"/>
              <a:t>Instruction terms</a:t>
            </a:r>
          </a:p>
        </p:txBody>
      </p:sp>
    </p:spTree>
    <p:extLst>
      <p:ext uri="{BB962C8B-B14F-4D97-AF65-F5344CB8AC3E}">
        <p14:creationId xmlns:p14="http://schemas.microsoft.com/office/powerpoint/2010/main" val="31471705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0E8064-64D3-46DB-BAA5-06B477695ABA}"/>
              </a:ext>
            </a:extLst>
          </p:cNvPr>
          <p:cNvSpPr>
            <a:spLocks noGrp="1"/>
          </p:cNvSpPr>
          <p:nvPr>
            <p:ph type="dt" sz="half" idx="10"/>
          </p:nvPr>
        </p:nvSpPr>
        <p:spPr/>
        <p:txBody>
          <a:bodyPr/>
          <a:lstStyle/>
          <a:p>
            <a:fld id="{E001E81F-CAD3-412B-8E6F-53481B321DC6}"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A0667E51-86F1-4527-844E-014C9BEA34F2}"/>
              </a:ext>
            </a:extLst>
          </p:cNvPr>
          <p:cNvSpPr>
            <a:spLocks noGrp="1"/>
          </p:cNvSpPr>
          <p:nvPr>
            <p:ph type="sldNum" sz="quarter" idx="11"/>
          </p:nvPr>
        </p:nvSpPr>
        <p:spPr/>
        <p:txBody>
          <a:bodyPr/>
          <a:lstStyle/>
          <a:p>
            <a:pPr algn="ctr"/>
            <a:fld id="{6B918772-37A3-47DC-BE01-33CAE9FCB74A}" type="slidenum">
              <a:rPr lang="en-US" smtClean="0"/>
              <a:pPr algn="ctr"/>
              <a:t>6</a:t>
            </a:fld>
            <a:endParaRPr lang="en-US" dirty="0"/>
          </a:p>
        </p:txBody>
      </p:sp>
      <p:pic>
        <p:nvPicPr>
          <p:cNvPr id="4" name="Picture 3">
            <a:extLst>
              <a:ext uri="{FF2B5EF4-FFF2-40B4-BE49-F238E27FC236}">
                <a16:creationId xmlns:a16="http://schemas.microsoft.com/office/drawing/2014/main" id="{88D82026-59E9-4C18-BEA1-B46C9978A8D1}"/>
              </a:ext>
            </a:extLst>
          </p:cNvPr>
          <p:cNvPicPr>
            <a:picLocks noChangeAspect="1"/>
          </p:cNvPicPr>
          <p:nvPr/>
        </p:nvPicPr>
        <p:blipFill>
          <a:blip r:embed="rId3"/>
          <a:stretch>
            <a:fillRect/>
          </a:stretch>
        </p:blipFill>
        <p:spPr>
          <a:xfrm>
            <a:off x="590245" y="247650"/>
            <a:ext cx="8708299" cy="8315851"/>
          </a:xfrm>
          <a:prstGeom prst="rect">
            <a:avLst/>
          </a:prstGeom>
          <a:ln w="38100">
            <a:solidFill>
              <a:schemeClr val="accent1"/>
            </a:solidFill>
          </a:ln>
        </p:spPr>
      </p:pic>
    </p:spTree>
    <p:extLst>
      <p:ext uri="{BB962C8B-B14F-4D97-AF65-F5344CB8AC3E}">
        <p14:creationId xmlns:p14="http://schemas.microsoft.com/office/powerpoint/2010/main" val="40317388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84200" y="527586"/>
            <a:ext cx="7050787" cy="1674305"/>
          </a:xfrm>
          <a:prstGeom prst="rect">
            <a:avLst/>
          </a:prstGeom>
          <a:noFill/>
        </p:spPr>
        <p:txBody>
          <a:bodyPr wrap="square" rtlCol="0">
            <a:spAutoFit/>
          </a:bodyPr>
          <a:lstStyle/>
          <a:p>
            <a:r>
              <a:rPr lang="en-GB" sz="5140" dirty="0"/>
              <a:t>LRM-E4-A4 Manifestation statements</a:t>
            </a:r>
            <a:endParaRPr lang="en-US" sz="5140" dirty="0"/>
          </a:p>
        </p:txBody>
      </p:sp>
      <p:sp>
        <p:nvSpPr>
          <p:cNvPr id="2" name="TextBox 1"/>
          <p:cNvSpPr txBox="1"/>
          <p:nvPr/>
        </p:nvSpPr>
        <p:spPr>
          <a:xfrm>
            <a:off x="584200" y="2457450"/>
            <a:ext cx="10373083" cy="3783728"/>
          </a:xfrm>
          <a:prstGeom prst="rect">
            <a:avLst/>
          </a:prstGeom>
          <a:noFill/>
        </p:spPr>
        <p:txBody>
          <a:bodyPr wrap="square" rtlCol="0">
            <a:spAutoFit/>
          </a:bodyPr>
          <a:lstStyle/>
          <a:p>
            <a:r>
              <a:rPr lang="en-GB" sz="3998" dirty="0"/>
              <a:t>A statement appearing in the </a:t>
            </a:r>
            <a:r>
              <a:rPr lang="en-GB" sz="3998" i="1" dirty="0"/>
              <a:t>manifestation </a:t>
            </a:r>
            <a:r>
              <a:rPr lang="en-GB" sz="3998" dirty="0"/>
              <a:t>and</a:t>
            </a:r>
          </a:p>
          <a:p>
            <a:r>
              <a:rPr lang="en-GB" sz="3998" dirty="0"/>
              <a:t>deemed to be significant for users to understand</a:t>
            </a:r>
          </a:p>
          <a:p>
            <a:r>
              <a:rPr lang="en-GB" sz="3998" dirty="0"/>
              <a:t>how the resource represents itself.</a:t>
            </a:r>
          </a:p>
          <a:p>
            <a:r>
              <a:rPr lang="en-GB" sz="3998" dirty="0"/>
              <a:t>… </a:t>
            </a:r>
            <a:r>
              <a:rPr lang="en-GB" sz="3998" b="1" dirty="0"/>
              <a:t>normally transcribed </a:t>
            </a:r>
            <a:r>
              <a:rPr lang="en-GB" sz="3998" dirty="0"/>
              <a:t>from a source … in a</a:t>
            </a:r>
          </a:p>
          <a:p>
            <a:r>
              <a:rPr lang="en-GB" sz="3998" dirty="0"/>
              <a:t>manifestation. Transcription conventions are</a:t>
            </a:r>
          </a:p>
          <a:p>
            <a:r>
              <a:rPr lang="en-GB" sz="3998" dirty="0"/>
              <a:t>codified by each implementation.</a:t>
            </a:r>
          </a:p>
        </p:txBody>
      </p:sp>
      <p:sp>
        <p:nvSpPr>
          <p:cNvPr id="8" name="TextBox 7"/>
          <p:cNvSpPr txBox="1"/>
          <p:nvPr/>
        </p:nvSpPr>
        <p:spPr>
          <a:xfrm>
            <a:off x="2489200" y="6583242"/>
            <a:ext cx="7312451" cy="883319"/>
          </a:xfrm>
          <a:prstGeom prst="rect">
            <a:avLst/>
          </a:prstGeom>
          <a:noFill/>
          <a:ln w="19050">
            <a:solidFill>
              <a:schemeClr val="tx1"/>
            </a:solidFill>
          </a:ln>
        </p:spPr>
        <p:txBody>
          <a:bodyPr wrap="none" rtlCol="0">
            <a:spAutoFit/>
          </a:bodyPr>
          <a:lstStyle/>
          <a:p>
            <a:r>
              <a:rPr lang="en-GB" sz="5140" dirty="0"/>
              <a:t>Principle of representation</a:t>
            </a:r>
          </a:p>
        </p:txBody>
      </p:sp>
      <p:sp>
        <p:nvSpPr>
          <p:cNvPr id="4" name="Rectangle 3"/>
          <p:cNvSpPr/>
          <p:nvPr/>
        </p:nvSpPr>
        <p:spPr>
          <a:xfrm>
            <a:off x="584200" y="3714583"/>
            <a:ext cx="7410675" cy="657410"/>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570"/>
          </a:p>
        </p:txBody>
      </p:sp>
      <p:sp>
        <p:nvSpPr>
          <p:cNvPr id="7" name="TextBox 6"/>
          <p:cNvSpPr txBox="1"/>
          <p:nvPr/>
        </p:nvSpPr>
        <p:spPr>
          <a:xfrm>
            <a:off x="3937426" y="7715250"/>
            <a:ext cx="3959225" cy="707566"/>
          </a:xfrm>
          <a:prstGeom prst="rect">
            <a:avLst/>
          </a:prstGeom>
          <a:noFill/>
        </p:spPr>
        <p:txBody>
          <a:bodyPr wrap="none" rtlCol="0">
            <a:spAutoFit/>
          </a:bodyPr>
          <a:lstStyle/>
          <a:p>
            <a:r>
              <a:rPr lang="en-GB" sz="3998" dirty="0"/>
              <a:t>User task: Identify</a:t>
            </a:r>
          </a:p>
        </p:txBody>
      </p:sp>
    </p:spTree>
    <p:extLst>
      <p:ext uri="{BB962C8B-B14F-4D97-AF65-F5344CB8AC3E}">
        <p14:creationId xmlns:p14="http://schemas.microsoft.com/office/powerpoint/2010/main" val="394949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4" grpId="0" animBg="1"/>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A5455E2-8AE2-489A-8255-80AE95DBF69B}"/>
              </a:ext>
            </a:extLst>
          </p:cNvPr>
          <p:cNvSpPr txBox="1"/>
          <p:nvPr/>
        </p:nvSpPr>
        <p:spPr>
          <a:xfrm>
            <a:off x="431800" y="476250"/>
            <a:ext cx="9336787" cy="1674305"/>
          </a:xfrm>
          <a:prstGeom prst="rect">
            <a:avLst/>
          </a:prstGeom>
          <a:noFill/>
        </p:spPr>
        <p:txBody>
          <a:bodyPr wrap="square" rtlCol="0">
            <a:spAutoFit/>
          </a:bodyPr>
          <a:lstStyle/>
          <a:p>
            <a:r>
              <a:rPr lang="en-GB" sz="5140" dirty="0">
                <a:solidFill>
                  <a:schemeClr val="tx2"/>
                </a:solidFill>
              </a:rPr>
              <a:t>RDA Manifestation statement elements</a:t>
            </a:r>
            <a:endParaRPr lang="en-US" sz="5140" dirty="0">
              <a:solidFill>
                <a:schemeClr val="tx2"/>
              </a:solidFill>
            </a:endParaRPr>
          </a:p>
        </p:txBody>
      </p:sp>
      <p:sp>
        <p:nvSpPr>
          <p:cNvPr id="6" name="TextBox 5">
            <a:extLst>
              <a:ext uri="{FF2B5EF4-FFF2-40B4-BE49-F238E27FC236}">
                <a16:creationId xmlns:a16="http://schemas.microsoft.com/office/drawing/2014/main" id="{7DCB200B-C3AD-42CC-AB0A-A970D80807C6}"/>
              </a:ext>
            </a:extLst>
          </p:cNvPr>
          <p:cNvSpPr txBox="1"/>
          <p:nvPr/>
        </p:nvSpPr>
        <p:spPr>
          <a:xfrm>
            <a:off x="431800" y="2286981"/>
            <a:ext cx="10511019" cy="1322798"/>
          </a:xfrm>
          <a:prstGeom prst="rect">
            <a:avLst/>
          </a:prstGeom>
          <a:noFill/>
          <a:ln w="19050">
            <a:noFill/>
          </a:ln>
        </p:spPr>
        <p:txBody>
          <a:bodyPr wrap="none" rtlCol="0">
            <a:spAutoFit/>
          </a:bodyPr>
          <a:lstStyle/>
          <a:p>
            <a:r>
              <a:rPr lang="en-GB" sz="3998" dirty="0"/>
              <a:t>Broad level of granularity:</a:t>
            </a:r>
          </a:p>
          <a:p>
            <a:pPr marL="719138"/>
            <a:r>
              <a:rPr lang="en-GB" sz="3998" dirty="0"/>
              <a:t>Covers wide range of layouts on manifestation</a:t>
            </a:r>
          </a:p>
        </p:txBody>
      </p:sp>
      <p:sp>
        <p:nvSpPr>
          <p:cNvPr id="7" name="TextBox 6">
            <a:extLst>
              <a:ext uri="{FF2B5EF4-FFF2-40B4-BE49-F238E27FC236}">
                <a16:creationId xmlns:a16="http://schemas.microsoft.com/office/drawing/2014/main" id="{6F03D469-6DBE-4E11-8E02-3AD87AEF138C}"/>
              </a:ext>
            </a:extLst>
          </p:cNvPr>
          <p:cNvSpPr txBox="1"/>
          <p:nvPr/>
        </p:nvSpPr>
        <p:spPr>
          <a:xfrm>
            <a:off x="431800" y="3750741"/>
            <a:ext cx="8470780" cy="1322798"/>
          </a:xfrm>
          <a:prstGeom prst="rect">
            <a:avLst/>
          </a:prstGeom>
          <a:noFill/>
          <a:ln w="19050">
            <a:noFill/>
          </a:ln>
        </p:spPr>
        <p:txBody>
          <a:bodyPr wrap="none" rtlCol="0">
            <a:spAutoFit/>
          </a:bodyPr>
          <a:lstStyle/>
          <a:p>
            <a:r>
              <a:rPr lang="en-GB" sz="3998" dirty="0"/>
              <a:t>One level of hierarchy:</a:t>
            </a:r>
          </a:p>
          <a:p>
            <a:pPr marL="719138"/>
            <a:r>
              <a:rPr lang="en-GB" sz="3998" dirty="0"/>
              <a:t>All specific statements are sub-types</a:t>
            </a:r>
          </a:p>
        </p:txBody>
      </p:sp>
      <p:sp>
        <p:nvSpPr>
          <p:cNvPr id="8" name="TextBox 7">
            <a:extLst>
              <a:ext uri="{FF2B5EF4-FFF2-40B4-BE49-F238E27FC236}">
                <a16:creationId xmlns:a16="http://schemas.microsoft.com/office/drawing/2014/main" id="{A77DF10C-9B8F-4071-BE6B-162F508C8969}"/>
              </a:ext>
            </a:extLst>
          </p:cNvPr>
          <p:cNvSpPr txBox="1"/>
          <p:nvPr/>
        </p:nvSpPr>
        <p:spPr>
          <a:xfrm>
            <a:off x="1193800" y="5276850"/>
            <a:ext cx="11506200" cy="3168496"/>
          </a:xfrm>
          <a:prstGeom prst="rect">
            <a:avLst/>
          </a:prstGeom>
          <a:solidFill>
            <a:schemeClr val="bg1"/>
          </a:solidFill>
          <a:ln w="28575">
            <a:solidFill>
              <a:schemeClr val="accent1"/>
            </a:solidFill>
          </a:ln>
        </p:spPr>
        <p:txBody>
          <a:bodyPr wrap="square" rtlCol="0">
            <a:spAutoFit/>
          </a:bodyPr>
          <a:lstStyle/>
          <a:p>
            <a:r>
              <a:rPr lang="en-GB" sz="3998" dirty="0"/>
              <a:t>Manifestation statement</a:t>
            </a:r>
          </a:p>
          <a:p>
            <a:r>
              <a:rPr lang="en-GB" sz="3998" dirty="0"/>
              <a:t>&gt; Manifestation title and responsibility statement</a:t>
            </a:r>
          </a:p>
          <a:p>
            <a:r>
              <a:rPr lang="en-GB" sz="3998" dirty="0"/>
              <a:t>&gt; Manifestation edition statement</a:t>
            </a:r>
          </a:p>
          <a:p>
            <a:r>
              <a:rPr lang="en-GB" sz="3998" dirty="0"/>
              <a:t>&gt; Manifestation identifier statement</a:t>
            </a:r>
          </a:p>
          <a:p>
            <a:r>
              <a:rPr lang="en-GB" sz="3998" dirty="0"/>
              <a:t>&gt; …</a:t>
            </a:r>
          </a:p>
        </p:txBody>
      </p:sp>
    </p:spTree>
    <p:extLst>
      <p:ext uri="{BB962C8B-B14F-4D97-AF65-F5344CB8AC3E}">
        <p14:creationId xmlns:p14="http://schemas.microsoft.com/office/powerpoint/2010/main" val="35918358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1929BA-B3F1-4404-A845-FA722EA82B15}"/>
              </a:ext>
            </a:extLst>
          </p:cNvPr>
          <p:cNvSpPr>
            <a:spLocks noGrp="1"/>
          </p:cNvSpPr>
          <p:nvPr>
            <p:ph type="dt" sz="half" idx="10"/>
          </p:nvPr>
        </p:nvSpPr>
        <p:spPr/>
        <p:txBody>
          <a:bodyPr/>
          <a:lstStyle/>
          <a:p>
            <a:fld id="{E001E81F-CAD3-412B-8E6F-53481B321DC6}" type="datetime4">
              <a:rPr lang="en-US" smtClean="0"/>
              <a:t>December 15, 2019</a:t>
            </a:fld>
            <a:endParaRPr lang="en-US" dirty="0"/>
          </a:p>
        </p:txBody>
      </p:sp>
      <p:sp>
        <p:nvSpPr>
          <p:cNvPr id="3" name="Slide Number Placeholder 2">
            <a:extLst>
              <a:ext uri="{FF2B5EF4-FFF2-40B4-BE49-F238E27FC236}">
                <a16:creationId xmlns:a16="http://schemas.microsoft.com/office/drawing/2014/main" id="{70C60F8D-1BFB-477A-8181-434AADE216CA}"/>
              </a:ext>
            </a:extLst>
          </p:cNvPr>
          <p:cNvSpPr>
            <a:spLocks noGrp="1"/>
          </p:cNvSpPr>
          <p:nvPr>
            <p:ph type="sldNum" sz="quarter" idx="11"/>
          </p:nvPr>
        </p:nvSpPr>
        <p:spPr/>
        <p:txBody>
          <a:bodyPr/>
          <a:lstStyle/>
          <a:p>
            <a:pPr algn="ctr"/>
            <a:fld id="{6B918772-37A3-47DC-BE01-33CAE9FCB74A}" type="slidenum">
              <a:rPr lang="en-US" smtClean="0"/>
              <a:pPr algn="ctr"/>
              <a:t>9</a:t>
            </a:fld>
            <a:endParaRPr lang="en-US" dirty="0"/>
          </a:p>
        </p:txBody>
      </p:sp>
      <p:sp>
        <p:nvSpPr>
          <p:cNvPr id="4" name="TextBox 3">
            <a:extLst>
              <a:ext uri="{FF2B5EF4-FFF2-40B4-BE49-F238E27FC236}">
                <a16:creationId xmlns:a16="http://schemas.microsoft.com/office/drawing/2014/main" id="{6AD9D978-87B2-4AAB-915B-A7485CBBCE30}"/>
              </a:ext>
            </a:extLst>
          </p:cNvPr>
          <p:cNvSpPr txBox="1"/>
          <p:nvPr/>
        </p:nvSpPr>
        <p:spPr>
          <a:xfrm>
            <a:off x="431801" y="476250"/>
            <a:ext cx="8153400" cy="923330"/>
          </a:xfrm>
          <a:prstGeom prst="rect">
            <a:avLst/>
          </a:prstGeom>
          <a:noFill/>
        </p:spPr>
        <p:txBody>
          <a:bodyPr wrap="square" rtlCol="0">
            <a:spAutoFit/>
          </a:bodyPr>
          <a:lstStyle/>
          <a:p>
            <a:r>
              <a:rPr lang="en-GB" sz="5400" dirty="0">
                <a:solidFill>
                  <a:schemeClr val="tx2"/>
                </a:solidFill>
              </a:rPr>
              <a:t>RDA</a:t>
            </a:r>
            <a:r>
              <a:rPr lang="en-GB" sz="5140" dirty="0">
                <a:solidFill>
                  <a:schemeClr val="tx2"/>
                </a:solidFill>
              </a:rPr>
              <a:t> Manifestation statement</a:t>
            </a:r>
            <a:endParaRPr lang="en-US" sz="5140" dirty="0">
              <a:solidFill>
                <a:schemeClr val="tx2"/>
              </a:solidFill>
            </a:endParaRPr>
          </a:p>
        </p:txBody>
      </p:sp>
      <p:sp>
        <p:nvSpPr>
          <p:cNvPr id="5" name="TextBox 4">
            <a:extLst>
              <a:ext uri="{FF2B5EF4-FFF2-40B4-BE49-F238E27FC236}">
                <a16:creationId xmlns:a16="http://schemas.microsoft.com/office/drawing/2014/main" id="{5791BB97-F46E-48FE-892B-D01A9625F281}"/>
              </a:ext>
            </a:extLst>
          </p:cNvPr>
          <p:cNvSpPr txBox="1"/>
          <p:nvPr/>
        </p:nvSpPr>
        <p:spPr>
          <a:xfrm>
            <a:off x="431801" y="2899529"/>
            <a:ext cx="10745955" cy="707566"/>
          </a:xfrm>
          <a:prstGeom prst="rect">
            <a:avLst/>
          </a:prstGeom>
          <a:noFill/>
          <a:ln w="19050">
            <a:noFill/>
          </a:ln>
        </p:spPr>
        <p:txBody>
          <a:bodyPr wrap="none" rtlCol="0">
            <a:spAutoFit/>
          </a:bodyPr>
          <a:lstStyle/>
          <a:p>
            <a:r>
              <a:rPr lang="en-GB" sz="3998" dirty="0"/>
              <a:t>Recording method: unstructured description (only)</a:t>
            </a:r>
          </a:p>
        </p:txBody>
      </p:sp>
      <p:sp>
        <p:nvSpPr>
          <p:cNvPr id="6" name="TextBox 5">
            <a:extLst>
              <a:ext uri="{FF2B5EF4-FFF2-40B4-BE49-F238E27FC236}">
                <a16:creationId xmlns:a16="http://schemas.microsoft.com/office/drawing/2014/main" id="{59C161F6-63B2-4040-BD5A-943122C37383}"/>
              </a:ext>
            </a:extLst>
          </p:cNvPr>
          <p:cNvSpPr txBox="1"/>
          <p:nvPr/>
        </p:nvSpPr>
        <p:spPr>
          <a:xfrm>
            <a:off x="431801" y="4286250"/>
            <a:ext cx="12115799" cy="3168496"/>
          </a:xfrm>
          <a:prstGeom prst="rect">
            <a:avLst/>
          </a:prstGeom>
          <a:noFill/>
          <a:ln w="19050">
            <a:noFill/>
          </a:ln>
        </p:spPr>
        <p:txBody>
          <a:bodyPr wrap="square" rtlCol="0">
            <a:spAutoFit/>
          </a:bodyPr>
          <a:lstStyle/>
          <a:p>
            <a:r>
              <a:rPr lang="en-GB" sz="3998" dirty="0"/>
              <a:t>Transcribed from manifestation being described:</a:t>
            </a:r>
          </a:p>
          <a:p>
            <a:pPr marL="719138"/>
            <a:r>
              <a:rPr lang="en-GB" sz="3998" dirty="0"/>
              <a:t>Basic transcription rules (WYSIWYG, machine-capture)</a:t>
            </a:r>
          </a:p>
          <a:p>
            <a:pPr marL="719138"/>
            <a:r>
              <a:rPr lang="en-GB" sz="3998" dirty="0"/>
              <a:t>Normalized transcription rules (capitalization, punctuation, etc.)</a:t>
            </a:r>
          </a:p>
          <a:p>
            <a:pPr marL="719138"/>
            <a:r>
              <a:rPr lang="en-GB" sz="3998" dirty="0"/>
              <a:t>Other transcription rules (specialized communities)</a:t>
            </a:r>
          </a:p>
        </p:txBody>
      </p:sp>
    </p:spTree>
    <p:extLst>
      <p:ext uri="{BB962C8B-B14F-4D97-AF65-F5344CB8AC3E}">
        <p14:creationId xmlns:p14="http://schemas.microsoft.com/office/powerpoint/2010/main" val="782164379"/>
      </p:ext>
    </p:extLst>
  </p:cSld>
  <p:clrMapOvr>
    <a:masterClrMapping/>
  </p:clrMapOvr>
</p:sld>
</file>

<file path=ppt/theme/theme1.xml><?xml version="1.0" encoding="utf-8"?>
<a:theme xmlns:a="http://schemas.openxmlformats.org/drawingml/2006/main" name="Office Theme">
  <a:themeElements>
    <a:clrScheme name="RDA colors">
      <a:dk1>
        <a:sysClr val="windowText" lastClr="000000"/>
      </a:dk1>
      <a:lt1>
        <a:sysClr val="window" lastClr="FFFFFF"/>
      </a:lt1>
      <a:dk2>
        <a:srgbClr val="21328A"/>
      </a:dk2>
      <a:lt2>
        <a:srgbClr val="FECE4E"/>
      </a:lt2>
      <a:accent1>
        <a:srgbClr val="F59B2D"/>
      </a:accent1>
      <a:accent2>
        <a:srgbClr val="59B2DF"/>
      </a:accent2>
      <a:accent3>
        <a:srgbClr val="CF7609"/>
      </a:accent3>
      <a:accent4>
        <a:srgbClr val="8A4F06"/>
      </a:accent4>
      <a:accent5>
        <a:srgbClr val="BFBFBF"/>
      </a:accent5>
      <a:accent6>
        <a:srgbClr val="7F7F7F"/>
      </a:accent6>
      <a:hlink>
        <a:srgbClr val="F59B2D"/>
      </a:hlink>
      <a:folHlink>
        <a:srgbClr val="21328A"/>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RDA template" id="{A9586000-ABCC-4F00-A5EB-CE79DC5CE2ED}" vid="{7EFD873D-87CF-4CB2-A974-3F483C95BD8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7006</TotalTime>
  <Words>2117</Words>
  <Application>Microsoft Office PowerPoint</Application>
  <PresentationFormat>Custom</PresentationFormat>
  <Paragraphs>300</Paragraphs>
  <Slides>27</Slides>
  <Notes>26</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2" baseType="lpstr">
      <vt:lpstr>Arial</vt:lpstr>
      <vt:lpstr>Calibri</vt:lpstr>
      <vt:lpstr>Calibri Light</vt:lpstr>
      <vt:lpstr>Office Theme</vt:lpstr>
      <vt:lpstr>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dc:title>
  <dc:creator>Kimberly Thornton</dc:creator>
  <cp:lastModifiedBy>Gordon Dunsire</cp:lastModifiedBy>
  <cp:revision>178</cp:revision>
  <dcterms:created xsi:type="dcterms:W3CDTF">2018-05-30T16:51:30Z</dcterms:created>
  <dcterms:modified xsi:type="dcterms:W3CDTF">2019-12-15T15:31:56Z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2018-05-30T00:00:00Z</vt:filetime>
  </property>
  <property fmtid="{D5CDD505-2E9C-101B-9397-08002B2CF9AE}" pid="3" name="Creator">
    <vt:lpwstr>Adobe InDesign CC 13.1 (Windows)</vt:lpwstr>
  </property>
  <property fmtid="{D5CDD505-2E9C-101B-9397-08002B2CF9AE}" pid="4" name="LastSaved">
    <vt:filetime>2018-05-30T00:00:00Z</vt:filetime>
  </property>
</Properties>
</file>