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60" r:id="rId2"/>
    <p:sldId id="359" r:id="rId3"/>
    <p:sldId id="387" r:id="rId4"/>
    <p:sldId id="388" r:id="rId5"/>
    <p:sldId id="264" r:id="rId6"/>
    <p:sldId id="265" r:id="rId7"/>
    <p:sldId id="389" r:id="rId8"/>
    <p:sldId id="390" r:id="rId9"/>
    <p:sldId id="278" r:id="rId10"/>
    <p:sldId id="391" r:id="rId11"/>
    <p:sldId id="392" r:id="rId12"/>
    <p:sldId id="393" r:id="rId13"/>
    <p:sldId id="273" r:id="rId14"/>
    <p:sldId id="262" r:id="rId15"/>
    <p:sldId id="374" r:id="rId16"/>
    <p:sldId id="376" r:id="rId17"/>
    <p:sldId id="375" r:id="rId18"/>
    <p:sldId id="378" r:id="rId19"/>
    <p:sldId id="379" r:id="rId20"/>
    <p:sldId id="380" r:id="rId21"/>
    <p:sldId id="381" r:id="rId22"/>
    <p:sldId id="382" r:id="rId23"/>
    <p:sldId id="383" r:id="rId24"/>
    <p:sldId id="317" r:id="rId25"/>
    <p:sldId id="395" r:id="rId26"/>
    <p:sldId id="307" r:id="rId27"/>
    <p:sldId id="272" r:id="rId28"/>
    <p:sldId id="384" r:id="rId29"/>
    <p:sldId id="281" r:id="rId30"/>
    <p:sldId id="275" r:id="rId31"/>
    <p:sldId id="373" r:id="rId32"/>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8003" autoAdjust="0"/>
    <p:restoredTop sz="94651" autoAdjust="0"/>
  </p:normalViewPr>
  <p:slideViewPr>
    <p:cSldViewPr>
      <p:cViewPr varScale="1">
        <p:scale>
          <a:sx n="70" d="100"/>
          <a:sy n="70" d="100"/>
        </p:scale>
        <p:origin x="186" y="57"/>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10" d="100"/>
          <a:sy n="110" d="100"/>
        </p:scale>
        <p:origin x="42" y="-251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30FD9114-80B5-4ED7-B8E5-3A0868472264}" type="datetime4">
              <a:rPr lang="en-US" smtClean="0"/>
              <a:t>September 8,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A80CCE7E-43AE-4D7A-AD6D-EFF496C901FD}" type="datetime4">
              <a:rPr lang="en-US" smtClean="0"/>
              <a:t>September 8, 2018</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a:t>
            </a:fld>
            <a:endParaRPr lang="en-US"/>
          </a:p>
        </p:txBody>
      </p:sp>
    </p:spTree>
    <p:extLst>
      <p:ext uri="{BB962C8B-B14F-4D97-AF65-F5344CB8AC3E}">
        <p14:creationId xmlns:p14="http://schemas.microsoft.com/office/powerpoint/2010/main" val="992335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10</a:t>
            </a:fld>
            <a:endParaRPr lang="en-US"/>
          </a:p>
        </p:txBody>
      </p:sp>
    </p:spTree>
    <p:extLst>
      <p:ext uri="{BB962C8B-B14F-4D97-AF65-F5344CB8AC3E}">
        <p14:creationId xmlns:p14="http://schemas.microsoft.com/office/powerpoint/2010/main" val="1989465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1800634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Optional instructions are presented in a standard format and are linked to the conditions for which they can be applied.</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12</a:t>
            </a:fld>
            <a:endParaRPr lang="en-US"/>
          </a:p>
        </p:txBody>
      </p:sp>
    </p:spTree>
    <p:extLst>
      <p:ext uri="{BB962C8B-B14F-4D97-AF65-F5344CB8AC3E}">
        <p14:creationId xmlns:p14="http://schemas.microsoft.com/office/powerpoint/2010/main" val="3767322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 application profile specifies the components of a well-formed set of metadata to be used in a specific application.</a:t>
            </a:r>
          </a:p>
          <a:p>
            <a:endParaRPr lang="en-GB" dirty="0"/>
          </a:p>
          <a:p>
            <a:r>
              <a:rPr lang="en-GB" dirty="0"/>
              <a:t>The profile effectively “picks and mixes” the elements from one or more ontologies or element sets.</a:t>
            </a:r>
          </a:p>
          <a:p>
            <a:endParaRPr lang="en-GB" dirty="0"/>
          </a:p>
          <a:p>
            <a:r>
              <a:rPr lang="en-GB" dirty="0"/>
              <a:t>An RDA application profile selects which RDA elements to use, which vocabularies to use, and which recording methods to use for a specific application.</a:t>
            </a:r>
          </a:p>
          <a:p>
            <a:endParaRPr lang="en-GB" dirty="0"/>
          </a:p>
          <a:p>
            <a:r>
              <a:rPr lang="en-GB" dirty="0"/>
              <a:t>The new RDA Toolkit provides a range of mechanisms for specifying a profile.</a:t>
            </a:r>
          </a:p>
          <a:p>
            <a:endParaRPr lang="en-GB" dirty="0"/>
          </a:p>
          <a:p>
            <a:r>
              <a:rPr lang="en-GB" dirty="0"/>
              <a:t>Bookmarks and notes can be used for simple, “personal” profiles.</a:t>
            </a:r>
          </a:p>
          <a:p>
            <a:endParaRPr lang="en-GB" dirty="0"/>
          </a:p>
          <a:p>
            <a:r>
              <a:rPr lang="en-GB" dirty="0"/>
              <a:t>User-generated documentation can be used for institution-wide applications.</a:t>
            </a:r>
          </a:p>
          <a:p>
            <a:endParaRPr lang="en-GB" dirty="0"/>
          </a:p>
          <a:p>
            <a:r>
              <a:rPr lang="en-GB" dirty="0"/>
              <a:t>Policy statements are applicable across multiple institutional subscriptions.</a:t>
            </a:r>
          </a:p>
          <a:p>
            <a:endParaRPr lang="en-GB" dirty="0"/>
          </a:p>
          <a:p>
            <a:r>
              <a:rPr lang="en-GB" dirty="0"/>
              <a:t>External documents that link to Toolkit instructions are suitable for widespread use.</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13</a:t>
            </a:fld>
            <a:endParaRPr lang="en-US"/>
          </a:p>
        </p:txBody>
      </p:sp>
    </p:spTree>
    <p:extLst>
      <p:ext uri="{BB962C8B-B14F-4D97-AF65-F5344CB8AC3E}">
        <p14:creationId xmlns:p14="http://schemas.microsoft.com/office/powerpoint/2010/main" val="674134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Nomen</a:t>
            </a:r>
            <a:r>
              <a:rPr lang="en-GB" dirty="0"/>
              <a:t> is a new LRM entity for RDA, and represents the class of strings (names, titles, etc.) used to label and identify any other entity. The high-level relationship between RDA Entity and </a:t>
            </a:r>
            <a:r>
              <a:rPr lang="en-GB" dirty="0" err="1"/>
              <a:t>Nomen</a:t>
            </a:r>
            <a:r>
              <a:rPr lang="en-GB" dirty="0"/>
              <a:t> is "has appellation". This essentially says "All things have names". The current RDA relationships between an entity and an identifying label are refinements of the high-level relationships. So "[has] title proper" is a refinement of the "has appellation" relationship between a Manifestation and a </a:t>
            </a:r>
            <a:r>
              <a:rPr lang="en-GB" dirty="0" err="1"/>
              <a:t>Nomen</a:t>
            </a:r>
            <a:r>
              <a:rPr lang="en-GB" dirty="0"/>
              <a:t>.</a:t>
            </a:r>
          </a:p>
          <a:p>
            <a:endParaRPr lang="en-GB" dirty="0"/>
          </a:p>
          <a:p>
            <a:r>
              <a:rPr lang="en-GB" dirty="0"/>
              <a:t>The </a:t>
            </a:r>
            <a:r>
              <a:rPr lang="en-GB" dirty="0" err="1"/>
              <a:t>Nomen</a:t>
            </a:r>
            <a:r>
              <a:rPr lang="en-GB" dirty="0"/>
              <a:t> entity is always associated with the string of characters, symbols, etc. that constitutes the "name" or other label by which the entity is known or called. The "has </a:t>
            </a:r>
            <a:r>
              <a:rPr lang="en-GB" dirty="0" err="1"/>
              <a:t>nomen</a:t>
            </a:r>
            <a:r>
              <a:rPr lang="en-GB" dirty="0"/>
              <a:t> string" relationship associates the </a:t>
            </a:r>
            <a:r>
              <a:rPr lang="en-GB" dirty="0" err="1"/>
              <a:t>Nomen</a:t>
            </a:r>
            <a:r>
              <a:rPr lang="en-GB" dirty="0"/>
              <a:t> with its string. The chain of relationships "has title proper" + "has </a:t>
            </a:r>
            <a:r>
              <a:rPr lang="en-GB" dirty="0" err="1"/>
              <a:t>nomen</a:t>
            </a:r>
            <a:r>
              <a:rPr lang="en-GB" dirty="0"/>
              <a:t> string" can be short-cut to give the current RDA model of "appellation" attributes.</a:t>
            </a:r>
          </a:p>
          <a:p>
            <a:endParaRPr lang="en-GB" dirty="0"/>
          </a:p>
          <a:p>
            <a:r>
              <a:rPr lang="en-GB" dirty="0"/>
              <a:t>Similarly, the RDA "[has] identifier for …" attributes are also refinements of "has appellation". Note that the </a:t>
            </a:r>
            <a:r>
              <a:rPr lang="en-GB" dirty="0" err="1"/>
              <a:t>nomen</a:t>
            </a:r>
            <a:r>
              <a:rPr lang="en-GB" dirty="0"/>
              <a:t> string is this example may look like an ISSN, but it could be some other kind of identifier. More information about the </a:t>
            </a:r>
            <a:r>
              <a:rPr lang="en-GB" dirty="0" err="1"/>
              <a:t>Nomen</a:t>
            </a:r>
            <a:r>
              <a:rPr lang="en-GB" dirty="0"/>
              <a:t> is needed; this is one reason for treating such string labels as an entity or class that can have other attributes and relationships.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14</a:t>
            </a:fld>
            <a:endParaRPr lang="en-GB"/>
          </a:p>
        </p:txBody>
      </p:sp>
    </p:spTree>
    <p:extLst>
      <p:ext uri="{BB962C8B-B14F-4D97-AF65-F5344CB8AC3E}">
        <p14:creationId xmlns:p14="http://schemas.microsoft.com/office/powerpoint/2010/main" val="18552894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description of any entity, as itself, must include at least on human-readable label that identifies or refers to the entity.</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35195137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data recorded in each type of appellation element have a specific scope of use in applications.</a:t>
            </a:r>
          </a:p>
          <a:p>
            <a:endParaRPr lang="en-GB" dirty="0"/>
          </a:p>
          <a:p>
            <a:r>
              <a:rPr lang="en-GB" dirty="0"/>
              <a:t>This allows RDA applications to be more efficient and effective.</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16</a:t>
            </a:fld>
            <a:endParaRPr lang="en-US"/>
          </a:p>
        </p:txBody>
      </p:sp>
    </p:spTree>
    <p:extLst>
      <p:ext uri="{BB962C8B-B14F-4D97-AF65-F5344CB8AC3E}">
        <p14:creationId xmlns:p14="http://schemas.microsoft.com/office/powerpoint/2010/main" val="4525098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well-formed RDA description is coherent if it complies with the RDA ontology, as represented in the RDA </a:t>
            </a:r>
            <a:r>
              <a:rPr lang="en-GB" dirty="0" err="1"/>
              <a:t>Regisry</a:t>
            </a:r>
            <a:r>
              <a:rPr lang="en-GB" dirty="0"/>
              <a:t>. The RDA ontology is now compatible with the ontology of the LRM.</a:t>
            </a:r>
          </a:p>
          <a:p>
            <a:endParaRPr lang="en-GB" dirty="0"/>
          </a:p>
          <a:p>
            <a:r>
              <a:rPr lang="en-GB" dirty="0"/>
              <a:t>In particular, the LRM retains the cardinality restrictions between the FRBR entities. The scope of the Item entity is further clarified: all characteristics that are common to all items that exemplify a manifestation are recorded as characteristics of the manifestation, even if there is only one item (for example, a manuscript).</a:t>
            </a:r>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17</a:t>
            </a:fld>
            <a:endParaRPr lang="en-US"/>
          </a:p>
        </p:txBody>
      </p:sp>
    </p:spTree>
    <p:extLst>
      <p:ext uri="{BB962C8B-B14F-4D97-AF65-F5344CB8AC3E}">
        <p14:creationId xmlns:p14="http://schemas.microsoft.com/office/powerpoint/2010/main" val="3679508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FRBR restricts the number of “primary” entities - Work, Expression, Manifestation, and Item – that are related in the description of a single information resource.</a:t>
            </a:r>
          </a:p>
          <a:p>
            <a:endParaRPr lang="en-GB" dirty="0"/>
          </a:p>
          <a:p>
            <a:r>
              <a:rPr lang="en-GB" dirty="0"/>
              <a:t>A “1 and only 1” restriction “locks” a pair of entities.</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18</a:t>
            </a:fld>
            <a:endParaRPr lang="en-US"/>
          </a:p>
        </p:txBody>
      </p:sp>
    </p:spTree>
    <p:extLst>
      <p:ext uri="{BB962C8B-B14F-4D97-AF65-F5344CB8AC3E}">
        <p14:creationId xmlns:p14="http://schemas.microsoft.com/office/powerpoint/2010/main" val="38043165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Putting together the requirement for at least one appellation element and the cardinality restrictions results in a minimal configuration for a Work, Expression, Manifestation, or Item that is the focus of a description.</a:t>
            </a:r>
          </a:p>
          <a:p>
            <a:endParaRPr lang="en-GB" dirty="0"/>
          </a:p>
          <a:p>
            <a:r>
              <a:rPr lang="en-GB" dirty="0"/>
              <a:t>For a manifestation, a minimal description consists only of a single appellation element.</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19</a:t>
            </a:fld>
            <a:endParaRPr lang="en-US"/>
          </a:p>
        </p:txBody>
      </p:sp>
    </p:spTree>
    <p:extLst>
      <p:ext uri="{BB962C8B-B14F-4D97-AF65-F5344CB8AC3E}">
        <p14:creationId xmlns:p14="http://schemas.microsoft.com/office/powerpoint/2010/main" val="95949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data ecosystem is summed up in this sentence introducing the RDA Board’s announcement of RDA’s strategic directions.</a:t>
            </a:r>
          </a:p>
          <a:p>
            <a:endParaRPr lang="en-GB" dirty="0"/>
          </a:p>
          <a:p>
            <a:r>
              <a:rPr lang="en-GB" dirty="0"/>
              <a:t>The RDA package is delivered by an infrastructure of two interacting services.</a:t>
            </a:r>
          </a:p>
          <a:p>
            <a:endParaRPr lang="en-GB" dirty="0"/>
          </a:p>
          <a:p>
            <a:r>
              <a:rPr lang="en-GB" dirty="0"/>
              <a:t>The human-facing components, including the guidelines and instructions, are the Toolkit.</a:t>
            </a:r>
          </a:p>
          <a:p>
            <a:endParaRPr lang="en-GB" dirty="0"/>
          </a:p>
          <a:p>
            <a:r>
              <a:rPr lang="en-GB" dirty="0"/>
              <a:t>The data-facing components are contained in the Registry.</a:t>
            </a:r>
          </a:p>
          <a:p>
            <a:endParaRPr lang="en-GB" dirty="0"/>
          </a:p>
          <a:p>
            <a:r>
              <a:rPr lang="en-GB" dirty="0"/>
              <a:t>Applying the data capture and storage techniques in RDA Toolkit to the data architecture in the RDA Registry produces well-formed data for RDA applications.</a:t>
            </a:r>
          </a:p>
        </p:txBody>
      </p:sp>
      <p:sp>
        <p:nvSpPr>
          <p:cNvPr id="4" name="Slide Number Placeholder 3"/>
          <p:cNvSpPr>
            <a:spLocks noGrp="1"/>
          </p:cNvSpPr>
          <p:nvPr>
            <p:ph type="sldNum" sz="quarter" idx="10"/>
          </p:nvPr>
        </p:nvSpPr>
        <p:spPr/>
        <p:txBody>
          <a:bodyPr/>
          <a:lstStyle/>
          <a:p>
            <a:fld id="{F0AE34AA-D804-4CB9-B15D-A67A5BA83B42}" type="slidenum">
              <a:rPr lang="en-US" smtClean="0"/>
              <a:t>2</a:t>
            </a:fld>
            <a:endParaRPr lang="en-US"/>
          </a:p>
        </p:txBody>
      </p:sp>
    </p:spTree>
    <p:extLst>
      <p:ext uri="{BB962C8B-B14F-4D97-AF65-F5344CB8AC3E}">
        <p14:creationId xmlns:p14="http://schemas.microsoft.com/office/powerpoint/2010/main" val="21436886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an expression is the focus of a description, then the expression requires an appellation element, and relationships to one work and at least one manifestation.</a:t>
            </a:r>
          </a:p>
          <a:p>
            <a:endParaRPr lang="en-GB" dirty="0"/>
          </a:p>
          <a:p>
            <a:r>
              <a:rPr lang="en-GB" dirty="0"/>
              <a:t>The related entities can be identified by a human-readable appellation or a machine-readable IRI, or both.</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20</a:t>
            </a:fld>
            <a:endParaRPr lang="en-US"/>
          </a:p>
        </p:txBody>
      </p:sp>
    </p:spTree>
    <p:extLst>
      <p:ext uri="{BB962C8B-B14F-4D97-AF65-F5344CB8AC3E}">
        <p14:creationId xmlns:p14="http://schemas.microsoft.com/office/powerpoint/2010/main" val="27937718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an item, the minimal requirement is for an appellation, typically a barcode as Identifier for item, and a related manifestation identified by a human-readable appellation or machine-readable IRI or both.</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21</a:t>
            </a:fld>
            <a:endParaRPr lang="en-US"/>
          </a:p>
        </p:txBody>
      </p:sp>
    </p:spTree>
    <p:extLst>
      <p:ext uri="{BB962C8B-B14F-4D97-AF65-F5344CB8AC3E}">
        <p14:creationId xmlns:p14="http://schemas.microsoft.com/office/powerpoint/2010/main" val="1637538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minimal description is usually not adequate to meet the needs of an application.</a:t>
            </a:r>
          </a:p>
          <a:p>
            <a:endParaRPr lang="en-GB" dirty="0"/>
          </a:p>
          <a:p>
            <a:r>
              <a:rPr lang="en-GB" dirty="0"/>
              <a:t>An application profile can specify what entities should be the focus of description, and what elements should be included in the description, in addition to those required for a minimal description.</a:t>
            </a:r>
          </a:p>
          <a:p>
            <a:endParaRPr lang="en-GB" dirty="0"/>
          </a:p>
          <a:p>
            <a:r>
              <a:rPr lang="en-GB" dirty="0"/>
              <a:t>Where an application profile is not available, cataloguer’s judgement can be applied.</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22</a:t>
            </a:fld>
            <a:endParaRPr lang="en-US"/>
          </a:p>
        </p:txBody>
      </p:sp>
    </p:spTree>
    <p:extLst>
      <p:ext uri="{BB962C8B-B14F-4D97-AF65-F5344CB8AC3E}">
        <p14:creationId xmlns:p14="http://schemas.microsoft.com/office/powerpoint/2010/main" val="9558717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template for an effective description of a manifestation, covering a wide range of applications.</a:t>
            </a:r>
          </a:p>
          <a:p>
            <a:endParaRPr lang="en-GB" dirty="0"/>
          </a:p>
          <a:p>
            <a:r>
              <a:rPr lang="en-GB" dirty="0"/>
              <a:t>The manifestation itself is identified by an appellation element and described with a selection of manifestation elements.</a:t>
            </a:r>
          </a:p>
          <a:p>
            <a:endParaRPr lang="en-GB" dirty="0"/>
          </a:p>
          <a:p>
            <a:r>
              <a:rPr lang="en-GB" dirty="0"/>
              <a:t>Then links to related entities such as expression, agent, place, and timespan are added using appellation elements or IRIs.</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23</a:t>
            </a:fld>
            <a:endParaRPr lang="en-US"/>
          </a:p>
        </p:txBody>
      </p:sp>
    </p:spTree>
    <p:extLst>
      <p:ext uri="{BB962C8B-B14F-4D97-AF65-F5344CB8AC3E}">
        <p14:creationId xmlns:p14="http://schemas.microsoft.com/office/powerpoint/2010/main" val="7549010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This is the basic model of an aggregate in the LRM and RDA.</a:t>
            </a:r>
          </a:p>
          <a:p>
            <a:pPr marL="0" indent="0">
              <a:buFontTx/>
              <a:buNone/>
            </a:pPr>
            <a:endParaRPr lang="en-US" dirty="0"/>
          </a:p>
          <a:p>
            <a:pPr marL="0" indent="0">
              <a:buFontTx/>
              <a:buNone/>
            </a:pPr>
            <a:r>
              <a:rPr lang="en-US" dirty="0"/>
              <a:t>An aggregate (manifestation) embodies more than one expression of one or more distinct works, as well as the plan for aggregating them (the plan of the aggregating work). That plan selects which expressions to embody, their sequence, and other aspects of their layout in the manifestation.</a:t>
            </a:r>
          </a:p>
          <a:p>
            <a:pPr marL="0" indent="0">
              <a:buFontTx/>
              <a:buNone/>
            </a:pPr>
            <a:endParaRPr lang="en-US" dirty="0"/>
          </a:p>
          <a:p>
            <a:pPr marL="0" indent="0">
              <a:buFontTx/>
              <a:buNone/>
            </a:pPr>
            <a:r>
              <a:rPr lang="en-US" dirty="0"/>
              <a:t>The aggregating work is only the plan, and it does not have a whole-part relationship with the aggregated works. The aggregating expression does not "contain" the aggregated expressions, and does not have a whole-part relationship with them.</a:t>
            </a:r>
          </a:p>
        </p:txBody>
      </p:sp>
      <p:sp>
        <p:nvSpPr>
          <p:cNvPr id="4" name="Slide Number Placeholder 3"/>
          <p:cNvSpPr>
            <a:spLocks noGrp="1"/>
          </p:cNvSpPr>
          <p:nvPr>
            <p:ph type="sldNum" sz="quarter" idx="10"/>
          </p:nvPr>
        </p:nvSpPr>
        <p:spPr/>
        <p:txBody>
          <a:bodyPr/>
          <a:lstStyle/>
          <a:p>
            <a:fld id="{08F150A1-574D-469C-8C1C-54A24F397A80}" type="slidenum">
              <a:rPr lang="en-GB" smtClean="0"/>
              <a:t>24</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additional cardinality restrictions that apply to serial works.</a:t>
            </a:r>
          </a:p>
          <a:p>
            <a:endParaRPr lang="en-GB" dirty="0"/>
          </a:p>
          <a:p>
            <a:r>
              <a:rPr lang="en-GB" dirty="0"/>
              <a:t>A serial work is realized by only one expression embodied in only one manifestation. Any change in any of these entities results in a new serial work; for example, a serial published in two different carrier types is modelled as two separate serial works.</a:t>
            </a:r>
          </a:p>
          <a:p>
            <a:endParaRPr lang="en-GB" dirty="0"/>
          </a:p>
          <a:p>
            <a:r>
              <a:rPr lang="en-GB" dirty="0"/>
              <a:t>This is known as the WEM lock.</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25</a:t>
            </a:fld>
            <a:endParaRPr lang="en-US"/>
          </a:p>
        </p:txBody>
      </p:sp>
    </p:spTree>
    <p:extLst>
      <p:ext uri="{BB962C8B-B14F-4D97-AF65-F5344CB8AC3E}">
        <p14:creationId xmlns:p14="http://schemas.microsoft.com/office/powerpoint/2010/main" val="36323122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example shows three “editions” of the New York Times, each issued on a different carrier type.</a:t>
            </a:r>
          </a:p>
          <a:p>
            <a:endParaRPr lang="en-GB" dirty="0"/>
          </a:p>
          <a:p>
            <a:r>
              <a:rPr lang="en-GB" dirty="0"/>
              <a:t>Following the LRM, these are described as three separate serial works. This allows each description to maintain accuracy. For example if the </a:t>
            </a:r>
            <a:r>
              <a:rPr lang="en-GB" dirty="0" err="1"/>
              <a:t>CD-Rom</a:t>
            </a:r>
            <a:r>
              <a:rPr lang="en-GB" dirty="0"/>
              <a:t> edition ceases, a user will not assume that a later issue is available in that format; if the content of the print and online editions diverges, the user will not assume that either format will contain the information required.</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26</a:t>
            </a:fld>
            <a:endParaRPr lang="en-US"/>
          </a:p>
        </p:txBody>
      </p:sp>
    </p:spTree>
    <p:extLst>
      <p:ext uri="{BB962C8B-B14F-4D97-AF65-F5344CB8AC3E}">
        <p14:creationId xmlns:p14="http://schemas.microsoft.com/office/powerpoint/2010/main" val="19640448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diagram, a serial work is transformed into a new, separate serial work.</a:t>
            </a:r>
          </a:p>
          <a:p>
            <a:endParaRPr lang="en-US" dirty="0"/>
          </a:p>
          <a:p>
            <a:r>
              <a:rPr lang="en-US" dirty="0"/>
              <a:t>Each work has an expression that aggregates the expressions of its issues.</a:t>
            </a:r>
          </a:p>
          <a:p>
            <a:endParaRPr lang="en-US" dirty="0"/>
          </a:p>
          <a:p>
            <a:r>
              <a:rPr lang="en-US" dirty="0"/>
              <a:t>Each work realized by an expression of an issue is related to the next issue in the sequence of enumeration.</a:t>
            </a:r>
          </a:p>
          <a:p>
            <a:endParaRPr lang="en-US" dirty="0"/>
          </a:p>
          <a:p>
            <a:r>
              <a:rPr lang="en-US" dirty="0"/>
              <a:t>The diagram does not indicate the structure of the aggregate manifestations. For example,  both serial works may be embodied as a single online resource.</a:t>
            </a:r>
          </a:p>
          <a:p>
            <a:endParaRPr lang="en-US" dirty="0"/>
          </a:p>
          <a:p>
            <a:r>
              <a:rPr lang="en-US" dirty="0"/>
              <a:t>A serial work is one of the most complex information resources that is found in most library collections.</a:t>
            </a:r>
          </a:p>
        </p:txBody>
      </p:sp>
      <p:sp>
        <p:nvSpPr>
          <p:cNvPr id="4" name="Slide Number Placeholder 3"/>
          <p:cNvSpPr>
            <a:spLocks noGrp="1"/>
          </p:cNvSpPr>
          <p:nvPr>
            <p:ph type="sldNum" sz="quarter" idx="10"/>
          </p:nvPr>
        </p:nvSpPr>
        <p:spPr/>
        <p:txBody>
          <a:bodyPr/>
          <a:lstStyle/>
          <a:p>
            <a:fld id="{08F150A1-574D-469C-8C1C-54A24F397A80}" type="slidenum">
              <a:rPr lang="en-GB" smtClean="0"/>
              <a:t>27</a:t>
            </a:fld>
            <a:endParaRPr lang="en-GB"/>
          </a:p>
        </p:txBody>
      </p:sp>
    </p:spTree>
    <p:extLst>
      <p:ext uri="{BB962C8B-B14F-4D97-AF65-F5344CB8AC3E}">
        <p14:creationId xmlns:p14="http://schemas.microsoft.com/office/powerpoint/2010/main" val="151608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how to collocate serial works in the same “family”.</a:t>
            </a:r>
          </a:p>
          <a:p>
            <a:endParaRPr lang="en-GB" dirty="0"/>
          </a:p>
          <a:p>
            <a:r>
              <a:rPr lang="en-GB" dirty="0"/>
              <a:t>Any set of works may be assigned a common appellation with the same </a:t>
            </a:r>
            <a:r>
              <a:rPr lang="en-GB" dirty="0" err="1"/>
              <a:t>nomen</a:t>
            </a:r>
            <a:r>
              <a:rPr lang="en-GB" dirty="0"/>
              <a:t> string.</a:t>
            </a:r>
          </a:p>
          <a:p>
            <a:endParaRPr lang="en-GB" dirty="0"/>
          </a:p>
          <a:p>
            <a:r>
              <a:rPr lang="en-GB" dirty="0"/>
              <a:t>RDA provides three sub-types of appellation element for a “work group appellation” that can be assigned to each work in the group. Only a single </a:t>
            </a:r>
            <a:r>
              <a:rPr lang="en-GB" dirty="0" err="1"/>
              <a:t>nomen</a:t>
            </a:r>
            <a:r>
              <a:rPr lang="en-GB" dirty="0"/>
              <a:t> string is required, so there is no provision for variant access points, or unstructured description; the method only works for authorized access points or an associated identifier. The general appellation element is provided as a catch-all, and as a data gathering mechanism.</a:t>
            </a:r>
          </a:p>
          <a:p>
            <a:endParaRPr lang="en-GB" dirty="0"/>
          </a:p>
          <a:p>
            <a:r>
              <a:rPr lang="en-GB" dirty="0"/>
              <a:t>This approach is already used by the ISSN Network: an ISSN-L functions as an identifier for work group, so all editions of the New York Times can be collocated in an information retrieval application.</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28</a:t>
            </a:fld>
            <a:endParaRPr lang="en-US"/>
          </a:p>
        </p:txBody>
      </p:sp>
    </p:spTree>
    <p:extLst>
      <p:ext uri="{BB962C8B-B14F-4D97-AF65-F5344CB8AC3E}">
        <p14:creationId xmlns:p14="http://schemas.microsoft.com/office/powerpoint/2010/main" val="14028132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Another significant innovation in the new RDA Toolkit is explicit provision for recording the provenance of RDA metadata.</a:t>
            </a:r>
          </a:p>
          <a:p>
            <a:endParaRPr lang="en-GB" dirty="0"/>
          </a:p>
          <a:p>
            <a:r>
              <a:rPr lang="en-GB" dirty="0"/>
              <a:t>This has become important for applications which mix metadata from multiple sources, including publishers and special collections communities. Applications can benefit from knowing the source of metadata, what standards (if any) were used, and so on.</a:t>
            </a:r>
          </a:p>
          <a:p>
            <a:endParaRPr lang="en-GB" dirty="0"/>
          </a:p>
          <a:p>
            <a:r>
              <a:rPr lang="en-GB" dirty="0"/>
              <a:t>Modelling data provenance in RDA is easy: each metadata statement (for example the value of a single element) or set of metadata statements (a “record” created or curated by a single source) is treated as a work in its own right.</a:t>
            </a:r>
          </a:p>
          <a:p>
            <a:endParaRPr lang="en-GB" dirty="0"/>
          </a:p>
          <a:p>
            <a:r>
              <a:rPr lang="en-GB" dirty="0"/>
              <a:t>Such a work can then be described using any of the appropriate RDA elements.</a:t>
            </a:r>
          </a:p>
          <a:p>
            <a:endParaRPr lang="en-GB" dirty="0"/>
          </a:p>
          <a:p>
            <a:r>
              <a:rPr lang="en-GB" dirty="0"/>
              <a:t>For example, the creator of work of a metadata statement is typically a cataloguer. A standard applied to the metadata statement is another work that can be related to the “metadata work”, and so on.</a:t>
            </a:r>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29</a:t>
            </a:fld>
            <a:endParaRPr lang="en-US"/>
          </a:p>
        </p:txBody>
      </p:sp>
    </p:spTree>
    <p:extLst>
      <p:ext uri="{BB962C8B-B14F-4D97-AF65-F5344CB8AC3E}">
        <p14:creationId xmlns:p14="http://schemas.microsoft.com/office/powerpoint/2010/main" val="496015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Registry represents RDA Reference in Resource Description Framework, the data format of linked open data and the Semantic Web.</a:t>
            </a:r>
          </a:p>
          <a:p>
            <a:endParaRPr lang="en-GB" dirty="0"/>
          </a:p>
          <a:p>
            <a:r>
              <a:rPr lang="en-GB" dirty="0"/>
              <a:t>RDA Reference consists of the RDA entities, represented as classes, and their relationship and attribute elements, represented as properties.</a:t>
            </a:r>
          </a:p>
          <a:p>
            <a:endParaRPr lang="en-GB" dirty="0"/>
          </a:p>
          <a:p>
            <a:r>
              <a:rPr lang="en-GB" dirty="0"/>
              <a:t>The controlled terminologies in RDA vocabulary encoding schemes are represented as concepts.</a:t>
            </a:r>
          </a:p>
          <a:p>
            <a:endParaRPr lang="en-GB" dirty="0"/>
          </a:p>
          <a:p>
            <a:r>
              <a:rPr lang="en-GB" dirty="0"/>
              <a:t>RDA Reference also includes all of the translations of these data, and machine-actionable maps from RDA to related standards.</a:t>
            </a:r>
          </a:p>
          <a:p>
            <a:endParaRPr lang="en-GB" dirty="0"/>
          </a:p>
          <a:p>
            <a:r>
              <a:rPr lang="en-GB" dirty="0"/>
              <a:t>All of the data in the Registry is freely available on an open license that requires only attribution if it is used in another application.</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a:t>
            </a:fld>
            <a:endParaRPr lang="en-US"/>
          </a:p>
        </p:txBody>
      </p:sp>
    </p:spTree>
    <p:extLst>
      <p:ext uri="{BB962C8B-B14F-4D97-AF65-F5344CB8AC3E}">
        <p14:creationId xmlns:p14="http://schemas.microsoft.com/office/powerpoint/2010/main" val="38366455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30</a:t>
            </a:fld>
            <a:endParaRPr lang="en-US"/>
          </a:p>
        </p:txBody>
      </p:sp>
    </p:spTree>
    <p:extLst>
      <p:ext uri="{BB962C8B-B14F-4D97-AF65-F5344CB8AC3E}">
        <p14:creationId xmlns:p14="http://schemas.microsoft.com/office/powerpoint/2010/main" val="1310565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September 10,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31</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During the 3R Project, the Registry data was used to generate the basic structure of every element page in the new Toolkit.</a:t>
            </a:r>
          </a:p>
          <a:p>
            <a:endParaRPr lang="en-GB" dirty="0"/>
          </a:p>
          <a:p>
            <a:r>
              <a:rPr lang="en-GB" dirty="0"/>
              <a:t>Registry data will be used in future releases of the new Toolkit to update basic element data, and the entire Glossary, Vocabulary encoding schemes reference, and Relationship matrix.</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4</a:t>
            </a:fld>
            <a:endParaRPr lang="en-US"/>
          </a:p>
        </p:txBody>
      </p:sp>
    </p:spTree>
    <p:extLst>
      <p:ext uri="{BB962C8B-B14F-4D97-AF65-F5344CB8AC3E}">
        <p14:creationId xmlns:p14="http://schemas.microsoft.com/office/powerpoint/2010/main" val="199035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Toolkit has been designed for use across the world, in many countries with cataloguing traditions and practices that are different from the “Anglo-American” approach.</a:t>
            </a:r>
          </a:p>
          <a:p>
            <a:endParaRPr lang="en-GB" dirty="0"/>
          </a:p>
          <a:p>
            <a:r>
              <a:rPr lang="en-GB" dirty="0"/>
              <a:t>For example, there is wide variation in the construction of access points and authority files.</a:t>
            </a:r>
          </a:p>
          <a:p>
            <a:endParaRPr lang="en-GB" dirty="0"/>
          </a:p>
          <a:p>
            <a:r>
              <a:rPr lang="en-GB" dirty="0"/>
              <a:t>There are many vocabulary encoding schemes that can be used in place of those specified by RDA.</a:t>
            </a:r>
          </a:p>
          <a:p>
            <a:endParaRPr lang="en-GB" dirty="0"/>
          </a:p>
          <a:p>
            <a:r>
              <a:rPr lang="en-GB" dirty="0"/>
              <a:t>The new Toolkit introduces specific elements for access points to provide an over-arching framework for accommodating “local” practices.</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382298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3R Project has introduced several improvements to support the work of specialized communities.</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2802445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has retained all of its existing elements, and added the new entities of the LRM.</a:t>
            </a:r>
          </a:p>
          <a:p>
            <a:endParaRPr lang="en-GB" dirty="0"/>
          </a:p>
          <a:p>
            <a:r>
              <a:rPr lang="en-GB" dirty="0"/>
              <a:t>The new Toolkit presents the instructions and guidance for each entity and its elements in the same way.</a:t>
            </a:r>
          </a:p>
          <a:p>
            <a:endParaRPr lang="en-GB" dirty="0"/>
          </a:p>
          <a:p>
            <a:r>
              <a:rPr lang="en-GB" dirty="0"/>
              <a:t>The depth of coverage provided for each entity is reflected in the number and granularity of its elements; these vary to meet the general needs of resource description.</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7</a:t>
            </a:fld>
            <a:endParaRPr lang="en-US"/>
          </a:p>
        </p:txBody>
      </p:sp>
    </p:spTree>
    <p:extLst>
      <p:ext uri="{BB962C8B-B14F-4D97-AF65-F5344CB8AC3E}">
        <p14:creationId xmlns:p14="http://schemas.microsoft.com/office/powerpoint/2010/main" val="4066586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While the original Toolkit focussed on two pairs of entities (work/expression, and manifestation/item), the new Toolkit uses the much finer granularity of an individual element.</a:t>
            </a:r>
          </a:p>
          <a:p>
            <a:endParaRPr lang="en-GB" dirty="0"/>
          </a:p>
          <a:p>
            <a:r>
              <a:rPr lang="en-GB" dirty="0"/>
              <a:t>Each element has a page of guidance and instructions, using a standard layout.</a:t>
            </a:r>
          </a:p>
          <a:p>
            <a:endParaRPr lang="en-GB" dirty="0"/>
          </a:p>
          <a:p>
            <a:r>
              <a:rPr lang="en-GB" dirty="0"/>
              <a:t>Like the LRM, then new Toolkit blurs the distinction between attribute elements and relationship elements.</a:t>
            </a:r>
          </a:p>
          <a:p>
            <a:endParaRPr lang="en-GB" dirty="0"/>
          </a:p>
          <a:p>
            <a:r>
              <a:rPr lang="en-GB" dirty="0"/>
              <a:t>Many former attribute elements have become relationships as a result of the new entities; for example, Date of birth is now a relationship between a Person and a Timespan.</a:t>
            </a:r>
          </a:p>
          <a:p>
            <a:endParaRPr lang="en-GB" dirty="0"/>
          </a:p>
          <a:p>
            <a:r>
              <a:rPr lang="en-GB" dirty="0"/>
              <a:t>With many new entities, and relationships requiring inverses, the number of RDA elements has increased.</a:t>
            </a:r>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2541198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September 8,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9</a:t>
            </a:fld>
            <a:endParaRPr lang="en-US"/>
          </a:p>
        </p:txBody>
      </p:sp>
    </p:spTree>
    <p:extLst>
      <p:ext uri="{BB962C8B-B14F-4D97-AF65-F5344CB8AC3E}">
        <p14:creationId xmlns:p14="http://schemas.microsoft.com/office/powerpoint/2010/main" val="17093543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130800" y="1285000"/>
            <a:ext cx="10794000" cy="790986"/>
          </a:xfrm>
        </p:spPr>
        <p:txBody>
          <a:bodyPr/>
          <a:lstStyle/>
          <a:p>
            <a:r>
              <a:rPr lang="en-GB" noProof="0" dirty="0"/>
              <a:t>Titre page courante</a:t>
            </a:r>
          </a:p>
        </p:txBody>
      </p:sp>
      <p:sp>
        <p:nvSpPr>
          <p:cNvPr id="3" name="Espace réservé du contenu 2"/>
          <p:cNvSpPr>
            <a:spLocks noGrp="1"/>
          </p:cNvSpPr>
          <p:nvPr>
            <p:ph idx="1" hasCustomPrompt="1"/>
          </p:nvPr>
        </p:nvSpPr>
        <p:spPr>
          <a:xfrm>
            <a:off x="1130800" y="2570000"/>
            <a:ext cx="10794000" cy="5654000"/>
          </a:xfrm>
        </p:spPr>
        <p:txBody>
          <a:bodyPr/>
          <a:lstStyle>
            <a:lvl1pPr marL="367177" marR="0" indent="-367177" algn="l" defTabSz="489570" rtl="0" eaLnBrk="1" fontAlgn="auto" latinLnBrk="0" hangingPunct="1">
              <a:lnSpc>
                <a:spcPct val="100000"/>
              </a:lnSpc>
              <a:spcBef>
                <a:spcPct val="20000"/>
              </a:spcBef>
              <a:spcAft>
                <a:spcPts val="0"/>
              </a:spcAft>
              <a:buClrTx/>
              <a:buSzTx/>
              <a:buFontTx/>
              <a:buChar char="-"/>
              <a:tabLst/>
              <a:defRPr/>
            </a:lvl1pPr>
            <a:lvl2pPr marL="550766" marR="0" indent="-367177" algn="l" defTabSz="489570" rtl="0" eaLnBrk="1" fontAlgn="auto" latinLnBrk="0" hangingPunct="1">
              <a:lnSpc>
                <a:spcPct val="100000"/>
              </a:lnSpc>
              <a:spcBef>
                <a:spcPct val="20000"/>
              </a:spcBef>
              <a:spcAft>
                <a:spcPts val="0"/>
              </a:spcAft>
              <a:buClrTx/>
              <a:buSzTx/>
              <a:buFont typeface="Arial" panose="020B0604020202020204" pitchFamily="34" charset="0"/>
              <a:buChar char="•"/>
              <a:tabLst/>
              <a:defRPr/>
            </a:lvl2pPr>
            <a:lvl3pPr marL="936642" marR="0" indent="-367177" algn="l" defTabSz="489570" rtl="0" eaLnBrk="1" fontAlgn="auto" latinLnBrk="0" hangingPunct="1">
              <a:lnSpc>
                <a:spcPct val="100000"/>
              </a:lnSpc>
              <a:spcBef>
                <a:spcPct val="20000"/>
              </a:spcBef>
              <a:spcAft>
                <a:spcPts val="0"/>
              </a:spcAft>
              <a:buClrTx/>
              <a:buSzTx/>
              <a:buFont typeface="Courier New" panose="02070309020205020404" pitchFamily="49" charset="0"/>
              <a:buChar char="o"/>
              <a:tabLst/>
              <a:defRPr/>
            </a:lvl3pPr>
            <a:lvl4pPr marL="2080671" marR="0" indent="-367177" algn="l" defTabSz="489570" rtl="0" eaLnBrk="1" fontAlgn="auto" latinLnBrk="0" hangingPunct="1">
              <a:lnSpc>
                <a:spcPct val="100000"/>
              </a:lnSpc>
              <a:spcBef>
                <a:spcPct val="20000"/>
              </a:spcBef>
              <a:spcAft>
                <a:spcPts val="0"/>
              </a:spcAft>
              <a:buClrTx/>
              <a:buSzTx/>
              <a:buFont typeface="Arial"/>
              <a:buChar char="–"/>
              <a:tabLst/>
              <a:defRPr/>
            </a:lvl4pPr>
            <a:lvl5pPr marL="2570241" marR="0" indent="-367177" algn="l" defTabSz="489570" rtl="0" eaLnBrk="1" fontAlgn="auto" latinLnBrk="0" hangingPunct="1">
              <a:lnSpc>
                <a:spcPct val="100000"/>
              </a:lnSpc>
              <a:spcBef>
                <a:spcPct val="20000"/>
              </a:spcBef>
              <a:spcAft>
                <a:spcPts val="0"/>
              </a:spcAft>
              <a:buClrTx/>
              <a:buSzTx/>
              <a:buFont typeface="Arial"/>
              <a:buChar char="»"/>
              <a:tabLst/>
              <a:defRPr sz="1499"/>
            </a:lvl5pPr>
          </a:lstStyle>
          <a:p>
            <a:pPr marL="367177" marR="0" lvl="0" indent="-367177" algn="l" defTabSz="489570" rtl="0" eaLnBrk="1" fontAlgn="auto" latinLnBrk="0" hangingPunct="1">
              <a:lnSpc>
                <a:spcPct val="100000"/>
              </a:lnSpc>
              <a:spcBef>
                <a:spcPct val="20000"/>
              </a:spcBef>
              <a:spcAft>
                <a:spcPts val="0"/>
              </a:spcAft>
              <a:buClrTx/>
              <a:buSzTx/>
              <a:tabLst/>
              <a:defRPr/>
            </a:pPr>
            <a:r>
              <a:rPr lang="en-GB" noProof="0" dirty="0"/>
              <a:t>Premier </a:t>
            </a:r>
            <a:r>
              <a:rPr lang="en-GB" noProof="0" dirty="0" err="1"/>
              <a:t>niveau</a:t>
            </a:r>
            <a:endParaRPr lang="en-GB" noProof="0" dirty="0"/>
          </a:p>
          <a:p>
            <a:pPr marL="550766" marR="0" lvl="1" indent="-367177" algn="l" defTabSz="489570" rtl="0" eaLnBrk="1" fontAlgn="auto" latinLnBrk="0" hangingPunct="1">
              <a:lnSpc>
                <a:spcPct val="100000"/>
              </a:lnSpc>
              <a:spcBef>
                <a:spcPct val="20000"/>
              </a:spcBef>
              <a:spcAft>
                <a:spcPts val="0"/>
              </a:spcAft>
              <a:buClrTx/>
              <a:buSzTx/>
              <a:tabLst/>
              <a:defRPr/>
            </a:pPr>
            <a:r>
              <a:rPr lang="en-GB" noProof="0" dirty="0" err="1"/>
              <a:t>Deuxième</a:t>
            </a:r>
            <a:r>
              <a:rPr lang="en-GB" noProof="0" dirty="0"/>
              <a:t> </a:t>
            </a:r>
            <a:r>
              <a:rPr lang="en-GB" noProof="0" dirty="0" err="1"/>
              <a:t>niveau</a:t>
            </a:r>
            <a:endParaRPr lang="en-GB" noProof="0" dirty="0"/>
          </a:p>
          <a:p>
            <a:pPr marL="936642" marR="0" lvl="2" indent="-367177" algn="l" defTabSz="489570" rtl="0" eaLnBrk="1" fontAlgn="auto" latinLnBrk="0" hangingPunct="1">
              <a:lnSpc>
                <a:spcPct val="100000"/>
              </a:lnSpc>
              <a:spcBef>
                <a:spcPct val="20000"/>
              </a:spcBef>
              <a:spcAft>
                <a:spcPts val="0"/>
              </a:spcAft>
              <a:buClrTx/>
              <a:buSzTx/>
              <a:tabLst/>
              <a:defRPr/>
            </a:pPr>
            <a:r>
              <a:rPr lang="en-GB" noProof="0" dirty="0" err="1"/>
              <a:t>Troisième</a:t>
            </a:r>
            <a:r>
              <a:rPr lang="en-GB" noProof="0" dirty="0"/>
              <a:t> </a:t>
            </a:r>
            <a:r>
              <a:rPr lang="en-GB" noProof="0" dirty="0" err="1"/>
              <a:t>niveau</a:t>
            </a:r>
            <a:endParaRPr lang="en-GB" noProof="0" dirty="0"/>
          </a:p>
          <a:p>
            <a:pPr marL="2080671" marR="0" lvl="3" indent="-367177" algn="l" defTabSz="489570" rtl="0" eaLnBrk="1" fontAlgn="auto" latinLnBrk="0" hangingPunct="1">
              <a:lnSpc>
                <a:spcPct val="100000"/>
              </a:lnSpc>
              <a:spcBef>
                <a:spcPct val="20000"/>
              </a:spcBef>
              <a:spcAft>
                <a:spcPts val="0"/>
              </a:spcAft>
              <a:buClrTx/>
              <a:buSzTx/>
              <a:tabLst/>
              <a:defRPr/>
            </a:pPr>
            <a:r>
              <a:rPr lang="en-GB" noProof="0" dirty="0" err="1"/>
              <a:t>Quatrième</a:t>
            </a:r>
            <a:r>
              <a:rPr lang="en-GB" noProof="0" dirty="0"/>
              <a:t> </a:t>
            </a:r>
            <a:r>
              <a:rPr lang="en-GB" noProof="0" dirty="0" err="1"/>
              <a:t>niveau</a:t>
            </a:r>
            <a:endParaRPr lang="en-GB" noProof="0" dirty="0"/>
          </a:p>
          <a:p>
            <a:pPr marL="2570241" marR="0" lvl="4" indent="-367177" algn="l" defTabSz="489570" rtl="0" eaLnBrk="1" fontAlgn="auto" latinLnBrk="0" hangingPunct="1">
              <a:lnSpc>
                <a:spcPct val="100000"/>
              </a:lnSpc>
              <a:spcBef>
                <a:spcPct val="20000"/>
              </a:spcBef>
              <a:spcAft>
                <a:spcPts val="0"/>
              </a:spcAft>
              <a:buClrTx/>
              <a:buSzTx/>
              <a:tabLst/>
              <a:defRPr/>
            </a:pPr>
            <a:r>
              <a:rPr lang="en-GB" noProof="0" dirty="0" err="1"/>
              <a:t>Cinquième</a:t>
            </a:r>
            <a:r>
              <a:rPr lang="en-GB" noProof="0" dirty="0"/>
              <a:t> </a:t>
            </a:r>
            <a:r>
              <a:rPr lang="en-GB" noProof="0" dirty="0" err="1"/>
              <a:t>niveau</a:t>
            </a:r>
            <a:endParaRPr lang="en-GB" noProof="0" dirty="0"/>
          </a:p>
          <a:p>
            <a:pPr marL="367177" marR="0" lvl="0" indent="-367177" algn="l" defTabSz="489570" rtl="0" eaLnBrk="1" fontAlgn="auto" latinLnBrk="0" hangingPunct="1">
              <a:lnSpc>
                <a:spcPct val="100000"/>
              </a:lnSpc>
              <a:spcBef>
                <a:spcPct val="20000"/>
              </a:spcBef>
              <a:spcAft>
                <a:spcPts val="0"/>
              </a:spcAft>
              <a:buClrTx/>
              <a:buSzTx/>
              <a:buFontTx/>
              <a:buChar char="-"/>
              <a:tabLst/>
              <a:defRPr/>
            </a:pPr>
            <a:endParaRPr kumimoji="0" lang="en-GB" sz="1499" b="0" i="0" u="none" strike="noStrike" kern="1200" cap="none" spc="0" normalizeH="0" baseline="0" noProof="0" dirty="0">
              <a:ln>
                <a:noFill/>
              </a:ln>
              <a:solidFill>
                <a:srgbClr val="646464"/>
              </a:solidFill>
              <a:effectLst/>
              <a:uLnTx/>
              <a:uFillTx/>
              <a:latin typeface="+mn-lt"/>
              <a:ea typeface="+mn-ea"/>
              <a:cs typeface="+mn-cs"/>
            </a:endParaRPr>
          </a:p>
        </p:txBody>
      </p:sp>
      <p:sp>
        <p:nvSpPr>
          <p:cNvPr id="5" name="Espace réservé du pied de page 4"/>
          <p:cNvSpPr>
            <a:spLocks noGrp="1"/>
          </p:cNvSpPr>
          <p:nvPr>
            <p:ph type="ftr" sz="quarter" idx="11"/>
          </p:nvPr>
        </p:nvSpPr>
        <p:spPr/>
        <p:txBody>
          <a:bodyPr/>
          <a:lstStyle/>
          <a:p>
            <a:endParaRPr lang="en-GB" dirty="0">
              <a:solidFill>
                <a:prstClr val="black"/>
              </a:solidFill>
            </a:endParaRPr>
          </a:p>
        </p:txBody>
      </p:sp>
      <p:sp>
        <p:nvSpPr>
          <p:cNvPr id="7" name="Slide Number Placeholder 5"/>
          <p:cNvSpPr>
            <a:spLocks noGrp="1"/>
          </p:cNvSpPr>
          <p:nvPr>
            <p:ph type="sldNum" sz="quarter" idx="4"/>
          </p:nvPr>
        </p:nvSpPr>
        <p:spPr>
          <a:xfrm>
            <a:off x="10752880" y="8916795"/>
            <a:ext cx="516784" cy="519140"/>
          </a:xfrm>
          <a:prstGeom prst="rect">
            <a:avLst/>
          </a:prstGeom>
        </p:spPr>
        <p:txBody>
          <a:bodyPr vert="horz" lIns="0" tIns="0" rIns="0" bIns="0" rtlCol="0" anchor="ctr" anchorCtr="0">
            <a:noAutofit/>
          </a:bodyPr>
          <a:lstStyle>
            <a:lvl1pPr algn="ctr">
              <a:defRPr sz="1713">
                <a:solidFill>
                  <a:srgbClr val="D66E09"/>
                </a:solidFill>
                <a:latin typeface="DIN-Light"/>
                <a:cs typeface="DIN-Light"/>
              </a:defRPr>
            </a:lvl1pPr>
          </a:lstStyle>
          <a:p>
            <a:pPr defTabSz="489570"/>
            <a:fld id="{41B22B7B-F849-4AB3-9F95-0DADF8D55DF0}" type="slidenum">
              <a:rPr lang="en-US" smtClean="0"/>
              <a:pPr defTabSz="489570"/>
              <a:t>‹#›</a:t>
            </a:fld>
            <a:endParaRPr lang="en-US" dirty="0"/>
          </a:p>
        </p:txBody>
      </p:sp>
      <p:sp>
        <p:nvSpPr>
          <p:cNvPr id="8" name="Rectangle 7">
            <a:hlinkClick r:id="" action="ppaction://hlinkshowjump?jump=nextslide"/>
          </p:cNvPr>
          <p:cNvSpPr/>
          <p:nvPr userDrawn="1"/>
        </p:nvSpPr>
        <p:spPr>
          <a:xfrm>
            <a:off x="11455384" y="8917900"/>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9" name="Rectangle 8">
            <a:hlinkClick r:id="" action="ppaction://hlinkshowjump?jump=lastslide"/>
          </p:cNvPr>
          <p:cNvSpPr/>
          <p:nvPr userDrawn="1"/>
        </p:nvSpPr>
        <p:spPr>
          <a:xfrm>
            <a:off x="12153496" y="8916792"/>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0" name="Rectangle 9">
            <a:hlinkClick r:id="" action="ppaction://hlinkshowjump?jump=firstslide"/>
          </p:cNvPr>
          <p:cNvSpPr/>
          <p:nvPr userDrawn="1"/>
        </p:nvSpPr>
        <p:spPr>
          <a:xfrm>
            <a:off x="9351982" y="8917900"/>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1" name="Rectangle 10">
            <a:hlinkClick r:id="" action="ppaction://hlinkshowjump?jump=previousslide"/>
          </p:cNvPr>
          <p:cNvSpPr/>
          <p:nvPr userDrawn="1"/>
        </p:nvSpPr>
        <p:spPr>
          <a:xfrm>
            <a:off x="10050093" y="8916792"/>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Tree>
    <p:extLst>
      <p:ext uri="{BB962C8B-B14F-4D97-AF65-F5344CB8AC3E}">
        <p14:creationId xmlns:p14="http://schemas.microsoft.com/office/powerpoint/2010/main" val="101700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21967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30F96D-5BDA-4C1D-BCD7-1A03F1B7E144}" type="datetimeFigureOut">
              <a:rPr lang="en-GB" smtClean="0"/>
              <a:t>08/09/2018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A48D05-AF44-4D94-A505-D97A91433368}" type="slidenum">
              <a:rPr lang="en-GB" smtClean="0"/>
              <a:t>‹#›</a:t>
            </a:fld>
            <a:endParaRPr lang="en-GB"/>
          </a:p>
        </p:txBody>
      </p:sp>
    </p:spTree>
    <p:extLst>
      <p:ext uri="{BB962C8B-B14F-4D97-AF65-F5344CB8AC3E}">
        <p14:creationId xmlns:p14="http://schemas.microsoft.com/office/powerpoint/2010/main" val="8483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fld id="{DD02AD68-BFEF-40C1-90D1-D37F2BFFA27B}"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50455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The new RDA: resource description in libraries and beyond</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2"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8" r:id="rId7"/>
    <p:sldLayoutId id="2147483675" r:id="rId8"/>
    <p:sldLayoutId id="2147483679" r:id="rId9"/>
    <p:sldLayoutId id="2147483680" r:id="rId10"/>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10.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DB831-3D3F-414C-BD80-80F881A22730}"/>
              </a:ext>
            </a:extLst>
          </p:cNvPr>
          <p:cNvSpPr>
            <a:spLocks noGrp="1"/>
          </p:cNvSpPr>
          <p:nvPr>
            <p:ph type="dt" sz="half" idx="10"/>
          </p:nvPr>
        </p:nvSpPr>
        <p:spPr/>
        <p:txBody>
          <a:bodyPr/>
          <a:lstStyle/>
          <a:p>
            <a:fld id="{272804E9-DEAF-46AD-95B2-D63C78700BF2}"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BB1C251D-DA0F-4B81-AEB6-433E94280727}"/>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5265570B-69DE-458E-AADA-19513974CE03}"/>
              </a:ext>
            </a:extLst>
          </p:cNvPr>
          <p:cNvSpPr txBox="1"/>
          <p:nvPr/>
        </p:nvSpPr>
        <p:spPr>
          <a:xfrm>
            <a:off x="1193800" y="716373"/>
            <a:ext cx="10668000" cy="4154984"/>
          </a:xfrm>
          <a:prstGeom prst="rect">
            <a:avLst/>
          </a:prstGeom>
          <a:noFill/>
        </p:spPr>
        <p:txBody>
          <a:bodyPr wrap="square" rtlCol="0">
            <a:spAutoFit/>
          </a:bodyPr>
          <a:lstStyle/>
          <a:p>
            <a:pPr algn="ctr"/>
            <a:r>
              <a:rPr lang="en-US" sz="8800" dirty="0">
                <a:solidFill>
                  <a:schemeClr val="tx2"/>
                </a:solidFill>
              </a:rPr>
              <a:t>The new RDA: resource description in libraries and beyond</a:t>
            </a:r>
            <a:endParaRPr lang="en-GB" sz="8800" dirty="0">
              <a:solidFill>
                <a:schemeClr val="tx2"/>
              </a:solidFill>
            </a:endParaRPr>
          </a:p>
        </p:txBody>
      </p:sp>
      <p:sp>
        <p:nvSpPr>
          <p:cNvPr id="5" name="TextBox 4">
            <a:extLst>
              <a:ext uri="{FF2B5EF4-FFF2-40B4-BE49-F238E27FC236}">
                <a16:creationId xmlns:a16="http://schemas.microsoft.com/office/drawing/2014/main" id="{15813FB1-E211-4561-901E-456C608675E0}"/>
              </a:ext>
            </a:extLst>
          </p:cNvPr>
          <p:cNvSpPr txBox="1"/>
          <p:nvPr/>
        </p:nvSpPr>
        <p:spPr>
          <a:xfrm>
            <a:off x="578774" y="4920344"/>
            <a:ext cx="11887200" cy="2554545"/>
          </a:xfrm>
          <a:prstGeom prst="rect">
            <a:avLst/>
          </a:prstGeom>
          <a:noFill/>
        </p:spPr>
        <p:txBody>
          <a:bodyPr wrap="square" rtlCol="0">
            <a:spAutoFit/>
          </a:bodyPr>
          <a:lstStyle/>
          <a:p>
            <a:pPr algn="ctr"/>
            <a:r>
              <a:rPr lang="en-US" sz="4000" dirty="0">
                <a:solidFill>
                  <a:schemeClr val="tx2"/>
                </a:solidFill>
              </a:rPr>
              <a:t>Gordon Dunsire, Chair, RSC</a:t>
            </a:r>
          </a:p>
          <a:p>
            <a:pPr algn="ctr"/>
            <a:r>
              <a:rPr lang="en-US" sz="4000" dirty="0">
                <a:solidFill>
                  <a:schemeClr val="tx2"/>
                </a:solidFill>
              </a:rPr>
              <a:t>Presented at “Metadata: Create, Share and Enrich”,</a:t>
            </a:r>
          </a:p>
          <a:p>
            <a:pPr algn="ctr"/>
            <a:r>
              <a:rPr lang="en-US" sz="4000" dirty="0">
                <a:solidFill>
                  <a:schemeClr val="tx2"/>
                </a:solidFill>
              </a:rPr>
              <a:t>CILIP Cataloguing &amp; Indexing Group Conference 2018,</a:t>
            </a:r>
          </a:p>
          <a:p>
            <a:pPr algn="ctr"/>
            <a:r>
              <a:rPr lang="en-US" sz="4000" dirty="0">
                <a:solidFill>
                  <a:schemeClr val="tx2"/>
                </a:solidFill>
              </a:rPr>
              <a:t>Edinburgh, Scotland, 5-7 September 2018</a:t>
            </a:r>
          </a:p>
        </p:txBody>
      </p:sp>
    </p:spTree>
    <p:extLst>
      <p:ext uri="{BB962C8B-B14F-4D97-AF65-F5344CB8AC3E}">
        <p14:creationId xmlns:p14="http://schemas.microsoft.com/office/powerpoint/2010/main" val="365883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10</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6276077"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Recording methods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84200" y="1847850"/>
            <a:ext cx="9799221" cy="1323439"/>
          </a:xfrm>
          <a:prstGeom prst="rect">
            <a:avLst/>
          </a:prstGeom>
          <a:noFill/>
        </p:spPr>
        <p:txBody>
          <a:bodyPr wrap="none" rtlCol="0">
            <a:spAutoFit/>
          </a:bodyPr>
          <a:lstStyle/>
          <a:p>
            <a:r>
              <a:rPr lang="en-GB" sz="4000" dirty="0"/>
              <a:t>Extended to all elements</a:t>
            </a:r>
          </a:p>
          <a:p>
            <a:pPr marL="717550"/>
            <a:r>
              <a:rPr lang="en-GB" sz="4000" dirty="0"/>
              <a:t>Confined to relationships in original Toolkit</a:t>
            </a:r>
          </a:p>
        </p:txBody>
      </p:sp>
      <p:sp>
        <p:nvSpPr>
          <p:cNvPr id="8" name="TextBox 7">
            <a:extLst>
              <a:ext uri="{FF2B5EF4-FFF2-40B4-BE49-F238E27FC236}">
                <a16:creationId xmlns:a16="http://schemas.microsoft.com/office/drawing/2014/main" id="{C295776F-E933-47CF-A2AC-EC77C9EB63FD}"/>
              </a:ext>
            </a:extLst>
          </p:cNvPr>
          <p:cNvSpPr txBox="1"/>
          <p:nvPr/>
        </p:nvSpPr>
        <p:spPr>
          <a:xfrm>
            <a:off x="584200" y="3496612"/>
            <a:ext cx="7366119" cy="707886"/>
          </a:xfrm>
          <a:prstGeom prst="rect">
            <a:avLst/>
          </a:prstGeom>
          <a:noFill/>
        </p:spPr>
        <p:txBody>
          <a:bodyPr wrap="none" rtlCol="0">
            <a:spAutoFit/>
          </a:bodyPr>
          <a:lstStyle/>
          <a:p>
            <a:r>
              <a:rPr lang="en-GB" sz="4000" dirty="0"/>
              <a:t>Linked data “method” now explicit</a:t>
            </a:r>
          </a:p>
        </p:txBody>
      </p:sp>
      <p:sp>
        <p:nvSpPr>
          <p:cNvPr id="9" name="TextBox 8">
            <a:extLst>
              <a:ext uri="{FF2B5EF4-FFF2-40B4-BE49-F238E27FC236}">
                <a16:creationId xmlns:a16="http://schemas.microsoft.com/office/drawing/2014/main" id="{542322A4-98C1-4645-A94F-02251DB020EE}"/>
              </a:ext>
            </a:extLst>
          </p:cNvPr>
          <p:cNvSpPr txBox="1"/>
          <p:nvPr/>
        </p:nvSpPr>
        <p:spPr>
          <a:xfrm>
            <a:off x="584200" y="4529820"/>
            <a:ext cx="6128281" cy="3170099"/>
          </a:xfrm>
          <a:prstGeom prst="rect">
            <a:avLst/>
          </a:prstGeom>
          <a:noFill/>
        </p:spPr>
        <p:txBody>
          <a:bodyPr wrap="none" rtlCol="0">
            <a:spAutoFit/>
          </a:bodyPr>
          <a:lstStyle/>
          <a:p>
            <a:r>
              <a:rPr lang="en-GB" sz="4000" dirty="0"/>
              <a:t>4 methods = “4-fold path”</a:t>
            </a:r>
          </a:p>
          <a:p>
            <a:pPr marL="720725"/>
            <a:r>
              <a:rPr lang="en-GB" sz="4000" dirty="0"/>
              <a:t>Unstructured description</a:t>
            </a:r>
          </a:p>
          <a:p>
            <a:pPr marL="720725"/>
            <a:r>
              <a:rPr lang="en-GB" sz="4000" dirty="0"/>
              <a:t>Structured description</a:t>
            </a:r>
          </a:p>
          <a:p>
            <a:pPr marL="720725"/>
            <a:r>
              <a:rPr lang="en-GB" sz="4000" dirty="0"/>
              <a:t>Identifier</a:t>
            </a:r>
          </a:p>
          <a:p>
            <a:pPr marL="720725"/>
            <a:r>
              <a:rPr lang="en-GB" sz="4000" dirty="0"/>
              <a:t>IRI</a:t>
            </a:r>
          </a:p>
        </p:txBody>
      </p:sp>
    </p:spTree>
    <p:extLst>
      <p:ext uri="{BB962C8B-B14F-4D97-AF65-F5344CB8AC3E}">
        <p14:creationId xmlns:p14="http://schemas.microsoft.com/office/powerpoint/2010/main" val="334778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3884397"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Instructions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84200" y="2000250"/>
            <a:ext cx="4133824" cy="707886"/>
          </a:xfrm>
          <a:prstGeom prst="rect">
            <a:avLst/>
          </a:prstGeom>
          <a:noFill/>
        </p:spPr>
        <p:txBody>
          <a:bodyPr wrap="none" rtlCol="0">
            <a:spAutoFit/>
          </a:bodyPr>
          <a:lstStyle/>
          <a:p>
            <a:r>
              <a:rPr lang="en-GB" sz="4000" dirty="0"/>
              <a:t>There are no rules!</a:t>
            </a:r>
          </a:p>
        </p:txBody>
      </p:sp>
      <p:sp>
        <p:nvSpPr>
          <p:cNvPr id="8" name="TextBox 7">
            <a:extLst>
              <a:ext uri="{FF2B5EF4-FFF2-40B4-BE49-F238E27FC236}">
                <a16:creationId xmlns:a16="http://schemas.microsoft.com/office/drawing/2014/main" id="{C295776F-E933-47CF-A2AC-EC77C9EB63FD}"/>
              </a:ext>
            </a:extLst>
          </p:cNvPr>
          <p:cNvSpPr txBox="1"/>
          <p:nvPr/>
        </p:nvSpPr>
        <p:spPr>
          <a:xfrm>
            <a:off x="584200" y="2983859"/>
            <a:ext cx="11618373" cy="1323439"/>
          </a:xfrm>
          <a:prstGeom prst="rect">
            <a:avLst/>
          </a:prstGeom>
          <a:noFill/>
        </p:spPr>
        <p:txBody>
          <a:bodyPr wrap="none" rtlCol="0">
            <a:spAutoFit/>
          </a:bodyPr>
          <a:lstStyle/>
          <a:p>
            <a:r>
              <a:rPr lang="en-GB" sz="4000" dirty="0"/>
              <a:t>Most instructions are now optional</a:t>
            </a:r>
          </a:p>
          <a:p>
            <a:pPr marL="720725"/>
            <a:r>
              <a:rPr lang="en-GB" sz="4000" dirty="0"/>
              <a:t>Accommodates local practice in a global framework</a:t>
            </a:r>
          </a:p>
        </p:txBody>
      </p:sp>
      <p:sp>
        <p:nvSpPr>
          <p:cNvPr id="9" name="TextBox 8">
            <a:extLst>
              <a:ext uri="{FF2B5EF4-FFF2-40B4-BE49-F238E27FC236}">
                <a16:creationId xmlns:a16="http://schemas.microsoft.com/office/drawing/2014/main" id="{542322A4-98C1-4645-A94F-02251DB020EE}"/>
              </a:ext>
            </a:extLst>
          </p:cNvPr>
          <p:cNvSpPr txBox="1"/>
          <p:nvPr/>
        </p:nvSpPr>
        <p:spPr>
          <a:xfrm>
            <a:off x="584200" y="4583021"/>
            <a:ext cx="9166868" cy="707886"/>
          </a:xfrm>
          <a:prstGeom prst="rect">
            <a:avLst/>
          </a:prstGeom>
          <a:noFill/>
        </p:spPr>
        <p:txBody>
          <a:bodyPr wrap="none" rtlCol="0">
            <a:spAutoFit/>
          </a:bodyPr>
          <a:lstStyle/>
          <a:p>
            <a:r>
              <a:rPr lang="en-GB" sz="4000" dirty="0"/>
              <a:t>Instructions assigned to recording methods</a:t>
            </a:r>
          </a:p>
        </p:txBody>
      </p:sp>
      <p:sp>
        <p:nvSpPr>
          <p:cNvPr id="10" name="TextBox 9">
            <a:extLst>
              <a:ext uri="{FF2B5EF4-FFF2-40B4-BE49-F238E27FC236}">
                <a16:creationId xmlns:a16="http://schemas.microsoft.com/office/drawing/2014/main" id="{D079CABC-1680-4FD9-AC51-B787279D9312}"/>
              </a:ext>
            </a:extLst>
          </p:cNvPr>
          <p:cNvSpPr txBox="1"/>
          <p:nvPr/>
        </p:nvSpPr>
        <p:spPr>
          <a:xfrm>
            <a:off x="584200" y="5566630"/>
            <a:ext cx="4691734" cy="1938992"/>
          </a:xfrm>
          <a:prstGeom prst="rect">
            <a:avLst/>
          </a:prstGeom>
          <a:noFill/>
        </p:spPr>
        <p:txBody>
          <a:bodyPr wrap="none" rtlCol="0">
            <a:spAutoFit/>
          </a:bodyPr>
          <a:lstStyle/>
          <a:p>
            <a:r>
              <a:rPr lang="en-GB" sz="4000" dirty="0"/>
              <a:t>Much more choice</a:t>
            </a:r>
          </a:p>
          <a:p>
            <a:r>
              <a:rPr lang="en-GB" sz="4000" dirty="0">
                <a:sym typeface="Wingdings" panose="05000000000000000000" pitchFamily="2" charset="2"/>
              </a:rPr>
              <a:t></a:t>
            </a:r>
            <a:r>
              <a:rPr lang="en-GB" sz="4000" dirty="0"/>
              <a:t>Flexibility </a:t>
            </a:r>
            <a:r>
              <a:rPr lang="en-GB" sz="4000" dirty="0">
                <a:sym typeface="Wingdings" panose="05000000000000000000" pitchFamily="2" charset="2"/>
              </a:rPr>
              <a:t></a:t>
            </a:r>
            <a:endParaRPr lang="en-GB" sz="4000" dirty="0"/>
          </a:p>
          <a:p>
            <a:r>
              <a:rPr lang="en-GB" sz="4000" dirty="0">
                <a:sym typeface="Wingdings" panose="05000000000000000000" pitchFamily="2" charset="2"/>
              </a:rPr>
              <a:t>How to choose? </a:t>
            </a:r>
            <a:r>
              <a:rPr lang="en-GB" sz="4000" dirty="0"/>
              <a:t> </a:t>
            </a:r>
          </a:p>
        </p:txBody>
      </p:sp>
    </p:spTree>
    <p:extLst>
      <p:ext uri="{BB962C8B-B14F-4D97-AF65-F5344CB8AC3E}">
        <p14:creationId xmlns:p14="http://schemas.microsoft.com/office/powerpoint/2010/main" val="510068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F5A69B-1C49-4523-9D3E-8FC4905E7FD3}"/>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06438C30-C067-4CE9-BD63-2F445EC0440E}"/>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pic>
        <p:nvPicPr>
          <p:cNvPr id="4" name="Picture 3">
            <a:extLst>
              <a:ext uri="{FF2B5EF4-FFF2-40B4-BE49-F238E27FC236}">
                <a16:creationId xmlns:a16="http://schemas.microsoft.com/office/drawing/2014/main" id="{577D711C-DC0F-4B0B-B491-B3AADC385005}"/>
              </a:ext>
            </a:extLst>
          </p:cNvPr>
          <p:cNvPicPr>
            <a:picLocks noChangeAspect="1"/>
          </p:cNvPicPr>
          <p:nvPr/>
        </p:nvPicPr>
        <p:blipFill>
          <a:blip r:embed="rId3"/>
          <a:stretch>
            <a:fillRect/>
          </a:stretch>
        </p:blipFill>
        <p:spPr>
          <a:xfrm>
            <a:off x="203201" y="171451"/>
            <a:ext cx="9829799" cy="7669964"/>
          </a:xfrm>
          <a:prstGeom prst="rect">
            <a:avLst/>
          </a:prstGeom>
        </p:spPr>
      </p:pic>
    </p:spTree>
    <p:extLst>
      <p:ext uri="{BB962C8B-B14F-4D97-AF65-F5344CB8AC3E}">
        <p14:creationId xmlns:p14="http://schemas.microsoft.com/office/powerpoint/2010/main" val="2476789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6889584" cy="1143932"/>
          </a:xfrm>
          <a:prstGeom prst="rect">
            <a:avLst/>
          </a:prstGeom>
        </p:spPr>
        <p:txBody>
          <a:bodyPr/>
          <a:lstStyle>
            <a:lvl1pPr>
              <a:defRPr>
                <a:latin typeface="+mj-lt"/>
                <a:ea typeface="+mj-ea"/>
                <a:cs typeface="+mj-cs"/>
              </a:defRPr>
            </a:lvl1pPr>
          </a:lstStyle>
          <a:p>
            <a:r>
              <a:rPr lang="en-GB" sz="6000" kern="0" dirty="0">
                <a:solidFill>
                  <a:schemeClr val="tx2"/>
                </a:solidFill>
              </a:rPr>
              <a:t>Application profile</a:t>
            </a:r>
          </a:p>
        </p:txBody>
      </p:sp>
      <p:sp>
        <p:nvSpPr>
          <p:cNvPr id="10" name="TextBox 9">
            <a:extLst>
              <a:ext uri="{FF2B5EF4-FFF2-40B4-BE49-F238E27FC236}">
                <a16:creationId xmlns:a16="http://schemas.microsoft.com/office/drawing/2014/main" id="{58CDB1B2-E570-475D-93A9-271C37C568B7}"/>
              </a:ext>
            </a:extLst>
          </p:cNvPr>
          <p:cNvSpPr txBox="1"/>
          <p:nvPr/>
        </p:nvSpPr>
        <p:spPr>
          <a:xfrm>
            <a:off x="628816" y="1550254"/>
            <a:ext cx="8852167" cy="830997"/>
          </a:xfrm>
          <a:prstGeom prst="rect">
            <a:avLst/>
          </a:prstGeom>
          <a:noFill/>
        </p:spPr>
        <p:txBody>
          <a:bodyPr wrap="none" rtlCol="0">
            <a:spAutoFit/>
          </a:bodyPr>
          <a:lstStyle/>
          <a:p>
            <a:r>
              <a:rPr lang="en-GB" sz="4800" dirty="0"/>
              <a:t>What elements must be recorded?</a:t>
            </a:r>
          </a:p>
        </p:txBody>
      </p:sp>
      <p:sp>
        <p:nvSpPr>
          <p:cNvPr id="6" name="TextBox 5">
            <a:extLst>
              <a:ext uri="{FF2B5EF4-FFF2-40B4-BE49-F238E27FC236}">
                <a16:creationId xmlns:a16="http://schemas.microsoft.com/office/drawing/2014/main" id="{800FC36A-5CCE-44F7-BA8E-6F9A42DB9C82}"/>
              </a:ext>
            </a:extLst>
          </p:cNvPr>
          <p:cNvSpPr txBox="1"/>
          <p:nvPr/>
        </p:nvSpPr>
        <p:spPr>
          <a:xfrm>
            <a:off x="889000" y="2455604"/>
            <a:ext cx="9274270" cy="830997"/>
          </a:xfrm>
          <a:prstGeom prst="rect">
            <a:avLst/>
          </a:prstGeom>
          <a:noFill/>
        </p:spPr>
        <p:txBody>
          <a:bodyPr wrap="none" rtlCol="0">
            <a:spAutoFit/>
          </a:bodyPr>
          <a:lstStyle/>
          <a:p>
            <a:r>
              <a:rPr lang="en-GB" sz="4800" dirty="0"/>
              <a:t>What elements should be recorded?</a:t>
            </a:r>
          </a:p>
        </p:txBody>
      </p:sp>
      <p:sp>
        <p:nvSpPr>
          <p:cNvPr id="7" name="TextBox 6">
            <a:extLst>
              <a:ext uri="{FF2B5EF4-FFF2-40B4-BE49-F238E27FC236}">
                <a16:creationId xmlns:a16="http://schemas.microsoft.com/office/drawing/2014/main" id="{96137E1B-ACB5-47FE-B744-90565E02592C}"/>
              </a:ext>
            </a:extLst>
          </p:cNvPr>
          <p:cNvSpPr txBox="1"/>
          <p:nvPr/>
        </p:nvSpPr>
        <p:spPr>
          <a:xfrm>
            <a:off x="1270000" y="3361247"/>
            <a:ext cx="8659743" cy="830997"/>
          </a:xfrm>
          <a:prstGeom prst="rect">
            <a:avLst/>
          </a:prstGeom>
          <a:noFill/>
        </p:spPr>
        <p:txBody>
          <a:bodyPr wrap="none" rtlCol="0">
            <a:spAutoFit/>
          </a:bodyPr>
          <a:lstStyle/>
          <a:p>
            <a:r>
              <a:rPr lang="en-GB" sz="4800" dirty="0"/>
              <a:t>What elements may be repeated?</a:t>
            </a:r>
          </a:p>
        </p:txBody>
      </p:sp>
      <p:sp>
        <p:nvSpPr>
          <p:cNvPr id="8" name="TextBox 7">
            <a:extLst>
              <a:ext uri="{FF2B5EF4-FFF2-40B4-BE49-F238E27FC236}">
                <a16:creationId xmlns:a16="http://schemas.microsoft.com/office/drawing/2014/main" id="{5AFF4EF4-3057-48EF-806D-7108BEE7B9AE}"/>
              </a:ext>
            </a:extLst>
          </p:cNvPr>
          <p:cNvSpPr txBox="1"/>
          <p:nvPr/>
        </p:nvSpPr>
        <p:spPr>
          <a:xfrm>
            <a:off x="1574800" y="4266890"/>
            <a:ext cx="7391126" cy="830997"/>
          </a:xfrm>
          <a:prstGeom prst="rect">
            <a:avLst/>
          </a:prstGeom>
          <a:noFill/>
        </p:spPr>
        <p:txBody>
          <a:bodyPr wrap="none" rtlCol="0">
            <a:spAutoFit/>
          </a:bodyPr>
          <a:lstStyle/>
          <a:p>
            <a:r>
              <a:rPr lang="en-GB" sz="4800" dirty="0"/>
              <a:t>What vocabularies are used?</a:t>
            </a:r>
          </a:p>
        </p:txBody>
      </p:sp>
      <p:sp>
        <p:nvSpPr>
          <p:cNvPr id="9" name="TextBox 8">
            <a:extLst>
              <a:ext uri="{FF2B5EF4-FFF2-40B4-BE49-F238E27FC236}">
                <a16:creationId xmlns:a16="http://schemas.microsoft.com/office/drawing/2014/main" id="{6302E6FF-DD8E-471B-A3F8-88ADA087104D}"/>
              </a:ext>
            </a:extLst>
          </p:cNvPr>
          <p:cNvSpPr txBox="1"/>
          <p:nvPr/>
        </p:nvSpPr>
        <p:spPr>
          <a:xfrm>
            <a:off x="1879600" y="5172533"/>
            <a:ext cx="8991179" cy="830997"/>
          </a:xfrm>
          <a:prstGeom prst="rect">
            <a:avLst/>
          </a:prstGeom>
          <a:noFill/>
        </p:spPr>
        <p:txBody>
          <a:bodyPr wrap="none" rtlCol="0">
            <a:spAutoFit/>
          </a:bodyPr>
          <a:lstStyle/>
          <a:p>
            <a:r>
              <a:rPr lang="en-GB" sz="4800" dirty="0"/>
              <a:t>What recording methods are used?</a:t>
            </a:r>
          </a:p>
        </p:txBody>
      </p:sp>
      <p:sp>
        <p:nvSpPr>
          <p:cNvPr id="11" name="TextBox 10">
            <a:extLst>
              <a:ext uri="{FF2B5EF4-FFF2-40B4-BE49-F238E27FC236}">
                <a16:creationId xmlns:a16="http://schemas.microsoft.com/office/drawing/2014/main" id="{3F997A47-11EC-4E6C-B0ED-3F2B4450881B}"/>
              </a:ext>
            </a:extLst>
          </p:cNvPr>
          <p:cNvSpPr txBox="1"/>
          <p:nvPr/>
        </p:nvSpPr>
        <p:spPr>
          <a:xfrm>
            <a:off x="628817" y="6568320"/>
            <a:ext cx="11842584" cy="1569660"/>
          </a:xfrm>
          <a:prstGeom prst="rect">
            <a:avLst/>
          </a:prstGeom>
          <a:noFill/>
        </p:spPr>
        <p:txBody>
          <a:bodyPr wrap="square" rtlCol="0">
            <a:spAutoFit/>
          </a:bodyPr>
          <a:lstStyle/>
          <a:p>
            <a:r>
              <a:rPr lang="en-GB" sz="4800" dirty="0"/>
              <a:t>Multiple ways: bookmarks, policy statements, workflows, external documents</a:t>
            </a:r>
          </a:p>
        </p:txBody>
      </p:sp>
    </p:spTree>
    <p:extLst>
      <p:ext uri="{BB962C8B-B14F-4D97-AF65-F5344CB8AC3E}">
        <p14:creationId xmlns:p14="http://schemas.microsoft.com/office/powerpoint/2010/main" val="824454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urved Connector 5"/>
          <p:cNvCxnSpPr>
            <a:cxnSpLocks/>
            <a:stCxn id="37" idx="6"/>
            <a:endCxn id="40" idx="2"/>
          </p:cNvCxnSpPr>
          <p:nvPr/>
        </p:nvCxnSpPr>
        <p:spPr>
          <a:xfrm>
            <a:off x="3962481" y="3121773"/>
            <a:ext cx="3022519"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256112" y="2505755"/>
            <a:ext cx="2449517" cy="531812"/>
          </a:xfrm>
          <a:prstGeom prst="rect">
            <a:avLst/>
          </a:prstGeom>
          <a:noFill/>
        </p:spPr>
        <p:txBody>
          <a:bodyPr wrap="none" rtlCol="0">
            <a:spAutoFit/>
          </a:bodyPr>
          <a:lstStyle/>
          <a:p>
            <a:r>
              <a:rPr lang="en-GB" sz="2856" dirty="0"/>
              <a:t>has appellation</a:t>
            </a:r>
          </a:p>
        </p:txBody>
      </p:sp>
      <p:cxnSp>
        <p:nvCxnSpPr>
          <p:cNvPr id="16" name="Curved Connector 15"/>
          <p:cNvCxnSpPr>
            <a:cxnSpLocks/>
            <a:stCxn id="41" idx="6"/>
            <a:endCxn id="42" idx="2"/>
          </p:cNvCxnSpPr>
          <p:nvPr/>
        </p:nvCxnSpPr>
        <p:spPr>
          <a:xfrm>
            <a:off x="2098758" y="4736951"/>
            <a:ext cx="3063823"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557737" y="4102800"/>
            <a:ext cx="2467855" cy="531812"/>
          </a:xfrm>
          <a:prstGeom prst="rect">
            <a:avLst/>
          </a:prstGeom>
          <a:noFill/>
        </p:spPr>
        <p:txBody>
          <a:bodyPr wrap="none" rtlCol="0">
            <a:spAutoFit/>
          </a:bodyPr>
          <a:lstStyle/>
          <a:p>
            <a:r>
              <a:rPr lang="en-GB" sz="2856" dirty="0"/>
              <a:t>has title proper</a:t>
            </a:r>
          </a:p>
        </p:txBody>
      </p:sp>
      <p:cxnSp>
        <p:nvCxnSpPr>
          <p:cNvPr id="29" name="Curved Connector 28"/>
          <p:cNvCxnSpPr>
            <a:cxnSpLocks/>
            <a:stCxn id="42" idx="6"/>
            <a:endCxn id="30" idx="1"/>
          </p:cNvCxnSpPr>
          <p:nvPr/>
        </p:nvCxnSpPr>
        <p:spPr>
          <a:xfrm>
            <a:off x="6143577" y="4736951"/>
            <a:ext cx="3009003" cy="801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152580" y="4435100"/>
            <a:ext cx="1941557" cy="619721"/>
          </a:xfrm>
          <a:prstGeom prst="rect">
            <a:avLst/>
          </a:prstGeom>
          <a:noFill/>
          <a:ln w="28575">
            <a:solidFill>
              <a:srgbClr val="0070C0"/>
            </a:solidFill>
          </a:ln>
        </p:spPr>
        <p:txBody>
          <a:bodyPr wrap="none" rtlCol="0">
            <a:spAutoFit/>
          </a:bodyPr>
          <a:lstStyle/>
          <a:p>
            <a:r>
              <a:rPr lang="en-GB" sz="3427" dirty="0"/>
              <a:t>“My title”</a:t>
            </a:r>
          </a:p>
        </p:txBody>
      </p:sp>
      <p:sp>
        <p:nvSpPr>
          <p:cNvPr id="31" name="TextBox 30"/>
          <p:cNvSpPr txBox="1"/>
          <p:nvPr/>
        </p:nvSpPr>
        <p:spPr>
          <a:xfrm>
            <a:off x="6318212" y="4106579"/>
            <a:ext cx="2753382" cy="531812"/>
          </a:xfrm>
          <a:prstGeom prst="rect">
            <a:avLst/>
          </a:prstGeom>
          <a:noFill/>
        </p:spPr>
        <p:txBody>
          <a:bodyPr wrap="none" rtlCol="0">
            <a:spAutoFit/>
          </a:bodyPr>
          <a:lstStyle/>
          <a:p>
            <a:r>
              <a:rPr lang="en-GB" sz="2856" dirty="0"/>
              <a:t>has </a:t>
            </a:r>
            <a:r>
              <a:rPr lang="en-GB" sz="2856" dirty="0" err="1"/>
              <a:t>nomen</a:t>
            </a:r>
            <a:r>
              <a:rPr lang="en-GB" sz="2856" dirty="0"/>
              <a:t> string</a:t>
            </a:r>
          </a:p>
        </p:txBody>
      </p:sp>
      <p:cxnSp>
        <p:nvCxnSpPr>
          <p:cNvPr id="38" name="Curved Connector 37"/>
          <p:cNvCxnSpPr>
            <a:cxnSpLocks/>
            <a:stCxn id="49" idx="6"/>
            <a:endCxn id="50" idx="2"/>
          </p:cNvCxnSpPr>
          <p:nvPr/>
        </p:nvCxnSpPr>
        <p:spPr>
          <a:xfrm>
            <a:off x="2098758" y="6830329"/>
            <a:ext cx="3050584"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494202" y="6182328"/>
            <a:ext cx="2475165" cy="531812"/>
          </a:xfrm>
          <a:prstGeom prst="rect">
            <a:avLst/>
          </a:prstGeom>
          <a:noFill/>
        </p:spPr>
        <p:txBody>
          <a:bodyPr wrap="none" rtlCol="0">
            <a:spAutoFit/>
          </a:bodyPr>
          <a:lstStyle/>
          <a:p>
            <a:r>
              <a:rPr lang="en-GB" sz="2856" dirty="0"/>
              <a:t>has identifier …</a:t>
            </a:r>
          </a:p>
        </p:txBody>
      </p:sp>
      <p:cxnSp>
        <p:nvCxnSpPr>
          <p:cNvPr id="43" name="Curved Connector 42"/>
          <p:cNvCxnSpPr>
            <a:cxnSpLocks/>
            <a:stCxn id="50" idx="6"/>
            <a:endCxn id="44" idx="1"/>
          </p:cNvCxnSpPr>
          <p:nvPr/>
        </p:nvCxnSpPr>
        <p:spPr>
          <a:xfrm>
            <a:off x="6130338" y="6830329"/>
            <a:ext cx="2995764" cy="801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9126102" y="6528478"/>
            <a:ext cx="2470548" cy="619721"/>
          </a:xfrm>
          <a:prstGeom prst="rect">
            <a:avLst/>
          </a:prstGeom>
          <a:noFill/>
          <a:ln w="28575">
            <a:solidFill>
              <a:srgbClr val="0070C0"/>
            </a:solidFill>
          </a:ln>
        </p:spPr>
        <p:txBody>
          <a:bodyPr wrap="none" rtlCol="0">
            <a:spAutoFit/>
          </a:bodyPr>
          <a:lstStyle/>
          <a:p>
            <a:r>
              <a:rPr lang="en-GB" sz="3427" dirty="0"/>
              <a:t>“0123-4567”</a:t>
            </a:r>
          </a:p>
        </p:txBody>
      </p:sp>
      <p:sp>
        <p:nvSpPr>
          <p:cNvPr id="45" name="TextBox 44"/>
          <p:cNvSpPr txBox="1"/>
          <p:nvPr/>
        </p:nvSpPr>
        <p:spPr>
          <a:xfrm>
            <a:off x="6224785" y="6182328"/>
            <a:ext cx="2753382" cy="531812"/>
          </a:xfrm>
          <a:prstGeom prst="rect">
            <a:avLst/>
          </a:prstGeom>
          <a:noFill/>
        </p:spPr>
        <p:txBody>
          <a:bodyPr wrap="none" rtlCol="0">
            <a:spAutoFit/>
          </a:bodyPr>
          <a:lstStyle/>
          <a:p>
            <a:r>
              <a:rPr lang="en-GB" sz="2856" dirty="0"/>
              <a:t>has </a:t>
            </a:r>
            <a:r>
              <a:rPr lang="en-GB" sz="2856" dirty="0" err="1"/>
              <a:t>nomen</a:t>
            </a:r>
            <a:r>
              <a:rPr lang="en-GB" sz="2856" dirty="0"/>
              <a:t> string</a:t>
            </a:r>
          </a:p>
        </p:txBody>
      </p:sp>
      <p:cxnSp>
        <p:nvCxnSpPr>
          <p:cNvPr id="65" name="Curved Connector 64"/>
          <p:cNvCxnSpPr>
            <a:cxnSpLocks/>
            <a:stCxn id="49" idx="4"/>
            <a:endCxn id="44" idx="2"/>
          </p:cNvCxnSpPr>
          <p:nvPr/>
        </p:nvCxnSpPr>
        <p:spPr>
          <a:xfrm rot="5400000" flipH="1" flipV="1">
            <a:off x="5892643" y="2797320"/>
            <a:ext cx="117853" cy="8819612"/>
          </a:xfrm>
          <a:prstGeom prst="curvedConnector3">
            <a:avLst>
              <a:gd name="adj1" fmla="val -19397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urved Connector 67"/>
          <p:cNvCxnSpPr>
            <a:cxnSpLocks/>
            <a:stCxn id="41" idx="4"/>
            <a:endCxn id="30" idx="2"/>
          </p:cNvCxnSpPr>
          <p:nvPr/>
        </p:nvCxnSpPr>
        <p:spPr>
          <a:xfrm rot="5400000" flipH="1" flipV="1">
            <a:off x="5773634" y="822950"/>
            <a:ext cx="117853" cy="8581595"/>
          </a:xfrm>
          <a:prstGeom prst="curvedConnector3">
            <a:avLst>
              <a:gd name="adj1" fmla="val -19397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445251" y="5450717"/>
            <a:ext cx="2467855" cy="531812"/>
          </a:xfrm>
          <a:prstGeom prst="rect">
            <a:avLst/>
          </a:prstGeom>
          <a:noFill/>
        </p:spPr>
        <p:txBody>
          <a:bodyPr wrap="none" rtlCol="0">
            <a:spAutoFit/>
          </a:bodyPr>
          <a:lstStyle/>
          <a:p>
            <a:r>
              <a:rPr lang="en-GB" sz="2856" dirty="0"/>
              <a:t>has title proper</a:t>
            </a:r>
          </a:p>
        </p:txBody>
      </p:sp>
      <p:sp>
        <p:nvSpPr>
          <p:cNvPr id="36" name="TextBox 35"/>
          <p:cNvSpPr txBox="1"/>
          <p:nvPr/>
        </p:nvSpPr>
        <p:spPr>
          <a:xfrm>
            <a:off x="4445251" y="7651079"/>
            <a:ext cx="2475165" cy="531812"/>
          </a:xfrm>
          <a:prstGeom prst="rect">
            <a:avLst/>
          </a:prstGeom>
          <a:noFill/>
        </p:spPr>
        <p:txBody>
          <a:bodyPr wrap="none" rtlCol="0">
            <a:spAutoFit/>
          </a:bodyPr>
          <a:lstStyle/>
          <a:p>
            <a:r>
              <a:rPr lang="en-GB" sz="2856" dirty="0"/>
              <a:t>has identifier …</a:t>
            </a:r>
          </a:p>
        </p:txBody>
      </p:sp>
      <p:sp>
        <p:nvSpPr>
          <p:cNvPr id="37" name="TextBox 36"/>
          <p:cNvSpPr txBox="1"/>
          <p:nvPr/>
        </p:nvSpPr>
        <p:spPr>
          <a:xfrm>
            <a:off x="966297" y="2686050"/>
            <a:ext cx="2996184" cy="871446"/>
          </a:xfrm>
          <a:prstGeom prst="ellipse">
            <a:avLst/>
          </a:prstGeom>
          <a:noFill/>
          <a:ln w="38100">
            <a:solidFill>
              <a:schemeClr val="accent3"/>
            </a:solidFill>
          </a:ln>
        </p:spPr>
        <p:txBody>
          <a:bodyPr wrap="none" rtlCol="0">
            <a:spAutoFit/>
          </a:bodyPr>
          <a:lstStyle/>
          <a:p>
            <a:pPr algn="ctr"/>
            <a:r>
              <a:rPr lang="en-GB" sz="3427" b="1" dirty="0"/>
              <a:t>RDA Entity</a:t>
            </a:r>
          </a:p>
        </p:txBody>
      </p:sp>
      <p:sp>
        <p:nvSpPr>
          <p:cNvPr id="40" name="TextBox 39"/>
          <p:cNvSpPr txBox="1"/>
          <p:nvPr/>
        </p:nvSpPr>
        <p:spPr>
          <a:xfrm>
            <a:off x="6985000" y="2686050"/>
            <a:ext cx="2144125" cy="871446"/>
          </a:xfrm>
          <a:prstGeom prst="ellipse">
            <a:avLst/>
          </a:prstGeom>
          <a:noFill/>
          <a:ln w="38100">
            <a:solidFill>
              <a:schemeClr val="accent3"/>
            </a:solidFill>
          </a:ln>
        </p:spPr>
        <p:txBody>
          <a:bodyPr wrap="none" rtlCol="0">
            <a:spAutoFit/>
          </a:bodyPr>
          <a:lstStyle/>
          <a:p>
            <a:pPr algn="ctr"/>
            <a:r>
              <a:rPr lang="en-GB" sz="3427" b="1" dirty="0" err="1"/>
              <a:t>Nomen</a:t>
            </a:r>
            <a:endParaRPr lang="en-GB" sz="3427" b="1" dirty="0"/>
          </a:p>
        </p:txBody>
      </p:sp>
      <p:sp>
        <p:nvSpPr>
          <p:cNvPr id="41" name="TextBox 40"/>
          <p:cNvSpPr txBox="1"/>
          <p:nvPr/>
        </p:nvSpPr>
        <p:spPr>
          <a:xfrm>
            <a:off x="984770" y="4301228"/>
            <a:ext cx="1113988" cy="871446"/>
          </a:xfrm>
          <a:prstGeom prst="ellipse">
            <a:avLst/>
          </a:prstGeom>
          <a:noFill/>
          <a:ln w="38100">
            <a:solidFill>
              <a:schemeClr val="accent3"/>
            </a:solidFill>
          </a:ln>
        </p:spPr>
        <p:txBody>
          <a:bodyPr wrap="none" rtlCol="0">
            <a:spAutoFit/>
          </a:bodyPr>
          <a:lstStyle/>
          <a:p>
            <a:pPr algn="ctr"/>
            <a:r>
              <a:rPr lang="en-GB" sz="3427" b="1" dirty="0"/>
              <a:t>M1</a:t>
            </a:r>
          </a:p>
        </p:txBody>
      </p:sp>
      <p:sp>
        <p:nvSpPr>
          <p:cNvPr id="42" name="TextBox 41"/>
          <p:cNvSpPr txBox="1"/>
          <p:nvPr/>
        </p:nvSpPr>
        <p:spPr>
          <a:xfrm>
            <a:off x="5162581" y="4301228"/>
            <a:ext cx="980996" cy="871446"/>
          </a:xfrm>
          <a:prstGeom prst="ellipse">
            <a:avLst/>
          </a:prstGeom>
          <a:noFill/>
          <a:ln w="38100">
            <a:solidFill>
              <a:schemeClr val="accent3"/>
            </a:solidFill>
          </a:ln>
        </p:spPr>
        <p:txBody>
          <a:bodyPr wrap="none" rtlCol="0">
            <a:spAutoFit/>
          </a:bodyPr>
          <a:lstStyle/>
          <a:p>
            <a:pPr algn="ctr"/>
            <a:r>
              <a:rPr lang="en-GB" sz="3427" b="1" dirty="0"/>
              <a:t>N1</a:t>
            </a:r>
          </a:p>
        </p:txBody>
      </p:sp>
      <p:sp>
        <p:nvSpPr>
          <p:cNvPr id="49" name="TextBox 48"/>
          <p:cNvSpPr txBox="1"/>
          <p:nvPr/>
        </p:nvSpPr>
        <p:spPr>
          <a:xfrm>
            <a:off x="984770" y="6394606"/>
            <a:ext cx="1113988" cy="871446"/>
          </a:xfrm>
          <a:prstGeom prst="ellipse">
            <a:avLst/>
          </a:prstGeom>
          <a:noFill/>
          <a:ln w="38100">
            <a:solidFill>
              <a:schemeClr val="accent3"/>
            </a:solidFill>
          </a:ln>
        </p:spPr>
        <p:txBody>
          <a:bodyPr wrap="none" rtlCol="0">
            <a:spAutoFit/>
          </a:bodyPr>
          <a:lstStyle/>
          <a:p>
            <a:pPr algn="ctr"/>
            <a:r>
              <a:rPr lang="en-GB" sz="3427" b="1" dirty="0"/>
              <a:t>M1</a:t>
            </a:r>
          </a:p>
        </p:txBody>
      </p:sp>
      <p:sp>
        <p:nvSpPr>
          <p:cNvPr id="50" name="TextBox 49"/>
          <p:cNvSpPr txBox="1"/>
          <p:nvPr/>
        </p:nvSpPr>
        <p:spPr>
          <a:xfrm>
            <a:off x="5149342" y="6394606"/>
            <a:ext cx="980996" cy="871446"/>
          </a:xfrm>
          <a:prstGeom prst="ellipse">
            <a:avLst/>
          </a:prstGeom>
          <a:noFill/>
          <a:ln w="38100">
            <a:solidFill>
              <a:schemeClr val="accent3"/>
            </a:solidFill>
          </a:ln>
        </p:spPr>
        <p:txBody>
          <a:bodyPr wrap="none" rtlCol="0">
            <a:spAutoFit/>
          </a:bodyPr>
          <a:lstStyle/>
          <a:p>
            <a:pPr algn="ctr"/>
            <a:r>
              <a:rPr lang="en-GB" sz="3427" b="1" dirty="0"/>
              <a:t>N2</a:t>
            </a:r>
          </a:p>
        </p:txBody>
      </p:sp>
      <p:sp>
        <p:nvSpPr>
          <p:cNvPr id="26" name="Title 1">
            <a:extLst>
              <a:ext uri="{FF2B5EF4-FFF2-40B4-BE49-F238E27FC236}">
                <a16:creationId xmlns:a16="http://schemas.microsoft.com/office/drawing/2014/main" id="{2BC1B324-373C-4FD9-A490-810C890056BD}"/>
              </a:ext>
            </a:extLst>
          </p:cNvPr>
          <p:cNvSpPr txBox="1">
            <a:spLocks/>
          </p:cNvSpPr>
          <p:nvPr/>
        </p:nvSpPr>
        <p:spPr>
          <a:xfrm>
            <a:off x="628815" y="322917"/>
            <a:ext cx="7262989" cy="1919235"/>
          </a:xfrm>
          <a:prstGeom prst="rect">
            <a:avLst/>
          </a:prstGeom>
        </p:spPr>
        <p:txBody>
          <a:bodyPr wrap="none"/>
          <a:lstStyle>
            <a:lvl1pPr>
              <a:defRPr>
                <a:latin typeface="+mj-lt"/>
                <a:ea typeface="+mj-ea"/>
                <a:cs typeface="+mj-cs"/>
              </a:defRPr>
            </a:lvl1pPr>
          </a:lstStyle>
          <a:p>
            <a:r>
              <a:rPr lang="en-GB" sz="6000" kern="0" dirty="0" err="1">
                <a:solidFill>
                  <a:schemeClr val="tx2"/>
                </a:solidFill>
              </a:rPr>
              <a:t>Nomens</a:t>
            </a:r>
            <a:r>
              <a:rPr lang="en-GB" sz="6000" kern="0" dirty="0">
                <a:solidFill>
                  <a:schemeClr val="tx2"/>
                </a:solidFill>
              </a:rPr>
              <a:t> and recording</a:t>
            </a:r>
          </a:p>
          <a:p>
            <a:r>
              <a:rPr lang="en-GB" sz="6000" kern="0" dirty="0">
                <a:solidFill>
                  <a:schemeClr val="tx2"/>
                </a:solidFill>
              </a:rPr>
              <a:t> methods</a:t>
            </a:r>
          </a:p>
        </p:txBody>
      </p:sp>
    </p:spTree>
    <p:extLst>
      <p:ext uri="{BB962C8B-B14F-4D97-AF65-F5344CB8AC3E}">
        <p14:creationId xmlns:p14="http://schemas.microsoft.com/office/powerpoint/2010/main" val="35424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1000"/>
                                        <p:tgtEl>
                                          <p:spTgt spid="4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fade">
                                      <p:cBhvr>
                                        <p:cTn id="18" dur="1000"/>
                                        <p:tgtEl>
                                          <p:spTgt spid="4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fade">
                                      <p:cBhvr>
                                        <p:cTn id="23" dur="1000"/>
                                        <p:tgtEl>
                                          <p:spTgt spid="2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fade">
                                      <p:cBhvr>
                                        <p:cTn id="26" dur="1000"/>
                                        <p:tgtEl>
                                          <p:spTgt spid="31"/>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fade">
                                      <p:cBhvr>
                                        <p:cTn id="30" dur="1000"/>
                                        <p:tgtEl>
                                          <p:spTgt spid="3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fade">
                                      <p:cBhvr>
                                        <p:cTn id="35" dur="1000"/>
                                        <p:tgtEl>
                                          <p:spTgt spid="6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1000"/>
                                        <p:tgtEl>
                                          <p:spTgt spid="3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fade">
                                      <p:cBhvr>
                                        <p:cTn id="43" dur="1000"/>
                                        <p:tgtEl>
                                          <p:spTgt spid="49"/>
                                        </p:tgtEl>
                                      </p:cBhvr>
                                    </p:animEffect>
                                  </p:childTnLst>
                                </p:cTn>
                              </p:par>
                            </p:childTnLst>
                          </p:cTn>
                        </p:par>
                        <p:par>
                          <p:cTn id="44" fill="hold">
                            <p:stCondLst>
                              <p:cond delay="1000"/>
                            </p:stCondLst>
                            <p:childTnLst>
                              <p:par>
                                <p:cTn id="45" presetID="10" presetClass="entr" presetSubtype="0" fill="hold" nodeType="after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1000"/>
                                        <p:tgtEl>
                                          <p:spTgt spid="3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fade">
                                      <p:cBhvr>
                                        <p:cTn id="50" dur="1000"/>
                                        <p:tgtEl>
                                          <p:spTgt spid="39"/>
                                        </p:tgtEl>
                                      </p:cBhvr>
                                    </p:animEffect>
                                  </p:childTnLst>
                                </p:cTn>
                              </p:par>
                            </p:childTnLst>
                          </p:cTn>
                        </p:par>
                        <p:par>
                          <p:cTn id="51" fill="hold">
                            <p:stCondLst>
                              <p:cond delay="2000"/>
                            </p:stCondLst>
                            <p:childTnLst>
                              <p:par>
                                <p:cTn id="52" presetID="10" presetClass="entr" presetSubtype="0" fill="hold" grpId="0" nodeType="afterEffect">
                                  <p:stCondLst>
                                    <p:cond delay="0"/>
                                  </p:stCondLst>
                                  <p:childTnLst>
                                    <p:set>
                                      <p:cBhvr>
                                        <p:cTn id="53" dur="1" fill="hold">
                                          <p:stCondLst>
                                            <p:cond delay="0"/>
                                          </p:stCondLst>
                                        </p:cTn>
                                        <p:tgtEl>
                                          <p:spTgt spid="50"/>
                                        </p:tgtEl>
                                        <p:attrNameLst>
                                          <p:attrName>style.visibility</p:attrName>
                                        </p:attrNameLst>
                                      </p:cBhvr>
                                      <p:to>
                                        <p:strVal val="visible"/>
                                      </p:to>
                                    </p:set>
                                    <p:animEffect transition="in" filter="fade">
                                      <p:cBhvr>
                                        <p:cTn id="54" dur="1000"/>
                                        <p:tgtEl>
                                          <p:spTgt spid="50"/>
                                        </p:tgtEl>
                                      </p:cBhvr>
                                    </p:animEffect>
                                  </p:childTnLst>
                                </p:cTn>
                              </p:par>
                            </p:childTnLst>
                          </p:cTn>
                        </p:par>
                        <p:par>
                          <p:cTn id="55" fill="hold">
                            <p:stCondLst>
                              <p:cond delay="3000"/>
                            </p:stCondLst>
                            <p:childTnLst>
                              <p:par>
                                <p:cTn id="56" presetID="10" presetClass="entr" presetSubtype="0" fill="hold" nodeType="after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fade">
                                      <p:cBhvr>
                                        <p:cTn id="58" dur="1000"/>
                                        <p:tgtEl>
                                          <p:spTgt spid="43"/>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5"/>
                                        </p:tgtEl>
                                        <p:attrNameLst>
                                          <p:attrName>style.visibility</p:attrName>
                                        </p:attrNameLst>
                                      </p:cBhvr>
                                      <p:to>
                                        <p:strVal val="visible"/>
                                      </p:to>
                                    </p:set>
                                    <p:animEffect transition="in" filter="fade">
                                      <p:cBhvr>
                                        <p:cTn id="61" dur="1000"/>
                                        <p:tgtEl>
                                          <p:spTgt spid="45"/>
                                        </p:tgtEl>
                                      </p:cBhvr>
                                    </p:animEffect>
                                  </p:childTnLst>
                                </p:cTn>
                              </p:par>
                            </p:childTnLst>
                          </p:cTn>
                        </p:par>
                        <p:par>
                          <p:cTn id="62" fill="hold">
                            <p:stCondLst>
                              <p:cond delay="4000"/>
                            </p:stCondLst>
                            <p:childTnLst>
                              <p:par>
                                <p:cTn id="63" presetID="10" presetClass="entr" presetSubtype="0" fill="hold" grpId="0" nodeType="after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fade">
                                      <p:cBhvr>
                                        <p:cTn id="65" dur="1000"/>
                                        <p:tgtEl>
                                          <p:spTgt spid="4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65"/>
                                        </p:tgtEl>
                                        <p:attrNameLst>
                                          <p:attrName>style.visibility</p:attrName>
                                        </p:attrNameLst>
                                      </p:cBhvr>
                                      <p:to>
                                        <p:strVal val="visible"/>
                                      </p:to>
                                    </p:set>
                                    <p:animEffect transition="in" filter="fade">
                                      <p:cBhvr>
                                        <p:cTn id="70" dur="1000"/>
                                        <p:tgtEl>
                                          <p:spTgt spid="6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fade">
                                      <p:cBhvr>
                                        <p:cTn id="73"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animBg="1"/>
      <p:bldP spid="31" grpId="0"/>
      <p:bldP spid="39" grpId="0"/>
      <p:bldP spid="44" grpId="0" animBg="1"/>
      <p:bldP spid="45" grpId="0"/>
      <p:bldP spid="35" grpId="0"/>
      <p:bldP spid="36" grpId="0"/>
      <p:bldP spid="41" grpId="0" animBg="1"/>
      <p:bldP spid="42" grpId="0" animBg="1"/>
      <p:bldP spid="49" grpId="0" animBg="1"/>
      <p:bldP spid="5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1088571" y="4320561"/>
            <a:ext cx="1622610" cy="2207240"/>
          </a:xfrm>
          <a:prstGeom prst="ellipse">
            <a:avLst/>
          </a:prstGeom>
          <a:solidFill>
            <a:schemeClr val="bg1"/>
          </a:solidFill>
          <a:ln w="38100">
            <a:solidFill>
              <a:schemeClr val="tx2"/>
            </a:solidFill>
          </a:ln>
        </p:spPr>
        <p:txBody>
          <a:bodyPr wrap="none" rtlCol="0">
            <a:spAutoFit/>
          </a:bodyPr>
          <a:lstStyle/>
          <a:p>
            <a:pPr algn="ctr"/>
            <a:r>
              <a:rPr lang="en-GB" sz="3200" dirty="0"/>
              <a:t>RDA</a:t>
            </a:r>
          </a:p>
          <a:p>
            <a:pPr algn="ctr"/>
            <a:r>
              <a:rPr lang="en-GB" sz="3200" dirty="0"/>
              <a:t>Entity</a:t>
            </a:r>
          </a:p>
          <a:p>
            <a:pPr algn="ctr"/>
            <a:r>
              <a:rPr lang="en-GB" sz="3200" dirty="0"/>
              <a:t>[IRI]</a:t>
            </a:r>
          </a:p>
        </p:txBody>
      </p:sp>
      <p:sp>
        <p:nvSpPr>
          <p:cNvPr id="5" name="TextBox 4">
            <a:extLst>
              <a:ext uri="{FF2B5EF4-FFF2-40B4-BE49-F238E27FC236}">
                <a16:creationId xmlns:a16="http://schemas.microsoft.com/office/drawing/2014/main" id="{ECBF09EE-EB8E-4CF9-A0E0-6C76CD06B93F}"/>
              </a:ext>
            </a:extLst>
          </p:cNvPr>
          <p:cNvSpPr txBox="1"/>
          <p:nvPr/>
        </p:nvSpPr>
        <p:spPr>
          <a:xfrm>
            <a:off x="7748951" y="3857810"/>
            <a:ext cx="3033844" cy="584775"/>
          </a:xfrm>
          <a:prstGeom prst="rect">
            <a:avLst/>
          </a:prstGeom>
          <a:solidFill>
            <a:schemeClr val="bg1"/>
          </a:solidFill>
          <a:ln w="38100">
            <a:solidFill>
              <a:schemeClr val="tx2"/>
            </a:solidFill>
          </a:ln>
        </p:spPr>
        <p:txBody>
          <a:bodyPr wrap="none" rtlCol="0">
            <a:spAutoFit/>
          </a:bodyPr>
          <a:lstStyle/>
          <a:p>
            <a:pPr algn="ctr"/>
            <a:r>
              <a:rPr lang="en-GB" sz="3200" dirty="0"/>
              <a:t>“Name of entity”</a:t>
            </a:r>
          </a:p>
        </p:txBody>
      </p:sp>
      <p:cxnSp>
        <p:nvCxnSpPr>
          <p:cNvPr id="7" name="Connector: Curved 6">
            <a:extLst>
              <a:ext uri="{FF2B5EF4-FFF2-40B4-BE49-F238E27FC236}">
                <a16:creationId xmlns:a16="http://schemas.microsoft.com/office/drawing/2014/main" id="{2A5E5A5F-0A32-41DD-9D9E-4E14CBC35EC3}"/>
              </a:ext>
            </a:extLst>
          </p:cNvPr>
          <p:cNvCxnSpPr>
            <a:cxnSpLocks/>
            <a:stCxn id="4" idx="5"/>
            <a:endCxn id="9" idx="1"/>
          </p:cNvCxnSpPr>
          <p:nvPr/>
        </p:nvCxnSpPr>
        <p:spPr>
          <a:xfrm rot="16200000" flipH="1">
            <a:off x="4858561" y="3819552"/>
            <a:ext cx="505384" cy="5275396"/>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2490A00-D460-45E4-A2D4-026C9DA0D50B}"/>
              </a:ext>
            </a:extLst>
          </p:cNvPr>
          <p:cNvSpPr txBox="1"/>
          <p:nvPr/>
        </p:nvSpPr>
        <p:spPr>
          <a:xfrm>
            <a:off x="7748951" y="5124450"/>
            <a:ext cx="4218078" cy="584775"/>
          </a:xfrm>
          <a:prstGeom prst="rect">
            <a:avLst/>
          </a:prstGeom>
          <a:solidFill>
            <a:schemeClr val="bg1"/>
          </a:solidFill>
          <a:ln w="38100">
            <a:solidFill>
              <a:schemeClr val="tx2"/>
            </a:solidFill>
          </a:ln>
        </p:spPr>
        <p:txBody>
          <a:bodyPr wrap="square" rtlCol="0">
            <a:spAutoFit/>
          </a:bodyPr>
          <a:lstStyle/>
          <a:p>
            <a:pPr algn="ctr"/>
            <a:r>
              <a:rPr lang="en-GB" sz="3200" dirty="0"/>
              <a:t>“Access point for entity”</a:t>
            </a:r>
          </a:p>
        </p:txBody>
      </p:sp>
      <p:sp>
        <p:nvSpPr>
          <p:cNvPr id="9" name="TextBox 8">
            <a:extLst>
              <a:ext uri="{FF2B5EF4-FFF2-40B4-BE49-F238E27FC236}">
                <a16:creationId xmlns:a16="http://schemas.microsoft.com/office/drawing/2014/main" id="{B45B93DC-6088-442E-86A3-00E58D802D60}"/>
              </a:ext>
            </a:extLst>
          </p:cNvPr>
          <p:cNvSpPr txBox="1"/>
          <p:nvPr/>
        </p:nvSpPr>
        <p:spPr>
          <a:xfrm>
            <a:off x="7748951" y="6417554"/>
            <a:ext cx="3709157" cy="584775"/>
          </a:xfrm>
          <a:prstGeom prst="rect">
            <a:avLst/>
          </a:prstGeom>
          <a:solidFill>
            <a:schemeClr val="bg1"/>
          </a:solidFill>
          <a:ln w="38100">
            <a:solidFill>
              <a:schemeClr val="tx2"/>
            </a:solidFill>
          </a:ln>
        </p:spPr>
        <p:txBody>
          <a:bodyPr wrap="none" rtlCol="0">
            <a:spAutoFit/>
          </a:bodyPr>
          <a:lstStyle/>
          <a:p>
            <a:pPr algn="ctr"/>
            <a:r>
              <a:rPr lang="en-GB" sz="3200" dirty="0"/>
              <a:t>“Identifier for entity”</a:t>
            </a:r>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6478055"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Identifying an entity</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78774" y="1762095"/>
            <a:ext cx="9532610" cy="1323439"/>
          </a:xfrm>
          <a:prstGeom prst="rect">
            <a:avLst/>
          </a:prstGeom>
          <a:noFill/>
        </p:spPr>
        <p:txBody>
          <a:bodyPr wrap="none" rtlCol="0">
            <a:spAutoFit/>
          </a:bodyPr>
          <a:lstStyle/>
          <a:p>
            <a:r>
              <a:rPr lang="en-GB" sz="4000" dirty="0"/>
              <a:t>An entity is identified with a label by humans</a:t>
            </a:r>
          </a:p>
          <a:p>
            <a:r>
              <a:rPr lang="en-GB" sz="4000" dirty="0"/>
              <a:t>= Record at least one appellation element</a:t>
            </a:r>
          </a:p>
        </p:txBody>
      </p:sp>
      <p:cxnSp>
        <p:nvCxnSpPr>
          <p:cNvPr id="13" name="Connector: Curved 12">
            <a:extLst>
              <a:ext uri="{FF2B5EF4-FFF2-40B4-BE49-F238E27FC236}">
                <a16:creationId xmlns:a16="http://schemas.microsoft.com/office/drawing/2014/main" id="{C61181E7-652D-4FB6-A3D2-6C5C36EADE5F}"/>
              </a:ext>
            </a:extLst>
          </p:cNvPr>
          <p:cNvCxnSpPr>
            <a:cxnSpLocks/>
            <a:stCxn id="4" idx="6"/>
            <a:endCxn id="8" idx="1"/>
          </p:cNvCxnSpPr>
          <p:nvPr/>
        </p:nvCxnSpPr>
        <p:spPr>
          <a:xfrm flipV="1">
            <a:off x="2711181" y="5416838"/>
            <a:ext cx="5037770" cy="7343"/>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841B404C-268B-4143-B83F-4C3C4DEB52E7}"/>
              </a:ext>
            </a:extLst>
          </p:cNvPr>
          <p:cNvCxnSpPr>
            <a:cxnSpLocks/>
            <a:stCxn id="4" idx="7"/>
            <a:endCxn id="5" idx="1"/>
          </p:cNvCxnSpPr>
          <p:nvPr/>
        </p:nvCxnSpPr>
        <p:spPr>
          <a:xfrm rot="5400000" flipH="1" flipV="1">
            <a:off x="4864450" y="1759303"/>
            <a:ext cx="493606" cy="5275396"/>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63BCB809-0338-4630-9251-6AE39DA1D2DA}"/>
              </a:ext>
            </a:extLst>
          </p:cNvPr>
          <p:cNvSpPr txBox="1"/>
          <p:nvPr/>
        </p:nvSpPr>
        <p:spPr>
          <a:xfrm>
            <a:off x="3859670" y="3551032"/>
            <a:ext cx="3604898" cy="523220"/>
          </a:xfrm>
          <a:prstGeom prst="rect">
            <a:avLst/>
          </a:prstGeom>
          <a:noFill/>
        </p:spPr>
        <p:txBody>
          <a:bodyPr wrap="none" rtlCol="0">
            <a:spAutoFit/>
          </a:bodyPr>
          <a:lstStyle/>
          <a:p>
            <a:r>
              <a:rPr lang="en-GB" sz="2800" dirty="0"/>
              <a:t>has name of RDA entity</a:t>
            </a:r>
          </a:p>
        </p:txBody>
      </p:sp>
      <p:sp>
        <p:nvSpPr>
          <p:cNvPr id="32" name="TextBox 31">
            <a:extLst>
              <a:ext uri="{FF2B5EF4-FFF2-40B4-BE49-F238E27FC236}">
                <a16:creationId xmlns:a16="http://schemas.microsoft.com/office/drawing/2014/main" id="{9910E12B-002A-4D5D-9A5A-9514425D0238}"/>
              </a:ext>
            </a:extLst>
          </p:cNvPr>
          <p:cNvSpPr txBox="1"/>
          <p:nvPr/>
        </p:nvSpPr>
        <p:spPr>
          <a:xfrm>
            <a:off x="2818598" y="4900961"/>
            <a:ext cx="4680833" cy="523220"/>
          </a:xfrm>
          <a:prstGeom prst="rect">
            <a:avLst/>
          </a:prstGeom>
          <a:noFill/>
        </p:spPr>
        <p:txBody>
          <a:bodyPr wrap="none" rtlCol="0">
            <a:spAutoFit/>
          </a:bodyPr>
          <a:lstStyle/>
          <a:p>
            <a:r>
              <a:rPr lang="en-GB" sz="2800" dirty="0"/>
              <a:t>has access point for RDA entity</a:t>
            </a:r>
          </a:p>
        </p:txBody>
      </p:sp>
      <p:sp>
        <p:nvSpPr>
          <p:cNvPr id="33" name="TextBox 32">
            <a:extLst>
              <a:ext uri="{FF2B5EF4-FFF2-40B4-BE49-F238E27FC236}">
                <a16:creationId xmlns:a16="http://schemas.microsoft.com/office/drawing/2014/main" id="{6F2BBE2A-FD0C-4F67-86BD-48A28EA830AC}"/>
              </a:ext>
            </a:extLst>
          </p:cNvPr>
          <p:cNvSpPr txBox="1"/>
          <p:nvPr/>
        </p:nvSpPr>
        <p:spPr>
          <a:xfrm>
            <a:off x="3272248" y="6740719"/>
            <a:ext cx="4227183" cy="523220"/>
          </a:xfrm>
          <a:prstGeom prst="rect">
            <a:avLst/>
          </a:prstGeom>
          <a:noFill/>
        </p:spPr>
        <p:txBody>
          <a:bodyPr wrap="none" rtlCol="0">
            <a:spAutoFit/>
          </a:bodyPr>
          <a:lstStyle/>
          <a:p>
            <a:r>
              <a:rPr lang="en-GB" sz="2800" dirty="0"/>
              <a:t>has identifier for RDA entity</a:t>
            </a:r>
          </a:p>
        </p:txBody>
      </p:sp>
    </p:spTree>
    <p:extLst>
      <p:ext uri="{BB962C8B-B14F-4D97-AF65-F5344CB8AC3E}">
        <p14:creationId xmlns:p14="http://schemas.microsoft.com/office/powerpoint/2010/main" val="3390427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1000"/>
                                        <p:tgtEl>
                                          <p:spTgt spid="14"/>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1000"/>
                                        <p:tgtEl>
                                          <p:spTgt spid="22"/>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1000"/>
                                        <p:tgtEl>
                                          <p:spTgt spid="1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fade">
                                      <p:cBhvr>
                                        <p:cTn id="26" dur="1000"/>
                                        <p:tgtEl>
                                          <p:spTgt spid="32"/>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fade">
                                      <p:cBhvr>
                                        <p:cTn id="38" dur="1000"/>
                                        <p:tgtEl>
                                          <p:spTgt spid="33"/>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22" grpId="0"/>
      <p:bldP spid="32" grpId="0"/>
      <p:bldP spid="3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sp>
        <p:nvSpPr>
          <p:cNvPr id="5" name="TextBox 4">
            <a:extLst>
              <a:ext uri="{FF2B5EF4-FFF2-40B4-BE49-F238E27FC236}">
                <a16:creationId xmlns:a16="http://schemas.microsoft.com/office/drawing/2014/main" id="{ECBF09EE-EB8E-4CF9-A0E0-6C76CD06B93F}"/>
              </a:ext>
            </a:extLst>
          </p:cNvPr>
          <p:cNvSpPr txBox="1"/>
          <p:nvPr/>
        </p:nvSpPr>
        <p:spPr>
          <a:xfrm>
            <a:off x="595086" y="2237022"/>
            <a:ext cx="3033844" cy="584775"/>
          </a:xfrm>
          <a:prstGeom prst="rect">
            <a:avLst/>
          </a:prstGeom>
          <a:solidFill>
            <a:schemeClr val="bg1"/>
          </a:solidFill>
          <a:ln w="38100">
            <a:solidFill>
              <a:schemeClr val="tx2"/>
            </a:solidFill>
          </a:ln>
        </p:spPr>
        <p:txBody>
          <a:bodyPr wrap="none" rtlCol="0">
            <a:spAutoFit/>
          </a:bodyPr>
          <a:lstStyle/>
          <a:p>
            <a:pPr algn="ctr"/>
            <a:r>
              <a:rPr lang="en-GB" sz="3200" dirty="0"/>
              <a:t>“Name of entity”</a:t>
            </a:r>
          </a:p>
        </p:txBody>
      </p:sp>
      <p:sp>
        <p:nvSpPr>
          <p:cNvPr id="8" name="TextBox 7">
            <a:extLst>
              <a:ext uri="{FF2B5EF4-FFF2-40B4-BE49-F238E27FC236}">
                <a16:creationId xmlns:a16="http://schemas.microsoft.com/office/drawing/2014/main" id="{62490A00-D460-45E4-A2D4-026C9DA0D50B}"/>
              </a:ext>
            </a:extLst>
          </p:cNvPr>
          <p:cNvSpPr txBox="1"/>
          <p:nvPr/>
        </p:nvSpPr>
        <p:spPr>
          <a:xfrm>
            <a:off x="595086" y="3482153"/>
            <a:ext cx="4218078" cy="584775"/>
          </a:xfrm>
          <a:prstGeom prst="rect">
            <a:avLst/>
          </a:prstGeom>
          <a:solidFill>
            <a:schemeClr val="bg1"/>
          </a:solidFill>
          <a:ln w="38100">
            <a:solidFill>
              <a:schemeClr val="tx2"/>
            </a:solidFill>
          </a:ln>
        </p:spPr>
        <p:txBody>
          <a:bodyPr wrap="none" rtlCol="0">
            <a:spAutoFit/>
          </a:bodyPr>
          <a:lstStyle/>
          <a:p>
            <a:pPr algn="ctr"/>
            <a:r>
              <a:rPr lang="en-GB" sz="3200" dirty="0"/>
              <a:t>“Access point for entity”</a:t>
            </a:r>
          </a:p>
        </p:txBody>
      </p:sp>
      <p:sp>
        <p:nvSpPr>
          <p:cNvPr id="9" name="TextBox 8">
            <a:extLst>
              <a:ext uri="{FF2B5EF4-FFF2-40B4-BE49-F238E27FC236}">
                <a16:creationId xmlns:a16="http://schemas.microsoft.com/office/drawing/2014/main" id="{B45B93DC-6088-442E-86A3-00E58D802D60}"/>
              </a:ext>
            </a:extLst>
          </p:cNvPr>
          <p:cNvSpPr txBox="1"/>
          <p:nvPr/>
        </p:nvSpPr>
        <p:spPr>
          <a:xfrm>
            <a:off x="595086" y="4727284"/>
            <a:ext cx="3709157" cy="584775"/>
          </a:xfrm>
          <a:prstGeom prst="rect">
            <a:avLst/>
          </a:prstGeom>
          <a:solidFill>
            <a:schemeClr val="bg1"/>
          </a:solidFill>
          <a:ln w="38100">
            <a:solidFill>
              <a:schemeClr val="tx2"/>
            </a:solidFill>
          </a:ln>
        </p:spPr>
        <p:txBody>
          <a:bodyPr wrap="none" rtlCol="0">
            <a:spAutoFit/>
          </a:bodyPr>
          <a:lstStyle/>
          <a:p>
            <a:pPr algn="ctr"/>
            <a:r>
              <a:rPr lang="en-GB" sz="3200" dirty="0"/>
              <a:t>“Identifier for entity”</a:t>
            </a:r>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719620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Using appellation data</a:t>
            </a:r>
          </a:p>
        </p:txBody>
      </p:sp>
      <p:sp>
        <p:nvSpPr>
          <p:cNvPr id="13" name="TextBox 12">
            <a:extLst>
              <a:ext uri="{FF2B5EF4-FFF2-40B4-BE49-F238E27FC236}">
                <a16:creationId xmlns:a16="http://schemas.microsoft.com/office/drawing/2014/main" id="{3427AC71-9F64-493C-AA92-955AE33EFA58}"/>
              </a:ext>
            </a:extLst>
          </p:cNvPr>
          <p:cNvSpPr txBox="1"/>
          <p:nvPr/>
        </p:nvSpPr>
        <p:spPr>
          <a:xfrm>
            <a:off x="5137259" y="1989285"/>
            <a:ext cx="5691943" cy="1077218"/>
          </a:xfrm>
          <a:prstGeom prst="rect">
            <a:avLst/>
          </a:prstGeom>
          <a:noFill/>
          <a:ln w="38100">
            <a:noFill/>
          </a:ln>
        </p:spPr>
        <p:txBody>
          <a:bodyPr wrap="none" rtlCol="0">
            <a:spAutoFit/>
          </a:bodyPr>
          <a:lstStyle/>
          <a:p>
            <a:r>
              <a:rPr lang="en-GB" sz="3200" dirty="0"/>
              <a:t>Unstructured description</a:t>
            </a:r>
          </a:p>
          <a:p>
            <a:r>
              <a:rPr lang="en-GB" sz="3200" dirty="0"/>
              <a:t>Keyword index: “</a:t>
            </a:r>
            <a:r>
              <a:rPr lang="en-GB" sz="3200" b="1" dirty="0"/>
              <a:t>entity</a:t>
            </a:r>
            <a:r>
              <a:rPr lang="en-GB" sz="3200" dirty="0"/>
              <a:t>”; “</a:t>
            </a:r>
            <a:r>
              <a:rPr lang="en-GB" sz="3200" b="1" dirty="0"/>
              <a:t>name</a:t>
            </a:r>
            <a:r>
              <a:rPr lang="en-GB" sz="3200" dirty="0"/>
              <a:t>”</a:t>
            </a:r>
          </a:p>
        </p:txBody>
      </p:sp>
      <p:sp>
        <p:nvSpPr>
          <p:cNvPr id="14" name="TextBox 13">
            <a:extLst>
              <a:ext uri="{FF2B5EF4-FFF2-40B4-BE49-F238E27FC236}">
                <a16:creationId xmlns:a16="http://schemas.microsoft.com/office/drawing/2014/main" id="{4B76DDDD-32AB-4D19-B2AE-0AC2F1559B6C}"/>
              </a:ext>
            </a:extLst>
          </p:cNvPr>
          <p:cNvSpPr txBox="1"/>
          <p:nvPr/>
        </p:nvSpPr>
        <p:spPr>
          <a:xfrm>
            <a:off x="5137259" y="3235931"/>
            <a:ext cx="7138493" cy="1077218"/>
          </a:xfrm>
          <a:prstGeom prst="rect">
            <a:avLst/>
          </a:prstGeom>
          <a:noFill/>
          <a:ln w="38100">
            <a:noFill/>
          </a:ln>
        </p:spPr>
        <p:txBody>
          <a:bodyPr wrap="none" rtlCol="0">
            <a:spAutoFit/>
          </a:bodyPr>
          <a:lstStyle/>
          <a:p>
            <a:r>
              <a:rPr lang="en-GB" sz="3200" dirty="0"/>
              <a:t>Structured description</a:t>
            </a:r>
          </a:p>
          <a:p>
            <a:r>
              <a:rPr lang="en-GB" sz="3200" dirty="0"/>
              <a:t>Authority index: “</a:t>
            </a:r>
            <a:r>
              <a:rPr lang="en-GB" sz="3200" b="1" dirty="0"/>
              <a:t>Entity, access point for</a:t>
            </a:r>
            <a:r>
              <a:rPr lang="en-GB" sz="3200" dirty="0"/>
              <a:t>”</a:t>
            </a:r>
          </a:p>
        </p:txBody>
      </p:sp>
      <p:sp>
        <p:nvSpPr>
          <p:cNvPr id="15" name="TextBox 14">
            <a:extLst>
              <a:ext uri="{FF2B5EF4-FFF2-40B4-BE49-F238E27FC236}">
                <a16:creationId xmlns:a16="http://schemas.microsoft.com/office/drawing/2014/main" id="{2940E3E4-9EAD-4C5C-92DF-E0D02C8E9C23}"/>
              </a:ext>
            </a:extLst>
          </p:cNvPr>
          <p:cNvSpPr txBox="1"/>
          <p:nvPr/>
        </p:nvSpPr>
        <p:spPr>
          <a:xfrm>
            <a:off x="5137259" y="4481062"/>
            <a:ext cx="5727337" cy="1077218"/>
          </a:xfrm>
          <a:prstGeom prst="rect">
            <a:avLst/>
          </a:prstGeom>
          <a:noFill/>
          <a:ln w="38100">
            <a:noFill/>
          </a:ln>
        </p:spPr>
        <p:txBody>
          <a:bodyPr wrap="none" rtlCol="0">
            <a:spAutoFit/>
          </a:bodyPr>
          <a:lstStyle/>
          <a:p>
            <a:r>
              <a:rPr lang="en-GB" sz="3200" dirty="0"/>
              <a:t>Identifier</a:t>
            </a:r>
          </a:p>
          <a:p>
            <a:r>
              <a:rPr lang="en-GB" sz="3200" dirty="0"/>
              <a:t>Local application links: “</a:t>
            </a:r>
            <a:r>
              <a:rPr lang="en-GB" sz="3200" b="1" dirty="0" err="1"/>
              <a:t>EntityID</a:t>
            </a:r>
            <a:r>
              <a:rPr lang="en-GB" sz="3200" dirty="0"/>
              <a:t>”</a:t>
            </a:r>
          </a:p>
        </p:txBody>
      </p:sp>
      <p:sp>
        <p:nvSpPr>
          <p:cNvPr id="16" name="TextBox 15">
            <a:extLst>
              <a:ext uri="{FF2B5EF4-FFF2-40B4-BE49-F238E27FC236}">
                <a16:creationId xmlns:a16="http://schemas.microsoft.com/office/drawing/2014/main" id="{48084747-3EC7-45AD-9665-80BD3C061469}"/>
              </a:ext>
            </a:extLst>
          </p:cNvPr>
          <p:cNvSpPr txBox="1"/>
          <p:nvPr/>
        </p:nvSpPr>
        <p:spPr>
          <a:xfrm>
            <a:off x="595086" y="6570430"/>
            <a:ext cx="3163620" cy="822305"/>
          </a:xfrm>
          <a:prstGeom prst="ellipse">
            <a:avLst/>
          </a:prstGeom>
          <a:solidFill>
            <a:schemeClr val="bg1"/>
          </a:solidFill>
          <a:ln w="38100">
            <a:solidFill>
              <a:schemeClr val="tx2"/>
            </a:solidFill>
          </a:ln>
        </p:spPr>
        <p:txBody>
          <a:bodyPr wrap="none" rtlCol="0">
            <a:spAutoFit/>
          </a:bodyPr>
          <a:lstStyle/>
          <a:p>
            <a:pPr algn="ctr"/>
            <a:r>
              <a:rPr lang="en-GB" sz="3200" dirty="0"/>
              <a:t>IRI for entity</a:t>
            </a:r>
          </a:p>
        </p:txBody>
      </p:sp>
      <p:sp>
        <p:nvSpPr>
          <p:cNvPr id="17" name="TextBox 16">
            <a:extLst>
              <a:ext uri="{FF2B5EF4-FFF2-40B4-BE49-F238E27FC236}">
                <a16:creationId xmlns:a16="http://schemas.microsoft.com/office/drawing/2014/main" id="{84308BD5-9192-4346-BBC6-6587FB05685C}"/>
              </a:ext>
            </a:extLst>
          </p:cNvPr>
          <p:cNvSpPr txBox="1"/>
          <p:nvPr/>
        </p:nvSpPr>
        <p:spPr>
          <a:xfrm>
            <a:off x="5137259" y="6414318"/>
            <a:ext cx="3187539" cy="1077218"/>
          </a:xfrm>
          <a:prstGeom prst="rect">
            <a:avLst/>
          </a:prstGeom>
          <a:noFill/>
          <a:ln w="38100">
            <a:noFill/>
          </a:ln>
        </p:spPr>
        <p:txBody>
          <a:bodyPr wrap="none" rtlCol="0">
            <a:spAutoFit/>
          </a:bodyPr>
          <a:lstStyle/>
          <a:p>
            <a:r>
              <a:rPr lang="en-GB" sz="3200" dirty="0"/>
              <a:t>IRI</a:t>
            </a:r>
          </a:p>
          <a:p>
            <a:r>
              <a:rPr lang="en-GB" sz="3200" dirty="0"/>
              <a:t>Global linked data</a:t>
            </a:r>
          </a:p>
        </p:txBody>
      </p:sp>
      <p:cxnSp>
        <p:nvCxnSpPr>
          <p:cNvPr id="18" name="Straight Connector 17">
            <a:extLst>
              <a:ext uri="{FF2B5EF4-FFF2-40B4-BE49-F238E27FC236}">
                <a16:creationId xmlns:a16="http://schemas.microsoft.com/office/drawing/2014/main" id="{428169E1-3C5A-41CA-9B87-D4FBBC7F5529}"/>
              </a:ext>
            </a:extLst>
          </p:cNvPr>
          <p:cNvCxnSpPr/>
          <p:nvPr/>
        </p:nvCxnSpPr>
        <p:spPr>
          <a:xfrm flipV="1">
            <a:off x="739776" y="5962650"/>
            <a:ext cx="8000841" cy="76200"/>
          </a:xfrm>
          <a:prstGeom prst="line">
            <a:avLst/>
          </a:prstGeom>
          <a:ln w="57150">
            <a:solidFill>
              <a:schemeClr val="accent1"/>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63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10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1000"/>
                                        <p:tgtEl>
                                          <p:spTgt spid="18"/>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1000"/>
                                        <p:tgtEl>
                                          <p:spTgt spid="16"/>
                                        </p:tgtEl>
                                      </p:cBhvr>
                                    </p:animEffect>
                                  </p:childTnLst>
                                </p:cTn>
                              </p:par>
                            </p:childTnLst>
                          </p:cTn>
                        </p:par>
                        <p:par>
                          <p:cTn id="39" fill="hold">
                            <p:stCondLst>
                              <p:cond delay="2000"/>
                            </p:stCondLst>
                            <p:childTnLst>
                              <p:par>
                                <p:cTn id="40" presetID="10" presetClass="entr" presetSubtype="0" fill="hold" grpId="0" nodeType="after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3" grpId="0"/>
      <p:bldP spid="14" grpId="0"/>
      <p:bldP spid="15" grpId="0"/>
      <p:bldP spid="16" grpId="0" animBg="1"/>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17</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7829387"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Well-formed description</a:t>
            </a:r>
          </a:p>
        </p:txBody>
      </p:sp>
      <p:sp>
        <p:nvSpPr>
          <p:cNvPr id="13" name="TextBox 12">
            <a:extLst>
              <a:ext uri="{FF2B5EF4-FFF2-40B4-BE49-F238E27FC236}">
                <a16:creationId xmlns:a16="http://schemas.microsoft.com/office/drawing/2014/main" id="{DAB56DA7-DDCE-445E-A641-97CB2FD1A09E}"/>
              </a:ext>
            </a:extLst>
          </p:cNvPr>
          <p:cNvSpPr txBox="1"/>
          <p:nvPr/>
        </p:nvSpPr>
        <p:spPr>
          <a:xfrm>
            <a:off x="508000" y="2381250"/>
            <a:ext cx="10597226" cy="1323439"/>
          </a:xfrm>
          <a:prstGeom prst="rect">
            <a:avLst/>
          </a:prstGeom>
          <a:noFill/>
        </p:spPr>
        <p:txBody>
          <a:bodyPr wrap="square" rtlCol="0">
            <a:spAutoFit/>
          </a:bodyPr>
          <a:lstStyle/>
          <a:p>
            <a:r>
              <a:rPr lang="en-GB" sz="4000" dirty="0"/>
              <a:t>Coherent</a:t>
            </a:r>
          </a:p>
          <a:p>
            <a:pPr marL="720725"/>
            <a:r>
              <a:rPr lang="en-GB" sz="4000" dirty="0"/>
              <a:t>Compliance with LRM/RDA </a:t>
            </a:r>
            <a:r>
              <a:rPr lang="en-GB" sz="4000" b="1" dirty="0"/>
              <a:t>ontology</a:t>
            </a:r>
          </a:p>
        </p:txBody>
      </p:sp>
      <p:sp>
        <p:nvSpPr>
          <p:cNvPr id="14" name="TextBox 13">
            <a:extLst>
              <a:ext uri="{FF2B5EF4-FFF2-40B4-BE49-F238E27FC236}">
                <a16:creationId xmlns:a16="http://schemas.microsoft.com/office/drawing/2014/main" id="{625406E3-95F9-4349-B719-8AD41883C7E1}"/>
              </a:ext>
            </a:extLst>
          </p:cNvPr>
          <p:cNvSpPr txBox="1"/>
          <p:nvPr/>
        </p:nvSpPr>
        <p:spPr>
          <a:xfrm>
            <a:off x="508000" y="4133850"/>
            <a:ext cx="10597226" cy="1323439"/>
          </a:xfrm>
          <a:prstGeom prst="rect">
            <a:avLst/>
          </a:prstGeom>
          <a:noFill/>
        </p:spPr>
        <p:txBody>
          <a:bodyPr wrap="square" rtlCol="0">
            <a:spAutoFit/>
          </a:bodyPr>
          <a:lstStyle/>
          <a:p>
            <a:r>
              <a:rPr lang="en-GB" sz="4000" dirty="0"/>
              <a:t>LRM retains FRBR relationships and </a:t>
            </a:r>
            <a:r>
              <a:rPr lang="en-GB" sz="4000" b="1" dirty="0"/>
              <a:t>cardinality</a:t>
            </a:r>
            <a:r>
              <a:rPr lang="en-GB" sz="4000" dirty="0"/>
              <a:t> restrictions (with clarification)</a:t>
            </a:r>
          </a:p>
        </p:txBody>
      </p:sp>
    </p:spTree>
    <p:extLst>
      <p:ext uri="{BB962C8B-B14F-4D97-AF65-F5344CB8AC3E}">
        <p14:creationId xmlns:p14="http://schemas.microsoft.com/office/powerpoint/2010/main" val="534920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18</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4225429" y="3619770"/>
            <a:ext cx="2767707" cy="822305"/>
          </a:xfrm>
          <a:prstGeom prst="ellipse">
            <a:avLst/>
          </a:prstGeom>
          <a:solidFill>
            <a:schemeClr val="bg1"/>
          </a:solidFill>
          <a:ln w="38100">
            <a:solidFill>
              <a:schemeClr val="tx2"/>
            </a:solidFill>
          </a:ln>
        </p:spPr>
        <p:txBody>
          <a:bodyPr wrap="none" rtlCol="0">
            <a:spAutoFit/>
          </a:bodyPr>
          <a:lstStyle/>
          <a:p>
            <a:pPr algn="ctr"/>
            <a:r>
              <a:rPr lang="en-GB" sz="3200" dirty="0"/>
              <a:t>Expression</a:t>
            </a:r>
          </a:p>
        </p:txBody>
      </p:sp>
      <p:cxnSp>
        <p:nvCxnSpPr>
          <p:cNvPr id="7" name="Connector: Curved 6">
            <a:extLst>
              <a:ext uri="{FF2B5EF4-FFF2-40B4-BE49-F238E27FC236}">
                <a16:creationId xmlns:a16="http://schemas.microsoft.com/office/drawing/2014/main" id="{2A5E5A5F-0A32-41DD-9D9E-4E14CBC35EC3}"/>
              </a:ext>
            </a:extLst>
          </p:cNvPr>
          <p:cNvCxnSpPr>
            <a:cxnSpLocks/>
            <a:stCxn id="14" idx="2"/>
            <a:endCxn id="15" idx="2"/>
          </p:cNvCxnSpPr>
          <p:nvPr/>
        </p:nvCxnSpPr>
        <p:spPr>
          <a:xfrm rot="10800000" flipH="1" flipV="1">
            <a:off x="3844887" y="5421842"/>
            <a:ext cx="1093295" cy="1390919"/>
          </a:xfrm>
          <a:prstGeom prst="curvedConnector3">
            <a:avLst>
              <a:gd name="adj1" fmla="val -2090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524214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FRBR cardinality</a:t>
            </a:r>
          </a:p>
        </p:txBody>
      </p:sp>
      <p:sp>
        <p:nvSpPr>
          <p:cNvPr id="13" name="TextBox 12">
            <a:extLst>
              <a:ext uri="{FF2B5EF4-FFF2-40B4-BE49-F238E27FC236}">
                <a16:creationId xmlns:a16="http://schemas.microsoft.com/office/drawing/2014/main" id="{3FFD6BF8-F357-4D40-B861-A3E54B983D9C}"/>
              </a:ext>
            </a:extLst>
          </p:cNvPr>
          <p:cNvSpPr txBox="1"/>
          <p:nvPr/>
        </p:nvSpPr>
        <p:spPr>
          <a:xfrm>
            <a:off x="4851400" y="2228850"/>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sp>
        <p:nvSpPr>
          <p:cNvPr id="14" name="TextBox 13">
            <a:extLst>
              <a:ext uri="{FF2B5EF4-FFF2-40B4-BE49-F238E27FC236}">
                <a16:creationId xmlns:a16="http://schemas.microsoft.com/office/drawing/2014/main" id="{89769398-B77F-42A4-BB2E-B57A28C9A375}"/>
              </a:ext>
            </a:extLst>
          </p:cNvPr>
          <p:cNvSpPr txBox="1"/>
          <p:nvPr/>
        </p:nvSpPr>
        <p:spPr>
          <a:xfrm>
            <a:off x="3844888" y="5010690"/>
            <a:ext cx="3528788"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sp>
        <p:nvSpPr>
          <p:cNvPr id="15" name="TextBox 14">
            <a:extLst>
              <a:ext uri="{FF2B5EF4-FFF2-40B4-BE49-F238E27FC236}">
                <a16:creationId xmlns:a16="http://schemas.microsoft.com/office/drawing/2014/main" id="{631D48C3-7E79-4ADC-8BED-0FCE845926E0}"/>
              </a:ext>
            </a:extLst>
          </p:cNvPr>
          <p:cNvSpPr txBox="1"/>
          <p:nvPr/>
        </p:nvSpPr>
        <p:spPr>
          <a:xfrm>
            <a:off x="4938183" y="6401609"/>
            <a:ext cx="1342198" cy="822305"/>
          </a:xfrm>
          <a:prstGeom prst="ellipse">
            <a:avLst/>
          </a:prstGeom>
          <a:solidFill>
            <a:schemeClr val="bg1"/>
          </a:solidFill>
          <a:ln w="38100">
            <a:solidFill>
              <a:schemeClr val="tx2"/>
            </a:solidFill>
          </a:ln>
        </p:spPr>
        <p:txBody>
          <a:bodyPr wrap="none" rtlCol="0">
            <a:spAutoFit/>
          </a:bodyPr>
          <a:lstStyle/>
          <a:p>
            <a:pPr algn="ctr"/>
            <a:r>
              <a:rPr lang="en-GB" sz="3200" dirty="0"/>
              <a:t>Item</a:t>
            </a:r>
          </a:p>
        </p:txBody>
      </p:sp>
      <p:sp>
        <p:nvSpPr>
          <p:cNvPr id="16" name="TextBox 15">
            <a:extLst>
              <a:ext uri="{FF2B5EF4-FFF2-40B4-BE49-F238E27FC236}">
                <a16:creationId xmlns:a16="http://schemas.microsoft.com/office/drawing/2014/main" id="{E3704ECB-5262-4573-BB75-C6D597CBCD56}"/>
              </a:ext>
            </a:extLst>
          </p:cNvPr>
          <p:cNvSpPr txBox="1"/>
          <p:nvPr/>
        </p:nvSpPr>
        <p:spPr>
          <a:xfrm>
            <a:off x="7425995" y="2527935"/>
            <a:ext cx="1967205" cy="523220"/>
          </a:xfrm>
          <a:prstGeom prst="rect">
            <a:avLst/>
          </a:prstGeom>
          <a:noFill/>
        </p:spPr>
        <p:txBody>
          <a:bodyPr wrap="none" rtlCol="0">
            <a:spAutoFit/>
          </a:bodyPr>
          <a:lstStyle/>
          <a:p>
            <a:r>
              <a:rPr lang="en-GB" sz="2800" dirty="0"/>
              <a:t>1 and only 1</a:t>
            </a:r>
          </a:p>
        </p:txBody>
      </p:sp>
      <p:cxnSp>
        <p:nvCxnSpPr>
          <p:cNvPr id="17" name="Connector: Curved 16">
            <a:extLst>
              <a:ext uri="{FF2B5EF4-FFF2-40B4-BE49-F238E27FC236}">
                <a16:creationId xmlns:a16="http://schemas.microsoft.com/office/drawing/2014/main" id="{2262FBAD-1080-4483-A261-A48FCA26E961}"/>
              </a:ext>
            </a:extLst>
          </p:cNvPr>
          <p:cNvCxnSpPr>
            <a:cxnSpLocks/>
            <a:stCxn id="14" idx="6"/>
            <a:endCxn id="4" idx="6"/>
          </p:cNvCxnSpPr>
          <p:nvPr/>
        </p:nvCxnSpPr>
        <p:spPr>
          <a:xfrm flipH="1" flipV="1">
            <a:off x="6993136" y="4030923"/>
            <a:ext cx="380540" cy="1390920"/>
          </a:xfrm>
          <a:prstGeom prst="curvedConnector3">
            <a:avLst>
              <a:gd name="adj1" fmla="val -60073"/>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6DF72B4B-2E3F-4DA1-BE77-0E5DBAAD3754}"/>
              </a:ext>
            </a:extLst>
          </p:cNvPr>
          <p:cNvCxnSpPr>
            <a:cxnSpLocks/>
            <a:stCxn id="4" idx="2"/>
            <a:endCxn id="14" idx="2"/>
          </p:cNvCxnSpPr>
          <p:nvPr/>
        </p:nvCxnSpPr>
        <p:spPr>
          <a:xfrm rot="10800000" flipV="1">
            <a:off x="3844889" y="4030923"/>
            <a:ext cx="380541" cy="1390920"/>
          </a:xfrm>
          <a:prstGeom prst="curvedConnector3">
            <a:avLst>
              <a:gd name="adj1" fmla="val 16007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74C94C95-2207-4401-9CED-4CD220642E9E}"/>
              </a:ext>
            </a:extLst>
          </p:cNvPr>
          <p:cNvCxnSpPr>
            <a:cxnSpLocks/>
            <a:stCxn id="4" idx="6"/>
            <a:endCxn id="13" idx="6"/>
          </p:cNvCxnSpPr>
          <p:nvPr/>
        </p:nvCxnSpPr>
        <p:spPr>
          <a:xfrm flipH="1" flipV="1">
            <a:off x="6367165" y="2640003"/>
            <a:ext cx="625971" cy="1390920"/>
          </a:xfrm>
          <a:prstGeom prst="curvedConnector3">
            <a:avLst>
              <a:gd name="adj1" fmla="val -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7BB3A27B-67C1-4437-A6CA-B6746AC4F8E5}"/>
              </a:ext>
            </a:extLst>
          </p:cNvPr>
          <p:cNvCxnSpPr>
            <a:cxnSpLocks/>
            <a:stCxn id="13" idx="2"/>
            <a:endCxn id="4" idx="2"/>
          </p:cNvCxnSpPr>
          <p:nvPr/>
        </p:nvCxnSpPr>
        <p:spPr>
          <a:xfrm rot="10800000" flipV="1">
            <a:off x="4225430" y="2640003"/>
            <a:ext cx="625971" cy="1390920"/>
          </a:xfrm>
          <a:prstGeom prst="curvedConnector3">
            <a:avLst>
              <a:gd name="adj1" fmla="val 1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734D9FE2-0C07-455E-8AAC-24A81F030287}"/>
              </a:ext>
            </a:extLst>
          </p:cNvPr>
          <p:cNvCxnSpPr>
            <a:cxnSpLocks/>
            <a:stCxn id="15" idx="6"/>
            <a:endCxn id="14" idx="6"/>
          </p:cNvCxnSpPr>
          <p:nvPr/>
        </p:nvCxnSpPr>
        <p:spPr>
          <a:xfrm flipV="1">
            <a:off x="6280381" y="5421843"/>
            <a:ext cx="1093295" cy="1390919"/>
          </a:xfrm>
          <a:prstGeom prst="curvedConnector3">
            <a:avLst>
              <a:gd name="adj1" fmla="val 12090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B92206FD-EC21-4690-821E-409FD7FCBA57}"/>
              </a:ext>
            </a:extLst>
          </p:cNvPr>
          <p:cNvSpPr txBox="1"/>
          <p:nvPr/>
        </p:nvSpPr>
        <p:spPr>
          <a:xfrm>
            <a:off x="7843431" y="5571385"/>
            <a:ext cx="1967205" cy="523220"/>
          </a:xfrm>
          <a:prstGeom prst="rect">
            <a:avLst/>
          </a:prstGeom>
          <a:noFill/>
        </p:spPr>
        <p:txBody>
          <a:bodyPr wrap="none" rtlCol="0">
            <a:spAutoFit/>
          </a:bodyPr>
          <a:lstStyle/>
          <a:p>
            <a:r>
              <a:rPr lang="en-GB" sz="2800" dirty="0"/>
              <a:t>1 and only 1</a:t>
            </a:r>
          </a:p>
        </p:txBody>
      </p:sp>
      <p:sp>
        <p:nvSpPr>
          <p:cNvPr id="54" name="TextBox 53">
            <a:extLst>
              <a:ext uri="{FF2B5EF4-FFF2-40B4-BE49-F238E27FC236}">
                <a16:creationId xmlns:a16="http://schemas.microsoft.com/office/drawing/2014/main" id="{960C8219-5687-4AF2-9734-9BB431449A43}"/>
              </a:ext>
            </a:extLst>
          </p:cNvPr>
          <p:cNvSpPr txBox="1"/>
          <p:nvPr/>
        </p:nvSpPr>
        <p:spPr>
          <a:xfrm>
            <a:off x="7843431" y="3918855"/>
            <a:ext cx="1538883" cy="523220"/>
          </a:xfrm>
          <a:prstGeom prst="rect">
            <a:avLst/>
          </a:prstGeom>
          <a:noFill/>
        </p:spPr>
        <p:txBody>
          <a:bodyPr wrap="none" rtlCol="0">
            <a:spAutoFit/>
          </a:bodyPr>
          <a:lstStyle/>
          <a:p>
            <a:r>
              <a:rPr lang="en-GB" sz="2800" dirty="0"/>
              <a:t>At least 1</a:t>
            </a:r>
          </a:p>
        </p:txBody>
      </p:sp>
      <p:sp>
        <p:nvSpPr>
          <p:cNvPr id="55" name="TextBox 54">
            <a:extLst>
              <a:ext uri="{FF2B5EF4-FFF2-40B4-BE49-F238E27FC236}">
                <a16:creationId xmlns:a16="http://schemas.microsoft.com/office/drawing/2014/main" id="{5FCC6394-196B-45DB-AA75-8B03C1F094F0}"/>
              </a:ext>
            </a:extLst>
          </p:cNvPr>
          <p:cNvSpPr txBox="1"/>
          <p:nvPr/>
        </p:nvSpPr>
        <p:spPr>
          <a:xfrm>
            <a:off x="2216791" y="3619770"/>
            <a:ext cx="1538883" cy="523220"/>
          </a:xfrm>
          <a:prstGeom prst="rect">
            <a:avLst/>
          </a:prstGeom>
          <a:noFill/>
        </p:spPr>
        <p:txBody>
          <a:bodyPr wrap="none" rtlCol="0">
            <a:spAutoFit/>
          </a:bodyPr>
          <a:lstStyle/>
          <a:p>
            <a:r>
              <a:rPr lang="en-GB" sz="2800" dirty="0"/>
              <a:t>At least 1</a:t>
            </a:r>
          </a:p>
        </p:txBody>
      </p:sp>
      <p:sp>
        <p:nvSpPr>
          <p:cNvPr id="56" name="TextBox 55">
            <a:extLst>
              <a:ext uri="{FF2B5EF4-FFF2-40B4-BE49-F238E27FC236}">
                <a16:creationId xmlns:a16="http://schemas.microsoft.com/office/drawing/2014/main" id="{68959FB4-91DF-4A83-97DA-E9A6C98A8F29}"/>
              </a:ext>
            </a:extLst>
          </p:cNvPr>
          <p:cNvSpPr txBox="1"/>
          <p:nvPr/>
        </p:nvSpPr>
        <p:spPr>
          <a:xfrm>
            <a:off x="1842429" y="5010690"/>
            <a:ext cx="1538883" cy="523220"/>
          </a:xfrm>
          <a:prstGeom prst="rect">
            <a:avLst/>
          </a:prstGeom>
          <a:noFill/>
        </p:spPr>
        <p:txBody>
          <a:bodyPr wrap="none" rtlCol="0">
            <a:spAutoFit/>
          </a:bodyPr>
          <a:lstStyle/>
          <a:p>
            <a:r>
              <a:rPr lang="en-GB" sz="2800" dirty="0"/>
              <a:t>At least 1</a:t>
            </a:r>
          </a:p>
        </p:txBody>
      </p:sp>
      <p:sp>
        <p:nvSpPr>
          <p:cNvPr id="57" name="TextBox 56">
            <a:extLst>
              <a:ext uri="{FF2B5EF4-FFF2-40B4-BE49-F238E27FC236}">
                <a16:creationId xmlns:a16="http://schemas.microsoft.com/office/drawing/2014/main" id="{FFF21A8B-0CD5-424C-8439-A065D818D05E}"/>
              </a:ext>
            </a:extLst>
          </p:cNvPr>
          <p:cNvSpPr txBox="1"/>
          <p:nvPr/>
        </p:nvSpPr>
        <p:spPr>
          <a:xfrm>
            <a:off x="1833640" y="6139999"/>
            <a:ext cx="1538883" cy="523220"/>
          </a:xfrm>
          <a:prstGeom prst="rect">
            <a:avLst/>
          </a:prstGeom>
          <a:noFill/>
        </p:spPr>
        <p:txBody>
          <a:bodyPr wrap="none" rtlCol="0">
            <a:spAutoFit/>
          </a:bodyPr>
          <a:lstStyle/>
          <a:p>
            <a:r>
              <a:rPr lang="en-GB" sz="2800" dirty="0"/>
              <a:t>At least 1</a:t>
            </a:r>
          </a:p>
        </p:txBody>
      </p:sp>
    </p:spTree>
    <p:extLst>
      <p:ext uri="{BB962C8B-B14F-4D97-AF65-F5344CB8AC3E}">
        <p14:creationId xmlns:p14="http://schemas.microsoft.com/office/powerpoint/2010/main" val="411278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1000"/>
                                        <p:tgtEl>
                                          <p:spTgt spid="55"/>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6"/>
                                        </p:tgtEl>
                                        <p:attrNameLst>
                                          <p:attrName>style.visibility</p:attrName>
                                        </p:attrNameLst>
                                      </p:cBhvr>
                                      <p:to>
                                        <p:strVal val="visible"/>
                                      </p:to>
                                    </p:set>
                                    <p:animEffect transition="in" filter="fade">
                                      <p:cBhvr>
                                        <p:cTn id="22" dur="1000"/>
                                        <p:tgtEl>
                                          <p:spTgt spid="56"/>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fade">
                                      <p:cBhvr>
                                        <p:cTn id="34" dur="1000"/>
                                        <p:tgtEl>
                                          <p:spTgt spid="57"/>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10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1000"/>
                                        <p:tgtEl>
                                          <p:spTgt spid="3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3"/>
                                        </p:tgtEl>
                                        <p:attrNameLst>
                                          <p:attrName>style.visibility</p:attrName>
                                        </p:attrNameLst>
                                      </p:cBhvr>
                                      <p:to>
                                        <p:strVal val="visible"/>
                                      </p:to>
                                    </p:set>
                                    <p:animEffect transition="in" filter="fade">
                                      <p:cBhvr>
                                        <p:cTn id="46" dur="1000"/>
                                        <p:tgtEl>
                                          <p:spTgt spid="53"/>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1000"/>
                                        <p:tgtEl>
                                          <p:spTgt spid="17"/>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54"/>
                                        </p:tgtEl>
                                        <p:attrNameLst>
                                          <p:attrName>style.visibility</p:attrName>
                                        </p:attrNameLst>
                                      </p:cBhvr>
                                      <p:to>
                                        <p:strVal val="visible"/>
                                      </p:to>
                                    </p:set>
                                    <p:animEffect transition="in" filter="fade">
                                      <p:cBhvr>
                                        <p:cTn id="54" dur="1000"/>
                                        <p:tgtEl>
                                          <p:spTgt spid="5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fade">
                                      <p:cBhvr>
                                        <p:cTn id="59" dur="1000"/>
                                        <p:tgtEl>
                                          <p:spTgt spid="19"/>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P spid="15" grpId="0" animBg="1"/>
      <p:bldP spid="16" grpId="0"/>
      <p:bldP spid="53" grpId="0"/>
      <p:bldP spid="54" grpId="0"/>
      <p:bldP spid="55" grpId="0"/>
      <p:bldP spid="56" grpId="0"/>
      <p:bldP spid="5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cxnSp>
        <p:nvCxnSpPr>
          <p:cNvPr id="7" name="Connector: Curved 6">
            <a:extLst>
              <a:ext uri="{FF2B5EF4-FFF2-40B4-BE49-F238E27FC236}">
                <a16:creationId xmlns:a16="http://schemas.microsoft.com/office/drawing/2014/main" id="{2A5E5A5F-0A32-41DD-9D9E-4E14CBC35EC3}"/>
              </a:ext>
            </a:extLst>
          </p:cNvPr>
          <p:cNvCxnSpPr>
            <a:cxnSpLocks/>
            <a:stCxn id="14" idx="6"/>
            <a:endCxn id="35" idx="1"/>
          </p:cNvCxnSpPr>
          <p:nvPr/>
        </p:nvCxnSpPr>
        <p:spPr>
          <a:xfrm>
            <a:off x="4107562" y="4637561"/>
            <a:ext cx="2420238" cy="17277"/>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842410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Minimal configuration (M)</a:t>
            </a:r>
          </a:p>
        </p:txBody>
      </p:sp>
      <p:sp>
        <p:nvSpPr>
          <p:cNvPr id="14" name="TextBox 13">
            <a:extLst>
              <a:ext uri="{FF2B5EF4-FFF2-40B4-BE49-F238E27FC236}">
                <a16:creationId xmlns:a16="http://schemas.microsoft.com/office/drawing/2014/main" id="{89769398-B77F-42A4-BB2E-B57A28C9A375}"/>
              </a:ext>
            </a:extLst>
          </p:cNvPr>
          <p:cNvSpPr txBox="1"/>
          <p:nvPr/>
        </p:nvSpPr>
        <p:spPr>
          <a:xfrm>
            <a:off x="578774" y="4226408"/>
            <a:ext cx="3528788"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sp>
        <p:nvSpPr>
          <p:cNvPr id="54" name="TextBox 53">
            <a:extLst>
              <a:ext uri="{FF2B5EF4-FFF2-40B4-BE49-F238E27FC236}">
                <a16:creationId xmlns:a16="http://schemas.microsoft.com/office/drawing/2014/main" id="{960C8219-5687-4AF2-9734-9BB431449A43}"/>
              </a:ext>
            </a:extLst>
          </p:cNvPr>
          <p:cNvSpPr txBox="1"/>
          <p:nvPr/>
        </p:nvSpPr>
        <p:spPr>
          <a:xfrm>
            <a:off x="3872714" y="4881324"/>
            <a:ext cx="2655086" cy="954107"/>
          </a:xfrm>
          <a:prstGeom prst="rect">
            <a:avLst/>
          </a:prstGeom>
          <a:noFill/>
        </p:spPr>
        <p:txBody>
          <a:bodyPr wrap="none" rtlCol="0">
            <a:spAutoFit/>
          </a:bodyPr>
          <a:lstStyle/>
          <a:p>
            <a:pPr algn="r"/>
            <a:r>
              <a:rPr lang="en-GB" sz="2800" dirty="0"/>
              <a:t>has appellation</a:t>
            </a:r>
          </a:p>
          <a:p>
            <a:pPr algn="r"/>
            <a:r>
              <a:rPr lang="en-GB" sz="2800" dirty="0"/>
              <a:t>of manifestation</a:t>
            </a:r>
          </a:p>
        </p:txBody>
      </p:sp>
      <p:sp>
        <p:nvSpPr>
          <p:cNvPr id="35" name="TextBox 34">
            <a:extLst>
              <a:ext uri="{FF2B5EF4-FFF2-40B4-BE49-F238E27FC236}">
                <a16:creationId xmlns:a16="http://schemas.microsoft.com/office/drawing/2014/main" id="{F723B862-08E1-44FE-85F2-9CEACC3942DE}"/>
              </a:ext>
            </a:extLst>
          </p:cNvPr>
          <p:cNvSpPr txBox="1"/>
          <p:nvPr/>
        </p:nvSpPr>
        <p:spPr>
          <a:xfrm>
            <a:off x="6527800" y="4362450"/>
            <a:ext cx="5776966" cy="584775"/>
          </a:xfrm>
          <a:prstGeom prst="rect">
            <a:avLst/>
          </a:prstGeom>
          <a:solidFill>
            <a:schemeClr val="bg1"/>
          </a:solidFill>
          <a:ln w="38100">
            <a:solidFill>
              <a:schemeClr val="tx2"/>
            </a:solidFill>
          </a:ln>
        </p:spPr>
        <p:txBody>
          <a:bodyPr wrap="none" rtlCol="0">
            <a:spAutoFit/>
          </a:bodyPr>
          <a:lstStyle/>
          <a:p>
            <a:pPr algn="ctr"/>
            <a:r>
              <a:rPr lang="en-GB" sz="3200" dirty="0"/>
              <a:t>“Title, access point, or identifier”</a:t>
            </a:r>
          </a:p>
        </p:txBody>
      </p:sp>
    </p:spTree>
    <p:extLst>
      <p:ext uri="{BB962C8B-B14F-4D97-AF65-F5344CB8AC3E}">
        <p14:creationId xmlns:p14="http://schemas.microsoft.com/office/powerpoint/2010/main" val="209501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fade">
                                      <p:cBhvr>
                                        <p:cTn id="11" dur="1000"/>
                                        <p:tgtEl>
                                          <p:spTgt spid="54"/>
                                        </p:tgtEl>
                                      </p:cBhvr>
                                    </p:animEffect>
                                  </p:childTnLst>
                                </p:cTn>
                              </p:par>
                              <p:par>
                                <p:cTn id="12" presetID="10" presetClass="entr" presetSubtype="0"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54" grpId="0"/>
      <p:bldP spid="3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8000" y="2457450"/>
            <a:ext cx="11276145" cy="2201885"/>
          </a:xfrm>
          <a:prstGeom prst="rect">
            <a:avLst/>
          </a:prstGeom>
          <a:noFill/>
        </p:spPr>
        <p:txBody>
          <a:bodyPr wrap="square" rtlCol="0">
            <a:spAutoFit/>
          </a:bodyPr>
          <a:lstStyle/>
          <a:p>
            <a:r>
              <a:rPr lang="en-GB" sz="3427" dirty="0"/>
              <a:t>“RDA is a package of data elements, guidelines, and instructions for creating </a:t>
            </a:r>
            <a:r>
              <a:rPr lang="en-GB" sz="3427" dirty="0">
                <a:solidFill>
                  <a:srgbClr val="FF0000"/>
                </a:solidFill>
              </a:rPr>
              <a:t>library and cultural heritage </a:t>
            </a:r>
            <a:r>
              <a:rPr lang="en-GB" sz="3427" dirty="0"/>
              <a:t>resource metadata that are well-formed according to </a:t>
            </a:r>
            <a:r>
              <a:rPr lang="en-GB" sz="3427" dirty="0">
                <a:solidFill>
                  <a:srgbClr val="FF0000"/>
                </a:solidFill>
              </a:rPr>
              <a:t>international models</a:t>
            </a:r>
            <a:r>
              <a:rPr lang="en-GB" sz="3427" dirty="0"/>
              <a:t> for </a:t>
            </a:r>
            <a:r>
              <a:rPr lang="en-GB" sz="3427" dirty="0">
                <a:solidFill>
                  <a:srgbClr val="FF0000"/>
                </a:solidFill>
              </a:rPr>
              <a:t>user-focussed linked data </a:t>
            </a:r>
            <a:r>
              <a:rPr lang="en-GB" sz="3427" dirty="0"/>
              <a:t>applications.”</a:t>
            </a:r>
          </a:p>
        </p:txBody>
      </p:sp>
      <p:sp>
        <p:nvSpPr>
          <p:cNvPr id="4" name="TextBox 3"/>
          <p:cNvSpPr txBox="1"/>
          <p:nvPr/>
        </p:nvSpPr>
        <p:spPr>
          <a:xfrm>
            <a:off x="508000" y="4921744"/>
            <a:ext cx="11276145" cy="1147109"/>
          </a:xfrm>
          <a:prstGeom prst="rect">
            <a:avLst/>
          </a:prstGeom>
          <a:noFill/>
        </p:spPr>
        <p:txBody>
          <a:bodyPr wrap="square" rtlCol="0">
            <a:spAutoFit/>
          </a:bodyPr>
          <a:lstStyle/>
          <a:p>
            <a:r>
              <a:rPr lang="en-GB" sz="3427" dirty="0">
                <a:solidFill>
                  <a:srgbClr val="C00000"/>
                </a:solidFill>
              </a:rPr>
              <a:t>RDA Toolkit </a:t>
            </a:r>
            <a:r>
              <a:rPr lang="en-GB" sz="3427" dirty="0"/>
              <a:t>provides the user-focussed elements, guidelines, and instructions.</a:t>
            </a:r>
          </a:p>
        </p:txBody>
      </p:sp>
      <p:sp>
        <p:nvSpPr>
          <p:cNvPr id="5" name="TextBox 4"/>
          <p:cNvSpPr txBox="1"/>
          <p:nvPr/>
        </p:nvSpPr>
        <p:spPr>
          <a:xfrm>
            <a:off x="508000" y="6331392"/>
            <a:ext cx="11276145" cy="1147109"/>
          </a:xfrm>
          <a:prstGeom prst="rect">
            <a:avLst/>
          </a:prstGeom>
          <a:noFill/>
        </p:spPr>
        <p:txBody>
          <a:bodyPr wrap="square" rtlCol="0">
            <a:spAutoFit/>
          </a:bodyPr>
          <a:lstStyle/>
          <a:p>
            <a:r>
              <a:rPr lang="en-GB" sz="3427" dirty="0">
                <a:solidFill>
                  <a:srgbClr val="C00000"/>
                </a:solidFill>
              </a:rPr>
              <a:t>RDA Registry </a:t>
            </a:r>
            <a:r>
              <a:rPr lang="en-GB" sz="3427" dirty="0"/>
              <a:t>provides the infrastructure for well-formed, linked, RDA data applications.</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508000" y="476250"/>
            <a:ext cx="5059602" cy="1111441"/>
          </a:xfrm>
          <a:prstGeom prst="rect">
            <a:avLst/>
          </a:prstGeom>
        </p:spPr>
        <p:txBody>
          <a:bodyPr/>
          <a:lstStyle>
            <a:lvl1pPr>
              <a:defRPr>
                <a:latin typeface="+mj-lt"/>
                <a:ea typeface="+mj-ea"/>
                <a:cs typeface="+mj-cs"/>
              </a:defRPr>
            </a:lvl1pPr>
          </a:lstStyle>
          <a:p>
            <a:r>
              <a:rPr lang="en-GB" sz="6000" kern="0" dirty="0">
                <a:solidFill>
                  <a:schemeClr val="tx2"/>
                </a:solidFill>
              </a:rPr>
              <a:t>RDA</a:t>
            </a:r>
          </a:p>
        </p:txBody>
      </p:sp>
    </p:spTree>
    <p:extLst>
      <p:ext uri="{BB962C8B-B14F-4D97-AF65-F5344CB8AC3E}">
        <p14:creationId xmlns:p14="http://schemas.microsoft.com/office/powerpoint/2010/main" val="3016354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20</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6480531" y="5109207"/>
            <a:ext cx="3528790"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cxnSp>
        <p:nvCxnSpPr>
          <p:cNvPr id="7" name="Connector: Curved 6">
            <a:extLst>
              <a:ext uri="{FF2B5EF4-FFF2-40B4-BE49-F238E27FC236}">
                <a16:creationId xmlns:a16="http://schemas.microsoft.com/office/drawing/2014/main" id="{2A5E5A5F-0A32-41DD-9D9E-4E14CBC35EC3}"/>
              </a:ext>
            </a:extLst>
          </p:cNvPr>
          <p:cNvCxnSpPr>
            <a:cxnSpLocks/>
            <a:stCxn id="14" idx="6"/>
            <a:endCxn id="35" idx="1"/>
          </p:cNvCxnSpPr>
          <p:nvPr/>
        </p:nvCxnSpPr>
        <p:spPr>
          <a:xfrm>
            <a:off x="3727024" y="2475492"/>
            <a:ext cx="2800776" cy="17277"/>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8141972"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Minimal configuration (E)</a:t>
            </a:r>
          </a:p>
        </p:txBody>
      </p:sp>
      <p:sp>
        <p:nvSpPr>
          <p:cNvPr id="13" name="TextBox 12">
            <a:extLst>
              <a:ext uri="{FF2B5EF4-FFF2-40B4-BE49-F238E27FC236}">
                <a16:creationId xmlns:a16="http://schemas.microsoft.com/office/drawing/2014/main" id="{3FFD6BF8-F357-4D40-B861-A3E54B983D9C}"/>
              </a:ext>
            </a:extLst>
          </p:cNvPr>
          <p:cNvSpPr txBox="1"/>
          <p:nvPr/>
        </p:nvSpPr>
        <p:spPr>
          <a:xfrm>
            <a:off x="4006413" y="7549380"/>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sp>
        <p:nvSpPr>
          <p:cNvPr id="14" name="TextBox 13">
            <a:extLst>
              <a:ext uri="{FF2B5EF4-FFF2-40B4-BE49-F238E27FC236}">
                <a16:creationId xmlns:a16="http://schemas.microsoft.com/office/drawing/2014/main" id="{89769398-B77F-42A4-BB2E-B57A28C9A375}"/>
              </a:ext>
            </a:extLst>
          </p:cNvPr>
          <p:cNvSpPr txBox="1"/>
          <p:nvPr/>
        </p:nvSpPr>
        <p:spPr>
          <a:xfrm>
            <a:off x="959317" y="2064339"/>
            <a:ext cx="2767707" cy="822305"/>
          </a:xfrm>
          <a:prstGeom prst="ellipse">
            <a:avLst/>
          </a:prstGeom>
          <a:solidFill>
            <a:schemeClr val="bg1"/>
          </a:solidFill>
          <a:ln w="38100">
            <a:solidFill>
              <a:schemeClr val="tx2"/>
            </a:solidFill>
          </a:ln>
        </p:spPr>
        <p:txBody>
          <a:bodyPr wrap="none" rtlCol="0">
            <a:spAutoFit/>
          </a:bodyPr>
          <a:lstStyle/>
          <a:p>
            <a:pPr algn="ctr"/>
            <a:r>
              <a:rPr lang="en-GB" sz="3200" dirty="0"/>
              <a:t>Expression</a:t>
            </a:r>
          </a:p>
        </p:txBody>
      </p:sp>
      <p:cxnSp>
        <p:nvCxnSpPr>
          <p:cNvPr id="20" name="Connector: Curved 19">
            <a:extLst>
              <a:ext uri="{FF2B5EF4-FFF2-40B4-BE49-F238E27FC236}">
                <a16:creationId xmlns:a16="http://schemas.microsoft.com/office/drawing/2014/main" id="{7BB3A27B-67C1-4437-A6CA-B6746AC4F8E5}"/>
              </a:ext>
            </a:extLst>
          </p:cNvPr>
          <p:cNvCxnSpPr>
            <a:cxnSpLocks/>
          </p:cNvCxnSpPr>
          <p:nvPr/>
        </p:nvCxnSpPr>
        <p:spPr>
          <a:xfrm rot="16200000" flipH="1">
            <a:off x="3094993" y="2134823"/>
            <a:ext cx="2633716" cy="4137360"/>
          </a:xfrm>
          <a:prstGeom prst="curvedConnector2">
            <a:avLst/>
          </a:prstGeom>
          <a:ln w="38100">
            <a:solidFill>
              <a:schemeClr val="tx2"/>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734D9FE2-0C07-455E-8AAC-24A81F030287}"/>
              </a:ext>
            </a:extLst>
          </p:cNvPr>
          <p:cNvCxnSpPr>
            <a:cxnSpLocks/>
          </p:cNvCxnSpPr>
          <p:nvPr/>
        </p:nvCxnSpPr>
        <p:spPr>
          <a:xfrm rot="16200000" flipH="1">
            <a:off x="637848" y="4591968"/>
            <a:ext cx="5073889" cy="1663242"/>
          </a:xfrm>
          <a:prstGeom prst="curvedConnector2">
            <a:avLst/>
          </a:prstGeom>
          <a:ln w="38100">
            <a:solidFill>
              <a:schemeClr val="tx2"/>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960C8219-5687-4AF2-9734-9BB431449A43}"/>
              </a:ext>
            </a:extLst>
          </p:cNvPr>
          <p:cNvSpPr txBox="1"/>
          <p:nvPr/>
        </p:nvSpPr>
        <p:spPr>
          <a:xfrm>
            <a:off x="4119898" y="2479811"/>
            <a:ext cx="2407903" cy="954107"/>
          </a:xfrm>
          <a:prstGeom prst="rect">
            <a:avLst/>
          </a:prstGeom>
          <a:noFill/>
        </p:spPr>
        <p:txBody>
          <a:bodyPr wrap="none" rtlCol="0">
            <a:spAutoFit/>
          </a:bodyPr>
          <a:lstStyle/>
          <a:p>
            <a:pPr algn="r"/>
            <a:r>
              <a:rPr lang="en-GB" sz="2800" dirty="0"/>
              <a:t>has appellation</a:t>
            </a:r>
          </a:p>
          <a:p>
            <a:pPr algn="r"/>
            <a:r>
              <a:rPr lang="en-GB" sz="2800" dirty="0"/>
              <a:t>of expression</a:t>
            </a:r>
          </a:p>
        </p:txBody>
      </p:sp>
      <p:sp>
        <p:nvSpPr>
          <p:cNvPr id="35" name="TextBox 34">
            <a:extLst>
              <a:ext uri="{FF2B5EF4-FFF2-40B4-BE49-F238E27FC236}">
                <a16:creationId xmlns:a16="http://schemas.microsoft.com/office/drawing/2014/main" id="{F723B862-08E1-44FE-85F2-9CEACC3942DE}"/>
              </a:ext>
            </a:extLst>
          </p:cNvPr>
          <p:cNvSpPr txBox="1"/>
          <p:nvPr/>
        </p:nvSpPr>
        <p:spPr>
          <a:xfrm>
            <a:off x="6527800" y="2200381"/>
            <a:ext cx="5776966" cy="584775"/>
          </a:xfrm>
          <a:prstGeom prst="rect">
            <a:avLst/>
          </a:prstGeom>
          <a:solidFill>
            <a:schemeClr val="bg1"/>
          </a:solidFill>
          <a:ln w="38100">
            <a:solidFill>
              <a:schemeClr val="tx2"/>
            </a:solidFill>
          </a:ln>
        </p:spPr>
        <p:txBody>
          <a:bodyPr wrap="none" rtlCol="0">
            <a:spAutoFit/>
          </a:bodyPr>
          <a:lstStyle/>
          <a:p>
            <a:pPr algn="ctr"/>
            <a:r>
              <a:rPr lang="en-GB" sz="3200" dirty="0"/>
              <a:t>“Title, access point, or identifier”</a:t>
            </a:r>
          </a:p>
        </p:txBody>
      </p:sp>
      <p:sp>
        <p:nvSpPr>
          <p:cNvPr id="47" name="TextBox 46">
            <a:extLst>
              <a:ext uri="{FF2B5EF4-FFF2-40B4-BE49-F238E27FC236}">
                <a16:creationId xmlns:a16="http://schemas.microsoft.com/office/drawing/2014/main" id="{440E8175-B7AB-47A7-9AB9-FE63A8EFD6E8}"/>
              </a:ext>
            </a:extLst>
          </p:cNvPr>
          <p:cNvSpPr txBox="1"/>
          <p:nvPr/>
        </p:nvSpPr>
        <p:spPr>
          <a:xfrm>
            <a:off x="3703617" y="4251142"/>
            <a:ext cx="2776914" cy="954107"/>
          </a:xfrm>
          <a:prstGeom prst="rect">
            <a:avLst/>
          </a:prstGeom>
          <a:noFill/>
        </p:spPr>
        <p:txBody>
          <a:bodyPr wrap="none" rtlCol="0">
            <a:spAutoFit/>
          </a:bodyPr>
          <a:lstStyle/>
          <a:p>
            <a:pPr algn="r"/>
            <a:r>
              <a:rPr lang="en-GB" sz="2800" dirty="0"/>
              <a:t>has manifestation</a:t>
            </a:r>
          </a:p>
          <a:p>
            <a:pPr algn="r"/>
            <a:r>
              <a:rPr lang="en-GB" sz="2800" dirty="0"/>
              <a:t>of expression</a:t>
            </a:r>
          </a:p>
        </p:txBody>
      </p:sp>
      <p:cxnSp>
        <p:nvCxnSpPr>
          <p:cNvPr id="48" name="Connector: Curved 47">
            <a:extLst>
              <a:ext uri="{FF2B5EF4-FFF2-40B4-BE49-F238E27FC236}">
                <a16:creationId xmlns:a16="http://schemas.microsoft.com/office/drawing/2014/main" id="{99BD2703-EE29-4E70-A4F8-A1F91C0F028D}"/>
              </a:ext>
            </a:extLst>
          </p:cNvPr>
          <p:cNvCxnSpPr>
            <a:cxnSpLocks/>
            <a:stCxn id="14" idx="4"/>
            <a:endCxn id="58" idx="1"/>
          </p:cNvCxnSpPr>
          <p:nvPr/>
        </p:nvCxnSpPr>
        <p:spPr>
          <a:xfrm rot="16200000" flipH="1">
            <a:off x="3729228" y="1500586"/>
            <a:ext cx="1412515" cy="4184629"/>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397A171F-1724-421A-B530-EAB29BC58770}"/>
              </a:ext>
            </a:extLst>
          </p:cNvPr>
          <p:cNvSpPr txBox="1"/>
          <p:nvPr/>
        </p:nvSpPr>
        <p:spPr>
          <a:xfrm>
            <a:off x="6527800" y="3760550"/>
            <a:ext cx="5512470" cy="1077218"/>
          </a:xfrm>
          <a:prstGeom prst="rect">
            <a:avLst/>
          </a:prstGeom>
          <a:solidFill>
            <a:schemeClr val="bg1"/>
          </a:solidFill>
          <a:ln w="38100">
            <a:solidFill>
              <a:schemeClr val="tx2"/>
            </a:solidFill>
          </a:ln>
        </p:spPr>
        <p:txBody>
          <a:bodyPr wrap="none" rtlCol="0">
            <a:spAutoFit/>
          </a:bodyPr>
          <a:lstStyle/>
          <a:p>
            <a:r>
              <a:rPr lang="en-GB" sz="3200" dirty="0"/>
              <a:t>“Title, access point, or identifier</a:t>
            </a:r>
          </a:p>
          <a:p>
            <a:r>
              <a:rPr lang="en-GB" sz="3200" dirty="0"/>
              <a:t>of related manifestation”</a:t>
            </a:r>
          </a:p>
        </p:txBody>
      </p:sp>
      <p:sp>
        <p:nvSpPr>
          <p:cNvPr id="59" name="TextBox 58">
            <a:extLst>
              <a:ext uri="{FF2B5EF4-FFF2-40B4-BE49-F238E27FC236}">
                <a16:creationId xmlns:a16="http://schemas.microsoft.com/office/drawing/2014/main" id="{E3DEB8E1-5A40-4DC5-BD99-3E09821BA02D}"/>
              </a:ext>
            </a:extLst>
          </p:cNvPr>
          <p:cNvSpPr txBox="1"/>
          <p:nvPr/>
        </p:nvSpPr>
        <p:spPr>
          <a:xfrm>
            <a:off x="4006413" y="6244356"/>
            <a:ext cx="5512470" cy="1077218"/>
          </a:xfrm>
          <a:prstGeom prst="rect">
            <a:avLst/>
          </a:prstGeom>
          <a:solidFill>
            <a:schemeClr val="bg1"/>
          </a:solidFill>
          <a:ln w="38100">
            <a:solidFill>
              <a:schemeClr val="tx2"/>
            </a:solidFill>
          </a:ln>
        </p:spPr>
        <p:txBody>
          <a:bodyPr wrap="none" rtlCol="0">
            <a:spAutoFit/>
          </a:bodyPr>
          <a:lstStyle/>
          <a:p>
            <a:r>
              <a:rPr lang="en-GB" sz="3200" dirty="0"/>
              <a:t>“Title, access point, or identifier</a:t>
            </a:r>
          </a:p>
          <a:p>
            <a:r>
              <a:rPr lang="en-GB" sz="3200" dirty="0"/>
              <a:t>of related work”</a:t>
            </a:r>
          </a:p>
        </p:txBody>
      </p:sp>
      <p:sp>
        <p:nvSpPr>
          <p:cNvPr id="60" name="TextBox 59">
            <a:extLst>
              <a:ext uri="{FF2B5EF4-FFF2-40B4-BE49-F238E27FC236}">
                <a16:creationId xmlns:a16="http://schemas.microsoft.com/office/drawing/2014/main" id="{622F3B89-471D-42FA-8513-5E480569A518}"/>
              </a:ext>
            </a:extLst>
          </p:cNvPr>
          <p:cNvSpPr txBox="1"/>
          <p:nvPr/>
        </p:nvSpPr>
        <p:spPr>
          <a:xfrm>
            <a:off x="1280913" y="6511732"/>
            <a:ext cx="1649234" cy="954107"/>
          </a:xfrm>
          <a:prstGeom prst="rect">
            <a:avLst/>
          </a:prstGeom>
          <a:noFill/>
        </p:spPr>
        <p:txBody>
          <a:bodyPr wrap="none" rtlCol="0">
            <a:spAutoFit/>
          </a:bodyPr>
          <a:lstStyle/>
          <a:p>
            <a:pPr algn="r"/>
            <a:r>
              <a:rPr lang="en-GB" sz="2800" dirty="0"/>
              <a:t>has work</a:t>
            </a:r>
          </a:p>
          <a:p>
            <a:pPr algn="r"/>
            <a:r>
              <a:rPr lang="en-GB" sz="2800" dirty="0"/>
              <a:t>expressed</a:t>
            </a:r>
          </a:p>
        </p:txBody>
      </p:sp>
      <p:cxnSp>
        <p:nvCxnSpPr>
          <p:cNvPr id="97" name="Connector: Curved 96">
            <a:extLst>
              <a:ext uri="{FF2B5EF4-FFF2-40B4-BE49-F238E27FC236}">
                <a16:creationId xmlns:a16="http://schemas.microsoft.com/office/drawing/2014/main" id="{363E304E-B5B2-45F4-BE66-4A40CD8FB955}"/>
              </a:ext>
            </a:extLst>
          </p:cNvPr>
          <p:cNvCxnSpPr>
            <a:cxnSpLocks/>
            <a:stCxn id="14" idx="4"/>
            <a:endCxn id="59" idx="1"/>
          </p:cNvCxnSpPr>
          <p:nvPr/>
        </p:nvCxnSpPr>
        <p:spPr>
          <a:xfrm rot="16200000" flipH="1">
            <a:off x="1226632" y="4003183"/>
            <a:ext cx="3896321" cy="1663242"/>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4894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54"/>
                                        </p:tgtEl>
                                        <p:attrNameLst>
                                          <p:attrName>style.visibility</p:attrName>
                                        </p:attrNameLst>
                                      </p:cBhvr>
                                      <p:to>
                                        <p:strVal val="visible"/>
                                      </p:to>
                                    </p:set>
                                    <p:animEffect transition="in" filter="fade">
                                      <p:cBhvr>
                                        <p:cTn id="14" dur="1000"/>
                                        <p:tgtEl>
                                          <p:spTgt spid="54"/>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1000"/>
                                        <p:tgtEl>
                                          <p:spTgt spid="3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fade">
                                      <p:cBhvr>
                                        <p:cTn id="23" dur="1000"/>
                                        <p:tgtEl>
                                          <p:spTgt spid="4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7"/>
                                        </p:tgtEl>
                                        <p:attrNameLst>
                                          <p:attrName>style.visibility</p:attrName>
                                        </p:attrNameLst>
                                      </p:cBhvr>
                                      <p:to>
                                        <p:strVal val="visible"/>
                                      </p:to>
                                    </p:set>
                                    <p:animEffect transition="in" filter="fade">
                                      <p:cBhvr>
                                        <p:cTn id="26" dur="1000"/>
                                        <p:tgtEl>
                                          <p:spTgt spid="47"/>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58"/>
                                        </p:tgtEl>
                                        <p:attrNameLst>
                                          <p:attrName>style.visibility</p:attrName>
                                        </p:attrNameLst>
                                      </p:cBhvr>
                                      <p:to>
                                        <p:strVal val="visible"/>
                                      </p:to>
                                    </p:set>
                                    <p:animEffect transition="in" filter="fade">
                                      <p:cBhvr>
                                        <p:cTn id="30" dur="1000"/>
                                        <p:tgtEl>
                                          <p:spTgt spid="5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97"/>
                                        </p:tgtEl>
                                        <p:attrNameLst>
                                          <p:attrName>style.visibility</p:attrName>
                                        </p:attrNameLst>
                                      </p:cBhvr>
                                      <p:to>
                                        <p:strVal val="visible"/>
                                      </p:to>
                                    </p:set>
                                    <p:animEffect transition="in" filter="fade">
                                      <p:cBhvr>
                                        <p:cTn id="35" dur="1000"/>
                                        <p:tgtEl>
                                          <p:spTgt spid="9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0"/>
                                        </p:tgtEl>
                                        <p:attrNameLst>
                                          <p:attrName>style.visibility</p:attrName>
                                        </p:attrNameLst>
                                      </p:cBhvr>
                                      <p:to>
                                        <p:strVal val="visible"/>
                                      </p:to>
                                    </p:set>
                                    <p:animEffect transition="in" filter="fade">
                                      <p:cBhvr>
                                        <p:cTn id="38" dur="1000"/>
                                        <p:tgtEl>
                                          <p:spTgt spid="60"/>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59"/>
                                        </p:tgtEl>
                                        <p:attrNameLst>
                                          <p:attrName>style.visibility</p:attrName>
                                        </p:attrNameLst>
                                      </p:cBhvr>
                                      <p:to>
                                        <p:strVal val="visible"/>
                                      </p:to>
                                    </p:set>
                                    <p:animEffect transition="in" filter="fade">
                                      <p:cBhvr>
                                        <p:cTn id="42" dur="1000"/>
                                        <p:tgtEl>
                                          <p:spTgt spid="5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1000"/>
                                        <p:tgtEl>
                                          <p:spTgt spid="20"/>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fade">
                                      <p:cBhvr>
                                        <p:cTn id="51" dur="1000"/>
                                        <p:tgtEl>
                                          <p:spTgt spid="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fade">
                                      <p:cBhvr>
                                        <p:cTn id="56" dur="1000"/>
                                        <p:tgtEl>
                                          <p:spTgt spid="31"/>
                                        </p:tgtEl>
                                      </p:cBhvr>
                                    </p:animEffec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4" grpId="0" animBg="1"/>
      <p:bldP spid="54" grpId="0"/>
      <p:bldP spid="35" grpId="0" animBg="1"/>
      <p:bldP spid="47" grpId="0"/>
      <p:bldP spid="58" grpId="0" animBg="1"/>
      <p:bldP spid="59" grpId="0" animBg="1"/>
      <p:bldP spid="6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21</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5759870" y="6019373"/>
            <a:ext cx="3528790"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cxnSp>
        <p:nvCxnSpPr>
          <p:cNvPr id="7" name="Connector: Curved 6">
            <a:extLst>
              <a:ext uri="{FF2B5EF4-FFF2-40B4-BE49-F238E27FC236}">
                <a16:creationId xmlns:a16="http://schemas.microsoft.com/office/drawing/2014/main" id="{2A5E5A5F-0A32-41DD-9D9E-4E14CBC35EC3}"/>
              </a:ext>
            </a:extLst>
          </p:cNvPr>
          <p:cNvCxnSpPr>
            <a:cxnSpLocks/>
            <a:stCxn id="14" idx="6"/>
            <a:endCxn id="35" idx="1"/>
          </p:cNvCxnSpPr>
          <p:nvPr/>
        </p:nvCxnSpPr>
        <p:spPr>
          <a:xfrm>
            <a:off x="2199066" y="3382192"/>
            <a:ext cx="3513533" cy="17277"/>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7960834"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Minimal configuration (I)</a:t>
            </a:r>
          </a:p>
        </p:txBody>
      </p:sp>
      <p:sp>
        <p:nvSpPr>
          <p:cNvPr id="14" name="TextBox 13">
            <a:extLst>
              <a:ext uri="{FF2B5EF4-FFF2-40B4-BE49-F238E27FC236}">
                <a16:creationId xmlns:a16="http://schemas.microsoft.com/office/drawing/2014/main" id="{89769398-B77F-42A4-BB2E-B57A28C9A375}"/>
              </a:ext>
            </a:extLst>
          </p:cNvPr>
          <p:cNvSpPr txBox="1"/>
          <p:nvPr/>
        </p:nvSpPr>
        <p:spPr>
          <a:xfrm>
            <a:off x="856868" y="2971039"/>
            <a:ext cx="1342198" cy="822305"/>
          </a:xfrm>
          <a:prstGeom prst="ellipse">
            <a:avLst/>
          </a:prstGeom>
          <a:solidFill>
            <a:schemeClr val="bg1"/>
          </a:solidFill>
          <a:ln w="38100">
            <a:solidFill>
              <a:schemeClr val="tx2"/>
            </a:solidFill>
          </a:ln>
        </p:spPr>
        <p:txBody>
          <a:bodyPr wrap="none" rtlCol="0">
            <a:spAutoFit/>
          </a:bodyPr>
          <a:lstStyle/>
          <a:p>
            <a:pPr algn="ctr"/>
            <a:r>
              <a:rPr lang="en-GB" sz="3200" dirty="0"/>
              <a:t>Item</a:t>
            </a:r>
          </a:p>
        </p:txBody>
      </p:sp>
      <p:cxnSp>
        <p:nvCxnSpPr>
          <p:cNvPr id="20" name="Connector: Curved 19">
            <a:extLst>
              <a:ext uri="{FF2B5EF4-FFF2-40B4-BE49-F238E27FC236}">
                <a16:creationId xmlns:a16="http://schemas.microsoft.com/office/drawing/2014/main" id="{7BB3A27B-67C1-4437-A6CA-B6746AC4F8E5}"/>
              </a:ext>
            </a:extLst>
          </p:cNvPr>
          <p:cNvCxnSpPr>
            <a:cxnSpLocks/>
            <a:stCxn id="14" idx="4"/>
            <a:endCxn id="4" idx="2"/>
          </p:cNvCxnSpPr>
          <p:nvPr/>
        </p:nvCxnSpPr>
        <p:spPr>
          <a:xfrm rot="16200000" flipH="1">
            <a:off x="2325327" y="2995983"/>
            <a:ext cx="2637182" cy="4231903"/>
          </a:xfrm>
          <a:prstGeom prst="curvedConnector2">
            <a:avLst/>
          </a:prstGeom>
          <a:ln w="38100">
            <a:solidFill>
              <a:schemeClr val="tx2"/>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960C8219-5687-4AF2-9734-9BB431449A43}"/>
              </a:ext>
            </a:extLst>
          </p:cNvPr>
          <p:cNvSpPr txBox="1"/>
          <p:nvPr/>
        </p:nvSpPr>
        <p:spPr>
          <a:xfrm>
            <a:off x="3304697" y="3386511"/>
            <a:ext cx="2407903" cy="954107"/>
          </a:xfrm>
          <a:prstGeom prst="rect">
            <a:avLst/>
          </a:prstGeom>
          <a:noFill/>
        </p:spPr>
        <p:txBody>
          <a:bodyPr wrap="none" rtlCol="0">
            <a:spAutoFit/>
          </a:bodyPr>
          <a:lstStyle/>
          <a:p>
            <a:pPr algn="r"/>
            <a:r>
              <a:rPr lang="en-GB" sz="2800" dirty="0"/>
              <a:t>has appellation</a:t>
            </a:r>
          </a:p>
          <a:p>
            <a:pPr algn="r"/>
            <a:r>
              <a:rPr lang="en-GB" sz="2800" dirty="0"/>
              <a:t>of item</a:t>
            </a:r>
          </a:p>
        </p:txBody>
      </p:sp>
      <p:sp>
        <p:nvSpPr>
          <p:cNvPr id="35" name="TextBox 34">
            <a:extLst>
              <a:ext uri="{FF2B5EF4-FFF2-40B4-BE49-F238E27FC236}">
                <a16:creationId xmlns:a16="http://schemas.microsoft.com/office/drawing/2014/main" id="{F723B862-08E1-44FE-85F2-9CEACC3942DE}"/>
              </a:ext>
            </a:extLst>
          </p:cNvPr>
          <p:cNvSpPr txBox="1"/>
          <p:nvPr/>
        </p:nvSpPr>
        <p:spPr>
          <a:xfrm>
            <a:off x="5712599" y="3107081"/>
            <a:ext cx="5776966" cy="584775"/>
          </a:xfrm>
          <a:prstGeom prst="rect">
            <a:avLst/>
          </a:prstGeom>
          <a:solidFill>
            <a:schemeClr val="bg1"/>
          </a:solidFill>
          <a:ln w="38100">
            <a:solidFill>
              <a:schemeClr val="tx2"/>
            </a:solidFill>
          </a:ln>
        </p:spPr>
        <p:txBody>
          <a:bodyPr wrap="none" rtlCol="0">
            <a:spAutoFit/>
          </a:bodyPr>
          <a:lstStyle/>
          <a:p>
            <a:pPr algn="ctr"/>
            <a:r>
              <a:rPr lang="en-GB" sz="3200" dirty="0"/>
              <a:t>“Title, access point, or identifier”</a:t>
            </a:r>
          </a:p>
        </p:txBody>
      </p:sp>
      <p:sp>
        <p:nvSpPr>
          <p:cNvPr id="47" name="TextBox 46">
            <a:extLst>
              <a:ext uri="{FF2B5EF4-FFF2-40B4-BE49-F238E27FC236}">
                <a16:creationId xmlns:a16="http://schemas.microsoft.com/office/drawing/2014/main" id="{440E8175-B7AB-47A7-9AB9-FE63A8EFD6E8}"/>
              </a:ext>
            </a:extLst>
          </p:cNvPr>
          <p:cNvSpPr txBox="1"/>
          <p:nvPr/>
        </p:nvSpPr>
        <p:spPr>
          <a:xfrm>
            <a:off x="2888416" y="5157842"/>
            <a:ext cx="2776914" cy="954107"/>
          </a:xfrm>
          <a:prstGeom prst="rect">
            <a:avLst/>
          </a:prstGeom>
          <a:noFill/>
        </p:spPr>
        <p:txBody>
          <a:bodyPr wrap="none" rtlCol="0">
            <a:spAutoFit/>
          </a:bodyPr>
          <a:lstStyle/>
          <a:p>
            <a:pPr algn="r"/>
            <a:r>
              <a:rPr lang="en-GB" sz="2800" dirty="0"/>
              <a:t>has manifestation</a:t>
            </a:r>
          </a:p>
          <a:p>
            <a:pPr algn="r"/>
            <a:r>
              <a:rPr lang="en-GB" sz="2800" dirty="0"/>
              <a:t>exemplified</a:t>
            </a:r>
          </a:p>
        </p:txBody>
      </p:sp>
      <p:cxnSp>
        <p:nvCxnSpPr>
          <p:cNvPr id="48" name="Connector: Curved 47">
            <a:extLst>
              <a:ext uri="{FF2B5EF4-FFF2-40B4-BE49-F238E27FC236}">
                <a16:creationId xmlns:a16="http://schemas.microsoft.com/office/drawing/2014/main" id="{99BD2703-EE29-4E70-A4F8-A1F91C0F028D}"/>
              </a:ext>
            </a:extLst>
          </p:cNvPr>
          <p:cNvCxnSpPr>
            <a:cxnSpLocks/>
            <a:stCxn id="14" idx="4"/>
            <a:endCxn id="58" idx="1"/>
          </p:cNvCxnSpPr>
          <p:nvPr/>
        </p:nvCxnSpPr>
        <p:spPr>
          <a:xfrm rot="16200000" flipH="1">
            <a:off x="2914026" y="2407285"/>
            <a:ext cx="1412515" cy="4184632"/>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397A171F-1724-421A-B530-EAB29BC58770}"/>
              </a:ext>
            </a:extLst>
          </p:cNvPr>
          <p:cNvSpPr txBox="1"/>
          <p:nvPr/>
        </p:nvSpPr>
        <p:spPr>
          <a:xfrm>
            <a:off x="5712599" y="4667250"/>
            <a:ext cx="5512470" cy="1077218"/>
          </a:xfrm>
          <a:prstGeom prst="rect">
            <a:avLst/>
          </a:prstGeom>
          <a:solidFill>
            <a:schemeClr val="bg1"/>
          </a:solidFill>
          <a:ln w="38100">
            <a:solidFill>
              <a:schemeClr val="tx2"/>
            </a:solidFill>
          </a:ln>
        </p:spPr>
        <p:txBody>
          <a:bodyPr wrap="none" rtlCol="0">
            <a:spAutoFit/>
          </a:bodyPr>
          <a:lstStyle/>
          <a:p>
            <a:r>
              <a:rPr lang="en-GB" sz="3200" dirty="0"/>
              <a:t>“Title, access point, or identifier</a:t>
            </a:r>
          </a:p>
          <a:p>
            <a:r>
              <a:rPr lang="en-GB" sz="3200" dirty="0"/>
              <a:t>of related manifestation”</a:t>
            </a:r>
          </a:p>
        </p:txBody>
      </p:sp>
    </p:spTree>
    <p:extLst>
      <p:ext uri="{BB962C8B-B14F-4D97-AF65-F5344CB8AC3E}">
        <p14:creationId xmlns:p14="http://schemas.microsoft.com/office/powerpoint/2010/main" val="146065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fade">
                                      <p:cBhvr>
                                        <p:cTn id="11" dur="1000"/>
                                        <p:tgtEl>
                                          <p:spTgt spid="54"/>
                                        </p:tgtEl>
                                      </p:cBhvr>
                                    </p:animEffect>
                                  </p:childTnLst>
                                </p:cTn>
                              </p:par>
                              <p:par>
                                <p:cTn id="12" presetID="10" presetClass="entr" presetSubtype="0"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1000"/>
                                        <p:tgtEl>
                                          <p:spTgt spid="3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fade">
                                      <p:cBhvr>
                                        <p:cTn id="23" dur="1000"/>
                                        <p:tgtEl>
                                          <p:spTgt spid="4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7"/>
                                        </p:tgtEl>
                                        <p:attrNameLst>
                                          <p:attrName>style.visibility</p:attrName>
                                        </p:attrNameLst>
                                      </p:cBhvr>
                                      <p:to>
                                        <p:strVal val="visible"/>
                                      </p:to>
                                    </p:set>
                                    <p:animEffect transition="in" filter="fade">
                                      <p:cBhvr>
                                        <p:cTn id="26" dur="1000"/>
                                        <p:tgtEl>
                                          <p:spTgt spid="47"/>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58"/>
                                        </p:tgtEl>
                                        <p:attrNameLst>
                                          <p:attrName>style.visibility</p:attrName>
                                        </p:attrNameLst>
                                      </p:cBhvr>
                                      <p:to>
                                        <p:strVal val="visible"/>
                                      </p:to>
                                    </p:set>
                                    <p:animEffect transition="in" filter="fade">
                                      <p:cBhvr>
                                        <p:cTn id="30" dur="1000"/>
                                        <p:tgtEl>
                                          <p:spTgt spid="5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1000"/>
                                        <p:tgtEl>
                                          <p:spTgt spid="20"/>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P spid="54" grpId="0"/>
      <p:bldP spid="35" grpId="0" animBg="1"/>
      <p:bldP spid="47" grpId="0"/>
      <p:bldP spid="5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22</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658225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Effective description</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51027" y="2069895"/>
            <a:ext cx="10597226" cy="1323439"/>
          </a:xfrm>
          <a:prstGeom prst="rect">
            <a:avLst/>
          </a:prstGeom>
          <a:noFill/>
        </p:spPr>
        <p:txBody>
          <a:bodyPr wrap="square" rtlCol="0">
            <a:spAutoFit/>
          </a:bodyPr>
          <a:lstStyle/>
          <a:p>
            <a:r>
              <a:rPr lang="en-GB" sz="4000" dirty="0"/>
              <a:t>Choice of which resource entity to describe is governed by an application profile.</a:t>
            </a:r>
          </a:p>
        </p:txBody>
      </p:sp>
      <p:sp>
        <p:nvSpPr>
          <p:cNvPr id="13" name="TextBox 12">
            <a:extLst>
              <a:ext uri="{FF2B5EF4-FFF2-40B4-BE49-F238E27FC236}">
                <a16:creationId xmlns:a16="http://schemas.microsoft.com/office/drawing/2014/main" id="{FEEA56FB-18A4-4A16-BAB6-0AB8AB0B7065}"/>
              </a:ext>
            </a:extLst>
          </p:cNvPr>
          <p:cNvSpPr txBox="1"/>
          <p:nvPr/>
        </p:nvSpPr>
        <p:spPr>
          <a:xfrm>
            <a:off x="578774" y="3927473"/>
            <a:ext cx="10597226" cy="1323439"/>
          </a:xfrm>
          <a:prstGeom prst="rect">
            <a:avLst/>
          </a:prstGeom>
          <a:noFill/>
        </p:spPr>
        <p:txBody>
          <a:bodyPr wrap="square" rtlCol="0">
            <a:spAutoFit/>
          </a:bodyPr>
          <a:lstStyle/>
          <a:p>
            <a:r>
              <a:rPr lang="en-GB" sz="4000" dirty="0"/>
              <a:t>A well-formed description must conform to an appropriate minimal configuration.</a:t>
            </a:r>
          </a:p>
        </p:txBody>
      </p:sp>
      <p:sp>
        <p:nvSpPr>
          <p:cNvPr id="14" name="TextBox 13">
            <a:extLst>
              <a:ext uri="{FF2B5EF4-FFF2-40B4-BE49-F238E27FC236}">
                <a16:creationId xmlns:a16="http://schemas.microsoft.com/office/drawing/2014/main" id="{1DAD4CF9-E13A-41CB-98DE-0255D409C3E7}"/>
              </a:ext>
            </a:extLst>
          </p:cNvPr>
          <p:cNvSpPr txBox="1"/>
          <p:nvPr/>
        </p:nvSpPr>
        <p:spPr>
          <a:xfrm>
            <a:off x="551027" y="5657850"/>
            <a:ext cx="10597226" cy="2554545"/>
          </a:xfrm>
          <a:prstGeom prst="rect">
            <a:avLst/>
          </a:prstGeom>
          <a:noFill/>
        </p:spPr>
        <p:txBody>
          <a:bodyPr wrap="square" rtlCol="0">
            <a:spAutoFit/>
          </a:bodyPr>
          <a:lstStyle/>
          <a:p>
            <a:r>
              <a:rPr lang="en-GB" sz="4000" dirty="0"/>
              <a:t>Choice of which additional elements to record, and the recording method, is governed by an application profile.</a:t>
            </a:r>
          </a:p>
          <a:p>
            <a:pPr marL="720725"/>
            <a:r>
              <a:rPr lang="en-GB" sz="4000" dirty="0"/>
              <a:t>Or cataloguer’s judgement</a:t>
            </a:r>
          </a:p>
        </p:txBody>
      </p:sp>
    </p:spTree>
    <p:extLst>
      <p:ext uri="{BB962C8B-B14F-4D97-AF65-F5344CB8AC3E}">
        <p14:creationId xmlns:p14="http://schemas.microsoft.com/office/powerpoint/2010/main" val="3441079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23</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1359795" y="3269942"/>
            <a:ext cx="2767707" cy="822305"/>
          </a:xfrm>
          <a:prstGeom prst="ellipse">
            <a:avLst/>
          </a:prstGeom>
          <a:solidFill>
            <a:schemeClr val="bg1"/>
          </a:solidFill>
          <a:ln w="38100">
            <a:solidFill>
              <a:schemeClr val="tx2"/>
            </a:solidFill>
            <a:prstDash val="solid"/>
          </a:ln>
        </p:spPr>
        <p:txBody>
          <a:bodyPr wrap="none" rtlCol="0">
            <a:spAutoFit/>
          </a:bodyPr>
          <a:lstStyle/>
          <a:p>
            <a:pPr algn="ctr"/>
            <a:r>
              <a:rPr lang="en-GB" sz="3200" dirty="0"/>
              <a:t>Expression</a:t>
            </a:r>
          </a:p>
        </p:txBody>
      </p:sp>
      <p:cxnSp>
        <p:nvCxnSpPr>
          <p:cNvPr id="7" name="Connector: Curved 6">
            <a:extLst>
              <a:ext uri="{FF2B5EF4-FFF2-40B4-BE49-F238E27FC236}">
                <a16:creationId xmlns:a16="http://schemas.microsoft.com/office/drawing/2014/main" id="{2A5E5A5F-0A32-41DD-9D9E-4E14CBC35EC3}"/>
              </a:ext>
            </a:extLst>
          </p:cNvPr>
          <p:cNvCxnSpPr>
            <a:cxnSpLocks/>
            <a:stCxn id="14" idx="6"/>
            <a:endCxn id="35" idx="1"/>
          </p:cNvCxnSpPr>
          <p:nvPr/>
        </p:nvCxnSpPr>
        <p:spPr>
          <a:xfrm flipV="1">
            <a:off x="4127502" y="2287401"/>
            <a:ext cx="2132383" cy="125115"/>
          </a:xfrm>
          <a:prstGeom prst="curvedConnector3">
            <a:avLst>
              <a:gd name="adj1" fmla="val 50000"/>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1110913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Effective manifestation description</a:t>
            </a:r>
          </a:p>
        </p:txBody>
      </p:sp>
      <p:sp>
        <p:nvSpPr>
          <p:cNvPr id="14" name="TextBox 13">
            <a:extLst>
              <a:ext uri="{FF2B5EF4-FFF2-40B4-BE49-F238E27FC236}">
                <a16:creationId xmlns:a16="http://schemas.microsoft.com/office/drawing/2014/main" id="{89769398-B77F-42A4-BB2E-B57A28C9A375}"/>
              </a:ext>
            </a:extLst>
          </p:cNvPr>
          <p:cNvSpPr txBox="1"/>
          <p:nvPr/>
        </p:nvSpPr>
        <p:spPr>
          <a:xfrm>
            <a:off x="598714" y="2001363"/>
            <a:ext cx="3528788" cy="822305"/>
          </a:xfrm>
          <a:prstGeom prst="ellipse">
            <a:avLst/>
          </a:prstGeom>
          <a:solidFill>
            <a:schemeClr val="bg1"/>
          </a:solidFill>
          <a:ln w="38100">
            <a:solidFill>
              <a:schemeClr val="tx2"/>
            </a:solidFill>
            <a:prstDash val="solid"/>
          </a:ln>
        </p:spPr>
        <p:txBody>
          <a:bodyPr wrap="none" rtlCol="0">
            <a:spAutoFit/>
          </a:bodyPr>
          <a:lstStyle/>
          <a:p>
            <a:pPr algn="ctr"/>
            <a:r>
              <a:rPr lang="en-GB" sz="3200" dirty="0"/>
              <a:t>Manifestation</a:t>
            </a:r>
          </a:p>
        </p:txBody>
      </p:sp>
      <p:cxnSp>
        <p:nvCxnSpPr>
          <p:cNvPr id="20" name="Connector: Curved 19">
            <a:extLst>
              <a:ext uri="{FF2B5EF4-FFF2-40B4-BE49-F238E27FC236}">
                <a16:creationId xmlns:a16="http://schemas.microsoft.com/office/drawing/2014/main" id="{7BB3A27B-67C1-4437-A6CA-B6746AC4F8E5}"/>
              </a:ext>
            </a:extLst>
          </p:cNvPr>
          <p:cNvCxnSpPr>
            <a:cxnSpLocks/>
            <a:stCxn id="14" idx="6"/>
            <a:endCxn id="58" idx="1"/>
          </p:cNvCxnSpPr>
          <p:nvPr/>
        </p:nvCxnSpPr>
        <p:spPr>
          <a:xfrm>
            <a:off x="4127502" y="2412516"/>
            <a:ext cx="2128056" cy="2119817"/>
          </a:xfrm>
          <a:prstGeom prst="curvedConnector3">
            <a:avLst>
              <a:gd name="adj1" fmla="val 50000"/>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23B862-08E1-44FE-85F2-9CEACC3942DE}"/>
              </a:ext>
            </a:extLst>
          </p:cNvPr>
          <p:cNvSpPr txBox="1"/>
          <p:nvPr/>
        </p:nvSpPr>
        <p:spPr>
          <a:xfrm>
            <a:off x="6259885" y="1995013"/>
            <a:ext cx="5776966" cy="584775"/>
          </a:xfrm>
          <a:prstGeom prst="rect">
            <a:avLst/>
          </a:prstGeom>
          <a:solidFill>
            <a:schemeClr val="bg1"/>
          </a:solidFill>
          <a:ln w="38100">
            <a:solidFill>
              <a:schemeClr val="tx2"/>
            </a:solidFill>
            <a:prstDash val="solid"/>
          </a:ln>
        </p:spPr>
        <p:txBody>
          <a:bodyPr wrap="none" rtlCol="0">
            <a:spAutoFit/>
          </a:bodyPr>
          <a:lstStyle/>
          <a:p>
            <a:pPr algn="ctr"/>
            <a:r>
              <a:rPr lang="en-GB" sz="3200" dirty="0"/>
              <a:t>“Title, access point, or identifier”</a:t>
            </a:r>
          </a:p>
        </p:txBody>
      </p:sp>
      <p:cxnSp>
        <p:nvCxnSpPr>
          <p:cNvPr id="48" name="Connector: Curved 47">
            <a:extLst>
              <a:ext uri="{FF2B5EF4-FFF2-40B4-BE49-F238E27FC236}">
                <a16:creationId xmlns:a16="http://schemas.microsoft.com/office/drawing/2014/main" id="{99BD2703-EE29-4E70-A4F8-A1F91C0F028D}"/>
              </a:ext>
            </a:extLst>
          </p:cNvPr>
          <p:cNvCxnSpPr>
            <a:cxnSpLocks/>
            <a:stCxn id="14" idx="6"/>
            <a:endCxn id="59" idx="1"/>
          </p:cNvCxnSpPr>
          <p:nvPr/>
        </p:nvCxnSpPr>
        <p:spPr>
          <a:xfrm>
            <a:off x="4127502" y="2412516"/>
            <a:ext cx="2132383" cy="874240"/>
          </a:xfrm>
          <a:prstGeom prst="curvedConnector3">
            <a:avLst>
              <a:gd name="adj1" fmla="val 50000"/>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397A171F-1724-421A-B530-EAB29BC58770}"/>
              </a:ext>
            </a:extLst>
          </p:cNvPr>
          <p:cNvSpPr txBox="1"/>
          <p:nvPr/>
        </p:nvSpPr>
        <p:spPr>
          <a:xfrm>
            <a:off x="6255558" y="3993724"/>
            <a:ext cx="5512471" cy="1077218"/>
          </a:xfrm>
          <a:prstGeom prst="rect">
            <a:avLst/>
          </a:prstGeom>
          <a:solidFill>
            <a:schemeClr val="bg1"/>
          </a:solidFill>
          <a:ln w="38100">
            <a:solidFill>
              <a:schemeClr val="tx2"/>
            </a:solidFill>
            <a:prstDash val="solid"/>
          </a:ln>
        </p:spPr>
        <p:txBody>
          <a:bodyPr wrap="none" rtlCol="0">
            <a:spAutoFit/>
          </a:bodyPr>
          <a:lstStyle/>
          <a:p>
            <a:r>
              <a:rPr lang="en-GB" sz="3200" dirty="0"/>
              <a:t>“Title, access point, or identifier</a:t>
            </a:r>
          </a:p>
          <a:p>
            <a:r>
              <a:rPr lang="en-GB" sz="3200" dirty="0"/>
              <a:t>of related expression”</a:t>
            </a:r>
          </a:p>
        </p:txBody>
      </p:sp>
      <p:sp>
        <p:nvSpPr>
          <p:cNvPr id="59" name="TextBox 58">
            <a:extLst>
              <a:ext uri="{FF2B5EF4-FFF2-40B4-BE49-F238E27FC236}">
                <a16:creationId xmlns:a16="http://schemas.microsoft.com/office/drawing/2014/main" id="{E3DEB8E1-5A40-4DC5-BD99-3E09821BA02D}"/>
              </a:ext>
            </a:extLst>
          </p:cNvPr>
          <p:cNvSpPr txBox="1"/>
          <p:nvPr/>
        </p:nvSpPr>
        <p:spPr>
          <a:xfrm>
            <a:off x="6259885" y="2748147"/>
            <a:ext cx="3804824" cy="1077218"/>
          </a:xfrm>
          <a:prstGeom prst="rect">
            <a:avLst/>
          </a:prstGeom>
          <a:solidFill>
            <a:schemeClr val="bg1"/>
          </a:solidFill>
          <a:ln w="38100">
            <a:solidFill>
              <a:schemeClr val="tx2"/>
            </a:solidFill>
            <a:prstDash val="solid"/>
          </a:ln>
        </p:spPr>
        <p:txBody>
          <a:bodyPr wrap="none" rtlCol="0">
            <a:spAutoFit/>
          </a:bodyPr>
          <a:lstStyle/>
          <a:p>
            <a:r>
              <a:rPr lang="en-GB" sz="3200" dirty="0"/>
              <a:t>“Other characteristics</a:t>
            </a:r>
          </a:p>
          <a:p>
            <a:r>
              <a:rPr lang="en-GB" sz="3200" dirty="0"/>
              <a:t>of manifestation”</a:t>
            </a:r>
          </a:p>
        </p:txBody>
      </p:sp>
      <p:cxnSp>
        <p:nvCxnSpPr>
          <p:cNvPr id="97" name="Connector: Curved 96">
            <a:extLst>
              <a:ext uri="{FF2B5EF4-FFF2-40B4-BE49-F238E27FC236}">
                <a16:creationId xmlns:a16="http://schemas.microsoft.com/office/drawing/2014/main" id="{363E304E-B5B2-45F4-BE66-4A40CD8FB955}"/>
              </a:ext>
            </a:extLst>
          </p:cNvPr>
          <p:cNvCxnSpPr>
            <a:cxnSpLocks/>
            <a:stCxn id="14" idx="6"/>
            <a:endCxn id="72" idx="1"/>
          </p:cNvCxnSpPr>
          <p:nvPr/>
        </p:nvCxnSpPr>
        <p:spPr>
          <a:xfrm>
            <a:off x="4127502" y="2412516"/>
            <a:ext cx="2128056" cy="3365394"/>
          </a:xfrm>
          <a:prstGeom prst="curvedConnector3">
            <a:avLst>
              <a:gd name="adj1" fmla="val 50000"/>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DC5B2FE7-3AA4-4503-88AF-574C0CA3A830}"/>
              </a:ext>
            </a:extLst>
          </p:cNvPr>
          <p:cNvSpPr txBox="1"/>
          <p:nvPr/>
        </p:nvSpPr>
        <p:spPr>
          <a:xfrm>
            <a:off x="2621443" y="5807099"/>
            <a:ext cx="1506059" cy="822305"/>
          </a:xfrm>
          <a:prstGeom prst="ellipse">
            <a:avLst/>
          </a:prstGeom>
          <a:solidFill>
            <a:schemeClr val="bg1"/>
          </a:solidFill>
          <a:ln w="38100">
            <a:solidFill>
              <a:schemeClr val="tx2"/>
            </a:solidFill>
          </a:ln>
        </p:spPr>
        <p:txBody>
          <a:bodyPr wrap="square" rtlCol="0">
            <a:spAutoFit/>
          </a:bodyPr>
          <a:lstStyle/>
          <a:p>
            <a:pPr algn="ctr"/>
            <a:r>
              <a:rPr lang="en-GB" sz="3200" dirty="0"/>
              <a:t>Place</a:t>
            </a:r>
          </a:p>
        </p:txBody>
      </p:sp>
      <p:cxnSp>
        <p:nvCxnSpPr>
          <p:cNvPr id="50" name="Connector: Curved 49">
            <a:extLst>
              <a:ext uri="{FF2B5EF4-FFF2-40B4-BE49-F238E27FC236}">
                <a16:creationId xmlns:a16="http://schemas.microsoft.com/office/drawing/2014/main" id="{74770B6E-9CCF-45B7-89DE-81A358B27FD5}"/>
              </a:ext>
            </a:extLst>
          </p:cNvPr>
          <p:cNvCxnSpPr>
            <a:cxnSpLocks/>
            <a:stCxn id="14" idx="6"/>
            <a:endCxn id="91" idx="1"/>
          </p:cNvCxnSpPr>
          <p:nvPr/>
        </p:nvCxnSpPr>
        <p:spPr>
          <a:xfrm>
            <a:off x="4127502" y="2412516"/>
            <a:ext cx="2128056" cy="4610971"/>
          </a:xfrm>
          <a:prstGeom prst="curvedConnector3">
            <a:avLst>
              <a:gd name="adj1" fmla="val 50000"/>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C39F7A9F-0CF4-4EFB-8D04-6531F27D64C6}"/>
              </a:ext>
            </a:extLst>
          </p:cNvPr>
          <p:cNvSpPr txBox="1"/>
          <p:nvPr/>
        </p:nvSpPr>
        <p:spPr>
          <a:xfrm>
            <a:off x="2487129" y="4538521"/>
            <a:ext cx="1640373" cy="822305"/>
          </a:xfrm>
          <a:prstGeom prst="ellipse">
            <a:avLst/>
          </a:prstGeom>
          <a:solidFill>
            <a:schemeClr val="bg1"/>
          </a:solidFill>
          <a:ln w="38100">
            <a:solidFill>
              <a:schemeClr val="tx2"/>
            </a:solidFill>
          </a:ln>
        </p:spPr>
        <p:txBody>
          <a:bodyPr wrap="none" rtlCol="0">
            <a:spAutoFit/>
          </a:bodyPr>
          <a:lstStyle/>
          <a:p>
            <a:pPr algn="ctr"/>
            <a:r>
              <a:rPr lang="en-GB" sz="3200" dirty="0"/>
              <a:t>Agent</a:t>
            </a:r>
          </a:p>
        </p:txBody>
      </p:sp>
      <p:cxnSp>
        <p:nvCxnSpPr>
          <p:cNvPr id="56" name="Connector: Curved 55">
            <a:extLst>
              <a:ext uri="{FF2B5EF4-FFF2-40B4-BE49-F238E27FC236}">
                <a16:creationId xmlns:a16="http://schemas.microsoft.com/office/drawing/2014/main" id="{B4DFC3C1-FAE2-43AA-860F-65F91EBFD0E4}"/>
              </a:ext>
            </a:extLst>
          </p:cNvPr>
          <p:cNvCxnSpPr>
            <a:cxnSpLocks/>
            <a:stCxn id="14" idx="2"/>
            <a:endCxn id="4" idx="2"/>
          </p:cNvCxnSpPr>
          <p:nvPr/>
        </p:nvCxnSpPr>
        <p:spPr>
          <a:xfrm rot="10800000" flipH="1" flipV="1">
            <a:off x="598713" y="2412515"/>
            <a:ext cx="761081" cy="1268579"/>
          </a:xfrm>
          <a:prstGeom prst="curvedConnector3">
            <a:avLst>
              <a:gd name="adj1" fmla="val -30036"/>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52827CB4-65B7-43C6-828A-C4E725EEA3A0}"/>
              </a:ext>
            </a:extLst>
          </p:cNvPr>
          <p:cNvSpPr txBox="1"/>
          <p:nvPr/>
        </p:nvSpPr>
        <p:spPr>
          <a:xfrm>
            <a:off x="6255558" y="5239301"/>
            <a:ext cx="5512471" cy="1077218"/>
          </a:xfrm>
          <a:prstGeom prst="rect">
            <a:avLst/>
          </a:prstGeom>
          <a:solidFill>
            <a:schemeClr val="bg1"/>
          </a:solidFill>
          <a:ln w="38100">
            <a:solidFill>
              <a:schemeClr val="tx2"/>
            </a:solidFill>
            <a:prstDash val="solid"/>
          </a:ln>
        </p:spPr>
        <p:txBody>
          <a:bodyPr wrap="none" rtlCol="0">
            <a:spAutoFit/>
          </a:bodyPr>
          <a:lstStyle/>
          <a:p>
            <a:r>
              <a:rPr lang="en-GB" sz="3200" dirty="0"/>
              <a:t>“Title, access point, or identifier</a:t>
            </a:r>
          </a:p>
          <a:p>
            <a:r>
              <a:rPr lang="en-GB" sz="3200" dirty="0"/>
              <a:t>of related agent”</a:t>
            </a:r>
          </a:p>
        </p:txBody>
      </p:sp>
      <p:sp>
        <p:nvSpPr>
          <p:cNvPr id="91" name="TextBox 90">
            <a:extLst>
              <a:ext uri="{FF2B5EF4-FFF2-40B4-BE49-F238E27FC236}">
                <a16:creationId xmlns:a16="http://schemas.microsoft.com/office/drawing/2014/main" id="{6E023143-22B9-4A64-ACDD-0B4DF1F4ABC5}"/>
              </a:ext>
            </a:extLst>
          </p:cNvPr>
          <p:cNvSpPr txBox="1"/>
          <p:nvPr/>
        </p:nvSpPr>
        <p:spPr>
          <a:xfrm>
            <a:off x="6255558" y="6484878"/>
            <a:ext cx="5512471" cy="1077218"/>
          </a:xfrm>
          <a:prstGeom prst="rect">
            <a:avLst/>
          </a:prstGeom>
          <a:solidFill>
            <a:schemeClr val="bg1"/>
          </a:solidFill>
          <a:ln w="38100">
            <a:solidFill>
              <a:schemeClr val="tx2"/>
            </a:solidFill>
            <a:prstDash val="solid"/>
          </a:ln>
        </p:spPr>
        <p:txBody>
          <a:bodyPr wrap="none" rtlCol="0">
            <a:spAutoFit/>
          </a:bodyPr>
          <a:lstStyle/>
          <a:p>
            <a:r>
              <a:rPr lang="en-GB" sz="3200" dirty="0"/>
              <a:t>“Title, access point, or identifier</a:t>
            </a:r>
          </a:p>
          <a:p>
            <a:r>
              <a:rPr lang="en-GB" sz="3200" dirty="0"/>
              <a:t>of related place”</a:t>
            </a:r>
          </a:p>
        </p:txBody>
      </p:sp>
      <p:cxnSp>
        <p:nvCxnSpPr>
          <p:cNvPr id="107" name="Connector: Curved 106">
            <a:extLst>
              <a:ext uri="{FF2B5EF4-FFF2-40B4-BE49-F238E27FC236}">
                <a16:creationId xmlns:a16="http://schemas.microsoft.com/office/drawing/2014/main" id="{2C8246F0-CA86-4F6B-B008-446D638A6139}"/>
              </a:ext>
            </a:extLst>
          </p:cNvPr>
          <p:cNvCxnSpPr>
            <a:cxnSpLocks/>
            <a:stCxn id="14" idx="2"/>
            <a:endCxn id="55" idx="2"/>
          </p:cNvCxnSpPr>
          <p:nvPr/>
        </p:nvCxnSpPr>
        <p:spPr>
          <a:xfrm rot="10800000" flipH="1" flipV="1">
            <a:off x="598713" y="2412516"/>
            <a:ext cx="1888415" cy="2537158"/>
          </a:xfrm>
          <a:prstGeom prst="curvedConnector3">
            <a:avLst>
              <a:gd name="adj1" fmla="val -12105"/>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110" name="Connector: Curved 109">
            <a:extLst>
              <a:ext uri="{FF2B5EF4-FFF2-40B4-BE49-F238E27FC236}">
                <a16:creationId xmlns:a16="http://schemas.microsoft.com/office/drawing/2014/main" id="{D94F7557-FFBC-45AF-8FE6-8D79F7ABCB91}"/>
              </a:ext>
            </a:extLst>
          </p:cNvPr>
          <p:cNvCxnSpPr>
            <a:cxnSpLocks/>
            <a:stCxn id="14" idx="2"/>
            <a:endCxn id="49" idx="2"/>
          </p:cNvCxnSpPr>
          <p:nvPr/>
        </p:nvCxnSpPr>
        <p:spPr>
          <a:xfrm rot="10800000" flipH="1" flipV="1">
            <a:off x="598713" y="2412516"/>
            <a:ext cx="2022729" cy="3805736"/>
          </a:xfrm>
          <a:prstGeom prst="curvedConnector3">
            <a:avLst>
              <a:gd name="adj1" fmla="val -11302"/>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0EC613A5-755B-4229-A30A-E7500FED42A4}"/>
              </a:ext>
            </a:extLst>
          </p:cNvPr>
          <p:cNvSpPr txBox="1"/>
          <p:nvPr/>
        </p:nvSpPr>
        <p:spPr>
          <a:xfrm>
            <a:off x="1055227" y="7039309"/>
            <a:ext cx="3084112" cy="822305"/>
          </a:xfrm>
          <a:prstGeom prst="ellipse">
            <a:avLst/>
          </a:prstGeom>
          <a:solidFill>
            <a:schemeClr val="bg1"/>
          </a:solidFill>
          <a:ln w="38100">
            <a:solidFill>
              <a:schemeClr val="tx2"/>
            </a:solidFill>
          </a:ln>
        </p:spPr>
        <p:txBody>
          <a:bodyPr wrap="square" rtlCol="0">
            <a:spAutoFit/>
          </a:bodyPr>
          <a:lstStyle/>
          <a:p>
            <a:pPr algn="ctr"/>
            <a:r>
              <a:rPr lang="en-GB" sz="3200" dirty="0"/>
              <a:t>Timespan</a:t>
            </a:r>
          </a:p>
        </p:txBody>
      </p:sp>
      <p:cxnSp>
        <p:nvCxnSpPr>
          <p:cNvPr id="81" name="Connector: Curved 80">
            <a:extLst>
              <a:ext uri="{FF2B5EF4-FFF2-40B4-BE49-F238E27FC236}">
                <a16:creationId xmlns:a16="http://schemas.microsoft.com/office/drawing/2014/main" id="{1CCB6AB3-5CCA-4A3A-BA74-95365AD2701B}"/>
              </a:ext>
            </a:extLst>
          </p:cNvPr>
          <p:cNvCxnSpPr>
            <a:cxnSpLocks/>
            <a:stCxn id="14" idx="2"/>
            <a:endCxn id="80" idx="2"/>
          </p:cNvCxnSpPr>
          <p:nvPr/>
        </p:nvCxnSpPr>
        <p:spPr>
          <a:xfrm rot="10800000" flipH="1" flipV="1">
            <a:off x="598713" y="2412516"/>
            <a:ext cx="456513" cy="5037946"/>
          </a:xfrm>
          <a:prstGeom prst="curvedConnector3">
            <a:avLst>
              <a:gd name="adj1" fmla="val -50075"/>
            </a:avLst>
          </a:prstGeom>
          <a:ln w="38100">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02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1000"/>
                                        <p:tgtEl>
                                          <p:spTgt spid="35"/>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Effect transition="in" filter="fade">
                                      <p:cBhvr>
                                        <p:cTn id="19" dur="1000"/>
                                        <p:tgtEl>
                                          <p:spTgt spid="48"/>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1000"/>
                                        <p:tgtEl>
                                          <p:spTgt spid="59"/>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1000"/>
                                        <p:tgtEl>
                                          <p:spTgt spid="20"/>
                                        </p:tgtEl>
                                      </p:cBhvr>
                                    </p:animEffect>
                                  </p:childTnLst>
                                </p:cTn>
                              </p:par>
                            </p:childTnLst>
                          </p:cTn>
                        </p:par>
                        <p:par>
                          <p:cTn id="28" fill="hold">
                            <p:stCondLst>
                              <p:cond delay="6000"/>
                            </p:stCondLst>
                            <p:childTnLst>
                              <p:par>
                                <p:cTn id="29" presetID="10" presetClass="entr" presetSubtype="0" fill="hold" grpId="0" nodeType="after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1000"/>
                                        <p:tgtEl>
                                          <p:spTgt spid="58"/>
                                        </p:tgtEl>
                                      </p:cBhvr>
                                    </p:animEffect>
                                  </p:childTnLst>
                                </p:cTn>
                              </p:par>
                            </p:childTnLst>
                          </p:cTn>
                        </p:par>
                        <p:par>
                          <p:cTn id="32" fill="hold">
                            <p:stCondLst>
                              <p:cond delay="7000"/>
                            </p:stCondLst>
                            <p:childTnLst>
                              <p:par>
                                <p:cTn id="33" presetID="10" presetClass="entr" presetSubtype="0" fill="hold" nodeType="afterEffect">
                                  <p:stCondLst>
                                    <p:cond delay="0"/>
                                  </p:stCondLst>
                                  <p:childTnLst>
                                    <p:set>
                                      <p:cBhvr>
                                        <p:cTn id="34" dur="1" fill="hold">
                                          <p:stCondLst>
                                            <p:cond delay="0"/>
                                          </p:stCondLst>
                                        </p:cTn>
                                        <p:tgtEl>
                                          <p:spTgt spid="97"/>
                                        </p:tgtEl>
                                        <p:attrNameLst>
                                          <p:attrName>style.visibility</p:attrName>
                                        </p:attrNameLst>
                                      </p:cBhvr>
                                      <p:to>
                                        <p:strVal val="visible"/>
                                      </p:to>
                                    </p:set>
                                    <p:animEffect transition="in" filter="fade">
                                      <p:cBhvr>
                                        <p:cTn id="35" dur="1000"/>
                                        <p:tgtEl>
                                          <p:spTgt spid="97"/>
                                        </p:tgtEl>
                                      </p:cBhvr>
                                    </p:animEffect>
                                  </p:childTnLst>
                                </p:cTn>
                              </p:par>
                            </p:childTnLst>
                          </p:cTn>
                        </p:par>
                        <p:par>
                          <p:cTn id="36" fill="hold">
                            <p:stCondLst>
                              <p:cond delay="8000"/>
                            </p:stCondLst>
                            <p:childTnLst>
                              <p:par>
                                <p:cTn id="37" presetID="10" presetClass="entr" presetSubtype="0" fill="hold" grpId="0" nodeType="afterEffect">
                                  <p:stCondLst>
                                    <p:cond delay="0"/>
                                  </p:stCondLst>
                                  <p:childTnLst>
                                    <p:set>
                                      <p:cBhvr>
                                        <p:cTn id="38" dur="1" fill="hold">
                                          <p:stCondLst>
                                            <p:cond delay="0"/>
                                          </p:stCondLst>
                                        </p:cTn>
                                        <p:tgtEl>
                                          <p:spTgt spid="72"/>
                                        </p:tgtEl>
                                        <p:attrNameLst>
                                          <p:attrName>style.visibility</p:attrName>
                                        </p:attrNameLst>
                                      </p:cBhvr>
                                      <p:to>
                                        <p:strVal val="visible"/>
                                      </p:to>
                                    </p:set>
                                    <p:animEffect transition="in" filter="fade">
                                      <p:cBhvr>
                                        <p:cTn id="39" dur="1000"/>
                                        <p:tgtEl>
                                          <p:spTgt spid="72"/>
                                        </p:tgtEl>
                                      </p:cBhvr>
                                    </p:animEffect>
                                  </p:childTnLst>
                                </p:cTn>
                              </p:par>
                            </p:childTnLst>
                          </p:cTn>
                        </p:par>
                        <p:par>
                          <p:cTn id="40" fill="hold">
                            <p:stCondLst>
                              <p:cond delay="9000"/>
                            </p:stCondLst>
                            <p:childTnLst>
                              <p:par>
                                <p:cTn id="41" presetID="10" presetClass="entr" presetSubtype="0" fill="hold" nodeType="afterEffect">
                                  <p:stCondLst>
                                    <p:cond delay="0"/>
                                  </p:stCondLst>
                                  <p:childTnLst>
                                    <p:set>
                                      <p:cBhvr>
                                        <p:cTn id="42" dur="1" fill="hold">
                                          <p:stCondLst>
                                            <p:cond delay="0"/>
                                          </p:stCondLst>
                                        </p:cTn>
                                        <p:tgtEl>
                                          <p:spTgt spid="50"/>
                                        </p:tgtEl>
                                        <p:attrNameLst>
                                          <p:attrName>style.visibility</p:attrName>
                                        </p:attrNameLst>
                                      </p:cBhvr>
                                      <p:to>
                                        <p:strVal val="visible"/>
                                      </p:to>
                                    </p:set>
                                    <p:animEffect transition="in" filter="fade">
                                      <p:cBhvr>
                                        <p:cTn id="43" dur="1000"/>
                                        <p:tgtEl>
                                          <p:spTgt spid="50"/>
                                        </p:tgtEl>
                                      </p:cBhvr>
                                    </p:animEffect>
                                  </p:childTnLst>
                                </p:cTn>
                              </p:par>
                            </p:childTnLst>
                          </p:cTn>
                        </p:par>
                        <p:par>
                          <p:cTn id="44" fill="hold">
                            <p:stCondLst>
                              <p:cond delay="10000"/>
                            </p:stCondLst>
                            <p:childTnLst>
                              <p:par>
                                <p:cTn id="45" presetID="10" presetClass="entr" presetSubtype="0" fill="hold" grpId="0" nodeType="afterEffect">
                                  <p:stCondLst>
                                    <p:cond delay="0"/>
                                  </p:stCondLst>
                                  <p:childTnLst>
                                    <p:set>
                                      <p:cBhvr>
                                        <p:cTn id="46" dur="1" fill="hold">
                                          <p:stCondLst>
                                            <p:cond delay="0"/>
                                          </p:stCondLst>
                                        </p:cTn>
                                        <p:tgtEl>
                                          <p:spTgt spid="91"/>
                                        </p:tgtEl>
                                        <p:attrNameLst>
                                          <p:attrName>style.visibility</p:attrName>
                                        </p:attrNameLst>
                                      </p:cBhvr>
                                      <p:to>
                                        <p:strVal val="visible"/>
                                      </p:to>
                                    </p:set>
                                    <p:animEffect transition="in" filter="fade">
                                      <p:cBhvr>
                                        <p:cTn id="47" dur="1000"/>
                                        <p:tgtEl>
                                          <p:spTgt spid="9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6"/>
                                        </p:tgtEl>
                                        <p:attrNameLst>
                                          <p:attrName>style.visibility</p:attrName>
                                        </p:attrNameLst>
                                      </p:cBhvr>
                                      <p:to>
                                        <p:strVal val="visible"/>
                                      </p:to>
                                    </p:set>
                                    <p:animEffect transition="in" filter="fade">
                                      <p:cBhvr>
                                        <p:cTn id="52" dur="1000"/>
                                        <p:tgtEl>
                                          <p:spTgt spid="56"/>
                                        </p:tgtEl>
                                      </p:cBhvr>
                                    </p:animEffect>
                                  </p:childTnLst>
                                </p:cTn>
                              </p:par>
                            </p:childTnLst>
                          </p:cTn>
                        </p:par>
                        <p:par>
                          <p:cTn id="53" fill="hold">
                            <p:stCondLst>
                              <p:cond delay="1000"/>
                            </p:stCondLst>
                            <p:childTnLst>
                              <p:par>
                                <p:cTn id="54" presetID="10" presetClass="entr" presetSubtype="0" fill="hold" grpId="0" nodeType="after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1000"/>
                                        <p:tgtEl>
                                          <p:spTgt spid="4"/>
                                        </p:tgtEl>
                                      </p:cBhvr>
                                    </p:animEffect>
                                  </p:childTnLst>
                                </p:cTn>
                              </p:par>
                            </p:childTnLst>
                          </p:cTn>
                        </p:par>
                        <p:par>
                          <p:cTn id="57" fill="hold">
                            <p:stCondLst>
                              <p:cond delay="2000"/>
                            </p:stCondLst>
                            <p:childTnLst>
                              <p:par>
                                <p:cTn id="58" presetID="10" presetClass="entr" presetSubtype="0" fill="hold" nodeType="afterEffect">
                                  <p:stCondLst>
                                    <p:cond delay="0"/>
                                  </p:stCondLst>
                                  <p:childTnLst>
                                    <p:set>
                                      <p:cBhvr>
                                        <p:cTn id="59" dur="1" fill="hold">
                                          <p:stCondLst>
                                            <p:cond delay="0"/>
                                          </p:stCondLst>
                                        </p:cTn>
                                        <p:tgtEl>
                                          <p:spTgt spid="107"/>
                                        </p:tgtEl>
                                        <p:attrNameLst>
                                          <p:attrName>style.visibility</p:attrName>
                                        </p:attrNameLst>
                                      </p:cBhvr>
                                      <p:to>
                                        <p:strVal val="visible"/>
                                      </p:to>
                                    </p:set>
                                    <p:animEffect transition="in" filter="fade">
                                      <p:cBhvr>
                                        <p:cTn id="60" dur="1000"/>
                                        <p:tgtEl>
                                          <p:spTgt spid="107"/>
                                        </p:tgtEl>
                                      </p:cBhvr>
                                    </p:animEffect>
                                  </p:childTnLst>
                                </p:cTn>
                              </p:par>
                            </p:childTnLst>
                          </p:cTn>
                        </p:par>
                        <p:par>
                          <p:cTn id="61" fill="hold">
                            <p:stCondLst>
                              <p:cond delay="3000"/>
                            </p:stCondLst>
                            <p:childTnLst>
                              <p:par>
                                <p:cTn id="62" presetID="10" presetClass="entr" presetSubtype="0" fill="hold" grpId="0" nodeType="afterEffect">
                                  <p:stCondLst>
                                    <p:cond delay="0"/>
                                  </p:stCondLst>
                                  <p:childTnLst>
                                    <p:set>
                                      <p:cBhvr>
                                        <p:cTn id="63" dur="1" fill="hold">
                                          <p:stCondLst>
                                            <p:cond delay="0"/>
                                          </p:stCondLst>
                                        </p:cTn>
                                        <p:tgtEl>
                                          <p:spTgt spid="55"/>
                                        </p:tgtEl>
                                        <p:attrNameLst>
                                          <p:attrName>style.visibility</p:attrName>
                                        </p:attrNameLst>
                                      </p:cBhvr>
                                      <p:to>
                                        <p:strVal val="visible"/>
                                      </p:to>
                                    </p:set>
                                    <p:animEffect transition="in" filter="fade">
                                      <p:cBhvr>
                                        <p:cTn id="64" dur="1000"/>
                                        <p:tgtEl>
                                          <p:spTgt spid="55"/>
                                        </p:tgtEl>
                                      </p:cBhvr>
                                    </p:animEffect>
                                  </p:childTnLst>
                                </p:cTn>
                              </p:par>
                            </p:childTnLst>
                          </p:cTn>
                        </p:par>
                        <p:par>
                          <p:cTn id="65" fill="hold">
                            <p:stCondLst>
                              <p:cond delay="4000"/>
                            </p:stCondLst>
                            <p:childTnLst>
                              <p:par>
                                <p:cTn id="66" presetID="10" presetClass="entr" presetSubtype="0" fill="hold" nodeType="afterEffect">
                                  <p:stCondLst>
                                    <p:cond delay="0"/>
                                  </p:stCondLst>
                                  <p:childTnLst>
                                    <p:set>
                                      <p:cBhvr>
                                        <p:cTn id="67" dur="1" fill="hold">
                                          <p:stCondLst>
                                            <p:cond delay="0"/>
                                          </p:stCondLst>
                                        </p:cTn>
                                        <p:tgtEl>
                                          <p:spTgt spid="110"/>
                                        </p:tgtEl>
                                        <p:attrNameLst>
                                          <p:attrName>style.visibility</p:attrName>
                                        </p:attrNameLst>
                                      </p:cBhvr>
                                      <p:to>
                                        <p:strVal val="visible"/>
                                      </p:to>
                                    </p:set>
                                    <p:animEffect transition="in" filter="fade">
                                      <p:cBhvr>
                                        <p:cTn id="68" dur="1000"/>
                                        <p:tgtEl>
                                          <p:spTgt spid="110"/>
                                        </p:tgtEl>
                                      </p:cBhvr>
                                    </p:animEffect>
                                  </p:childTnLst>
                                </p:cTn>
                              </p:par>
                            </p:childTnLst>
                          </p:cTn>
                        </p:par>
                        <p:par>
                          <p:cTn id="69" fill="hold">
                            <p:stCondLst>
                              <p:cond delay="5000"/>
                            </p:stCondLst>
                            <p:childTnLst>
                              <p:par>
                                <p:cTn id="70" presetID="10" presetClass="entr" presetSubtype="0" fill="hold" grpId="0" nodeType="afterEffect">
                                  <p:stCondLst>
                                    <p:cond delay="0"/>
                                  </p:stCondLst>
                                  <p:childTnLst>
                                    <p:set>
                                      <p:cBhvr>
                                        <p:cTn id="71" dur="1" fill="hold">
                                          <p:stCondLst>
                                            <p:cond delay="0"/>
                                          </p:stCondLst>
                                        </p:cTn>
                                        <p:tgtEl>
                                          <p:spTgt spid="49"/>
                                        </p:tgtEl>
                                        <p:attrNameLst>
                                          <p:attrName>style.visibility</p:attrName>
                                        </p:attrNameLst>
                                      </p:cBhvr>
                                      <p:to>
                                        <p:strVal val="visible"/>
                                      </p:to>
                                    </p:set>
                                    <p:animEffect transition="in" filter="fade">
                                      <p:cBhvr>
                                        <p:cTn id="72" dur="1000"/>
                                        <p:tgtEl>
                                          <p:spTgt spid="49"/>
                                        </p:tgtEl>
                                      </p:cBhvr>
                                    </p:animEffect>
                                  </p:childTnLst>
                                </p:cTn>
                              </p:par>
                            </p:childTnLst>
                          </p:cTn>
                        </p:par>
                        <p:par>
                          <p:cTn id="73" fill="hold">
                            <p:stCondLst>
                              <p:cond delay="6000"/>
                            </p:stCondLst>
                            <p:childTnLst>
                              <p:par>
                                <p:cTn id="74" presetID="10" presetClass="entr" presetSubtype="0" fill="hold" nodeType="afterEffect">
                                  <p:stCondLst>
                                    <p:cond delay="0"/>
                                  </p:stCondLst>
                                  <p:childTnLst>
                                    <p:set>
                                      <p:cBhvr>
                                        <p:cTn id="75" dur="1" fill="hold">
                                          <p:stCondLst>
                                            <p:cond delay="0"/>
                                          </p:stCondLst>
                                        </p:cTn>
                                        <p:tgtEl>
                                          <p:spTgt spid="81"/>
                                        </p:tgtEl>
                                        <p:attrNameLst>
                                          <p:attrName>style.visibility</p:attrName>
                                        </p:attrNameLst>
                                      </p:cBhvr>
                                      <p:to>
                                        <p:strVal val="visible"/>
                                      </p:to>
                                    </p:set>
                                    <p:animEffect transition="in" filter="fade">
                                      <p:cBhvr>
                                        <p:cTn id="76" dur="1000"/>
                                        <p:tgtEl>
                                          <p:spTgt spid="81"/>
                                        </p:tgtEl>
                                      </p:cBhvr>
                                    </p:animEffect>
                                  </p:childTnLst>
                                </p:cTn>
                              </p:par>
                            </p:childTnLst>
                          </p:cTn>
                        </p:par>
                        <p:par>
                          <p:cTn id="77" fill="hold">
                            <p:stCondLst>
                              <p:cond delay="7000"/>
                            </p:stCondLst>
                            <p:childTnLst>
                              <p:par>
                                <p:cTn id="78" presetID="10" presetClass="entr" presetSubtype="0" fill="hold" grpId="0" nodeType="afterEffect">
                                  <p:stCondLst>
                                    <p:cond delay="0"/>
                                  </p:stCondLst>
                                  <p:childTnLst>
                                    <p:set>
                                      <p:cBhvr>
                                        <p:cTn id="79" dur="1" fill="hold">
                                          <p:stCondLst>
                                            <p:cond delay="0"/>
                                          </p:stCondLst>
                                        </p:cTn>
                                        <p:tgtEl>
                                          <p:spTgt spid="80"/>
                                        </p:tgtEl>
                                        <p:attrNameLst>
                                          <p:attrName>style.visibility</p:attrName>
                                        </p:attrNameLst>
                                      </p:cBhvr>
                                      <p:to>
                                        <p:strVal val="visible"/>
                                      </p:to>
                                    </p:set>
                                    <p:animEffect transition="in" filter="fade">
                                      <p:cBhvr>
                                        <p:cTn id="80" dur="10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P spid="35" grpId="0" animBg="1"/>
      <p:bldP spid="58" grpId="0" animBg="1"/>
      <p:bldP spid="59" grpId="0" animBg="1"/>
      <p:bldP spid="49" grpId="0" animBg="1"/>
      <p:bldP spid="55" grpId="0" animBg="1"/>
      <p:bldP spid="72" grpId="0" animBg="1"/>
      <p:bldP spid="91" grpId="0" animBg="1"/>
      <p:bldP spid="8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01859E-602E-4386-B4CD-D8B5AE4840C3}"/>
              </a:ext>
            </a:extLst>
          </p:cNvPr>
          <p:cNvSpPr txBox="1"/>
          <p:nvPr/>
        </p:nvSpPr>
        <p:spPr>
          <a:xfrm>
            <a:off x="4579542" y="420579"/>
            <a:ext cx="7891858" cy="2324611"/>
          </a:xfrm>
          <a:prstGeom prst="rect">
            <a:avLst/>
          </a:prstGeom>
          <a:noFill/>
        </p:spPr>
        <p:txBody>
          <a:bodyPr wrap="square" rtlCol="0">
            <a:spAutoFit/>
          </a:bodyPr>
          <a:lstStyle/>
          <a:p>
            <a:pPr>
              <a:lnSpc>
                <a:spcPct val="107000"/>
              </a:lnSpc>
              <a:spcAft>
                <a:spcPts val="1142"/>
              </a:spcAft>
            </a:pPr>
            <a:r>
              <a:rPr lang="en-US" sz="3427" dirty="0">
                <a:solidFill>
                  <a:srgbClr val="000000"/>
                </a:solidFill>
                <a:latin typeface="Calibri" panose="020F0502020204030204" pitchFamily="34" charset="0"/>
                <a:ea typeface="Calibri" panose="020F0502020204030204" pitchFamily="34" charset="0"/>
              </a:rPr>
              <a:t>A manifestation that embodies an aggregating work and one or more expressions of one or more works that realize the plan for aggregation.</a:t>
            </a:r>
            <a:endParaRPr lang="en-GB" sz="3427" dirty="0">
              <a:solidFill>
                <a:srgbClr val="000000"/>
              </a:solidFill>
              <a:latin typeface="Calibri" panose="020F0502020204030204" pitchFamily="34" charset="0"/>
              <a:ea typeface="Calibri" panose="020F0502020204030204" pitchFamily="34" charset="0"/>
            </a:endParaRPr>
          </a:p>
        </p:txBody>
      </p:sp>
      <p:sp>
        <p:nvSpPr>
          <p:cNvPr id="52" name="TextBox 51">
            <a:extLst>
              <a:ext uri="{FF2B5EF4-FFF2-40B4-BE49-F238E27FC236}">
                <a16:creationId xmlns:a16="http://schemas.microsoft.com/office/drawing/2014/main" id="{220FA1B7-640D-431D-949B-54902712A4B2}"/>
              </a:ext>
            </a:extLst>
          </p:cNvPr>
          <p:cNvSpPr txBox="1"/>
          <p:nvPr/>
        </p:nvSpPr>
        <p:spPr>
          <a:xfrm>
            <a:off x="5558249" y="6599635"/>
            <a:ext cx="4576688" cy="1798252"/>
          </a:xfrm>
          <a:prstGeom prst="ellipse">
            <a:avLst/>
          </a:prstGeom>
          <a:noFill/>
          <a:ln w="19050">
            <a:solidFill>
              <a:schemeClr val="tx1"/>
            </a:solidFill>
          </a:ln>
        </p:spPr>
        <p:txBody>
          <a:bodyPr wrap="none" rtlCol="0">
            <a:spAutoFit/>
          </a:bodyPr>
          <a:lstStyle/>
          <a:p>
            <a:pPr algn="ctr"/>
            <a:r>
              <a:rPr lang="en-GB" sz="2570" dirty="0"/>
              <a:t>Selected poetry </a:t>
            </a:r>
          </a:p>
          <a:p>
            <a:pPr algn="ctr"/>
            <a:r>
              <a:rPr lang="en-GB" sz="2570" dirty="0"/>
              <a:t>of Lord Byron</a:t>
            </a:r>
          </a:p>
          <a:p>
            <a:pPr algn="ctr"/>
            <a:r>
              <a:rPr lang="en-GB" sz="2570" dirty="0"/>
              <a:t>(Modern Library, 2001)</a:t>
            </a:r>
          </a:p>
        </p:txBody>
      </p:sp>
      <p:sp>
        <p:nvSpPr>
          <p:cNvPr id="53" name="TextBox 52">
            <a:extLst>
              <a:ext uri="{FF2B5EF4-FFF2-40B4-BE49-F238E27FC236}">
                <a16:creationId xmlns:a16="http://schemas.microsoft.com/office/drawing/2014/main" id="{220FA1B7-640D-431D-949B-54902712A4B2}"/>
              </a:ext>
            </a:extLst>
          </p:cNvPr>
          <p:cNvSpPr txBox="1"/>
          <p:nvPr/>
        </p:nvSpPr>
        <p:spPr>
          <a:xfrm>
            <a:off x="5220799" y="4802481"/>
            <a:ext cx="2268552" cy="1242114"/>
          </a:xfrm>
          <a:prstGeom prst="ellipse">
            <a:avLst/>
          </a:prstGeom>
          <a:noFill/>
          <a:ln w="19050">
            <a:solidFill>
              <a:schemeClr val="tx1"/>
            </a:solidFill>
          </a:ln>
        </p:spPr>
        <p:txBody>
          <a:bodyPr wrap="none" rtlCol="0">
            <a:spAutoFit/>
          </a:bodyPr>
          <a:lstStyle/>
          <a:p>
            <a:pPr algn="ctr"/>
            <a:r>
              <a:rPr lang="en-GB" sz="2570" dirty="0"/>
              <a:t>E1: Text in </a:t>
            </a:r>
          </a:p>
          <a:p>
            <a:pPr algn="ctr"/>
            <a:r>
              <a:rPr lang="en-GB" sz="2570" dirty="0"/>
              <a:t>English</a:t>
            </a:r>
          </a:p>
        </p:txBody>
      </p:sp>
      <p:sp>
        <p:nvSpPr>
          <p:cNvPr id="54" name="TextBox 53">
            <a:extLst>
              <a:ext uri="{FF2B5EF4-FFF2-40B4-BE49-F238E27FC236}">
                <a16:creationId xmlns:a16="http://schemas.microsoft.com/office/drawing/2014/main" id="{220FA1B7-640D-431D-949B-54902712A4B2}"/>
              </a:ext>
            </a:extLst>
          </p:cNvPr>
          <p:cNvSpPr txBox="1"/>
          <p:nvPr/>
        </p:nvSpPr>
        <p:spPr>
          <a:xfrm>
            <a:off x="4699000" y="3057093"/>
            <a:ext cx="3258095" cy="1242114"/>
          </a:xfrm>
          <a:prstGeom prst="ellipse">
            <a:avLst/>
          </a:prstGeom>
          <a:noFill/>
          <a:ln w="19050">
            <a:solidFill>
              <a:schemeClr val="tx1"/>
            </a:solidFill>
          </a:ln>
        </p:spPr>
        <p:txBody>
          <a:bodyPr wrap="square" rtlCol="0">
            <a:spAutoFit/>
          </a:bodyPr>
          <a:lstStyle/>
          <a:p>
            <a:pPr algn="ctr"/>
            <a:r>
              <a:rPr lang="en-GB" sz="2570" dirty="0"/>
              <a:t>W1: She walks in beauty</a:t>
            </a:r>
          </a:p>
        </p:txBody>
      </p:sp>
      <p:sp>
        <p:nvSpPr>
          <p:cNvPr id="55" name="TextBox 54">
            <a:extLst>
              <a:ext uri="{FF2B5EF4-FFF2-40B4-BE49-F238E27FC236}">
                <a16:creationId xmlns:a16="http://schemas.microsoft.com/office/drawing/2014/main" id="{220FA1B7-640D-431D-949B-54902712A4B2}"/>
              </a:ext>
            </a:extLst>
          </p:cNvPr>
          <p:cNvSpPr txBox="1"/>
          <p:nvPr/>
        </p:nvSpPr>
        <p:spPr>
          <a:xfrm>
            <a:off x="9116293" y="4802481"/>
            <a:ext cx="2164863" cy="1242114"/>
          </a:xfrm>
          <a:prstGeom prst="ellipse">
            <a:avLst/>
          </a:prstGeom>
          <a:noFill/>
          <a:ln w="19050">
            <a:solidFill>
              <a:schemeClr val="tx1"/>
            </a:solidFill>
          </a:ln>
        </p:spPr>
        <p:txBody>
          <a:bodyPr wrap="none" rtlCol="0">
            <a:spAutoFit/>
          </a:bodyPr>
          <a:lstStyle/>
          <a:p>
            <a:pPr algn="ctr"/>
            <a:r>
              <a:rPr lang="en-GB" sz="2570" dirty="0"/>
              <a:t>E2:Text in </a:t>
            </a:r>
          </a:p>
          <a:p>
            <a:pPr algn="ctr"/>
            <a:r>
              <a:rPr lang="en-GB" sz="2570" dirty="0"/>
              <a:t>English</a:t>
            </a:r>
          </a:p>
        </p:txBody>
      </p:sp>
      <p:sp>
        <p:nvSpPr>
          <p:cNvPr id="56" name="TextBox 55">
            <a:extLst>
              <a:ext uri="{FF2B5EF4-FFF2-40B4-BE49-F238E27FC236}">
                <a16:creationId xmlns:a16="http://schemas.microsoft.com/office/drawing/2014/main" id="{220FA1B7-640D-431D-949B-54902712A4B2}"/>
              </a:ext>
            </a:extLst>
          </p:cNvPr>
          <p:cNvSpPr txBox="1"/>
          <p:nvPr/>
        </p:nvSpPr>
        <p:spPr>
          <a:xfrm>
            <a:off x="8893992" y="2992508"/>
            <a:ext cx="2591437" cy="1242114"/>
          </a:xfrm>
          <a:prstGeom prst="ellipse">
            <a:avLst/>
          </a:prstGeom>
          <a:noFill/>
          <a:ln w="19050">
            <a:solidFill>
              <a:schemeClr val="tx1"/>
            </a:solidFill>
          </a:ln>
        </p:spPr>
        <p:txBody>
          <a:bodyPr wrap="square" rtlCol="0">
            <a:spAutoFit/>
          </a:bodyPr>
          <a:lstStyle/>
          <a:p>
            <a:pPr algn="ctr"/>
            <a:r>
              <a:rPr lang="en-GB" sz="2570" dirty="0"/>
              <a:t>W2: To Belshazzar</a:t>
            </a:r>
          </a:p>
        </p:txBody>
      </p:sp>
      <p:sp>
        <p:nvSpPr>
          <p:cNvPr id="62" name="TextBox 61">
            <a:extLst>
              <a:ext uri="{FF2B5EF4-FFF2-40B4-BE49-F238E27FC236}">
                <a16:creationId xmlns:a16="http://schemas.microsoft.com/office/drawing/2014/main" id="{220FA1B7-640D-431D-949B-54902712A4B2}"/>
              </a:ext>
            </a:extLst>
          </p:cNvPr>
          <p:cNvSpPr txBox="1"/>
          <p:nvPr/>
        </p:nvSpPr>
        <p:spPr>
          <a:xfrm>
            <a:off x="581157" y="5205453"/>
            <a:ext cx="3393568" cy="1242114"/>
          </a:xfrm>
          <a:prstGeom prst="ellipse">
            <a:avLst/>
          </a:prstGeom>
          <a:noFill/>
          <a:ln w="19050">
            <a:solidFill>
              <a:schemeClr val="tx1"/>
            </a:solidFill>
            <a:prstDash val="sysDot"/>
          </a:ln>
        </p:spPr>
        <p:txBody>
          <a:bodyPr wrap="square" rtlCol="0">
            <a:spAutoFit/>
          </a:bodyPr>
          <a:lstStyle/>
          <a:p>
            <a:pPr algn="ctr"/>
            <a:r>
              <a:rPr lang="en-GB" sz="2570" dirty="0"/>
              <a:t>AE: Expression of the plan …</a:t>
            </a:r>
            <a:endParaRPr lang="en-GB" sz="2570"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140225" y="2779025"/>
            <a:ext cx="4275432" cy="1798252"/>
          </a:xfrm>
          <a:prstGeom prst="ellipse">
            <a:avLst/>
          </a:prstGeom>
          <a:noFill/>
          <a:ln w="19050">
            <a:solidFill>
              <a:schemeClr val="tx1"/>
            </a:solidFill>
            <a:prstDash val="sysDot"/>
          </a:ln>
        </p:spPr>
        <p:txBody>
          <a:bodyPr wrap="square" rtlCol="0">
            <a:spAutoFit/>
          </a:bodyPr>
          <a:lstStyle/>
          <a:p>
            <a:pPr algn="ctr"/>
            <a:r>
              <a:rPr lang="en-GB" sz="2570" dirty="0"/>
              <a:t>AW: Work plan for</a:t>
            </a:r>
          </a:p>
          <a:p>
            <a:pPr algn="ctr"/>
            <a:r>
              <a:rPr lang="en-GB" sz="2570" i="1" dirty="0"/>
              <a:t>Selected poetry of Lord Byron</a:t>
            </a:r>
          </a:p>
        </p:txBody>
      </p:sp>
      <p:sp>
        <p:nvSpPr>
          <p:cNvPr id="66" name="TextBox 65"/>
          <p:cNvSpPr txBox="1"/>
          <p:nvPr/>
        </p:nvSpPr>
        <p:spPr>
          <a:xfrm>
            <a:off x="7550193" y="4378224"/>
            <a:ext cx="1343799" cy="487826"/>
          </a:xfrm>
          <a:prstGeom prst="rect">
            <a:avLst/>
          </a:prstGeom>
          <a:noFill/>
        </p:spPr>
        <p:txBody>
          <a:bodyPr wrap="square" rtlCol="0">
            <a:spAutoFit/>
          </a:bodyPr>
          <a:lstStyle/>
          <a:p>
            <a:r>
              <a:rPr lang="en-US" sz="2570" dirty="0"/>
              <a:t>realizes</a:t>
            </a:r>
          </a:p>
        </p:txBody>
      </p:sp>
      <p:sp>
        <p:nvSpPr>
          <p:cNvPr id="69" name="TextBox 68"/>
          <p:cNvSpPr txBox="1"/>
          <p:nvPr/>
        </p:nvSpPr>
        <p:spPr>
          <a:xfrm>
            <a:off x="7271068" y="5738679"/>
            <a:ext cx="1700263" cy="487826"/>
          </a:xfrm>
          <a:prstGeom prst="rect">
            <a:avLst/>
          </a:prstGeom>
          <a:noFill/>
        </p:spPr>
        <p:txBody>
          <a:bodyPr wrap="square" rtlCol="0">
            <a:spAutoFit/>
          </a:bodyPr>
          <a:lstStyle/>
          <a:p>
            <a:r>
              <a:rPr lang="en-US" sz="2570" dirty="0"/>
              <a:t>embodies</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5400000" flipH="1" flipV="1">
            <a:off x="1963853" y="4891365"/>
            <a:ext cx="62817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16200000" flipV="1">
            <a:off x="6089925" y="4537330"/>
            <a:ext cx="503274" cy="2702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16200000" flipV="1">
            <a:off x="9910289" y="4514045"/>
            <a:ext cx="567859" cy="901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277941" y="6447567"/>
            <a:ext cx="3280308" cy="105119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8745139" y="5146049"/>
            <a:ext cx="555040" cy="23521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6823314" y="5576356"/>
            <a:ext cx="555040" cy="149151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2654284" y="4632819"/>
            <a:ext cx="1343799" cy="487826"/>
          </a:xfrm>
          <a:prstGeom prst="rect">
            <a:avLst/>
          </a:prstGeom>
          <a:noFill/>
        </p:spPr>
        <p:txBody>
          <a:bodyPr wrap="square" rtlCol="0">
            <a:spAutoFit/>
          </a:bodyPr>
          <a:lstStyle/>
          <a:p>
            <a:r>
              <a:rPr lang="en-US" sz="2570" dirty="0"/>
              <a:t>realizes</a:t>
            </a:r>
          </a:p>
        </p:txBody>
      </p:sp>
      <p:sp>
        <p:nvSpPr>
          <p:cNvPr id="71" name="TextBox 70">
            <a:extLst>
              <a:ext uri="{FF2B5EF4-FFF2-40B4-BE49-F238E27FC236}">
                <a16:creationId xmlns:a16="http://schemas.microsoft.com/office/drawing/2014/main" id="{C72B9097-1FA0-49FF-8153-0A906767EF88}"/>
              </a:ext>
            </a:extLst>
          </p:cNvPr>
          <p:cNvSpPr txBox="1"/>
          <p:nvPr/>
        </p:nvSpPr>
        <p:spPr>
          <a:xfrm>
            <a:off x="3502320" y="6548420"/>
            <a:ext cx="1700263" cy="487826"/>
          </a:xfrm>
          <a:prstGeom prst="rect">
            <a:avLst/>
          </a:prstGeom>
          <a:noFill/>
        </p:spPr>
        <p:txBody>
          <a:bodyPr wrap="square" rtlCol="0">
            <a:spAutoFit/>
          </a:bodyPr>
          <a:lstStyle/>
          <a:p>
            <a:r>
              <a:rPr lang="en-US" sz="2570" dirty="0"/>
              <a:t>embodies</a:t>
            </a:r>
          </a:p>
        </p:txBody>
      </p:sp>
      <p:sp>
        <p:nvSpPr>
          <p:cNvPr id="22" name="TextBox 21">
            <a:extLst>
              <a:ext uri="{FF2B5EF4-FFF2-40B4-BE49-F238E27FC236}">
                <a16:creationId xmlns:a16="http://schemas.microsoft.com/office/drawing/2014/main" id="{B30115E5-8E74-4AA1-94F9-F0585902B7C4}"/>
              </a:ext>
            </a:extLst>
          </p:cNvPr>
          <p:cNvSpPr txBox="1"/>
          <p:nvPr/>
        </p:nvSpPr>
        <p:spPr>
          <a:xfrm>
            <a:off x="642840" y="289434"/>
            <a:ext cx="3345147" cy="1015663"/>
          </a:xfrm>
          <a:prstGeom prst="rect">
            <a:avLst/>
          </a:prstGeom>
          <a:noFill/>
        </p:spPr>
        <p:txBody>
          <a:bodyPr wrap="none" rtlCol="0">
            <a:spAutoFit/>
          </a:bodyPr>
          <a:lstStyle/>
          <a:p>
            <a:r>
              <a:rPr lang="en-GB" sz="6000" dirty="0">
                <a:solidFill>
                  <a:schemeClr val="tx2"/>
                </a:solidFill>
              </a:rPr>
              <a:t>Aggregate</a:t>
            </a:r>
          </a:p>
        </p:txBody>
      </p:sp>
    </p:spTree>
    <p:extLst>
      <p:ext uri="{BB962C8B-B14F-4D97-AF65-F5344CB8AC3E}">
        <p14:creationId xmlns:p14="http://schemas.microsoft.com/office/powerpoint/2010/main" val="462139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25</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4225429" y="3619770"/>
            <a:ext cx="2767707" cy="822305"/>
          </a:xfrm>
          <a:prstGeom prst="ellipse">
            <a:avLst/>
          </a:prstGeom>
          <a:solidFill>
            <a:schemeClr val="bg1"/>
          </a:solidFill>
          <a:ln w="38100">
            <a:solidFill>
              <a:schemeClr val="tx2"/>
            </a:solidFill>
          </a:ln>
        </p:spPr>
        <p:txBody>
          <a:bodyPr wrap="none" rtlCol="0">
            <a:spAutoFit/>
          </a:bodyPr>
          <a:lstStyle/>
          <a:p>
            <a:pPr algn="ctr"/>
            <a:r>
              <a:rPr lang="en-GB" sz="3200" dirty="0"/>
              <a:t>Expression</a:t>
            </a:r>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3658374"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Serial work</a:t>
            </a:r>
          </a:p>
        </p:txBody>
      </p:sp>
      <p:sp>
        <p:nvSpPr>
          <p:cNvPr id="13" name="TextBox 12">
            <a:extLst>
              <a:ext uri="{FF2B5EF4-FFF2-40B4-BE49-F238E27FC236}">
                <a16:creationId xmlns:a16="http://schemas.microsoft.com/office/drawing/2014/main" id="{3FFD6BF8-F357-4D40-B861-A3E54B983D9C}"/>
              </a:ext>
            </a:extLst>
          </p:cNvPr>
          <p:cNvSpPr txBox="1"/>
          <p:nvPr/>
        </p:nvSpPr>
        <p:spPr>
          <a:xfrm>
            <a:off x="4851400" y="2228850"/>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sp>
        <p:nvSpPr>
          <p:cNvPr id="14" name="TextBox 13">
            <a:extLst>
              <a:ext uri="{FF2B5EF4-FFF2-40B4-BE49-F238E27FC236}">
                <a16:creationId xmlns:a16="http://schemas.microsoft.com/office/drawing/2014/main" id="{89769398-B77F-42A4-BB2E-B57A28C9A375}"/>
              </a:ext>
            </a:extLst>
          </p:cNvPr>
          <p:cNvSpPr txBox="1"/>
          <p:nvPr/>
        </p:nvSpPr>
        <p:spPr>
          <a:xfrm>
            <a:off x="3844888" y="5010690"/>
            <a:ext cx="3528788"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sp>
        <p:nvSpPr>
          <p:cNvPr id="16" name="TextBox 15">
            <a:extLst>
              <a:ext uri="{FF2B5EF4-FFF2-40B4-BE49-F238E27FC236}">
                <a16:creationId xmlns:a16="http://schemas.microsoft.com/office/drawing/2014/main" id="{E3704ECB-5262-4573-BB75-C6D597CBCD56}"/>
              </a:ext>
            </a:extLst>
          </p:cNvPr>
          <p:cNvSpPr txBox="1"/>
          <p:nvPr/>
        </p:nvSpPr>
        <p:spPr>
          <a:xfrm>
            <a:off x="7425995" y="2527935"/>
            <a:ext cx="1967205" cy="523220"/>
          </a:xfrm>
          <a:prstGeom prst="rect">
            <a:avLst/>
          </a:prstGeom>
          <a:noFill/>
        </p:spPr>
        <p:txBody>
          <a:bodyPr wrap="none" rtlCol="0">
            <a:spAutoFit/>
          </a:bodyPr>
          <a:lstStyle/>
          <a:p>
            <a:r>
              <a:rPr lang="en-GB" sz="2800" dirty="0"/>
              <a:t>1 and only 1</a:t>
            </a:r>
          </a:p>
        </p:txBody>
      </p:sp>
      <p:cxnSp>
        <p:nvCxnSpPr>
          <p:cNvPr id="17" name="Connector: Curved 16">
            <a:extLst>
              <a:ext uri="{FF2B5EF4-FFF2-40B4-BE49-F238E27FC236}">
                <a16:creationId xmlns:a16="http://schemas.microsoft.com/office/drawing/2014/main" id="{2262FBAD-1080-4483-A261-A48FCA26E961}"/>
              </a:ext>
            </a:extLst>
          </p:cNvPr>
          <p:cNvCxnSpPr>
            <a:cxnSpLocks/>
            <a:stCxn id="14" idx="6"/>
            <a:endCxn id="4" idx="6"/>
          </p:cNvCxnSpPr>
          <p:nvPr/>
        </p:nvCxnSpPr>
        <p:spPr>
          <a:xfrm flipH="1" flipV="1">
            <a:off x="6993136" y="4030923"/>
            <a:ext cx="380540" cy="1390920"/>
          </a:xfrm>
          <a:prstGeom prst="curvedConnector3">
            <a:avLst>
              <a:gd name="adj1" fmla="val -60073"/>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6DF72B4B-2E3F-4DA1-BE77-0E5DBAAD3754}"/>
              </a:ext>
            </a:extLst>
          </p:cNvPr>
          <p:cNvCxnSpPr>
            <a:cxnSpLocks/>
            <a:stCxn id="4" idx="2"/>
            <a:endCxn id="14" idx="2"/>
          </p:cNvCxnSpPr>
          <p:nvPr/>
        </p:nvCxnSpPr>
        <p:spPr>
          <a:xfrm rot="10800000" flipV="1">
            <a:off x="3844889" y="4030923"/>
            <a:ext cx="380541" cy="1390920"/>
          </a:xfrm>
          <a:prstGeom prst="curvedConnector3">
            <a:avLst>
              <a:gd name="adj1" fmla="val 16007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74C94C95-2207-4401-9CED-4CD220642E9E}"/>
              </a:ext>
            </a:extLst>
          </p:cNvPr>
          <p:cNvCxnSpPr>
            <a:cxnSpLocks/>
            <a:stCxn id="4" idx="6"/>
            <a:endCxn id="13" idx="6"/>
          </p:cNvCxnSpPr>
          <p:nvPr/>
        </p:nvCxnSpPr>
        <p:spPr>
          <a:xfrm flipH="1" flipV="1">
            <a:off x="6367165" y="2640003"/>
            <a:ext cx="625971" cy="1390920"/>
          </a:xfrm>
          <a:prstGeom prst="curvedConnector3">
            <a:avLst>
              <a:gd name="adj1" fmla="val -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7BB3A27B-67C1-4437-A6CA-B6746AC4F8E5}"/>
              </a:ext>
            </a:extLst>
          </p:cNvPr>
          <p:cNvCxnSpPr>
            <a:cxnSpLocks/>
            <a:stCxn id="13" idx="2"/>
            <a:endCxn id="4" idx="2"/>
          </p:cNvCxnSpPr>
          <p:nvPr/>
        </p:nvCxnSpPr>
        <p:spPr>
          <a:xfrm rot="10800000" flipV="1">
            <a:off x="4225430" y="2640003"/>
            <a:ext cx="625971" cy="1390920"/>
          </a:xfrm>
          <a:prstGeom prst="curvedConnector3">
            <a:avLst>
              <a:gd name="adj1" fmla="val 1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10D7E03F-1319-4FF6-948B-93BE53336C03}"/>
              </a:ext>
            </a:extLst>
          </p:cNvPr>
          <p:cNvSpPr txBox="1"/>
          <p:nvPr/>
        </p:nvSpPr>
        <p:spPr>
          <a:xfrm>
            <a:off x="7705891" y="4142990"/>
            <a:ext cx="1967205" cy="523220"/>
          </a:xfrm>
          <a:prstGeom prst="rect">
            <a:avLst/>
          </a:prstGeom>
          <a:noFill/>
        </p:spPr>
        <p:txBody>
          <a:bodyPr wrap="none" rtlCol="0">
            <a:spAutoFit/>
          </a:bodyPr>
          <a:lstStyle/>
          <a:p>
            <a:r>
              <a:rPr lang="en-GB" sz="2800" dirty="0"/>
              <a:t>1 and only 1</a:t>
            </a:r>
          </a:p>
        </p:txBody>
      </p:sp>
      <p:sp>
        <p:nvSpPr>
          <p:cNvPr id="22" name="TextBox 21">
            <a:extLst>
              <a:ext uri="{FF2B5EF4-FFF2-40B4-BE49-F238E27FC236}">
                <a16:creationId xmlns:a16="http://schemas.microsoft.com/office/drawing/2014/main" id="{A4A68E65-EA9F-419A-A545-4388CD72EF37}"/>
              </a:ext>
            </a:extLst>
          </p:cNvPr>
          <p:cNvSpPr txBox="1"/>
          <p:nvPr/>
        </p:nvSpPr>
        <p:spPr>
          <a:xfrm>
            <a:off x="1877681" y="3232514"/>
            <a:ext cx="1967205" cy="523220"/>
          </a:xfrm>
          <a:prstGeom prst="rect">
            <a:avLst/>
          </a:prstGeom>
          <a:noFill/>
        </p:spPr>
        <p:txBody>
          <a:bodyPr wrap="none" rtlCol="0">
            <a:spAutoFit/>
          </a:bodyPr>
          <a:lstStyle/>
          <a:p>
            <a:r>
              <a:rPr lang="en-GB" sz="2800" dirty="0"/>
              <a:t>1 and only 1</a:t>
            </a:r>
          </a:p>
        </p:txBody>
      </p:sp>
      <p:sp>
        <p:nvSpPr>
          <p:cNvPr id="23" name="TextBox 22">
            <a:extLst>
              <a:ext uri="{FF2B5EF4-FFF2-40B4-BE49-F238E27FC236}">
                <a16:creationId xmlns:a16="http://schemas.microsoft.com/office/drawing/2014/main" id="{1BA37BE8-BA14-4D87-9CAD-681CFA05D468}"/>
              </a:ext>
            </a:extLst>
          </p:cNvPr>
          <p:cNvSpPr txBox="1"/>
          <p:nvPr/>
        </p:nvSpPr>
        <p:spPr>
          <a:xfrm>
            <a:off x="1564697" y="4749080"/>
            <a:ext cx="1967205" cy="523220"/>
          </a:xfrm>
          <a:prstGeom prst="rect">
            <a:avLst/>
          </a:prstGeom>
          <a:noFill/>
        </p:spPr>
        <p:txBody>
          <a:bodyPr wrap="none" rtlCol="0">
            <a:spAutoFit/>
          </a:bodyPr>
          <a:lstStyle/>
          <a:p>
            <a:r>
              <a:rPr lang="en-GB" sz="2800" dirty="0"/>
              <a:t>1 and only 1</a:t>
            </a:r>
          </a:p>
        </p:txBody>
      </p:sp>
      <p:sp>
        <p:nvSpPr>
          <p:cNvPr id="27" name="TextBox 26">
            <a:extLst>
              <a:ext uri="{FF2B5EF4-FFF2-40B4-BE49-F238E27FC236}">
                <a16:creationId xmlns:a16="http://schemas.microsoft.com/office/drawing/2014/main" id="{3E9B9F33-BCB0-40D1-BB56-20DCCBAD7363}"/>
              </a:ext>
            </a:extLst>
          </p:cNvPr>
          <p:cNvSpPr txBox="1"/>
          <p:nvPr/>
        </p:nvSpPr>
        <p:spPr>
          <a:xfrm>
            <a:off x="3871802" y="6458818"/>
            <a:ext cx="3592650" cy="707886"/>
          </a:xfrm>
          <a:prstGeom prst="rect">
            <a:avLst/>
          </a:prstGeom>
          <a:noFill/>
        </p:spPr>
        <p:txBody>
          <a:bodyPr wrap="none" rtlCol="0">
            <a:spAutoFit/>
          </a:bodyPr>
          <a:lstStyle/>
          <a:p>
            <a:r>
              <a:rPr lang="en-GB" sz="4000" dirty="0"/>
              <a:t>The WEM “lock”</a:t>
            </a:r>
          </a:p>
        </p:txBody>
      </p:sp>
    </p:spTree>
    <p:extLst>
      <p:ext uri="{BB962C8B-B14F-4D97-AF65-F5344CB8AC3E}">
        <p14:creationId xmlns:p14="http://schemas.microsoft.com/office/powerpoint/2010/main" val="38505622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GB" noProof="0" dirty="0">
              <a:solidFill>
                <a:prstClr val="black"/>
              </a:solidFill>
            </a:endParaRPr>
          </a:p>
        </p:txBody>
      </p:sp>
      <p:sp>
        <p:nvSpPr>
          <p:cNvPr id="6" name="Rectangle 5"/>
          <p:cNvSpPr/>
          <p:nvPr/>
        </p:nvSpPr>
        <p:spPr>
          <a:xfrm>
            <a:off x="10928277" y="2368447"/>
            <a:ext cx="1200405" cy="553678"/>
          </a:xfrm>
          <a:prstGeom prst="rect">
            <a:avLst/>
          </a:prstGeom>
        </p:spPr>
        <p:txBody>
          <a:bodyPr wrap="square">
            <a:spAutoFit/>
          </a:bodyPr>
          <a:lstStyle/>
          <a:p>
            <a:r>
              <a:rPr lang="fr-FR" sz="2998" b="1" dirty="0" err="1">
                <a:solidFill>
                  <a:srgbClr val="4B7D91"/>
                </a:solidFill>
                <a:latin typeface="arial" panose="020B0604020202020204" pitchFamily="34" charset="0"/>
              </a:rPr>
              <a:t>Work</a:t>
            </a:r>
            <a:endParaRPr lang="fr-FR" sz="1927" dirty="0"/>
          </a:p>
        </p:txBody>
      </p:sp>
      <p:sp>
        <p:nvSpPr>
          <p:cNvPr id="7" name="Ellipse 6"/>
          <p:cNvSpPr/>
          <p:nvPr/>
        </p:nvSpPr>
        <p:spPr>
          <a:xfrm>
            <a:off x="164225" y="2081141"/>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a:t>
            </a:r>
            <a:r>
              <a:rPr lang="fr-FR" sz="1927" b="1" dirty="0" err="1">
                <a:solidFill>
                  <a:srgbClr val="4B7D91"/>
                </a:solidFill>
                <a:latin typeface="arial" panose="020B0604020202020204" pitchFamily="34" charset="0"/>
              </a:rPr>
              <a:t>print</a:t>
            </a:r>
            <a:r>
              <a:rPr lang="fr-FR" sz="1927" b="1" dirty="0">
                <a:solidFill>
                  <a:srgbClr val="4B7D91"/>
                </a:solidFill>
                <a:latin typeface="arial" panose="020B0604020202020204" pitchFamily="34" charset="0"/>
              </a:rPr>
              <a:t>)</a:t>
            </a:r>
            <a:endParaRPr lang="fr-FR" sz="1927" dirty="0"/>
          </a:p>
        </p:txBody>
      </p:sp>
      <p:sp>
        <p:nvSpPr>
          <p:cNvPr id="8" name="Rectangle 7"/>
          <p:cNvSpPr/>
          <p:nvPr/>
        </p:nvSpPr>
        <p:spPr>
          <a:xfrm>
            <a:off x="10111699" y="5339931"/>
            <a:ext cx="2833558" cy="586635"/>
          </a:xfrm>
          <a:prstGeom prst="rect">
            <a:avLst/>
          </a:prstGeom>
        </p:spPr>
        <p:txBody>
          <a:bodyPr wrap="square">
            <a:spAutoFit/>
          </a:bodyPr>
          <a:lstStyle/>
          <a:p>
            <a:r>
              <a:rPr lang="fr-FR" sz="3212" b="1" dirty="0">
                <a:solidFill>
                  <a:srgbClr val="4B7D91"/>
                </a:solidFill>
                <a:latin typeface="arial" panose="020B0604020202020204" pitchFamily="34" charset="0"/>
              </a:rPr>
              <a:t>Manifestation</a:t>
            </a:r>
            <a:endParaRPr lang="fr-FR" sz="3212" dirty="0"/>
          </a:p>
        </p:txBody>
      </p:sp>
      <p:sp>
        <p:nvSpPr>
          <p:cNvPr id="10" name="Rectangle 9"/>
          <p:cNvSpPr/>
          <p:nvPr/>
        </p:nvSpPr>
        <p:spPr>
          <a:xfrm>
            <a:off x="10268113" y="3579859"/>
            <a:ext cx="2520733" cy="586635"/>
          </a:xfrm>
          <a:prstGeom prst="rect">
            <a:avLst/>
          </a:prstGeom>
        </p:spPr>
        <p:txBody>
          <a:bodyPr wrap="square">
            <a:spAutoFit/>
          </a:bodyPr>
          <a:lstStyle/>
          <a:p>
            <a:r>
              <a:rPr lang="fr-FR" sz="3212" b="1" dirty="0">
                <a:solidFill>
                  <a:srgbClr val="4B7D91"/>
                </a:solidFill>
                <a:latin typeface="arial" panose="020B0604020202020204" pitchFamily="34" charset="0"/>
              </a:rPr>
              <a:t>Expression</a:t>
            </a:r>
            <a:endParaRPr lang="fr-FR" sz="3212" dirty="0"/>
          </a:p>
        </p:txBody>
      </p:sp>
      <p:pic>
        <p:nvPicPr>
          <p:cNvPr id="12" name="Image 1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047927" y="5272746"/>
            <a:ext cx="2761073" cy="787209"/>
          </a:xfrm>
          <a:prstGeom prst="rect">
            <a:avLst/>
          </a:prstGeom>
        </p:spPr>
      </p:pic>
      <p:pic>
        <p:nvPicPr>
          <p:cNvPr id="13" name="Picture 2" descr="Afficher l'image d'origine"/>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02226" y="4844518"/>
            <a:ext cx="2355327" cy="171360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Afficher l'image d'origine"/>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502964" y="5057714"/>
            <a:ext cx="570665" cy="570665"/>
          </a:xfrm>
          <a:prstGeom prst="rect">
            <a:avLst/>
          </a:prstGeom>
          <a:noFill/>
          <a:extLst>
            <a:ext uri="{909E8E84-426E-40DD-AFC4-6F175D3DCCD1}">
              <a14:hiddenFill xmlns:a14="http://schemas.microsoft.com/office/drawing/2010/main">
                <a:solidFill>
                  <a:srgbClr val="FFFFFF"/>
                </a:solidFill>
              </a14:hiddenFill>
            </a:ext>
          </a:extLst>
        </p:spPr>
      </p:pic>
      <p:pic>
        <p:nvPicPr>
          <p:cNvPr id="18" name="Image 17"/>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585864" y="5272639"/>
            <a:ext cx="2759994" cy="786901"/>
          </a:xfrm>
          <a:prstGeom prst="rect">
            <a:avLst/>
          </a:prstGeom>
        </p:spPr>
      </p:pic>
      <p:pic>
        <p:nvPicPr>
          <p:cNvPr id="19" name="Picture 6" descr="Afficher l'image d'origin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989790" y="5063442"/>
            <a:ext cx="625209" cy="629739"/>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Connecteur droit 21"/>
          <p:cNvCxnSpPr>
            <a:stCxn id="13" idx="0"/>
            <a:endCxn id="20" idx="4"/>
          </p:cNvCxnSpPr>
          <p:nvPr/>
        </p:nvCxnSpPr>
        <p:spPr>
          <a:xfrm flipH="1" flipV="1">
            <a:off x="1674556" y="4226318"/>
            <a:ext cx="5334" cy="618199"/>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31" name="Connecteur droit 30"/>
          <p:cNvCxnSpPr>
            <a:stCxn id="20" idx="0"/>
            <a:endCxn id="7" idx="4"/>
          </p:cNvCxnSpPr>
          <p:nvPr/>
        </p:nvCxnSpPr>
        <p:spPr>
          <a:xfrm flipV="1">
            <a:off x="1674555" y="2868042"/>
            <a:ext cx="0" cy="571376"/>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20" name="Ellipse 19"/>
          <p:cNvSpPr/>
          <p:nvPr/>
        </p:nvSpPr>
        <p:spPr>
          <a:xfrm>
            <a:off x="164225" y="3439418"/>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a:t>
            </a:r>
            <a:r>
              <a:rPr lang="fr-FR" sz="1927" b="1" dirty="0" err="1">
                <a:solidFill>
                  <a:srgbClr val="4B7D91"/>
                </a:solidFill>
                <a:latin typeface="arial" panose="020B0604020202020204" pitchFamily="34" charset="0"/>
              </a:rPr>
              <a:t>print</a:t>
            </a:r>
            <a:r>
              <a:rPr lang="fr-FR" sz="1927" b="1" dirty="0">
                <a:solidFill>
                  <a:srgbClr val="4B7D91"/>
                </a:solidFill>
                <a:latin typeface="arial" panose="020B0604020202020204" pitchFamily="34" charset="0"/>
              </a:rPr>
              <a:t>)</a:t>
            </a:r>
            <a:endParaRPr lang="fr-FR" sz="1927" dirty="0"/>
          </a:p>
        </p:txBody>
      </p:sp>
      <p:sp>
        <p:nvSpPr>
          <p:cNvPr id="23" name="Ellipse 22"/>
          <p:cNvSpPr/>
          <p:nvPr/>
        </p:nvSpPr>
        <p:spPr>
          <a:xfrm>
            <a:off x="3455531" y="2074115"/>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(CD-Rom)</a:t>
            </a:r>
            <a:endParaRPr lang="fr-FR" sz="1927" dirty="0"/>
          </a:p>
        </p:txBody>
      </p:sp>
      <p:cxnSp>
        <p:nvCxnSpPr>
          <p:cNvPr id="24" name="Connecteur droit 23"/>
          <p:cNvCxnSpPr>
            <a:stCxn id="18" idx="0"/>
            <a:endCxn id="28" idx="4"/>
          </p:cNvCxnSpPr>
          <p:nvPr/>
        </p:nvCxnSpPr>
        <p:spPr>
          <a:xfrm flipV="1">
            <a:off x="4965862" y="4228481"/>
            <a:ext cx="5184" cy="1044157"/>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27" name="Connecteur droit 26"/>
          <p:cNvCxnSpPr>
            <a:stCxn id="28" idx="0"/>
            <a:endCxn id="23" idx="4"/>
          </p:cNvCxnSpPr>
          <p:nvPr/>
        </p:nvCxnSpPr>
        <p:spPr>
          <a:xfrm flipH="1" flipV="1">
            <a:off x="4965862" y="2861016"/>
            <a:ext cx="5184" cy="580565"/>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28" name="Ellipse 27"/>
          <p:cNvSpPr/>
          <p:nvPr/>
        </p:nvSpPr>
        <p:spPr>
          <a:xfrm>
            <a:off x="3460714" y="3441581"/>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(CD-Rom)</a:t>
            </a:r>
            <a:endParaRPr lang="fr-FR" sz="1927" dirty="0"/>
          </a:p>
        </p:txBody>
      </p:sp>
      <p:sp>
        <p:nvSpPr>
          <p:cNvPr id="29" name="Ellipse 28"/>
          <p:cNvSpPr/>
          <p:nvPr/>
        </p:nvSpPr>
        <p:spPr>
          <a:xfrm>
            <a:off x="6908800" y="2076450"/>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(online)</a:t>
            </a:r>
            <a:endParaRPr lang="fr-FR" sz="1927" dirty="0"/>
          </a:p>
        </p:txBody>
      </p:sp>
      <p:cxnSp>
        <p:nvCxnSpPr>
          <p:cNvPr id="30" name="Connecteur droit 29"/>
          <p:cNvCxnSpPr>
            <a:stCxn id="12" idx="0"/>
            <a:endCxn id="33" idx="4"/>
          </p:cNvCxnSpPr>
          <p:nvPr/>
        </p:nvCxnSpPr>
        <p:spPr>
          <a:xfrm flipH="1" flipV="1">
            <a:off x="8419130" y="4226320"/>
            <a:ext cx="9334" cy="1046426"/>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32" name="Connecteur droit 31"/>
          <p:cNvCxnSpPr>
            <a:stCxn id="33" idx="0"/>
            <a:endCxn id="29" idx="4"/>
          </p:cNvCxnSpPr>
          <p:nvPr/>
        </p:nvCxnSpPr>
        <p:spPr>
          <a:xfrm flipV="1">
            <a:off x="8419130" y="2863350"/>
            <a:ext cx="1" cy="576069"/>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33" name="Ellipse 32"/>
          <p:cNvSpPr/>
          <p:nvPr/>
        </p:nvSpPr>
        <p:spPr>
          <a:xfrm>
            <a:off x="6908799" y="3439419"/>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(online)</a:t>
            </a:r>
            <a:endParaRPr lang="fr-FR" sz="1927" dirty="0"/>
          </a:p>
        </p:txBody>
      </p:sp>
    </p:spTree>
    <p:extLst>
      <p:ext uri="{BB962C8B-B14F-4D97-AF65-F5344CB8AC3E}">
        <p14:creationId xmlns:p14="http://schemas.microsoft.com/office/powerpoint/2010/main" val="25477363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1AEE7-2D59-4D09-9D79-F6D2AB33F45A}"/>
              </a:ext>
            </a:extLst>
          </p:cNvPr>
          <p:cNvSpPr txBox="1"/>
          <p:nvPr/>
        </p:nvSpPr>
        <p:spPr>
          <a:xfrm>
            <a:off x="2119266" y="542238"/>
            <a:ext cx="2666361" cy="1242114"/>
          </a:xfrm>
          <a:prstGeom prst="ellipse">
            <a:avLst/>
          </a:prstGeom>
          <a:noFill/>
          <a:ln w="19050">
            <a:solidFill>
              <a:schemeClr val="tx1"/>
            </a:solidFill>
          </a:ln>
        </p:spPr>
        <p:txBody>
          <a:bodyPr wrap="none" rtlCol="0">
            <a:spAutoFit/>
          </a:bodyPr>
          <a:lstStyle/>
          <a:p>
            <a:pPr algn="ctr"/>
            <a:r>
              <a:rPr lang="en-GB" sz="2570" dirty="0" err="1"/>
              <a:t>DiachronicW</a:t>
            </a:r>
            <a:endParaRPr lang="en-GB" sz="2570" dirty="0"/>
          </a:p>
          <a:p>
            <a:pPr algn="ctr"/>
            <a:r>
              <a:rPr lang="en-GB" sz="2570" dirty="0"/>
              <a:t>1</a:t>
            </a:r>
          </a:p>
        </p:txBody>
      </p:sp>
      <p:sp>
        <p:nvSpPr>
          <p:cNvPr id="3" name="TextBox 2">
            <a:extLst>
              <a:ext uri="{FF2B5EF4-FFF2-40B4-BE49-F238E27FC236}">
                <a16:creationId xmlns:a16="http://schemas.microsoft.com/office/drawing/2014/main" id="{3A6FC43D-7F8B-43AB-B896-68B4A5CACD6C}"/>
              </a:ext>
            </a:extLst>
          </p:cNvPr>
          <p:cNvSpPr txBox="1"/>
          <p:nvPr/>
        </p:nvSpPr>
        <p:spPr>
          <a:xfrm>
            <a:off x="7442200" y="552450"/>
            <a:ext cx="2666361" cy="1242114"/>
          </a:xfrm>
          <a:prstGeom prst="ellipse">
            <a:avLst/>
          </a:prstGeom>
          <a:noFill/>
          <a:ln w="19050">
            <a:solidFill>
              <a:schemeClr val="tx1"/>
            </a:solidFill>
          </a:ln>
        </p:spPr>
        <p:txBody>
          <a:bodyPr wrap="none" rtlCol="0">
            <a:spAutoFit/>
          </a:bodyPr>
          <a:lstStyle/>
          <a:p>
            <a:pPr algn="ctr"/>
            <a:r>
              <a:rPr lang="en-GB" sz="2570" dirty="0" err="1"/>
              <a:t>DiachronicW</a:t>
            </a:r>
            <a:endParaRPr lang="en-GB" sz="2570" dirty="0"/>
          </a:p>
          <a:p>
            <a:pPr algn="ctr"/>
            <a:r>
              <a:rPr lang="en-GB" sz="2570" dirty="0"/>
              <a:t>2</a:t>
            </a:r>
          </a:p>
        </p:txBody>
      </p:sp>
      <p:sp>
        <p:nvSpPr>
          <p:cNvPr id="4" name="TextBox 3">
            <a:extLst>
              <a:ext uri="{FF2B5EF4-FFF2-40B4-BE49-F238E27FC236}">
                <a16:creationId xmlns:a16="http://schemas.microsoft.com/office/drawing/2014/main" id="{A30B1135-9696-4CF8-B03D-BE4EA3C1AAA3}"/>
              </a:ext>
            </a:extLst>
          </p:cNvPr>
          <p:cNvSpPr txBox="1"/>
          <p:nvPr/>
        </p:nvSpPr>
        <p:spPr>
          <a:xfrm>
            <a:off x="559510" y="4194224"/>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1A</a:t>
            </a:r>
          </a:p>
        </p:txBody>
      </p:sp>
      <p:sp>
        <p:nvSpPr>
          <p:cNvPr id="5" name="TextBox 4">
            <a:extLst>
              <a:ext uri="{FF2B5EF4-FFF2-40B4-BE49-F238E27FC236}">
                <a16:creationId xmlns:a16="http://schemas.microsoft.com/office/drawing/2014/main" id="{FBA62E93-95A4-43D4-9478-8F3E7F870610}"/>
              </a:ext>
            </a:extLst>
          </p:cNvPr>
          <p:cNvSpPr txBox="1"/>
          <p:nvPr/>
        </p:nvSpPr>
        <p:spPr>
          <a:xfrm>
            <a:off x="10129778" y="4170267"/>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1B</a:t>
            </a:r>
            <a:endParaRPr lang="en-GB" sz="2570" b="1" dirty="0"/>
          </a:p>
        </p:txBody>
      </p:sp>
      <p:sp>
        <p:nvSpPr>
          <p:cNvPr id="6" name="TextBox 5">
            <a:extLst>
              <a:ext uri="{FF2B5EF4-FFF2-40B4-BE49-F238E27FC236}">
                <a16:creationId xmlns:a16="http://schemas.microsoft.com/office/drawing/2014/main" id="{D881B689-DBA6-4D99-A498-A249B5167BA7}"/>
              </a:ext>
            </a:extLst>
          </p:cNvPr>
          <p:cNvSpPr txBox="1"/>
          <p:nvPr/>
        </p:nvSpPr>
        <p:spPr>
          <a:xfrm>
            <a:off x="580147" y="6067449"/>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2A</a:t>
            </a:r>
          </a:p>
        </p:txBody>
      </p:sp>
      <p:sp>
        <p:nvSpPr>
          <p:cNvPr id="7" name="TextBox 6">
            <a:extLst>
              <a:ext uri="{FF2B5EF4-FFF2-40B4-BE49-F238E27FC236}">
                <a16:creationId xmlns:a16="http://schemas.microsoft.com/office/drawing/2014/main" id="{2D0A0BEB-ED72-486B-BF50-FAD7B5FFFAD9}"/>
              </a:ext>
            </a:extLst>
          </p:cNvPr>
          <p:cNvSpPr txBox="1"/>
          <p:nvPr/>
        </p:nvSpPr>
        <p:spPr>
          <a:xfrm>
            <a:off x="10120711" y="6113076"/>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2B</a:t>
            </a:r>
          </a:p>
        </p:txBody>
      </p:sp>
      <p:sp>
        <p:nvSpPr>
          <p:cNvPr id="8" name="TextBox 7">
            <a:extLst>
              <a:ext uri="{FF2B5EF4-FFF2-40B4-BE49-F238E27FC236}">
                <a16:creationId xmlns:a16="http://schemas.microsoft.com/office/drawing/2014/main" id="{AFECCC80-DC37-49A5-B9D7-4782A4FB38C2}"/>
              </a:ext>
            </a:extLst>
          </p:cNvPr>
          <p:cNvSpPr txBox="1"/>
          <p:nvPr/>
        </p:nvSpPr>
        <p:spPr>
          <a:xfrm>
            <a:off x="2212814" y="2368231"/>
            <a:ext cx="2479269" cy="1242114"/>
          </a:xfrm>
          <a:prstGeom prst="ellipse">
            <a:avLst/>
          </a:prstGeom>
          <a:noFill/>
          <a:ln w="19050">
            <a:solidFill>
              <a:schemeClr val="tx1"/>
            </a:solidFill>
          </a:ln>
        </p:spPr>
        <p:txBody>
          <a:bodyPr wrap="none" rtlCol="0">
            <a:spAutoFit/>
          </a:bodyPr>
          <a:lstStyle/>
          <a:p>
            <a:pPr algn="ctr"/>
            <a:r>
              <a:rPr lang="en-GB" sz="2570" dirty="0" err="1"/>
              <a:t>DiachronicE</a:t>
            </a:r>
            <a:endParaRPr lang="en-GB" sz="2570" dirty="0"/>
          </a:p>
          <a:p>
            <a:pPr algn="ctr"/>
            <a:r>
              <a:rPr lang="en-GB" sz="2570" dirty="0"/>
              <a:t>1</a:t>
            </a:r>
          </a:p>
        </p:txBody>
      </p:sp>
      <p:sp>
        <p:nvSpPr>
          <p:cNvPr id="9" name="TextBox 8">
            <a:extLst>
              <a:ext uri="{FF2B5EF4-FFF2-40B4-BE49-F238E27FC236}">
                <a16:creationId xmlns:a16="http://schemas.microsoft.com/office/drawing/2014/main" id="{E773819F-7624-43E4-AE5E-CA06139A8813}"/>
              </a:ext>
            </a:extLst>
          </p:cNvPr>
          <p:cNvSpPr txBox="1"/>
          <p:nvPr/>
        </p:nvSpPr>
        <p:spPr>
          <a:xfrm>
            <a:off x="7532006" y="2368231"/>
            <a:ext cx="2486752" cy="1242114"/>
          </a:xfrm>
          <a:prstGeom prst="ellipse">
            <a:avLst/>
          </a:prstGeom>
          <a:noFill/>
          <a:ln w="19050">
            <a:solidFill>
              <a:schemeClr val="tx1"/>
            </a:solidFill>
          </a:ln>
        </p:spPr>
        <p:txBody>
          <a:bodyPr wrap="none" rtlCol="0">
            <a:spAutoFit/>
          </a:bodyPr>
          <a:lstStyle/>
          <a:p>
            <a:pPr algn="ctr"/>
            <a:r>
              <a:rPr lang="en-GB" sz="2570" dirty="0" err="1"/>
              <a:t>DiachronicE</a:t>
            </a:r>
            <a:endParaRPr lang="en-GB" sz="2570" dirty="0"/>
          </a:p>
          <a:p>
            <a:pPr algn="ctr"/>
            <a:r>
              <a:rPr lang="en-GB" sz="2570" dirty="0"/>
              <a:t>2</a:t>
            </a:r>
          </a:p>
        </p:txBody>
      </p:sp>
      <p:cxnSp>
        <p:nvCxnSpPr>
          <p:cNvPr id="11" name="Connector: Curved 10">
            <a:extLst>
              <a:ext uri="{FF2B5EF4-FFF2-40B4-BE49-F238E27FC236}">
                <a16:creationId xmlns:a16="http://schemas.microsoft.com/office/drawing/2014/main" id="{F93FFF40-51FB-493B-95F9-0BF2BD426127}"/>
              </a:ext>
            </a:extLst>
          </p:cNvPr>
          <p:cNvCxnSpPr>
            <a:cxnSpLocks/>
            <a:stCxn id="8" idx="0"/>
            <a:endCxn id="2" idx="4"/>
          </p:cNvCxnSpPr>
          <p:nvPr/>
        </p:nvCxnSpPr>
        <p:spPr>
          <a:xfrm rot="16200000" flipV="1">
            <a:off x="3160509" y="2076291"/>
            <a:ext cx="583879" cy="2"/>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2" name="Connector: Curved 11">
            <a:extLst>
              <a:ext uri="{FF2B5EF4-FFF2-40B4-BE49-F238E27FC236}">
                <a16:creationId xmlns:a16="http://schemas.microsoft.com/office/drawing/2014/main" id="{85981B2D-E08A-4F9E-96D3-118BD8C01835}"/>
              </a:ext>
            </a:extLst>
          </p:cNvPr>
          <p:cNvCxnSpPr>
            <a:cxnSpLocks/>
            <a:stCxn id="2" idx="6"/>
            <a:endCxn id="3" idx="2"/>
          </p:cNvCxnSpPr>
          <p:nvPr/>
        </p:nvCxnSpPr>
        <p:spPr>
          <a:xfrm>
            <a:off x="4785627" y="1163295"/>
            <a:ext cx="2656573" cy="1021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75C840DD-6D17-4858-A0C7-C80188ECAE22}"/>
              </a:ext>
            </a:extLst>
          </p:cNvPr>
          <p:cNvCxnSpPr>
            <a:cxnSpLocks/>
            <a:stCxn id="4" idx="4"/>
            <a:endCxn id="6" idx="0"/>
          </p:cNvCxnSpPr>
          <p:nvPr/>
        </p:nvCxnSpPr>
        <p:spPr>
          <a:xfrm rot="16200000" flipH="1">
            <a:off x="1065984" y="5741574"/>
            <a:ext cx="631111" cy="2063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84A1B280-0EC4-48DF-8FD9-96B2C4302FAE}"/>
              </a:ext>
            </a:extLst>
          </p:cNvPr>
          <p:cNvCxnSpPr>
            <a:cxnSpLocks/>
            <a:stCxn id="9" idx="0"/>
            <a:endCxn id="3" idx="4"/>
          </p:cNvCxnSpPr>
          <p:nvPr/>
        </p:nvCxnSpPr>
        <p:spPr>
          <a:xfrm rot="16200000" flipV="1">
            <a:off x="8488549" y="2081397"/>
            <a:ext cx="573667" cy="1"/>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768B872-2072-46F6-AE97-3DA667A74960}"/>
              </a:ext>
            </a:extLst>
          </p:cNvPr>
          <p:cNvSpPr txBox="1"/>
          <p:nvPr/>
        </p:nvSpPr>
        <p:spPr>
          <a:xfrm>
            <a:off x="2740604" y="4194224"/>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1A</a:t>
            </a:r>
          </a:p>
        </p:txBody>
      </p:sp>
      <p:sp>
        <p:nvSpPr>
          <p:cNvPr id="30" name="TextBox 29">
            <a:extLst>
              <a:ext uri="{FF2B5EF4-FFF2-40B4-BE49-F238E27FC236}">
                <a16:creationId xmlns:a16="http://schemas.microsoft.com/office/drawing/2014/main" id="{B917E704-EFE9-47FB-98DB-E5CA2E2D1932}"/>
              </a:ext>
            </a:extLst>
          </p:cNvPr>
          <p:cNvSpPr txBox="1"/>
          <p:nvPr/>
        </p:nvSpPr>
        <p:spPr>
          <a:xfrm>
            <a:off x="2772637" y="6067449"/>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2A</a:t>
            </a:r>
          </a:p>
        </p:txBody>
      </p:sp>
      <p:sp>
        <p:nvSpPr>
          <p:cNvPr id="31" name="TextBox 30">
            <a:extLst>
              <a:ext uri="{FF2B5EF4-FFF2-40B4-BE49-F238E27FC236}">
                <a16:creationId xmlns:a16="http://schemas.microsoft.com/office/drawing/2014/main" id="{0A875208-5004-41A7-AE15-90C375C660C0}"/>
              </a:ext>
            </a:extLst>
          </p:cNvPr>
          <p:cNvSpPr txBox="1"/>
          <p:nvPr/>
        </p:nvSpPr>
        <p:spPr>
          <a:xfrm>
            <a:off x="8116095" y="4166592"/>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1B</a:t>
            </a:r>
            <a:endParaRPr lang="en-GB" sz="2570" b="1" dirty="0"/>
          </a:p>
        </p:txBody>
      </p:sp>
      <p:sp>
        <p:nvSpPr>
          <p:cNvPr id="32" name="TextBox 31">
            <a:extLst>
              <a:ext uri="{FF2B5EF4-FFF2-40B4-BE49-F238E27FC236}">
                <a16:creationId xmlns:a16="http://schemas.microsoft.com/office/drawing/2014/main" id="{7E2D677A-97C7-4A0E-8C38-CF280585963B}"/>
              </a:ext>
            </a:extLst>
          </p:cNvPr>
          <p:cNvSpPr txBox="1"/>
          <p:nvPr/>
        </p:nvSpPr>
        <p:spPr>
          <a:xfrm>
            <a:off x="8107029" y="6113076"/>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2B</a:t>
            </a:r>
          </a:p>
        </p:txBody>
      </p:sp>
      <p:cxnSp>
        <p:nvCxnSpPr>
          <p:cNvPr id="33" name="Connector: Curved 32">
            <a:extLst>
              <a:ext uri="{FF2B5EF4-FFF2-40B4-BE49-F238E27FC236}">
                <a16:creationId xmlns:a16="http://schemas.microsoft.com/office/drawing/2014/main" id="{2A0DA317-3A28-45F7-999C-918D6CB8AD75}"/>
              </a:ext>
            </a:extLst>
          </p:cNvPr>
          <p:cNvCxnSpPr>
            <a:cxnSpLocks/>
            <a:stCxn id="29" idx="2"/>
            <a:endCxn id="4" idx="6"/>
          </p:cNvCxnSpPr>
          <p:nvPr/>
        </p:nvCxnSpPr>
        <p:spPr>
          <a:xfrm rot="10800000">
            <a:off x="2182932" y="4815281"/>
            <a:ext cx="557672"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190B3604-392D-4F67-A671-957AA838502C}"/>
              </a:ext>
            </a:extLst>
          </p:cNvPr>
          <p:cNvCxnSpPr>
            <a:cxnSpLocks/>
            <a:stCxn id="30" idx="2"/>
            <a:endCxn id="6" idx="6"/>
          </p:cNvCxnSpPr>
          <p:nvPr/>
        </p:nvCxnSpPr>
        <p:spPr>
          <a:xfrm rot="10800000">
            <a:off x="2203569" y="6688506"/>
            <a:ext cx="569068"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07EF177B-1D88-49C2-A8BA-7D03BD2E6D0F}"/>
              </a:ext>
            </a:extLst>
          </p:cNvPr>
          <p:cNvCxnSpPr>
            <a:cxnSpLocks/>
            <a:stCxn id="31" idx="6"/>
            <a:endCxn id="5" idx="2"/>
          </p:cNvCxnSpPr>
          <p:nvPr/>
        </p:nvCxnSpPr>
        <p:spPr>
          <a:xfrm>
            <a:off x="9552424" y="4787649"/>
            <a:ext cx="577354" cy="3675"/>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1750E2CD-6BE7-4E03-A519-6B7B5F985BBB}"/>
              </a:ext>
            </a:extLst>
          </p:cNvPr>
          <p:cNvCxnSpPr>
            <a:cxnSpLocks/>
            <a:stCxn id="32" idx="6"/>
            <a:endCxn id="7" idx="2"/>
          </p:cNvCxnSpPr>
          <p:nvPr/>
        </p:nvCxnSpPr>
        <p:spPr>
          <a:xfrm>
            <a:off x="9543358" y="6734133"/>
            <a:ext cx="577353"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2992746-A5C2-42C7-AB80-07FAEF3D12C1}"/>
              </a:ext>
            </a:extLst>
          </p:cNvPr>
          <p:cNvCxnSpPr>
            <a:cxnSpLocks/>
            <a:stCxn id="5" idx="4"/>
            <a:endCxn id="7" idx="0"/>
          </p:cNvCxnSpPr>
          <p:nvPr/>
        </p:nvCxnSpPr>
        <p:spPr>
          <a:xfrm rot="5400000">
            <a:off x="10586609" y="5758195"/>
            <a:ext cx="700695" cy="906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Connector: Curved 49">
            <a:extLst>
              <a:ext uri="{FF2B5EF4-FFF2-40B4-BE49-F238E27FC236}">
                <a16:creationId xmlns:a16="http://schemas.microsoft.com/office/drawing/2014/main" id="{41DC51D0-B2E2-4477-87B1-65F8AE17D001}"/>
              </a:ext>
            </a:extLst>
          </p:cNvPr>
          <p:cNvCxnSpPr>
            <a:cxnSpLocks/>
            <a:stCxn id="29" idx="6"/>
            <a:endCxn id="8" idx="6"/>
          </p:cNvCxnSpPr>
          <p:nvPr/>
        </p:nvCxnSpPr>
        <p:spPr>
          <a:xfrm flipV="1">
            <a:off x="4176933" y="2989288"/>
            <a:ext cx="515150" cy="1825993"/>
          </a:xfrm>
          <a:prstGeom prst="curvedConnector3">
            <a:avLst>
              <a:gd name="adj1" fmla="val 14437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Connector: Curved 53">
            <a:extLst>
              <a:ext uri="{FF2B5EF4-FFF2-40B4-BE49-F238E27FC236}">
                <a16:creationId xmlns:a16="http://schemas.microsoft.com/office/drawing/2014/main" id="{6F0A0527-247E-4D4F-AF07-EBD0A2DBF72F}"/>
              </a:ext>
            </a:extLst>
          </p:cNvPr>
          <p:cNvCxnSpPr>
            <a:cxnSpLocks/>
            <a:stCxn id="30" idx="6"/>
            <a:endCxn id="8" idx="6"/>
          </p:cNvCxnSpPr>
          <p:nvPr/>
        </p:nvCxnSpPr>
        <p:spPr>
          <a:xfrm flipV="1">
            <a:off x="4208966" y="2989288"/>
            <a:ext cx="483117" cy="3699218"/>
          </a:xfrm>
          <a:prstGeom prst="curvedConnector3">
            <a:avLst>
              <a:gd name="adj1" fmla="val 14731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Connector: Curved 56">
            <a:extLst>
              <a:ext uri="{FF2B5EF4-FFF2-40B4-BE49-F238E27FC236}">
                <a16:creationId xmlns:a16="http://schemas.microsoft.com/office/drawing/2014/main" id="{D54A1E6D-DC0A-47ED-A411-BF9CD531B79B}"/>
              </a:ext>
            </a:extLst>
          </p:cNvPr>
          <p:cNvCxnSpPr>
            <a:cxnSpLocks/>
            <a:stCxn id="32" idx="2"/>
            <a:endCxn id="9" idx="2"/>
          </p:cNvCxnSpPr>
          <p:nvPr/>
        </p:nvCxnSpPr>
        <p:spPr>
          <a:xfrm rot="10800000">
            <a:off x="7532007" y="2989289"/>
            <a:ext cx="575023" cy="3744845"/>
          </a:xfrm>
          <a:prstGeom prst="curvedConnector3">
            <a:avLst>
              <a:gd name="adj1" fmla="val 13975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DB83C886-882C-4AAE-942F-0B619E25E07E}"/>
              </a:ext>
            </a:extLst>
          </p:cNvPr>
          <p:cNvCxnSpPr>
            <a:cxnSpLocks/>
            <a:stCxn id="31" idx="2"/>
            <a:endCxn id="9" idx="2"/>
          </p:cNvCxnSpPr>
          <p:nvPr/>
        </p:nvCxnSpPr>
        <p:spPr>
          <a:xfrm rot="10800000">
            <a:off x="7532007" y="2989289"/>
            <a:ext cx="584089" cy="1798361"/>
          </a:xfrm>
          <a:prstGeom prst="curvedConnector3">
            <a:avLst>
              <a:gd name="adj1" fmla="val 13913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62683CF5-D9C7-4B04-9DF6-50576A3EA5A3}"/>
              </a:ext>
            </a:extLst>
          </p:cNvPr>
          <p:cNvSpPr txBox="1"/>
          <p:nvPr/>
        </p:nvSpPr>
        <p:spPr>
          <a:xfrm>
            <a:off x="4858783" y="520319"/>
            <a:ext cx="2464136" cy="487826"/>
          </a:xfrm>
          <a:prstGeom prst="rect">
            <a:avLst/>
          </a:prstGeom>
          <a:noFill/>
        </p:spPr>
        <p:txBody>
          <a:bodyPr wrap="none" rtlCol="0">
            <a:spAutoFit/>
          </a:bodyPr>
          <a:lstStyle/>
          <a:p>
            <a:r>
              <a:rPr lang="en-GB" sz="2570" dirty="0"/>
              <a:t>transformed into</a:t>
            </a:r>
          </a:p>
        </p:txBody>
      </p:sp>
      <p:sp>
        <p:nvSpPr>
          <p:cNvPr id="137" name="TextBox 136">
            <a:extLst>
              <a:ext uri="{FF2B5EF4-FFF2-40B4-BE49-F238E27FC236}">
                <a16:creationId xmlns:a16="http://schemas.microsoft.com/office/drawing/2014/main" id="{A9417C24-D9D8-4EBF-B520-BB30296428A4}"/>
              </a:ext>
            </a:extLst>
          </p:cNvPr>
          <p:cNvSpPr txBox="1"/>
          <p:nvPr/>
        </p:nvSpPr>
        <p:spPr>
          <a:xfrm>
            <a:off x="1539068" y="5467923"/>
            <a:ext cx="1404552" cy="487826"/>
          </a:xfrm>
          <a:prstGeom prst="rect">
            <a:avLst/>
          </a:prstGeom>
          <a:noFill/>
        </p:spPr>
        <p:txBody>
          <a:bodyPr wrap="none" rtlCol="0">
            <a:spAutoFit/>
          </a:bodyPr>
          <a:lstStyle/>
          <a:p>
            <a:r>
              <a:rPr lang="en-GB" sz="2570" dirty="0"/>
              <a:t>precedes</a:t>
            </a:r>
          </a:p>
        </p:txBody>
      </p:sp>
      <p:sp>
        <p:nvSpPr>
          <p:cNvPr id="138" name="TextBox 137">
            <a:extLst>
              <a:ext uri="{FF2B5EF4-FFF2-40B4-BE49-F238E27FC236}">
                <a16:creationId xmlns:a16="http://schemas.microsoft.com/office/drawing/2014/main" id="{4730A276-A860-4F38-B969-32806A0FE333}"/>
              </a:ext>
            </a:extLst>
          </p:cNvPr>
          <p:cNvSpPr txBox="1"/>
          <p:nvPr/>
        </p:nvSpPr>
        <p:spPr>
          <a:xfrm>
            <a:off x="9331893" y="5467923"/>
            <a:ext cx="1400192" cy="487826"/>
          </a:xfrm>
          <a:prstGeom prst="rect">
            <a:avLst/>
          </a:prstGeom>
          <a:noFill/>
        </p:spPr>
        <p:txBody>
          <a:bodyPr wrap="none" rtlCol="0">
            <a:spAutoFit/>
          </a:bodyPr>
          <a:lstStyle/>
          <a:p>
            <a:r>
              <a:rPr lang="en-GB" sz="2570" dirty="0"/>
              <a:t>precedes</a:t>
            </a:r>
          </a:p>
        </p:txBody>
      </p:sp>
      <p:sp>
        <p:nvSpPr>
          <p:cNvPr id="162" name="TextBox 161">
            <a:extLst>
              <a:ext uri="{FF2B5EF4-FFF2-40B4-BE49-F238E27FC236}">
                <a16:creationId xmlns:a16="http://schemas.microsoft.com/office/drawing/2014/main" id="{668F8D0B-975F-46B9-9A56-47132BE292F5}"/>
              </a:ext>
            </a:extLst>
          </p:cNvPr>
          <p:cNvSpPr txBox="1"/>
          <p:nvPr/>
        </p:nvSpPr>
        <p:spPr>
          <a:xfrm>
            <a:off x="2701974" y="3653909"/>
            <a:ext cx="2087431" cy="487826"/>
          </a:xfrm>
          <a:prstGeom prst="rect">
            <a:avLst/>
          </a:prstGeom>
          <a:noFill/>
        </p:spPr>
        <p:txBody>
          <a:bodyPr wrap="none" rtlCol="0">
            <a:spAutoFit/>
          </a:bodyPr>
          <a:lstStyle/>
          <a:p>
            <a:r>
              <a:rPr lang="en-GB" sz="2570" dirty="0"/>
              <a:t>aggregated by</a:t>
            </a:r>
          </a:p>
        </p:txBody>
      </p:sp>
      <p:sp>
        <p:nvSpPr>
          <p:cNvPr id="163" name="TextBox 162">
            <a:extLst>
              <a:ext uri="{FF2B5EF4-FFF2-40B4-BE49-F238E27FC236}">
                <a16:creationId xmlns:a16="http://schemas.microsoft.com/office/drawing/2014/main" id="{99484F8A-8AEF-4726-BED1-555BE2C229D4}"/>
              </a:ext>
            </a:extLst>
          </p:cNvPr>
          <p:cNvSpPr txBox="1"/>
          <p:nvPr/>
        </p:nvSpPr>
        <p:spPr>
          <a:xfrm>
            <a:off x="7326267" y="3652580"/>
            <a:ext cx="2071849" cy="487826"/>
          </a:xfrm>
          <a:prstGeom prst="rect">
            <a:avLst/>
          </a:prstGeom>
          <a:noFill/>
        </p:spPr>
        <p:txBody>
          <a:bodyPr wrap="none" rtlCol="0">
            <a:spAutoFit/>
          </a:bodyPr>
          <a:lstStyle/>
          <a:p>
            <a:r>
              <a:rPr lang="en-GB" sz="2570" dirty="0"/>
              <a:t>aggregated by</a:t>
            </a:r>
          </a:p>
        </p:txBody>
      </p:sp>
      <p:sp>
        <p:nvSpPr>
          <p:cNvPr id="164" name="TextBox 163">
            <a:extLst>
              <a:ext uri="{FF2B5EF4-FFF2-40B4-BE49-F238E27FC236}">
                <a16:creationId xmlns:a16="http://schemas.microsoft.com/office/drawing/2014/main" id="{220FA1B7-640D-431D-949B-54902712A4B2}"/>
              </a:ext>
            </a:extLst>
          </p:cNvPr>
          <p:cNvSpPr txBox="1"/>
          <p:nvPr/>
        </p:nvSpPr>
        <p:spPr>
          <a:xfrm>
            <a:off x="4071763" y="7677011"/>
            <a:ext cx="1820178" cy="487826"/>
          </a:xfrm>
          <a:prstGeom prst="rect">
            <a:avLst/>
          </a:prstGeom>
          <a:noFill/>
          <a:ln w="19050">
            <a:solidFill>
              <a:schemeClr val="tx1"/>
            </a:solidFill>
          </a:ln>
        </p:spPr>
        <p:txBody>
          <a:bodyPr wrap="none" rtlCol="0">
            <a:spAutoFit/>
          </a:bodyPr>
          <a:lstStyle/>
          <a:p>
            <a:r>
              <a:rPr lang="en-GB" sz="2570" dirty="0" err="1"/>
              <a:t>AggregateM</a:t>
            </a:r>
            <a:endParaRPr lang="en-GB" sz="2570" dirty="0"/>
          </a:p>
        </p:txBody>
      </p:sp>
      <p:cxnSp>
        <p:nvCxnSpPr>
          <p:cNvPr id="169" name="Connector: Curved 168">
            <a:extLst>
              <a:ext uri="{FF2B5EF4-FFF2-40B4-BE49-F238E27FC236}">
                <a16:creationId xmlns:a16="http://schemas.microsoft.com/office/drawing/2014/main" id="{782B204A-17F5-4735-9432-F4DDA023617D}"/>
              </a:ext>
            </a:extLst>
          </p:cNvPr>
          <p:cNvCxnSpPr>
            <a:cxnSpLocks/>
            <a:stCxn id="8" idx="6"/>
            <a:endCxn id="164" idx="0"/>
          </p:cNvCxnSpPr>
          <p:nvPr/>
        </p:nvCxnSpPr>
        <p:spPr>
          <a:xfrm>
            <a:off x="4692083" y="2989288"/>
            <a:ext cx="289769" cy="4687723"/>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3" name="Connector: Curved 172">
            <a:extLst>
              <a:ext uri="{FF2B5EF4-FFF2-40B4-BE49-F238E27FC236}">
                <a16:creationId xmlns:a16="http://schemas.microsoft.com/office/drawing/2014/main" id="{D3C7791B-CCAB-46A5-8A00-85741EE7865C}"/>
              </a:ext>
            </a:extLst>
          </p:cNvPr>
          <p:cNvCxnSpPr>
            <a:cxnSpLocks/>
            <a:stCxn id="9" idx="2"/>
            <a:endCxn id="46" idx="0"/>
          </p:cNvCxnSpPr>
          <p:nvPr/>
        </p:nvCxnSpPr>
        <p:spPr>
          <a:xfrm rot="10800000" flipV="1">
            <a:off x="7138346" y="2989287"/>
            <a:ext cx="393661" cy="468752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6" name="Connector: Curved 175">
            <a:extLst>
              <a:ext uri="{FF2B5EF4-FFF2-40B4-BE49-F238E27FC236}">
                <a16:creationId xmlns:a16="http://schemas.microsoft.com/office/drawing/2014/main" id="{F51E4C54-CDE5-4A78-91F4-1E2097B62AFD}"/>
              </a:ext>
            </a:extLst>
          </p:cNvPr>
          <p:cNvCxnSpPr>
            <a:cxnSpLocks/>
            <a:stCxn id="29" idx="6"/>
            <a:endCxn id="164" idx="0"/>
          </p:cNvCxnSpPr>
          <p:nvPr/>
        </p:nvCxnSpPr>
        <p:spPr>
          <a:xfrm>
            <a:off x="4176933" y="4815281"/>
            <a:ext cx="804919" cy="286173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9" name="Connector: Curved 178">
            <a:extLst>
              <a:ext uri="{FF2B5EF4-FFF2-40B4-BE49-F238E27FC236}">
                <a16:creationId xmlns:a16="http://schemas.microsoft.com/office/drawing/2014/main" id="{C1C2B8DF-6B8B-4CE9-9C84-F28D43E6821A}"/>
              </a:ext>
            </a:extLst>
          </p:cNvPr>
          <p:cNvCxnSpPr>
            <a:cxnSpLocks/>
            <a:stCxn id="31" idx="2"/>
            <a:endCxn id="46" idx="0"/>
          </p:cNvCxnSpPr>
          <p:nvPr/>
        </p:nvCxnSpPr>
        <p:spPr>
          <a:xfrm rot="10800000" flipV="1">
            <a:off x="7138345" y="4787649"/>
            <a:ext cx="977750" cy="2889164"/>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2" name="Connector: Curved 181">
            <a:extLst>
              <a:ext uri="{FF2B5EF4-FFF2-40B4-BE49-F238E27FC236}">
                <a16:creationId xmlns:a16="http://schemas.microsoft.com/office/drawing/2014/main" id="{8D0157DD-7263-4547-A031-F82292409B46}"/>
              </a:ext>
            </a:extLst>
          </p:cNvPr>
          <p:cNvCxnSpPr>
            <a:cxnSpLocks/>
            <a:stCxn id="30" idx="6"/>
            <a:endCxn id="164" idx="0"/>
          </p:cNvCxnSpPr>
          <p:nvPr/>
        </p:nvCxnSpPr>
        <p:spPr>
          <a:xfrm>
            <a:off x="4208966" y="6688506"/>
            <a:ext cx="772886" cy="98850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5" name="Connector: Curved 184">
            <a:extLst>
              <a:ext uri="{FF2B5EF4-FFF2-40B4-BE49-F238E27FC236}">
                <a16:creationId xmlns:a16="http://schemas.microsoft.com/office/drawing/2014/main" id="{C1C0B88F-A6FE-4FA3-8AAF-52B8D071A5BC}"/>
              </a:ext>
            </a:extLst>
          </p:cNvPr>
          <p:cNvCxnSpPr>
            <a:cxnSpLocks/>
            <a:stCxn id="32" idx="2"/>
            <a:endCxn id="46" idx="0"/>
          </p:cNvCxnSpPr>
          <p:nvPr/>
        </p:nvCxnSpPr>
        <p:spPr>
          <a:xfrm rot="10800000" flipV="1">
            <a:off x="7138345" y="6734133"/>
            <a:ext cx="968684" cy="94268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832707FD-C989-4347-A2FA-C706920F57B1}"/>
              </a:ext>
            </a:extLst>
          </p:cNvPr>
          <p:cNvSpPr txBox="1"/>
          <p:nvPr/>
        </p:nvSpPr>
        <p:spPr>
          <a:xfrm>
            <a:off x="6228256" y="7676813"/>
            <a:ext cx="1820178" cy="487826"/>
          </a:xfrm>
          <a:prstGeom prst="rect">
            <a:avLst/>
          </a:prstGeom>
          <a:noFill/>
          <a:ln w="19050">
            <a:solidFill>
              <a:schemeClr val="tx1"/>
            </a:solidFill>
          </a:ln>
        </p:spPr>
        <p:txBody>
          <a:bodyPr wrap="none" rtlCol="0">
            <a:spAutoFit/>
          </a:bodyPr>
          <a:lstStyle/>
          <a:p>
            <a:r>
              <a:rPr lang="en-GB" sz="2570" dirty="0" err="1"/>
              <a:t>AggregateM</a:t>
            </a:r>
            <a:endParaRPr lang="en-GB" sz="2570" dirty="0"/>
          </a:p>
        </p:txBody>
      </p:sp>
    </p:spTree>
    <p:extLst>
      <p:ext uri="{BB962C8B-B14F-4D97-AF65-F5344CB8AC3E}">
        <p14:creationId xmlns:p14="http://schemas.microsoft.com/office/powerpoint/2010/main" val="3591656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28</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289434"/>
            <a:ext cx="4162934" cy="1015663"/>
          </a:xfrm>
          <a:prstGeom prst="rect">
            <a:avLst/>
          </a:prstGeom>
          <a:noFill/>
        </p:spPr>
        <p:txBody>
          <a:bodyPr wrap="none" rtlCol="0">
            <a:spAutoFit/>
          </a:bodyPr>
          <a:lstStyle/>
          <a:p>
            <a:r>
              <a:rPr lang="en-GB" sz="6000" dirty="0">
                <a:solidFill>
                  <a:schemeClr val="tx2"/>
                </a:solidFill>
              </a:rPr>
              <a:t>Work groups</a:t>
            </a:r>
          </a:p>
        </p:txBody>
      </p:sp>
      <p:sp>
        <p:nvSpPr>
          <p:cNvPr id="5" name="TextBox 4">
            <a:extLst>
              <a:ext uri="{FF2B5EF4-FFF2-40B4-BE49-F238E27FC236}">
                <a16:creationId xmlns:a16="http://schemas.microsoft.com/office/drawing/2014/main" id="{5CBFFFF7-21EA-46F9-9F0F-C3C8FA5970EA}"/>
              </a:ext>
            </a:extLst>
          </p:cNvPr>
          <p:cNvSpPr txBox="1"/>
          <p:nvPr/>
        </p:nvSpPr>
        <p:spPr>
          <a:xfrm>
            <a:off x="665955" y="4539063"/>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cxnSp>
        <p:nvCxnSpPr>
          <p:cNvPr id="7" name="Connector: Curved 6">
            <a:extLst>
              <a:ext uri="{FF2B5EF4-FFF2-40B4-BE49-F238E27FC236}">
                <a16:creationId xmlns:a16="http://schemas.microsoft.com/office/drawing/2014/main" id="{52E3C741-6589-4859-8427-A466B30ADCBC}"/>
              </a:ext>
            </a:extLst>
          </p:cNvPr>
          <p:cNvCxnSpPr>
            <a:cxnSpLocks/>
            <a:stCxn id="5" idx="5"/>
            <a:endCxn id="9" idx="1"/>
          </p:cNvCxnSpPr>
          <p:nvPr/>
        </p:nvCxnSpPr>
        <p:spPr>
          <a:xfrm rot="16200000" flipH="1">
            <a:off x="3435524" y="3765161"/>
            <a:ext cx="1743492" cy="4695058"/>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0DC0EB5-469D-49E5-9370-05B7BB8C3857}"/>
              </a:ext>
            </a:extLst>
          </p:cNvPr>
          <p:cNvSpPr txBox="1"/>
          <p:nvPr/>
        </p:nvSpPr>
        <p:spPr>
          <a:xfrm>
            <a:off x="6656355" y="4388373"/>
            <a:ext cx="4847271" cy="1077218"/>
          </a:xfrm>
          <a:prstGeom prst="rect">
            <a:avLst/>
          </a:prstGeom>
          <a:solidFill>
            <a:schemeClr val="bg1"/>
          </a:solidFill>
          <a:ln w="38100">
            <a:solidFill>
              <a:schemeClr val="tx2"/>
            </a:solidFill>
          </a:ln>
        </p:spPr>
        <p:txBody>
          <a:bodyPr wrap="square" rtlCol="0">
            <a:spAutoFit/>
          </a:bodyPr>
          <a:lstStyle/>
          <a:p>
            <a:r>
              <a:rPr lang="en-GB" sz="3200" dirty="0"/>
              <a:t>“Authorized access point for work group”</a:t>
            </a:r>
          </a:p>
        </p:txBody>
      </p:sp>
      <p:sp>
        <p:nvSpPr>
          <p:cNvPr id="9" name="TextBox 8">
            <a:extLst>
              <a:ext uri="{FF2B5EF4-FFF2-40B4-BE49-F238E27FC236}">
                <a16:creationId xmlns:a16="http://schemas.microsoft.com/office/drawing/2014/main" id="{C005730F-680C-4BCC-88E8-415528508492}"/>
              </a:ext>
            </a:extLst>
          </p:cNvPr>
          <p:cNvSpPr txBox="1"/>
          <p:nvPr/>
        </p:nvSpPr>
        <p:spPr>
          <a:xfrm>
            <a:off x="6654799" y="6692048"/>
            <a:ext cx="4631076" cy="584775"/>
          </a:xfrm>
          <a:prstGeom prst="rect">
            <a:avLst/>
          </a:prstGeom>
          <a:solidFill>
            <a:schemeClr val="bg1"/>
          </a:solidFill>
          <a:ln w="38100">
            <a:solidFill>
              <a:schemeClr val="tx2"/>
            </a:solidFill>
          </a:ln>
        </p:spPr>
        <p:txBody>
          <a:bodyPr wrap="none" rtlCol="0">
            <a:spAutoFit/>
          </a:bodyPr>
          <a:lstStyle/>
          <a:p>
            <a:pPr algn="ctr"/>
            <a:r>
              <a:rPr lang="en-GB" sz="3200" dirty="0"/>
              <a:t>“Identifier for work group”</a:t>
            </a:r>
          </a:p>
        </p:txBody>
      </p:sp>
      <p:cxnSp>
        <p:nvCxnSpPr>
          <p:cNvPr id="10" name="Connector: Curved 9">
            <a:extLst>
              <a:ext uri="{FF2B5EF4-FFF2-40B4-BE49-F238E27FC236}">
                <a16:creationId xmlns:a16="http://schemas.microsoft.com/office/drawing/2014/main" id="{DA830E32-2BC9-4B24-96D6-2BBDCE5091C7}"/>
              </a:ext>
            </a:extLst>
          </p:cNvPr>
          <p:cNvCxnSpPr>
            <a:cxnSpLocks/>
            <a:stCxn id="5" idx="6"/>
            <a:endCxn id="8" idx="1"/>
          </p:cNvCxnSpPr>
          <p:nvPr/>
        </p:nvCxnSpPr>
        <p:spPr>
          <a:xfrm flipV="1">
            <a:off x="2181720" y="4926982"/>
            <a:ext cx="4474635" cy="23234"/>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Connector: Curved 10">
            <a:extLst>
              <a:ext uri="{FF2B5EF4-FFF2-40B4-BE49-F238E27FC236}">
                <a16:creationId xmlns:a16="http://schemas.microsoft.com/office/drawing/2014/main" id="{5A15F535-FD8E-441E-8E66-7D842D1543A4}"/>
              </a:ext>
            </a:extLst>
          </p:cNvPr>
          <p:cNvCxnSpPr>
            <a:cxnSpLocks/>
            <a:stCxn id="5" idx="7"/>
          </p:cNvCxnSpPr>
          <p:nvPr/>
        </p:nvCxnSpPr>
        <p:spPr>
          <a:xfrm rot="5400000" flipH="1" flipV="1">
            <a:off x="3692148" y="1696836"/>
            <a:ext cx="1230244" cy="4695059"/>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E9307568-C424-4E8C-9F03-E3C318B287C5}"/>
              </a:ext>
            </a:extLst>
          </p:cNvPr>
          <p:cNvSpPr txBox="1"/>
          <p:nvPr/>
        </p:nvSpPr>
        <p:spPr>
          <a:xfrm>
            <a:off x="2397259" y="4935361"/>
            <a:ext cx="4199996" cy="954107"/>
          </a:xfrm>
          <a:prstGeom prst="rect">
            <a:avLst/>
          </a:prstGeom>
          <a:noFill/>
        </p:spPr>
        <p:txBody>
          <a:bodyPr wrap="none" rtlCol="0">
            <a:spAutoFit/>
          </a:bodyPr>
          <a:lstStyle/>
          <a:p>
            <a:pPr algn="r"/>
            <a:r>
              <a:rPr lang="en-GB" sz="2800" dirty="0"/>
              <a:t>has authorized access point</a:t>
            </a:r>
          </a:p>
          <a:p>
            <a:pPr algn="r"/>
            <a:r>
              <a:rPr lang="en-GB" sz="2800" dirty="0"/>
              <a:t>for work group</a:t>
            </a:r>
          </a:p>
        </p:txBody>
      </p:sp>
      <p:sp>
        <p:nvSpPr>
          <p:cNvPr id="14" name="TextBox 13">
            <a:extLst>
              <a:ext uri="{FF2B5EF4-FFF2-40B4-BE49-F238E27FC236}">
                <a16:creationId xmlns:a16="http://schemas.microsoft.com/office/drawing/2014/main" id="{DE44D88C-6B95-406A-AFCB-B59A5BE36A19}"/>
              </a:ext>
            </a:extLst>
          </p:cNvPr>
          <p:cNvSpPr txBox="1"/>
          <p:nvPr/>
        </p:nvSpPr>
        <p:spPr>
          <a:xfrm>
            <a:off x="2246391" y="6946619"/>
            <a:ext cx="4345292" cy="523220"/>
          </a:xfrm>
          <a:prstGeom prst="rect">
            <a:avLst/>
          </a:prstGeom>
          <a:noFill/>
        </p:spPr>
        <p:txBody>
          <a:bodyPr wrap="none" rtlCol="0">
            <a:spAutoFit/>
          </a:bodyPr>
          <a:lstStyle/>
          <a:p>
            <a:r>
              <a:rPr lang="en-GB" sz="2800" dirty="0"/>
              <a:t>has identifier for work group</a:t>
            </a:r>
          </a:p>
        </p:txBody>
      </p:sp>
      <p:sp>
        <p:nvSpPr>
          <p:cNvPr id="17" name="TextBox 16">
            <a:extLst>
              <a:ext uri="{FF2B5EF4-FFF2-40B4-BE49-F238E27FC236}">
                <a16:creationId xmlns:a16="http://schemas.microsoft.com/office/drawing/2014/main" id="{FF4CB161-BBD5-4416-BD1B-FAC02C271FA6}"/>
              </a:ext>
            </a:extLst>
          </p:cNvPr>
          <p:cNvSpPr txBox="1"/>
          <p:nvPr/>
        </p:nvSpPr>
        <p:spPr>
          <a:xfrm>
            <a:off x="2117595" y="2838236"/>
            <a:ext cx="4537204" cy="523220"/>
          </a:xfrm>
          <a:prstGeom prst="rect">
            <a:avLst/>
          </a:prstGeom>
          <a:noFill/>
        </p:spPr>
        <p:txBody>
          <a:bodyPr wrap="none" rtlCol="0">
            <a:spAutoFit/>
          </a:bodyPr>
          <a:lstStyle/>
          <a:p>
            <a:r>
              <a:rPr lang="en-GB" sz="2800" dirty="0"/>
              <a:t>has appellation of work group</a:t>
            </a:r>
          </a:p>
        </p:txBody>
      </p:sp>
      <p:sp>
        <p:nvSpPr>
          <p:cNvPr id="21" name="TextBox 20">
            <a:extLst>
              <a:ext uri="{FF2B5EF4-FFF2-40B4-BE49-F238E27FC236}">
                <a16:creationId xmlns:a16="http://schemas.microsoft.com/office/drawing/2014/main" id="{AE06B057-7F32-42B2-B037-0ADBED0D53FA}"/>
              </a:ext>
            </a:extLst>
          </p:cNvPr>
          <p:cNvSpPr txBox="1"/>
          <p:nvPr/>
        </p:nvSpPr>
        <p:spPr>
          <a:xfrm>
            <a:off x="6654799" y="3136855"/>
            <a:ext cx="4848828" cy="584775"/>
          </a:xfrm>
          <a:prstGeom prst="rect">
            <a:avLst/>
          </a:prstGeom>
          <a:solidFill>
            <a:schemeClr val="bg1"/>
          </a:solidFill>
          <a:ln w="38100">
            <a:solidFill>
              <a:schemeClr val="tx2"/>
            </a:solidFill>
          </a:ln>
        </p:spPr>
        <p:txBody>
          <a:bodyPr wrap="none" rtlCol="0">
            <a:spAutoFit/>
          </a:bodyPr>
          <a:lstStyle/>
          <a:p>
            <a:pPr algn="ctr"/>
            <a:r>
              <a:rPr lang="en-GB" sz="3200" dirty="0"/>
              <a:t>“Appellation of work group”</a:t>
            </a:r>
          </a:p>
        </p:txBody>
      </p:sp>
      <p:sp>
        <p:nvSpPr>
          <p:cNvPr id="32" name="TextBox 31">
            <a:extLst>
              <a:ext uri="{FF2B5EF4-FFF2-40B4-BE49-F238E27FC236}">
                <a16:creationId xmlns:a16="http://schemas.microsoft.com/office/drawing/2014/main" id="{4F236DDC-AEC1-46C3-BE6C-182CD03165EE}"/>
              </a:ext>
            </a:extLst>
          </p:cNvPr>
          <p:cNvSpPr txBox="1"/>
          <p:nvPr/>
        </p:nvSpPr>
        <p:spPr>
          <a:xfrm>
            <a:off x="665954" y="1696815"/>
            <a:ext cx="9301329" cy="707886"/>
          </a:xfrm>
          <a:prstGeom prst="rect">
            <a:avLst/>
          </a:prstGeom>
          <a:noFill/>
        </p:spPr>
        <p:txBody>
          <a:bodyPr wrap="none" rtlCol="0">
            <a:spAutoFit/>
          </a:bodyPr>
          <a:lstStyle/>
          <a:p>
            <a:r>
              <a:rPr lang="en-GB" sz="4000" dirty="0"/>
              <a:t>A set of works that are identified as a whole</a:t>
            </a:r>
          </a:p>
        </p:txBody>
      </p:sp>
    </p:spTree>
    <p:extLst>
      <p:ext uri="{BB962C8B-B14F-4D97-AF65-F5344CB8AC3E}">
        <p14:creationId xmlns:p14="http://schemas.microsoft.com/office/powerpoint/2010/main" val="1080845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1000"/>
                                        <p:tgtEl>
                                          <p:spTgt spid="21"/>
                                        </p:tgtEl>
                                      </p:cBhvr>
                                    </p:animEffect>
                                  </p:childTnLst>
                                </p:cTn>
                              </p:par>
                            </p:childTnLst>
                          </p:cTn>
                        </p:par>
                        <p:par>
                          <p:cTn id="19" fill="hold">
                            <p:stCondLst>
                              <p:cond delay="3000"/>
                            </p:stCondLst>
                            <p:childTnLst>
                              <p:par>
                                <p:cTn id="20" presetID="10" presetClass="entr" presetSubtype="0"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par>
                                <p:cTn id="23" presetID="10"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childTnLst>
                                </p:cTn>
                              </p:par>
                            </p:childTnLst>
                          </p:cTn>
                        </p:par>
                        <p:par>
                          <p:cTn id="26" fill="hold">
                            <p:stCondLst>
                              <p:cond delay="4000"/>
                            </p:stCondLst>
                            <p:childTnLst>
                              <p:par>
                                <p:cTn id="27" presetID="10" presetClass="entr" presetSubtype="0"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childTnLst>
                                </p:cTn>
                              </p:par>
                            </p:childTnLst>
                          </p:cTn>
                        </p:par>
                        <p:par>
                          <p:cTn id="30" fill="hold">
                            <p:stCondLst>
                              <p:cond delay="5000"/>
                            </p:stCondLst>
                            <p:childTnLst>
                              <p:par>
                                <p:cTn id="31" presetID="10" presetClass="entr" presetSubtype="0"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1000"/>
                                        <p:tgtEl>
                                          <p:spTgt spid="14"/>
                                        </p:tgtEl>
                                      </p:cBhvr>
                                    </p:animEffect>
                                  </p:childTnLst>
                                </p:cTn>
                              </p:par>
                            </p:childTnLst>
                          </p:cTn>
                        </p:par>
                        <p:par>
                          <p:cTn id="37" fill="hold">
                            <p:stCondLst>
                              <p:cond delay="6000"/>
                            </p:stCondLst>
                            <p:childTnLst>
                              <p:par>
                                <p:cTn id="38" presetID="10" presetClass="entr" presetSubtype="0" fill="hold" grpId="0"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3" grpId="0"/>
      <p:bldP spid="14" grpId="0"/>
      <p:bldP spid="17" grpId="0"/>
      <p:bldP spid="2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29</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6889584" cy="1143932"/>
          </a:xfrm>
          <a:prstGeom prst="rect">
            <a:avLst/>
          </a:prstGeom>
        </p:spPr>
        <p:txBody>
          <a:bodyPr/>
          <a:lstStyle>
            <a:lvl1pPr>
              <a:defRPr>
                <a:latin typeface="+mj-lt"/>
                <a:ea typeface="+mj-ea"/>
                <a:cs typeface="+mj-cs"/>
              </a:defRPr>
            </a:lvl1pPr>
          </a:lstStyle>
          <a:p>
            <a:r>
              <a:rPr lang="en-GB" sz="6000" kern="0" dirty="0">
                <a:solidFill>
                  <a:schemeClr val="tx2"/>
                </a:solidFill>
              </a:rPr>
              <a:t>Data provenance</a:t>
            </a:r>
          </a:p>
        </p:txBody>
      </p:sp>
      <p:sp>
        <p:nvSpPr>
          <p:cNvPr id="10" name="TextBox 9">
            <a:extLst>
              <a:ext uri="{FF2B5EF4-FFF2-40B4-BE49-F238E27FC236}">
                <a16:creationId xmlns:a16="http://schemas.microsoft.com/office/drawing/2014/main" id="{58CDB1B2-E570-475D-93A9-271C37C568B7}"/>
              </a:ext>
            </a:extLst>
          </p:cNvPr>
          <p:cNvSpPr txBox="1"/>
          <p:nvPr/>
        </p:nvSpPr>
        <p:spPr>
          <a:xfrm>
            <a:off x="635068" y="1771650"/>
            <a:ext cx="9427196" cy="830997"/>
          </a:xfrm>
          <a:prstGeom prst="rect">
            <a:avLst/>
          </a:prstGeom>
          <a:noFill/>
        </p:spPr>
        <p:txBody>
          <a:bodyPr wrap="none" rtlCol="0">
            <a:spAutoFit/>
          </a:bodyPr>
          <a:lstStyle/>
          <a:p>
            <a:r>
              <a:rPr lang="en-GB" sz="4800" dirty="0"/>
              <a:t>Who made the metadata statement?</a:t>
            </a:r>
          </a:p>
        </p:txBody>
      </p:sp>
      <p:sp>
        <p:nvSpPr>
          <p:cNvPr id="11" name="TextBox 10">
            <a:extLst>
              <a:ext uri="{FF2B5EF4-FFF2-40B4-BE49-F238E27FC236}">
                <a16:creationId xmlns:a16="http://schemas.microsoft.com/office/drawing/2014/main" id="{083C2ADE-D805-4E00-A958-7CA23D51BE9C}"/>
              </a:ext>
            </a:extLst>
          </p:cNvPr>
          <p:cNvSpPr txBox="1"/>
          <p:nvPr/>
        </p:nvSpPr>
        <p:spPr>
          <a:xfrm>
            <a:off x="635068" y="2905847"/>
            <a:ext cx="5259773" cy="830997"/>
          </a:xfrm>
          <a:prstGeom prst="rect">
            <a:avLst/>
          </a:prstGeom>
          <a:noFill/>
        </p:spPr>
        <p:txBody>
          <a:bodyPr wrap="none" rtlCol="0">
            <a:spAutoFit/>
          </a:bodyPr>
          <a:lstStyle/>
          <a:p>
            <a:r>
              <a:rPr lang="en-GB" sz="4800" dirty="0"/>
              <a:t>When was it stated?</a:t>
            </a:r>
          </a:p>
        </p:txBody>
      </p:sp>
      <p:sp>
        <p:nvSpPr>
          <p:cNvPr id="12" name="TextBox 11">
            <a:extLst>
              <a:ext uri="{FF2B5EF4-FFF2-40B4-BE49-F238E27FC236}">
                <a16:creationId xmlns:a16="http://schemas.microsoft.com/office/drawing/2014/main" id="{E6E79E7B-7283-458A-811C-39E043E8BA5F}"/>
              </a:ext>
            </a:extLst>
          </p:cNvPr>
          <p:cNvSpPr txBox="1"/>
          <p:nvPr/>
        </p:nvSpPr>
        <p:spPr>
          <a:xfrm>
            <a:off x="635068" y="4040044"/>
            <a:ext cx="8646726" cy="830997"/>
          </a:xfrm>
          <a:prstGeom prst="rect">
            <a:avLst/>
          </a:prstGeom>
          <a:noFill/>
        </p:spPr>
        <p:txBody>
          <a:bodyPr wrap="none" rtlCol="0">
            <a:spAutoFit/>
          </a:bodyPr>
          <a:lstStyle/>
          <a:p>
            <a:r>
              <a:rPr lang="en-GB" sz="4800" dirty="0"/>
              <a:t>Where did the values come from?</a:t>
            </a:r>
          </a:p>
        </p:txBody>
      </p:sp>
      <p:sp>
        <p:nvSpPr>
          <p:cNvPr id="13" name="TextBox 12">
            <a:extLst>
              <a:ext uri="{FF2B5EF4-FFF2-40B4-BE49-F238E27FC236}">
                <a16:creationId xmlns:a16="http://schemas.microsoft.com/office/drawing/2014/main" id="{D60F0B56-CE2E-49C2-BE85-866E41191891}"/>
              </a:ext>
            </a:extLst>
          </p:cNvPr>
          <p:cNvSpPr txBox="1"/>
          <p:nvPr/>
        </p:nvSpPr>
        <p:spPr>
          <a:xfrm>
            <a:off x="635068" y="5174242"/>
            <a:ext cx="7806561" cy="830997"/>
          </a:xfrm>
          <a:prstGeom prst="rect">
            <a:avLst/>
          </a:prstGeom>
          <a:noFill/>
        </p:spPr>
        <p:txBody>
          <a:bodyPr wrap="none" rtlCol="0">
            <a:spAutoFit/>
          </a:bodyPr>
          <a:lstStyle/>
          <a:p>
            <a:r>
              <a:rPr lang="en-GB" sz="4800" dirty="0"/>
              <a:t>What standards were applied?</a:t>
            </a:r>
          </a:p>
        </p:txBody>
      </p:sp>
      <p:sp>
        <p:nvSpPr>
          <p:cNvPr id="14" name="TextBox 13">
            <a:extLst>
              <a:ext uri="{FF2B5EF4-FFF2-40B4-BE49-F238E27FC236}">
                <a16:creationId xmlns:a16="http://schemas.microsoft.com/office/drawing/2014/main" id="{D562D09B-8A8F-46F2-9E6E-56274BFF84D9}"/>
              </a:ext>
            </a:extLst>
          </p:cNvPr>
          <p:cNvSpPr txBox="1"/>
          <p:nvPr/>
        </p:nvSpPr>
        <p:spPr>
          <a:xfrm>
            <a:off x="628816" y="6404224"/>
            <a:ext cx="11965904" cy="1569660"/>
          </a:xfrm>
          <a:prstGeom prst="rect">
            <a:avLst/>
          </a:prstGeom>
          <a:noFill/>
        </p:spPr>
        <p:txBody>
          <a:bodyPr wrap="none" rtlCol="0">
            <a:spAutoFit/>
          </a:bodyPr>
          <a:lstStyle/>
          <a:p>
            <a:r>
              <a:rPr lang="en-GB" sz="4800" dirty="0"/>
              <a:t>The trick: treat each statement or set as a work</a:t>
            </a:r>
          </a:p>
          <a:p>
            <a:r>
              <a:rPr lang="en-GB" sz="4800" dirty="0"/>
              <a:t>	Then apply RDA …</a:t>
            </a:r>
          </a:p>
        </p:txBody>
      </p:sp>
    </p:spTree>
    <p:extLst>
      <p:ext uri="{BB962C8B-B14F-4D97-AF65-F5344CB8AC3E}">
        <p14:creationId xmlns:p14="http://schemas.microsoft.com/office/powerpoint/2010/main" val="119060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1000"/>
                                        <p:tgtEl>
                                          <p:spTgt spid="12"/>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421140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RDA Registry</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78774" y="2024955"/>
            <a:ext cx="10825826" cy="3785652"/>
          </a:xfrm>
          <a:prstGeom prst="rect">
            <a:avLst/>
          </a:prstGeom>
          <a:noFill/>
        </p:spPr>
        <p:txBody>
          <a:bodyPr wrap="square" rtlCol="0">
            <a:spAutoFit/>
          </a:bodyPr>
          <a:lstStyle/>
          <a:p>
            <a:r>
              <a:rPr lang="en-GB" sz="4000" dirty="0"/>
              <a:t>Linked data representations of RDA Reference</a:t>
            </a:r>
          </a:p>
          <a:p>
            <a:pPr marL="715963"/>
            <a:r>
              <a:rPr lang="en-GB" sz="4000" dirty="0"/>
              <a:t>Entities (classes)</a:t>
            </a:r>
          </a:p>
          <a:p>
            <a:pPr marL="715963"/>
            <a:r>
              <a:rPr lang="en-GB" sz="4000" dirty="0"/>
              <a:t>Relationships and attributes (properties)</a:t>
            </a:r>
          </a:p>
          <a:p>
            <a:pPr marL="715963"/>
            <a:r>
              <a:rPr lang="en-GB" sz="4000" dirty="0"/>
              <a:t>Controlled terminologies (concepts)</a:t>
            </a:r>
          </a:p>
          <a:p>
            <a:pPr marL="715963"/>
            <a:r>
              <a:rPr lang="en-GB" sz="4000" dirty="0"/>
              <a:t>+ Translations</a:t>
            </a:r>
          </a:p>
          <a:p>
            <a:pPr marL="715963"/>
            <a:r>
              <a:rPr lang="en-GB" sz="4000" dirty="0"/>
              <a:t>+ Maps (e.g. to ISBD, MARC Relators, MARC 21)</a:t>
            </a:r>
          </a:p>
        </p:txBody>
      </p:sp>
      <p:sp>
        <p:nvSpPr>
          <p:cNvPr id="7" name="TextBox 6">
            <a:extLst>
              <a:ext uri="{FF2B5EF4-FFF2-40B4-BE49-F238E27FC236}">
                <a16:creationId xmlns:a16="http://schemas.microsoft.com/office/drawing/2014/main" id="{387A9B5B-2E66-48F8-8344-E0DAC1DD4B22}"/>
              </a:ext>
            </a:extLst>
          </p:cNvPr>
          <p:cNvSpPr txBox="1"/>
          <p:nvPr/>
        </p:nvSpPr>
        <p:spPr>
          <a:xfrm>
            <a:off x="578774" y="6343650"/>
            <a:ext cx="10597226" cy="707886"/>
          </a:xfrm>
          <a:prstGeom prst="rect">
            <a:avLst/>
          </a:prstGeom>
          <a:noFill/>
        </p:spPr>
        <p:txBody>
          <a:bodyPr wrap="square" rtlCol="0">
            <a:spAutoFit/>
          </a:bodyPr>
          <a:lstStyle/>
          <a:p>
            <a:r>
              <a:rPr lang="en-GB" sz="4000" dirty="0"/>
              <a:t>Open license (BY)</a:t>
            </a:r>
          </a:p>
        </p:txBody>
      </p:sp>
    </p:spTree>
    <p:extLst>
      <p:ext uri="{BB962C8B-B14F-4D97-AF65-F5344CB8AC3E}">
        <p14:creationId xmlns:p14="http://schemas.microsoft.com/office/powerpoint/2010/main" val="38152454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30</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6889584" cy="1143932"/>
          </a:xfrm>
          <a:prstGeom prst="rect">
            <a:avLst/>
          </a:prstGeom>
        </p:spPr>
        <p:txBody>
          <a:bodyPr/>
          <a:lstStyle>
            <a:lvl1pPr>
              <a:defRPr>
                <a:latin typeface="+mj-lt"/>
                <a:ea typeface="+mj-ea"/>
                <a:cs typeface="+mj-cs"/>
              </a:defRPr>
            </a:lvl1pPr>
          </a:lstStyle>
          <a:p>
            <a:r>
              <a:rPr lang="en-GB" sz="6000" kern="0" dirty="0">
                <a:solidFill>
                  <a:schemeClr val="tx2"/>
                </a:solidFill>
              </a:rPr>
              <a:t>The new RDA Toolkit</a:t>
            </a:r>
          </a:p>
        </p:txBody>
      </p:sp>
      <p:sp>
        <p:nvSpPr>
          <p:cNvPr id="10" name="TextBox 9">
            <a:extLst>
              <a:ext uri="{FF2B5EF4-FFF2-40B4-BE49-F238E27FC236}">
                <a16:creationId xmlns:a16="http://schemas.microsoft.com/office/drawing/2014/main" id="{58CDB1B2-E570-475D-93A9-271C37C568B7}"/>
              </a:ext>
            </a:extLst>
          </p:cNvPr>
          <p:cNvSpPr txBox="1"/>
          <p:nvPr/>
        </p:nvSpPr>
        <p:spPr>
          <a:xfrm>
            <a:off x="624198" y="2298358"/>
            <a:ext cx="10266244" cy="1569660"/>
          </a:xfrm>
          <a:prstGeom prst="rect">
            <a:avLst/>
          </a:prstGeom>
          <a:noFill/>
        </p:spPr>
        <p:txBody>
          <a:bodyPr wrap="square" rtlCol="0">
            <a:spAutoFit/>
          </a:bodyPr>
          <a:lstStyle/>
          <a:p>
            <a:r>
              <a:rPr lang="en-US" sz="4800" dirty="0"/>
              <a:t>A package of data elements, guidelines, and instructions ...</a:t>
            </a:r>
            <a:endParaRPr lang="en-GB" sz="4800" dirty="0"/>
          </a:p>
        </p:txBody>
      </p:sp>
      <p:sp>
        <p:nvSpPr>
          <p:cNvPr id="9" name="TextBox 8">
            <a:extLst>
              <a:ext uri="{FF2B5EF4-FFF2-40B4-BE49-F238E27FC236}">
                <a16:creationId xmlns:a16="http://schemas.microsoft.com/office/drawing/2014/main" id="{9D1A4A8E-6487-4468-9BC0-AE4D612984A4}"/>
              </a:ext>
            </a:extLst>
          </p:cNvPr>
          <p:cNvSpPr txBox="1"/>
          <p:nvPr/>
        </p:nvSpPr>
        <p:spPr>
          <a:xfrm>
            <a:off x="628816" y="4409762"/>
            <a:ext cx="12109288" cy="1569660"/>
          </a:xfrm>
          <a:prstGeom prst="rect">
            <a:avLst/>
          </a:prstGeom>
          <a:noFill/>
        </p:spPr>
        <p:txBody>
          <a:bodyPr wrap="square" rtlCol="0">
            <a:spAutoFit/>
          </a:bodyPr>
          <a:lstStyle/>
          <a:p>
            <a:r>
              <a:rPr lang="en-GB" sz="4800" dirty="0"/>
              <a:t>A package that meets the resource description and access needs of the 21</a:t>
            </a:r>
            <a:r>
              <a:rPr lang="en-GB" sz="4800" baseline="30000" dirty="0"/>
              <a:t>st</a:t>
            </a:r>
            <a:r>
              <a:rPr lang="en-GB" sz="4800" dirty="0"/>
              <a:t> century</a:t>
            </a:r>
          </a:p>
        </p:txBody>
      </p:sp>
    </p:spTree>
    <p:extLst>
      <p:ext uri="{BB962C8B-B14F-4D97-AF65-F5344CB8AC3E}">
        <p14:creationId xmlns:p14="http://schemas.microsoft.com/office/powerpoint/2010/main" val="1500158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31</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658950" cy="1015663"/>
          </a:xfrm>
          <a:prstGeom prst="rect">
            <a:avLst/>
          </a:prstGeom>
          <a:noFill/>
        </p:spPr>
        <p:txBody>
          <a:bodyPr wrap="none" rtlCol="0">
            <a:spAutoFit/>
          </a:bodyPr>
          <a:lstStyle/>
          <a:p>
            <a:r>
              <a:rPr lang="en-GB" sz="6000" dirty="0">
                <a:solidFill>
                  <a:schemeClr val="tx2"/>
                </a:solidFill>
              </a:rPr>
              <a:t>Thank you!</a:t>
            </a:r>
          </a:p>
        </p:txBody>
      </p:sp>
      <p:sp>
        <p:nvSpPr>
          <p:cNvPr id="5" name="TextBox 4">
            <a:extLst>
              <a:ext uri="{FF2B5EF4-FFF2-40B4-BE49-F238E27FC236}">
                <a16:creationId xmlns:a16="http://schemas.microsoft.com/office/drawing/2014/main" id="{29E3625E-76C5-4546-9471-2F7F5A47F53B}"/>
              </a:ext>
            </a:extLst>
          </p:cNvPr>
          <p:cNvSpPr txBox="1"/>
          <p:nvPr/>
        </p:nvSpPr>
        <p:spPr>
          <a:xfrm>
            <a:off x="1313709" y="1924050"/>
            <a:ext cx="6233123" cy="1446550"/>
          </a:xfrm>
          <a:prstGeom prst="rect">
            <a:avLst/>
          </a:prstGeom>
          <a:noFill/>
          <a:ln w="28575">
            <a:solidFill>
              <a:schemeClr val="accent2"/>
            </a:solidFill>
          </a:ln>
        </p:spPr>
        <p:txBody>
          <a:bodyPr wrap="square" rtlCol="0">
            <a:spAutoFit/>
          </a:bodyPr>
          <a:lstStyle/>
          <a:p>
            <a:r>
              <a:rPr lang="en-GB" sz="4400" dirty="0"/>
              <a:t>RDA Steering Committee</a:t>
            </a:r>
          </a:p>
          <a:p>
            <a:pPr marL="357188"/>
            <a:r>
              <a:rPr lang="en-GB" sz="4400" dirty="0"/>
              <a:t>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1286034" y="5810250"/>
            <a:ext cx="7143733" cy="1446550"/>
          </a:xfrm>
          <a:prstGeom prst="rect">
            <a:avLst/>
          </a:prstGeom>
          <a:noFill/>
          <a:ln w="28575">
            <a:solidFill>
              <a:schemeClr val="accent2"/>
            </a:solidFill>
          </a:ln>
        </p:spPr>
        <p:txBody>
          <a:bodyPr wrap="square" rtlCol="0">
            <a:spAutoFit/>
          </a:bodyPr>
          <a:lstStyle/>
          <a:p>
            <a:r>
              <a:rPr lang="en-GB" sz="4400" dirty="0"/>
              <a:t>RDA Toolkit</a:t>
            </a:r>
          </a:p>
          <a:p>
            <a:pPr marL="357188"/>
            <a:r>
              <a:rPr lang="en-GB" sz="44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1316742" y="3867150"/>
            <a:ext cx="8411458" cy="1446550"/>
          </a:xfrm>
          <a:prstGeom prst="rect">
            <a:avLst/>
          </a:prstGeom>
          <a:noFill/>
          <a:ln w="28575">
            <a:solidFill>
              <a:schemeClr val="accent2"/>
            </a:solidFill>
          </a:ln>
        </p:spPr>
        <p:txBody>
          <a:bodyPr wrap="square" rtlCol="0">
            <a:spAutoFit/>
          </a:bodyPr>
          <a:lstStyle/>
          <a:p>
            <a:r>
              <a:rPr lang="en-GB" sz="4400" dirty="0"/>
              <a:t>RDA presentations</a:t>
            </a:r>
          </a:p>
          <a:p>
            <a:pPr marL="357188"/>
            <a:r>
              <a:rPr lang="en-GB" sz="44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735008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Registry data in Toolkit</a:t>
            </a:r>
          </a:p>
        </p:txBody>
      </p:sp>
      <p:sp>
        <p:nvSpPr>
          <p:cNvPr id="7" name="TextBox 6">
            <a:extLst>
              <a:ext uri="{FF2B5EF4-FFF2-40B4-BE49-F238E27FC236}">
                <a16:creationId xmlns:a16="http://schemas.microsoft.com/office/drawing/2014/main" id="{387A9B5B-2E66-48F8-8344-E0DAC1DD4B22}"/>
              </a:ext>
            </a:extLst>
          </p:cNvPr>
          <p:cNvSpPr txBox="1"/>
          <p:nvPr/>
        </p:nvSpPr>
        <p:spPr>
          <a:xfrm>
            <a:off x="508000" y="1695450"/>
            <a:ext cx="10597226" cy="1938992"/>
          </a:xfrm>
          <a:prstGeom prst="rect">
            <a:avLst/>
          </a:prstGeom>
          <a:noFill/>
        </p:spPr>
        <p:txBody>
          <a:bodyPr wrap="square" rtlCol="0">
            <a:spAutoFit/>
          </a:bodyPr>
          <a:lstStyle/>
          <a:p>
            <a:r>
              <a:rPr lang="en-GB" sz="4000" dirty="0"/>
              <a:t>3R Project</a:t>
            </a:r>
          </a:p>
          <a:p>
            <a:pPr marL="715963"/>
            <a:r>
              <a:rPr lang="en-GB" sz="4000" dirty="0"/>
              <a:t>Basic structure of all element “pages” generated from Registry</a:t>
            </a:r>
          </a:p>
        </p:txBody>
      </p:sp>
      <p:sp>
        <p:nvSpPr>
          <p:cNvPr id="8" name="TextBox 7">
            <a:extLst>
              <a:ext uri="{FF2B5EF4-FFF2-40B4-BE49-F238E27FC236}">
                <a16:creationId xmlns:a16="http://schemas.microsoft.com/office/drawing/2014/main" id="{04C4B2BB-C579-40D0-A9BE-511AAD478ADB}"/>
              </a:ext>
            </a:extLst>
          </p:cNvPr>
          <p:cNvSpPr txBox="1"/>
          <p:nvPr/>
        </p:nvSpPr>
        <p:spPr>
          <a:xfrm>
            <a:off x="508000" y="3837022"/>
            <a:ext cx="10597226" cy="4401205"/>
          </a:xfrm>
          <a:prstGeom prst="rect">
            <a:avLst/>
          </a:prstGeom>
          <a:noFill/>
        </p:spPr>
        <p:txBody>
          <a:bodyPr wrap="square" rtlCol="0">
            <a:spAutoFit/>
          </a:bodyPr>
          <a:lstStyle/>
          <a:p>
            <a:r>
              <a:rPr lang="en-GB" sz="4000" dirty="0"/>
              <a:t>Toolkit releases</a:t>
            </a:r>
          </a:p>
          <a:p>
            <a:pPr marL="715963"/>
            <a:r>
              <a:rPr lang="en-GB" sz="4000" dirty="0"/>
              <a:t>Element definition and scope</a:t>
            </a:r>
          </a:p>
          <a:p>
            <a:pPr marL="715963"/>
            <a:r>
              <a:rPr lang="en-GB" sz="4000" dirty="0"/>
              <a:t>Element reference</a:t>
            </a:r>
          </a:p>
          <a:p>
            <a:pPr marL="715963"/>
            <a:r>
              <a:rPr lang="en-GB" sz="4000" dirty="0"/>
              <a:t>Related elements</a:t>
            </a:r>
          </a:p>
          <a:p>
            <a:pPr marL="715963"/>
            <a:r>
              <a:rPr lang="en-GB" sz="4000" dirty="0"/>
              <a:t>Glossary</a:t>
            </a:r>
          </a:p>
          <a:p>
            <a:pPr marL="715963"/>
            <a:r>
              <a:rPr lang="en-GB" sz="4000" dirty="0"/>
              <a:t>Vocabulary encoding schemes</a:t>
            </a:r>
          </a:p>
          <a:p>
            <a:pPr marL="715963"/>
            <a:r>
              <a:rPr lang="en-GB" sz="4000" dirty="0"/>
              <a:t>Relationship matrix</a:t>
            </a:r>
          </a:p>
        </p:txBody>
      </p:sp>
    </p:spTree>
    <p:extLst>
      <p:ext uri="{BB962C8B-B14F-4D97-AF65-F5344CB8AC3E}">
        <p14:creationId xmlns:p14="http://schemas.microsoft.com/office/powerpoint/2010/main" val="2489094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421730-D6BA-43B9-A87B-F6E0448BBB87}"/>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59B5EBED-2DBA-46E7-BA36-28AA8713D8A6}"/>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4" name="Title 1">
            <a:extLst>
              <a:ext uri="{FF2B5EF4-FFF2-40B4-BE49-F238E27FC236}">
                <a16:creationId xmlns:a16="http://schemas.microsoft.com/office/drawing/2014/main" id="{9FEDD62F-222F-4472-A2AC-803D805179A0}"/>
              </a:ext>
            </a:extLst>
          </p:cNvPr>
          <p:cNvSpPr txBox="1">
            <a:spLocks/>
          </p:cNvSpPr>
          <p:nvPr/>
        </p:nvSpPr>
        <p:spPr>
          <a:xfrm>
            <a:off x="628816" y="355409"/>
            <a:ext cx="7575383" cy="2053879"/>
          </a:xfrm>
          <a:prstGeom prst="rect">
            <a:avLst/>
          </a:prstGeom>
        </p:spPr>
        <p:txBody>
          <a:bodyPr/>
          <a:lstStyle>
            <a:lvl1pPr>
              <a:defRPr>
                <a:latin typeface="+mj-lt"/>
                <a:ea typeface="+mj-ea"/>
                <a:cs typeface="+mj-cs"/>
              </a:defRPr>
            </a:lvl1pPr>
          </a:lstStyle>
          <a:p>
            <a:r>
              <a:rPr lang="en-GB" sz="6000" kern="0" dirty="0">
                <a:solidFill>
                  <a:schemeClr val="tx2"/>
                </a:solidFill>
              </a:rPr>
              <a:t>Impact of internationalization</a:t>
            </a:r>
          </a:p>
        </p:txBody>
      </p:sp>
      <p:sp>
        <p:nvSpPr>
          <p:cNvPr id="6" name="TextBox 5">
            <a:extLst>
              <a:ext uri="{FF2B5EF4-FFF2-40B4-BE49-F238E27FC236}">
                <a16:creationId xmlns:a16="http://schemas.microsoft.com/office/drawing/2014/main" id="{900767D8-4EF1-4676-9ECB-1D3AB517B95C}"/>
              </a:ext>
            </a:extLst>
          </p:cNvPr>
          <p:cNvSpPr txBox="1"/>
          <p:nvPr/>
        </p:nvSpPr>
        <p:spPr>
          <a:xfrm>
            <a:off x="628816" y="5001742"/>
            <a:ext cx="9364295" cy="830997"/>
          </a:xfrm>
          <a:prstGeom prst="rect">
            <a:avLst/>
          </a:prstGeom>
          <a:noFill/>
        </p:spPr>
        <p:txBody>
          <a:bodyPr wrap="none" rtlCol="0">
            <a:spAutoFit/>
          </a:bodyPr>
          <a:lstStyle/>
          <a:p>
            <a:r>
              <a:rPr lang="en-GB" sz="4800" dirty="0"/>
              <a:t>No “one way” of describing an entity</a:t>
            </a:r>
          </a:p>
        </p:txBody>
      </p:sp>
      <p:sp>
        <p:nvSpPr>
          <p:cNvPr id="7" name="TextBox 6">
            <a:extLst>
              <a:ext uri="{FF2B5EF4-FFF2-40B4-BE49-F238E27FC236}">
                <a16:creationId xmlns:a16="http://schemas.microsoft.com/office/drawing/2014/main" id="{BDCACC10-F006-4F60-9173-37738B19ADEA}"/>
              </a:ext>
            </a:extLst>
          </p:cNvPr>
          <p:cNvSpPr txBox="1"/>
          <p:nvPr/>
        </p:nvSpPr>
        <p:spPr>
          <a:xfrm>
            <a:off x="661181" y="2878842"/>
            <a:ext cx="8029314" cy="830997"/>
          </a:xfrm>
          <a:prstGeom prst="rect">
            <a:avLst/>
          </a:prstGeom>
          <a:noFill/>
        </p:spPr>
        <p:txBody>
          <a:bodyPr wrap="none" rtlCol="0">
            <a:spAutoFit/>
          </a:bodyPr>
          <a:lstStyle/>
          <a:p>
            <a:r>
              <a:rPr lang="en-GB" sz="4800" dirty="0"/>
              <a:t>Different cataloguing practices</a:t>
            </a:r>
          </a:p>
        </p:txBody>
      </p:sp>
      <p:sp>
        <p:nvSpPr>
          <p:cNvPr id="8" name="TextBox 7">
            <a:extLst>
              <a:ext uri="{FF2B5EF4-FFF2-40B4-BE49-F238E27FC236}">
                <a16:creationId xmlns:a16="http://schemas.microsoft.com/office/drawing/2014/main" id="{9C2AD087-3FC4-4E73-8131-FB9C0D08BEA8}"/>
              </a:ext>
            </a:extLst>
          </p:cNvPr>
          <p:cNvSpPr txBox="1"/>
          <p:nvPr/>
        </p:nvSpPr>
        <p:spPr>
          <a:xfrm>
            <a:off x="661181" y="3940292"/>
            <a:ext cx="10367390" cy="830997"/>
          </a:xfrm>
          <a:prstGeom prst="rect">
            <a:avLst/>
          </a:prstGeom>
          <a:noFill/>
        </p:spPr>
        <p:txBody>
          <a:bodyPr wrap="none" rtlCol="0">
            <a:spAutoFit/>
          </a:bodyPr>
          <a:lstStyle/>
          <a:p>
            <a:r>
              <a:rPr lang="en-GB" sz="4800" dirty="0"/>
              <a:t>Different authority files and vocabularies</a:t>
            </a:r>
          </a:p>
        </p:txBody>
      </p:sp>
      <p:sp>
        <p:nvSpPr>
          <p:cNvPr id="9" name="TextBox 8">
            <a:extLst>
              <a:ext uri="{FF2B5EF4-FFF2-40B4-BE49-F238E27FC236}">
                <a16:creationId xmlns:a16="http://schemas.microsoft.com/office/drawing/2014/main" id="{3B70BA8E-F83B-4EB7-B991-4F04777232EE}"/>
              </a:ext>
            </a:extLst>
          </p:cNvPr>
          <p:cNvSpPr txBox="1"/>
          <p:nvPr/>
        </p:nvSpPr>
        <p:spPr>
          <a:xfrm>
            <a:off x="661181" y="6063191"/>
            <a:ext cx="6634765" cy="830997"/>
          </a:xfrm>
          <a:prstGeom prst="rect">
            <a:avLst/>
          </a:prstGeom>
          <a:noFill/>
        </p:spPr>
        <p:txBody>
          <a:bodyPr wrap="none" rtlCol="0">
            <a:spAutoFit/>
          </a:bodyPr>
          <a:lstStyle/>
          <a:p>
            <a:r>
              <a:rPr lang="en-GB" sz="4800" dirty="0"/>
              <a:t>Many ways, many choices</a:t>
            </a:r>
          </a:p>
        </p:txBody>
      </p:sp>
      <p:sp>
        <p:nvSpPr>
          <p:cNvPr id="11" name="TextBox 10">
            <a:extLst>
              <a:ext uri="{FF2B5EF4-FFF2-40B4-BE49-F238E27FC236}">
                <a16:creationId xmlns:a16="http://schemas.microsoft.com/office/drawing/2014/main" id="{A440A934-692E-4403-9220-A9B742C48B7E}"/>
              </a:ext>
            </a:extLst>
          </p:cNvPr>
          <p:cNvSpPr txBox="1"/>
          <p:nvPr/>
        </p:nvSpPr>
        <p:spPr>
          <a:xfrm>
            <a:off x="661180" y="7181850"/>
            <a:ext cx="8072916" cy="830997"/>
          </a:xfrm>
          <a:prstGeom prst="rect">
            <a:avLst/>
          </a:prstGeom>
          <a:noFill/>
        </p:spPr>
        <p:txBody>
          <a:bodyPr wrap="none" rtlCol="0">
            <a:spAutoFit/>
          </a:bodyPr>
          <a:lstStyle/>
          <a:p>
            <a:r>
              <a:rPr lang="en-GB" sz="4800" dirty="0"/>
              <a:t>New elements for access points</a:t>
            </a:r>
          </a:p>
        </p:txBody>
      </p:sp>
    </p:spTree>
    <p:extLst>
      <p:ext uri="{BB962C8B-B14F-4D97-AF65-F5344CB8AC3E}">
        <p14:creationId xmlns:p14="http://schemas.microsoft.com/office/powerpoint/2010/main" val="2080566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421730-D6BA-43B9-A87B-F6E0448BBB87}"/>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59B5EBED-2DBA-46E7-BA36-28AA8713D8A6}"/>
              </a:ext>
            </a:extLst>
          </p:cNvPr>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
        <p:nvSpPr>
          <p:cNvPr id="4" name="Title 1">
            <a:extLst>
              <a:ext uri="{FF2B5EF4-FFF2-40B4-BE49-F238E27FC236}">
                <a16:creationId xmlns:a16="http://schemas.microsoft.com/office/drawing/2014/main" id="{9FEDD62F-222F-4472-A2AC-803D805179A0}"/>
              </a:ext>
            </a:extLst>
          </p:cNvPr>
          <p:cNvSpPr txBox="1">
            <a:spLocks/>
          </p:cNvSpPr>
          <p:nvPr/>
        </p:nvSpPr>
        <p:spPr>
          <a:xfrm>
            <a:off x="628816" y="355409"/>
            <a:ext cx="6965784" cy="1111441"/>
          </a:xfrm>
          <a:prstGeom prst="rect">
            <a:avLst/>
          </a:prstGeom>
        </p:spPr>
        <p:txBody>
          <a:bodyPr/>
          <a:lstStyle>
            <a:lvl1pPr>
              <a:defRPr>
                <a:latin typeface="+mj-lt"/>
                <a:ea typeface="+mj-ea"/>
                <a:cs typeface="+mj-cs"/>
              </a:defRPr>
            </a:lvl1pPr>
          </a:lstStyle>
          <a:p>
            <a:r>
              <a:rPr lang="en-GB" sz="6000" kern="0" dirty="0">
                <a:solidFill>
                  <a:schemeClr val="tx2"/>
                </a:solidFill>
              </a:rPr>
              <a:t>Impact of other communities</a:t>
            </a:r>
          </a:p>
        </p:txBody>
      </p:sp>
      <p:sp>
        <p:nvSpPr>
          <p:cNvPr id="5" name="TextBox 4">
            <a:extLst>
              <a:ext uri="{FF2B5EF4-FFF2-40B4-BE49-F238E27FC236}">
                <a16:creationId xmlns:a16="http://schemas.microsoft.com/office/drawing/2014/main" id="{0752590F-D58F-4963-A6C1-BEA69B48DE6D}"/>
              </a:ext>
            </a:extLst>
          </p:cNvPr>
          <p:cNvSpPr txBox="1"/>
          <p:nvPr/>
        </p:nvSpPr>
        <p:spPr>
          <a:xfrm>
            <a:off x="628816" y="2394739"/>
            <a:ext cx="8864606" cy="1569660"/>
          </a:xfrm>
          <a:prstGeom prst="rect">
            <a:avLst/>
          </a:prstGeom>
          <a:noFill/>
        </p:spPr>
        <p:txBody>
          <a:bodyPr wrap="none" rtlCol="0">
            <a:spAutoFit/>
          </a:bodyPr>
          <a:lstStyle/>
          <a:p>
            <a:r>
              <a:rPr lang="en-GB" sz="4800" dirty="0"/>
              <a:t>Special library materials</a:t>
            </a:r>
          </a:p>
          <a:p>
            <a:pPr marL="720725"/>
            <a:r>
              <a:rPr lang="en-GB" sz="4800" dirty="0"/>
              <a:t>New elements and vocabularies</a:t>
            </a:r>
          </a:p>
        </p:txBody>
      </p:sp>
      <p:sp>
        <p:nvSpPr>
          <p:cNvPr id="6" name="TextBox 5">
            <a:extLst>
              <a:ext uri="{FF2B5EF4-FFF2-40B4-BE49-F238E27FC236}">
                <a16:creationId xmlns:a16="http://schemas.microsoft.com/office/drawing/2014/main" id="{E4744652-CCC8-41F8-965A-1A9F2274BF2F}"/>
              </a:ext>
            </a:extLst>
          </p:cNvPr>
          <p:cNvSpPr txBox="1"/>
          <p:nvPr/>
        </p:nvSpPr>
        <p:spPr>
          <a:xfrm>
            <a:off x="628816" y="4048781"/>
            <a:ext cx="9814290" cy="2308324"/>
          </a:xfrm>
          <a:prstGeom prst="rect">
            <a:avLst/>
          </a:prstGeom>
          <a:noFill/>
        </p:spPr>
        <p:txBody>
          <a:bodyPr wrap="none" rtlCol="0">
            <a:spAutoFit/>
          </a:bodyPr>
          <a:lstStyle/>
          <a:p>
            <a:r>
              <a:rPr lang="en-GB" sz="4800" dirty="0"/>
              <a:t>Archive and museum communities</a:t>
            </a:r>
          </a:p>
          <a:p>
            <a:pPr marL="720725"/>
            <a:r>
              <a:rPr lang="en-GB" sz="4800" dirty="0"/>
              <a:t>Collections, curation, provenance</a:t>
            </a:r>
          </a:p>
          <a:p>
            <a:pPr marL="720725"/>
            <a:r>
              <a:rPr lang="en-GB" sz="4800" dirty="0"/>
              <a:t>LRM is compatible with CIDOC CRM</a:t>
            </a:r>
          </a:p>
        </p:txBody>
      </p:sp>
      <p:sp>
        <p:nvSpPr>
          <p:cNvPr id="7" name="TextBox 6">
            <a:extLst>
              <a:ext uri="{FF2B5EF4-FFF2-40B4-BE49-F238E27FC236}">
                <a16:creationId xmlns:a16="http://schemas.microsoft.com/office/drawing/2014/main" id="{A350F9B2-36C9-44BA-8675-8769D1BC9823}"/>
              </a:ext>
            </a:extLst>
          </p:cNvPr>
          <p:cNvSpPr txBox="1"/>
          <p:nvPr/>
        </p:nvSpPr>
        <p:spPr>
          <a:xfrm>
            <a:off x="628816" y="6441488"/>
            <a:ext cx="11484682" cy="1569660"/>
          </a:xfrm>
          <a:prstGeom prst="rect">
            <a:avLst/>
          </a:prstGeom>
          <a:noFill/>
        </p:spPr>
        <p:txBody>
          <a:bodyPr wrap="none" rtlCol="0">
            <a:spAutoFit/>
          </a:bodyPr>
          <a:lstStyle/>
          <a:p>
            <a:r>
              <a:rPr lang="en-GB" sz="4800" dirty="0"/>
              <a:t>Linked data communities</a:t>
            </a:r>
          </a:p>
          <a:p>
            <a:pPr marL="720725"/>
            <a:r>
              <a:rPr lang="en-GB" sz="4800" dirty="0"/>
              <a:t>IRI recording method, vocabulary notation</a:t>
            </a:r>
          </a:p>
        </p:txBody>
      </p:sp>
    </p:spTree>
    <p:extLst>
      <p:ext uri="{BB962C8B-B14F-4D97-AF65-F5344CB8AC3E}">
        <p14:creationId xmlns:p14="http://schemas.microsoft.com/office/powerpoint/2010/main" val="88984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2517036"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Entities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78774" y="1800050"/>
            <a:ext cx="8151783" cy="707886"/>
          </a:xfrm>
          <a:prstGeom prst="rect">
            <a:avLst/>
          </a:prstGeom>
          <a:noFill/>
        </p:spPr>
        <p:txBody>
          <a:bodyPr wrap="none" rtlCol="0">
            <a:spAutoFit/>
          </a:bodyPr>
          <a:lstStyle/>
          <a:p>
            <a:r>
              <a:rPr lang="en-GB" sz="4000" dirty="0"/>
              <a:t>WEMI = aspects of a “resource” (ISBD)</a:t>
            </a:r>
          </a:p>
        </p:txBody>
      </p:sp>
      <p:sp>
        <p:nvSpPr>
          <p:cNvPr id="7" name="TextBox 6">
            <a:extLst>
              <a:ext uri="{FF2B5EF4-FFF2-40B4-BE49-F238E27FC236}">
                <a16:creationId xmlns:a16="http://schemas.microsoft.com/office/drawing/2014/main" id="{387A9B5B-2E66-48F8-8344-E0DAC1DD4B22}"/>
              </a:ext>
            </a:extLst>
          </p:cNvPr>
          <p:cNvSpPr txBox="1"/>
          <p:nvPr/>
        </p:nvSpPr>
        <p:spPr>
          <a:xfrm>
            <a:off x="578774" y="2881598"/>
            <a:ext cx="10597226" cy="1323439"/>
          </a:xfrm>
          <a:prstGeom prst="rect">
            <a:avLst/>
          </a:prstGeom>
          <a:noFill/>
        </p:spPr>
        <p:txBody>
          <a:bodyPr wrap="square" rtlCol="0">
            <a:spAutoFit/>
          </a:bodyPr>
          <a:lstStyle/>
          <a:p>
            <a:r>
              <a:rPr lang="en-GB" sz="4000" dirty="0"/>
              <a:t>Agent (PFC), Place, Timespan associated with an information resource</a:t>
            </a:r>
          </a:p>
        </p:txBody>
      </p:sp>
      <p:sp>
        <p:nvSpPr>
          <p:cNvPr id="8" name="TextBox 7">
            <a:extLst>
              <a:ext uri="{FF2B5EF4-FFF2-40B4-BE49-F238E27FC236}">
                <a16:creationId xmlns:a16="http://schemas.microsoft.com/office/drawing/2014/main" id="{C295776F-E933-47CF-A2AC-EC77C9EB63FD}"/>
              </a:ext>
            </a:extLst>
          </p:cNvPr>
          <p:cNvSpPr txBox="1"/>
          <p:nvPr/>
        </p:nvSpPr>
        <p:spPr>
          <a:xfrm>
            <a:off x="578774" y="4578699"/>
            <a:ext cx="8500597" cy="707886"/>
          </a:xfrm>
          <a:prstGeom prst="rect">
            <a:avLst/>
          </a:prstGeom>
          <a:noFill/>
        </p:spPr>
        <p:txBody>
          <a:bodyPr wrap="none" rtlCol="0">
            <a:spAutoFit/>
          </a:bodyPr>
          <a:lstStyle/>
          <a:p>
            <a:r>
              <a:rPr lang="en-GB" sz="4000" dirty="0" err="1"/>
              <a:t>Nomen</a:t>
            </a:r>
            <a:r>
              <a:rPr lang="en-GB" sz="4000" dirty="0"/>
              <a:t> associated with any other entity</a:t>
            </a:r>
          </a:p>
        </p:txBody>
      </p:sp>
      <p:sp>
        <p:nvSpPr>
          <p:cNvPr id="9" name="TextBox 8">
            <a:extLst>
              <a:ext uri="{FF2B5EF4-FFF2-40B4-BE49-F238E27FC236}">
                <a16:creationId xmlns:a16="http://schemas.microsoft.com/office/drawing/2014/main" id="{A4C385CB-6818-4143-BB0A-6EC55DAF8D27}"/>
              </a:ext>
            </a:extLst>
          </p:cNvPr>
          <p:cNvSpPr txBox="1"/>
          <p:nvPr/>
        </p:nvSpPr>
        <p:spPr>
          <a:xfrm>
            <a:off x="578774" y="5660247"/>
            <a:ext cx="10597226" cy="2554545"/>
          </a:xfrm>
          <a:prstGeom prst="rect">
            <a:avLst/>
          </a:prstGeom>
          <a:noFill/>
        </p:spPr>
        <p:txBody>
          <a:bodyPr wrap="square" rtlCol="0">
            <a:spAutoFit/>
          </a:bodyPr>
          <a:lstStyle/>
          <a:p>
            <a:r>
              <a:rPr lang="en-GB" sz="4000" dirty="0"/>
              <a:t>All entities and their elements given equal presentation</a:t>
            </a:r>
          </a:p>
          <a:p>
            <a:pPr marL="715963"/>
            <a:r>
              <a:rPr lang="en-GB" sz="4000" dirty="0"/>
              <a:t>But varying depth of coverage, relative to resource description</a:t>
            </a:r>
          </a:p>
        </p:txBody>
      </p:sp>
    </p:spTree>
    <p:extLst>
      <p:ext uri="{BB962C8B-B14F-4D97-AF65-F5344CB8AC3E}">
        <p14:creationId xmlns:p14="http://schemas.microsoft.com/office/powerpoint/2010/main" val="770149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307968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Elements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482600" y="1559447"/>
            <a:ext cx="8684044" cy="1323439"/>
          </a:xfrm>
          <a:prstGeom prst="rect">
            <a:avLst/>
          </a:prstGeom>
          <a:noFill/>
        </p:spPr>
        <p:txBody>
          <a:bodyPr wrap="none" rtlCol="0">
            <a:spAutoFit/>
          </a:bodyPr>
          <a:lstStyle/>
          <a:p>
            <a:r>
              <a:rPr lang="en-GB" sz="4000" dirty="0"/>
              <a:t>Unit of focus in new Toolkit</a:t>
            </a:r>
          </a:p>
          <a:p>
            <a:r>
              <a:rPr lang="en-GB" sz="4000" dirty="0"/>
              <a:t>e.g. “performer” has a “page” all to itself</a:t>
            </a:r>
          </a:p>
        </p:txBody>
      </p:sp>
      <p:sp>
        <p:nvSpPr>
          <p:cNvPr id="7" name="TextBox 6">
            <a:extLst>
              <a:ext uri="{FF2B5EF4-FFF2-40B4-BE49-F238E27FC236}">
                <a16:creationId xmlns:a16="http://schemas.microsoft.com/office/drawing/2014/main" id="{387A9B5B-2E66-48F8-8344-E0DAC1DD4B22}"/>
              </a:ext>
            </a:extLst>
          </p:cNvPr>
          <p:cNvSpPr txBox="1"/>
          <p:nvPr/>
        </p:nvSpPr>
        <p:spPr>
          <a:xfrm>
            <a:off x="482600" y="2924696"/>
            <a:ext cx="6377451" cy="707886"/>
          </a:xfrm>
          <a:prstGeom prst="rect">
            <a:avLst/>
          </a:prstGeom>
          <a:noFill/>
        </p:spPr>
        <p:txBody>
          <a:bodyPr wrap="none" rtlCol="0">
            <a:spAutoFit/>
          </a:bodyPr>
          <a:lstStyle/>
          <a:p>
            <a:r>
              <a:rPr lang="en-GB" sz="4000" dirty="0"/>
              <a:t>Standard structure and layout</a:t>
            </a:r>
          </a:p>
        </p:txBody>
      </p:sp>
      <p:sp>
        <p:nvSpPr>
          <p:cNvPr id="8" name="TextBox 7">
            <a:extLst>
              <a:ext uri="{FF2B5EF4-FFF2-40B4-BE49-F238E27FC236}">
                <a16:creationId xmlns:a16="http://schemas.microsoft.com/office/drawing/2014/main" id="{C295776F-E933-47CF-A2AC-EC77C9EB63FD}"/>
              </a:ext>
            </a:extLst>
          </p:cNvPr>
          <p:cNvSpPr txBox="1"/>
          <p:nvPr/>
        </p:nvSpPr>
        <p:spPr>
          <a:xfrm>
            <a:off x="482600" y="3674392"/>
            <a:ext cx="11678703" cy="3170099"/>
          </a:xfrm>
          <a:prstGeom prst="rect">
            <a:avLst/>
          </a:prstGeom>
          <a:noFill/>
        </p:spPr>
        <p:txBody>
          <a:bodyPr wrap="square" rtlCol="0">
            <a:spAutoFit/>
          </a:bodyPr>
          <a:lstStyle/>
          <a:p>
            <a:r>
              <a:rPr lang="en-GB" sz="4000" dirty="0"/>
              <a:t>No distinction between attribute and relationship elements</a:t>
            </a:r>
          </a:p>
          <a:p>
            <a:pPr marL="717550"/>
            <a:r>
              <a:rPr lang="en-GB" sz="4000" dirty="0"/>
              <a:t>All elements assigned a single entity “domain”</a:t>
            </a:r>
          </a:p>
          <a:p>
            <a:pPr marL="717550"/>
            <a:r>
              <a:rPr lang="en-GB" sz="4000" dirty="0"/>
              <a:t>But attributes do not have a “range” of an entity</a:t>
            </a:r>
          </a:p>
          <a:p>
            <a:pPr marL="1433513"/>
            <a:r>
              <a:rPr lang="en-GB" sz="4000" dirty="0"/>
              <a:t>And no inverse elements</a:t>
            </a:r>
          </a:p>
        </p:txBody>
      </p:sp>
      <p:sp>
        <p:nvSpPr>
          <p:cNvPr id="10" name="TextBox 9">
            <a:extLst>
              <a:ext uri="{FF2B5EF4-FFF2-40B4-BE49-F238E27FC236}">
                <a16:creationId xmlns:a16="http://schemas.microsoft.com/office/drawing/2014/main" id="{0D13A06F-DBFB-4BA7-BA4B-16259D4AE142}"/>
              </a:ext>
            </a:extLst>
          </p:cNvPr>
          <p:cNvSpPr txBox="1"/>
          <p:nvPr/>
        </p:nvSpPr>
        <p:spPr>
          <a:xfrm>
            <a:off x="482600" y="6886300"/>
            <a:ext cx="11087394" cy="1323439"/>
          </a:xfrm>
          <a:prstGeom prst="rect">
            <a:avLst/>
          </a:prstGeom>
          <a:noFill/>
        </p:spPr>
        <p:txBody>
          <a:bodyPr wrap="none" rtlCol="0">
            <a:spAutoFit/>
          </a:bodyPr>
          <a:lstStyle/>
          <a:p>
            <a:r>
              <a:rPr lang="en-GB" sz="4000" dirty="0"/>
              <a:t>New entities </a:t>
            </a:r>
            <a:r>
              <a:rPr lang="en-GB" sz="4000" dirty="0">
                <a:sym typeface="Wingdings" panose="05000000000000000000" pitchFamily="2" charset="2"/>
              </a:rPr>
              <a:t></a:t>
            </a:r>
            <a:r>
              <a:rPr lang="en-GB" sz="4000" dirty="0"/>
              <a:t> more relationships </a:t>
            </a:r>
            <a:r>
              <a:rPr lang="en-GB" sz="4000" dirty="0">
                <a:sym typeface="Wingdings" panose="05000000000000000000" pitchFamily="2" charset="2"/>
              </a:rPr>
              <a:t></a:t>
            </a:r>
            <a:r>
              <a:rPr lang="en-GB" sz="4000" dirty="0"/>
              <a:t> more inverses</a:t>
            </a:r>
          </a:p>
          <a:p>
            <a:pPr marL="720725"/>
            <a:r>
              <a:rPr lang="en-GB" sz="4000" dirty="0">
                <a:sym typeface="Wingdings" panose="05000000000000000000" pitchFamily="2" charset="2"/>
              </a:rPr>
              <a:t></a:t>
            </a:r>
            <a:r>
              <a:rPr lang="en-GB" sz="4000" dirty="0"/>
              <a:t>Many more elements</a:t>
            </a:r>
          </a:p>
        </p:txBody>
      </p:sp>
    </p:spTree>
    <p:extLst>
      <p:ext uri="{BB962C8B-B14F-4D97-AF65-F5344CB8AC3E}">
        <p14:creationId xmlns:p14="http://schemas.microsoft.com/office/powerpoint/2010/main" val="287638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September 8,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9</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7" y="322918"/>
            <a:ext cx="5059602" cy="1143932"/>
          </a:xfrm>
          <a:prstGeom prst="rect">
            <a:avLst/>
          </a:prstGeom>
        </p:spPr>
        <p:txBody>
          <a:bodyPr/>
          <a:lstStyle>
            <a:lvl1pPr>
              <a:defRPr>
                <a:latin typeface="+mj-lt"/>
                <a:ea typeface="+mj-ea"/>
                <a:cs typeface="+mj-cs"/>
              </a:defRPr>
            </a:lvl1pPr>
          </a:lstStyle>
          <a:p>
            <a:r>
              <a:rPr lang="en-GB" sz="6000" kern="0" dirty="0">
                <a:solidFill>
                  <a:schemeClr val="tx2"/>
                </a:solidFill>
              </a:rPr>
              <a:t>The numbers</a:t>
            </a:r>
          </a:p>
        </p:txBody>
      </p:sp>
      <p:sp>
        <p:nvSpPr>
          <p:cNvPr id="5" name="TextBox 4">
            <a:extLst>
              <a:ext uri="{FF2B5EF4-FFF2-40B4-BE49-F238E27FC236}">
                <a16:creationId xmlns:a16="http://schemas.microsoft.com/office/drawing/2014/main" id="{FD7A06E5-38DB-4476-8711-BF6FD72A643A}"/>
              </a:ext>
            </a:extLst>
          </p:cNvPr>
          <p:cNvSpPr txBox="1"/>
          <p:nvPr/>
        </p:nvSpPr>
        <p:spPr>
          <a:xfrm>
            <a:off x="866018" y="1706576"/>
            <a:ext cx="2815899" cy="830997"/>
          </a:xfrm>
          <a:prstGeom prst="rect">
            <a:avLst/>
          </a:prstGeom>
          <a:noFill/>
          <a:ln w="38100">
            <a:solidFill>
              <a:schemeClr val="tx2"/>
            </a:solidFill>
          </a:ln>
        </p:spPr>
        <p:txBody>
          <a:bodyPr wrap="none" rtlCol="0">
            <a:spAutoFit/>
          </a:bodyPr>
          <a:lstStyle/>
          <a:p>
            <a:r>
              <a:rPr lang="en-GB" sz="4800" dirty="0"/>
              <a:t>13 entities</a:t>
            </a:r>
          </a:p>
        </p:txBody>
      </p:sp>
      <p:sp>
        <p:nvSpPr>
          <p:cNvPr id="8" name="TextBox 7">
            <a:extLst>
              <a:ext uri="{FF2B5EF4-FFF2-40B4-BE49-F238E27FC236}">
                <a16:creationId xmlns:a16="http://schemas.microsoft.com/office/drawing/2014/main" id="{662E380C-CCFF-445E-97ED-255D1FE52FA5}"/>
              </a:ext>
            </a:extLst>
          </p:cNvPr>
          <p:cNvSpPr txBox="1"/>
          <p:nvPr/>
        </p:nvSpPr>
        <p:spPr>
          <a:xfrm>
            <a:off x="4089400" y="1694098"/>
            <a:ext cx="4197688" cy="830997"/>
          </a:xfrm>
          <a:prstGeom prst="rect">
            <a:avLst/>
          </a:prstGeom>
          <a:noFill/>
          <a:ln w="38100">
            <a:solidFill>
              <a:schemeClr val="tx2"/>
            </a:solidFill>
          </a:ln>
        </p:spPr>
        <p:txBody>
          <a:bodyPr wrap="none" rtlCol="0">
            <a:spAutoFit/>
          </a:bodyPr>
          <a:lstStyle/>
          <a:p>
            <a:r>
              <a:rPr lang="en-GB" sz="4800" dirty="0"/>
              <a:t>1700+ elements</a:t>
            </a:r>
          </a:p>
        </p:txBody>
      </p:sp>
      <p:graphicFrame>
        <p:nvGraphicFramePr>
          <p:cNvPr id="9" name="Table 8">
            <a:extLst>
              <a:ext uri="{FF2B5EF4-FFF2-40B4-BE49-F238E27FC236}">
                <a16:creationId xmlns:a16="http://schemas.microsoft.com/office/drawing/2014/main" id="{2D7701F8-5FC6-4D2D-9B7F-71A18A2949D6}"/>
              </a:ext>
            </a:extLst>
          </p:cNvPr>
          <p:cNvGraphicFramePr>
            <a:graphicFrameLocks noGrp="1"/>
          </p:cNvGraphicFramePr>
          <p:nvPr>
            <p:extLst/>
          </p:nvPr>
        </p:nvGraphicFramePr>
        <p:xfrm>
          <a:off x="866018" y="2695577"/>
          <a:ext cx="9166981" cy="4480560"/>
        </p:xfrm>
        <a:graphic>
          <a:graphicData uri="http://schemas.openxmlformats.org/drawingml/2006/table">
            <a:tbl>
              <a:tblPr bandRow="1">
                <a:tableStyleId>{5C22544A-7EE6-4342-B048-85BDC9FD1C3A}</a:tableStyleId>
              </a:tblPr>
              <a:tblGrid>
                <a:gridCol w="3018962">
                  <a:extLst>
                    <a:ext uri="{9D8B030D-6E8A-4147-A177-3AD203B41FA5}">
                      <a16:colId xmlns:a16="http://schemas.microsoft.com/office/drawing/2014/main" val="2351244148"/>
                    </a:ext>
                  </a:extLst>
                </a:gridCol>
                <a:gridCol w="1103491">
                  <a:extLst>
                    <a:ext uri="{9D8B030D-6E8A-4147-A177-3AD203B41FA5}">
                      <a16:colId xmlns:a16="http://schemas.microsoft.com/office/drawing/2014/main" val="1902807445"/>
                    </a:ext>
                  </a:extLst>
                </a:gridCol>
                <a:gridCol w="547294">
                  <a:extLst>
                    <a:ext uri="{9D8B030D-6E8A-4147-A177-3AD203B41FA5}">
                      <a16:colId xmlns:a16="http://schemas.microsoft.com/office/drawing/2014/main" val="76765333"/>
                    </a:ext>
                  </a:extLst>
                </a:gridCol>
                <a:gridCol w="3597788">
                  <a:extLst>
                    <a:ext uri="{9D8B030D-6E8A-4147-A177-3AD203B41FA5}">
                      <a16:colId xmlns:a16="http://schemas.microsoft.com/office/drawing/2014/main" val="2134271122"/>
                    </a:ext>
                  </a:extLst>
                </a:gridCol>
                <a:gridCol w="899446">
                  <a:extLst>
                    <a:ext uri="{9D8B030D-6E8A-4147-A177-3AD203B41FA5}">
                      <a16:colId xmlns:a16="http://schemas.microsoft.com/office/drawing/2014/main" val="647232227"/>
                    </a:ext>
                  </a:extLst>
                </a:gridCol>
              </a:tblGrid>
              <a:tr h="370840">
                <a:tc>
                  <a:txBody>
                    <a:bodyPr/>
                    <a:lstStyle/>
                    <a:p>
                      <a:r>
                        <a:rPr lang="en-GB" sz="3600" dirty="0"/>
                        <a:t>Work</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388</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Agent</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175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9339093"/>
                  </a:ext>
                </a:extLst>
              </a:tr>
              <a:tr h="370840">
                <a:tc>
                  <a:txBody>
                    <a:bodyPr/>
                    <a:lstStyle/>
                    <a:p>
                      <a:r>
                        <a:rPr lang="en-GB" sz="3600" dirty="0"/>
                        <a:t>Expression</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eaLnBrk="1" fontAlgn="auto" latinLnBrk="0" hangingPunct="1">
                        <a:lnSpc>
                          <a:spcPct val="100000"/>
                        </a:lnSpc>
                        <a:spcBef>
                          <a:spcPts val="0"/>
                        </a:spcBef>
                        <a:spcAft>
                          <a:spcPts val="0"/>
                        </a:spcAft>
                        <a:buClrTx/>
                        <a:buSzTx/>
                        <a:buFontTx/>
                        <a:buNone/>
                        <a:tabLst/>
                        <a:defRPr/>
                      </a:pPr>
                      <a:r>
                        <a:rPr lang="en-GB" sz="3600" dirty="0"/>
                        <a:t>291</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Person</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85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3382794"/>
                  </a:ext>
                </a:extLst>
              </a:tr>
              <a:tr h="370840">
                <a:tc>
                  <a:txBody>
                    <a:bodyPr/>
                    <a:lstStyle/>
                    <a:p>
                      <a:r>
                        <a:rPr lang="en-GB" sz="3600" dirty="0"/>
                        <a:t>Manifestation</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282</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Collective Agent</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34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414802"/>
                  </a:ext>
                </a:extLst>
              </a:tr>
              <a:tr h="370840">
                <a:tc>
                  <a:txBody>
                    <a:bodyPr/>
                    <a:lstStyle/>
                    <a:p>
                      <a:r>
                        <a:rPr lang="en-GB" sz="3600" dirty="0"/>
                        <a:t>Item</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70</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Corporate Body</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84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69287405"/>
                  </a:ext>
                </a:extLst>
              </a:tr>
              <a:tr h="370840">
                <a:tc>
                  <a:txBody>
                    <a:bodyPr/>
                    <a:lstStyle/>
                    <a:p>
                      <a:r>
                        <a:rPr lang="en-GB" sz="3600" dirty="0"/>
                        <a:t>Place</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45</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Family</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46</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29834339"/>
                  </a:ext>
                </a:extLst>
              </a:tr>
              <a:tr h="370840">
                <a:tc>
                  <a:txBody>
                    <a:bodyPr/>
                    <a:lstStyle/>
                    <a:p>
                      <a:r>
                        <a:rPr lang="en-GB" sz="3600" dirty="0"/>
                        <a:t>Timespan</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54</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err="1"/>
                        <a:t>Nomen</a:t>
                      </a: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169</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3907627"/>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RDA Entity</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27</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0280280"/>
                  </a:ext>
                </a:extLst>
              </a:tr>
            </a:tbl>
          </a:graphicData>
        </a:graphic>
      </p:graphicFrame>
    </p:spTree>
    <p:extLst>
      <p:ext uri="{BB962C8B-B14F-4D97-AF65-F5344CB8AC3E}">
        <p14:creationId xmlns:p14="http://schemas.microsoft.com/office/powerpoint/2010/main" val="2838294177"/>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11814</TotalTime>
  <Words>3412</Words>
  <Application>Microsoft Office PowerPoint</Application>
  <PresentationFormat>Custom</PresentationFormat>
  <Paragraphs>550</Paragraphs>
  <Slides>31</Slides>
  <Notes>31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arial</vt:lpstr>
      <vt:lpstr>Calibri</vt:lpstr>
      <vt:lpstr>Calibri Light</vt:lpstr>
      <vt:lpstr>Courier New</vt:lpstr>
      <vt:lpstr>DIN-Light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138</cp:revision>
  <dcterms:created xsi:type="dcterms:W3CDTF">2018-05-30T16:51:30Z</dcterms:created>
  <dcterms:modified xsi:type="dcterms:W3CDTF">2018-09-10T08:39:45Z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