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60" r:id="rId2"/>
    <p:sldId id="359" r:id="rId3"/>
    <p:sldId id="387" r:id="rId4"/>
    <p:sldId id="388" r:id="rId5"/>
    <p:sldId id="264" r:id="rId6"/>
    <p:sldId id="265" r:id="rId7"/>
    <p:sldId id="389" r:id="rId8"/>
    <p:sldId id="390" r:id="rId9"/>
    <p:sldId id="278" r:id="rId10"/>
    <p:sldId id="391" r:id="rId11"/>
    <p:sldId id="392" r:id="rId12"/>
    <p:sldId id="273" r:id="rId13"/>
    <p:sldId id="262" r:id="rId14"/>
    <p:sldId id="374" r:id="rId15"/>
    <p:sldId id="376" r:id="rId16"/>
    <p:sldId id="375" r:id="rId17"/>
    <p:sldId id="378" r:id="rId18"/>
    <p:sldId id="379" r:id="rId19"/>
    <p:sldId id="380" r:id="rId20"/>
    <p:sldId id="381" r:id="rId21"/>
    <p:sldId id="382" r:id="rId22"/>
    <p:sldId id="383" r:id="rId23"/>
    <p:sldId id="384" r:id="rId24"/>
    <p:sldId id="281" r:id="rId25"/>
    <p:sldId id="275" r:id="rId26"/>
    <p:sldId id="373" r:id="rId27"/>
  </p:sldIdLst>
  <p:sldSz cx="13055600" cy="9791700"/>
  <p:notesSz cx="17475200" cy="9791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161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31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3" autoAdjust="0"/>
    <p:restoredTop sz="94651" autoAdjust="0"/>
  </p:normalViewPr>
  <p:slideViewPr>
    <p:cSldViewPr>
      <p:cViewPr>
        <p:scale>
          <a:sx n="69" d="100"/>
          <a:sy n="69" d="100"/>
        </p:scale>
        <p:origin x="228" y="90"/>
      </p:cViewPr>
      <p:guideLst>
        <p:guide orient="horz" pos="2880"/>
        <p:guide pos="161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3D02E99-099D-425A-8699-6709177857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7572375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08FD7A-9CC0-4599-BD0A-642F10BC2E1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9898063" y="0"/>
            <a:ext cx="7572375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FD9114-80B5-4ED7-B8E5-3A0868472264}" type="datetime4">
              <a:rPr lang="en-US" smtClean="0"/>
              <a:t>August 12, 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24D84F-C05A-462E-8E13-F79B6EFDDF6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01163"/>
            <a:ext cx="7572375" cy="490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76C693-50E9-4679-B838-D4E18430BA8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9898063" y="9301163"/>
            <a:ext cx="7572375" cy="490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9B3389-A65E-496A-AB6E-7A5B74EF2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44475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7572375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9898063" y="0"/>
            <a:ext cx="7572375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0CCE7E-43AE-4D7A-AD6D-EFF496C901FD}" type="datetime4">
              <a:rPr lang="en-US" smtClean="0"/>
              <a:t>August 12, 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534150" y="1223963"/>
            <a:ext cx="4406900" cy="33051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747838" y="4711700"/>
            <a:ext cx="13979525" cy="38560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01163"/>
            <a:ext cx="7572375" cy="490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9898063" y="9301163"/>
            <a:ext cx="7572375" cy="490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7BB43D-6859-4C14-84A8-D9538C9727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32070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RDA data ecosystem is summed up in this sentence introducing the RDA Board’s announcement of RDA’s strategic directions.</a:t>
            </a:r>
          </a:p>
          <a:p>
            <a:endParaRPr lang="en-GB" dirty="0"/>
          </a:p>
          <a:p>
            <a:r>
              <a:rPr lang="en-GB" dirty="0"/>
              <a:t>The RDA package is delivered by an infrastructure of two interacting services.</a:t>
            </a:r>
          </a:p>
          <a:p>
            <a:endParaRPr lang="en-GB" dirty="0"/>
          </a:p>
          <a:p>
            <a:r>
              <a:rPr lang="en-GB" dirty="0"/>
              <a:t>The human-facing components, including the guidelines and instructions, are the Toolkit.</a:t>
            </a:r>
          </a:p>
          <a:p>
            <a:endParaRPr lang="en-GB" dirty="0"/>
          </a:p>
          <a:p>
            <a:r>
              <a:rPr lang="en-GB" dirty="0"/>
              <a:t>The data-facing components are contained in the Registry.</a:t>
            </a:r>
          </a:p>
          <a:p>
            <a:endParaRPr lang="en-GB" dirty="0"/>
          </a:p>
          <a:p>
            <a:r>
              <a:rPr lang="en-GB" dirty="0"/>
              <a:t>Applying the data capture and storage techniques in RDA Toolkit to the data architecture in the RDA Registry produces well-formed data for RDA applications.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AE34AA-D804-4CB9-B15D-A67A5BA83B4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6886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/>
              <a:t>Nomen</a:t>
            </a:r>
            <a:r>
              <a:rPr lang="en-GB" dirty="0"/>
              <a:t> is a new LRM entity for RDA, and represents the class of strings (names, titles, etc.) used to label and identify any other entity. The high-level relationship between RDA Entity and </a:t>
            </a:r>
            <a:r>
              <a:rPr lang="en-GB" dirty="0" err="1"/>
              <a:t>Nomen</a:t>
            </a:r>
            <a:r>
              <a:rPr lang="en-GB" dirty="0"/>
              <a:t> is "has appellation". This essentially says "All things have names". The current RDA relationships between an entity and an identifying label are refinements of the high-level relationships. So "[has] title proper" is a refinement of the "has appellation" relationship between a Manifestation and a </a:t>
            </a:r>
            <a:r>
              <a:rPr lang="en-GB" dirty="0" err="1"/>
              <a:t>Nomen</a:t>
            </a:r>
            <a:r>
              <a:rPr lang="en-GB" dirty="0"/>
              <a:t>.</a:t>
            </a:r>
          </a:p>
          <a:p>
            <a:endParaRPr lang="en-GB" dirty="0"/>
          </a:p>
          <a:p>
            <a:r>
              <a:rPr lang="en-GB" dirty="0"/>
              <a:t>The </a:t>
            </a:r>
            <a:r>
              <a:rPr lang="en-GB" dirty="0" err="1"/>
              <a:t>Nomen</a:t>
            </a:r>
            <a:r>
              <a:rPr lang="en-GB" dirty="0"/>
              <a:t> entity is always associated with the string of characters, symbols, etc. that constitutes the "name" or other label by which the entity is known or called. The "has </a:t>
            </a:r>
            <a:r>
              <a:rPr lang="en-GB" dirty="0" err="1"/>
              <a:t>nomen</a:t>
            </a:r>
            <a:r>
              <a:rPr lang="en-GB" dirty="0"/>
              <a:t> string" relationship associates the </a:t>
            </a:r>
            <a:r>
              <a:rPr lang="en-GB" dirty="0" err="1"/>
              <a:t>Nomen</a:t>
            </a:r>
            <a:r>
              <a:rPr lang="en-GB" dirty="0"/>
              <a:t> with its string. The chain of relationships "has title proper" + "has </a:t>
            </a:r>
            <a:r>
              <a:rPr lang="en-GB" dirty="0" err="1"/>
              <a:t>nomen</a:t>
            </a:r>
            <a:r>
              <a:rPr lang="en-GB" dirty="0"/>
              <a:t> string" can be short-cut to give the current RDA model of "appellation" attributes.</a:t>
            </a:r>
          </a:p>
          <a:p>
            <a:endParaRPr lang="en-GB" dirty="0"/>
          </a:p>
          <a:p>
            <a:r>
              <a:rPr lang="en-GB" dirty="0"/>
              <a:t>Similarly, the RDA "[has] identifier for …" attributes are also refinements of "has appellation". Note that the </a:t>
            </a:r>
            <a:r>
              <a:rPr lang="en-GB" dirty="0" err="1"/>
              <a:t>nomen</a:t>
            </a:r>
            <a:r>
              <a:rPr lang="en-GB" dirty="0"/>
              <a:t> string is this example may look like an ISSN, but it could be some other kind of identifier. More information about the </a:t>
            </a:r>
            <a:r>
              <a:rPr lang="en-GB" dirty="0" err="1"/>
              <a:t>Nomen</a:t>
            </a:r>
            <a:r>
              <a:rPr lang="en-GB" dirty="0"/>
              <a:t> is needed; this is one reason for treating such string labels as an entity or class that can have other attributes and relationships.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B40ABC-08FF-40E9-9386-7C2CA2AB76A6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5289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5F42C2-A0E0-4A3E-AF7F-14900753D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E6ABE-B97B-4A73-B202-6A3F101785E5}" type="datetime4">
              <a:rPr lang="en-US" smtClean="0"/>
              <a:t>August 12, 2018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19B245-955B-4246-A129-BE33BAC6291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bk object 20">
            <a:extLst>
              <a:ext uri="{FF2B5EF4-FFF2-40B4-BE49-F238E27FC236}">
                <a16:creationId xmlns:a16="http://schemas.microsoft.com/office/drawing/2014/main" id="{430412D5-F62C-4582-822D-523D66A3740B}"/>
              </a:ext>
            </a:extLst>
          </p:cNvPr>
          <p:cNvSpPr/>
          <p:nvPr userDrawn="1"/>
        </p:nvSpPr>
        <p:spPr>
          <a:xfrm>
            <a:off x="0" y="1"/>
            <a:ext cx="13055600" cy="74470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6" name="Holder 3">
            <a:extLst>
              <a:ext uri="{FF2B5EF4-FFF2-40B4-BE49-F238E27FC236}">
                <a16:creationId xmlns:a16="http://schemas.microsoft.com/office/drawing/2014/main" id="{D51EB834-5A36-462F-9766-CF525282904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48808" y="4057651"/>
            <a:ext cx="12106792" cy="19085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 sz="12402">
                <a:solidFill>
                  <a:schemeClr val="bg1"/>
                </a:solidFill>
                <a:latin typeface="Calibri Light" panose="020F030202020403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138237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C43566-6046-4E9C-8D17-ED54F38F8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DFB21-2B77-4727-8DA0-73215DD5C57C}" type="datetime4">
              <a:rPr lang="en-US" smtClean="0"/>
              <a:t>August 12, 2018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9AE417-89F3-4937-8D80-F2DD32C664B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43FAD77-7179-4530-8741-F8500359AB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7811" y="520700"/>
            <a:ext cx="7223988" cy="1893888"/>
          </a:xfrm>
          <a:prstGeom prst="rect">
            <a:avLst/>
          </a:prstGeom>
        </p:spPr>
        <p:txBody>
          <a:bodyPr/>
          <a:lstStyle>
            <a:lvl1pPr>
              <a:defRPr sz="8592">
                <a:solidFill>
                  <a:srgbClr val="203189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2D0B4B6A-2A81-4C9F-B649-C12A8B0BD189}"/>
              </a:ext>
            </a:extLst>
          </p:cNvPr>
          <p:cNvSpPr/>
          <p:nvPr userDrawn="1"/>
        </p:nvSpPr>
        <p:spPr>
          <a:xfrm>
            <a:off x="9165487" y="0"/>
            <a:ext cx="3890113" cy="484854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AB047D8-AC63-4F78-8530-D1DE054AE73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97810" y="2762250"/>
            <a:ext cx="10070412" cy="4343400"/>
          </a:xfrm>
          <a:prstGeom prst="rect">
            <a:avLst/>
          </a:prstGeom>
        </p:spPr>
        <p:txBody>
          <a:bodyPr/>
          <a:lstStyle>
            <a:lvl1pPr>
              <a:defRPr sz="1793"/>
            </a:lvl1pPr>
          </a:lstStyle>
          <a:p>
            <a:pPr lvl="0"/>
            <a:r>
              <a:rPr lang="en-US" dirty="0"/>
              <a:t>Click to insert text.</a:t>
            </a:r>
          </a:p>
        </p:txBody>
      </p:sp>
    </p:spTree>
    <p:extLst>
      <p:ext uri="{BB962C8B-B14F-4D97-AF65-F5344CB8AC3E}">
        <p14:creationId xmlns:p14="http://schemas.microsoft.com/office/powerpoint/2010/main" val="2458006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BA9CF6-AB2D-46CF-8D43-4A1686189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08080-C00F-4680-BFFC-33C890FA1B66}" type="datetime4">
              <a:rPr lang="en-US" smtClean="0"/>
              <a:t>August 12, 2018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C0936E-F890-4240-8C96-18902985B99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D34479D8-3FF8-47A6-AFE0-325303D56120}"/>
              </a:ext>
            </a:extLst>
          </p:cNvPr>
          <p:cNvSpPr/>
          <p:nvPr userDrawn="1"/>
        </p:nvSpPr>
        <p:spPr>
          <a:xfrm>
            <a:off x="0" y="0"/>
            <a:ext cx="4714931" cy="587658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6" name="object 3">
            <a:extLst>
              <a:ext uri="{FF2B5EF4-FFF2-40B4-BE49-F238E27FC236}">
                <a16:creationId xmlns:a16="http://schemas.microsoft.com/office/drawing/2014/main" id="{0BCB6BE5-C74F-4DEB-9DB1-035B3B8BF99F}"/>
              </a:ext>
            </a:extLst>
          </p:cNvPr>
          <p:cNvSpPr/>
          <p:nvPr userDrawn="1"/>
        </p:nvSpPr>
        <p:spPr>
          <a:xfrm>
            <a:off x="0" y="793752"/>
            <a:ext cx="5058096" cy="914400"/>
          </a:xfrm>
          <a:custGeom>
            <a:avLst/>
            <a:gdLst/>
            <a:ahLst/>
            <a:cxnLst/>
            <a:rect l="l" t="t" r="r" b="b"/>
            <a:pathLst>
              <a:path w="6770370" h="914400">
                <a:moveTo>
                  <a:pt x="6769963" y="0"/>
                </a:moveTo>
                <a:lnTo>
                  <a:pt x="0" y="0"/>
                </a:lnTo>
                <a:lnTo>
                  <a:pt x="0" y="914400"/>
                </a:lnTo>
                <a:lnTo>
                  <a:pt x="5803036" y="914400"/>
                </a:lnTo>
                <a:lnTo>
                  <a:pt x="6769963" y="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289DB7F-780C-47BB-B26D-B55B3217E60E}"/>
              </a:ext>
            </a:extLst>
          </p:cNvPr>
          <p:cNvSpPr txBox="1"/>
          <p:nvPr userDrawn="1"/>
        </p:nvSpPr>
        <p:spPr>
          <a:xfrm>
            <a:off x="-929832" y="781051"/>
            <a:ext cx="5294349" cy="644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586" dirty="0">
                <a:solidFill>
                  <a:schemeClr val="bg1"/>
                </a:solidFill>
                <a:latin typeface="Calibri Light" panose="020F0302020204030204" pitchFamily="34" charset="0"/>
              </a:rPr>
              <a:t>overview </a:t>
            </a:r>
          </a:p>
        </p:txBody>
      </p:sp>
    </p:spTree>
    <p:extLst>
      <p:ext uri="{BB962C8B-B14F-4D97-AF65-F5344CB8AC3E}">
        <p14:creationId xmlns:p14="http://schemas.microsoft.com/office/powerpoint/2010/main" val="1478009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1833AC-CE29-412E-9586-A2CCCF756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6B087-20D5-46FC-9AC3-EF55EF059985}" type="datetime4">
              <a:rPr lang="en-US" smtClean="0"/>
              <a:t>August 12, 2018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85548F-1227-419F-8672-16150B2A278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1E9B1FBC-B132-49E1-B55E-D2FA9F7C099B}"/>
              </a:ext>
            </a:extLst>
          </p:cNvPr>
          <p:cNvSpPr/>
          <p:nvPr userDrawn="1"/>
        </p:nvSpPr>
        <p:spPr>
          <a:xfrm>
            <a:off x="9165487" y="0"/>
            <a:ext cx="3890113" cy="484854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6" name="object 3">
            <a:extLst>
              <a:ext uri="{FF2B5EF4-FFF2-40B4-BE49-F238E27FC236}">
                <a16:creationId xmlns:a16="http://schemas.microsoft.com/office/drawing/2014/main" id="{1BDD7E71-4917-4E7C-ABFD-6A843BCDCA0D}"/>
              </a:ext>
            </a:extLst>
          </p:cNvPr>
          <p:cNvSpPr/>
          <p:nvPr userDrawn="1"/>
        </p:nvSpPr>
        <p:spPr>
          <a:xfrm>
            <a:off x="8405156" y="793752"/>
            <a:ext cx="4650583" cy="914400"/>
          </a:xfrm>
          <a:custGeom>
            <a:avLst/>
            <a:gdLst/>
            <a:ahLst/>
            <a:cxnLst/>
            <a:rect l="l" t="t" r="r" b="b"/>
            <a:pathLst>
              <a:path w="6224905" h="914400">
                <a:moveTo>
                  <a:pt x="6224727" y="0"/>
                </a:moveTo>
                <a:lnTo>
                  <a:pt x="0" y="0"/>
                </a:lnTo>
                <a:lnTo>
                  <a:pt x="966927" y="914400"/>
                </a:lnTo>
                <a:lnTo>
                  <a:pt x="6224727" y="914400"/>
                </a:lnTo>
                <a:lnTo>
                  <a:pt x="6224727" y="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20C29F6-276F-4ED4-8E5F-E4899554D283}"/>
              </a:ext>
            </a:extLst>
          </p:cNvPr>
          <p:cNvSpPr txBox="1"/>
          <p:nvPr userDrawn="1"/>
        </p:nvSpPr>
        <p:spPr>
          <a:xfrm>
            <a:off x="9089582" y="781051"/>
            <a:ext cx="5294349" cy="644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86" dirty="0">
                <a:solidFill>
                  <a:schemeClr val="bg1"/>
                </a:solidFill>
                <a:latin typeface="Calibri Light" panose="020F0302020204030204" pitchFamily="34" charset="0"/>
              </a:rPr>
              <a:t>overview</a:t>
            </a:r>
          </a:p>
        </p:txBody>
      </p:sp>
    </p:spTree>
    <p:extLst>
      <p:ext uri="{BB962C8B-B14F-4D97-AF65-F5344CB8AC3E}">
        <p14:creationId xmlns:p14="http://schemas.microsoft.com/office/powerpoint/2010/main" val="939323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7A163D-3886-46C1-8E21-E308A8AB9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6631-B86C-466A-BEA1-F9227B57F3C2}" type="datetime4">
              <a:rPr lang="en-US" smtClean="0"/>
              <a:t>August 12, 2018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700779-0233-4175-AB80-845BB3D39F2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CBA3B939-BD69-4490-A25D-1CF86986433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990731" y="4057650"/>
            <a:ext cx="8064869" cy="6898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 sz="4483">
                <a:solidFill>
                  <a:srgbClr val="203189"/>
                </a:solidFill>
                <a:latin typeface="Calibri Light" panose="020F0302020204030204" pitchFamily="34" charset="0"/>
              </a:defRPr>
            </a:lvl1pPr>
          </a:lstStyle>
          <a:p>
            <a:r>
              <a:rPr lang="en-US" dirty="0"/>
              <a:t>Conclusion</a:t>
            </a:r>
            <a:endParaRPr dirty="0"/>
          </a:p>
        </p:txBody>
      </p:sp>
      <p:sp>
        <p:nvSpPr>
          <p:cNvPr id="6" name="bk object 16">
            <a:extLst>
              <a:ext uri="{FF2B5EF4-FFF2-40B4-BE49-F238E27FC236}">
                <a16:creationId xmlns:a16="http://schemas.microsoft.com/office/drawing/2014/main" id="{FAA1E53A-6FBD-4DBE-8C0D-055893377F68}"/>
              </a:ext>
            </a:extLst>
          </p:cNvPr>
          <p:cNvSpPr/>
          <p:nvPr userDrawn="1"/>
        </p:nvSpPr>
        <p:spPr>
          <a:xfrm>
            <a:off x="0" y="1009650"/>
            <a:ext cx="7688230" cy="75819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7" name="bk object 17">
            <a:extLst>
              <a:ext uri="{FF2B5EF4-FFF2-40B4-BE49-F238E27FC236}">
                <a16:creationId xmlns:a16="http://schemas.microsoft.com/office/drawing/2014/main" id="{C220C9F3-64AA-448A-9B0B-92D658D4D759}"/>
              </a:ext>
            </a:extLst>
          </p:cNvPr>
          <p:cNvSpPr/>
          <p:nvPr userDrawn="1"/>
        </p:nvSpPr>
        <p:spPr>
          <a:xfrm>
            <a:off x="0" y="5556250"/>
            <a:ext cx="1869152" cy="3035300"/>
          </a:xfrm>
          <a:custGeom>
            <a:avLst/>
            <a:gdLst/>
            <a:ahLst/>
            <a:cxnLst/>
            <a:rect l="l" t="t" r="r" b="b"/>
            <a:pathLst>
              <a:path w="2501900" h="3035300">
                <a:moveTo>
                  <a:pt x="0" y="0"/>
                </a:moveTo>
                <a:lnTo>
                  <a:pt x="0" y="3035300"/>
                </a:lnTo>
                <a:lnTo>
                  <a:pt x="2501455" y="3035300"/>
                </a:lnTo>
                <a:lnTo>
                  <a:pt x="0" y="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8" name="bk object 19">
            <a:extLst>
              <a:ext uri="{FF2B5EF4-FFF2-40B4-BE49-F238E27FC236}">
                <a16:creationId xmlns:a16="http://schemas.microsoft.com/office/drawing/2014/main" id="{593C4038-930A-43D6-BE50-90E2A5DB29B3}"/>
              </a:ext>
            </a:extLst>
          </p:cNvPr>
          <p:cNvSpPr/>
          <p:nvPr userDrawn="1"/>
        </p:nvSpPr>
        <p:spPr>
          <a:xfrm>
            <a:off x="0" y="342900"/>
            <a:ext cx="13055600" cy="914400"/>
          </a:xfrm>
          <a:custGeom>
            <a:avLst/>
            <a:gdLst/>
            <a:ahLst/>
            <a:cxnLst/>
            <a:rect l="l" t="t" r="r" b="b"/>
            <a:pathLst>
              <a:path w="17475200" h="914400">
                <a:moveTo>
                  <a:pt x="0" y="914400"/>
                </a:moveTo>
                <a:lnTo>
                  <a:pt x="17475200" y="914400"/>
                </a:lnTo>
                <a:lnTo>
                  <a:pt x="17475200" y="0"/>
                </a:lnTo>
                <a:lnTo>
                  <a:pt x="0" y="0"/>
                </a:lnTo>
                <a:lnTo>
                  <a:pt x="0" y="91440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9" name="Holder 2">
            <a:extLst>
              <a:ext uri="{FF2B5EF4-FFF2-40B4-BE49-F238E27FC236}">
                <a16:creationId xmlns:a16="http://schemas.microsoft.com/office/drawing/2014/main" id="{E2A89CE0-A685-4873-8C87-2996DED585A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0705" y="578764"/>
            <a:ext cx="12254189" cy="3219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92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r>
              <a:rPr lang="en-US" dirty="0"/>
              <a:t>Part 2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66645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E6F2EA-0AF8-4EF4-BD94-B4017F857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804E9-DEAF-46AD-95B2-D63C78700BF2}" type="datetime4">
              <a:rPr lang="en-US" smtClean="0"/>
              <a:t>August 12, 2018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3EDB0C-E1C2-4B21-AE98-8E76A7AA44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231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3D40DF-A59E-46E6-A858-FB93D3B74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August 12, 2018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EDDCB9-1088-4D84-A120-796874DD177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bk object 16">
            <a:extLst>
              <a:ext uri="{FF2B5EF4-FFF2-40B4-BE49-F238E27FC236}">
                <a16:creationId xmlns:a16="http://schemas.microsoft.com/office/drawing/2014/main" id="{1D6E9937-F207-4901-947F-1AC04DC29BD8}"/>
              </a:ext>
            </a:extLst>
          </p:cNvPr>
          <p:cNvSpPr/>
          <p:nvPr userDrawn="1"/>
        </p:nvSpPr>
        <p:spPr>
          <a:xfrm>
            <a:off x="6416969" y="0"/>
            <a:ext cx="6638630" cy="47384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</p:spTree>
    <p:extLst>
      <p:ext uri="{BB962C8B-B14F-4D97-AF65-F5344CB8AC3E}">
        <p14:creationId xmlns:p14="http://schemas.microsoft.com/office/powerpoint/2010/main" val="2196764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3D40DF-A59E-46E6-A858-FB93D3B74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August 12, 2018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EDDCB9-1088-4D84-A120-796874DD177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bk object 16">
            <a:extLst>
              <a:ext uri="{FF2B5EF4-FFF2-40B4-BE49-F238E27FC236}">
                <a16:creationId xmlns:a16="http://schemas.microsoft.com/office/drawing/2014/main" id="{1D6E9937-F207-4901-947F-1AC04DC29BD8}"/>
              </a:ext>
            </a:extLst>
          </p:cNvPr>
          <p:cNvSpPr/>
          <p:nvPr userDrawn="1"/>
        </p:nvSpPr>
        <p:spPr>
          <a:xfrm>
            <a:off x="6416969" y="0"/>
            <a:ext cx="6638630" cy="47384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1B40AA9-D85B-4470-887F-CE34A8661C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7811" y="520700"/>
            <a:ext cx="7223988" cy="1893888"/>
          </a:xfrm>
          <a:prstGeom prst="rect">
            <a:avLst/>
          </a:prstGeom>
        </p:spPr>
        <p:txBody>
          <a:bodyPr/>
          <a:lstStyle>
            <a:lvl1pPr>
              <a:defRPr sz="8592">
                <a:solidFill>
                  <a:srgbClr val="203189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020D11E-C62D-46C5-97AC-FEF02646AEC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17972" y="2914650"/>
            <a:ext cx="9165487" cy="3772168"/>
          </a:xfrm>
          <a:prstGeom prst="rect">
            <a:avLst/>
          </a:prstGeom>
        </p:spPr>
        <p:txBody>
          <a:bodyPr/>
          <a:lstStyle>
            <a:lvl1pPr>
              <a:defRPr sz="1644"/>
            </a:lvl1pPr>
          </a:lstStyle>
          <a:p>
            <a:pPr lvl="0"/>
            <a:r>
              <a:rPr lang="en-US" dirty="0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1496272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0F96D-5BDA-4C1D-BCD7-1A03F1B7E144}" type="datetimeFigureOut">
              <a:rPr lang="en-GB" smtClean="0"/>
              <a:t>12/08/2018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8D05-AF44-4D94-A505-D97A914333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830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6">
            <a:extLst>
              <a:ext uri="{FF2B5EF4-FFF2-40B4-BE49-F238E27FC236}">
                <a16:creationId xmlns:a16="http://schemas.microsoft.com/office/drawing/2014/main" id="{EC5A0E8A-69B7-4BBF-8F6A-3839C6A15B8F}"/>
              </a:ext>
            </a:extLst>
          </p:cNvPr>
          <p:cNvSpPr/>
          <p:nvPr userDrawn="1"/>
        </p:nvSpPr>
        <p:spPr>
          <a:xfrm>
            <a:off x="0" y="8769355"/>
            <a:ext cx="9393201" cy="184150"/>
          </a:xfrm>
          <a:custGeom>
            <a:avLst/>
            <a:gdLst/>
            <a:ahLst/>
            <a:cxnLst/>
            <a:rect l="l" t="t" r="r" b="b"/>
            <a:pathLst>
              <a:path w="12573000" h="184150">
                <a:moveTo>
                  <a:pt x="12573000" y="0"/>
                </a:moveTo>
                <a:lnTo>
                  <a:pt x="0" y="0"/>
                </a:lnTo>
                <a:lnTo>
                  <a:pt x="0" y="184149"/>
                </a:lnTo>
                <a:lnTo>
                  <a:pt x="12393663" y="184149"/>
                </a:lnTo>
                <a:lnTo>
                  <a:pt x="12573000" y="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15" name="object 7">
            <a:extLst>
              <a:ext uri="{FF2B5EF4-FFF2-40B4-BE49-F238E27FC236}">
                <a16:creationId xmlns:a16="http://schemas.microsoft.com/office/drawing/2014/main" id="{542D003F-B569-416D-A322-6D45F3337DC5}"/>
              </a:ext>
            </a:extLst>
          </p:cNvPr>
          <p:cNvSpPr/>
          <p:nvPr userDrawn="1"/>
        </p:nvSpPr>
        <p:spPr>
          <a:xfrm>
            <a:off x="9421666" y="8769355"/>
            <a:ext cx="3633935" cy="184150"/>
          </a:xfrm>
          <a:custGeom>
            <a:avLst/>
            <a:gdLst/>
            <a:ahLst/>
            <a:cxnLst/>
            <a:rect l="l" t="t" r="r" b="b"/>
            <a:pathLst>
              <a:path w="4864100" h="184150">
                <a:moveTo>
                  <a:pt x="4864100" y="0"/>
                </a:moveTo>
                <a:lnTo>
                  <a:pt x="165100" y="0"/>
                </a:lnTo>
                <a:lnTo>
                  <a:pt x="0" y="184149"/>
                </a:lnTo>
                <a:lnTo>
                  <a:pt x="4864100" y="184149"/>
                </a:lnTo>
                <a:lnTo>
                  <a:pt x="4864100" y="0"/>
                </a:lnTo>
                <a:close/>
              </a:path>
            </a:pathLst>
          </a:custGeom>
          <a:solidFill>
            <a:srgbClr val="1D8BC1"/>
          </a:solid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17" name="object 8">
            <a:extLst>
              <a:ext uri="{FF2B5EF4-FFF2-40B4-BE49-F238E27FC236}">
                <a16:creationId xmlns:a16="http://schemas.microsoft.com/office/drawing/2014/main" id="{4D361103-1B35-4DFB-ACCB-D2433F559F4F}"/>
              </a:ext>
            </a:extLst>
          </p:cNvPr>
          <p:cNvSpPr/>
          <p:nvPr userDrawn="1"/>
        </p:nvSpPr>
        <p:spPr>
          <a:xfrm>
            <a:off x="341571" y="8769350"/>
            <a:ext cx="474404" cy="768350"/>
          </a:xfrm>
          <a:custGeom>
            <a:avLst/>
            <a:gdLst/>
            <a:ahLst/>
            <a:cxnLst/>
            <a:rect l="l" t="t" r="r" b="b"/>
            <a:pathLst>
              <a:path w="635000" h="768350">
                <a:moveTo>
                  <a:pt x="0" y="768350"/>
                </a:moveTo>
                <a:lnTo>
                  <a:pt x="635000" y="768350"/>
                </a:lnTo>
                <a:lnTo>
                  <a:pt x="635000" y="0"/>
                </a:lnTo>
                <a:lnTo>
                  <a:pt x="0" y="0"/>
                </a:lnTo>
                <a:lnTo>
                  <a:pt x="0" y="76835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9C34AD-FD71-460F-9ECD-D1EB5F35AA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93200" y="9010651"/>
            <a:ext cx="3344904" cy="5016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44" baseline="0">
                <a:solidFill>
                  <a:srgbClr val="203189"/>
                </a:solidFill>
                <a:latin typeface="Calibri Light" panose="020F0302020204030204" pitchFamily="34" charset="0"/>
              </a:defRPr>
            </a:lvl1pPr>
          </a:lstStyle>
          <a:p>
            <a:fld id="{DD02AD68-BFEF-40C1-90D1-D37F2BFFA27B}" type="datetime4">
              <a:rPr lang="en-US" smtClean="0"/>
              <a:t>August 12,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3213C5B-0668-4A88-8A60-00E4C59398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41572" y="8953505"/>
            <a:ext cx="474404" cy="5016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94" b="1" i="0" baseline="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9" name="Date Placeholder 1">
            <a:extLst>
              <a:ext uri="{FF2B5EF4-FFF2-40B4-BE49-F238E27FC236}">
                <a16:creationId xmlns:a16="http://schemas.microsoft.com/office/drawing/2014/main" id="{E15B787B-E169-4A6D-9BAB-6F919C455F16}"/>
              </a:ext>
            </a:extLst>
          </p:cNvPr>
          <p:cNvSpPr txBox="1">
            <a:spLocks/>
          </p:cNvSpPr>
          <p:nvPr userDrawn="1"/>
        </p:nvSpPr>
        <p:spPr>
          <a:xfrm>
            <a:off x="948808" y="9010651"/>
            <a:ext cx="5045592" cy="501645"/>
          </a:xfrm>
          <a:prstGeom prst="rect">
            <a:avLst/>
          </a:prstGeom>
        </p:spPr>
        <p:txBody>
          <a:bodyPr vert="horz" lIns="68314" tIns="34157" rIns="68314" bIns="34157" rtlCol="0" anchor="ctr"/>
          <a:lstStyle>
            <a:defPPr>
              <a:defRPr lang="en-US"/>
            </a:defPPr>
            <a:lvl1pPr marL="0" algn="r" defTabSz="914400" rtl="0" eaLnBrk="1" latinLnBrk="0" hangingPunct="1">
              <a:defRPr sz="2200" kern="1200" baseline="0">
                <a:solidFill>
                  <a:srgbClr val="203189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644" dirty="0"/>
              <a:t>The new RDA: resource description in libraries and beyond</a:t>
            </a:r>
          </a:p>
        </p:txBody>
      </p:sp>
      <p:sp>
        <p:nvSpPr>
          <p:cNvPr id="11" name="object 5">
            <a:extLst>
              <a:ext uri="{FF2B5EF4-FFF2-40B4-BE49-F238E27FC236}">
                <a16:creationId xmlns:a16="http://schemas.microsoft.com/office/drawing/2014/main" id="{9A570B3C-81C1-42F9-8484-11ABABD9899B}"/>
              </a:ext>
            </a:extLst>
          </p:cNvPr>
          <p:cNvSpPr/>
          <p:nvPr userDrawn="1"/>
        </p:nvSpPr>
        <p:spPr>
          <a:xfrm>
            <a:off x="10272369" y="7784375"/>
            <a:ext cx="2427631" cy="927834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7" r:id="rId6"/>
    <p:sldLayoutId id="2147483678" r:id="rId7"/>
    <p:sldLayoutId id="2147483675" r:id="rId8"/>
    <p:sldLayoutId id="2147483679" r:id="rId9"/>
  </p:sldLayoutIdLst>
  <p:hf hdr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341574">
        <a:defRPr>
          <a:latin typeface="+mn-lt"/>
          <a:ea typeface="+mn-ea"/>
          <a:cs typeface="+mn-cs"/>
        </a:defRPr>
      </a:lvl2pPr>
      <a:lvl3pPr marL="683148">
        <a:defRPr>
          <a:latin typeface="+mn-lt"/>
          <a:ea typeface="+mn-ea"/>
          <a:cs typeface="+mn-cs"/>
        </a:defRPr>
      </a:lvl3pPr>
      <a:lvl4pPr marL="1024722">
        <a:defRPr>
          <a:latin typeface="+mn-lt"/>
          <a:ea typeface="+mn-ea"/>
          <a:cs typeface="+mn-cs"/>
        </a:defRPr>
      </a:lvl4pPr>
      <a:lvl5pPr marL="1366296">
        <a:defRPr>
          <a:latin typeface="+mn-lt"/>
          <a:ea typeface="+mn-ea"/>
          <a:cs typeface="+mn-cs"/>
        </a:defRPr>
      </a:lvl5pPr>
      <a:lvl6pPr marL="1707871">
        <a:defRPr>
          <a:latin typeface="+mn-lt"/>
          <a:ea typeface="+mn-ea"/>
          <a:cs typeface="+mn-cs"/>
        </a:defRPr>
      </a:lvl6pPr>
      <a:lvl7pPr marL="2049445">
        <a:defRPr>
          <a:latin typeface="+mn-lt"/>
          <a:ea typeface="+mn-ea"/>
          <a:cs typeface="+mn-cs"/>
        </a:defRPr>
      </a:lvl7pPr>
      <a:lvl8pPr marL="2391019">
        <a:defRPr>
          <a:latin typeface="+mn-lt"/>
          <a:ea typeface="+mn-ea"/>
          <a:cs typeface="+mn-cs"/>
        </a:defRPr>
      </a:lvl8pPr>
      <a:lvl9pPr marL="2732593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341574">
        <a:defRPr>
          <a:latin typeface="+mn-lt"/>
          <a:ea typeface="+mn-ea"/>
          <a:cs typeface="+mn-cs"/>
        </a:defRPr>
      </a:lvl2pPr>
      <a:lvl3pPr marL="683148">
        <a:defRPr>
          <a:latin typeface="+mn-lt"/>
          <a:ea typeface="+mn-ea"/>
          <a:cs typeface="+mn-cs"/>
        </a:defRPr>
      </a:lvl3pPr>
      <a:lvl4pPr marL="1024722">
        <a:defRPr>
          <a:latin typeface="+mn-lt"/>
          <a:ea typeface="+mn-ea"/>
          <a:cs typeface="+mn-cs"/>
        </a:defRPr>
      </a:lvl4pPr>
      <a:lvl5pPr marL="1366296">
        <a:defRPr>
          <a:latin typeface="+mn-lt"/>
          <a:ea typeface="+mn-ea"/>
          <a:cs typeface="+mn-cs"/>
        </a:defRPr>
      </a:lvl5pPr>
      <a:lvl6pPr marL="1707871">
        <a:defRPr>
          <a:latin typeface="+mn-lt"/>
          <a:ea typeface="+mn-ea"/>
          <a:cs typeface="+mn-cs"/>
        </a:defRPr>
      </a:lvl6pPr>
      <a:lvl7pPr marL="2049445">
        <a:defRPr>
          <a:latin typeface="+mn-lt"/>
          <a:ea typeface="+mn-ea"/>
          <a:cs typeface="+mn-cs"/>
        </a:defRPr>
      </a:lvl7pPr>
      <a:lvl8pPr marL="2391019">
        <a:defRPr>
          <a:latin typeface="+mn-lt"/>
          <a:ea typeface="+mn-ea"/>
          <a:cs typeface="+mn-cs"/>
        </a:defRPr>
      </a:lvl8pPr>
      <a:lvl9pPr marL="2732593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EDB831-3D3F-414C-BD80-80F881A22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804E9-DEAF-46AD-95B2-D63C78700BF2}" type="datetime4">
              <a:rPr lang="en-US" smtClean="0"/>
              <a:t>August 12,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B1C251D-DA0F-4B81-AEB6-433E9428072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65570B-69DE-458E-AADA-19513974CE03}"/>
              </a:ext>
            </a:extLst>
          </p:cNvPr>
          <p:cNvSpPr txBox="1"/>
          <p:nvPr/>
        </p:nvSpPr>
        <p:spPr>
          <a:xfrm>
            <a:off x="1193800" y="716373"/>
            <a:ext cx="106680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dirty="0">
                <a:solidFill>
                  <a:schemeClr val="tx2"/>
                </a:solidFill>
              </a:rPr>
              <a:t>The new RDA: resource description in libraries and beyond</a:t>
            </a:r>
            <a:endParaRPr lang="en-GB" sz="8800" dirty="0">
              <a:solidFill>
                <a:schemeClr val="tx2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5813FB1-E211-4561-901E-456C608675E0}"/>
              </a:ext>
            </a:extLst>
          </p:cNvPr>
          <p:cNvSpPr txBox="1"/>
          <p:nvPr/>
        </p:nvSpPr>
        <p:spPr>
          <a:xfrm>
            <a:off x="1879600" y="5224850"/>
            <a:ext cx="948944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tx2"/>
                </a:solidFill>
              </a:rPr>
              <a:t>Gordon Dunsire, Chair, RSC</a:t>
            </a:r>
          </a:p>
          <a:p>
            <a:pPr algn="ctr"/>
            <a:r>
              <a:rPr lang="en-US" sz="4000" dirty="0">
                <a:solidFill>
                  <a:schemeClr val="tx2"/>
                </a:solidFill>
              </a:rPr>
              <a:t>Presented at “Resource description for the 21st  Century”</a:t>
            </a:r>
          </a:p>
          <a:p>
            <a:pPr algn="ctr"/>
            <a:r>
              <a:rPr lang="en-US" sz="4000" dirty="0">
                <a:solidFill>
                  <a:schemeClr val="tx2"/>
                </a:solidFill>
              </a:rPr>
              <a:t>13 August 2018, Canberra, Australia</a:t>
            </a:r>
            <a:endParaRPr lang="en-GB" sz="4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88383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C419A5-6952-4B62-BD7A-D36392C9B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August 12,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66C6FC3-7D4C-4D2F-8DDA-BCE079D5E38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10</a:t>
            </a:fld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483DE8A6-E84A-4999-85F7-B5AEAB362C24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6276077" cy="1015663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Recording methods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D883BA6-7A1F-43D6-B422-EDA412055273}"/>
              </a:ext>
            </a:extLst>
          </p:cNvPr>
          <p:cNvSpPr txBox="1"/>
          <p:nvPr/>
        </p:nvSpPr>
        <p:spPr>
          <a:xfrm>
            <a:off x="584200" y="1847850"/>
            <a:ext cx="979922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/>
              <a:t>Extended to all elements</a:t>
            </a:r>
          </a:p>
          <a:p>
            <a:pPr marL="717550"/>
            <a:r>
              <a:rPr lang="en-GB" sz="4000" dirty="0"/>
              <a:t>Confined to relationships in original Toolkit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295776F-E933-47CF-A2AC-EC77C9EB63FD}"/>
              </a:ext>
            </a:extLst>
          </p:cNvPr>
          <p:cNvSpPr txBox="1"/>
          <p:nvPr/>
        </p:nvSpPr>
        <p:spPr>
          <a:xfrm>
            <a:off x="584200" y="3496612"/>
            <a:ext cx="736611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/>
              <a:t>Linked data “method” now explicit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42322A4-98C1-4645-A94F-02251DB020EE}"/>
              </a:ext>
            </a:extLst>
          </p:cNvPr>
          <p:cNvSpPr txBox="1"/>
          <p:nvPr/>
        </p:nvSpPr>
        <p:spPr>
          <a:xfrm>
            <a:off x="584200" y="4529820"/>
            <a:ext cx="6128281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/>
              <a:t>4 methods = “4-fold path”</a:t>
            </a:r>
          </a:p>
          <a:p>
            <a:pPr marL="720725"/>
            <a:r>
              <a:rPr lang="en-GB" sz="4000" dirty="0"/>
              <a:t>Unstructured description</a:t>
            </a:r>
          </a:p>
          <a:p>
            <a:pPr marL="720725"/>
            <a:r>
              <a:rPr lang="en-GB" sz="4000" dirty="0"/>
              <a:t>Structured description</a:t>
            </a:r>
          </a:p>
          <a:p>
            <a:pPr marL="720725"/>
            <a:r>
              <a:rPr lang="en-GB" sz="4000" dirty="0"/>
              <a:t>Identifier</a:t>
            </a:r>
          </a:p>
          <a:p>
            <a:pPr marL="720725"/>
            <a:r>
              <a:rPr lang="en-GB" sz="4000" dirty="0"/>
              <a:t>IRI</a:t>
            </a:r>
          </a:p>
        </p:txBody>
      </p:sp>
    </p:spTree>
    <p:extLst>
      <p:ext uri="{BB962C8B-B14F-4D97-AF65-F5344CB8AC3E}">
        <p14:creationId xmlns:p14="http://schemas.microsoft.com/office/powerpoint/2010/main" val="33477859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C419A5-6952-4B62-BD7A-D36392C9B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August 12,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66C6FC3-7D4C-4D2F-8DDA-BCE079D5E38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11</a:t>
            </a:fld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483DE8A6-E84A-4999-85F7-B5AEAB362C24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3884397" cy="1015663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Instructions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D883BA6-7A1F-43D6-B422-EDA412055273}"/>
              </a:ext>
            </a:extLst>
          </p:cNvPr>
          <p:cNvSpPr txBox="1"/>
          <p:nvPr/>
        </p:nvSpPr>
        <p:spPr>
          <a:xfrm>
            <a:off x="584200" y="2000250"/>
            <a:ext cx="413382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/>
              <a:t>There are no rules!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295776F-E933-47CF-A2AC-EC77C9EB63FD}"/>
              </a:ext>
            </a:extLst>
          </p:cNvPr>
          <p:cNvSpPr txBox="1"/>
          <p:nvPr/>
        </p:nvSpPr>
        <p:spPr>
          <a:xfrm>
            <a:off x="584200" y="2983859"/>
            <a:ext cx="1161837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/>
              <a:t>Most instructions are now optional</a:t>
            </a:r>
          </a:p>
          <a:p>
            <a:pPr marL="720725"/>
            <a:r>
              <a:rPr lang="en-GB" sz="4000" dirty="0"/>
              <a:t>Accommodates local practice in a global framework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42322A4-98C1-4645-A94F-02251DB020EE}"/>
              </a:ext>
            </a:extLst>
          </p:cNvPr>
          <p:cNvSpPr txBox="1"/>
          <p:nvPr/>
        </p:nvSpPr>
        <p:spPr>
          <a:xfrm>
            <a:off x="584200" y="4583021"/>
            <a:ext cx="91668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/>
              <a:t>Instructions assigned to recording methods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079CABC-1680-4FD9-AC51-B787279D9312}"/>
              </a:ext>
            </a:extLst>
          </p:cNvPr>
          <p:cNvSpPr txBox="1"/>
          <p:nvPr/>
        </p:nvSpPr>
        <p:spPr>
          <a:xfrm>
            <a:off x="584200" y="5566630"/>
            <a:ext cx="469173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/>
              <a:t>Much more choice</a:t>
            </a:r>
          </a:p>
          <a:p>
            <a:r>
              <a:rPr lang="en-GB" sz="4000" dirty="0">
                <a:sym typeface="Wingdings" panose="05000000000000000000" pitchFamily="2" charset="2"/>
              </a:rPr>
              <a:t></a:t>
            </a:r>
            <a:r>
              <a:rPr lang="en-GB" sz="4000" dirty="0"/>
              <a:t>Flexibility </a:t>
            </a:r>
            <a:r>
              <a:rPr lang="en-GB" sz="4000" dirty="0">
                <a:sym typeface="Wingdings" panose="05000000000000000000" pitchFamily="2" charset="2"/>
              </a:rPr>
              <a:t></a:t>
            </a:r>
            <a:endParaRPr lang="en-GB" sz="4000" dirty="0"/>
          </a:p>
          <a:p>
            <a:r>
              <a:rPr lang="en-GB" sz="4000" dirty="0">
                <a:sym typeface="Wingdings" panose="05000000000000000000" pitchFamily="2" charset="2"/>
              </a:rPr>
              <a:t>How to choose? </a:t>
            </a:r>
            <a:r>
              <a:rPr lang="en-GB" sz="4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100682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6C7159-1266-4949-B9A5-BAEC6C101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August 12,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068382-CDBC-47D8-BF5F-9805FEE576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12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9CE3219-0879-440A-B024-F8879A462C0D}"/>
              </a:ext>
            </a:extLst>
          </p:cNvPr>
          <p:cNvSpPr txBox="1">
            <a:spLocks/>
          </p:cNvSpPr>
          <p:nvPr/>
        </p:nvSpPr>
        <p:spPr>
          <a:xfrm>
            <a:off x="628816" y="322918"/>
            <a:ext cx="6889584" cy="1143932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Application profile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8CDB1B2-E570-475D-93A9-271C37C568B7}"/>
              </a:ext>
            </a:extLst>
          </p:cNvPr>
          <p:cNvSpPr txBox="1"/>
          <p:nvPr/>
        </p:nvSpPr>
        <p:spPr>
          <a:xfrm>
            <a:off x="628816" y="1550254"/>
            <a:ext cx="885216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What elements must be recorded?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00FC36A-5CCE-44F7-BA8E-6F9A42DB9C82}"/>
              </a:ext>
            </a:extLst>
          </p:cNvPr>
          <p:cNvSpPr txBox="1"/>
          <p:nvPr/>
        </p:nvSpPr>
        <p:spPr>
          <a:xfrm>
            <a:off x="889000" y="2455604"/>
            <a:ext cx="927427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What elements should be recorded?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6137E1B-ACB5-47FE-B744-90565E02592C}"/>
              </a:ext>
            </a:extLst>
          </p:cNvPr>
          <p:cNvSpPr txBox="1"/>
          <p:nvPr/>
        </p:nvSpPr>
        <p:spPr>
          <a:xfrm>
            <a:off x="1270000" y="3361247"/>
            <a:ext cx="865974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What elements may be repeated?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AFF4EF4-3057-48EF-806D-7108BEE7B9AE}"/>
              </a:ext>
            </a:extLst>
          </p:cNvPr>
          <p:cNvSpPr txBox="1"/>
          <p:nvPr/>
        </p:nvSpPr>
        <p:spPr>
          <a:xfrm>
            <a:off x="1574800" y="4266890"/>
            <a:ext cx="739112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What vocabularies are used?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302E6FF-DD8E-471B-A3F8-88ADA087104D}"/>
              </a:ext>
            </a:extLst>
          </p:cNvPr>
          <p:cNvSpPr txBox="1"/>
          <p:nvPr/>
        </p:nvSpPr>
        <p:spPr>
          <a:xfrm>
            <a:off x="1879600" y="5172533"/>
            <a:ext cx="899117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What recording methods are used?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F997A47-11EC-4E6C-B0ED-3F2B4450881B}"/>
              </a:ext>
            </a:extLst>
          </p:cNvPr>
          <p:cNvSpPr txBox="1"/>
          <p:nvPr/>
        </p:nvSpPr>
        <p:spPr>
          <a:xfrm>
            <a:off x="628817" y="6568320"/>
            <a:ext cx="118425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Multiple ways: bookmarks, policy statements, workflows, external documents</a:t>
            </a:r>
          </a:p>
        </p:txBody>
      </p:sp>
    </p:spTree>
    <p:extLst>
      <p:ext uri="{BB962C8B-B14F-4D97-AF65-F5344CB8AC3E}">
        <p14:creationId xmlns:p14="http://schemas.microsoft.com/office/powerpoint/2010/main" val="824454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urved Connector 5"/>
          <p:cNvCxnSpPr>
            <a:cxnSpLocks/>
            <a:stCxn id="37" idx="6"/>
            <a:endCxn id="40" idx="2"/>
          </p:cNvCxnSpPr>
          <p:nvPr/>
        </p:nvCxnSpPr>
        <p:spPr>
          <a:xfrm>
            <a:off x="3962481" y="3121773"/>
            <a:ext cx="3022519" cy="12700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256112" y="2505755"/>
            <a:ext cx="2449517" cy="5318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56" dirty="0"/>
              <a:t>has appellation</a:t>
            </a:r>
          </a:p>
        </p:txBody>
      </p:sp>
      <p:cxnSp>
        <p:nvCxnSpPr>
          <p:cNvPr id="16" name="Curved Connector 15"/>
          <p:cNvCxnSpPr>
            <a:cxnSpLocks/>
            <a:stCxn id="41" idx="6"/>
            <a:endCxn id="42" idx="2"/>
          </p:cNvCxnSpPr>
          <p:nvPr/>
        </p:nvCxnSpPr>
        <p:spPr>
          <a:xfrm>
            <a:off x="2098758" y="4736951"/>
            <a:ext cx="3063823" cy="12700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557737" y="4102800"/>
            <a:ext cx="2467855" cy="5318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56" dirty="0"/>
              <a:t>has title proper</a:t>
            </a:r>
          </a:p>
        </p:txBody>
      </p:sp>
      <p:cxnSp>
        <p:nvCxnSpPr>
          <p:cNvPr id="29" name="Curved Connector 28"/>
          <p:cNvCxnSpPr>
            <a:cxnSpLocks/>
            <a:stCxn id="42" idx="6"/>
            <a:endCxn id="30" idx="1"/>
          </p:cNvCxnSpPr>
          <p:nvPr/>
        </p:nvCxnSpPr>
        <p:spPr>
          <a:xfrm>
            <a:off x="6143577" y="4736951"/>
            <a:ext cx="3009003" cy="8010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9152580" y="4435100"/>
            <a:ext cx="1941557" cy="619721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GB" sz="3427" dirty="0"/>
              <a:t>“My title”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318212" y="4106579"/>
            <a:ext cx="2753382" cy="5318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56" dirty="0"/>
              <a:t>has </a:t>
            </a:r>
            <a:r>
              <a:rPr lang="en-GB" sz="2856" dirty="0" err="1"/>
              <a:t>nomen</a:t>
            </a:r>
            <a:r>
              <a:rPr lang="en-GB" sz="2856" dirty="0"/>
              <a:t> string</a:t>
            </a:r>
          </a:p>
        </p:txBody>
      </p:sp>
      <p:cxnSp>
        <p:nvCxnSpPr>
          <p:cNvPr id="38" name="Curved Connector 37"/>
          <p:cNvCxnSpPr>
            <a:cxnSpLocks/>
            <a:stCxn id="49" idx="6"/>
            <a:endCxn id="50" idx="2"/>
          </p:cNvCxnSpPr>
          <p:nvPr/>
        </p:nvCxnSpPr>
        <p:spPr>
          <a:xfrm>
            <a:off x="2098758" y="6830329"/>
            <a:ext cx="3050584" cy="12700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2494202" y="6182328"/>
            <a:ext cx="2475165" cy="5318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56" dirty="0"/>
              <a:t>has identifier …</a:t>
            </a:r>
          </a:p>
        </p:txBody>
      </p:sp>
      <p:cxnSp>
        <p:nvCxnSpPr>
          <p:cNvPr id="43" name="Curved Connector 42"/>
          <p:cNvCxnSpPr>
            <a:cxnSpLocks/>
            <a:stCxn id="50" idx="6"/>
            <a:endCxn id="44" idx="1"/>
          </p:cNvCxnSpPr>
          <p:nvPr/>
        </p:nvCxnSpPr>
        <p:spPr>
          <a:xfrm>
            <a:off x="6130338" y="6830329"/>
            <a:ext cx="2995764" cy="8010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9126102" y="6528478"/>
            <a:ext cx="2470548" cy="619721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GB" sz="3427" dirty="0"/>
              <a:t>“0123-4567”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224785" y="6182328"/>
            <a:ext cx="2753382" cy="5318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56" dirty="0"/>
              <a:t>has </a:t>
            </a:r>
            <a:r>
              <a:rPr lang="en-GB" sz="2856" dirty="0" err="1"/>
              <a:t>nomen</a:t>
            </a:r>
            <a:r>
              <a:rPr lang="en-GB" sz="2856" dirty="0"/>
              <a:t> string</a:t>
            </a:r>
          </a:p>
        </p:txBody>
      </p:sp>
      <p:cxnSp>
        <p:nvCxnSpPr>
          <p:cNvPr id="65" name="Curved Connector 64"/>
          <p:cNvCxnSpPr>
            <a:cxnSpLocks/>
            <a:stCxn id="49" idx="4"/>
            <a:endCxn id="44" idx="2"/>
          </p:cNvCxnSpPr>
          <p:nvPr/>
        </p:nvCxnSpPr>
        <p:spPr>
          <a:xfrm rot="5400000" flipH="1" flipV="1">
            <a:off x="5892643" y="2797320"/>
            <a:ext cx="117853" cy="8819612"/>
          </a:xfrm>
          <a:prstGeom prst="curvedConnector3">
            <a:avLst>
              <a:gd name="adj1" fmla="val -19397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urved Connector 67"/>
          <p:cNvCxnSpPr>
            <a:cxnSpLocks/>
            <a:stCxn id="41" idx="4"/>
            <a:endCxn id="30" idx="2"/>
          </p:cNvCxnSpPr>
          <p:nvPr/>
        </p:nvCxnSpPr>
        <p:spPr>
          <a:xfrm rot="5400000" flipH="1" flipV="1">
            <a:off x="5773634" y="822950"/>
            <a:ext cx="117853" cy="8581595"/>
          </a:xfrm>
          <a:prstGeom prst="curvedConnector3">
            <a:avLst>
              <a:gd name="adj1" fmla="val -19397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4445251" y="5450717"/>
            <a:ext cx="2467855" cy="5318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56" dirty="0"/>
              <a:t>has title proper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445251" y="7651079"/>
            <a:ext cx="2475165" cy="5318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56" dirty="0"/>
              <a:t>has identifier …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966297" y="2686050"/>
            <a:ext cx="2996184" cy="871446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427" b="1" dirty="0"/>
              <a:t>RDA Entity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985000" y="2686050"/>
            <a:ext cx="2144125" cy="871446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427" b="1" dirty="0" err="1"/>
              <a:t>Nomen</a:t>
            </a:r>
            <a:endParaRPr lang="en-GB" sz="3427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984770" y="4301228"/>
            <a:ext cx="1113988" cy="871446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427" b="1" dirty="0"/>
              <a:t>M1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162581" y="4301228"/>
            <a:ext cx="980996" cy="871446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427" b="1" dirty="0"/>
              <a:t>N1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984770" y="6394606"/>
            <a:ext cx="1113988" cy="871446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427" b="1" dirty="0"/>
              <a:t>M1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5149342" y="6394606"/>
            <a:ext cx="980996" cy="871446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427" b="1" dirty="0"/>
              <a:t>N2</a:t>
            </a:r>
          </a:p>
        </p:txBody>
      </p:sp>
      <p:sp>
        <p:nvSpPr>
          <p:cNvPr id="26" name="Title 1">
            <a:extLst>
              <a:ext uri="{FF2B5EF4-FFF2-40B4-BE49-F238E27FC236}">
                <a16:creationId xmlns:a16="http://schemas.microsoft.com/office/drawing/2014/main" id="{2BC1B324-373C-4FD9-A490-810C890056BD}"/>
              </a:ext>
            </a:extLst>
          </p:cNvPr>
          <p:cNvSpPr txBox="1">
            <a:spLocks/>
          </p:cNvSpPr>
          <p:nvPr/>
        </p:nvSpPr>
        <p:spPr>
          <a:xfrm>
            <a:off x="628815" y="322917"/>
            <a:ext cx="7262989" cy="1919235"/>
          </a:xfrm>
          <a:prstGeom prst="rect">
            <a:avLst/>
          </a:prstGeom>
        </p:spPr>
        <p:txBody>
          <a:bodyPr wrap="none"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 err="1">
                <a:solidFill>
                  <a:schemeClr val="tx2"/>
                </a:solidFill>
              </a:rPr>
              <a:t>Nomens</a:t>
            </a:r>
            <a:r>
              <a:rPr lang="en-GB" sz="6000" kern="0" dirty="0">
                <a:solidFill>
                  <a:schemeClr val="tx2"/>
                </a:solidFill>
              </a:rPr>
              <a:t> and recording</a:t>
            </a:r>
          </a:p>
          <a:p>
            <a:r>
              <a:rPr lang="en-GB" sz="6000" kern="0" dirty="0">
                <a:solidFill>
                  <a:schemeClr val="tx2"/>
                </a:solidFill>
              </a:rPr>
              <a:t> methods</a:t>
            </a:r>
          </a:p>
        </p:txBody>
      </p:sp>
    </p:spTree>
    <p:extLst>
      <p:ext uri="{BB962C8B-B14F-4D97-AF65-F5344CB8AC3E}">
        <p14:creationId xmlns:p14="http://schemas.microsoft.com/office/powerpoint/2010/main" val="3542496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00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0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0" grpId="0" animBg="1"/>
      <p:bldP spid="31" grpId="0"/>
      <p:bldP spid="39" grpId="0"/>
      <p:bldP spid="44" grpId="0" animBg="1"/>
      <p:bldP spid="45" grpId="0"/>
      <p:bldP spid="35" grpId="0"/>
      <p:bldP spid="36" grpId="0"/>
      <p:bldP spid="41" grpId="0" animBg="1"/>
      <p:bldP spid="42" grpId="0" animBg="1"/>
      <p:bldP spid="49" grpId="0" animBg="1"/>
      <p:bldP spid="5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C419A5-6952-4B62-BD7A-D36392C9B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August 12,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66C6FC3-7D4C-4D2F-8DDA-BCE079D5E38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14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4BB1A8C-DFED-4A2B-8F54-B85088FF8E07}"/>
              </a:ext>
            </a:extLst>
          </p:cNvPr>
          <p:cNvSpPr txBox="1"/>
          <p:nvPr/>
        </p:nvSpPr>
        <p:spPr>
          <a:xfrm>
            <a:off x="1088571" y="4320561"/>
            <a:ext cx="1622610" cy="220724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200" dirty="0"/>
              <a:t>RDA</a:t>
            </a:r>
          </a:p>
          <a:p>
            <a:pPr algn="ctr"/>
            <a:r>
              <a:rPr lang="en-GB" sz="3200" dirty="0"/>
              <a:t>Entity</a:t>
            </a:r>
          </a:p>
          <a:p>
            <a:pPr algn="ctr"/>
            <a:r>
              <a:rPr lang="en-GB" sz="3200" dirty="0"/>
              <a:t>[IRI]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CBF09EE-EB8E-4CF9-A0E0-6C76CD06B93F}"/>
              </a:ext>
            </a:extLst>
          </p:cNvPr>
          <p:cNvSpPr txBox="1"/>
          <p:nvPr/>
        </p:nvSpPr>
        <p:spPr>
          <a:xfrm>
            <a:off x="7748951" y="3857810"/>
            <a:ext cx="3033844" cy="58477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200" dirty="0"/>
              <a:t>“Name of entity”</a:t>
            </a:r>
          </a:p>
        </p:txBody>
      </p:sp>
      <p:cxnSp>
        <p:nvCxnSpPr>
          <p:cNvPr id="7" name="Connector: Curved 6">
            <a:extLst>
              <a:ext uri="{FF2B5EF4-FFF2-40B4-BE49-F238E27FC236}">
                <a16:creationId xmlns:a16="http://schemas.microsoft.com/office/drawing/2014/main" id="{2A5E5A5F-0A32-41DD-9D9E-4E14CBC35EC3}"/>
              </a:ext>
            </a:extLst>
          </p:cNvPr>
          <p:cNvCxnSpPr>
            <a:cxnSpLocks/>
            <a:stCxn id="4" idx="5"/>
            <a:endCxn id="9" idx="1"/>
          </p:cNvCxnSpPr>
          <p:nvPr/>
        </p:nvCxnSpPr>
        <p:spPr>
          <a:xfrm rot="16200000" flipH="1">
            <a:off x="4858561" y="3819552"/>
            <a:ext cx="505384" cy="5275396"/>
          </a:xfrm>
          <a:prstGeom prst="curvedConnector2">
            <a:avLst/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62490A00-D460-45E4-A2D4-026C9DA0D50B}"/>
              </a:ext>
            </a:extLst>
          </p:cNvPr>
          <p:cNvSpPr txBox="1"/>
          <p:nvPr/>
        </p:nvSpPr>
        <p:spPr>
          <a:xfrm>
            <a:off x="7748951" y="5124450"/>
            <a:ext cx="4218078" cy="58477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“Access point for entity”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45B93DC-6088-442E-86A3-00E58D802D60}"/>
              </a:ext>
            </a:extLst>
          </p:cNvPr>
          <p:cNvSpPr txBox="1"/>
          <p:nvPr/>
        </p:nvSpPr>
        <p:spPr>
          <a:xfrm>
            <a:off x="7748951" y="6417554"/>
            <a:ext cx="3709157" cy="58477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200" dirty="0"/>
              <a:t>“Identifier for entity”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483DE8A6-E84A-4999-85F7-B5AEAB362C24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6478055" cy="1015663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Identifying an entity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D883BA6-7A1F-43D6-B422-EDA412055273}"/>
              </a:ext>
            </a:extLst>
          </p:cNvPr>
          <p:cNvSpPr txBox="1"/>
          <p:nvPr/>
        </p:nvSpPr>
        <p:spPr>
          <a:xfrm>
            <a:off x="578774" y="1762095"/>
            <a:ext cx="953261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/>
              <a:t>An entity is identified with a label by humans</a:t>
            </a:r>
          </a:p>
          <a:p>
            <a:r>
              <a:rPr lang="en-GB" sz="4000" dirty="0"/>
              <a:t>= Record at least one appellation element</a:t>
            </a:r>
          </a:p>
        </p:txBody>
      </p:sp>
      <p:cxnSp>
        <p:nvCxnSpPr>
          <p:cNvPr id="13" name="Connector: Curved 12">
            <a:extLst>
              <a:ext uri="{FF2B5EF4-FFF2-40B4-BE49-F238E27FC236}">
                <a16:creationId xmlns:a16="http://schemas.microsoft.com/office/drawing/2014/main" id="{C61181E7-652D-4FB6-A3D2-6C5C36EADE5F}"/>
              </a:ext>
            </a:extLst>
          </p:cNvPr>
          <p:cNvCxnSpPr>
            <a:cxnSpLocks/>
            <a:stCxn id="4" idx="6"/>
            <a:endCxn id="8" idx="1"/>
          </p:cNvCxnSpPr>
          <p:nvPr/>
        </p:nvCxnSpPr>
        <p:spPr>
          <a:xfrm flipV="1">
            <a:off x="2711181" y="5416838"/>
            <a:ext cx="5037770" cy="7343"/>
          </a:xfrm>
          <a:prstGeom prst="curvedConnector3">
            <a:avLst>
              <a:gd name="adj1" fmla="val 50000"/>
            </a:avLst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or: Curved 13">
            <a:extLst>
              <a:ext uri="{FF2B5EF4-FFF2-40B4-BE49-F238E27FC236}">
                <a16:creationId xmlns:a16="http://schemas.microsoft.com/office/drawing/2014/main" id="{841B404C-268B-4143-B83F-4C3C4DEB52E7}"/>
              </a:ext>
            </a:extLst>
          </p:cNvPr>
          <p:cNvCxnSpPr>
            <a:cxnSpLocks/>
            <a:stCxn id="4" idx="7"/>
            <a:endCxn id="5" idx="1"/>
          </p:cNvCxnSpPr>
          <p:nvPr/>
        </p:nvCxnSpPr>
        <p:spPr>
          <a:xfrm rot="5400000" flipH="1" flipV="1">
            <a:off x="4864450" y="1759303"/>
            <a:ext cx="493606" cy="5275396"/>
          </a:xfrm>
          <a:prstGeom prst="curvedConnector2">
            <a:avLst/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63BCB809-0338-4630-9251-6AE39DA1D2DA}"/>
              </a:ext>
            </a:extLst>
          </p:cNvPr>
          <p:cNvSpPr txBox="1"/>
          <p:nvPr/>
        </p:nvSpPr>
        <p:spPr>
          <a:xfrm>
            <a:off x="3859670" y="3551032"/>
            <a:ext cx="36048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has name of RDA entity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910E12B-002A-4D5D-9A5A-9514425D0238}"/>
              </a:ext>
            </a:extLst>
          </p:cNvPr>
          <p:cNvSpPr txBox="1"/>
          <p:nvPr/>
        </p:nvSpPr>
        <p:spPr>
          <a:xfrm>
            <a:off x="2818598" y="4900961"/>
            <a:ext cx="46808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has access point for RDA entity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F2BBE2A-FD0C-4F67-86BD-48A28EA830AC}"/>
              </a:ext>
            </a:extLst>
          </p:cNvPr>
          <p:cNvSpPr txBox="1"/>
          <p:nvPr/>
        </p:nvSpPr>
        <p:spPr>
          <a:xfrm>
            <a:off x="3272248" y="6740719"/>
            <a:ext cx="42271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has identifier for RDA entity</a:t>
            </a:r>
          </a:p>
        </p:txBody>
      </p:sp>
    </p:spTree>
    <p:extLst>
      <p:ext uri="{BB962C8B-B14F-4D97-AF65-F5344CB8AC3E}">
        <p14:creationId xmlns:p14="http://schemas.microsoft.com/office/powerpoint/2010/main" val="3390427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8" grpId="0" animBg="1"/>
      <p:bldP spid="9" grpId="0" animBg="1"/>
      <p:bldP spid="22" grpId="0"/>
      <p:bldP spid="32" grpId="0"/>
      <p:bldP spid="3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C419A5-6952-4B62-BD7A-D36392C9B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August 12,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66C6FC3-7D4C-4D2F-8DDA-BCE079D5E38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15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CBF09EE-EB8E-4CF9-A0E0-6C76CD06B93F}"/>
              </a:ext>
            </a:extLst>
          </p:cNvPr>
          <p:cNvSpPr txBox="1"/>
          <p:nvPr/>
        </p:nvSpPr>
        <p:spPr>
          <a:xfrm>
            <a:off x="595086" y="2237022"/>
            <a:ext cx="3033844" cy="58477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200" dirty="0"/>
              <a:t>“Name of entity”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2490A00-D460-45E4-A2D4-026C9DA0D50B}"/>
              </a:ext>
            </a:extLst>
          </p:cNvPr>
          <p:cNvSpPr txBox="1"/>
          <p:nvPr/>
        </p:nvSpPr>
        <p:spPr>
          <a:xfrm>
            <a:off x="595086" y="3482153"/>
            <a:ext cx="4218078" cy="58477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200" dirty="0"/>
              <a:t>“Access point for entity”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45B93DC-6088-442E-86A3-00E58D802D60}"/>
              </a:ext>
            </a:extLst>
          </p:cNvPr>
          <p:cNvSpPr txBox="1"/>
          <p:nvPr/>
        </p:nvSpPr>
        <p:spPr>
          <a:xfrm>
            <a:off x="595086" y="4727284"/>
            <a:ext cx="3709157" cy="58477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200" dirty="0"/>
              <a:t>“Identifier for entity”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483DE8A6-E84A-4999-85F7-B5AEAB362C24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7196201" cy="1015663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Using appellation data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427AC71-9F64-493C-AA92-955AE33EFA58}"/>
              </a:ext>
            </a:extLst>
          </p:cNvPr>
          <p:cNvSpPr txBox="1"/>
          <p:nvPr/>
        </p:nvSpPr>
        <p:spPr>
          <a:xfrm>
            <a:off x="5137259" y="1989285"/>
            <a:ext cx="5691943" cy="1077218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GB" sz="3200" dirty="0"/>
              <a:t>Unstructured description</a:t>
            </a:r>
          </a:p>
          <a:p>
            <a:r>
              <a:rPr lang="en-GB" sz="3200" dirty="0"/>
              <a:t>Keyword index: “</a:t>
            </a:r>
            <a:r>
              <a:rPr lang="en-GB" sz="3200" b="1" dirty="0"/>
              <a:t>entity</a:t>
            </a:r>
            <a:r>
              <a:rPr lang="en-GB" sz="3200" dirty="0"/>
              <a:t>”; “</a:t>
            </a:r>
            <a:r>
              <a:rPr lang="en-GB" sz="3200" b="1" dirty="0"/>
              <a:t>name</a:t>
            </a:r>
            <a:r>
              <a:rPr lang="en-GB" sz="3200" dirty="0"/>
              <a:t>”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B76DDDD-32AB-4D19-B2AE-0AC2F1559B6C}"/>
              </a:ext>
            </a:extLst>
          </p:cNvPr>
          <p:cNvSpPr txBox="1"/>
          <p:nvPr/>
        </p:nvSpPr>
        <p:spPr>
          <a:xfrm>
            <a:off x="5137259" y="3235931"/>
            <a:ext cx="7138493" cy="1077218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GB" sz="3200" dirty="0"/>
              <a:t>Structured description</a:t>
            </a:r>
          </a:p>
          <a:p>
            <a:r>
              <a:rPr lang="en-GB" sz="3200" dirty="0"/>
              <a:t>Authority index: “</a:t>
            </a:r>
            <a:r>
              <a:rPr lang="en-GB" sz="3200" b="1" dirty="0"/>
              <a:t>Entity, access point for</a:t>
            </a:r>
            <a:r>
              <a:rPr lang="en-GB" sz="3200" dirty="0"/>
              <a:t>”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940E3E4-9EAD-4C5C-92DF-E0D02C8E9C23}"/>
              </a:ext>
            </a:extLst>
          </p:cNvPr>
          <p:cNvSpPr txBox="1"/>
          <p:nvPr/>
        </p:nvSpPr>
        <p:spPr>
          <a:xfrm>
            <a:off x="5137259" y="4481062"/>
            <a:ext cx="5727337" cy="1077218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GB" sz="3200" dirty="0"/>
              <a:t>Identifier</a:t>
            </a:r>
          </a:p>
          <a:p>
            <a:r>
              <a:rPr lang="en-GB" sz="3200" dirty="0"/>
              <a:t>Local application links: “</a:t>
            </a:r>
            <a:r>
              <a:rPr lang="en-GB" sz="3200" b="1" dirty="0" err="1"/>
              <a:t>EntityID</a:t>
            </a:r>
            <a:r>
              <a:rPr lang="en-GB" sz="3200" dirty="0"/>
              <a:t>”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8084747-3EC7-45AD-9665-80BD3C061469}"/>
              </a:ext>
            </a:extLst>
          </p:cNvPr>
          <p:cNvSpPr txBox="1"/>
          <p:nvPr/>
        </p:nvSpPr>
        <p:spPr>
          <a:xfrm>
            <a:off x="595086" y="6570430"/>
            <a:ext cx="3163620" cy="822305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200" dirty="0"/>
              <a:t>IRI for entity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4308BD5-9192-4346-BBC6-6587FB05685C}"/>
              </a:ext>
            </a:extLst>
          </p:cNvPr>
          <p:cNvSpPr txBox="1"/>
          <p:nvPr/>
        </p:nvSpPr>
        <p:spPr>
          <a:xfrm>
            <a:off x="5137259" y="6414318"/>
            <a:ext cx="3187539" cy="1077218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GB" sz="3200" dirty="0"/>
              <a:t>IRI</a:t>
            </a:r>
          </a:p>
          <a:p>
            <a:r>
              <a:rPr lang="en-GB" sz="3200" dirty="0"/>
              <a:t>Global linked data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28169E1-3C5A-41CA-9B87-D4FBBC7F5529}"/>
              </a:ext>
            </a:extLst>
          </p:cNvPr>
          <p:cNvCxnSpPr/>
          <p:nvPr/>
        </p:nvCxnSpPr>
        <p:spPr>
          <a:xfrm flipV="1">
            <a:off x="739776" y="5962650"/>
            <a:ext cx="8000841" cy="76200"/>
          </a:xfrm>
          <a:prstGeom prst="line">
            <a:avLst/>
          </a:prstGeom>
          <a:ln w="57150">
            <a:solidFill>
              <a:schemeClr val="accent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635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3" grpId="0"/>
      <p:bldP spid="14" grpId="0"/>
      <p:bldP spid="15" grpId="0"/>
      <p:bldP spid="16" grpId="0" animBg="1"/>
      <p:bldP spid="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C419A5-6952-4B62-BD7A-D36392C9B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August 12,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66C6FC3-7D4C-4D2F-8DDA-BCE079D5E38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16</a:t>
            </a:fld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483DE8A6-E84A-4999-85F7-B5AEAB362C24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7829387" cy="1015663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Well-formed description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AB56DA7-DDCE-445E-A641-97CB2FD1A09E}"/>
              </a:ext>
            </a:extLst>
          </p:cNvPr>
          <p:cNvSpPr txBox="1"/>
          <p:nvPr/>
        </p:nvSpPr>
        <p:spPr>
          <a:xfrm>
            <a:off x="508000" y="2381250"/>
            <a:ext cx="1059722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Coherent</a:t>
            </a:r>
          </a:p>
          <a:p>
            <a:pPr marL="720725"/>
            <a:r>
              <a:rPr lang="en-GB" sz="4000" dirty="0"/>
              <a:t>Compliance with LRM/RDA </a:t>
            </a:r>
            <a:r>
              <a:rPr lang="en-GB" sz="4000" b="1" dirty="0"/>
              <a:t>ontology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25406E3-95F9-4349-B719-8AD41883C7E1}"/>
              </a:ext>
            </a:extLst>
          </p:cNvPr>
          <p:cNvSpPr txBox="1"/>
          <p:nvPr/>
        </p:nvSpPr>
        <p:spPr>
          <a:xfrm>
            <a:off x="508000" y="4133850"/>
            <a:ext cx="1059722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LRM retains FRBR relationships and </a:t>
            </a:r>
            <a:r>
              <a:rPr lang="en-GB" sz="4000" b="1" dirty="0"/>
              <a:t>cardinality</a:t>
            </a:r>
            <a:r>
              <a:rPr lang="en-GB" sz="4000" dirty="0"/>
              <a:t> restrictions (with clarification)</a:t>
            </a:r>
          </a:p>
        </p:txBody>
      </p:sp>
    </p:spTree>
    <p:extLst>
      <p:ext uri="{BB962C8B-B14F-4D97-AF65-F5344CB8AC3E}">
        <p14:creationId xmlns:p14="http://schemas.microsoft.com/office/powerpoint/2010/main" val="5349200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C419A5-6952-4B62-BD7A-D36392C9B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August 12,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66C6FC3-7D4C-4D2F-8DDA-BCE079D5E38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17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4BB1A8C-DFED-4A2B-8F54-B85088FF8E07}"/>
              </a:ext>
            </a:extLst>
          </p:cNvPr>
          <p:cNvSpPr txBox="1"/>
          <p:nvPr/>
        </p:nvSpPr>
        <p:spPr>
          <a:xfrm>
            <a:off x="4225429" y="3619770"/>
            <a:ext cx="2767707" cy="822305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200" dirty="0"/>
              <a:t>Expression</a:t>
            </a:r>
          </a:p>
        </p:txBody>
      </p:sp>
      <p:cxnSp>
        <p:nvCxnSpPr>
          <p:cNvPr id="7" name="Connector: Curved 6">
            <a:extLst>
              <a:ext uri="{FF2B5EF4-FFF2-40B4-BE49-F238E27FC236}">
                <a16:creationId xmlns:a16="http://schemas.microsoft.com/office/drawing/2014/main" id="{2A5E5A5F-0A32-41DD-9D9E-4E14CBC35EC3}"/>
              </a:ext>
            </a:extLst>
          </p:cNvPr>
          <p:cNvCxnSpPr>
            <a:cxnSpLocks/>
            <a:stCxn id="14" idx="2"/>
            <a:endCxn id="15" idx="2"/>
          </p:cNvCxnSpPr>
          <p:nvPr/>
        </p:nvCxnSpPr>
        <p:spPr>
          <a:xfrm rot="10800000" flipH="1" flipV="1">
            <a:off x="3844887" y="5421842"/>
            <a:ext cx="1093295" cy="1390919"/>
          </a:xfrm>
          <a:prstGeom prst="curvedConnector3">
            <a:avLst>
              <a:gd name="adj1" fmla="val -20909"/>
            </a:avLst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>
            <a:extLst>
              <a:ext uri="{FF2B5EF4-FFF2-40B4-BE49-F238E27FC236}">
                <a16:creationId xmlns:a16="http://schemas.microsoft.com/office/drawing/2014/main" id="{483DE8A6-E84A-4999-85F7-B5AEAB362C24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5242141" cy="1015663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FRBR cardinality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FFD6BF8-F357-4D40-B861-A3E54B983D9C}"/>
              </a:ext>
            </a:extLst>
          </p:cNvPr>
          <p:cNvSpPr txBox="1"/>
          <p:nvPr/>
        </p:nvSpPr>
        <p:spPr>
          <a:xfrm>
            <a:off x="4851400" y="2228850"/>
            <a:ext cx="1515765" cy="822305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200" dirty="0"/>
              <a:t>Work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9769398-B77F-42A4-BB2E-B57A28C9A375}"/>
              </a:ext>
            </a:extLst>
          </p:cNvPr>
          <p:cNvSpPr txBox="1"/>
          <p:nvPr/>
        </p:nvSpPr>
        <p:spPr>
          <a:xfrm>
            <a:off x="3844888" y="5010690"/>
            <a:ext cx="3528788" cy="822305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200" dirty="0"/>
              <a:t>Manifestation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31D48C3-7E79-4ADC-8BED-0FCE845926E0}"/>
              </a:ext>
            </a:extLst>
          </p:cNvPr>
          <p:cNvSpPr txBox="1"/>
          <p:nvPr/>
        </p:nvSpPr>
        <p:spPr>
          <a:xfrm>
            <a:off x="4938183" y="6401609"/>
            <a:ext cx="1342198" cy="822305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200" dirty="0"/>
              <a:t>Item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3704ECB-5262-4573-BB75-C6D597CBCD56}"/>
              </a:ext>
            </a:extLst>
          </p:cNvPr>
          <p:cNvSpPr txBox="1"/>
          <p:nvPr/>
        </p:nvSpPr>
        <p:spPr>
          <a:xfrm>
            <a:off x="7425995" y="2527935"/>
            <a:ext cx="19672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1 and only 1</a:t>
            </a:r>
          </a:p>
        </p:txBody>
      </p:sp>
      <p:cxnSp>
        <p:nvCxnSpPr>
          <p:cNvPr id="17" name="Connector: Curved 16">
            <a:extLst>
              <a:ext uri="{FF2B5EF4-FFF2-40B4-BE49-F238E27FC236}">
                <a16:creationId xmlns:a16="http://schemas.microsoft.com/office/drawing/2014/main" id="{2262FBAD-1080-4483-A261-A48FCA26E961}"/>
              </a:ext>
            </a:extLst>
          </p:cNvPr>
          <p:cNvCxnSpPr>
            <a:cxnSpLocks/>
            <a:stCxn id="14" idx="6"/>
            <a:endCxn id="4" idx="6"/>
          </p:cNvCxnSpPr>
          <p:nvPr/>
        </p:nvCxnSpPr>
        <p:spPr>
          <a:xfrm flipH="1" flipV="1">
            <a:off x="6993136" y="4030923"/>
            <a:ext cx="380540" cy="1390920"/>
          </a:xfrm>
          <a:prstGeom prst="curvedConnector3">
            <a:avLst>
              <a:gd name="adj1" fmla="val -60073"/>
            </a:avLst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or: Curved 17">
            <a:extLst>
              <a:ext uri="{FF2B5EF4-FFF2-40B4-BE49-F238E27FC236}">
                <a16:creationId xmlns:a16="http://schemas.microsoft.com/office/drawing/2014/main" id="{6DF72B4B-2E3F-4DA1-BE77-0E5DBAAD3754}"/>
              </a:ext>
            </a:extLst>
          </p:cNvPr>
          <p:cNvCxnSpPr>
            <a:cxnSpLocks/>
            <a:stCxn id="4" idx="2"/>
            <a:endCxn id="14" idx="2"/>
          </p:cNvCxnSpPr>
          <p:nvPr/>
        </p:nvCxnSpPr>
        <p:spPr>
          <a:xfrm rot="10800000" flipV="1">
            <a:off x="3844889" y="4030923"/>
            <a:ext cx="380541" cy="1390920"/>
          </a:xfrm>
          <a:prstGeom prst="curvedConnector3">
            <a:avLst>
              <a:gd name="adj1" fmla="val 160072"/>
            </a:avLst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or: Curved 18">
            <a:extLst>
              <a:ext uri="{FF2B5EF4-FFF2-40B4-BE49-F238E27FC236}">
                <a16:creationId xmlns:a16="http://schemas.microsoft.com/office/drawing/2014/main" id="{74C94C95-2207-4401-9CED-4CD220642E9E}"/>
              </a:ext>
            </a:extLst>
          </p:cNvPr>
          <p:cNvCxnSpPr>
            <a:cxnSpLocks/>
            <a:stCxn id="4" idx="6"/>
            <a:endCxn id="13" idx="6"/>
          </p:cNvCxnSpPr>
          <p:nvPr/>
        </p:nvCxnSpPr>
        <p:spPr>
          <a:xfrm flipH="1" flipV="1">
            <a:off x="6367165" y="2640003"/>
            <a:ext cx="625971" cy="1390920"/>
          </a:xfrm>
          <a:prstGeom prst="curvedConnector3">
            <a:avLst>
              <a:gd name="adj1" fmla="val -36519"/>
            </a:avLst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or: Curved 19">
            <a:extLst>
              <a:ext uri="{FF2B5EF4-FFF2-40B4-BE49-F238E27FC236}">
                <a16:creationId xmlns:a16="http://schemas.microsoft.com/office/drawing/2014/main" id="{7BB3A27B-67C1-4437-A6CA-B6746AC4F8E5}"/>
              </a:ext>
            </a:extLst>
          </p:cNvPr>
          <p:cNvCxnSpPr>
            <a:cxnSpLocks/>
            <a:stCxn id="13" idx="2"/>
            <a:endCxn id="4" idx="2"/>
          </p:cNvCxnSpPr>
          <p:nvPr/>
        </p:nvCxnSpPr>
        <p:spPr>
          <a:xfrm rot="10800000" flipV="1">
            <a:off x="4225430" y="2640003"/>
            <a:ext cx="625971" cy="1390920"/>
          </a:xfrm>
          <a:prstGeom prst="curvedConnector3">
            <a:avLst>
              <a:gd name="adj1" fmla="val 136519"/>
            </a:avLst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or: Curved 30">
            <a:extLst>
              <a:ext uri="{FF2B5EF4-FFF2-40B4-BE49-F238E27FC236}">
                <a16:creationId xmlns:a16="http://schemas.microsoft.com/office/drawing/2014/main" id="{734D9FE2-0C07-455E-8AAC-24A81F030287}"/>
              </a:ext>
            </a:extLst>
          </p:cNvPr>
          <p:cNvCxnSpPr>
            <a:cxnSpLocks/>
            <a:stCxn id="15" idx="6"/>
            <a:endCxn id="14" idx="6"/>
          </p:cNvCxnSpPr>
          <p:nvPr/>
        </p:nvCxnSpPr>
        <p:spPr>
          <a:xfrm flipV="1">
            <a:off x="6280381" y="5421843"/>
            <a:ext cx="1093295" cy="1390919"/>
          </a:xfrm>
          <a:prstGeom prst="curvedConnector3">
            <a:avLst>
              <a:gd name="adj1" fmla="val 120909"/>
            </a:avLst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>
            <a:extLst>
              <a:ext uri="{FF2B5EF4-FFF2-40B4-BE49-F238E27FC236}">
                <a16:creationId xmlns:a16="http://schemas.microsoft.com/office/drawing/2014/main" id="{B92206FD-EC21-4690-821E-409FD7FCBA57}"/>
              </a:ext>
            </a:extLst>
          </p:cNvPr>
          <p:cNvSpPr txBox="1"/>
          <p:nvPr/>
        </p:nvSpPr>
        <p:spPr>
          <a:xfrm>
            <a:off x="7843431" y="5571385"/>
            <a:ext cx="19672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1 and only 1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960C8219-5687-4AF2-9734-9BB431449A43}"/>
              </a:ext>
            </a:extLst>
          </p:cNvPr>
          <p:cNvSpPr txBox="1"/>
          <p:nvPr/>
        </p:nvSpPr>
        <p:spPr>
          <a:xfrm>
            <a:off x="7843431" y="3918855"/>
            <a:ext cx="15388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At least 1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FCC6394-196B-45DB-AA75-8B03C1F094F0}"/>
              </a:ext>
            </a:extLst>
          </p:cNvPr>
          <p:cNvSpPr txBox="1"/>
          <p:nvPr/>
        </p:nvSpPr>
        <p:spPr>
          <a:xfrm>
            <a:off x="2216791" y="3619770"/>
            <a:ext cx="15388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At least 1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68959FB4-91DF-4A83-97DA-E9A6C98A8F29}"/>
              </a:ext>
            </a:extLst>
          </p:cNvPr>
          <p:cNvSpPr txBox="1"/>
          <p:nvPr/>
        </p:nvSpPr>
        <p:spPr>
          <a:xfrm>
            <a:off x="1842429" y="5010690"/>
            <a:ext cx="15388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At least 1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FFF21A8B-0CD5-424C-8439-A065D818D05E}"/>
              </a:ext>
            </a:extLst>
          </p:cNvPr>
          <p:cNvSpPr txBox="1"/>
          <p:nvPr/>
        </p:nvSpPr>
        <p:spPr>
          <a:xfrm>
            <a:off x="1833640" y="6139999"/>
            <a:ext cx="15388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At least 1</a:t>
            </a:r>
          </a:p>
        </p:txBody>
      </p:sp>
    </p:spTree>
    <p:extLst>
      <p:ext uri="{BB962C8B-B14F-4D97-AF65-F5344CB8AC3E}">
        <p14:creationId xmlns:p14="http://schemas.microsoft.com/office/powerpoint/2010/main" val="4112784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4" grpId="0" animBg="1"/>
      <p:bldP spid="15" grpId="0" animBg="1"/>
      <p:bldP spid="16" grpId="0"/>
      <p:bldP spid="53" grpId="0"/>
      <p:bldP spid="54" grpId="0"/>
      <p:bldP spid="55" grpId="0"/>
      <p:bldP spid="56" grpId="0"/>
      <p:bldP spid="5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C419A5-6952-4B62-BD7A-D36392C9B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August 12,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66C6FC3-7D4C-4D2F-8DDA-BCE079D5E38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18</a:t>
            </a:fld>
            <a:endParaRPr lang="en-US" dirty="0"/>
          </a:p>
        </p:txBody>
      </p:sp>
      <p:cxnSp>
        <p:nvCxnSpPr>
          <p:cNvPr id="7" name="Connector: Curved 6">
            <a:extLst>
              <a:ext uri="{FF2B5EF4-FFF2-40B4-BE49-F238E27FC236}">
                <a16:creationId xmlns:a16="http://schemas.microsoft.com/office/drawing/2014/main" id="{2A5E5A5F-0A32-41DD-9D9E-4E14CBC35EC3}"/>
              </a:ext>
            </a:extLst>
          </p:cNvPr>
          <p:cNvCxnSpPr>
            <a:cxnSpLocks/>
            <a:stCxn id="14" idx="6"/>
            <a:endCxn id="35" idx="1"/>
          </p:cNvCxnSpPr>
          <p:nvPr/>
        </p:nvCxnSpPr>
        <p:spPr>
          <a:xfrm>
            <a:off x="4107562" y="4637561"/>
            <a:ext cx="2420238" cy="17277"/>
          </a:xfrm>
          <a:prstGeom prst="curvedConnector3">
            <a:avLst>
              <a:gd name="adj1" fmla="val 50000"/>
            </a:avLst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>
            <a:extLst>
              <a:ext uri="{FF2B5EF4-FFF2-40B4-BE49-F238E27FC236}">
                <a16:creationId xmlns:a16="http://schemas.microsoft.com/office/drawing/2014/main" id="{483DE8A6-E84A-4999-85F7-B5AEAB362C24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8424101" cy="1015663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Minimal configuration (M)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9769398-B77F-42A4-BB2E-B57A28C9A375}"/>
              </a:ext>
            </a:extLst>
          </p:cNvPr>
          <p:cNvSpPr txBox="1"/>
          <p:nvPr/>
        </p:nvSpPr>
        <p:spPr>
          <a:xfrm>
            <a:off x="578774" y="4226408"/>
            <a:ext cx="3528788" cy="822305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200" dirty="0"/>
              <a:t>Manifestation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960C8219-5687-4AF2-9734-9BB431449A43}"/>
              </a:ext>
            </a:extLst>
          </p:cNvPr>
          <p:cNvSpPr txBox="1"/>
          <p:nvPr/>
        </p:nvSpPr>
        <p:spPr>
          <a:xfrm>
            <a:off x="3872714" y="4881324"/>
            <a:ext cx="265508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2800" dirty="0"/>
              <a:t>has appellation</a:t>
            </a:r>
          </a:p>
          <a:p>
            <a:pPr algn="r"/>
            <a:r>
              <a:rPr lang="en-GB" sz="2800" dirty="0"/>
              <a:t>of manifestation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723B862-08E1-44FE-85F2-9CEACC3942DE}"/>
              </a:ext>
            </a:extLst>
          </p:cNvPr>
          <p:cNvSpPr txBox="1"/>
          <p:nvPr/>
        </p:nvSpPr>
        <p:spPr>
          <a:xfrm>
            <a:off x="6527800" y="4362450"/>
            <a:ext cx="5776966" cy="58477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200" dirty="0"/>
              <a:t>“Title, access point, or identifier”</a:t>
            </a:r>
          </a:p>
        </p:txBody>
      </p:sp>
    </p:spTree>
    <p:extLst>
      <p:ext uri="{BB962C8B-B14F-4D97-AF65-F5344CB8AC3E}">
        <p14:creationId xmlns:p14="http://schemas.microsoft.com/office/powerpoint/2010/main" val="2095014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54" grpId="0"/>
      <p:bldP spid="3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C419A5-6952-4B62-BD7A-D36392C9B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August 12,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66C6FC3-7D4C-4D2F-8DDA-BCE079D5E38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19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4BB1A8C-DFED-4A2B-8F54-B85088FF8E07}"/>
              </a:ext>
            </a:extLst>
          </p:cNvPr>
          <p:cNvSpPr txBox="1"/>
          <p:nvPr/>
        </p:nvSpPr>
        <p:spPr>
          <a:xfrm>
            <a:off x="6480531" y="5109207"/>
            <a:ext cx="3528790" cy="822305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200" dirty="0"/>
              <a:t>Manifestation</a:t>
            </a:r>
          </a:p>
        </p:txBody>
      </p:sp>
      <p:cxnSp>
        <p:nvCxnSpPr>
          <p:cNvPr id="7" name="Connector: Curved 6">
            <a:extLst>
              <a:ext uri="{FF2B5EF4-FFF2-40B4-BE49-F238E27FC236}">
                <a16:creationId xmlns:a16="http://schemas.microsoft.com/office/drawing/2014/main" id="{2A5E5A5F-0A32-41DD-9D9E-4E14CBC35EC3}"/>
              </a:ext>
            </a:extLst>
          </p:cNvPr>
          <p:cNvCxnSpPr>
            <a:cxnSpLocks/>
            <a:stCxn id="14" idx="6"/>
            <a:endCxn id="35" idx="1"/>
          </p:cNvCxnSpPr>
          <p:nvPr/>
        </p:nvCxnSpPr>
        <p:spPr>
          <a:xfrm>
            <a:off x="3727024" y="2475492"/>
            <a:ext cx="2800776" cy="17277"/>
          </a:xfrm>
          <a:prstGeom prst="curvedConnector3">
            <a:avLst>
              <a:gd name="adj1" fmla="val 50000"/>
            </a:avLst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>
            <a:extLst>
              <a:ext uri="{FF2B5EF4-FFF2-40B4-BE49-F238E27FC236}">
                <a16:creationId xmlns:a16="http://schemas.microsoft.com/office/drawing/2014/main" id="{483DE8A6-E84A-4999-85F7-B5AEAB362C24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8141972" cy="1015663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Minimal configuration (E)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FFD6BF8-F357-4D40-B861-A3E54B983D9C}"/>
              </a:ext>
            </a:extLst>
          </p:cNvPr>
          <p:cNvSpPr txBox="1"/>
          <p:nvPr/>
        </p:nvSpPr>
        <p:spPr>
          <a:xfrm>
            <a:off x="4006413" y="7549380"/>
            <a:ext cx="1515765" cy="822305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200" dirty="0"/>
              <a:t>Work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9769398-B77F-42A4-BB2E-B57A28C9A375}"/>
              </a:ext>
            </a:extLst>
          </p:cNvPr>
          <p:cNvSpPr txBox="1"/>
          <p:nvPr/>
        </p:nvSpPr>
        <p:spPr>
          <a:xfrm>
            <a:off x="959317" y="2064339"/>
            <a:ext cx="2767707" cy="822305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200" dirty="0"/>
              <a:t>Expression</a:t>
            </a:r>
          </a:p>
        </p:txBody>
      </p:sp>
      <p:cxnSp>
        <p:nvCxnSpPr>
          <p:cNvPr id="20" name="Connector: Curved 19">
            <a:extLst>
              <a:ext uri="{FF2B5EF4-FFF2-40B4-BE49-F238E27FC236}">
                <a16:creationId xmlns:a16="http://schemas.microsoft.com/office/drawing/2014/main" id="{7BB3A27B-67C1-4437-A6CA-B6746AC4F8E5}"/>
              </a:ext>
            </a:extLst>
          </p:cNvPr>
          <p:cNvCxnSpPr>
            <a:cxnSpLocks/>
          </p:cNvCxnSpPr>
          <p:nvPr/>
        </p:nvCxnSpPr>
        <p:spPr>
          <a:xfrm rot="16200000" flipH="1">
            <a:off x="3094993" y="2134823"/>
            <a:ext cx="2633716" cy="4137360"/>
          </a:xfrm>
          <a:prstGeom prst="curvedConnector2">
            <a:avLst/>
          </a:prstGeom>
          <a:ln w="38100">
            <a:solidFill>
              <a:schemeClr val="tx2"/>
            </a:solidFill>
            <a:prstDash val="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or: Curved 30">
            <a:extLst>
              <a:ext uri="{FF2B5EF4-FFF2-40B4-BE49-F238E27FC236}">
                <a16:creationId xmlns:a16="http://schemas.microsoft.com/office/drawing/2014/main" id="{734D9FE2-0C07-455E-8AAC-24A81F030287}"/>
              </a:ext>
            </a:extLst>
          </p:cNvPr>
          <p:cNvCxnSpPr>
            <a:cxnSpLocks/>
          </p:cNvCxnSpPr>
          <p:nvPr/>
        </p:nvCxnSpPr>
        <p:spPr>
          <a:xfrm rot="16200000" flipH="1">
            <a:off x="637848" y="4591968"/>
            <a:ext cx="5073889" cy="1663242"/>
          </a:xfrm>
          <a:prstGeom prst="curvedConnector2">
            <a:avLst/>
          </a:prstGeom>
          <a:ln w="38100">
            <a:solidFill>
              <a:schemeClr val="tx2"/>
            </a:solidFill>
            <a:prstDash val="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960C8219-5687-4AF2-9734-9BB431449A43}"/>
              </a:ext>
            </a:extLst>
          </p:cNvPr>
          <p:cNvSpPr txBox="1"/>
          <p:nvPr/>
        </p:nvSpPr>
        <p:spPr>
          <a:xfrm>
            <a:off x="4119898" y="2479811"/>
            <a:ext cx="240790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2800" dirty="0"/>
              <a:t>has appellation</a:t>
            </a:r>
          </a:p>
          <a:p>
            <a:pPr algn="r"/>
            <a:r>
              <a:rPr lang="en-GB" sz="2800" dirty="0"/>
              <a:t>of expression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723B862-08E1-44FE-85F2-9CEACC3942DE}"/>
              </a:ext>
            </a:extLst>
          </p:cNvPr>
          <p:cNvSpPr txBox="1"/>
          <p:nvPr/>
        </p:nvSpPr>
        <p:spPr>
          <a:xfrm>
            <a:off x="6527800" y="2200381"/>
            <a:ext cx="5776966" cy="58477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200" dirty="0"/>
              <a:t>“Title, access point, or identifier”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40E8175-B7AB-47A7-9AB9-FE63A8EFD6E8}"/>
              </a:ext>
            </a:extLst>
          </p:cNvPr>
          <p:cNvSpPr txBox="1"/>
          <p:nvPr/>
        </p:nvSpPr>
        <p:spPr>
          <a:xfrm>
            <a:off x="3703617" y="4251142"/>
            <a:ext cx="277691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2800" dirty="0"/>
              <a:t>has manifestation</a:t>
            </a:r>
          </a:p>
          <a:p>
            <a:pPr algn="r"/>
            <a:r>
              <a:rPr lang="en-GB" sz="2800" dirty="0"/>
              <a:t>of expression</a:t>
            </a:r>
          </a:p>
        </p:txBody>
      </p:sp>
      <p:cxnSp>
        <p:nvCxnSpPr>
          <p:cNvPr id="48" name="Connector: Curved 47">
            <a:extLst>
              <a:ext uri="{FF2B5EF4-FFF2-40B4-BE49-F238E27FC236}">
                <a16:creationId xmlns:a16="http://schemas.microsoft.com/office/drawing/2014/main" id="{99BD2703-EE29-4E70-A4F8-A1F91C0F028D}"/>
              </a:ext>
            </a:extLst>
          </p:cNvPr>
          <p:cNvCxnSpPr>
            <a:cxnSpLocks/>
            <a:stCxn id="14" idx="4"/>
            <a:endCxn id="58" idx="1"/>
          </p:cNvCxnSpPr>
          <p:nvPr/>
        </p:nvCxnSpPr>
        <p:spPr>
          <a:xfrm rot="16200000" flipH="1">
            <a:off x="3729228" y="1500586"/>
            <a:ext cx="1412515" cy="4184629"/>
          </a:xfrm>
          <a:prstGeom prst="curvedConnector2">
            <a:avLst/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397A171F-1724-421A-B530-EAB29BC58770}"/>
              </a:ext>
            </a:extLst>
          </p:cNvPr>
          <p:cNvSpPr txBox="1"/>
          <p:nvPr/>
        </p:nvSpPr>
        <p:spPr>
          <a:xfrm>
            <a:off x="6527800" y="3760550"/>
            <a:ext cx="5512470" cy="107721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3200" dirty="0"/>
              <a:t>“Title, access point, or identifier</a:t>
            </a:r>
          </a:p>
          <a:p>
            <a:r>
              <a:rPr lang="en-GB" sz="3200" dirty="0"/>
              <a:t>of related manifestation”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E3DEB8E1-5A40-4DC5-BD99-3E09821BA02D}"/>
              </a:ext>
            </a:extLst>
          </p:cNvPr>
          <p:cNvSpPr txBox="1"/>
          <p:nvPr/>
        </p:nvSpPr>
        <p:spPr>
          <a:xfrm>
            <a:off x="4006413" y="6244356"/>
            <a:ext cx="5512470" cy="107721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3200" dirty="0"/>
              <a:t>“Title, access point, or identifier</a:t>
            </a:r>
          </a:p>
          <a:p>
            <a:r>
              <a:rPr lang="en-GB" sz="3200" dirty="0"/>
              <a:t>of related work”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622F3B89-471D-42FA-8513-5E480569A518}"/>
              </a:ext>
            </a:extLst>
          </p:cNvPr>
          <p:cNvSpPr txBox="1"/>
          <p:nvPr/>
        </p:nvSpPr>
        <p:spPr>
          <a:xfrm>
            <a:off x="1280913" y="6511732"/>
            <a:ext cx="164923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2800" dirty="0"/>
              <a:t>has work</a:t>
            </a:r>
          </a:p>
          <a:p>
            <a:pPr algn="r"/>
            <a:r>
              <a:rPr lang="en-GB" sz="2800" dirty="0"/>
              <a:t>expressed</a:t>
            </a:r>
          </a:p>
        </p:txBody>
      </p:sp>
      <p:cxnSp>
        <p:nvCxnSpPr>
          <p:cNvPr id="97" name="Connector: Curved 96">
            <a:extLst>
              <a:ext uri="{FF2B5EF4-FFF2-40B4-BE49-F238E27FC236}">
                <a16:creationId xmlns:a16="http://schemas.microsoft.com/office/drawing/2014/main" id="{363E304E-B5B2-45F4-BE66-4A40CD8FB955}"/>
              </a:ext>
            </a:extLst>
          </p:cNvPr>
          <p:cNvCxnSpPr>
            <a:cxnSpLocks/>
            <a:stCxn id="14" idx="4"/>
            <a:endCxn id="59" idx="1"/>
          </p:cNvCxnSpPr>
          <p:nvPr/>
        </p:nvCxnSpPr>
        <p:spPr>
          <a:xfrm rot="16200000" flipH="1">
            <a:off x="1226632" y="4003183"/>
            <a:ext cx="3896321" cy="1663242"/>
          </a:xfrm>
          <a:prstGeom prst="curvedConnector2">
            <a:avLst/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4894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3" grpId="0" animBg="1"/>
      <p:bldP spid="14" grpId="0" animBg="1"/>
      <p:bldP spid="54" grpId="0"/>
      <p:bldP spid="35" grpId="0" animBg="1"/>
      <p:bldP spid="47" grpId="0"/>
      <p:bldP spid="58" grpId="0" animBg="1"/>
      <p:bldP spid="59" grpId="0" animBg="1"/>
      <p:bldP spid="6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08000" y="2457450"/>
            <a:ext cx="11276145" cy="2201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427" dirty="0"/>
              <a:t>“RDA is a package of data elements, guidelines, and instructions for creating </a:t>
            </a:r>
            <a:r>
              <a:rPr lang="en-GB" sz="3427" dirty="0">
                <a:solidFill>
                  <a:srgbClr val="FF0000"/>
                </a:solidFill>
              </a:rPr>
              <a:t>library and cultural heritage </a:t>
            </a:r>
            <a:r>
              <a:rPr lang="en-GB" sz="3427" dirty="0"/>
              <a:t>resource metadata that are well-formed according to </a:t>
            </a:r>
            <a:r>
              <a:rPr lang="en-GB" sz="3427" dirty="0">
                <a:solidFill>
                  <a:srgbClr val="FF0000"/>
                </a:solidFill>
              </a:rPr>
              <a:t>international models</a:t>
            </a:r>
            <a:r>
              <a:rPr lang="en-GB" sz="3427" dirty="0"/>
              <a:t> for </a:t>
            </a:r>
            <a:r>
              <a:rPr lang="en-GB" sz="3427" dirty="0">
                <a:solidFill>
                  <a:srgbClr val="FF0000"/>
                </a:solidFill>
              </a:rPr>
              <a:t>user-focussed linked data </a:t>
            </a:r>
            <a:r>
              <a:rPr lang="en-GB" sz="3427" dirty="0"/>
              <a:t>applications.”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8000" y="4921744"/>
            <a:ext cx="11276145" cy="11471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427" dirty="0">
                <a:solidFill>
                  <a:srgbClr val="C00000"/>
                </a:solidFill>
              </a:rPr>
              <a:t>RDA Toolkit </a:t>
            </a:r>
            <a:r>
              <a:rPr lang="en-GB" sz="3427" dirty="0"/>
              <a:t>provides the user-focussed elements, guidelines, and instructions.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8000" y="6331392"/>
            <a:ext cx="11276145" cy="11471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427" dirty="0">
                <a:solidFill>
                  <a:srgbClr val="C00000"/>
                </a:solidFill>
              </a:rPr>
              <a:t>RDA Registry </a:t>
            </a:r>
            <a:r>
              <a:rPr lang="en-GB" sz="3427" dirty="0"/>
              <a:t>provides the infrastructure for well-formed, linked, RDA data applications.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DF0F2936-14B8-4EA6-A71E-845FC9BDC2D1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5059602" cy="1111441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RDA</a:t>
            </a:r>
          </a:p>
        </p:txBody>
      </p:sp>
    </p:spTree>
    <p:extLst>
      <p:ext uri="{BB962C8B-B14F-4D97-AF65-F5344CB8AC3E}">
        <p14:creationId xmlns:p14="http://schemas.microsoft.com/office/powerpoint/2010/main" val="30163542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C419A5-6952-4B62-BD7A-D36392C9B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August 12,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66C6FC3-7D4C-4D2F-8DDA-BCE079D5E38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20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4BB1A8C-DFED-4A2B-8F54-B85088FF8E07}"/>
              </a:ext>
            </a:extLst>
          </p:cNvPr>
          <p:cNvSpPr txBox="1"/>
          <p:nvPr/>
        </p:nvSpPr>
        <p:spPr>
          <a:xfrm>
            <a:off x="5759870" y="6019373"/>
            <a:ext cx="3528790" cy="822305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200" dirty="0"/>
              <a:t>Manifestation</a:t>
            </a:r>
          </a:p>
        </p:txBody>
      </p:sp>
      <p:cxnSp>
        <p:nvCxnSpPr>
          <p:cNvPr id="7" name="Connector: Curved 6">
            <a:extLst>
              <a:ext uri="{FF2B5EF4-FFF2-40B4-BE49-F238E27FC236}">
                <a16:creationId xmlns:a16="http://schemas.microsoft.com/office/drawing/2014/main" id="{2A5E5A5F-0A32-41DD-9D9E-4E14CBC35EC3}"/>
              </a:ext>
            </a:extLst>
          </p:cNvPr>
          <p:cNvCxnSpPr>
            <a:cxnSpLocks/>
            <a:stCxn id="14" idx="6"/>
            <a:endCxn id="35" idx="1"/>
          </p:cNvCxnSpPr>
          <p:nvPr/>
        </p:nvCxnSpPr>
        <p:spPr>
          <a:xfrm>
            <a:off x="2199066" y="3382192"/>
            <a:ext cx="3513533" cy="17277"/>
          </a:xfrm>
          <a:prstGeom prst="curvedConnector3">
            <a:avLst>
              <a:gd name="adj1" fmla="val 50000"/>
            </a:avLst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>
            <a:extLst>
              <a:ext uri="{FF2B5EF4-FFF2-40B4-BE49-F238E27FC236}">
                <a16:creationId xmlns:a16="http://schemas.microsoft.com/office/drawing/2014/main" id="{483DE8A6-E84A-4999-85F7-B5AEAB362C24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7960834" cy="1015663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Minimal configuration (I)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9769398-B77F-42A4-BB2E-B57A28C9A375}"/>
              </a:ext>
            </a:extLst>
          </p:cNvPr>
          <p:cNvSpPr txBox="1"/>
          <p:nvPr/>
        </p:nvSpPr>
        <p:spPr>
          <a:xfrm>
            <a:off x="856868" y="2971039"/>
            <a:ext cx="1342198" cy="822305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200" dirty="0"/>
              <a:t>Item</a:t>
            </a:r>
          </a:p>
        </p:txBody>
      </p:sp>
      <p:cxnSp>
        <p:nvCxnSpPr>
          <p:cNvPr id="20" name="Connector: Curved 19">
            <a:extLst>
              <a:ext uri="{FF2B5EF4-FFF2-40B4-BE49-F238E27FC236}">
                <a16:creationId xmlns:a16="http://schemas.microsoft.com/office/drawing/2014/main" id="{7BB3A27B-67C1-4437-A6CA-B6746AC4F8E5}"/>
              </a:ext>
            </a:extLst>
          </p:cNvPr>
          <p:cNvCxnSpPr>
            <a:cxnSpLocks/>
            <a:stCxn id="14" idx="4"/>
            <a:endCxn id="4" idx="2"/>
          </p:cNvCxnSpPr>
          <p:nvPr/>
        </p:nvCxnSpPr>
        <p:spPr>
          <a:xfrm rot="16200000" flipH="1">
            <a:off x="2325327" y="2995983"/>
            <a:ext cx="2637182" cy="4231903"/>
          </a:xfrm>
          <a:prstGeom prst="curvedConnector2">
            <a:avLst/>
          </a:prstGeom>
          <a:ln w="38100">
            <a:solidFill>
              <a:schemeClr val="tx2"/>
            </a:solidFill>
            <a:prstDash val="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960C8219-5687-4AF2-9734-9BB431449A43}"/>
              </a:ext>
            </a:extLst>
          </p:cNvPr>
          <p:cNvSpPr txBox="1"/>
          <p:nvPr/>
        </p:nvSpPr>
        <p:spPr>
          <a:xfrm>
            <a:off x="3304697" y="3386511"/>
            <a:ext cx="240790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2800" dirty="0"/>
              <a:t>has appellation</a:t>
            </a:r>
          </a:p>
          <a:p>
            <a:pPr algn="r"/>
            <a:r>
              <a:rPr lang="en-GB" sz="2800" dirty="0"/>
              <a:t>of item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723B862-08E1-44FE-85F2-9CEACC3942DE}"/>
              </a:ext>
            </a:extLst>
          </p:cNvPr>
          <p:cNvSpPr txBox="1"/>
          <p:nvPr/>
        </p:nvSpPr>
        <p:spPr>
          <a:xfrm>
            <a:off x="5712599" y="3107081"/>
            <a:ext cx="5776966" cy="58477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200" dirty="0"/>
              <a:t>“Title, access point, or identifier”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40E8175-B7AB-47A7-9AB9-FE63A8EFD6E8}"/>
              </a:ext>
            </a:extLst>
          </p:cNvPr>
          <p:cNvSpPr txBox="1"/>
          <p:nvPr/>
        </p:nvSpPr>
        <p:spPr>
          <a:xfrm>
            <a:off x="2888416" y="5157842"/>
            <a:ext cx="277691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2800" dirty="0"/>
              <a:t>has manifestation</a:t>
            </a:r>
          </a:p>
          <a:p>
            <a:pPr algn="r"/>
            <a:r>
              <a:rPr lang="en-GB" sz="2800" dirty="0"/>
              <a:t>exemplified</a:t>
            </a:r>
          </a:p>
        </p:txBody>
      </p:sp>
      <p:cxnSp>
        <p:nvCxnSpPr>
          <p:cNvPr id="48" name="Connector: Curved 47">
            <a:extLst>
              <a:ext uri="{FF2B5EF4-FFF2-40B4-BE49-F238E27FC236}">
                <a16:creationId xmlns:a16="http://schemas.microsoft.com/office/drawing/2014/main" id="{99BD2703-EE29-4E70-A4F8-A1F91C0F028D}"/>
              </a:ext>
            </a:extLst>
          </p:cNvPr>
          <p:cNvCxnSpPr>
            <a:cxnSpLocks/>
            <a:stCxn id="14" idx="4"/>
            <a:endCxn id="58" idx="1"/>
          </p:cNvCxnSpPr>
          <p:nvPr/>
        </p:nvCxnSpPr>
        <p:spPr>
          <a:xfrm rot="16200000" flipH="1">
            <a:off x="2914026" y="2407285"/>
            <a:ext cx="1412515" cy="4184632"/>
          </a:xfrm>
          <a:prstGeom prst="curvedConnector2">
            <a:avLst/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397A171F-1724-421A-B530-EAB29BC58770}"/>
              </a:ext>
            </a:extLst>
          </p:cNvPr>
          <p:cNvSpPr txBox="1"/>
          <p:nvPr/>
        </p:nvSpPr>
        <p:spPr>
          <a:xfrm>
            <a:off x="5712599" y="4667250"/>
            <a:ext cx="5512470" cy="107721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3200" dirty="0"/>
              <a:t>“Title, access point, or identifier</a:t>
            </a:r>
          </a:p>
          <a:p>
            <a:r>
              <a:rPr lang="en-GB" sz="3200" dirty="0"/>
              <a:t>of related manifestation”</a:t>
            </a:r>
          </a:p>
        </p:txBody>
      </p:sp>
    </p:spTree>
    <p:extLst>
      <p:ext uri="{BB962C8B-B14F-4D97-AF65-F5344CB8AC3E}">
        <p14:creationId xmlns:p14="http://schemas.microsoft.com/office/powerpoint/2010/main" val="1460652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4" grpId="0" animBg="1"/>
      <p:bldP spid="54" grpId="0"/>
      <p:bldP spid="35" grpId="0" animBg="1"/>
      <p:bldP spid="47" grpId="0"/>
      <p:bldP spid="5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C419A5-6952-4B62-BD7A-D36392C9B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August 12,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66C6FC3-7D4C-4D2F-8DDA-BCE079D5E38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21</a:t>
            </a:fld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483DE8A6-E84A-4999-85F7-B5AEAB362C24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6582251" cy="1015663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Effective description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D883BA6-7A1F-43D6-B422-EDA412055273}"/>
              </a:ext>
            </a:extLst>
          </p:cNvPr>
          <p:cNvSpPr txBox="1"/>
          <p:nvPr/>
        </p:nvSpPr>
        <p:spPr>
          <a:xfrm>
            <a:off x="551027" y="2069895"/>
            <a:ext cx="1059722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Choice of which resource entity to describe is governed by an application profile.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EEA56FB-18A4-4A16-BAB6-0AB8AB0B7065}"/>
              </a:ext>
            </a:extLst>
          </p:cNvPr>
          <p:cNvSpPr txBox="1"/>
          <p:nvPr/>
        </p:nvSpPr>
        <p:spPr>
          <a:xfrm>
            <a:off x="578774" y="3927473"/>
            <a:ext cx="1059722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A well-formed description must conform to an appropriate minimal configuration.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DAD4CF9-E13A-41CB-98DE-0255D409C3E7}"/>
              </a:ext>
            </a:extLst>
          </p:cNvPr>
          <p:cNvSpPr txBox="1"/>
          <p:nvPr/>
        </p:nvSpPr>
        <p:spPr>
          <a:xfrm>
            <a:off x="551027" y="5657850"/>
            <a:ext cx="1059722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Choice of which additional elements to record, and the recording method, is governed by an application profile.</a:t>
            </a:r>
          </a:p>
          <a:p>
            <a:pPr marL="720725"/>
            <a:r>
              <a:rPr lang="en-GB" sz="4000" dirty="0"/>
              <a:t>Or cataloguer’s judgement</a:t>
            </a:r>
          </a:p>
        </p:txBody>
      </p:sp>
    </p:spTree>
    <p:extLst>
      <p:ext uri="{BB962C8B-B14F-4D97-AF65-F5344CB8AC3E}">
        <p14:creationId xmlns:p14="http://schemas.microsoft.com/office/powerpoint/2010/main" val="34410797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C419A5-6952-4B62-BD7A-D36392C9B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August 12,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66C6FC3-7D4C-4D2F-8DDA-BCE079D5E38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22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4BB1A8C-DFED-4A2B-8F54-B85088FF8E07}"/>
              </a:ext>
            </a:extLst>
          </p:cNvPr>
          <p:cNvSpPr txBox="1"/>
          <p:nvPr/>
        </p:nvSpPr>
        <p:spPr>
          <a:xfrm>
            <a:off x="1359795" y="3269942"/>
            <a:ext cx="2767707" cy="822305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2"/>
            </a:solidFill>
            <a:prstDash val="solid"/>
          </a:ln>
        </p:spPr>
        <p:txBody>
          <a:bodyPr wrap="none" rtlCol="0">
            <a:spAutoFit/>
          </a:bodyPr>
          <a:lstStyle/>
          <a:p>
            <a:pPr algn="ctr"/>
            <a:r>
              <a:rPr lang="en-GB" sz="3200" dirty="0"/>
              <a:t>Expression</a:t>
            </a:r>
          </a:p>
        </p:txBody>
      </p:sp>
      <p:cxnSp>
        <p:nvCxnSpPr>
          <p:cNvPr id="7" name="Connector: Curved 6">
            <a:extLst>
              <a:ext uri="{FF2B5EF4-FFF2-40B4-BE49-F238E27FC236}">
                <a16:creationId xmlns:a16="http://schemas.microsoft.com/office/drawing/2014/main" id="{2A5E5A5F-0A32-41DD-9D9E-4E14CBC35EC3}"/>
              </a:ext>
            </a:extLst>
          </p:cNvPr>
          <p:cNvCxnSpPr>
            <a:cxnSpLocks/>
            <a:stCxn id="14" idx="6"/>
            <a:endCxn id="35" idx="1"/>
          </p:cNvCxnSpPr>
          <p:nvPr/>
        </p:nvCxnSpPr>
        <p:spPr>
          <a:xfrm flipV="1">
            <a:off x="4127502" y="2287401"/>
            <a:ext cx="2132383" cy="125115"/>
          </a:xfrm>
          <a:prstGeom prst="curvedConnector3">
            <a:avLst>
              <a:gd name="adj1" fmla="val 50000"/>
            </a:avLst>
          </a:prstGeom>
          <a:ln w="38100">
            <a:solidFill>
              <a:schemeClr val="tx2"/>
            </a:solidFill>
            <a:prstDash val="soli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>
            <a:extLst>
              <a:ext uri="{FF2B5EF4-FFF2-40B4-BE49-F238E27FC236}">
                <a16:creationId xmlns:a16="http://schemas.microsoft.com/office/drawing/2014/main" id="{483DE8A6-E84A-4999-85F7-B5AEAB362C24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11109131" cy="1015663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Effective manifestation description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9769398-B77F-42A4-BB2E-B57A28C9A375}"/>
              </a:ext>
            </a:extLst>
          </p:cNvPr>
          <p:cNvSpPr txBox="1"/>
          <p:nvPr/>
        </p:nvSpPr>
        <p:spPr>
          <a:xfrm>
            <a:off x="598714" y="2001363"/>
            <a:ext cx="3528788" cy="822305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2"/>
            </a:solidFill>
            <a:prstDash val="solid"/>
          </a:ln>
        </p:spPr>
        <p:txBody>
          <a:bodyPr wrap="none" rtlCol="0">
            <a:spAutoFit/>
          </a:bodyPr>
          <a:lstStyle/>
          <a:p>
            <a:pPr algn="ctr"/>
            <a:r>
              <a:rPr lang="en-GB" sz="3200" dirty="0"/>
              <a:t>Manifestation</a:t>
            </a:r>
          </a:p>
        </p:txBody>
      </p:sp>
      <p:cxnSp>
        <p:nvCxnSpPr>
          <p:cNvPr id="20" name="Connector: Curved 19">
            <a:extLst>
              <a:ext uri="{FF2B5EF4-FFF2-40B4-BE49-F238E27FC236}">
                <a16:creationId xmlns:a16="http://schemas.microsoft.com/office/drawing/2014/main" id="{7BB3A27B-67C1-4437-A6CA-B6746AC4F8E5}"/>
              </a:ext>
            </a:extLst>
          </p:cNvPr>
          <p:cNvCxnSpPr>
            <a:cxnSpLocks/>
            <a:stCxn id="14" idx="6"/>
            <a:endCxn id="58" idx="1"/>
          </p:cNvCxnSpPr>
          <p:nvPr/>
        </p:nvCxnSpPr>
        <p:spPr>
          <a:xfrm>
            <a:off x="4127502" y="2412516"/>
            <a:ext cx="2128056" cy="2119817"/>
          </a:xfrm>
          <a:prstGeom prst="curvedConnector3">
            <a:avLst>
              <a:gd name="adj1" fmla="val 50000"/>
            </a:avLst>
          </a:prstGeom>
          <a:ln w="38100">
            <a:solidFill>
              <a:schemeClr val="tx2"/>
            </a:solidFill>
            <a:prstDash val="soli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F723B862-08E1-44FE-85F2-9CEACC3942DE}"/>
              </a:ext>
            </a:extLst>
          </p:cNvPr>
          <p:cNvSpPr txBox="1"/>
          <p:nvPr/>
        </p:nvSpPr>
        <p:spPr>
          <a:xfrm>
            <a:off x="6259885" y="1995013"/>
            <a:ext cx="5776966" cy="58477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/>
            </a:solidFill>
            <a:prstDash val="solid"/>
          </a:ln>
        </p:spPr>
        <p:txBody>
          <a:bodyPr wrap="none" rtlCol="0">
            <a:spAutoFit/>
          </a:bodyPr>
          <a:lstStyle/>
          <a:p>
            <a:pPr algn="ctr"/>
            <a:r>
              <a:rPr lang="en-GB" sz="3200" dirty="0"/>
              <a:t>“Title, access point, or identifier”</a:t>
            </a:r>
          </a:p>
        </p:txBody>
      </p:sp>
      <p:cxnSp>
        <p:nvCxnSpPr>
          <p:cNvPr id="48" name="Connector: Curved 47">
            <a:extLst>
              <a:ext uri="{FF2B5EF4-FFF2-40B4-BE49-F238E27FC236}">
                <a16:creationId xmlns:a16="http://schemas.microsoft.com/office/drawing/2014/main" id="{99BD2703-EE29-4E70-A4F8-A1F91C0F028D}"/>
              </a:ext>
            </a:extLst>
          </p:cNvPr>
          <p:cNvCxnSpPr>
            <a:cxnSpLocks/>
            <a:stCxn id="14" idx="6"/>
            <a:endCxn id="59" idx="1"/>
          </p:cNvCxnSpPr>
          <p:nvPr/>
        </p:nvCxnSpPr>
        <p:spPr>
          <a:xfrm>
            <a:off x="4127502" y="2412516"/>
            <a:ext cx="2132383" cy="874240"/>
          </a:xfrm>
          <a:prstGeom prst="curvedConnector3">
            <a:avLst>
              <a:gd name="adj1" fmla="val 50000"/>
            </a:avLst>
          </a:prstGeom>
          <a:ln w="38100">
            <a:solidFill>
              <a:schemeClr val="tx2"/>
            </a:solidFill>
            <a:prstDash val="soli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397A171F-1724-421A-B530-EAB29BC58770}"/>
              </a:ext>
            </a:extLst>
          </p:cNvPr>
          <p:cNvSpPr txBox="1"/>
          <p:nvPr/>
        </p:nvSpPr>
        <p:spPr>
          <a:xfrm>
            <a:off x="6255558" y="3993724"/>
            <a:ext cx="5512471" cy="107721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/>
            </a:solidFill>
            <a:prstDash val="solid"/>
          </a:ln>
        </p:spPr>
        <p:txBody>
          <a:bodyPr wrap="none" rtlCol="0">
            <a:spAutoFit/>
          </a:bodyPr>
          <a:lstStyle/>
          <a:p>
            <a:r>
              <a:rPr lang="en-GB" sz="3200" dirty="0"/>
              <a:t>“Title, access point, or identifier</a:t>
            </a:r>
          </a:p>
          <a:p>
            <a:r>
              <a:rPr lang="en-GB" sz="3200" dirty="0"/>
              <a:t>of related expression”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E3DEB8E1-5A40-4DC5-BD99-3E09821BA02D}"/>
              </a:ext>
            </a:extLst>
          </p:cNvPr>
          <p:cNvSpPr txBox="1"/>
          <p:nvPr/>
        </p:nvSpPr>
        <p:spPr>
          <a:xfrm>
            <a:off x="6259885" y="2748147"/>
            <a:ext cx="3804824" cy="107721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/>
            </a:solidFill>
            <a:prstDash val="solid"/>
          </a:ln>
        </p:spPr>
        <p:txBody>
          <a:bodyPr wrap="none" rtlCol="0">
            <a:spAutoFit/>
          </a:bodyPr>
          <a:lstStyle/>
          <a:p>
            <a:r>
              <a:rPr lang="en-GB" sz="3200" dirty="0"/>
              <a:t>“Other characteristics</a:t>
            </a:r>
          </a:p>
          <a:p>
            <a:r>
              <a:rPr lang="en-GB" sz="3200" dirty="0"/>
              <a:t>of manifestation”</a:t>
            </a:r>
          </a:p>
        </p:txBody>
      </p:sp>
      <p:cxnSp>
        <p:nvCxnSpPr>
          <p:cNvPr id="97" name="Connector: Curved 96">
            <a:extLst>
              <a:ext uri="{FF2B5EF4-FFF2-40B4-BE49-F238E27FC236}">
                <a16:creationId xmlns:a16="http://schemas.microsoft.com/office/drawing/2014/main" id="{363E304E-B5B2-45F4-BE66-4A40CD8FB955}"/>
              </a:ext>
            </a:extLst>
          </p:cNvPr>
          <p:cNvCxnSpPr>
            <a:cxnSpLocks/>
            <a:stCxn id="14" idx="6"/>
            <a:endCxn id="72" idx="1"/>
          </p:cNvCxnSpPr>
          <p:nvPr/>
        </p:nvCxnSpPr>
        <p:spPr>
          <a:xfrm>
            <a:off x="4127502" y="2412516"/>
            <a:ext cx="2128056" cy="3365394"/>
          </a:xfrm>
          <a:prstGeom prst="curvedConnector3">
            <a:avLst>
              <a:gd name="adj1" fmla="val 50000"/>
            </a:avLst>
          </a:prstGeom>
          <a:ln w="38100">
            <a:solidFill>
              <a:schemeClr val="tx2"/>
            </a:solidFill>
            <a:prstDash val="soli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DC5B2FE7-3AA4-4503-88AF-574C0CA3A830}"/>
              </a:ext>
            </a:extLst>
          </p:cNvPr>
          <p:cNvSpPr txBox="1"/>
          <p:nvPr/>
        </p:nvSpPr>
        <p:spPr>
          <a:xfrm>
            <a:off x="2621443" y="5807099"/>
            <a:ext cx="1506059" cy="822305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Place</a:t>
            </a:r>
          </a:p>
        </p:txBody>
      </p:sp>
      <p:cxnSp>
        <p:nvCxnSpPr>
          <p:cNvPr id="50" name="Connector: Curved 49">
            <a:extLst>
              <a:ext uri="{FF2B5EF4-FFF2-40B4-BE49-F238E27FC236}">
                <a16:creationId xmlns:a16="http://schemas.microsoft.com/office/drawing/2014/main" id="{74770B6E-9CCF-45B7-89DE-81A358B27FD5}"/>
              </a:ext>
            </a:extLst>
          </p:cNvPr>
          <p:cNvCxnSpPr>
            <a:cxnSpLocks/>
            <a:stCxn id="14" idx="6"/>
            <a:endCxn id="91" idx="1"/>
          </p:cNvCxnSpPr>
          <p:nvPr/>
        </p:nvCxnSpPr>
        <p:spPr>
          <a:xfrm>
            <a:off x="4127502" y="2412516"/>
            <a:ext cx="2128056" cy="4610971"/>
          </a:xfrm>
          <a:prstGeom prst="curvedConnector3">
            <a:avLst>
              <a:gd name="adj1" fmla="val 50000"/>
            </a:avLst>
          </a:prstGeom>
          <a:ln w="38100">
            <a:solidFill>
              <a:schemeClr val="tx2"/>
            </a:solidFill>
            <a:prstDash val="soli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C39F7A9F-0CF4-4EFB-8D04-6531F27D64C6}"/>
              </a:ext>
            </a:extLst>
          </p:cNvPr>
          <p:cNvSpPr txBox="1"/>
          <p:nvPr/>
        </p:nvSpPr>
        <p:spPr>
          <a:xfrm>
            <a:off x="2487129" y="4538521"/>
            <a:ext cx="1640373" cy="822305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200" dirty="0"/>
              <a:t>Agent</a:t>
            </a:r>
          </a:p>
        </p:txBody>
      </p:sp>
      <p:cxnSp>
        <p:nvCxnSpPr>
          <p:cNvPr id="56" name="Connector: Curved 55">
            <a:extLst>
              <a:ext uri="{FF2B5EF4-FFF2-40B4-BE49-F238E27FC236}">
                <a16:creationId xmlns:a16="http://schemas.microsoft.com/office/drawing/2014/main" id="{B4DFC3C1-FAE2-43AA-860F-65F91EBFD0E4}"/>
              </a:ext>
            </a:extLst>
          </p:cNvPr>
          <p:cNvCxnSpPr>
            <a:cxnSpLocks/>
            <a:stCxn id="14" idx="2"/>
            <a:endCxn id="4" idx="2"/>
          </p:cNvCxnSpPr>
          <p:nvPr/>
        </p:nvCxnSpPr>
        <p:spPr>
          <a:xfrm rot="10800000" flipH="1" flipV="1">
            <a:off x="598713" y="2412515"/>
            <a:ext cx="761081" cy="1268579"/>
          </a:xfrm>
          <a:prstGeom prst="curvedConnector3">
            <a:avLst>
              <a:gd name="adj1" fmla="val -30036"/>
            </a:avLst>
          </a:prstGeom>
          <a:ln w="38100">
            <a:solidFill>
              <a:schemeClr val="tx2"/>
            </a:solidFill>
            <a:prstDash val="soli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52827CB4-65B7-43C6-828A-C4E725EEA3A0}"/>
              </a:ext>
            </a:extLst>
          </p:cNvPr>
          <p:cNvSpPr txBox="1"/>
          <p:nvPr/>
        </p:nvSpPr>
        <p:spPr>
          <a:xfrm>
            <a:off x="6255558" y="5239301"/>
            <a:ext cx="5512471" cy="107721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/>
            </a:solidFill>
            <a:prstDash val="solid"/>
          </a:ln>
        </p:spPr>
        <p:txBody>
          <a:bodyPr wrap="none" rtlCol="0">
            <a:spAutoFit/>
          </a:bodyPr>
          <a:lstStyle/>
          <a:p>
            <a:r>
              <a:rPr lang="en-GB" sz="3200" dirty="0"/>
              <a:t>“Title, access point, or identifier</a:t>
            </a:r>
          </a:p>
          <a:p>
            <a:r>
              <a:rPr lang="en-GB" sz="3200" dirty="0"/>
              <a:t>of related agent”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6E023143-22B9-4A64-ACDD-0B4DF1F4ABC5}"/>
              </a:ext>
            </a:extLst>
          </p:cNvPr>
          <p:cNvSpPr txBox="1"/>
          <p:nvPr/>
        </p:nvSpPr>
        <p:spPr>
          <a:xfrm>
            <a:off x="6255558" y="6484878"/>
            <a:ext cx="5512471" cy="107721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/>
            </a:solidFill>
            <a:prstDash val="solid"/>
          </a:ln>
        </p:spPr>
        <p:txBody>
          <a:bodyPr wrap="none" rtlCol="0">
            <a:spAutoFit/>
          </a:bodyPr>
          <a:lstStyle/>
          <a:p>
            <a:r>
              <a:rPr lang="en-GB" sz="3200" dirty="0"/>
              <a:t>“Title, access point, or identifier</a:t>
            </a:r>
          </a:p>
          <a:p>
            <a:r>
              <a:rPr lang="en-GB" sz="3200" dirty="0"/>
              <a:t>of related place”</a:t>
            </a:r>
          </a:p>
        </p:txBody>
      </p:sp>
      <p:cxnSp>
        <p:nvCxnSpPr>
          <p:cNvPr id="107" name="Connector: Curved 106">
            <a:extLst>
              <a:ext uri="{FF2B5EF4-FFF2-40B4-BE49-F238E27FC236}">
                <a16:creationId xmlns:a16="http://schemas.microsoft.com/office/drawing/2014/main" id="{2C8246F0-CA86-4F6B-B008-446D638A6139}"/>
              </a:ext>
            </a:extLst>
          </p:cNvPr>
          <p:cNvCxnSpPr>
            <a:cxnSpLocks/>
            <a:stCxn id="14" idx="2"/>
            <a:endCxn id="55" idx="2"/>
          </p:cNvCxnSpPr>
          <p:nvPr/>
        </p:nvCxnSpPr>
        <p:spPr>
          <a:xfrm rot="10800000" flipH="1" flipV="1">
            <a:off x="598713" y="2412516"/>
            <a:ext cx="1888415" cy="2537158"/>
          </a:xfrm>
          <a:prstGeom prst="curvedConnector3">
            <a:avLst>
              <a:gd name="adj1" fmla="val -12105"/>
            </a:avLst>
          </a:prstGeom>
          <a:ln w="38100">
            <a:solidFill>
              <a:schemeClr val="tx2"/>
            </a:solidFill>
            <a:prstDash val="soli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Connector: Curved 109">
            <a:extLst>
              <a:ext uri="{FF2B5EF4-FFF2-40B4-BE49-F238E27FC236}">
                <a16:creationId xmlns:a16="http://schemas.microsoft.com/office/drawing/2014/main" id="{D94F7557-FFBC-45AF-8FE6-8D79F7ABCB91}"/>
              </a:ext>
            </a:extLst>
          </p:cNvPr>
          <p:cNvCxnSpPr>
            <a:cxnSpLocks/>
            <a:stCxn id="14" idx="2"/>
            <a:endCxn id="49" idx="2"/>
          </p:cNvCxnSpPr>
          <p:nvPr/>
        </p:nvCxnSpPr>
        <p:spPr>
          <a:xfrm rot="10800000" flipH="1" flipV="1">
            <a:off x="598713" y="2412516"/>
            <a:ext cx="2022729" cy="3805736"/>
          </a:xfrm>
          <a:prstGeom prst="curvedConnector3">
            <a:avLst>
              <a:gd name="adj1" fmla="val -11302"/>
            </a:avLst>
          </a:prstGeom>
          <a:ln w="38100">
            <a:solidFill>
              <a:schemeClr val="tx2"/>
            </a:solidFill>
            <a:prstDash val="soli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Box 79">
            <a:extLst>
              <a:ext uri="{FF2B5EF4-FFF2-40B4-BE49-F238E27FC236}">
                <a16:creationId xmlns:a16="http://schemas.microsoft.com/office/drawing/2014/main" id="{0EC613A5-755B-4229-A30A-E7500FED42A4}"/>
              </a:ext>
            </a:extLst>
          </p:cNvPr>
          <p:cNvSpPr txBox="1"/>
          <p:nvPr/>
        </p:nvSpPr>
        <p:spPr>
          <a:xfrm>
            <a:off x="1055227" y="7039309"/>
            <a:ext cx="3084112" cy="822305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Timespan</a:t>
            </a:r>
          </a:p>
        </p:txBody>
      </p:sp>
      <p:cxnSp>
        <p:nvCxnSpPr>
          <p:cNvPr id="81" name="Connector: Curved 80">
            <a:extLst>
              <a:ext uri="{FF2B5EF4-FFF2-40B4-BE49-F238E27FC236}">
                <a16:creationId xmlns:a16="http://schemas.microsoft.com/office/drawing/2014/main" id="{1CCB6AB3-5CCA-4A3A-BA74-95365AD2701B}"/>
              </a:ext>
            </a:extLst>
          </p:cNvPr>
          <p:cNvCxnSpPr>
            <a:cxnSpLocks/>
            <a:stCxn id="14" idx="2"/>
            <a:endCxn id="80" idx="2"/>
          </p:cNvCxnSpPr>
          <p:nvPr/>
        </p:nvCxnSpPr>
        <p:spPr>
          <a:xfrm rot="10800000" flipH="1" flipV="1">
            <a:off x="598713" y="2412516"/>
            <a:ext cx="456513" cy="5037946"/>
          </a:xfrm>
          <a:prstGeom prst="curvedConnector3">
            <a:avLst>
              <a:gd name="adj1" fmla="val -50075"/>
            </a:avLst>
          </a:prstGeom>
          <a:ln w="38100">
            <a:solidFill>
              <a:schemeClr val="tx2"/>
            </a:solidFill>
            <a:prstDash val="soli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1025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0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4000"/>
                            </p:stCondLst>
                            <p:childTnLst>
                              <p:par>
                                <p:cTn id="6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0"/>
                            </p:stCondLst>
                            <p:childTnLst>
                              <p:par>
                                <p:cTn id="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6000"/>
                            </p:stCondLst>
                            <p:childTnLst>
                              <p:par>
                                <p:cTn id="7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7000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4" grpId="0" animBg="1"/>
      <p:bldP spid="35" grpId="0" animBg="1"/>
      <p:bldP spid="58" grpId="0" animBg="1"/>
      <p:bldP spid="59" grpId="0" animBg="1"/>
      <p:bldP spid="49" grpId="0" animBg="1"/>
      <p:bldP spid="55" grpId="0" animBg="1"/>
      <p:bldP spid="72" grpId="0" animBg="1"/>
      <p:bldP spid="91" grpId="0" animBg="1"/>
      <p:bldP spid="8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AAE041-1F86-4FAD-8EFD-2DA4BE2D9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August 12,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DBB4C4D-CEAF-4C6D-AE40-311D0A41C24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23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BD3FA4-AFCB-4E2A-90DE-249633EA3885}"/>
              </a:ext>
            </a:extLst>
          </p:cNvPr>
          <p:cNvSpPr txBox="1"/>
          <p:nvPr/>
        </p:nvSpPr>
        <p:spPr>
          <a:xfrm>
            <a:off x="642840" y="364497"/>
            <a:ext cx="416293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dirty="0">
                <a:solidFill>
                  <a:schemeClr val="tx2"/>
                </a:solidFill>
              </a:rPr>
              <a:t>Work groups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CBFFFF7-21EA-46F9-9F0F-C3C8FA5970EA}"/>
              </a:ext>
            </a:extLst>
          </p:cNvPr>
          <p:cNvSpPr txBox="1"/>
          <p:nvPr/>
        </p:nvSpPr>
        <p:spPr>
          <a:xfrm>
            <a:off x="665955" y="4539063"/>
            <a:ext cx="1515765" cy="822305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200" dirty="0"/>
              <a:t>Work</a:t>
            </a:r>
          </a:p>
        </p:txBody>
      </p:sp>
      <p:cxnSp>
        <p:nvCxnSpPr>
          <p:cNvPr id="7" name="Connector: Curved 6">
            <a:extLst>
              <a:ext uri="{FF2B5EF4-FFF2-40B4-BE49-F238E27FC236}">
                <a16:creationId xmlns:a16="http://schemas.microsoft.com/office/drawing/2014/main" id="{52E3C741-6589-4859-8427-A466B30ADCBC}"/>
              </a:ext>
            </a:extLst>
          </p:cNvPr>
          <p:cNvCxnSpPr>
            <a:cxnSpLocks/>
            <a:stCxn id="5" idx="5"/>
            <a:endCxn id="9" idx="1"/>
          </p:cNvCxnSpPr>
          <p:nvPr/>
        </p:nvCxnSpPr>
        <p:spPr>
          <a:xfrm rot="16200000" flipH="1">
            <a:off x="3435524" y="3765161"/>
            <a:ext cx="1743492" cy="4695058"/>
          </a:xfrm>
          <a:prstGeom prst="curvedConnector2">
            <a:avLst/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D0DC0EB5-469D-49E5-9370-05B7BB8C3857}"/>
              </a:ext>
            </a:extLst>
          </p:cNvPr>
          <p:cNvSpPr txBox="1"/>
          <p:nvPr/>
        </p:nvSpPr>
        <p:spPr>
          <a:xfrm>
            <a:off x="6656355" y="4388373"/>
            <a:ext cx="4847271" cy="107721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GB" sz="3200" dirty="0"/>
              <a:t>“Authorized access point for work group”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005730F-680C-4BCC-88E8-415528508492}"/>
              </a:ext>
            </a:extLst>
          </p:cNvPr>
          <p:cNvSpPr txBox="1"/>
          <p:nvPr/>
        </p:nvSpPr>
        <p:spPr>
          <a:xfrm>
            <a:off x="6654799" y="6692048"/>
            <a:ext cx="4631076" cy="58477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200" dirty="0"/>
              <a:t>“Identifier for work group”</a:t>
            </a:r>
          </a:p>
        </p:txBody>
      </p:sp>
      <p:cxnSp>
        <p:nvCxnSpPr>
          <p:cNvPr id="10" name="Connector: Curved 9">
            <a:extLst>
              <a:ext uri="{FF2B5EF4-FFF2-40B4-BE49-F238E27FC236}">
                <a16:creationId xmlns:a16="http://schemas.microsoft.com/office/drawing/2014/main" id="{DA830E32-2BC9-4B24-96D6-2BBDCE5091C7}"/>
              </a:ext>
            </a:extLst>
          </p:cNvPr>
          <p:cNvCxnSpPr>
            <a:cxnSpLocks/>
            <a:stCxn id="5" idx="6"/>
            <a:endCxn id="8" idx="1"/>
          </p:cNvCxnSpPr>
          <p:nvPr/>
        </p:nvCxnSpPr>
        <p:spPr>
          <a:xfrm flipV="1">
            <a:off x="2181720" y="4926982"/>
            <a:ext cx="4474635" cy="23234"/>
          </a:xfrm>
          <a:prstGeom prst="curvedConnector3">
            <a:avLst>
              <a:gd name="adj1" fmla="val 50000"/>
            </a:avLst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or: Curved 10">
            <a:extLst>
              <a:ext uri="{FF2B5EF4-FFF2-40B4-BE49-F238E27FC236}">
                <a16:creationId xmlns:a16="http://schemas.microsoft.com/office/drawing/2014/main" id="{5A15F535-FD8E-441E-8E66-7D842D1543A4}"/>
              </a:ext>
            </a:extLst>
          </p:cNvPr>
          <p:cNvCxnSpPr>
            <a:cxnSpLocks/>
            <a:stCxn id="5" idx="7"/>
          </p:cNvCxnSpPr>
          <p:nvPr/>
        </p:nvCxnSpPr>
        <p:spPr>
          <a:xfrm rot="5400000" flipH="1" flipV="1">
            <a:off x="3692148" y="1696836"/>
            <a:ext cx="1230244" cy="4695059"/>
          </a:xfrm>
          <a:prstGeom prst="curvedConnector2">
            <a:avLst/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E9307568-C424-4E8C-9F03-E3C318B287C5}"/>
              </a:ext>
            </a:extLst>
          </p:cNvPr>
          <p:cNvSpPr txBox="1"/>
          <p:nvPr/>
        </p:nvSpPr>
        <p:spPr>
          <a:xfrm>
            <a:off x="2397259" y="4935361"/>
            <a:ext cx="419999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2800" dirty="0"/>
              <a:t>has authorized access point</a:t>
            </a:r>
          </a:p>
          <a:p>
            <a:pPr algn="r"/>
            <a:r>
              <a:rPr lang="en-GB" sz="2800" dirty="0"/>
              <a:t>for work group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E44D88C-6B95-406A-AFCB-B59A5BE36A19}"/>
              </a:ext>
            </a:extLst>
          </p:cNvPr>
          <p:cNvSpPr txBox="1"/>
          <p:nvPr/>
        </p:nvSpPr>
        <p:spPr>
          <a:xfrm>
            <a:off x="2246391" y="6946619"/>
            <a:ext cx="43452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has identifier for work group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F4CB161-BBD5-4416-BD1B-FAC02C271FA6}"/>
              </a:ext>
            </a:extLst>
          </p:cNvPr>
          <p:cNvSpPr txBox="1"/>
          <p:nvPr/>
        </p:nvSpPr>
        <p:spPr>
          <a:xfrm>
            <a:off x="2117595" y="2838236"/>
            <a:ext cx="45372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has appellation of work group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E06B057-7F32-42B2-B037-0ADBED0D53FA}"/>
              </a:ext>
            </a:extLst>
          </p:cNvPr>
          <p:cNvSpPr txBox="1"/>
          <p:nvPr/>
        </p:nvSpPr>
        <p:spPr>
          <a:xfrm>
            <a:off x="6654799" y="3136855"/>
            <a:ext cx="4848828" cy="58477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200" dirty="0"/>
              <a:t>“Appellation of work group”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F236DDC-AEC1-46C3-BE6C-182CD03165EE}"/>
              </a:ext>
            </a:extLst>
          </p:cNvPr>
          <p:cNvSpPr txBox="1"/>
          <p:nvPr/>
        </p:nvSpPr>
        <p:spPr>
          <a:xfrm>
            <a:off x="665954" y="1696815"/>
            <a:ext cx="930132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/>
              <a:t>A set of works that are identified as a whole</a:t>
            </a:r>
          </a:p>
        </p:txBody>
      </p:sp>
    </p:spTree>
    <p:extLst>
      <p:ext uri="{BB962C8B-B14F-4D97-AF65-F5344CB8AC3E}">
        <p14:creationId xmlns:p14="http://schemas.microsoft.com/office/powerpoint/2010/main" val="1080845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3" grpId="0"/>
      <p:bldP spid="14" grpId="0"/>
      <p:bldP spid="17" grpId="0"/>
      <p:bldP spid="21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6C7159-1266-4949-B9A5-BAEC6C101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August 12,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068382-CDBC-47D8-BF5F-9805FEE576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24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9CE3219-0879-440A-B024-F8879A462C0D}"/>
              </a:ext>
            </a:extLst>
          </p:cNvPr>
          <p:cNvSpPr txBox="1">
            <a:spLocks/>
          </p:cNvSpPr>
          <p:nvPr/>
        </p:nvSpPr>
        <p:spPr>
          <a:xfrm>
            <a:off x="628816" y="322918"/>
            <a:ext cx="6889584" cy="1143932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Data provenance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8CDB1B2-E570-475D-93A9-271C37C568B7}"/>
              </a:ext>
            </a:extLst>
          </p:cNvPr>
          <p:cNvSpPr txBox="1"/>
          <p:nvPr/>
        </p:nvSpPr>
        <p:spPr>
          <a:xfrm>
            <a:off x="635068" y="1771650"/>
            <a:ext cx="942719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Who made the metadata statement?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83C2ADE-D805-4E00-A958-7CA23D51BE9C}"/>
              </a:ext>
            </a:extLst>
          </p:cNvPr>
          <p:cNvSpPr txBox="1"/>
          <p:nvPr/>
        </p:nvSpPr>
        <p:spPr>
          <a:xfrm>
            <a:off x="635068" y="2905847"/>
            <a:ext cx="525977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When was it stated?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6E79E7B-7283-458A-811C-39E043E8BA5F}"/>
              </a:ext>
            </a:extLst>
          </p:cNvPr>
          <p:cNvSpPr txBox="1"/>
          <p:nvPr/>
        </p:nvSpPr>
        <p:spPr>
          <a:xfrm>
            <a:off x="635068" y="4040044"/>
            <a:ext cx="864672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Where did the values come from?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60F0B56-CE2E-49C2-BE85-866E41191891}"/>
              </a:ext>
            </a:extLst>
          </p:cNvPr>
          <p:cNvSpPr txBox="1"/>
          <p:nvPr/>
        </p:nvSpPr>
        <p:spPr>
          <a:xfrm>
            <a:off x="635068" y="5174242"/>
            <a:ext cx="780656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What standards were applied?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562D09B-8A8F-46F2-9E6E-56274BFF84D9}"/>
              </a:ext>
            </a:extLst>
          </p:cNvPr>
          <p:cNvSpPr txBox="1"/>
          <p:nvPr/>
        </p:nvSpPr>
        <p:spPr>
          <a:xfrm>
            <a:off x="628816" y="6404224"/>
            <a:ext cx="1196590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The trick: treat each statement or set as a work</a:t>
            </a:r>
          </a:p>
          <a:p>
            <a:r>
              <a:rPr lang="en-GB" sz="4800" dirty="0"/>
              <a:t>	Then apply RDA …</a:t>
            </a:r>
          </a:p>
        </p:txBody>
      </p:sp>
    </p:spTree>
    <p:extLst>
      <p:ext uri="{BB962C8B-B14F-4D97-AF65-F5344CB8AC3E}">
        <p14:creationId xmlns:p14="http://schemas.microsoft.com/office/powerpoint/2010/main" val="1190608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6C7159-1266-4949-B9A5-BAEC6C101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August 12,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068382-CDBC-47D8-BF5F-9805FEE576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25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9CE3219-0879-440A-B024-F8879A462C0D}"/>
              </a:ext>
            </a:extLst>
          </p:cNvPr>
          <p:cNvSpPr txBox="1">
            <a:spLocks/>
          </p:cNvSpPr>
          <p:nvPr/>
        </p:nvSpPr>
        <p:spPr>
          <a:xfrm>
            <a:off x="628816" y="322918"/>
            <a:ext cx="6889584" cy="1143932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The new RDA Toolkit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8CDB1B2-E570-475D-93A9-271C37C568B7}"/>
              </a:ext>
            </a:extLst>
          </p:cNvPr>
          <p:cNvSpPr txBox="1"/>
          <p:nvPr/>
        </p:nvSpPr>
        <p:spPr>
          <a:xfrm>
            <a:off x="624198" y="2298358"/>
            <a:ext cx="102662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A package of data elements, guidelines, and instructions ...</a:t>
            </a:r>
            <a:endParaRPr lang="en-GB" sz="4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D1A4A8E-6487-4468-9BC0-AE4D612984A4}"/>
              </a:ext>
            </a:extLst>
          </p:cNvPr>
          <p:cNvSpPr txBox="1"/>
          <p:nvPr/>
        </p:nvSpPr>
        <p:spPr>
          <a:xfrm>
            <a:off x="628816" y="4409762"/>
            <a:ext cx="121092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A package that meets the resource description and access needs of the 21</a:t>
            </a:r>
            <a:r>
              <a:rPr lang="en-GB" sz="4800" baseline="30000" dirty="0"/>
              <a:t>st</a:t>
            </a:r>
            <a:r>
              <a:rPr lang="en-GB" sz="4800" dirty="0"/>
              <a:t> century</a:t>
            </a:r>
          </a:p>
        </p:txBody>
      </p:sp>
    </p:spTree>
    <p:extLst>
      <p:ext uri="{BB962C8B-B14F-4D97-AF65-F5344CB8AC3E}">
        <p14:creationId xmlns:p14="http://schemas.microsoft.com/office/powerpoint/2010/main" val="1500158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AAE041-1F86-4FAD-8EFD-2DA4BE2D9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August 12,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DBB4C4D-CEAF-4C6D-AE40-311D0A41C24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26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BD3FA4-AFCB-4E2A-90DE-249633EA3885}"/>
              </a:ext>
            </a:extLst>
          </p:cNvPr>
          <p:cNvSpPr txBox="1"/>
          <p:nvPr/>
        </p:nvSpPr>
        <p:spPr>
          <a:xfrm>
            <a:off x="642840" y="364497"/>
            <a:ext cx="365895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dirty="0">
                <a:solidFill>
                  <a:schemeClr val="tx2"/>
                </a:solidFill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1061159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C419A5-6952-4B62-BD7A-D36392C9B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August 12,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66C6FC3-7D4C-4D2F-8DDA-BCE079D5E38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3</a:t>
            </a:fld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483DE8A6-E84A-4999-85F7-B5AEAB362C24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4211409" cy="1015663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RDA Registry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D883BA6-7A1F-43D6-B422-EDA412055273}"/>
              </a:ext>
            </a:extLst>
          </p:cNvPr>
          <p:cNvSpPr txBox="1"/>
          <p:nvPr/>
        </p:nvSpPr>
        <p:spPr>
          <a:xfrm>
            <a:off x="578774" y="2024955"/>
            <a:ext cx="1082582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Linked data representations of RDA Reference</a:t>
            </a:r>
          </a:p>
          <a:p>
            <a:pPr marL="715963"/>
            <a:r>
              <a:rPr lang="en-GB" sz="4000" dirty="0"/>
              <a:t>Entities (classes)</a:t>
            </a:r>
          </a:p>
          <a:p>
            <a:pPr marL="715963"/>
            <a:r>
              <a:rPr lang="en-GB" sz="4000" dirty="0"/>
              <a:t>Relationships and attributes (properties)</a:t>
            </a:r>
          </a:p>
          <a:p>
            <a:pPr marL="715963"/>
            <a:r>
              <a:rPr lang="en-GB" sz="4000" dirty="0"/>
              <a:t>Controlled terminologies (concepts)</a:t>
            </a:r>
          </a:p>
          <a:p>
            <a:pPr marL="715963"/>
            <a:r>
              <a:rPr lang="en-GB" sz="4000" dirty="0"/>
              <a:t>+ Translations</a:t>
            </a:r>
          </a:p>
          <a:p>
            <a:pPr marL="715963"/>
            <a:r>
              <a:rPr lang="en-GB" sz="4000" dirty="0"/>
              <a:t>+ Maps (e.g. to ISBD, MARC Relators, MARC 21)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87A9B5B-2E66-48F8-8344-E0DAC1DD4B22}"/>
              </a:ext>
            </a:extLst>
          </p:cNvPr>
          <p:cNvSpPr txBox="1"/>
          <p:nvPr/>
        </p:nvSpPr>
        <p:spPr>
          <a:xfrm>
            <a:off x="578774" y="6343650"/>
            <a:ext cx="105972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Open license (BY)</a:t>
            </a:r>
          </a:p>
        </p:txBody>
      </p:sp>
    </p:spTree>
    <p:extLst>
      <p:ext uri="{BB962C8B-B14F-4D97-AF65-F5344CB8AC3E}">
        <p14:creationId xmlns:p14="http://schemas.microsoft.com/office/powerpoint/2010/main" val="3815245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C419A5-6952-4B62-BD7A-D36392C9B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August 12,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66C6FC3-7D4C-4D2F-8DDA-BCE079D5E38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4</a:t>
            </a:fld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483DE8A6-E84A-4999-85F7-B5AEAB362C24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7350089" cy="1015663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Registry data in Toolkit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87A9B5B-2E66-48F8-8344-E0DAC1DD4B22}"/>
              </a:ext>
            </a:extLst>
          </p:cNvPr>
          <p:cNvSpPr txBox="1"/>
          <p:nvPr/>
        </p:nvSpPr>
        <p:spPr>
          <a:xfrm>
            <a:off x="508000" y="1695450"/>
            <a:ext cx="1059722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3R Project</a:t>
            </a:r>
          </a:p>
          <a:p>
            <a:pPr marL="715963"/>
            <a:r>
              <a:rPr lang="en-GB" sz="4000" dirty="0"/>
              <a:t>Basic structure of all element “pages” generated from Registry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4C4B2BB-C579-40D0-A9BE-511AAD478ADB}"/>
              </a:ext>
            </a:extLst>
          </p:cNvPr>
          <p:cNvSpPr txBox="1"/>
          <p:nvPr/>
        </p:nvSpPr>
        <p:spPr>
          <a:xfrm>
            <a:off x="508000" y="3837022"/>
            <a:ext cx="1059722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Toolkit releases</a:t>
            </a:r>
          </a:p>
          <a:p>
            <a:pPr marL="715963"/>
            <a:r>
              <a:rPr lang="en-GB" sz="4000" dirty="0"/>
              <a:t>Element definition and scope</a:t>
            </a:r>
          </a:p>
          <a:p>
            <a:pPr marL="715963"/>
            <a:r>
              <a:rPr lang="en-GB" sz="4000" dirty="0"/>
              <a:t>Element reference</a:t>
            </a:r>
          </a:p>
          <a:p>
            <a:pPr marL="715963"/>
            <a:r>
              <a:rPr lang="en-GB" sz="4000" dirty="0"/>
              <a:t>Related elements</a:t>
            </a:r>
          </a:p>
          <a:p>
            <a:pPr marL="715963"/>
            <a:r>
              <a:rPr lang="en-GB" sz="4000" dirty="0"/>
              <a:t>Glossary</a:t>
            </a:r>
          </a:p>
          <a:p>
            <a:pPr marL="715963"/>
            <a:r>
              <a:rPr lang="en-GB" sz="4000" dirty="0"/>
              <a:t>Vocabulary encoding schemes</a:t>
            </a:r>
          </a:p>
          <a:p>
            <a:pPr marL="715963"/>
            <a:r>
              <a:rPr lang="en-GB" sz="4000" dirty="0"/>
              <a:t>Relationship matrix</a:t>
            </a:r>
          </a:p>
        </p:txBody>
      </p:sp>
    </p:spTree>
    <p:extLst>
      <p:ext uri="{BB962C8B-B14F-4D97-AF65-F5344CB8AC3E}">
        <p14:creationId xmlns:p14="http://schemas.microsoft.com/office/powerpoint/2010/main" val="24890942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421730-D6BA-43B9-A87B-F6E0448BB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August 12,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9B5EBED-2DBA-46E7-BA36-28AA8713D8A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5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FEDD62F-222F-4472-A2AC-803D805179A0}"/>
              </a:ext>
            </a:extLst>
          </p:cNvPr>
          <p:cNvSpPr txBox="1">
            <a:spLocks/>
          </p:cNvSpPr>
          <p:nvPr/>
        </p:nvSpPr>
        <p:spPr>
          <a:xfrm>
            <a:off x="628816" y="355409"/>
            <a:ext cx="7575383" cy="2053879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Impact of internationalization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00767D8-4EF1-4676-9ECB-1D3AB517B95C}"/>
              </a:ext>
            </a:extLst>
          </p:cNvPr>
          <p:cNvSpPr txBox="1"/>
          <p:nvPr/>
        </p:nvSpPr>
        <p:spPr>
          <a:xfrm>
            <a:off x="628816" y="5001742"/>
            <a:ext cx="936429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No “one way” of describing an entity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DCACC10-F006-4F60-9173-37738B19ADEA}"/>
              </a:ext>
            </a:extLst>
          </p:cNvPr>
          <p:cNvSpPr txBox="1"/>
          <p:nvPr/>
        </p:nvSpPr>
        <p:spPr>
          <a:xfrm>
            <a:off x="661181" y="2878842"/>
            <a:ext cx="802931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Different cataloguing practices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C2AD087-3FC4-4E73-8131-FB9C0D08BEA8}"/>
              </a:ext>
            </a:extLst>
          </p:cNvPr>
          <p:cNvSpPr txBox="1"/>
          <p:nvPr/>
        </p:nvSpPr>
        <p:spPr>
          <a:xfrm>
            <a:off x="661181" y="3940292"/>
            <a:ext cx="1036739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Different authority files and vocabularies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B70BA8E-F83B-4EB7-B991-4F04777232EE}"/>
              </a:ext>
            </a:extLst>
          </p:cNvPr>
          <p:cNvSpPr txBox="1"/>
          <p:nvPr/>
        </p:nvSpPr>
        <p:spPr>
          <a:xfrm>
            <a:off x="661181" y="6063191"/>
            <a:ext cx="663476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Many ways, many choices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440A934-692E-4403-9220-A9B742C48B7E}"/>
              </a:ext>
            </a:extLst>
          </p:cNvPr>
          <p:cNvSpPr txBox="1"/>
          <p:nvPr/>
        </p:nvSpPr>
        <p:spPr>
          <a:xfrm>
            <a:off x="661180" y="7181850"/>
            <a:ext cx="807291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New elements for access points</a:t>
            </a:r>
          </a:p>
        </p:txBody>
      </p:sp>
    </p:spTree>
    <p:extLst>
      <p:ext uri="{BB962C8B-B14F-4D97-AF65-F5344CB8AC3E}">
        <p14:creationId xmlns:p14="http://schemas.microsoft.com/office/powerpoint/2010/main" val="2080566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421730-D6BA-43B9-A87B-F6E0448BB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August 12,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9B5EBED-2DBA-46E7-BA36-28AA8713D8A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6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FEDD62F-222F-4472-A2AC-803D805179A0}"/>
              </a:ext>
            </a:extLst>
          </p:cNvPr>
          <p:cNvSpPr txBox="1">
            <a:spLocks/>
          </p:cNvSpPr>
          <p:nvPr/>
        </p:nvSpPr>
        <p:spPr>
          <a:xfrm>
            <a:off x="628816" y="355409"/>
            <a:ext cx="6965784" cy="1111441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Impact of other communities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52590F-D58F-4963-A6C1-BEA69B48DE6D}"/>
              </a:ext>
            </a:extLst>
          </p:cNvPr>
          <p:cNvSpPr txBox="1"/>
          <p:nvPr/>
        </p:nvSpPr>
        <p:spPr>
          <a:xfrm>
            <a:off x="628816" y="2394739"/>
            <a:ext cx="886460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Special library materials</a:t>
            </a:r>
          </a:p>
          <a:p>
            <a:pPr marL="720725"/>
            <a:r>
              <a:rPr lang="en-GB" sz="4800" dirty="0"/>
              <a:t>New elements and vocabularies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4744652-CCC8-41F8-965A-1A9F2274BF2F}"/>
              </a:ext>
            </a:extLst>
          </p:cNvPr>
          <p:cNvSpPr txBox="1"/>
          <p:nvPr/>
        </p:nvSpPr>
        <p:spPr>
          <a:xfrm>
            <a:off x="628816" y="4048781"/>
            <a:ext cx="981429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Archive and museum communities</a:t>
            </a:r>
          </a:p>
          <a:p>
            <a:pPr marL="720725"/>
            <a:r>
              <a:rPr lang="en-GB" sz="4800" dirty="0"/>
              <a:t>Collections, curation, provenance</a:t>
            </a:r>
          </a:p>
          <a:p>
            <a:pPr marL="720725"/>
            <a:r>
              <a:rPr lang="en-GB" sz="4800" dirty="0"/>
              <a:t>LRM is compatible with CIDOC CRM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350F9B2-36C9-44BA-8675-8769D1BC9823}"/>
              </a:ext>
            </a:extLst>
          </p:cNvPr>
          <p:cNvSpPr txBox="1"/>
          <p:nvPr/>
        </p:nvSpPr>
        <p:spPr>
          <a:xfrm>
            <a:off x="628816" y="6441488"/>
            <a:ext cx="1148468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Linked data communities</a:t>
            </a:r>
          </a:p>
          <a:p>
            <a:pPr marL="720725"/>
            <a:r>
              <a:rPr lang="en-GB" sz="4800" dirty="0"/>
              <a:t>IRI recording method, vocabulary notation</a:t>
            </a:r>
          </a:p>
        </p:txBody>
      </p:sp>
    </p:spTree>
    <p:extLst>
      <p:ext uri="{BB962C8B-B14F-4D97-AF65-F5344CB8AC3E}">
        <p14:creationId xmlns:p14="http://schemas.microsoft.com/office/powerpoint/2010/main" val="889846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C419A5-6952-4B62-BD7A-D36392C9B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August 12,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66C6FC3-7D4C-4D2F-8DDA-BCE079D5E38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7</a:t>
            </a:fld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483DE8A6-E84A-4999-85F7-B5AEAB362C24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2517036" cy="1015663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Entities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D883BA6-7A1F-43D6-B422-EDA412055273}"/>
              </a:ext>
            </a:extLst>
          </p:cNvPr>
          <p:cNvSpPr txBox="1"/>
          <p:nvPr/>
        </p:nvSpPr>
        <p:spPr>
          <a:xfrm>
            <a:off x="578774" y="1800050"/>
            <a:ext cx="815178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/>
              <a:t>WEMI = aspects of a “resource” (ISBD)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87A9B5B-2E66-48F8-8344-E0DAC1DD4B22}"/>
              </a:ext>
            </a:extLst>
          </p:cNvPr>
          <p:cNvSpPr txBox="1"/>
          <p:nvPr/>
        </p:nvSpPr>
        <p:spPr>
          <a:xfrm>
            <a:off x="578774" y="2881598"/>
            <a:ext cx="1059722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Agent (PFC), Place, Timespan associated with an information resource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295776F-E933-47CF-A2AC-EC77C9EB63FD}"/>
              </a:ext>
            </a:extLst>
          </p:cNvPr>
          <p:cNvSpPr txBox="1"/>
          <p:nvPr/>
        </p:nvSpPr>
        <p:spPr>
          <a:xfrm>
            <a:off x="578774" y="4578699"/>
            <a:ext cx="850059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 err="1"/>
              <a:t>Nomen</a:t>
            </a:r>
            <a:r>
              <a:rPr lang="en-GB" sz="4000" dirty="0"/>
              <a:t> associated with any other entity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4C385CB-6818-4143-BB0A-6EC55DAF8D27}"/>
              </a:ext>
            </a:extLst>
          </p:cNvPr>
          <p:cNvSpPr txBox="1"/>
          <p:nvPr/>
        </p:nvSpPr>
        <p:spPr>
          <a:xfrm>
            <a:off x="578774" y="5660247"/>
            <a:ext cx="1059722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All entities and their elements given equal presentation</a:t>
            </a:r>
          </a:p>
          <a:p>
            <a:pPr marL="715963"/>
            <a:r>
              <a:rPr lang="en-GB" sz="4000" dirty="0"/>
              <a:t>But varying depth of coverage, relative to resource description</a:t>
            </a:r>
          </a:p>
        </p:txBody>
      </p:sp>
    </p:spTree>
    <p:extLst>
      <p:ext uri="{BB962C8B-B14F-4D97-AF65-F5344CB8AC3E}">
        <p14:creationId xmlns:p14="http://schemas.microsoft.com/office/powerpoint/2010/main" val="770149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7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C419A5-6952-4B62-BD7A-D36392C9B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August 12,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66C6FC3-7D4C-4D2F-8DDA-BCE079D5E38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8</a:t>
            </a:fld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483DE8A6-E84A-4999-85F7-B5AEAB362C24}"/>
              </a:ext>
            </a:extLst>
          </p:cNvPr>
          <p:cNvSpPr txBox="1">
            <a:spLocks/>
          </p:cNvSpPr>
          <p:nvPr/>
        </p:nvSpPr>
        <p:spPr>
          <a:xfrm>
            <a:off x="508000" y="476250"/>
            <a:ext cx="3079689" cy="1015663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Elements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D883BA6-7A1F-43D6-B422-EDA412055273}"/>
              </a:ext>
            </a:extLst>
          </p:cNvPr>
          <p:cNvSpPr txBox="1"/>
          <p:nvPr/>
        </p:nvSpPr>
        <p:spPr>
          <a:xfrm>
            <a:off x="482600" y="1559447"/>
            <a:ext cx="868404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/>
              <a:t>Unit of focus in new Toolkit</a:t>
            </a:r>
          </a:p>
          <a:p>
            <a:r>
              <a:rPr lang="en-GB" sz="4000" dirty="0"/>
              <a:t>e.g. “performer” has a “page” all to itself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87A9B5B-2E66-48F8-8344-E0DAC1DD4B22}"/>
              </a:ext>
            </a:extLst>
          </p:cNvPr>
          <p:cNvSpPr txBox="1"/>
          <p:nvPr/>
        </p:nvSpPr>
        <p:spPr>
          <a:xfrm>
            <a:off x="482600" y="2924696"/>
            <a:ext cx="637745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/>
              <a:t>Standard structure and layout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295776F-E933-47CF-A2AC-EC77C9EB63FD}"/>
              </a:ext>
            </a:extLst>
          </p:cNvPr>
          <p:cNvSpPr txBox="1"/>
          <p:nvPr/>
        </p:nvSpPr>
        <p:spPr>
          <a:xfrm>
            <a:off x="482600" y="3674392"/>
            <a:ext cx="11678703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No distinction between attribute and relationship elements</a:t>
            </a:r>
          </a:p>
          <a:p>
            <a:pPr marL="717550"/>
            <a:r>
              <a:rPr lang="en-GB" sz="4000" dirty="0"/>
              <a:t>All elements assigned a single entity “domain”</a:t>
            </a:r>
          </a:p>
          <a:p>
            <a:pPr marL="717550"/>
            <a:r>
              <a:rPr lang="en-GB" sz="4000" dirty="0"/>
              <a:t>But attributes do not have a “range” of an entity</a:t>
            </a:r>
          </a:p>
          <a:p>
            <a:pPr marL="1433513"/>
            <a:r>
              <a:rPr lang="en-GB" sz="4000" dirty="0"/>
              <a:t>And no inverse elements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D13A06F-DBFB-4BA7-BA4B-16259D4AE142}"/>
              </a:ext>
            </a:extLst>
          </p:cNvPr>
          <p:cNvSpPr txBox="1"/>
          <p:nvPr/>
        </p:nvSpPr>
        <p:spPr>
          <a:xfrm>
            <a:off x="482600" y="6886300"/>
            <a:ext cx="1108739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/>
              <a:t>New entities </a:t>
            </a:r>
            <a:r>
              <a:rPr lang="en-GB" sz="4000" dirty="0">
                <a:sym typeface="Wingdings" panose="05000000000000000000" pitchFamily="2" charset="2"/>
              </a:rPr>
              <a:t></a:t>
            </a:r>
            <a:r>
              <a:rPr lang="en-GB" sz="4000" dirty="0"/>
              <a:t> more relationships </a:t>
            </a:r>
            <a:r>
              <a:rPr lang="en-GB" sz="4000" dirty="0">
                <a:sym typeface="Wingdings" panose="05000000000000000000" pitchFamily="2" charset="2"/>
              </a:rPr>
              <a:t></a:t>
            </a:r>
            <a:r>
              <a:rPr lang="en-GB" sz="4000" dirty="0"/>
              <a:t> more inverses</a:t>
            </a:r>
          </a:p>
          <a:p>
            <a:pPr marL="720725"/>
            <a:r>
              <a:rPr lang="en-GB" sz="4000" dirty="0">
                <a:sym typeface="Wingdings" panose="05000000000000000000" pitchFamily="2" charset="2"/>
              </a:rPr>
              <a:t></a:t>
            </a:r>
            <a:r>
              <a:rPr lang="en-GB" sz="4000" dirty="0"/>
              <a:t>Many more elements</a:t>
            </a:r>
          </a:p>
        </p:txBody>
      </p:sp>
    </p:spTree>
    <p:extLst>
      <p:ext uri="{BB962C8B-B14F-4D97-AF65-F5344CB8AC3E}">
        <p14:creationId xmlns:p14="http://schemas.microsoft.com/office/powerpoint/2010/main" val="2876383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6C7159-1266-4949-B9A5-BAEC6C101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August 12,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068382-CDBC-47D8-BF5F-9805FEE576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9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9CE3219-0879-440A-B024-F8879A462C0D}"/>
              </a:ext>
            </a:extLst>
          </p:cNvPr>
          <p:cNvSpPr txBox="1">
            <a:spLocks/>
          </p:cNvSpPr>
          <p:nvPr/>
        </p:nvSpPr>
        <p:spPr>
          <a:xfrm>
            <a:off x="628817" y="322918"/>
            <a:ext cx="5059602" cy="1143932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The numbers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7A06E5-38DB-4476-8711-BF6FD72A643A}"/>
              </a:ext>
            </a:extLst>
          </p:cNvPr>
          <p:cNvSpPr txBox="1"/>
          <p:nvPr/>
        </p:nvSpPr>
        <p:spPr>
          <a:xfrm>
            <a:off x="866018" y="1706576"/>
            <a:ext cx="2815899" cy="830997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4800" dirty="0"/>
              <a:t>13 entities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62E380C-CCFF-445E-97ED-255D1FE52FA5}"/>
              </a:ext>
            </a:extLst>
          </p:cNvPr>
          <p:cNvSpPr txBox="1"/>
          <p:nvPr/>
        </p:nvSpPr>
        <p:spPr>
          <a:xfrm>
            <a:off x="4089400" y="1694098"/>
            <a:ext cx="4197688" cy="830997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4800" dirty="0"/>
              <a:t>1700+ elements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2D7701F8-5FC6-4D2D-9B7F-71A18A2949D6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866018" y="2695577"/>
          <a:ext cx="9166981" cy="44805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018962">
                  <a:extLst>
                    <a:ext uri="{9D8B030D-6E8A-4147-A177-3AD203B41FA5}">
                      <a16:colId xmlns:a16="http://schemas.microsoft.com/office/drawing/2014/main" val="2351244148"/>
                    </a:ext>
                  </a:extLst>
                </a:gridCol>
                <a:gridCol w="1103491">
                  <a:extLst>
                    <a:ext uri="{9D8B030D-6E8A-4147-A177-3AD203B41FA5}">
                      <a16:colId xmlns:a16="http://schemas.microsoft.com/office/drawing/2014/main" val="1902807445"/>
                    </a:ext>
                  </a:extLst>
                </a:gridCol>
                <a:gridCol w="547294">
                  <a:extLst>
                    <a:ext uri="{9D8B030D-6E8A-4147-A177-3AD203B41FA5}">
                      <a16:colId xmlns:a16="http://schemas.microsoft.com/office/drawing/2014/main" val="76765333"/>
                    </a:ext>
                  </a:extLst>
                </a:gridCol>
                <a:gridCol w="3597788">
                  <a:extLst>
                    <a:ext uri="{9D8B030D-6E8A-4147-A177-3AD203B41FA5}">
                      <a16:colId xmlns:a16="http://schemas.microsoft.com/office/drawing/2014/main" val="2134271122"/>
                    </a:ext>
                  </a:extLst>
                </a:gridCol>
                <a:gridCol w="899446">
                  <a:extLst>
                    <a:ext uri="{9D8B030D-6E8A-4147-A177-3AD203B41FA5}">
                      <a16:colId xmlns:a16="http://schemas.microsoft.com/office/drawing/2014/main" val="64723222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3600" dirty="0"/>
                        <a:t>Work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600" dirty="0"/>
                        <a:t>388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3600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dirty="0"/>
                        <a:t>Agent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600" dirty="0"/>
                        <a:t>175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093390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600" dirty="0"/>
                        <a:t>Expression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dirty="0"/>
                        <a:t>291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3600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dirty="0"/>
                        <a:t>Person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600" dirty="0"/>
                        <a:t>85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033827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600" dirty="0"/>
                        <a:t>Manifestation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600" dirty="0"/>
                        <a:t>282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3600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dirty="0"/>
                        <a:t>Collective Agent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600" dirty="0"/>
                        <a:t>34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414148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600" dirty="0"/>
                        <a:t>Item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600" dirty="0"/>
                        <a:t>70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3600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dirty="0"/>
                        <a:t>Corporate Body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600" dirty="0"/>
                        <a:t>84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692874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600" dirty="0"/>
                        <a:t>Place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600" dirty="0"/>
                        <a:t>45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3600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dirty="0"/>
                        <a:t>Family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600" dirty="0"/>
                        <a:t>46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298343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600" dirty="0"/>
                        <a:t>Timespan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600" dirty="0"/>
                        <a:t>54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3600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dirty="0" err="1"/>
                        <a:t>Nomen</a:t>
                      </a:r>
                      <a:endParaRPr lang="en-GB" sz="3600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600" dirty="0"/>
                        <a:t>169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839076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dirty="0"/>
                        <a:t>RDA Entity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600" dirty="0"/>
                        <a:t>27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3600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3600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3600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702802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82941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RDA colors">
      <a:dk1>
        <a:sysClr val="windowText" lastClr="000000"/>
      </a:dk1>
      <a:lt1>
        <a:sysClr val="window" lastClr="FFFFFF"/>
      </a:lt1>
      <a:dk2>
        <a:srgbClr val="21328A"/>
      </a:dk2>
      <a:lt2>
        <a:srgbClr val="FECE4E"/>
      </a:lt2>
      <a:accent1>
        <a:srgbClr val="F59B2D"/>
      </a:accent1>
      <a:accent2>
        <a:srgbClr val="59B2DF"/>
      </a:accent2>
      <a:accent3>
        <a:srgbClr val="CF7609"/>
      </a:accent3>
      <a:accent4>
        <a:srgbClr val="8A4F06"/>
      </a:accent4>
      <a:accent5>
        <a:srgbClr val="BFBFBF"/>
      </a:accent5>
      <a:accent6>
        <a:srgbClr val="7F7F7F"/>
      </a:accent6>
      <a:hlink>
        <a:srgbClr val="F59B2D"/>
      </a:hlink>
      <a:folHlink>
        <a:srgbClr val="21328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DA template" id="{A9586000-ABCC-4F00-A5EB-CE79DC5CE2ED}" vid="{7EFD873D-87CF-4CB2-A974-3F483C95BD8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9056</TotalTime>
  <Words>1410</Words>
  <Application>Microsoft Office PowerPoint</Application>
  <PresentationFormat>Custom</PresentationFormat>
  <Paragraphs>301</Paragraphs>
  <Slides>26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</dc:title>
  <dc:creator>Kimberly Thornton</dc:creator>
  <cp:lastModifiedBy>Gordon Dunsire</cp:lastModifiedBy>
  <cp:revision>107</cp:revision>
  <dcterms:created xsi:type="dcterms:W3CDTF">2018-05-30T16:51:30Z</dcterms:created>
  <dcterms:modified xsi:type="dcterms:W3CDTF">2018-08-12T12:12:18Z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2018-05-30T00:00:00Z</vt:filetime>
  </property>
  <property fmtid="{D5CDD505-2E9C-101B-9397-08002B2CF9AE}" pid="3" name="Creator">
    <vt:lpwstr>Adobe InDesign CC 13.1 (Windows)</vt:lpwstr>
  </property>
  <property fmtid="{D5CDD505-2E9C-101B-9397-08002B2CF9AE}" pid="4" name="LastSaved">
    <vt:filetime>2018-05-30T00:00:00Z</vt:filetime>
  </property>
</Properties>
</file>