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8" r:id="rId3"/>
    <p:sldId id="260" r:id="rId4"/>
    <p:sldId id="261" r:id="rId5"/>
    <p:sldId id="262" r:id="rId6"/>
    <p:sldId id="263" r:id="rId7"/>
    <p:sldId id="264" r:id="rId8"/>
    <p:sldId id="265" r:id="rId9"/>
    <p:sldId id="266" r:id="rId10"/>
    <p:sldId id="259" r:id="rId11"/>
    <p:sldId id="269" r:id="rId12"/>
    <p:sldId id="270" r:id="rId13"/>
    <p:sldId id="271" r:id="rId14"/>
    <p:sldId id="272" r:id="rId15"/>
    <p:sldId id="267"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D72683-3B64-4D4D-851C-31ECA4A7D8F5}" v="30" dt="2023-09-06T13:19:24.7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9" d="100"/>
          <a:sy n="99" d="100"/>
        </p:scale>
        <p:origin x="717" y="45"/>
      </p:cViewPr>
      <p:guideLst/>
    </p:cSldViewPr>
  </p:slideViewPr>
  <p:notesTextViewPr>
    <p:cViewPr>
      <p:scale>
        <a:sx n="1" d="1"/>
        <a:sy n="1" d="1"/>
      </p:scale>
      <p:origin x="0" y="0"/>
    </p:cViewPr>
  </p:notesTextViewPr>
  <p:notesViewPr>
    <p:cSldViewPr snapToGrid="0">
      <p:cViewPr varScale="1">
        <p:scale>
          <a:sx n="75" d="100"/>
          <a:sy n="75" d="100"/>
        </p:scale>
        <p:origin x="2766"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F4D72683-3B64-4D4D-851C-31ECA4A7D8F5}"/>
    <pc:docChg chg="undo custSel addSld modSld">
      <pc:chgData name="Gordon Dunsire" userId="89320f45fdc69f41" providerId="LiveId" clId="{F4D72683-3B64-4D4D-851C-31ECA4A7D8F5}" dt="2023-09-06T13:23:57.264" v="11702" actId="1076"/>
      <pc:docMkLst>
        <pc:docMk/>
      </pc:docMkLst>
      <pc:sldChg chg="modNotes">
        <pc:chgData name="Gordon Dunsire" userId="89320f45fdc69f41" providerId="LiveId" clId="{F4D72683-3B64-4D4D-851C-31ECA4A7D8F5}" dt="2023-09-06T09:14:08.094" v="360" actId="20577"/>
        <pc:sldMkLst>
          <pc:docMk/>
          <pc:sldMk cId="355558415" sldId="256"/>
        </pc:sldMkLst>
      </pc:sldChg>
      <pc:sldChg chg="modNotes">
        <pc:chgData name="Gordon Dunsire" userId="89320f45fdc69f41" providerId="LiveId" clId="{F4D72683-3B64-4D4D-851C-31ECA4A7D8F5}" dt="2023-09-06T09:50:27.838" v="1711" actId="20577"/>
        <pc:sldMkLst>
          <pc:docMk/>
          <pc:sldMk cId="3432963782" sldId="258"/>
        </pc:sldMkLst>
      </pc:sldChg>
      <pc:sldChg chg="modNotes">
        <pc:chgData name="Gordon Dunsire" userId="89320f45fdc69f41" providerId="LiveId" clId="{F4D72683-3B64-4D4D-851C-31ECA4A7D8F5}" dt="2023-09-06T11:30:27.848" v="9208" actId="20577"/>
        <pc:sldMkLst>
          <pc:docMk/>
          <pc:sldMk cId="4242696980" sldId="259"/>
        </pc:sldMkLst>
      </pc:sldChg>
      <pc:sldChg chg="modSp mod modNotes">
        <pc:chgData name="Gordon Dunsire" userId="89320f45fdc69f41" providerId="LiveId" clId="{F4D72683-3B64-4D4D-851C-31ECA4A7D8F5}" dt="2023-09-06T13:06:19.129" v="11507" actId="6549"/>
        <pc:sldMkLst>
          <pc:docMk/>
          <pc:sldMk cId="3904586709" sldId="260"/>
        </pc:sldMkLst>
        <pc:spChg chg="mod">
          <ac:chgData name="Gordon Dunsire" userId="89320f45fdc69f41" providerId="LiveId" clId="{F4D72683-3B64-4D4D-851C-31ECA4A7D8F5}" dt="2023-09-06T13:06:19.129" v="11507" actId="6549"/>
          <ac:spMkLst>
            <pc:docMk/>
            <pc:sldMk cId="3904586709" sldId="260"/>
            <ac:spMk id="3" creationId="{EE8023E9-C915-54A6-D37D-7CE2CAEEB4DB}"/>
          </ac:spMkLst>
        </pc:spChg>
      </pc:sldChg>
      <pc:sldChg chg="modSp mod modNotes">
        <pc:chgData name="Gordon Dunsire" userId="89320f45fdc69f41" providerId="LiveId" clId="{F4D72683-3B64-4D4D-851C-31ECA4A7D8F5}" dt="2023-09-06T11:39:34.483" v="9655" actId="1076"/>
        <pc:sldMkLst>
          <pc:docMk/>
          <pc:sldMk cId="2200274803" sldId="261"/>
        </pc:sldMkLst>
        <pc:spChg chg="mod">
          <ac:chgData name="Gordon Dunsire" userId="89320f45fdc69f41" providerId="LiveId" clId="{F4D72683-3B64-4D4D-851C-31ECA4A7D8F5}" dt="2023-09-06T11:39:34.483" v="9655" actId="1076"/>
          <ac:spMkLst>
            <pc:docMk/>
            <pc:sldMk cId="2200274803" sldId="261"/>
            <ac:spMk id="4" creationId="{F53A7077-3EB3-34C1-64F6-C9ECD0C49C64}"/>
          </ac:spMkLst>
        </pc:spChg>
      </pc:sldChg>
      <pc:sldChg chg="modNotes">
        <pc:chgData name="Gordon Dunsire" userId="89320f45fdc69f41" providerId="LiveId" clId="{F4D72683-3B64-4D4D-851C-31ECA4A7D8F5}" dt="2023-09-06T10:39:10.961" v="5008" actId="6549"/>
        <pc:sldMkLst>
          <pc:docMk/>
          <pc:sldMk cId="2411258563" sldId="262"/>
        </pc:sldMkLst>
      </pc:sldChg>
      <pc:sldChg chg="modSp mod modAnim modNotes">
        <pc:chgData name="Gordon Dunsire" userId="89320f45fdc69f41" providerId="LiveId" clId="{F4D72683-3B64-4D4D-851C-31ECA4A7D8F5}" dt="2023-09-06T13:13:09.077" v="11533" actId="1076"/>
        <pc:sldMkLst>
          <pc:docMk/>
          <pc:sldMk cId="4144533023" sldId="263"/>
        </pc:sldMkLst>
        <pc:spChg chg="mod">
          <ac:chgData name="Gordon Dunsire" userId="89320f45fdc69f41" providerId="LiveId" clId="{F4D72683-3B64-4D4D-851C-31ECA4A7D8F5}" dt="2023-09-06T13:13:09.077" v="11533" actId="1076"/>
          <ac:spMkLst>
            <pc:docMk/>
            <pc:sldMk cId="4144533023" sldId="263"/>
            <ac:spMk id="6" creationId="{51FE3800-B943-E1B1-3582-FAFC8573B2D2}"/>
          </ac:spMkLst>
        </pc:spChg>
        <pc:spChg chg="mod">
          <ac:chgData name="Gordon Dunsire" userId="89320f45fdc69f41" providerId="LiveId" clId="{F4D72683-3B64-4D4D-851C-31ECA4A7D8F5}" dt="2023-09-06T13:13:09.077" v="11533" actId="1076"/>
          <ac:spMkLst>
            <pc:docMk/>
            <pc:sldMk cId="4144533023" sldId="263"/>
            <ac:spMk id="8" creationId="{ACEB3EDE-93A1-1CE3-1AD2-DE823336EAE8}"/>
          </ac:spMkLst>
        </pc:spChg>
        <pc:graphicFrameChg chg="mod">
          <ac:chgData name="Gordon Dunsire" userId="89320f45fdc69f41" providerId="LiveId" clId="{F4D72683-3B64-4D4D-851C-31ECA4A7D8F5}" dt="2023-09-06T13:13:09.077" v="11533" actId="1076"/>
          <ac:graphicFrameMkLst>
            <pc:docMk/>
            <pc:sldMk cId="4144533023" sldId="263"/>
            <ac:graphicFrameMk id="3" creationId="{2C882FBF-D1F1-6866-BA08-72A8502953F7}"/>
          </ac:graphicFrameMkLst>
        </pc:graphicFrameChg>
      </pc:sldChg>
      <pc:sldChg chg="modAnim modNotes">
        <pc:chgData name="Gordon Dunsire" userId="89320f45fdc69f41" providerId="LiveId" clId="{F4D72683-3B64-4D4D-851C-31ECA4A7D8F5}" dt="2023-09-06T13:08:27.350" v="11518"/>
        <pc:sldMkLst>
          <pc:docMk/>
          <pc:sldMk cId="2770840324" sldId="264"/>
        </pc:sldMkLst>
      </pc:sldChg>
      <pc:sldChg chg="modSp mod modAnim modNotes">
        <pc:chgData name="Gordon Dunsire" userId="89320f45fdc69f41" providerId="LiveId" clId="{F4D72683-3B64-4D4D-851C-31ECA4A7D8F5}" dt="2023-09-06T13:08:49.056" v="11523"/>
        <pc:sldMkLst>
          <pc:docMk/>
          <pc:sldMk cId="2976093270" sldId="265"/>
        </pc:sldMkLst>
        <pc:spChg chg="mod">
          <ac:chgData name="Gordon Dunsire" userId="89320f45fdc69f41" providerId="LiveId" clId="{F4D72683-3B64-4D4D-851C-31ECA4A7D8F5}" dt="2023-09-06T13:08:34.111" v="11519" actId="1076"/>
          <ac:spMkLst>
            <pc:docMk/>
            <pc:sldMk cId="2976093270" sldId="265"/>
            <ac:spMk id="4" creationId="{3997DBE4-14FC-ED4A-6066-7800113662C5}"/>
          </ac:spMkLst>
        </pc:spChg>
        <pc:graphicFrameChg chg="mod">
          <ac:chgData name="Gordon Dunsire" userId="89320f45fdc69f41" providerId="LiveId" clId="{F4D72683-3B64-4D4D-851C-31ECA4A7D8F5}" dt="2023-09-06T13:08:34.111" v="11519" actId="1076"/>
          <ac:graphicFrameMkLst>
            <pc:docMk/>
            <pc:sldMk cId="2976093270" sldId="265"/>
            <ac:graphicFrameMk id="3" creationId="{2C882FBF-D1F1-6866-BA08-72A8502953F7}"/>
          </ac:graphicFrameMkLst>
        </pc:graphicFrameChg>
      </pc:sldChg>
      <pc:sldChg chg="modSp mod modAnim modNotes">
        <pc:chgData name="Gordon Dunsire" userId="89320f45fdc69f41" providerId="LiveId" clId="{F4D72683-3B64-4D4D-851C-31ECA4A7D8F5}" dt="2023-09-06T13:09:31.218" v="11527"/>
        <pc:sldMkLst>
          <pc:docMk/>
          <pc:sldMk cId="3405529092" sldId="266"/>
        </pc:sldMkLst>
        <pc:spChg chg="mod">
          <ac:chgData name="Gordon Dunsire" userId="89320f45fdc69f41" providerId="LiveId" clId="{F4D72683-3B64-4D4D-851C-31ECA4A7D8F5}" dt="2023-09-06T11:09:21.516" v="7713" actId="20577"/>
          <ac:spMkLst>
            <pc:docMk/>
            <pc:sldMk cId="3405529092" sldId="266"/>
            <ac:spMk id="4" creationId="{3997DBE4-14FC-ED4A-6066-7800113662C5}"/>
          </ac:spMkLst>
        </pc:spChg>
      </pc:sldChg>
      <pc:sldChg chg="addSp modSp mod">
        <pc:chgData name="Gordon Dunsire" userId="89320f45fdc69f41" providerId="LiveId" clId="{F4D72683-3B64-4D4D-851C-31ECA4A7D8F5}" dt="2023-09-06T13:23:57.264" v="11702" actId="1076"/>
        <pc:sldMkLst>
          <pc:docMk/>
          <pc:sldMk cId="3207993894" sldId="267"/>
        </pc:sldMkLst>
        <pc:spChg chg="mod">
          <ac:chgData name="Gordon Dunsire" userId="89320f45fdc69f41" providerId="LiveId" clId="{F4D72683-3B64-4D4D-851C-31ECA4A7D8F5}" dt="2023-09-06T13:13:30.852" v="11535" actId="20577"/>
          <ac:spMkLst>
            <pc:docMk/>
            <pc:sldMk cId="3207993894" sldId="267"/>
            <ac:spMk id="2" creationId="{041239A5-579F-BE36-F05A-EA1ED45B7672}"/>
          </ac:spMkLst>
        </pc:spChg>
        <pc:spChg chg="add mod">
          <ac:chgData name="Gordon Dunsire" userId="89320f45fdc69f41" providerId="LiveId" clId="{F4D72683-3B64-4D4D-851C-31ECA4A7D8F5}" dt="2023-09-06T13:23:57.264" v="11702" actId="1076"/>
          <ac:spMkLst>
            <pc:docMk/>
            <pc:sldMk cId="3207993894" sldId="267"/>
            <ac:spMk id="3" creationId="{E150D331-0DA8-2E8E-B38F-BF1BE6AE171E}"/>
          </ac:spMkLst>
        </pc:spChg>
        <pc:spChg chg="add mod">
          <ac:chgData name="Gordon Dunsire" userId="89320f45fdc69f41" providerId="LiveId" clId="{F4D72683-3B64-4D4D-851C-31ECA4A7D8F5}" dt="2023-09-06T13:23:57.264" v="11702" actId="1076"/>
          <ac:spMkLst>
            <pc:docMk/>
            <pc:sldMk cId="3207993894" sldId="267"/>
            <ac:spMk id="4" creationId="{7815B17E-09F4-AECC-19A8-8C9B40B2FF61}"/>
          </ac:spMkLst>
        </pc:spChg>
      </pc:sldChg>
      <pc:sldChg chg="modNotes">
        <pc:chgData name="Gordon Dunsire" userId="89320f45fdc69f41" providerId="LiveId" clId="{F4D72683-3B64-4D4D-851C-31ECA4A7D8F5}" dt="2023-09-06T11:34:49.288" v="9438" actId="20577"/>
        <pc:sldMkLst>
          <pc:docMk/>
          <pc:sldMk cId="3530819640" sldId="269"/>
        </pc:sldMkLst>
      </pc:sldChg>
      <pc:sldChg chg="modNotes">
        <pc:chgData name="Gordon Dunsire" userId="89320f45fdc69f41" providerId="LiveId" clId="{F4D72683-3B64-4D4D-851C-31ECA4A7D8F5}" dt="2023-09-06T11:36:46.237" v="9560" actId="20577"/>
        <pc:sldMkLst>
          <pc:docMk/>
          <pc:sldMk cId="3246544936" sldId="270"/>
        </pc:sldMkLst>
      </pc:sldChg>
      <pc:sldChg chg="modNotes">
        <pc:chgData name="Gordon Dunsire" userId="89320f45fdc69f41" providerId="LiveId" clId="{F4D72683-3B64-4D4D-851C-31ECA4A7D8F5}" dt="2023-09-06T11:38:03.132" v="9646" actId="20577"/>
        <pc:sldMkLst>
          <pc:docMk/>
          <pc:sldMk cId="1146498991" sldId="271"/>
        </pc:sldMkLst>
      </pc:sldChg>
      <pc:sldChg chg="addSp modSp add mod modNotes">
        <pc:chgData name="Gordon Dunsire" userId="89320f45fdc69f41" providerId="LiveId" clId="{F4D72683-3B64-4D4D-851C-31ECA4A7D8F5}" dt="2023-09-06T13:04:26.340" v="11502" actId="20577"/>
        <pc:sldMkLst>
          <pc:docMk/>
          <pc:sldMk cId="4272651673" sldId="272"/>
        </pc:sldMkLst>
        <pc:spChg chg="mod">
          <ac:chgData name="Gordon Dunsire" userId="89320f45fdc69f41" providerId="LiveId" clId="{F4D72683-3B64-4D4D-851C-31ECA4A7D8F5}" dt="2023-09-06T11:39:11.232" v="9654" actId="20577"/>
          <ac:spMkLst>
            <pc:docMk/>
            <pc:sldMk cId="4272651673" sldId="272"/>
            <ac:spMk id="2" creationId="{041239A5-579F-BE36-F05A-EA1ED45B7672}"/>
          </ac:spMkLst>
        </pc:spChg>
        <pc:spChg chg="add mod">
          <ac:chgData name="Gordon Dunsire" userId="89320f45fdc69f41" providerId="LiveId" clId="{F4D72683-3B64-4D4D-851C-31ECA4A7D8F5}" dt="2023-09-06T11:41:55.501" v="9900" actId="1076"/>
          <ac:spMkLst>
            <pc:docMk/>
            <pc:sldMk cId="4272651673" sldId="272"/>
            <ac:spMk id="3" creationId="{B257C11D-37C8-6019-DE32-6A5F9696424C}"/>
          </ac:spMkLst>
        </pc:spChg>
        <pc:spChg chg="add mod">
          <ac:chgData name="Gordon Dunsire" userId="89320f45fdc69f41" providerId="LiveId" clId="{F4D72683-3B64-4D4D-851C-31ECA4A7D8F5}" dt="2023-09-06T12:17:18.645" v="10934" actId="20577"/>
          <ac:spMkLst>
            <pc:docMk/>
            <pc:sldMk cId="4272651673" sldId="272"/>
            <ac:spMk id="4" creationId="{CBFB12C4-D656-B21C-E4C0-C7A1CBD326AE}"/>
          </ac:spMkLst>
        </pc:spChg>
        <pc:spChg chg="add mod">
          <ac:chgData name="Gordon Dunsire" userId="89320f45fdc69f41" providerId="LiveId" clId="{F4D72683-3B64-4D4D-851C-31ECA4A7D8F5}" dt="2023-09-06T12:02:50.236" v="10354" actId="20577"/>
          <ac:spMkLst>
            <pc:docMk/>
            <pc:sldMk cId="4272651673" sldId="272"/>
            <ac:spMk id="5" creationId="{8FF5797D-5123-7D2F-5B84-5745995B424D}"/>
          </ac:spMkLst>
        </pc:spChg>
      </pc:sldChg>
    </pc:docChg>
  </pc:docChgLst>
  <pc:docChgLst>
    <pc:chgData name="Gordon Dunsire" userId="89320f45fdc69f41" providerId="LiveId" clId="{25CF7F38-89E4-4C8C-A970-38F43C6DB69F}"/>
    <pc:docChg chg="undo custSel addSld delSld modSld">
      <pc:chgData name="Gordon Dunsire" userId="89320f45fdc69f41" providerId="LiveId" clId="{25CF7F38-89E4-4C8C-A970-38F43C6DB69F}" dt="2023-07-13T14:13:56.179" v="3714" actId="6549"/>
      <pc:docMkLst>
        <pc:docMk/>
      </pc:docMkLst>
      <pc:sldChg chg="modSp mod">
        <pc:chgData name="Gordon Dunsire" userId="89320f45fdc69f41" providerId="LiveId" clId="{25CF7F38-89E4-4C8C-A970-38F43C6DB69F}" dt="2023-07-13T14:13:56.179" v="3714" actId="6549"/>
        <pc:sldMkLst>
          <pc:docMk/>
          <pc:sldMk cId="355558415" sldId="256"/>
        </pc:sldMkLst>
        <pc:spChg chg="mod">
          <ac:chgData name="Gordon Dunsire" userId="89320f45fdc69f41" providerId="LiveId" clId="{25CF7F38-89E4-4C8C-A970-38F43C6DB69F}" dt="2023-07-13T14:13:56.179" v="3714" actId="6549"/>
          <ac:spMkLst>
            <pc:docMk/>
            <pc:sldMk cId="355558415" sldId="256"/>
            <ac:spMk id="2" creationId="{42490F04-6508-54FC-414D-00B1C481F53C}"/>
          </ac:spMkLst>
        </pc:spChg>
        <pc:spChg chg="mod">
          <ac:chgData name="Gordon Dunsire" userId="89320f45fdc69f41" providerId="LiveId" clId="{25CF7F38-89E4-4C8C-A970-38F43C6DB69F}" dt="2023-07-13T14:13:42.848" v="3708" actId="20577"/>
          <ac:spMkLst>
            <pc:docMk/>
            <pc:sldMk cId="355558415" sldId="256"/>
            <ac:spMk id="3" creationId="{5E0B5051-FA1E-EF86-86E5-736D7B5A5374}"/>
          </ac:spMkLst>
        </pc:spChg>
      </pc:sldChg>
      <pc:sldChg chg="del">
        <pc:chgData name="Gordon Dunsire" userId="89320f45fdc69f41" providerId="LiveId" clId="{25CF7F38-89E4-4C8C-A970-38F43C6DB69F}" dt="2023-07-12T17:29:08.790" v="3583" actId="47"/>
        <pc:sldMkLst>
          <pc:docMk/>
          <pc:sldMk cId="4104011036" sldId="257"/>
        </pc:sldMkLst>
      </pc:sldChg>
      <pc:sldChg chg="addSp modSp new mod">
        <pc:chgData name="Gordon Dunsire" userId="89320f45fdc69f41" providerId="LiveId" clId="{25CF7F38-89E4-4C8C-A970-38F43C6DB69F}" dt="2023-07-10T10:51:19.127" v="533" actId="1076"/>
        <pc:sldMkLst>
          <pc:docMk/>
          <pc:sldMk cId="3432963782" sldId="258"/>
        </pc:sldMkLst>
        <pc:spChg chg="add mod">
          <ac:chgData name="Gordon Dunsire" userId="89320f45fdc69f41" providerId="LiveId" clId="{25CF7F38-89E4-4C8C-A970-38F43C6DB69F}" dt="2023-07-10T10:41:12.172" v="32" actId="1076"/>
          <ac:spMkLst>
            <pc:docMk/>
            <pc:sldMk cId="3432963782" sldId="258"/>
            <ac:spMk id="2" creationId="{041239A5-579F-BE36-F05A-EA1ED45B7672}"/>
          </ac:spMkLst>
        </pc:spChg>
        <pc:spChg chg="add mod">
          <ac:chgData name="Gordon Dunsire" userId="89320f45fdc69f41" providerId="LiveId" clId="{25CF7F38-89E4-4C8C-A970-38F43C6DB69F}" dt="2023-07-10T10:51:09.170" v="532" actId="1076"/>
          <ac:spMkLst>
            <pc:docMk/>
            <pc:sldMk cId="3432963782" sldId="258"/>
            <ac:spMk id="3" creationId="{EE8023E9-C915-54A6-D37D-7CE2CAEEB4DB}"/>
          </ac:spMkLst>
        </pc:spChg>
        <pc:spChg chg="add mod">
          <ac:chgData name="Gordon Dunsire" userId="89320f45fdc69f41" providerId="LiveId" clId="{25CF7F38-89E4-4C8C-A970-38F43C6DB69F}" dt="2023-07-10T10:51:19.127" v="533" actId="1076"/>
          <ac:spMkLst>
            <pc:docMk/>
            <pc:sldMk cId="3432963782" sldId="258"/>
            <ac:spMk id="4" creationId="{F32585FF-49ED-A9C9-AE14-B9236CC7F58D}"/>
          </ac:spMkLst>
        </pc:spChg>
      </pc:sldChg>
      <pc:sldChg chg="addSp modSp add mod">
        <pc:chgData name="Gordon Dunsire" userId="89320f45fdc69f41" providerId="LiveId" clId="{25CF7F38-89E4-4C8C-A970-38F43C6DB69F}" dt="2023-07-12T17:01:46.625" v="3304" actId="1076"/>
        <pc:sldMkLst>
          <pc:docMk/>
          <pc:sldMk cId="4242696980" sldId="259"/>
        </pc:sldMkLst>
        <pc:spChg chg="mod">
          <ac:chgData name="Gordon Dunsire" userId="89320f45fdc69f41" providerId="LiveId" clId="{25CF7F38-89E4-4C8C-A970-38F43C6DB69F}" dt="2023-07-12T16:42:47.196" v="3017" actId="20577"/>
          <ac:spMkLst>
            <pc:docMk/>
            <pc:sldMk cId="4242696980" sldId="259"/>
            <ac:spMk id="2" creationId="{041239A5-579F-BE36-F05A-EA1ED45B7672}"/>
          </ac:spMkLst>
        </pc:spChg>
        <pc:graphicFrameChg chg="add mod modGraphic">
          <ac:chgData name="Gordon Dunsire" userId="89320f45fdc69f41" providerId="LiveId" clId="{25CF7F38-89E4-4C8C-A970-38F43C6DB69F}" dt="2023-07-12T17:01:46.625" v="3304" actId="1076"/>
          <ac:graphicFrameMkLst>
            <pc:docMk/>
            <pc:sldMk cId="4242696980" sldId="259"/>
            <ac:graphicFrameMk id="3" creationId="{B79531DF-26F6-2096-E72F-D75E776646F9}"/>
          </ac:graphicFrameMkLst>
        </pc:graphicFrameChg>
      </pc:sldChg>
      <pc:sldChg chg="addSp delSp modSp add mod">
        <pc:chgData name="Gordon Dunsire" userId="89320f45fdc69f41" providerId="LiveId" clId="{25CF7F38-89E4-4C8C-A970-38F43C6DB69F}" dt="2023-07-10T11:03:10.378" v="1032" actId="1076"/>
        <pc:sldMkLst>
          <pc:docMk/>
          <pc:sldMk cId="3904586709" sldId="260"/>
        </pc:sldMkLst>
        <pc:spChg chg="mod">
          <ac:chgData name="Gordon Dunsire" userId="89320f45fdc69f41" providerId="LiveId" clId="{25CF7F38-89E4-4C8C-A970-38F43C6DB69F}" dt="2023-07-10T10:51:50.489" v="551" actId="20577"/>
          <ac:spMkLst>
            <pc:docMk/>
            <pc:sldMk cId="3904586709" sldId="260"/>
            <ac:spMk id="2" creationId="{041239A5-579F-BE36-F05A-EA1ED45B7672}"/>
          </ac:spMkLst>
        </pc:spChg>
        <pc:spChg chg="mod">
          <ac:chgData name="Gordon Dunsire" userId="89320f45fdc69f41" providerId="LiveId" clId="{25CF7F38-89E4-4C8C-A970-38F43C6DB69F}" dt="2023-07-10T11:02:58.975" v="1030" actId="20577"/>
          <ac:spMkLst>
            <pc:docMk/>
            <pc:sldMk cId="3904586709" sldId="260"/>
            <ac:spMk id="3" creationId="{EE8023E9-C915-54A6-D37D-7CE2CAEEB4DB}"/>
          </ac:spMkLst>
        </pc:spChg>
        <pc:spChg chg="del">
          <ac:chgData name="Gordon Dunsire" userId="89320f45fdc69f41" providerId="LiveId" clId="{25CF7F38-89E4-4C8C-A970-38F43C6DB69F}" dt="2023-07-10T10:51:57.670" v="552" actId="478"/>
          <ac:spMkLst>
            <pc:docMk/>
            <pc:sldMk cId="3904586709" sldId="260"/>
            <ac:spMk id="4" creationId="{F32585FF-49ED-A9C9-AE14-B9236CC7F58D}"/>
          </ac:spMkLst>
        </pc:spChg>
        <pc:spChg chg="add mod">
          <ac:chgData name="Gordon Dunsire" userId="89320f45fdc69f41" providerId="LiveId" clId="{25CF7F38-89E4-4C8C-A970-38F43C6DB69F}" dt="2023-07-10T11:03:10.378" v="1032" actId="1076"/>
          <ac:spMkLst>
            <pc:docMk/>
            <pc:sldMk cId="3904586709" sldId="260"/>
            <ac:spMk id="5" creationId="{7BE0029A-216F-0D3D-7F42-CE052D4CADC0}"/>
          </ac:spMkLst>
        </pc:spChg>
      </pc:sldChg>
      <pc:sldChg chg="addSp delSp modSp add mod">
        <pc:chgData name="Gordon Dunsire" userId="89320f45fdc69f41" providerId="LiveId" clId="{25CF7F38-89E4-4C8C-A970-38F43C6DB69F}" dt="2023-07-10T11:09:30.092" v="1426" actId="20577"/>
        <pc:sldMkLst>
          <pc:docMk/>
          <pc:sldMk cId="2200274803" sldId="261"/>
        </pc:sldMkLst>
        <pc:spChg chg="mod">
          <ac:chgData name="Gordon Dunsire" userId="89320f45fdc69f41" providerId="LiveId" clId="{25CF7F38-89E4-4C8C-A970-38F43C6DB69F}" dt="2023-07-10T11:03:39.236" v="1053" actId="20577"/>
          <ac:spMkLst>
            <pc:docMk/>
            <pc:sldMk cId="2200274803" sldId="261"/>
            <ac:spMk id="2" creationId="{041239A5-579F-BE36-F05A-EA1ED45B7672}"/>
          </ac:spMkLst>
        </pc:spChg>
        <pc:spChg chg="mod">
          <ac:chgData name="Gordon Dunsire" userId="89320f45fdc69f41" providerId="LiveId" clId="{25CF7F38-89E4-4C8C-A970-38F43C6DB69F}" dt="2023-07-10T11:08:56.897" v="1417" actId="14100"/>
          <ac:spMkLst>
            <pc:docMk/>
            <pc:sldMk cId="2200274803" sldId="261"/>
            <ac:spMk id="3" creationId="{EE8023E9-C915-54A6-D37D-7CE2CAEEB4DB}"/>
          </ac:spMkLst>
        </pc:spChg>
        <pc:spChg chg="add mod">
          <ac:chgData name="Gordon Dunsire" userId="89320f45fdc69f41" providerId="LiveId" clId="{25CF7F38-89E4-4C8C-A970-38F43C6DB69F}" dt="2023-07-10T11:09:30.092" v="1426" actId="20577"/>
          <ac:spMkLst>
            <pc:docMk/>
            <pc:sldMk cId="2200274803" sldId="261"/>
            <ac:spMk id="4" creationId="{F53A7077-3EB3-34C1-64F6-C9ECD0C49C64}"/>
          </ac:spMkLst>
        </pc:spChg>
        <pc:spChg chg="del">
          <ac:chgData name="Gordon Dunsire" userId="89320f45fdc69f41" providerId="LiveId" clId="{25CF7F38-89E4-4C8C-A970-38F43C6DB69F}" dt="2023-07-10T11:03:45.598" v="1054" actId="478"/>
          <ac:spMkLst>
            <pc:docMk/>
            <pc:sldMk cId="2200274803" sldId="261"/>
            <ac:spMk id="5" creationId="{7BE0029A-216F-0D3D-7F42-CE052D4CADC0}"/>
          </ac:spMkLst>
        </pc:spChg>
        <pc:spChg chg="add mod">
          <ac:chgData name="Gordon Dunsire" userId="89320f45fdc69f41" providerId="LiveId" clId="{25CF7F38-89E4-4C8C-A970-38F43C6DB69F}" dt="2023-07-10T11:09:08.502" v="1418" actId="1076"/>
          <ac:spMkLst>
            <pc:docMk/>
            <pc:sldMk cId="2200274803" sldId="261"/>
            <ac:spMk id="6" creationId="{85C7B6A2-3721-ED98-EFFA-E436B665CD98}"/>
          </ac:spMkLst>
        </pc:spChg>
      </pc:sldChg>
      <pc:sldChg chg="addSp delSp modSp new mod">
        <pc:chgData name="Gordon Dunsire" userId="89320f45fdc69f41" providerId="LiveId" clId="{25CF7F38-89E4-4C8C-A970-38F43C6DB69F}" dt="2023-07-10T11:38:50.147" v="1444" actId="1076"/>
        <pc:sldMkLst>
          <pc:docMk/>
          <pc:sldMk cId="2411258563" sldId="262"/>
        </pc:sldMkLst>
        <pc:picChg chg="add del">
          <ac:chgData name="Gordon Dunsire" userId="89320f45fdc69f41" providerId="LiveId" clId="{25CF7F38-89E4-4C8C-A970-38F43C6DB69F}" dt="2023-07-10T11:22:46.574" v="1429" actId="22"/>
          <ac:picMkLst>
            <pc:docMk/>
            <pc:sldMk cId="2411258563" sldId="262"/>
            <ac:picMk id="3" creationId="{C2EB1F67-5551-AEB1-AD24-2B1577D511BC}"/>
          </ac:picMkLst>
        </pc:picChg>
        <pc:picChg chg="add mod">
          <ac:chgData name="Gordon Dunsire" userId="89320f45fdc69f41" providerId="LiveId" clId="{25CF7F38-89E4-4C8C-A970-38F43C6DB69F}" dt="2023-07-10T11:37:48.694" v="1440" actId="1076"/>
          <ac:picMkLst>
            <pc:docMk/>
            <pc:sldMk cId="2411258563" sldId="262"/>
            <ac:picMk id="5" creationId="{966CF655-947C-F184-5005-7EBCB9B735C2}"/>
          </ac:picMkLst>
        </pc:picChg>
        <pc:picChg chg="add mod">
          <ac:chgData name="Gordon Dunsire" userId="89320f45fdc69f41" providerId="LiveId" clId="{25CF7F38-89E4-4C8C-A970-38F43C6DB69F}" dt="2023-07-10T11:38:50.147" v="1444" actId="1076"/>
          <ac:picMkLst>
            <pc:docMk/>
            <pc:sldMk cId="2411258563" sldId="262"/>
            <ac:picMk id="7" creationId="{26491CC7-634E-F445-764F-34A99AAEBD99}"/>
          </ac:picMkLst>
        </pc:picChg>
      </pc:sldChg>
      <pc:sldChg chg="addSp modSp add mod">
        <pc:chgData name="Gordon Dunsire" userId="89320f45fdc69f41" providerId="LiveId" clId="{25CF7F38-89E4-4C8C-A970-38F43C6DB69F}" dt="2023-07-12T14:30:27.239" v="2890" actId="1076"/>
        <pc:sldMkLst>
          <pc:docMk/>
          <pc:sldMk cId="4144533023" sldId="263"/>
        </pc:sldMkLst>
        <pc:spChg chg="add mod">
          <ac:chgData name="Gordon Dunsire" userId="89320f45fdc69f41" providerId="LiveId" clId="{25CF7F38-89E4-4C8C-A970-38F43C6DB69F}" dt="2023-07-12T12:39:21.876" v="1472" actId="20577"/>
          <ac:spMkLst>
            <pc:docMk/>
            <pc:sldMk cId="4144533023" sldId="263"/>
            <ac:spMk id="2" creationId="{E067BAAF-DC72-771D-9A7B-F0412D242A14}"/>
          </ac:spMkLst>
        </pc:spChg>
        <pc:spChg chg="add mod">
          <ac:chgData name="Gordon Dunsire" userId="89320f45fdc69f41" providerId="LiveId" clId="{25CF7F38-89E4-4C8C-A970-38F43C6DB69F}" dt="2023-07-12T13:09:17.702" v="2392" actId="114"/>
          <ac:spMkLst>
            <pc:docMk/>
            <pc:sldMk cId="4144533023" sldId="263"/>
            <ac:spMk id="4" creationId="{3997DBE4-14FC-ED4A-6066-7800113662C5}"/>
          </ac:spMkLst>
        </pc:spChg>
        <pc:spChg chg="add mod">
          <ac:chgData name="Gordon Dunsire" userId="89320f45fdc69f41" providerId="LiveId" clId="{25CF7F38-89E4-4C8C-A970-38F43C6DB69F}" dt="2023-07-12T14:27:12.981" v="2885" actId="1076"/>
          <ac:spMkLst>
            <pc:docMk/>
            <pc:sldMk cId="4144533023" sldId="263"/>
            <ac:spMk id="6" creationId="{51FE3800-B943-E1B1-3582-FAFC8573B2D2}"/>
          </ac:spMkLst>
        </pc:spChg>
        <pc:spChg chg="add mod">
          <ac:chgData name="Gordon Dunsire" userId="89320f45fdc69f41" providerId="LiveId" clId="{25CF7F38-89E4-4C8C-A970-38F43C6DB69F}" dt="2023-07-12T14:30:27.239" v="2890" actId="1076"/>
          <ac:spMkLst>
            <pc:docMk/>
            <pc:sldMk cId="4144533023" sldId="263"/>
            <ac:spMk id="8" creationId="{ACEB3EDE-93A1-1CE3-1AD2-DE823336EAE8}"/>
          </ac:spMkLst>
        </pc:spChg>
        <pc:graphicFrameChg chg="add mod modGraphic">
          <ac:chgData name="Gordon Dunsire" userId="89320f45fdc69f41" providerId="LiveId" clId="{25CF7F38-89E4-4C8C-A970-38F43C6DB69F}" dt="2023-07-12T14:30:19.113" v="2889" actId="14734"/>
          <ac:graphicFrameMkLst>
            <pc:docMk/>
            <pc:sldMk cId="4144533023" sldId="263"/>
            <ac:graphicFrameMk id="3" creationId="{2C882FBF-D1F1-6866-BA08-72A8502953F7}"/>
          </ac:graphicFrameMkLst>
        </pc:graphicFrameChg>
        <pc:picChg chg="ord">
          <ac:chgData name="Gordon Dunsire" userId="89320f45fdc69f41" providerId="LiveId" clId="{25CF7F38-89E4-4C8C-A970-38F43C6DB69F}" dt="2023-07-12T13:04:26.292" v="2285" actId="167"/>
          <ac:picMkLst>
            <pc:docMk/>
            <pc:sldMk cId="4144533023" sldId="263"/>
            <ac:picMk id="5" creationId="{966CF655-947C-F184-5005-7EBCB9B735C2}"/>
          </ac:picMkLst>
        </pc:picChg>
        <pc:picChg chg="mod ord">
          <ac:chgData name="Gordon Dunsire" userId="89320f45fdc69f41" providerId="LiveId" clId="{25CF7F38-89E4-4C8C-A970-38F43C6DB69F}" dt="2023-07-12T13:04:26.292" v="2285" actId="167"/>
          <ac:picMkLst>
            <pc:docMk/>
            <pc:sldMk cId="4144533023" sldId="263"/>
            <ac:picMk id="7" creationId="{26491CC7-634E-F445-764F-34A99AAEBD99}"/>
          </ac:picMkLst>
        </pc:picChg>
      </pc:sldChg>
      <pc:sldChg chg="modSp add mod">
        <pc:chgData name="Gordon Dunsire" userId="89320f45fdc69f41" providerId="LiveId" clId="{25CF7F38-89E4-4C8C-A970-38F43C6DB69F}" dt="2023-07-12T14:31:13.160" v="2891" actId="14734"/>
        <pc:sldMkLst>
          <pc:docMk/>
          <pc:sldMk cId="2770840324" sldId="264"/>
        </pc:sldMkLst>
        <pc:spChg chg="mod">
          <ac:chgData name="Gordon Dunsire" userId="89320f45fdc69f41" providerId="LiveId" clId="{25CF7F38-89E4-4C8C-A970-38F43C6DB69F}" dt="2023-07-12T12:56:06.040" v="2147" actId="20577"/>
          <ac:spMkLst>
            <pc:docMk/>
            <pc:sldMk cId="2770840324" sldId="264"/>
            <ac:spMk id="2" creationId="{E067BAAF-DC72-771D-9A7B-F0412D242A14}"/>
          </ac:spMkLst>
        </pc:spChg>
        <pc:spChg chg="mod">
          <ac:chgData name="Gordon Dunsire" userId="89320f45fdc69f41" providerId="LiveId" clId="{25CF7F38-89E4-4C8C-A970-38F43C6DB69F}" dt="2023-07-12T13:09:29.882" v="2393" actId="114"/>
          <ac:spMkLst>
            <pc:docMk/>
            <pc:sldMk cId="2770840324" sldId="264"/>
            <ac:spMk id="4" creationId="{3997DBE4-14FC-ED4A-6066-7800113662C5}"/>
          </ac:spMkLst>
        </pc:spChg>
        <pc:graphicFrameChg chg="modGraphic">
          <ac:chgData name="Gordon Dunsire" userId="89320f45fdc69f41" providerId="LiveId" clId="{25CF7F38-89E4-4C8C-A970-38F43C6DB69F}" dt="2023-07-12T14:31:13.160" v="2891" actId="14734"/>
          <ac:graphicFrameMkLst>
            <pc:docMk/>
            <pc:sldMk cId="2770840324" sldId="264"/>
            <ac:graphicFrameMk id="3" creationId="{2C882FBF-D1F1-6866-BA08-72A8502953F7}"/>
          </ac:graphicFrameMkLst>
        </pc:graphicFrameChg>
        <pc:picChg chg="ord">
          <ac:chgData name="Gordon Dunsire" userId="89320f45fdc69f41" providerId="LiveId" clId="{25CF7F38-89E4-4C8C-A970-38F43C6DB69F}" dt="2023-07-12T13:04:43.726" v="2286" actId="167"/>
          <ac:picMkLst>
            <pc:docMk/>
            <pc:sldMk cId="2770840324" sldId="264"/>
            <ac:picMk id="5" creationId="{966CF655-947C-F184-5005-7EBCB9B735C2}"/>
          </ac:picMkLst>
        </pc:picChg>
        <pc:picChg chg="ord">
          <ac:chgData name="Gordon Dunsire" userId="89320f45fdc69f41" providerId="LiveId" clId="{25CF7F38-89E4-4C8C-A970-38F43C6DB69F}" dt="2023-07-12T13:04:43.726" v="2286" actId="167"/>
          <ac:picMkLst>
            <pc:docMk/>
            <pc:sldMk cId="2770840324" sldId="264"/>
            <ac:picMk id="7" creationId="{26491CC7-634E-F445-764F-34A99AAEBD99}"/>
          </ac:picMkLst>
        </pc:picChg>
      </pc:sldChg>
      <pc:sldChg chg="modSp add mod">
        <pc:chgData name="Gordon Dunsire" userId="89320f45fdc69f41" providerId="LiveId" clId="{25CF7F38-89E4-4C8C-A970-38F43C6DB69F}" dt="2023-07-12T13:24:06.587" v="2821" actId="1076"/>
        <pc:sldMkLst>
          <pc:docMk/>
          <pc:sldMk cId="2976093270" sldId="265"/>
        </pc:sldMkLst>
        <pc:spChg chg="mod">
          <ac:chgData name="Gordon Dunsire" userId="89320f45fdc69f41" providerId="LiveId" clId="{25CF7F38-89E4-4C8C-A970-38F43C6DB69F}" dt="2023-07-12T13:10:31.439" v="2404" actId="20577"/>
          <ac:spMkLst>
            <pc:docMk/>
            <pc:sldMk cId="2976093270" sldId="265"/>
            <ac:spMk id="2" creationId="{E067BAAF-DC72-771D-9A7B-F0412D242A14}"/>
          </ac:spMkLst>
        </pc:spChg>
        <pc:spChg chg="mod">
          <ac:chgData name="Gordon Dunsire" userId="89320f45fdc69f41" providerId="LiveId" clId="{25CF7F38-89E4-4C8C-A970-38F43C6DB69F}" dt="2023-07-12T13:24:06.587" v="2821" actId="1076"/>
          <ac:spMkLst>
            <pc:docMk/>
            <pc:sldMk cId="2976093270" sldId="265"/>
            <ac:spMk id="4" creationId="{3997DBE4-14FC-ED4A-6066-7800113662C5}"/>
          </ac:spMkLst>
        </pc:spChg>
        <pc:graphicFrameChg chg="mod modGraphic">
          <ac:chgData name="Gordon Dunsire" userId="89320f45fdc69f41" providerId="LiveId" clId="{25CF7F38-89E4-4C8C-A970-38F43C6DB69F}" dt="2023-07-12T13:19:53.220" v="2531" actId="14734"/>
          <ac:graphicFrameMkLst>
            <pc:docMk/>
            <pc:sldMk cId="2976093270" sldId="265"/>
            <ac:graphicFrameMk id="3" creationId="{2C882FBF-D1F1-6866-BA08-72A8502953F7}"/>
          </ac:graphicFrameMkLst>
        </pc:graphicFrameChg>
      </pc:sldChg>
      <pc:sldChg chg="modSp add mod">
        <pc:chgData name="Gordon Dunsire" userId="89320f45fdc69f41" providerId="LiveId" clId="{25CF7F38-89E4-4C8C-A970-38F43C6DB69F}" dt="2023-07-12T16:40:12.645" v="2984" actId="1076"/>
        <pc:sldMkLst>
          <pc:docMk/>
          <pc:sldMk cId="3405529092" sldId="266"/>
        </pc:sldMkLst>
        <pc:spChg chg="mod">
          <ac:chgData name="Gordon Dunsire" userId="89320f45fdc69f41" providerId="LiveId" clId="{25CF7F38-89E4-4C8C-A970-38F43C6DB69F}" dt="2023-07-12T14:31:46.063" v="2905" actId="20577"/>
          <ac:spMkLst>
            <pc:docMk/>
            <pc:sldMk cId="3405529092" sldId="266"/>
            <ac:spMk id="2" creationId="{E067BAAF-DC72-771D-9A7B-F0412D242A14}"/>
          </ac:spMkLst>
        </pc:spChg>
        <pc:spChg chg="mod">
          <ac:chgData name="Gordon Dunsire" userId="89320f45fdc69f41" providerId="LiveId" clId="{25CF7F38-89E4-4C8C-A970-38F43C6DB69F}" dt="2023-07-12T16:40:12.645" v="2984" actId="1076"/>
          <ac:spMkLst>
            <pc:docMk/>
            <pc:sldMk cId="3405529092" sldId="266"/>
            <ac:spMk id="4" creationId="{3997DBE4-14FC-ED4A-6066-7800113662C5}"/>
          </ac:spMkLst>
        </pc:spChg>
        <pc:graphicFrameChg chg="mod modGraphic">
          <ac:chgData name="Gordon Dunsire" userId="89320f45fdc69f41" providerId="LiveId" clId="{25CF7F38-89E4-4C8C-A970-38F43C6DB69F}" dt="2023-07-12T16:40:03.056" v="2983" actId="1076"/>
          <ac:graphicFrameMkLst>
            <pc:docMk/>
            <pc:sldMk cId="3405529092" sldId="266"/>
            <ac:graphicFrameMk id="3" creationId="{2C882FBF-D1F1-6866-BA08-72A8502953F7}"/>
          </ac:graphicFrameMkLst>
        </pc:graphicFrameChg>
      </pc:sldChg>
      <pc:sldChg chg="modSp add mod">
        <pc:chgData name="Gordon Dunsire" userId="89320f45fdc69f41" providerId="LiveId" clId="{25CF7F38-89E4-4C8C-A970-38F43C6DB69F}" dt="2023-07-12T17:27:32.250" v="3582" actId="20577"/>
        <pc:sldMkLst>
          <pc:docMk/>
          <pc:sldMk cId="3207993894" sldId="267"/>
        </pc:sldMkLst>
        <pc:spChg chg="mod">
          <ac:chgData name="Gordon Dunsire" userId="89320f45fdc69f41" providerId="LiveId" clId="{25CF7F38-89E4-4C8C-A970-38F43C6DB69F}" dt="2023-07-12T17:27:32.250" v="3582" actId="20577"/>
          <ac:spMkLst>
            <pc:docMk/>
            <pc:sldMk cId="3207993894" sldId="267"/>
            <ac:spMk id="2" creationId="{041239A5-579F-BE36-F05A-EA1ED45B7672}"/>
          </ac:spMkLst>
        </pc:spChg>
      </pc:sldChg>
      <pc:sldChg chg="add del">
        <pc:chgData name="Gordon Dunsire" userId="89320f45fdc69f41" providerId="LiveId" clId="{25CF7F38-89E4-4C8C-A970-38F43C6DB69F}" dt="2023-07-12T17:27:14.591" v="3572" actId="47"/>
        <pc:sldMkLst>
          <pc:docMk/>
          <pc:sldMk cId="483869063" sldId="268"/>
        </pc:sldMkLst>
      </pc:sldChg>
      <pc:sldChg chg="modSp add mod">
        <pc:chgData name="Gordon Dunsire" userId="89320f45fdc69f41" providerId="LiveId" clId="{25CF7F38-89E4-4C8C-A970-38F43C6DB69F}" dt="2023-07-12T17:19:46.757" v="3333" actId="6549"/>
        <pc:sldMkLst>
          <pc:docMk/>
          <pc:sldMk cId="3530819640" sldId="269"/>
        </pc:sldMkLst>
        <pc:spChg chg="mod">
          <ac:chgData name="Gordon Dunsire" userId="89320f45fdc69f41" providerId="LiveId" clId="{25CF7F38-89E4-4C8C-A970-38F43C6DB69F}" dt="2023-07-12T17:18:55.422" v="3318" actId="20577"/>
          <ac:spMkLst>
            <pc:docMk/>
            <pc:sldMk cId="3530819640" sldId="269"/>
            <ac:spMk id="2" creationId="{041239A5-579F-BE36-F05A-EA1ED45B7672}"/>
          </ac:spMkLst>
        </pc:spChg>
        <pc:graphicFrameChg chg="modGraphic">
          <ac:chgData name="Gordon Dunsire" userId="89320f45fdc69f41" providerId="LiveId" clId="{25CF7F38-89E4-4C8C-A970-38F43C6DB69F}" dt="2023-07-12T17:19:46.757" v="3333" actId="6549"/>
          <ac:graphicFrameMkLst>
            <pc:docMk/>
            <pc:sldMk cId="3530819640" sldId="269"/>
            <ac:graphicFrameMk id="3" creationId="{B79531DF-26F6-2096-E72F-D75E776646F9}"/>
          </ac:graphicFrameMkLst>
        </pc:graphicFrameChg>
      </pc:sldChg>
      <pc:sldChg chg="modSp add mod">
        <pc:chgData name="Gordon Dunsire" userId="89320f45fdc69f41" providerId="LiveId" clId="{25CF7F38-89E4-4C8C-A970-38F43C6DB69F}" dt="2023-07-12T17:26:35.773" v="3571" actId="313"/>
        <pc:sldMkLst>
          <pc:docMk/>
          <pc:sldMk cId="3246544936" sldId="270"/>
        </pc:sldMkLst>
        <pc:spChg chg="mod">
          <ac:chgData name="Gordon Dunsire" userId="89320f45fdc69f41" providerId="LiveId" clId="{25CF7F38-89E4-4C8C-A970-38F43C6DB69F}" dt="2023-07-12T17:21:23.152" v="3339" actId="6549"/>
          <ac:spMkLst>
            <pc:docMk/>
            <pc:sldMk cId="3246544936" sldId="270"/>
            <ac:spMk id="2" creationId="{041239A5-579F-BE36-F05A-EA1ED45B7672}"/>
          </ac:spMkLst>
        </pc:spChg>
        <pc:graphicFrameChg chg="modGraphic">
          <ac:chgData name="Gordon Dunsire" userId="89320f45fdc69f41" providerId="LiveId" clId="{25CF7F38-89E4-4C8C-A970-38F43C6DB69F}" dt="2023-07-12T17:26:35.773" v="3571" actId="313"/>
          <ac:graphicFrameMkLst>
            <pc:docMk/>
            <pc:sldMk cId="3246544936" sldId="270"/>
            <ac:graphicFrameMk id="3" creationId="{B79531DF-26F6-2096-E72F-D75E776646F9}"/>
          </ac:graphicFrameMkLst>
        </pc:graphicFrameChg>
      </pc:sldChg>
      <pc:sldChg chg="modSp add mod">
        <pc:chgData name="Gordon Dunsire" userId="89320f45fdc69f41" providerId="LiveId" clId="{25CF7F38-89E4-4C8C-A970-38F43C6DB69F}" dt="2023-07-12T17:24:49.897" v="3440" actId="313"/>
        <pc:sldMkLst>
          <pc:docMk/>
          <pc:sldMk cId="1146498991" sldId="271"/>
        </pc:sldMkLst>
        <pc:spChg chg="mod">
          <ac:chgData name="Gordon Dunsire" userId="89320f45fdc69f41" providerId="LiveId" clId="{25CF7F38-89E4-4C8C-A970-38F43C6DB69F}" dt="2023-07-12T17:21:37.324" v="3350" actId="20577"/>
          <ac:spMkLst>
            <pc:docMk/>
            <pc:sldMk cId="1146498991" sldId="271"/>
            <ac:spMk id="2" creationId="{041239A5-579F-BE36-F05A-EA1ED45B7672}"/>
          </ac:spMkLst>
        </pc:spChg>
        <pc:graphicFrameChg chg="modGraphic">
          <ac:chgData name="Gordon Dunsire" userId="89320f45fdc69f41" providerId="LiveId" clId="{25CF7F38-89E4-4C8C-A970-38F43C6DB69F}" dt="2023-07-12T17:24:49.897" v="3440" actId="313"/>
          <ac:graphicFrameMkLst>
            <pc:docMk/>
            <pc:sldMk cId="1146498991" sldId="271"/>
            <ac:graphicFrameMk id="3" creationId="{B79531DF-26F6-2096-E72F-D75E776646F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894924-7A44-454C-9D74-F3D87F6530E6}" type="datetimeFigureOut">
              <a:rPr lang="en-GB" smtClean="0"/>
              <a:t>06/09/2023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85D5D6-3447-4E98-94A2-CE6EAC32F6AB}" type="slidenum">
              <a:rPr lang="en-GB" smtClean="0"/>
              <a:t>‹#›</a:t>
            </a:fld>
            <a:endParaRPr lang="en-GB"/>
          </a:p>
        </p:txBody>
      </p:sp>
    </p:spTree>
    <p:extLst>
      <p:ext uri="{BB962C8B-B14F-4D97-AF65-F5344CB8AC3E}">
        <p14:creationId xmlns:p14="http://schemas.microsoft.com/office/powerpoint/2010/main" val="373019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RDA Toolkit contains a comprehensive set of tools for creating and maintaining bibliographic and cultural heritage metadata in a wide range of information environments and applications.</a:t>
            </a:r>
          </a:p>
          <a:p>
            <a:endParaRPr lang="en-US" dirty="0"/>
          </a:p>
          <a:p>
            <a:r>
              <a:rPr lang="en-US" dirty="0"/>
              <a:t>This presentation gives a brief overview of how these tools interact to meet the needs of specific applications.</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1</a:t>
            </a:fld>
            <a:endParaRPr lang="en-GB"/>
          </a:p>
        </p:txBody>
      </p:sp>
    </p:spTree>
    <p:extLst>
      <p:ext uri="{BB962C8B-B14F-4D97-AF65-F5344CB8AC3E}">
        <p14:creationId xmlns:p14="http://schemas.microsoft.com/office/powerpoint/2010/main" val="39180568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example with RDA element values for linked open data.</a:t>
            </a:r>
          </a:p>
          <a:p>
            <a:endParaRPr lang="en-US" dirty="0"/>
          </a:p>
          <a:p>
            <a:r>
              <a:rPr lang="en-US" dirty="0"/>
              <a:t>The manifestation statement and note content can be displayed directly to users, processed for display, or processed for keyword indexes.</a:t>
            </a:r>
          </a:p>
          <a:p>
            <a:endParaRPr lang="en-US" dirty="0"/>
          </a:p>
          <a:p>
            <a:r>
              <a:rPr lang="en-US" dirty="0"/>
              <a:t>The attribute and relationship content are all IRIs that must be processed for information retrieval and display.</a:t>
            </a:r>
          </a:p>
          <a:p>
            <a:endParaRPr lang="en-US" dirty="0"/>
          </a:p>
          <a:p>
            <a:r>
              <a:rPr lang="en-US" dirty="0"/>
              <a:t>[The identifier element and other RDA appellation elements have pre-determined recording method and implementation scenarios which are not discussed in this presentation. They can be mixed with other scenarios for display, as in this case.]</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10</a:t>
            </a:fld>
            <a:endParaRPr lang="en-GB"/>
          </a:p>
        </p:txBody>
      </p:sp>
    </p:spTree>
    <p:extLst>
      <p:ext uri="{BB962C8B-B14F-4D97-AF65-F5344CB8AC3E}">
        <p14:creationId xmlns:p14="http://schemas.microsoft.com/office/powerpoint/2010/main" val="3312366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example with RDA element values for relational data.</a:t>
            </a:r>
          </a:p>
          <a:p>
            <a:endParaRPr lang="en-US" dirty="0"/>
          </a:p>
          <a:p>
            <a:r>
              <a:rPr lang="en-US" dirty="0"/>
              <a:t>The manifestation statement and note content can be displayed directly to users, processed for display, or processed for keyword indexes.</a:t>
            </a:r>
          </a:p>
          <a:p>
            <a:endParaRPr lang="en-US" dirty="0"/>
          </a:p>
          <a:p>
            <a:r>
              <a:rPr lang="en-US" dirty="0"/>
              <a:t>The attribute and relationship content are identifiers that must be processed for information retrieval and display.</a:t>
            </a:r>
          </a:p>
          <a:p>
            <a:endParaRPr lang="en-US" dirty="0"/>
          </a:p>
          <a:p>
            <a:r>
              <a:rPr lang="en-US" dirty="0"/>
              <a:t>The identifiers are “</a:t>
            </a:r>
            <a:r>
              <a:rPr lang="en-US" dirty="0" err="1"/>
              <a:t>stringified</a:t>
            </a:r>
            <a:r>
              <a:rPr lang="en-US" dirty="0"/>
              <a:t>” IRIs that have been previously de-referenced and cached for local look-up. The cache may become out-of-date if it is not maintained.</a:t>
            </a:r>
          </a:p>
          <a:p>
            <a:endParaRPr lang="en-US" dirty="0"/>
          </a:p>
        </p:txBody>
      </p:sp>
      <p:sp>
        <p:nvSpPr>
          <p:cNvPr id="4" name="Slide Number Placeholder 3"/>
          <p:cNvSpPr>
            <a:spLocks noGrp="1"/>
          </p:cNvSpPr>
          <p:nvPr>
            <p:ph type="sldNum" sz="quarter" idx="5"/>
          </p:nvPr>
        </p:nvSpPr>
        <p:spPr/>
        <p:txBody>
          <a:bodyPr/>
          <a:lstStyle/>
          <a:p>
            <a:fld id="{3185D5D6-3447-4E98-94A2-CE6EAC32F6AB}" type="slidenum">
              <a:rPr lang="en-GB" smtClean="0"/>
              <a:t>11</a:t>
            </a:fld>
            <a:endParaRPr lang="en-GB"/>
          </a:p>
        </p:txBody>
      </p:sp>
    </p:spTree>
    <p:extLst>
      <p:ext uri="{BB962C8B-B14F-4D97-AF65-F5344CB8AC3E}">
        <p14:creationId xmlns:p14="http://schemas.microsoft.com/office/powerpoint/2010/main" val="23101953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example with RDA element values for bibliographic/authority data.</a:t>
            </a:r>
          </a:p>
          <a:p>
            <a:endParaRPr lang="en-US" dirty="0"/>
          </a:p>
          <a:p>
            <a:r>
              <a:rPr lang="en-US" dirty="0"/>
              <a:t>The manifestation statement and note content can be displayed directly to users, processed for display, or processed for keyword indexes.</a:t>
            </a:r>
          </a:p>
          <a:p>
            <a:endParaRPr lang="en-US" dirty="0"/>
          </a:p>
          <a:p>
            <a:r>
              <a:rPr lang="en-US" dirty="0"/>
              <a:t>The attribute and relationship content are controlled values that can be displayed directly or processed for enhanced display or controlled indexes.</a:t>
            </a:r>
          </a:p>
          <a:p>
            <a:endParaRPr lang="en-US" dirty="0"/>
          </a:p>
        </p:txBody>
      </p:sp>
      <p:sp>
        <p:nvSpPr>
          <p:cNvPr id="4" name="Slide Number Placeholder 3"/>
          <p:cNvSpPr>
            <a:spLocks noGrp="1"/>
          </p:cNvSpPr>
          <p:nvPr>
            <p:ph type="sldNum" sz="quarter" idx="5"/>
          </p:nvPr>
        </p:nvSpPr>
        <p:spPr/>
        <p:txBody>
          <a:bodyPr/>
          <a:lstStyle/>
          <a:p>
            <a:fld id="{3185D5D6-3447-4E98-94A2-CE6EAC32F6AB}" type="slidenum">
              <a:rPr lang="en-GB" smtClean="0"/>
              <a:t>12</a:t>
            </a:fld>
            <a:endParaRPr lang="en-GB"/>
          </a:p>
        </p:txBody>
      </p:sp>
    </p:spTree>
    <p:extLst>
      <p:ext uri="{BB962C8B-B14F-4D97-AF65-F5344CB8AC3E}">
        <p14:creationId xmlns:p14="http://schemas.microsoft.com/office/powerpoint/2010/main" val="3314719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example with RDA element values for flat-file data.</a:t>
            </a:r>
          </a:p>
          <a:p>
            <a:endParaRPr lang="en-US" dirty="0"/>
          </a:p>
          <a:p>
            <a:r>
              <a:rPr lang="en-US" dirty="0"/>
              <a:t>All element can be displayed directly to users or processed for keyword indexes.</a:t>
            </a:r>
          </a:p>
          <a:p>
            <a:endParaRPr lang="en-US" dirty="0"/>
          </a:p>
        </p:txBody>
      </p:sp>
      <p:sp>
        <p:nvSpPr>
          <p:cNvPr id="4" name="Slide Number Placeholder 3"/>
          <p:cNvSpPr>
            <a:spLocks noGrp="1"/>
          </p:cNvSpPr>
          <p:nvPr>
            <p:ph type="sldNum" sz="quarter" idx="5"/>
          </p:nvPr>
        </p:nvSpPr>
        <p:spPr/>
        <p:txBody>
          <a:bodyPr/>
          <a:lstStyle/>
          <a:p>
            <a:fld id="{3185D5D6-3447-4E98-94A2-CE6EAC32F6AB}" type="slidenum">
              <a:rPr lang="en-GB" smtClean="0"/>
              <a:t>13</a:t>
            </a:fld>
            <a:endParaRPr lang="en-GB"/>
          </a:p>
        </p:txBody>
      </p:sp>
    </p:spTree>
    <p:extLst>
      <p:ext uri="{BB962C8B-B14F-4D97-AF65-F5344CB8AC3E}">
        <p14:creationId xmlns:p14="http://schemas.microsoft.com/office/powerpoint/2010/main" val="5501866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example shows the range of metadata recording and processing methods that are supported by RDA Toolkit. An application profile is required for the selection of elements and recording methods for a specific implementation.</a:t>
            </a:r>
          </a:p>
          <a:p>
            <a:endParaRPr lang="en-US" dirty="0"/>
          </a:p>
          <a:p>
            <a:r>
              <a:rPr lang="en-US" dirty="0"/>
              <a:t>An implementation includes the functional requirements of the information system, economic factors such as data processing availability and skill sets, and collaborative requirements for data gathering and sharing.</a:t>
            </a:r>
          </a:p>
          <a:p>
            <a:endParaRPr lang="en-US" dirty="0"/>
          </a:p>
          <a:p>
            <a:r>
              <a:rPr lang="en-US" dirty="0"/>
              <a:t>The interoperability of RDA data is supported by the consistency of the Toolkit’s entity-focused elements and element hierarchies, irrespective of a specific implementation. As the example shows, the same elements underpin a range of content values.</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14</a:t>
            </a:fld>
            <a:endParaRPr lang="en-GB"/>
          </a:p>
        </p:txBody>
      </p:sp>
    </p:spTree>
    <p:extLst>
      <p:ext uri="{BB962C8B-B14F-4D97-AF65-F5344CB8AC3E}">
        <p14:creationId xmlns:p14="http://schemas.microsoft.com/office/powerpoint/2010/main" val="30945501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185D5D6-3447-4E98-94A2-CE6EAC32F6AB}" type="slidenum">
              <a:rPr lang="en-GB" smtClean="0"/>
              <a:t>15</a:t>
            </a:fld>
            <a:endParaRPr lang="en-GB"/>
          </a:p>
        </p:txBody>
      </p:sp>
    </p:spTree>
    <p:extLst>
      <p:ext uri="{BB962C8B-B14F-4D97-AF65-F5344CB8AC3E}">
        <p14:creationId xmlns:p14="http://schemas.microsoft.com/office/powerpoint/2010/main" val="2935241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Toolkit supports four basic scenarios for storing, linking, and processing metadata.</a:t>
            </a:r>
          </a:p>
          <a:p>
            <a:endParaRPr lang="en-US" dirty="0"/>
          </a:p>
          <a:p>
            <a:r>
              <a:rPr lang="en-US" dirty="0"/>
              <a:t>Scenario A is for linked open data encoded in Resource Description Framework (RDF) for use in the Semantic Web. The focus is on relating metadata for different entities. This is the finest level of granularity of metadata.</a:t>
            </a:r>
          </a:p>
          <a:p>
            <a:endParaRPr lang="en-US" dirty="0"/>
          </a:p>
          <a:p>
            <a:r>
              <a:rPr lang="en-US" dirty="0"/>
              <a:t>Scenario B is for relational or object-oriented data in a relational database management system (RDBMS) or an object-oriented database (OOD). This scenario can support a similar fine level of granularity as Scenario A.</a:t>
            </a:r>
          </a:p>
          <a:p>
            <a:endParaRPr lang="en-US" dirty="0"/>
          </a:p>
          <a:p>
            <a:r>
              <a:rPr lang="en-US" dirty="0"/>
              <a:t>Scenario C is for applications that focus on descriptive metadata for an information resource as a whole, with controlled access headings for persons, places, and other entities that are related to the resource. The granularity of the metadata is broader than Scenarios A and B.</a:t>
            </a:r>
          </a:p>
          <a:p>
            <a:endParaRPr lang="en-US" dirty="0"/>
          </a:p>
          <a:p>
            <a:r>
              <a:rPr lang="en-US" dirty="0"/>
              <a:t>Scenario D is for applications that focus only on descriptive metadata for a resource, with no specific links between descriptions for different resources or related entities. This is the broadest level of granularity of metadata.</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2</a:t>
            </a:fld>
            <a:endParaRPr lang="en-GB"/>
          </a:p>
        </p:txBody>
      </p:sp>
    </p:spTree>
    <p:extLst>
      <p:ext uri="{BB962C8B-B14F-4D97-AF65-F5344CB8AC3E}">
        <p14:creationId xmlns:p14="http://schemas.microsoft.com/office/powerpoint/2010/main" val="3189007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Toolkit also accommodates a wide range of methods for controlling the content of a single piece of metadata. Four recording methods are supported.</a:t>
            </a:r>
          </a:p>
          <a:p>
            <a:endParaRPr lang="en-US" dirty="0"/>
          </a:p>
          <a:p>
            <a:r>
              <a:rPr lang="en-US" dirty="0"/>
              <a:t>Method 1 is for unstructured content with minimal intermediation by a cataloguer. The content is generally determined by other agents, or without applying international standards.</a:t>
            </a:r>
          </a:p>
          <a:p>
            <a:endParaRPr lang="en-US" dirty="0"/>
          </a:p>
          <a:p>
            <a:r>
              <a:rPr lang="en-US" dirty="0"/>
              <a:t>Method 2 is for structured content, with intermediation that follows national or international content standards.</a:t>
            </a:r>
          </a:p>
          <a:p>
            <a:endParaRPr lang="en-US" dirty="0"/>
          </a:p>
          <a:p>
            <a:r>
              <a:rPr lang="en-US" dirty="0"/>
              <a:t>Method 3 is restricted to identifiers of related content.</a:t>
            </a:r>
          </a:p>
          <a:p>
            <a:endParaRPr lang="en-US" dirty="0"/>
          </a:p>
          <a:p>
            <a:r>
              <a:rPr lang="en-US" dirty="0"/>
              <a:t>Method 4 is further restricted to linked open data identifiers of related content.</a:t>
            </a:r>
          </a:p>
          <a:p>
            <a:endParaRPr lang="en-US" dirty="0"/>
          </a:p>
          <a:p>
            <a:r>
              <a:rPr lang="en-US" dirty="0"/>
              <a:t>The four recording methods can be roughly aligned with how the four implementation scenarios relate content within a description and between descriptions.</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3</a:t>
            </a:fld>
            <a:endParaRPr lang="en-GB"/>
          </a:p>
        </p:txBody>
      </p:sp>
    </p:spTree>
    <p:extLst>
      <p:ext uri="{BB962C8B-B14F-4D97-AF65-F5344CB8AC3E}">
        <p14:creationId xmlns:p14="http://schemas.microsoft.com/office/powerpoint/2010/main" val="1806605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follows, therefore, that the Toolkit does not intend that all of the RDA tools are applied to a specific information environment or service. The Toolkit is optimized for use in conjunction with an application profile that specifies the elements, entities, and recording methods that are to be used in describing and relating the items held in a library or other cultural heritage collection. An application profile may also specific which optional instruction to apply, and the source of controlled content such as a value vocabulary or dataset.</a:t>
            </a:r>
          </a:p>
          <a:p>
            <a:endParaRPr lang="en-US" dirty="0"/>
          </a:p>
          <a:p>
            <a:r>
              <a:rPr lang="en-US" dirty="0"/>
              <a:t>It is difficult to use the Toolkit without an application profile because it requires knowledge of all of the options and their impact on metadata services.</a:t>
            </a:r>
          </a:p>
          <a:p>
            <a:endParaRPr lang="en-US" dirty="0"/>
          </a:p>
          <a:p>
            <a:r>
              <a:rPr lang="en-US" dirty="0"/>
              <a:t>RDA Toolkit is like a general set of tools for car maintenance. The set includes spanners, wrenches, etc. that are not suitable for any specific make of car. To maintain the car, you need a manual that tells you what tools to select, and how to apply them. The manual is the equivalent of an application profile.</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4</a:t>
            </a:fld>
            <a:endParaRPr lang="en-GB"/>
          </a:p>
        </p:txBody>
      </p:sp>
    </p:spTree>
    <p:extLst>
      <p:ext uri="{BB962C8B-B14F-4D97-AF65-F5344CB8AC3E}">
        <p14:creationId xmlns:p14="http://schemas.microsoft.com/office/powerpoint/2010/main" val="2854100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example is used to illustrate the range of descriptions that result from applying different recording methods in different implementation scenarios.</a:t>
            </a:r>
          </a:p>
          <a:p>
            <a:endParaRPr lang="en-US" dirty="0"/>
          </a:p>
          <a:p>
            <a:r>
              <a:rPr lang="en-US" dirty="0"/>
              <a:t>This is the title page and verso that provide the basis of description. These are not the only potential sources of information, and a real description will usually take into account external sources as well as the item itself.</a:t>
            </a:r>
          </a:p>
          <a:p>
            <a:endParaRPr lang="en-US" dirty="0"/>
          </a:p>
          <a:p>
            <a:r>
              <a:rPr lang="en-US" dirty="0"/>
              <a:t>Data processing of metadata values in operational information retrieval systems must also be taken into account when selecting which elements and recording methods to apply.</a:t>
            </a:r>
          </a:p>
          <a:p>
            <a:endParaRPr lang="en-US" dirty="0"/>
          </a:p>
          <a:p>
            <a:r>
              <a:rPr lang="en-US" dirty="0"/>
              <a:t>We can categorize the RDA elements in four groups with distinct sets of processing utilities.</a:t>
            </a:r>
          </a:p>
          <a:p>
            <a:endParaRPr lang="en-US" dirty="0"/>
          </a:p>
        </p:txBody>
      </p:sp>
      <p:sp>
        <p:nvSpPr>
          <p:cNvPr id="4" name="Slide Number Placeholder 3"/>
          <p:cNvSpPr>
            <a:spLocks noGrp="1"/>
          </p:cNvSpPr>
          <p:nvPr>
            <p:ph type="sldNum" sz="quarter" idx="5"/>
          </p:nvPr>
        </p:nvSpPr>
        <p:spPr/>
        <p:txBody>
          <a:bodyPr/>
          <a:lstStyle/>
          <a:p>
            <a:fld id="{3185D5D6-3447-4E98-94A2-CE6EAC32F6AB}" type="slidenum">
              <a:rPr lang="en-GB" smtClean="0"/>
              <a:t>5</a:t>
            </a:fld>
            <a:endParaRPr lang="en-GB"/>
          </a:p>
        </p:txBody>
      </p:sp>
    </p:spTree>
    <p:extLst>
      <p:ext uri="{BB962C8B-B14F-4D97-AF65-F5344CB8AC3E}">
        <p14:creationId xmlns:p14="http://schemas.microsoft.com/office/powerpoint/2010/main" val="3364093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manifestation statement elements support all implementation scenarios because they reflect how the manifestation describes itself (the “principle of representation” from International Cataloguing Principles). The content is transcribed with minimal intermediation, and can only be an unstructured description. The primary utility of a manifestation statement element is metadata display to support the identify task.</a:t>
            </a:r>
          </a:p>
          <a:p>
            <a:endParaRPr lang="en-US" dirty="0"/>
          </a:p>
          <a:p>
            <a:r>
              <a:rPr lang="en-US" dirty="0"/>
              <a:t>The example provides three different RDA manifestation statements.</a:t>
            </a:r>
          </a:p>
          <a:p>
            <a:endParaRPr lang="en-US" dirty="0"/>
          </a:p>
          <a:p>
            <a:r>
              <a:rPr lang="en-US" dirty="0"/>
              <a:t>An unstructured description can only be processed for a keyword index. The words are not controlled, so retrieval depends on the user knowing or guessing, say, the title or author name.</a:t>
            </a:r>
          </a:p>
          <a:p>
            <a:endParaRPr lang="en-US" dirty="0"/>
          </a:p>
        </p:txBody>
      </p:sp>
      <p:sp>
        <p:nvSpPr>
          <p:cNvPr id="4" name="Slide Number Placeholder 3"/>
          <p:cNvSpPr>
            <a:spLocks noGrp="1"/>
          </p:cNvSpPr>
          <p:nvPr>
            <p:ph type="sldNum" sz="quarter" idx="5"/>
          </p:nvPr>
        </p:nvSpPr>
        <p:spPr/>
        <p:txBody>
          <a:bodyPr/>
          <a:lstStyle/>
          <a:p>
            <a:fld id="{3185D5D6-3447-4E98-94A2-CE6EAC32F6AB}" type="slidenum">
              <a:rPr lang="en-GB" smtClean="0"/>
              <a:t>6</a:t>
            </a:fld>
            <a:endParaRPr lang="en-GB"/>
          </a:p>
        </p:txBody>
      </p:sp>
    </p:spTree>
    <p:extLst>
      <p:ext uri="{BB962C8B-B14F-4D97-AF65-F5344CB8AC3E}">
        <p14:creationId xmlns:p14="http://schemas.microsoft.com/office/powerpoint/2010/main" val="282586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RDA note elements have similar processing utility to manifestation statement elements. The main difference is that the content is mediated by the cataloguer, and can be controlled within a specific information environment.</a:t>
            </a:r>
          </a:p>
          <a:p>
            <a:endParaRPr lang="en-US" dirty="0"/>
          </a:p>
          <a:p>
            <a:r>
              <a:rPr lang="en-US" dirty="0"/>
              <a:t>The two notes created for the example might be standard within a cataloguing community, so there is some consistency in the keywords that can be extracted.</a:t>
            </a:r>
          </a:p>
          <a:p>
            <a:endParaRPr lang="en-US" dirty="0"/>
          </a:p>
          <a:p>
            <a:r>
              <a:rPr lang="en-US" dirty="0"/>
              <a:t>Such consistency can improve information retrieval, if the user knows the terminology or is prompted from a display, such as “Enter ‘index’ to restrict your results”.</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7</a:t>
            </a:fld>
            <a:endParaRPr lang="en-GB"/>
          </a:p>
        </p:txBody>
      </p:sp>
    </p:spTree>
    <p:extLst>
      <p:ext uri="{BB962C8B-B14F-4D97-AF65-F5344CB8AC3E}">
        <p14:creationId xmlns:p14="http://schemas.microsoft.com/office/powerpoint/2010/main" val="982502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RDA attribute elements allow all four recording methods, each of which supports a different implementation scenario.</a:t>
            </a:r>
          </a:p>
          <a:p>
            <a:endParaRPr lang="en-US" dirty="0"/>
          </a:p>
          <a:p>
            <a:r>
              <a:rPr lang="en-US" dirty="0"/>
              <a:t>For the example, all four methods are applied to a single attribute element. Only one method will be applied in a specific implementation.</a:t>
            </a:r>
          </a:p>
          <a:p>
            <a:endParaRPr lang="en-US" dirty="0"/>
          </a:p>
          <a:p>
            <a:r>
              <a:rPr lang="en-US" dirty="0"/>
              <a:t>The data processing requirements and utility vary for each scenario.</a:t>
            </a:r>
          </a:p>
          <a:p>
            <a:endParaRPr lang="en-US" dirty="0"/>
          </a:p>
          <a:p>
            <a:r>
              <a:rPr lang="en-US" dirty="0"/>
              <a:t>In a linked open data implementation, the IRI that is recorded must be de-referenced in the Semantic Web to obtain human-readable information for further processing.</a:t>
            </a:r>
          </a:p>
          <a:p>
            <a:endParaRPr lang="en-US" dirty="0"/>
          </a:p>
          <a:p>
            <a:r>
              <a:rPr lang="en-US" dirty="0"/>
              <a:t>In a relational database implementation, the identifier that is recorded must be looked-up in the local database to obtain human-readable information for further processing.</a:t>
            </a:r>
          </a:p>
          <a:p>
            <a:endParaRPr lang="en-US" dirty="0"/>
          </a:p>
          <a:p>
            <a:r>
              <a:rPr lang="en-US" dirty="0"/>
              <a:t>In a bibliographic/authority implementation, the controlled term can be displayed directly or indirectly, or used in a controlled index.</a:t>
            </a:r>
          </a:p>
          <a:p>
            <a:endParaRPr lang="en-US" dirty="0"/>
          </a:p>
          <a:p>
            <a:r>
              <a:rPr lang="en-US" dirty="0"/>
              <a:t>In a flat-file implementation, the uncontrolled term is displayed as is.</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8</a:t>
            </a:fld>
            <a:endParaRPr lang="en-GB"/>
          </a:p>
        </p:txBody>
      </p:sp>
    </p:spTree>
    <p:extLst>
      <p:ext uri="{BB962C8B-B14F-4D97-AF65-F5344CB8AC3E}">
        <p14:creationId xmlns:p14="http://schemas.microsoft.com/office/powerpoint/2010/main" val="1021287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RDA relationship element content is processed in the same way as for attribute elements, but the utility is different.</a:t>
            </a:r>
          </a:p>
          <a:p>
            <a:endParaRPr lang="en-US" dirty="0"/>
          </a:p>
          <a:p>
            <a:r>
              <a:rPr lang="en-US" dirty="0"/>
              <a:t>Processing the content for linked open data or relational data provides additional metadata for a related entity which may, or may not, be relevant to the application. Further processing determines the utility in an information retrieval system.</a:t>
            </a:r>
          </a:p>
          <a:p>
            <a:endParaRPr lang="en-US" dirty="0"/>
          </a:p>
          <a:p>
            <a:r>
              <a:rPr lang="en-US" dirty="0"/>
              <a:t>A controlled term can be displayed directly or linked to an augmented display, or used in a controlled index.</a:t>
            </a:r>
          </a:p>
          <a:p>
            <a:endParaRPr lang="en-US" dirty="0"/>
          </a:p>
          <a:p>
            <a:r>
              <a:rPr lang="en-US" dirty="0"/>
              <a:t>An uncontrolled term can be displayed directly or used in an uncontrolled index.</a:t>
            </a:r>
            <a:endParaRPr lang="en-GB" dirty="0"/>
          </a:p>
        </p:txBody>
      </p:sp>
      <p:sp>
        <p:nvSpPr>
          <p:cNvPr id="4" name="Slide Number Placeholder 3"/>
          <p:cNvSpPr>
            <a:spLocks noGrp="1"/>
          </p:cNvSpPr>
          <p:nvPr>
            <p:ph type="sldNum" sz="quarter" idx="5"/>
          </p:nvPr>
        </p:nvSpPr>
        <p:spPr/>
        <p:txBody>
          <a:bodyPr/>
          <a:lstStyle/>
          <a:p>
            <a:fld id="{3185D5D6-3447-4E98-94A2-CE6EAC32F6AB}" type="slidenum">
              <a:rPr lang="en-GB" smtClean="0"/>
              <a:t>9</a:t>
            </a:fld>
            <a:endParaRPr lang="en-GB"/>
          </a:p>
        </p:txBody>
      </p:sp>
    </p:spTree>
    <p:extLst>
      <p:ext uri="{BB962C8B-B14F-4D97-AF65-F5344CB8AC3E}">
        <p14:creationId xmlns:p14="http://schemas.microsoft.com/office/powerpoint/2010/main" val="3238534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23BE01-4886-4AA5-A51D-F489E91B983D}"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265662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23BE01-4886-4AA5-A51D-F489E91B983D}"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1127629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23BE01-4886-4AA5-A51D-F489E91B983D}"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313953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23BE01-4886-4AA5-A51D-F489E91B983D}"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1987463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23BE01-4886-4AA5-A51D-F489E91B983D}" type="datetimeFigureOut">
              <a:rPr lang="en-GB" smtClean="0"/>
              <a:t>06/09/2023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2548178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23BE01-4886-4AA5-A51D-F489E91B983D}"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3017981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23BE01-4886-4AA5-A51D-F489E91B983D}" type="datetimeFigureOut">
              <a:rPr lang="en-GB" smtClean="0"/>
              <a:t>06/09/2023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1687566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23BE01-4886-4AA5-A51D-F489E91B983D}" type="datetimeFigureOut">
              <a:rPr lang="en-GB" smtClean="0"/>
              <a:t>06/09/2023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395707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23BE01-4886-4AA5-A51D-F489E91B983D}" type="datetimeFigureOut">
              <a:rPr lang="en-GB" smtClean="0"/>
              <a:t>06/09/2023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964806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23BE01-4886-4AA5-A51D-F489E91B983D}"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417253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23BE01-4886-4AA5-A51D-F489E91B983D}" type="datetimeFigureOut">
              <a:rPr lang="en-GB" smtClean="0"/>
              <a:t>06/09/2023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8F675BD-3ED4-4653-A5BB-EFA09A166E42}" type="slidenum">
              <a:rPr lang="en-GB" smtClean="0"/>
              <a:t>‹#›</a:t>
            </a:fld>
            <a:endParaRPr lang="en-GB"/>
          </a:p>
        </p:txBody>
      </p:sp>
    </p:spTree>
    <p:extLst>
      <p:ext uri="{BB962C8B-B14F-4D97-AF65-F5344CB8AC3E}">
        <p14:creationId xmlns:p14="http://schemas.microsoft.com/office/powerpoint/2010/main" val="367879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23BE01-4886-4AA5-A51D-F489E91B983D}" type="datetimeFigureOut">
              <a:rPr lang="en-GB" smtClean="0"/>
              <a:t>06/09/2023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675BD-3ED4-4653-A5BB-EFA09A166E42}" type="slidenum">
              <a:rPr lang="en-GB" smtClean="0"/>
              <a:t>‹#›</a:t>
            </a:fld>
            <a:endParaRPr lang="en-GB"/>
          </a:p>
        </p:txBody>
      </p:sp>
    </p:spTree>
    <p:extLst>
      <p:ext uri="{BB962C8B-B14F-4D97-AF65-F5344CB8AC3E}">
        <p14:creationId xmlns:p14="http://schemas.microsoft.com/office/powerpoint/2010/main" val="29163080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90F04-6508-54FC-414D-00B1C481F53C}"/>
              </a:ext>
            </a:extLst>
          </p:cNvPr>
          <p:cNvSpPr>
            <a:spLocks noGrp="1"/>
          </p:cNvSpPr>
          <p:nvPr>
            <p:ph type="ctrTitle"/>
          </p:nvPr>
        </p:nvSpPr>
        <p:spPr/>
        <p:txBody>
          <a:bodyPr/>
          <a:lstStyle/>
          <a:p>
            <a:r>
              <a:rPr lang="en-US"/>
              <a:t>RDA methods</a:t>
            </a:r>
            <a:r>
              <a:rPr lang="en-US" dirty="0"/>
              <a:t>, scenarios, tools</a:t>
            </a:r>
            <a:endParaRPr lang="en-GB" dirty="0"/>
          </a:p>
        </p:txBody>
      </p:sp>
      <p:sp>
        <p:nvSpPr>
          <p:cNvPr id="3" name="Subtitle 2">
            <a:extLst>
              <a:ext uri="{FF2B5EF4-FFF2-40B4-BE49-F238E27FC236}">
                <a16:creationId xmlns:a16="http://schemas.microsoft.com/office/drawing/2014/main" id="{5E0B5051-FA1E-EF86-86E5-736D7B5A5374}"/>
              </a:ext>
            </a:extLst>
          </p:cNvPr>
          <p:cNvSpPr>
            <a:spLocks noGrp="1"/>
          </p:cNvSpPr>
          <p:nvPr>
            <p:ph type="subTitle" idx="1"/>
          </p:nvPr>
        </p:nvSpPr>
        <p:spPr/>
        <p:txBody>
          <a:bodyPr/>
          <a:lstStyle/>
          <a:p>
            <a:r>
              <a:rPr lang="en-US" dirty="0"/>
              <a:t>Gordon Dunsire</a:t>
            </a:r>
          </a:p>
          <a:p>
            <a:r>
              <a:rPr lang="en-US" dirty="0"/>
              <a:t>Presented to RDA Day 2023</a:t>
            </a:r>
          </a:p>
          <a:p>
            <a:r>
              <a:rPr lang="en-US" dirty="0"/>
              <a:t>Birmingham, England, 8 September 2023</a:t>
            </a:r>
            <a:endParaRPr lang="en-GB" dirty="0"/>
          </a:p>
        </p:txBody>
      </p:sp>
    </p:spTree>
    <p:extLst>
      <p:ext uri="{BB962C8B-B14F-4D97-AF65-F5344CB8AC3E}">
        <p14:creationId xmlns:p14="http://schemas.microsoft.com/office/powerpoint/2010/main" val="355558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4928400" cy="584775"/>
          </a:xfrm>
          <a:prstGeom prst="rect">
            <a:avLst/>
          </a:prstGeom>
          <a:noFill/>
        </p:spPr>
        <p:txBody>
          <a:bodyPr wrap="none" rtlCol="0">
            <a:spAutoFit/>
          </a:bodyPr>
          <a:lstStyle/>
          <a:p>
            <a:r>
              <a:rPr lang="en-US" sz="3200" dirty="0"/>
              <a:t>Scenario A: linked open data</a:t>
            </a:r>
            <a:endParaRPr lang="en-GB" sz="3200" dirty="0"/>
          </a:p>
        </p:txBody>
      </p:sp>
      <p:graphicFrame>
        <p:nvGraphicFramePr>
          <p:cNvPr id="3" name="Table 3">
            <a:extLst>
              <a:ext uri="{FF2B5EF4-FFF2-40B4-BE49-F238E27FC236}">
                <a16:creationId xmlns:a16="http://schemas.microsoft.com/office/drawing/2014/main" id="{B79531DF-26F6-2096-E72F-D75E776646F9}"/>
              </a:ext>
            </a:extLst>
          </p:cNvPr>
          <p:cNvGraphicFramePr>
            <a:graphicFrameLocks noGrp="1"/>
          </p:cNvGraphicFramePr>
          <p:nvPr>
            <p:extLst>
              <p:ext uri="{D42A27DB-BD31-4B8C-83A1-F6EECF244321}">
                <p14:modId xmlns:p14="http://schemas.microsoft.com/office/powerpoint/2010/main" val="1948331850"/>
              </p:ext>
            </p:extLst>
          </p:nvPr>
        </p:nvGraphicFramePr>
        <p:xfrm>
          <a:off x="476451" y="1372715"/>
          <a:ext cx="8195759" cy="4516120"/>
        </p:xfrm>
        <a:graphic>
          <a:graphicData uri="http://schemas.openxmlformats.org/drawingml/2006/table">
            <a:tbl>
              <a:tblPr firstRow="1" bandRow="1">
                <a:tableStyleId>{5C22544A-7EE6-4342-B048-85BDC9FD1C3A}</a:tableStyleId>
              </a:tblPr>
              <a:tblGrid>
                <a:gridCol w="2957414">
                  <a:extLst>
                    <a:ext uri="{9D8B030D-6E8A-4147-A177-3AD203B41FA5}">
                      <a16:colId xmlns:a16="http://schemas.microsoft.com/office/drawing/2014/main" val="3282777829"/>
                    </a:ext>
                  </a:extLst>
                </a:gridCol>
                <a:gridCol w="5238345">
                  <a:extLst>
                    <a:ext uri="{9D8B030D-6E8A-4147-A177-3AD203B41FA5}">
                      <a16:colId xmlns:a16="http://schemas.microsoft.com/office/drawing/2014/main" val="23186398"/>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extLst>
                  <a:ext uri="{0D108BD9-81ED-4DB2-BD59-A6C34878D82A}">
                    <a16:rowId xmlns:a16="http://schemas.microsoft.com/office/drawing/2014/main" val="1903534611"/>
                  </a:ext>
                </a:extLst>
              </a:tr>
              <a:tr h="370840">
                <a:tc>
                  <a:txBody>
                    <a:bodyPr/>
                    <a:lstStyle/>
                    <a:p>
                      <a:r>
                        <a:rPr lang="en-US" dirty="0"/>
                        <a:t>manifestation statement of title and responsibility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secret library, a book-lovers’ journey through curiosities of history, Oliver </a:t>
                      </a:r>
                      <a:r>
                        <a:rPr lang="en-US" dirty="0" err="1"/>
                        <a:t>Tearle</a:t>
                      </a:r>
                      <a:r>
                        <a:rPr lang="en-US" dirty="0"/>
                        <a:t>”</a:t>
                      </a:r>
                    </a:p>
                  </a:txBody>
                  <a:tcPr/>
                </a:tc>
                <a:extLst>
                  <a:ext uri="{0D108BD9-81ED-4DB2-BD59-A6C34878D82A}">
                    <a16:rowId xmlns:a16="http://schemas.microsoft.com/office/drawing/2014/main" val="519810127"/>
                  </a:ext>
                </a:extLst>
              </a:tr>
              <a:tr h="370840">
                <a:tc>
                  <a:txBody>
                    <a:bodyPr/>
                    <a:lstStyle/>
                    <a:p>
                      <a:r>
                        <a:rPr lang="en-US" dirty="0"/>
                        <a:t>note on manifestation</a:t>
                      </a:r>
                      <a:endParaRPr lang="en-GB" dirty="0"/>
                    </a:p>
                  </a:txBody>
                  <a:tcPr/>
                </a:tc>
                <a:tc>
                  <a:txBody>
                    <a:bodyPr/>
                    <a:lstStyle/>
                    <a:p>
                      <a:r>
                        <a:rPr lang="en-US" dirty="0"/>
                        <a:t>“Includes index.”</a:t>
                      </a:r>
                      <a:endParaRPr lang="en-GB" dirty="0"/>
                    </a:p>
                  </a:txBody>
                  <a:tcPr/>
                </a:tc>
                <a:extLst>
                  <a:ext uri="{0D108BD9-81ED-4DB2-BD59-A6C34878D82A}">
                    <a16:rowId xmlns:a16="http://schemas.microsoft.com/office/drawing/2014/main" val="406517668"/>
                  </a:ext>
                </a:extLst>
              </a:tr>
              <a:tr h="370840">
                <a:tc>
                  <a:txBody>
                    <a:bodyPr/>
                    <a:lstStyle/>
                    <a:p>
                      <a:r>
                        <a:rPr lang="en-US" dirty="0"/>
                        <a:t>identifier of manifestation</a:t>
                      </a:r>
                      <a:endParaRPr lang="en-GB" dirty="0"/>
                    </a:p>
                  </a:txBody>
                  <a:tcPr/>
                </a:tc>
                <a:tc>
                  <a:txBody>
                    <a:bodyPr/>
                    <a:lstStyle/>
                    <a:p>
                      <a:r>
                        <a:rPr lang="en-US" dirty="0"/>
                        <a:t>“</a:t>
                      </a:r>
                      <a:r>
                        <a:rPr lang="en-GB" dirty="0"/>
                        <a:t>9781782435570"</a:t>
                      </a:r>
                    </a:p>
                    <a:p>
                      <a:endParaRPr lang="en-GB" dirty="0"/>
                    </a:p>
                  </a:txBody>
                  <a:tcPr/>
                </a:tc>
                <a:extLst>
                  <a:ext uri="{0D108BD9-81ED-4DB2-BD59-A6C34878D82A}">
                    <a16:rowId xmlns:a16="http://schemas.microsoft.com/office/drawing/2014/main" val="2361476313"/>
                  </a:ext>
                </a:extLst>
              </a:tr>
              <a:tr h="370840">
                <a:tc>
                  <a:txBody>
                    <a:bodyPr/>
                    <a:lstStyle/>
                    <a:p>
                      <a:r>
                        <a:rPr lang="en-GB" dirty="0"/>
                        <a:t>publisher corporate body</a:t>
                      </a:r>
                    </a:p>
                  </a:txBody>
                  <a:tcPr/>
                </a:tc>
                <a:tc>
                  <a:txBody>
                    <a:bodyPr/>
                    <a:lstStyle/>
                    <a:p>
                      <a:r>
                        <a:rPr lang="en-GB" dirty="0"/>
                        <a:t>http://viaf.org/viaf/14908555</a:t>
                      </a:r>
                    </a:p>
                  </a:txBody>
                  <a:tcPr/>
                </a:tc>
                <a:extLst>
                  <a:ext uri="{0D108BD9-81ED-4DB2-BD59-A6C34878D82A}">
                    <a16:rowId xmlns:a16="http://schemas.microsoft.com/office/drawing/2014/main" val="208503024"/>
                  </a:ext>
                </a:extLst>
              </a:tr>
              <a:tr h="370840">
                <a:tc>
                  <a:txBody>
                    <a:bodyPr/>
                    <a:lstStyle/>
                    <a:p>
                      <a:r>
                        <a:rPr lang="en-US" dirty="0"/>
                        <a:t>place of publication</a:t>
                      </a:r>
                      <a:endParaRPr lang="en-GB" dirty="0"/>
                    </a:p>
                  </a:txBody>
                  <a:tcPr/>
                </a:tc>
                <a:tc>
                  <a:txBody>
                    <a:bodyPr/>
                    <a:lstStyle/>
                    <a:p>
                      <a:r>
                        <a:rPr lang="en-GB" dirty="0"/>
                        <a:t>http://www.wikidata.org/entity/Q84</a:t>
                      </a:r>
                    </a:p>
                  </a:txBody>
                  <a:tcPr/>
                </a:tc>
                <a:extLst>
                  <a:ext uri="{0D108BD9-81ED-4DB2-BD59-A6C34878D82A}">
                    <a16:rowId xmlns:a16="http://schemas.microsoft.com/office/drawing/2014/main" val="1272714263"/>
                  </a:ext>
                </a:extLst>
              </a:tr>
              <a:tr h="370840">
                <a:tc>
                  <a:txBody>
                    <a:bodyPr/>
                    <a:lstStyle/>
                    <a:p>
                      <a:r>
                        <a:rPr lang="en-US" dirty="0"/>
                        <a:t>date of publication</a:t>
                      </a:r>
                      <a:endParaRPr lang="en-GB" dirty="0"/>
                    </a:p>
                  </a:txBody>
                  <a:tcPr/>
                </a:tc>
                <a:tc>
                  <a:txBody>
                    <a:bodyPr/>
                    <a:lstStyle/>
                    <a:p>
                      <a:r>
                        <a:rPr lang="en-GB" dirty="0"/>
                        <a:t>http://www.wikidata.org/entity/Q25245</a:t>
                      </a:r>
                    </a:p>
                  </a:txBody>
                  <a:tcPr/>
                </a:tc>
                <a:extLst>
                  <a:ext uri="{0D108BD9-81ED-4DB2-BD59-A6C34878D82A}">
                    <a16:rowId xmlns:a16="http://schemas.microsoft.com/office/drawing/2014/main" val="2247523552"/>
                  </a:ext>
                </a:extLst>
              </a:tr>
              <a:tr h="370840">
                <a:tc>
                  <a:txBody>
                    <a:bodyPr/>
                    <a:lstStyle/>
                    <a:p>
                      <a:r>
                        <a:rPr lang="en-US" dirty="0"/>
                        <a:t>carrier type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http://rdaregistry.info/termList/RDACarrierType/1049</a:t>
                      </a:r>
                    </a:p>
                  </a:txBody>
                  <a:tcPr/>
                </a:tc>
                <a:extLst>
                  <a:ext uri="{0D108BD9-81ED-4DB2-BD59-A6C34878D82A}">
                    <a16:rowId xmlns:a16="http://schemas.microsoft.com/office/drawing/2014/main" val="3450549472"/>
                  </a:ext>
                </a:extLst>
              </a:tr>
              <a:tr h="370840">
                <a:tc>
                  <a:txBody>
                    <a:bodyPr/>
                    <a:lstStyle/>
                    <a:p>
                      <a:r>
                        <a:rPr lang="en-US" dirty="0"/>
                        <a:t>work manifested</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http://viaf.org/viaf/720154801932256310009</a:t>
                      </a:r>
                      <a:endParaRPr lang="en-GB" b="0" dirty="0"/>
                    </a:p>
                  </a:txBody>
                  <a:tcPr/>
                </a:tc>
                <a:extLst>
                  <a:ext uri="{0D108BD9-81ED-4DB2-BD59-A6C34878D82A}">
                    <a16:rowId xmlns:a16="http://schemas.microsoft.com/office/drawing/2014/main" val="3236201647"/>
                  </a:ext>
                </a:extLst>
              </a:tr>
              <a:tr h="370840">
                <a:tc>
                  <a:txBody>
                    <a:bodyPr/>
                    <a:lstStyle/>
                    <a:p>
                      <a:r>
                        <a:rPr lang="en-US" dirty="0"/>
                        <a:t>related person of manifestation</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http://viaf.org/viaf/168386789</a:t>
                      </a:r>
                      <a:endParaRPr lang="en-GB" b="0" dirty="0"/>
                    </a:p>
                  </a:txBody>
                  <a:tcPr/>
                </a:tc>
                <a:extLst>
                  <a:ext uri="{0D108BD9-81ED-4DB2-BD59-A6C34878D82A}">
                    <a16:rowId xmlns:a16="http://schemas.microsoft.com/office/drawing/2014/main" val="2902363812"/>
                  </a:ext>
                </a:extLst>
              </a:tr>
            </a:tbl>
          </a:graphicData>
        </a:graphic>
      </p:graphicFrame>
    </p:spTree>
    <p:extLst>
      <p:ext uri="{BB962C8B-B14F-4D97-AF65-F5344CB8AC3E}">
        <p14:creationId xmlns:p14="http://schemas.microsoft.com/office/powerpoint/2010/main" val="4242696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4555734" cy="584775"/>
          </a:xfrm>
          <a:prstGeom prst="rect">
            <a:avLst/>
          </a:prstGeom>
          <a:noFill/>
        </p:spPr>
        <p:txBody>
          <a:bodyPr wrap="none" rtlCol="0">
            <a:spAutoFit/>
          </a:bodyPr>
          <a:lstStyle/>
          <a:p>
            <a:r>
              <a:rPr lang="en-US" sz="3200" dirty="0"/>
              <a:t>Scenario B: relational data</a:t>
            </a:r>
            <a:endParaRPr lang="en-GB" sz="3200" dirty="0"/>
          </a:p>
        </p:txBody>
      </p:sp>
      <p:graphicFrame>
        <p:nvGraphicFramePr>
          <p:cNvPr id="3" name="Table 3">
            <a:extLst>
              <a:ext uri="{FF2B5EF4-FFF2-40B4-BE49-F238E27FC236}">
                <a16:creationId xmlns:a16="http://schemas.microsoft.com/office/drawing/2014/main" id="{B79531DF-26F6-2096-E72F-D75E776646F9}"/>
              </a:ext>
            </a:extLst>
          </p:cNvPr>
          <p:cNvGraphicFramePr>
            <a:graphicFrameLocks noGrp="1"/>
          </p:cNvGraphicFramePr>
          <p:nvPr>
            <p:extLst>
              <p:ext uri="{D42A27DB-BD31-4B8C-83A1-F6EECF244321}">
                <p14:modId xmlns:p14="http://schemas.microsoft.com/office/powerpoint/2010/main" val="41817909"/>
              </p:ext>
            </p:extLst>
          </p:nvPr>
        </p:nvGraphicFramePr>
        <p:xfrm>
          <a:off x="476451" y="1372715"/>
          <a:ext cx="8195759" cy="4516120"/>
        </p:xfrm>
        <a:graphic>
          <a:graphicData uri="http://schemas.openxmlformats.org/drawingml/2006/table">
            <a:tbl>
              <a:tblPr firstRow="1" bandRow="1">
                <a:tableStyleId>{5C22544A-7EE6-4342-B048-85BDC9FD1C3A}</a:tableStyleId>
              </a:tblPr>
              <a:tblGrid>
                <a:gridCol w="2957414">
                  <a:extLst>
                    <a:ext uri="{9D8B030D-6E8A-4147-A177-3AD203B41FA5}">
                      <a16:colId xmlns:a16="http://schemas.microsoft.com/office/drawing/2014/main" val="3282777829"/>
                    </a:ext>
                  </a:extLst>
                </a:gridCol>
                <a:gridCol w="5238345">
                  <a:extLst>
                    <a:ext uri="{9D8B030D-6E8A-4147-A177-3AD203B41FA5}">
                      <a16:colId xmlns:a16="http://schemas.microsoft.com/office/drawing/2014/main" val="23186398"/>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extLst>
                  <a:ext uri="{0D108BD9-81ED-4DB2-BD59-A6C34878D82A}">
                    <a16:rowId xmlns:a16="http://schemas.microsoft.com/office/drawing/2014/main" val="1903534611"/>
                  </a:ext>
                </a:extLst>
              </a:tr>
              <a:tr h="370840">
                <a:tc>
                  <a:txBody>
                    <a:bodyPr/>
                    <a:lstStyle/>
                    <a:p>
                      <a:r>
                        <a:rPr lang="en-US" dirty="0"/>
                        <a:t>manifestation statement of title and responsibility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secret library, a book-lovers’ journey through curiosities of history, Oliver </a:t>
                      </a:r>
                      <a:r>
                        <a:rPr lang="en-US" dirty="0" err="1"/>
                        <a:t>Tearle</a:t>
                      </a:r>
                      <a:r>
                        <a:rPr lang="en-US" dirty="0"/>
                        <a:t>”</a:t>
                      </a:r>
                    </a:p>
                  </a:txBody>
                  <a:tcPr/>
                </a:tc>
                <a:extLst>
                  <a:ext uri="{0D108BD9-81ED-4DB2-BD59-A6C34878D82A}">
                    <a16:rowId xmlns:a16="http://schemas.microsoft.com/office/drawing/2014/main" val="519810127"/>
                  </a:ext>
                </a:extLst>
              </a:tr>
              <a:tr h="370840">
                <a:tc>
                  <a:txBody>
                    <a:bodyPr/>
                    <a:lstStyle/>
                    <a:p>
                      <a:r>
                        <a:rPr lang="en-US" dirty="0"/>
                        <a:t>note on manifestation</a:t>
                      </a:r>
                      <a:endParaRPr lang="en-GB" dirty="0"/>
                    </a:p>
                  </a:txBody>
                  <a:tcPr/>
                </a:tc>
                <a:tc>
                  <a:txBody>
                    <a:bodyPr/>
                    <a:lstStyle/>
                    <a:p>
                      <a:r>
                        <a:rPr lang="en-US" dirty="0"/>
                        <a:t>“Includes index.”</a:t>
                      </a:r>
                      <a:endParaRPr lang="en-GB" dirty="0"/>
                    </a:p>
                  </a:txBody>
                  <a:tcPr/>
                </a:tc>
                <a:extLst>
                  <a:ext uri="{0D108BD9-81ED-4DB2-BD59-A6C34878D82A}">
                    <a16:rowId xmlns:a16="http://schemas.microsoft.com/office/drawing/2014/main" val="406517668"/>
                  </a:ext>
                </a:extLst>
              </a:tr>
              <a:tr h="370840">
                <a:tc>
                  <a:txBody>
                    <a:bodyPr/>
                    <a:lstStyle/>
                    <a:p>
                      <a:r>
                        <a:rPr lang="en-US" dirty="0"/>
                        <a:t>identifier of manifestation</a:t>
                      </a:r>
                      <a:endParaRPr lang="en-GB" dirty="0"/>
                    </a:p>
                  </a:txBody>
                  <a:tcPr/>
                </a:tc>
                <a:tc>
                  <a:txBody>
                    <a:bodyPr/>
                    <a:lstStyle/>
                    <a:p>
                      <a:r>
                        <a:rPr lang="en-US" dirty="0"/>
                        <a:t>“</a:t>
                      </a:r>
                      <a:r>
                        <a:rPr lang="en-GB" dirty="0"/>
                        <a:t>9781782435570"</a:t>
                      </a:r>
                    </a:p>
                    <a:p>
                      <a:endParaRPr lang="en-GB" dirty="0"/>
                    </a:p>
                  </a:txBody>
                  <a:tcPr/>
                </a:tc>
                <a:extLst>
                  <a:ext uri="{0D108BD9-81ED-4DB2-BD59-A6C34878D82A}">
                    <a16:rowId xmlns:a16="http://schemas.microsoft.com/office/drawing/2014/main" val="2361476313"/>
                  </a:ext>
                </a:extLst>
              </a:tr>
              <a:tr h="370840">
                <a:tc>
                  <a:txBody>
                    <a:bodyPr/>
                    <a:lstStyle/>
                    <a:p>
                      <a:r>
                        <a:rPr lang="en-GB" dirty="0"/>
                        <a:t>publisher corporate body</a:t>
                      </a:r>
                    </a:p>
                  </a:txBody>
                  <a:tcPr/>
                </a:tc>
                <a:tc>
                  <a:txBody>
                    <a:bodyPr/>
                    <a:lstStyle/>
                    <a:p>
                      <a:r>
                        <a:rPr lang="en-GB" dirty="0"/>
                        <a:t>14908555</a:t>
                      </a:r>
                    </a:p>
                  </a:txBody>
                  <a:tcPr/>
                </a:tc>
                <a:extLst>
                  <a:ext uri="{0D108BD9-81ED-4DB2-BD59-A6C34878D82A}">
                    <a16:rowId xmlns:a16="http://schemas.microsoft.com/office/drawing/2014/main" val="208503024"/>
                  </a:ext>
                </a:extLst>
              </a:tr>
              <a:tr h="370840">
                <a:tc>
                  <a:txBody>
                    <a:bodyPr/>
                    <a:lstStyle/>
                    <a:p>
                      <a:r>
                        <a:rPr lang="en-US" dirty="0"/>
                        <a:t>place of publication</a:t>
                      </a:r>
                      <a:endParaRPr lang="en-GB" dirty="0"/>
                    </a:p>
                  </a:txBody>
                  <a:tcPr/>
                </a:tc>
                <a:tc>
                  <a:txBody>
                    <a:bodyPr/>
                    <a:lstStyle/>
                    <a:p>
                      <a:r>
                        <a:rPr lang="en-GB" dirty="0"/>
                        <a:t>Q84</a:t>
                      </a:r>
                    </a:p>
                  </a:txBody>
                  <a:tcPr/>
                </a:tc>
                <a:extLst>
                  <a:ext uri="{0D108BD9-81ED-4DB2-BD59-A6C34878D82A}">
                    <a16:rowId xmlns:a16="http://schemas.microsoft.com/office/drawing/2014/main" val="1272714263"/>
                  </a:ext>
                </a:extLst>
              </a:tr>
              <a:tr h="370840">
                <a:tc>
                  <a:txBody>
                    <a:bodyPr/>
                    <a:lstStyle/>
                    <a:p>
                      <a:r>
                        <a:rPr lang="en-US" dirty="0"/>
                        <a:t>date of publication</a:t>
                      </a:r>
                      <a:endParaRPr lang="en-GB" dirty="0"/>
                    </a:p>
                  </a:txBody>
                  <a:tcPr/>
                </a:tc>
                <a:tc>
                  <a:txBody>
                    <a:bodyPr/>
                    <a:lstStyle/>
                    <a:p>
                      <a:r>
                        <a:rPr lang="en-GB" dirty="0"/>
                        <a:t>Q25245</a:t>
                      </a:r>
                    </a:p>
                  </a:txBody>
                  <a:tcPr/>
                </a:tc>
                <a:extLst>
                  <a:ext uri="{0D108BD9-81ED-4DB2-BD59-A6C34878D82A}">
                    <a16:rowId xmlns:a16="http://schemas.microsoft.com/office/drawing/2014/main" val="2247523552"/>
                  </a:ext>
                </a:extLst>
              </a:tr>
              <a:tr h="370840">
                <a:tc>
                  <a:txBody>
                    <a:bodyPr/>
                    <a:lstStyle/>
                    <a:p>
                      <a:r>
                        <a:rPr lang="en-US" dirty="0"/>
                        <a:t>carrier type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1049</a:t>
                      </a:r>
                    </a:p>
                  </a:txBody>
                  <a:tcPr/>
                </a:tc>
                <a:extLst>
                  <a:ext uri="{0D108BD9-81ED-4DB2-BD59-A6C34878D82A}">
                    <a16:rowId xmlns:a16="http://schemas.microsoft.com/office/drawing/2014/main" val="3450549472"/>
                  </a:ext>
                </a:extLst>
              </a:tr>
              <a:tr h="370840">
                <a:tc>
                  <a:txBody>
                    <a:bodyPr/>
                    <a:lstStyle/>
                    <a:p>
                      <a:r>
                        <a:rPr lang="en-US" dirty="0"/>
                        <a:t>work manifested</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720154801932256310009</a:t>
                      </a:r>
                      <a:endParaRPr lang="en-GB" b="0" dirty="0"/>
                    </a:p>
                  </a:txBody>
                  <a:tcPr/>
                </a:tc>
                <a:extLst>
                  <a:ext uri="{0D108BD9-81ED-4DB2-BD59-A6C34878D82A}">
                    <a16:rowId xmlns:a16="http://schemas.microsoft.com/office/drawing/2014/main" val="3236201647"/>
                  </a:ext>
                </a:extLst>
              </a:tr>
              <a:tr h="370840">
                <a:tc>
                  <a:txBody>
                    <a:bodyPr/>
                    <a:lstStyle/>
                    <a:p>
                      <a:r>
                        <a:rPr lang="en-US" dirty="0"/>
                        <a:t>related person of manifestation</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168386789</a:t>
                      </a:r>
                      <a:endParaRPr lang="en-GB" b="0" dirty="0"/>
                    </a:p>
                  </a:txBody>
                  <a:tcPr/>
                </a:tc>
                <a:extLst>
                  <a:ext uri="{0D108BD9-81ED-4DB2-BD59-A6C34878D82A}">
                    <a16:rowId xmlns:a16="http://schemas.microsoft.com/office/drawing/2014/main" val="2902363812"/>
                  </a:ext>
                </a:extLst>
              </a:tr>
            </a:tbl>
          </a:graphicData>
        </a:graphic>
      </p:graphicFrame>
    </p:spTree>
    <p:extLst>
      <p:ext uri="{BB962C8B-B14F-4D97-AF65-F5344CB8AC3E}">
        <p14:creationId xmlns:p14="http://schemas.microsoft.com/office/powerpoint/2010/main" val="3530819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7044942" cy="584775"/>
          </a:xfrm>
          <a:prstGeom prst="rect">
            <a:avLst/>
          </a:prstGeom>
          <a:noFill/>
        </p:spPr>
        <p:txBody>
          <a:bodyPr wrap="none" rtlCol="0">
            <a:spAutoFit/>
          </a:bodyPr>
          <a:lstStyle/>
          <a:p>
            <a:r>
              <a:rPr lang="en-US" sz="3200" dirty="0"/>
              <a:t>Scenario C: bibliographic/authority data</a:t>
            </a:r>
            <a:endParaRPr lang="en-GB" sz="3200" dirty="0"/>
          </a:p>
        </p:txBody>
      </p:sp>
      <p:graphicFrame>
        <p:nvGraphicFramePr>
          <p:cNvPr id="3" name="Table 3">
            <a:extLst>
              <a:ext uri="{FF2B5EF4-FFF2-40B4-BE49-F238E27FC236}">
                <a16:creationId xmlns:a16="http://schemas.microsoft.com/office/drawing/2014/main" id="{B79531DF-26F6-2096-E72F-D75E776646F9}"/>
              </a:ext>
            </a:extLst>
          </p:cNvPr>
          <p:cNvGraphicFramePr>
            <a:graphicFrameLocks noGrp="1"/>
          </p:cNvGraphicFramePr>
          <p:nvPr>
            <p:extLst>
              <p:ext uri="{D42A27DB-BD31-4B8C-83A1-F6EECF244321}">
                <p14:modId xmlns:p14="http://schemas.microsoft.com/office/powerpoint/2010/main" val="4073855788"/>
              </p:ext>
            </p:extLst>
          </p:nvPr>
        </p:nvGraphicFramePr>
        <p:xfrm>
          <a:off x="476451" y="1372715"/>
          <a:ext cx="8195759" cy="4516120"/>
        </p:xfrm>
        <a:graphic>
          <a:graphicData uri="http://schemas.openxmlformats.org/drawingml/2006/table">
            <a:tbl>
              <a:tblPr firstRow="1" bandRow="1">
                <a:tableStyleId>{5C22544A-7EE6-4342-B048-85BDC9FD1C3A}</a:tableStyleId>
              </a:tblPr>
              <a:tblGrid>
                <a:gridCol w="2957414">
                  <a:extLst>
                    <a:ext uri="{9D8B030D-6E8A-4147-A177-3AD203B41FA5}">
                      <a16:colId xmlns:a16="http://schemas.microsoft.com/office/drawing/2014/main" val="3282777829"/>
                    </a:ext>
                  </a:extLst>
                </a:gridCol>
                <a:gridCol w="5238345">
                  <a:extLst>
                    <a:ext uri="{9D8B030D-6E8A-4147-A177-3AD203B41FA5}">
                      <a16:colId xmlns:a16="http://schemas.microsoft.com/office/drawing/2014/main" val="23186398"/>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extLst>
                  <a:ext uri="{0D108BD9-81ED-4DB2-BD59-A6C34878D82A}">
                    <a16:rowId xmlns:a16="http://schemas.microsoft.com/office/drawing/2014/main" val="1903534611"/>
                  </a:ext>
                </a:extLst>
              </a:tr>
              <a:tr h="370840">
                <a:tc>
                  <a:txBody>
                    <a:bodyPr/>
                    <a:lstStyle/>
                    <a:p>
                      <a:r>
                        <a:rPr lang="en-US" dirty="0"/>
                        <a:t>manifestation statement of title and responsibility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secret library, a book-lovers’ journey through curiosities of history, Oliver </a:t>
                      </a:r>
                      <a:r>
                        <a:rPr lang="en-US" dirty="0" err="1"/>
                        <a:t>Tearle</a:t>
                      </a:r>
                      <a:r>
                        <a:rPr lang="en-US" dirty="0"/>
                        <a:t>”</a:t>
                      </a:r>
                    </a:p>
                  </a:txBody>
                  <a:tcPr/>
                </a:tc>
                <a:extLst>
                  <a:ext uri="{0D108BD9-81ED-4DB2-BD59-A6C34878D82A}">
                    <a16:rowId xmlns:a16="http://schemas.microsoft.com/office/drawing/2014/main" val="519810127"/>
                  </a:ext>
                </a:extLst>
              </a:tr>
              <a:tr h="370840">
                <a:tc>
                  <a:txBody>
                    <a:bodyPr/>
                    <a:lstStyle/>
                    <a:p>
                      <a:r>
                        <a:rPr lang="en-US" dirty="0"/>
                        <a:t>note on manifestation</a:t>
                      </a:r>
                      <a:endParaRPr lang="en-GB" dirty="0"/>
                    </a:p>
                  </a:txBody>
                  <a:tcPr/>
                </a:tc>
                <a:tc>
                  <a:txBody>
                    <a:bodyPr/>
                    <a:lstStyle/>
                    <a:p>
                      <a:r>
                        <a:rPr lang="en-US" dirty="0"/>
                        <a:t>“Includes index.”</a:t>
                      </a:r>
                      <a:endParaRPr lang="en-GB" dirty="0"/>
                    </a:p>
                  </a:txBody>
                  <a:tcPr/>
                </a:tc>
                <a:extLst>
                  <a:ext uri="{0D108BD9-81ED-4DB2-BD59-A6C34878D82A}">
                    <a16:rowId xmlns:a16="http://schemas.microsoft.com/office/drawing/2014/main" val="406517668"/>
                  </a:ext>
                </a:extLst>
              </a:tr>
              <a:tr h="370840">
                <a:tc>
                  <a:txBody>
                    <a:bodyPr/>
                    <a:lstStyle/>
                    <a:p>
                      <a:r>
                        <a:rPr lang="en-US" dirty="0"/>
                        <a:t>identifier of manifestation</a:t>
                      </a:r>
                      <a:endParaRPr lang="en-GB" dirty="0"/>
                    </a:p>
                  </a:txBody>
                  <a:tcPr/>
                </a:tc>
                <a:tc>
                  <a:txBody>
                    <a:bodyPr/>
                    <a:lstStyle/>
                    <a:p>
                      <a:r>
                        <a:rPr lang="en-US" dirty="0"/>
                        <a:t>“</a:t>
                      </a:r>
                      <a:r>
                        <a:rPr lang="en-GB" dirty="0"/>
                        <a:t>9781782435570"</a:t>
                      </a:r>
                    </a:p>
                    <a:p>
                      <a:endParaRPr lang="en-GB" dirty="0"/>
                    </a:p>
                  </a:txBody>
                  <a:tcPr/>
                </a:tc>
                <a:extLst>
                  <a:ext uri="{0D108BD9-81ED-4DB2-BD59-A6C34878D82A}">
                    <a16:rowId xmlns:a16="http://schemas.microsoft.com/office/drawing/2014/main" val="2361476313"/>
                  </a:ext>
                </a:extLst>
              </a:tr>
              <a:tr h="370840">
                <a:tc>
                  <a:txBody>
                    <a:bodyPr/>
                    <a:lstStyle/>
                    <a:p>
                      <a:r>
                        <a:rPr lang="en-GB" dirty="0"/>
                        <a:t>publisher corporate body</a:t>
                      </a:r>
                    </a:p>
                  </a:txBody>
                  <a:tcPr/>
                </a:tc>
                <a:tc>
                  <a:txBody>
                    <a:bodyPr/>
                    <a:lstStyle/>
                    <a:p>
                      <a:r>
                        <a:rPr lang="en-GB" dirty="0"/>
                        <a:t>“Michael O’Mara Books Limited”</a:t>
                      </a:r>
                    </a:p>
                  </a:txBody>
                  <a:tcPr/>
                </a:tc>
                <a:extLst>
                  <a:ext uri="{0D108BD9-81ED-4DB2-BD59-A6C34878D82A}">
                    <a16:rowId xmlns:a16="http://schemas.microsoft.com/office/drawing/2014/main" val="208503024"/>
                  </a:ext>
                </a:extLst>
              </a:tr>
              <a:tr h="370840">
                <a:tc>
                  <a:txBody>
                    <a:bodyPr/>
                    <a:lstStyle/>
                    <a:p>
                      <a:r>
                        <a:rPr lang="en-US" dirty="0"/>
                        <a:t>place of publication</a:t>
                      </a:r>
                      <a:endParaRPr lang="en-GB" dirty="0"/>
                    </a:p>
                  </a:txBody>
                  <a:tcPr/>
                </a:tc>
                <a:tc>
                  <a:txBody>
                    <a:bodyPr/>
                    <a:lstStyle/>
                    <a:p>
                      <a:r>
                        <a:rPr lang="en-GB" dirty="0"/>
                        <a:t>“London (England)”</a:t>
                      </a:r>
                    </a:p>
                  </a:txBody>
                  <a:tcPr/>
                </a:tc>
                <a:extLst>
                  <a:ext uri="{0D108BD9-81ED-4DB2-BD59-A6C34878D82A}">
                    <a16:rowId xmlns:a16="http://schemas.microsoft.com/office/drawing/2014/main" val="1272714263"/>
                  </a:ext>
                </a:extLst>
              </a:tr>
              <a:tr h="370840">
                <a:tc>
                  <a:txBody>
                    <a:bodyPr/>
                    <a:lstStyle/>
                    <a:p>
                      <a:r>
                        <a:rPr lang="en-US" dirty="0"/>
                        <a:t>date of publication</a:t>
                      </a:r>
                      <a:endParaRPr lang="en-GB" dirty="0"/>
                    </a:p>
                  </a:txBody>
                  <a:tcPr/>
                </a:tc>
                <a:tc>
                  <a:txBody>
                    <a:bodyPr/>
                    <a:lstStyle/>
                    <a:p>
                      <a:r>
                        <a:rPr lang="en-GB" dirty="0"/>
                        <a:t>“2016”</a:t>
                      </a:r>
                    </a:p>
                  </a:txBody>
                  <a:tcPr/>
                </a:tc>
                <a:extLst>
                  <a:ext uri="{0D108BD9-81ED-4DB2-BD59-A6C34878D82A}">
                    <a16:rowId xmlns:a16="http://schemas.microsoft.com/office/drawing/2014/main" val="2247523552"/>
                  </a:ext>
                </a:extLst>
              </a:tr>
              <a:tr h="370840">
                <a:tc>
                  <a:txBody>
                    <a:bodyPr/>
                    <a:lstStyle/>
                    <a:p>
                      <a:r>
                        <a:rPr lang="en-US" dirty="0"/>
                        <a:t>carrier type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“volume”</a:t>
                      </a:r>
                    </a:p>
                  </a:txBody>
                  <a:tcPr/>
                </a:tc>
                <a:extLst>
                  <a:ext uri="{0D108BD9-81ED-4DB2-BD59-A6C34878D82A}">
                    <a16:rowId xmlns:a16="http://schemas.microsoft.com/office/drawing/2014/main" val="3450549472"/>
                  </a:ext>
                </a:extLst>
              </a:tr>
              <a:tr h="370840">
                <a:tc>
                  <a:txBody>
                    <a:bodyPr/>
                    <a:lstStyle/>
                    <a:p>
                      <a:r>
                        <a:rPr lang="en-US" dirty="0"/>
                        <a:t>work manifested</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r>
                        <a:rPr lang="en-GB" dirty="0" err="1"/>
                        <a:t>Tearle</a:t>
                      </a:r>
                      <a:r>
                        <a:rPr lang="en-GB" dirty="0"/>
                        <a:t>, Oliver. Secret library”</a:t>
                      </a:r>
                      <a:endParaRPr lang="en-GB" b="0" dirty="0"/>
                    </a:p>
                  </a:txBody>
                  <a:tcPr/>
                </a:tc>
                <a:extLst>
                  <a:ext uri="{0D108BD9-81ED-4DB2-BD59-A6C34878D82A}">
                    <a16:rowId xmlns:a16="http://schemas.microsoft.com/office/drawing/2014/main" val="3236201647"/>
                  </a:ext>
                </a:extLst>
              </a:tr>
              <a:tr h="370840">
                <a:tc>
                  <a:txBody>
                    <a:bodyPr/>
                    <a:lstStyle/>
                    <a:p>
                      <a:r>
                        <a:rPr lang="en-US" dirty="0"/>
                        <a:t>related person of manifestation</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r>
                        <a:rPr lang="en-GB" dirty="0" err="1"/>
                        <a:t>Tearle</a:t>
                      </a:r>
                      <a:r>
                        <a:rPr lang="en-GB" dirty="0"/>
                        <a:t>, Oliver”</a:t>
                      </a:r>
                      <a:endParaRPr lang="en-GB" b="0" dirty="0"/>
                    </a:p>
                  </a:txBody>
                  <a:tcPr/>
                </a:tc>
                <a:extLst>
                  <a:ext uri="{0D108BD9-81ED-4DB2-BD59-A6C34878D82A}">
                    <a16:rowId xmlns:a16="http://schemas.microsoft.com/office/drawing/2014/main" val="2902363812"/>
                  </a:ext>
                </a:extLst>
              </a:tr>
            </a:tbl>
          </a:graphicData>
        </a:graphic>
      </p:graphicFrame>
    </p:spTree>
    <p:extLst>
      <p:ext uri="{BB962C8B-B14F-4D97-AF65-F5344CB8AC3E}">
        <p14:creationId xmlns:p14="http://schemas.microsoft.com/office/powerpoint/2010/main" val="3246544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4161973" cy="584775"/>
          </a:xfrm>
          <a:prstGeom prst="rect">
            <a:avLst/>
          </a:prstGeom>
          <a:noFill/>
        </p:spPr>
        <p:txBody>
          <a:bodyPr wrap="none" rtlCol="0">
            <a:spAutoFit/>
          </a:bodyPr>
          <a:lstStyle/>
          <a:p>
            <a:r>
              <a:rPr lang="en-US" sz="3200" dirty="0"/>
              <a:t>Scenario D: flat file data</a:t>
            </a:r>
            <a:endParaRPr lang="en-GB" sz="3200" dirty="0"/>
          </a:p>
        </p:txBody>
      </p:sp>
      <p:graphicFrame>
        <p:nvGraphicFramePr>
          <p:cNvPr id="3" name="Table 3">
            <a:extLst>
              <a:ext uri="{FF2B5EF4-FFF2-40B4-BE49-F238E27FC236}">
                <a16:creationId xmlns:a16="http://schemas.microsoft.com/office/drawing/2014/main" id="{B79531DF-26F6-2096-E72F-D75E776646F9}"/>
              </a:ext>
            </a:extLst>
          </p:cNvPr>
          <p:cNvGraphicFramePr>
            <a:graphicFrameLocks noGrp="1"/>
          </p:cNvGraphicFramePr>
          <p:nvPr>
            <p:extLst>
              <p:ext uri="{D42A27DB-BD31-4B8C-83A1-F6EECF244321}">
                <p14:modId xmlns:p14="http://schemas.microsoft.com/office/powerpoint/2010/main" val="4160881095"/>
              </p:ext>
            </p:extLst>
          </p:nvPr>
        </p:nvGraphicFramePr>
        <p:xfrm>
          <a:off x="476451" y="1372715"/>
          <a:ext cx="8195759" cy="4516120"/>
        </p:xfrm>
        <a:graphic>
          <a:graphicData uri="http://schemas.openxmlformats.org/drawingml/2006/table">
            <a:tbl>
              <a:tblPr firstRow="1" bandRow="1">
                <a:tableStyleId>{5C22544A-7EE6-4342-B048-85BDC9FD1C3A}</a:tableStyleId>
              </a:tblPr>
              <a:tblGrid>
                <a:gridCol w="2957414">
                  <a:extLst>
                    <a:ext uri="{9D8B030D-6E8A-4147-A177-3AD203B41FA5}">
                      <a16:colId xmlns:a16="http://schemas.microsoft.com/office/drawing/2014/main" val="3282777829"/>
                    </a:ext>
                  </a:extLst>
                </a:gridCol>
                <a:gridCol w="5238345">
                  <a:extLst>
                    <a:ext uri="{9D8B030D-6E8A-4147-A177-3AD203B41FA5}">
                      <a16:colId xmlns:a16="http://schemas.microsoft.com/office/drawing/2014/main" val="23186398"/>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extLst>
                  <a:ext uri="{0D108BD9-81ED-4DB2-BD59-A6C34878D82A}">
                    <a16:rowId xmlns:a16="http://schemas.microsoft.com/office/drawing/2014/main" val="1903534611"/>
                  </a:ext>
                </a:extLst>
              </a:tr>
              <a:tr h="370840">
                <a:tc>
                  <a:txBody>
                    <a:bodyPr/>
                    <a:lstStyle/>
                    <a:p>
                      <a:r>
                        <a:rPr lang="en-US" dirty="0"/>
                        <a:t>manifestation statement of title and responsibility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secret library, a book-lovers’ journey through curiosities of history, Oliver </a:t>
                      </a:r>
                      <a:r>
                        <a:rPr lang="en-US" dirty="0" err="1"/>
                        <a:t>Tearle</a:t>
                      </a:r>
                      <a:r>
                        <a:rPr lang="en-US" dirty="0"/>
                        <a:t>”</a:t>
                      </a:r>
                    </a:p>
                  </a:txBody>
                  <a:tcPr/>
                </a:tc>
                <a:extLst>
                  <a:ext uri="{0D108BD9-81ED-4DB2-BD59-A6C34878D82A}">
                    <a16:rowId xmlns:a16="http://schemas.microsoft.com/office/drawing/2014/main" val="519810127"/>
                  </a:ext>
                </a:extLst>
              </a:tr>
              <a:tr h="370840">
                <a:tc>
                  <a:txBody>
                    <a:bodyPr/>
                    <a:lstStyle/>
                    <a:p>
                      <a:r>
                        <a:rPr lang="en-US" dirty="0"/>
                        <a:t>note on manifestation</a:t>
                      </a:r>
                      <a:endParaRPr lang="en-GB" dirty="0"/>
                    </a:p>
                  </a:txBody>
                  <a:tcPr/>
                </a:tc>
                <a:tc>
                  <a:txBody>
                    <a:bodyPr/>
                    <a:lstStyle/>
                    <a:p>
                      <a:r>
                        <a:rPr lang="en-US" dirty="0"/>
                        <a:t>“Includes index.”</a:t>
                      </a:r>
                      <a:endParaRPr lang="en-GB" dirty="0"/>
                    </a:p>
                  </a:txBody>
                  <a:tcPr/>
                </a:tc>
                <a:extLst>
                  <a:ext uri="{0D108BD9-81ED-4DB2-BD59-A6C34878D82A}">
                    <a16:rowId xmlns:a16="http://schemas.microsoft.com/office/drawing/2014/main" val="406517668"/>
                  </a:ext>
                </a:extLst>
              </a:tr>
              <a:tr h="370840">
                <a:tc>
                  <a:txBody>
                    <a:bodyPr/>
                    <a:lstStyle/>
                    <a:p>
                      <a:r>
                        <a:rPr lang="en-US" dirty="0"/>
                        <a:t>identifier of manifestation</a:t>
                      </a:r>
                      <a:endParaRPr lang="en-GB" dirty="0"/>
                    </a:p>
                  </a:txBody>
                  <a:tcPr/>
                </a:tc>
                <a:tc>
                  <a:txBody>
                    <a:bodyPr/>
                    <a:lstStyle/>
                    <a:p>
                      <a:r>
                        <a:rPr lang="en-US" dirty="0"/>
                        <a:t>“</a:t>
                      </a:r>
                      <a:r>
                        <a:rPr lang="en-GB" dirty="0"/>
                        <a:t>9781782435570"</a:t>
                      </a:r>
                    </a:p>
                    <a:p>
                      <a:endParaRPr lang="en-GB" dirty="0"/>
                    </a:p>
                  </a:txBody>
                  <a:tcPr/>
                </a:tc>
                <a:extLst>
                  <a:ext uri="{0D108BD9-81ED-4DB2-BD59-A6C34878D82A}">
                    <a16:rowId xmlns:a16="http://schemas.microsoft.com/office/drawing/2014/main" val="2361476313"/>
                  </a:ext>
                </a:extLst>
              </a:tr>
              <a:tr h="370840">
                <a:tc>
                  <a:txBody>
                    <a:bodyPr/>
                    <a:lstStyle/>
                    <a:p>
                      <a:r>
                        <a:rPr lang="en-GB" dirty="0"/>
                        <a:t>publisher corporate body</a:t>
                      </a:r>
                    </a:p>
                  </a:txBody>
                  <a:tcPr/>
                </a:tc>
                <a:tc>
                  <a:txBody>
                    <a:bodyPr/>
                    <a:lstStyle/>
                    <a:p>
                      <a:r>
                        <a:rPr lang="en-GB" dirty="0"/>
                        <a:t>“Michael O’Mara Books”</a:t>
                      </a:r>
                    </a:p>
                  </a:txBody>
                  <a:tcPr/>
                </a:tc>
                <a:extLst>
                  <a:ext uri="{0D108BD9-81ED-4DB2-BD59-A6C34878D82A}">
                    <a16:rowId xmlns:a16="http://schemas.microsoft.com/office/drawing/2014/main" val="208503024"/>
                  </a:ext>
                </a:extLst>
              </a:tr>
              <a:tr h="370840">
                <a:tc>
                  <a:txBody>
                    <a:bodyPr/>
                    <a:lstStyle/>
                    <a:p>
                      <a:r>
                        <a:rPr lang="en-US" dirty="0"/>
                        <a:t>place of publication</a:t>
                      </a:r>
                      <a:endParaRPr lang="en-GB" dirty="0"/>
                    </a:p>
                  </a:txBody>
                  <a:tcPr/>
                </a:tc>
                <a:tc>
                  <a:txBody>
                    <a:bodyPr/>
                    <a:lstStyle/>
                    <a:p>
                      <a:r>
                        <a:rPr lang="en-GB" dirty="0"/>
                        <a:t>“London”</a:t>
                      </a:r>
                    </a:p>
                  </a:txBody>
                  <a:tcPr/>
                </a:tc>
                <a:extLst>
                  <a:ext uri="{0D108BD9-81ED-4DB2-BD59-A6C34878D82A}">
                    <a16:rowId xmlns:a16="http://schemas.microsoft.com/office/drawing/2014/main" val="1272714263"/>
                  </a:ext>
                </a:extLst>
              </a:tr>
              <a:tr h="370840">
                <a:tc>
                  <a:txBody>
                    <a:bodyPr/>
                    <a:lstStyle/>
                    <a:p>
                      <a:r>
                        <a:rPr lang="en-US" dirty="0"/>
                        <a:t>date of publication</a:t>
                      </a:r>
                      <a:endParaRPr lang="en-GB" dirty="0"/>
                    </a:p>
                  </a:txBody>
                  <a:tcPr/>
                </a:tc>
                <a:tc>
                  <a:txBody>
                    <a:bodyPr/>
                    <a:lstStyle/>
                    <a:p>
                      <a:r>
                        <a:rPr lang="en-GB" dirty="0"/>
                        <a:t>“2016”</a:t>
                      </a:r>
                    </a:p>
                  </a:txBody>
                  <a:tcPr/>
                </a:tc>
                <a:extLst>
                  <a:ext uri="{0D108BD9-81ED-4DB2-BD59-A6C34878D82A}">
                    <a16:rowId xmlns:a16="http://schemas.microsoft.com/office/drawing/2014/main" val="2247523552"/>
                  </a:ext>
                </a:extLst>
              </a:tr>
              <a:tr h="370840">
                <a:tc>
                  <a:txBody>
                    <a:bodyPr/>
                    <a:lstStyle/>
                    <a:p>
                      <a:r>
                        <a:rPr lang="en-US" dirty="0"/>
                        <a:t>carrier type</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“book”</a:t>
                      </a:r>
                    </a:p>
                  </a:txBody>
                  <a:tcPr/>
                </a:tc>
                <a:extLst>
                  <a:ext uri="{0D108BD9-81ED-4DB2-BD59-A6C34878D82A}">
                    <a16:rowId xmlns:a16="http://schemas.microsoft.com/office/drawing/2014/main" val="3450549472"/>
                  </a:ext>
                </a:extLst>
              </a:tr>
              <a:tr h="370840">
                <a:tc>
                  <a:txBody>
                    <a:bodyPr/>
                    <a:lstStyle/>
                    <a:p>
                      <a:r>
                        <a:rPr lang="en-US" dirty="0"/>
                        <a:t>work manifested</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secret library”</a:t>
                      </a:r>
                      <a:endParaRPr lang="en-GB" b="0" dirty="0"/>
                    </a:p>
                  </a:txBody>
                  <a:tcPr/>
                </a:tc>
                <a:extLst>
                  <a:ext uri="{0D108BD9-81ED-4DB2-BD59-A6C34878D82A}">
                    <a16:rowId xmlns:a16="http://schemas.microsoft.com/office/drawing/2014/main" val="3236201647"/>
                  </a:ext>
                </a:extLst>
              </a:tr>
              <a:tr h="370840">
                <a:tc>
                  <a:txBody>
                    <a:bodyPr/>
                    <a:lstStyle/>
                    <a:p>
                      <a:r>
                        <a:rPr lang="en-US" dirty="0"/>
                        <a:t>related person of manifestation</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“Oliver </a:t>
                      </a:r>
                      <a:r>
                        <a:rPr lang="en-GB" dirty="0" err="1"/>
                        <a:t>Tearle</a:t>
                      </a:r>
                      <a:r>
                        <a:rPr lang="en-GB" dirty="0"/>
                        <a:t>”</a:t>
                      </a:r>
                      <a:endParaRPr lang="en-GB" b="0" dirty="0"/>
                    </a:p>
                  </a:txBody>
                  <a:tcPr/>
                </a:tc>
                <a:extLst>
                  <a:ext uri="{0D108BD9-81ED-4DB2-BD59-A6C34878D82A}">
                    <a16:rowId xmlns:a16="http://schemas.microsoft.com/office/drawing/2014/main" val="2902363812"/>
                  </a:ext>
                </a:extLst>
              </a:tr>
            </a:tbl>
          </a:graphicData>
        </a:graphic>
      </p:graphicFrame>
    </p:spTree>
    <p:extLst>
      <p:ext uri="{BB962C8B-B14F-4D97-AF65-F5344CB8AC3E}">
        <p14:creationId xmlns:p14="http://schemas.microsoft.com/office/powerpoint/2010/main" val="1146498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1775230" cy="584775"/>
          </a:xfrm>
          <a:prstGeom prst="rect">
            <a:avLst/>
          </a:prstGeom>
          <a:noFill/>
        </p:spPr>
        <p:txBody>
          <a:bodyPr wrap="none" rtlCol="0">
            <a:spAutoFit/>
          </a:bodyPr>
          <a:lstStyle/>
          <a:p>
            <a:r>
              <a:rPr lang="en-US" sz="3200" dirty="0"/>
              <a:t>Summary</a:t>
            </a:r>
            <a:endParaRPr lang="en-GB" sz="3200" dirty="0"/>
          </a:p>
        </p:txBody>
      </p:sp>
      <p:sp>
        <p:nvSpPr>
          <p:cNvPr id="3" name="TextBox 2">
            <a:extLst>
              <a:ext uri="{FF2B5EF4-FFF2-40B4-BE49-F238E27FC236}">
                <a16:creationId xmlns:a16="http://schemas.microsoft.com/office/drawing/2014/main" id="{B257C11D-37C8-6019-DE32-6A5F9696424C}"/>
              </a:ext>
            </a:extLst>
          </p:cNvPr>
          <p:cNvSpPr txBox="1"/>
          <p:nvPr/>
        </p:nvSpPr>
        <p:spPr>
          <a:xfrm>
            <a:off x="476451" y="1224991"/>
            <a:ext cx="7733899" cy="1569660"/>
          </a:xfrm>
          <a:prstGeom prst="rect">
            <a:avLst/>
          </a:prstGeom>
          <a:noFill/>
        </p:spPr>
        <p:txBody>
          <a:bodyPr wrap="square" rtlCol="0">
            <a:spAutoFit/>
          </a:bodyPr>
          <a:lstStyle/>
          <a:p>
            <a:r>
              <a:rPr lang="en-US" sz="2400" dirty="0"/>
              <a:t>RDA Toolkit supports a wide-range of metadata implementations. An application profile is necessary to select the correct tools and methods for a specific implementation.</a:t>
            </a:r>
          </a:p>
        </p:txBody>
      </p:sp>
      <p:sp>
        <p:nvSpPr>
          <p:cNvPr id="4" name="TextBox 3">
            <a:extLst>
              <a:ext uri="{FF2B5EF4-FFF2-40B4-BE49-F238E27FC236}">
                <a16:creationId xmlns:a16="http://schemas.microsoft.com/office/drawing/2014/main" id="{CBFB12C4-D656-B21C-E4C0-C7A1CBD326AE}"/>
              </a:ext>
            </a:extLst>
          </p:cNvPr>
          <p:cNvSpPr txBox="1"/>
          <p:nvPr/>
        </p:nvSpPr>
        <p:spPr>
          <a:xfrm>
            <a:off x="476450" y="3011355"/>
            <a:ext cx="7733899" cy="1569660"/>
          </a:xfrm>
          <a:prstGeom prst="rect">
            <a:avLst/>
          </a:prstGeom>
          <a:noFill/>
        </p:spPr>
        <p:txBody>
          <a:bodyPr wrap="square" rtlCol="0">
            <a:spAutoFit/>
          </a:bodyPr>
          <a:lstStyle/>
          <a:p>
            <a:r>
              <a:rPr lang="en-US" sz="2400" dirty="0"/>
              <a:t>Factors that influence a profile include:</a:t>
            </a:r>
          </a:p>
          <a:p>
            <a:pPr marL="342900" indent="-342900">
              <a:buFont typeface="Arial" panose="020B0604020202020204" pitchFamily="34" charset="0"/>
              <a:buChar char="•"/>
            </a:pPr>
            <a:r>
              <a:rPr lang="en-US" sz="2400" dirty="0"/>
              <a:t>Representation vs Context (description vs relationships)</a:t>
            </a:r>
          </a:p>
          <a:p>
            <a:pPr marL="342900" indent="-342900">
              <a:buFont typeface="Arial" panose="020B0604020202020204" pitchFamily="34" charset="0"/>
              <a:buChar char="•"/>
            </a:pPr>
            <a:r>
              <a:rPr lang="en-US" sz="2400" dirty="0"/>
              <a:t>Cost vs Benefit (data processing: hardware, systems, skills)</a:t>
            </a:r>
          </a:p>
          <a:p>
            <a:pPr marL="342900" indent="-342900">
              <a:buFont typeface="Arial" panose="020B0604020202020204" pitchFamily="34" charset="0"/>
              <a:buChar char="•"/>
            </a:pPr>
            <a:r>
              <a:rPr lang="en-US" sz="2400" dirty="0"/>
              <a:t>Open vs Closed (data gathering and sharing)</a:t>
            </a:r>
          </a:p>
        </p:txBody>
      </p:sp>
      <p:sp>
        <p:nvSpPr>
          <p:cNvPr id="5" name="TextBox 4">
            <a:extLst>
              <a:ext uri="{FF2B5EF4-FFF2-40B4-BE49-F238E27FC236}">
                <a16:creationId xmlns:a16="http://schemas.microsoft.com/office/drawing/2014/main" id="{8FF5797D-5123-7D2F-5B84-5745995B424D}"/>
              </a:ext>
            </a:extLst>
          </p:cNvPr>
          <p:cNvSpPr txBox="1"/>
          <p:nvPr/>
        </p:nvSpPr>
        <p:spPr>
          <a:xfrm>
            <a:off x="476450" y="4797719"/>
            <a:ext cx="7733899" cy="1200329"/>
          </a:xfrm>
          <a:prstGeom prst="rect">
            <a:avLst/>
          </a:prstGeom>
          <a:noFill/>
        </p:spPr>
        <p:txBody>
          <a:bodyPr wrap="square" rtlCol="0">
            <a:spAutoFit/>
          </a:bodyPr>
          <a:lstStyle/>
          <a:p>
            <a:r>
              <a:rPr lang="en-US" sz="2400" dirty="0"/>
              <a:t>The internal coherency of the Toolkit provides a basis for interoperability of metadata between different profiles and applications.</a:t>
            </a:r>
          </a:p>
        </p:txBody>
      </p:sp>
    </p:spTree>
    <p:extLst>
      <p:ext uri="{BB962C8B-B14F-4D97-AF65-F5344CB8AC3E}">
        <p14:creationId xmlns:p14="http://schemas.microsoft.com/office/powerpoint/2010/main" val="4272651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2040943" cy="584775"/>
          </a:xfrm>
          <a:prstGeom prst="rect">
            <a:avLst/>
          </a:prstGeom>
          <a:noFill/>
        </p:spPr>
        <p:txBody>
          <a:bodyPr wrap="none" rtlCol="0">
            <a:spAutoFit/>
          </a:bodyPr>
          <a:lstStyle/>
          <a:p>
            <a:r>
              <a:rPr lang="en-US" sz="3200" dirty="0"/>
              <a:t>Thank you!</a:t>
            </a:r>
          </a:p>
        </p:txBody>
      </p:sp>
      <p:sp>
        <p:nvSpPr>
          <p:cNvPr id="3" name="TextBox 2">
            <a:extLst>
              <a:ext uri="{FF2B5EF4-FFF2-40B4-BE49-F238E27FC236}">
                <a16:creationId xmlns:a16="http://schemas.microsoft.com/office/drawing/2014/main" id="{E150D331-0DA8-2E8E-B38F-BF1BE6AE171E}"/>
              </a:ext>
            </a:extLst>
          </p:cNvPr>
          <p:cNvSpPr txBox="1"/>
          <p:nvPr/>
        </p:nvSpPr>
        <p:spPr>
          <a:xfrm>
            <a:off x="476452" y="1946885"/>
            <a:ext cx="7733899" cy="1015663"/>
          </a:xfrm>
          <a:prstGeom prst="rect">
            <a:avLst/>
          </a:prstGeom>
          <a:noFill/>
        </p:spPr>
        <p:txBody>
          <a:bodyPr wrap="square" rtlCol="0">
            <a:spAutoFit/>
          </a:bodyPr>
          <a:lstStyle/>
          <a:p>
            <a:r>
              <a:rPr lang="en-US" sz="2400" dirty="0"/>
              <a:t>Presentation, with notes:</a:t>
            </a:r>
          </a:p>
          <a:p>
            <a:endParaRPr lang="en-US" dirty="0"/>
          </a:p>
          <a:p>
            <a:r>
              <a:rPr lang="en-US" dirty="0"/>
              <a:t>http://www.gordondunsire.com/pubs/pres/RDAMST.pptx</a:t>
            </a:r>
          </a:p>
        </p:txBody>
      </p:sp>
      <p:sp>
        <p:nvSpPr>
          <p:cNvPr id="4" name="TextBox 3">
            <a:extLst>
              <a:ext uri="{FF2B5EF4-FFF2-40B4-BE49-F238E27FC236}">
                <a16:creationId xmlns:a16="http://schemas.microsoft.com/office/drawing/2014/main" id="{7815B17E-09F4-AECC-19A8-8C9B40B2FF61}"/>
              </a:ext>
            </a:extLst>
          </p:cNvPr>
          <p:cNvSpPr txBox="1"/>
          <p:nvPr/>
        </p:nvSpPr>
        <p:spPr>
          <a:xfrm>
            <a:off x="476451" y="3552700"/>
            <a:ext cx="7733899" cy="1938992"/>
          </a:xfrm>
          <a:prstGeom prst="rect">
            <a:avLst/>
          </a:prstGeom>
          <a:noFill/>
        </p:spPr>
        <p:txBody>
          <a:bodyPr wrap="square" rtlCol="0">
            <a:spAutoFit/>
          </a:bodyPr>
          <a:lstStyle/>
          <a:p>
            <a:r>
              <a:rPr lang="en-US" sz="2400" dirty="0"/>
              <a:t>RDA Toolkit Guidance:</a:t>
            </a:r>
          </a:p>
          <a:p>
            <a:pPr marL="1487488"/>
            <a:r>
              <a:rPr lang="en-US" sz="2400" dirty="0"/>
              <a:t>Application profiles</a:t>
            </a:r>
          </a:p>
          <a:p>
            <a:pPr marL="1487488"/>
            <a:r>
              <a:rPr lang="en-US" sz="2400" dirty="0"/>
              <a:t>Manifestation statements</a:t>
            </a:r>
          </a:p>
          <a:p>
            <a:pPr marL="1487488"/>
            <a:r>
              <a:rPr lang="en-US" sz="2400" dirty="0"/>
              <a:t>RDA implementation scenarios</a:t>
            </a:r>
          </a:p>
          <a:p>
            <a:pPr marL="1487488"/>
            <a:r>
              <a:rPr lang="en-US" sz="2400" dirty="0"/>
              <a:t>Recording methods</a:t>
            </a:r>
          </a:p>
        </p:txBody>
      </p:sp>
    </p:spTree>
    <p:extLst>
      <p:ext uri="{BB962C8B-B14F-4D97-AF65-F5344CB8AC3E}">
        <p14:creationId xmlns:p14="http://schemas.microsoft.com/office/powerpoint/2010/main" val="3207993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5326138" cy="584775"/>
          </a:xfrm>
          <a:prstGeom prst="rect">
            <a:avLst/>
          </a:prstGeom>
          <a:noFill/>
        </p:spPr>
        <p:txBody>
          <a:bodyPr wrap="none" rtlCol="0">
            <a:spAutoFit/>
          </a:bodyPr>
          <a:lstStyle/>
          <a:p>
            <a:r>
              <a:rPr lang="en-US" sz="3200" dirty="0"/>
              <a:t>RDA Implementation scenarios</a:t>
            </a:r>
            <a:endParaRPr lang="en-GB" sz="3200" dirty="0"/>
          </a:p>
        </p:txBody>
      </p:sp>
      <p:sp>
        <p:nvSpPr>
          <p:cNvPr id="3" name="TextBox 2">
            <a:extLst>
              <a:ext uri="{FF2B5EF4-FFF2-40B4-BE49-F238E27FC236}">
                <a16:creationId xmlns:a16="http://schemas.microsoft.com/office/drawing/2014/main" id="{EE8023E9-C915-54A6-D37D-7CE2CAEEB4DB}"/>
              </a:ext>
            </a:extLst>
          </p:cNvPr>
          <p:cNvSpPr txBox="1"/>
          <p:nvPr/>
        </p:nvSpPr>
        <p:spPr>
          <a:xfrm>
            <a:off x="476450" y="1220151"/>
            <a:ext cx="8152597" cy="2677656"/>
          </a:xfrm>
          <a:prstGeom prst="rect">
            <a:avLst/>
          </a:prstGeom>
          <a:noFill/>
        </p:spPr>
        <p:txBody>
          <a:bodyPr wrap="square" rtlCol="0">
            <a:spAutoFit/>
          </a:bodyPr>
          <a:lstStyle/>
          <a:p>
            <a:r>
              <a:rPr lang="en-US" sz="2400" dirty="0"/>
              <a:t>RDA Toolkit supports four different scenarios for processing metadata:</a:t>
            </a:r>
          </a:p>
          <a:p>
            <a:endParaRPr lang="en-US" sz="2400" dirty="0"/>
          </a:p>
          <a:p>
            <a:pPr marL="457200"/>
            <a:r>
              <a:rPr lang="en-US" sz="2400" dirty="0"/>
              <a:t>A: Linked open data</a:t>
            </a:r>
          </a:p>
          <a:p>
            <a:pPr marL="457200"/>
            <a:r>
              <a:rPr lang="en-US" sz="2400" dirty="0"/>
              <a:t>B: Relational or object-oriented data</a:t>
            </a:r>
          </a:p>
          <a:p>
            <a:pPr marL="457200"/>
            <a:r>
              <a:rPr lang="en-US" sz="2400" dirty="0"/>
              <a:t>C: Bibliographic/authority data</a:t>
            </a:r>
          </a:p>
          <a:p>
            <a:pPr marL="457200"/>
            <a:r>
              <a:rPr lang="en-US" sz="2400" dirty="0"/>
              <a:t>D: Flat file data</a:t>
            </a:r>
            <a:endParaRPr lang="en-GB" sz="2400" dirty="0"/>
          </a:p>
        </p:txBody>
      </p:sp>
      <p:sp>
        <p:nvSpPr>
          <p:cNvPr id="4" name="TextBox 3">
            <a:extLst>
              <a:ext uri="{FF2B5EF4-FFF2-40B4-BE49-F238E27FC236}">
                <a16:creationId xmlns:a16="http://schemas.microsoft.com/office/drawing/2014/main" id="{F32585FF-49ED-A9C9-AE14-B9236CC7F58D}"/>
              </a:ext>
            </a:extLst>
          </p:cNvPr>
          <p:cNvSpPr txBox="1"/>
          <p:nvPr/>
        </p:nvSpPr>
        <p:spPr>
          <a:xfrm>
            <a:off x="476450" y="4109671"/>
            <a:ext cx="8152597" cy="1938992"/>
          </a:xfrm>
          <a:prstGeom prst="rect">
            <a:avLst/>
          </a:prstGeom>
          <a:noFill/>
        </p:spPr>
        <p:txBody>
          <a:bodyPr wrap="square" rtlCol="0">
            <a:spAutoFit/>
          </a:bodyPr>
          <a:lstStyle/>
          <a:p>
            <a:r>
              <a:rPr lang="en-US" sz="2400" dirty="0"/>
              <a:t>The main difference is how the metadata is structured and processed in an application:</a:t>
            </a:r>
          </a:p>
          <a:p>
            <a:endParaRPr lang="en-US" sz="2400" dirty="0"/>
          </a:p>
          <a:p>
            <a:pPr marL="457200"/>
            <a:r>
              <a:rPr lang="en-US" sz="2400" dirty="0"/>
              <a:t>How descriptions of different things are linked in a catalogue</a:t>
            </a:r>
          </a:p>
          <a:p>
            <a:pPr marL="457200"/>
            <a:r>
              <a:rPr lang="en-US" sz="2400" dirty="0"/>
              <a:t>How descriptions are manipulated to meet user functions</a:t>
            </a:r>
            <a:endParaRPr lang="en-GB" sz="2400" dirty="0"/>
          </a:p>
        </p:txBody>
      </p:sp>
    </p:spTree>
    <p:extLst>
      <p:ext uri="{BB962C8B-B14F-4D97-AF65-F5344CB8AC3E}">
        <p14:creationId xmlns:p14="http://schemas.microsoft.com/office/powerpoint/2010/main" val="3432963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4140685" cy="584775"/>
          </a:xfrm>
          <a:prstGeom prst="rect">
            <a:avLst/>
          </a:prstGeom>
          <a:noFill/>
        </p:spPr>
        <p:txBody>
          <a:bodyPr wrap="none" rtlCol="0">
            <a:spAutoFit/>
          </a:bodyPr>
          <a:lstStyle/>
          <a:p>
            <a:r>
              <a:rPr lang="en-US" sz="3200" dirty="0"/>
              <a:t>RDA recording methods</a:t>
            </a:r>
            <a:endParaRPr lang="en-GB" sz="3200" dirty="0"/>
          </a:p>
        </p:txBody>
      </p:sp>
      <p:sp>
        <p:nvSpPr>
          <p:cNvPr id="3" name="TextBox 2">
            <a:extLst>
              <a:ext uri="{FF2B5EF4-FFF2-40B4-BE49-F238E27FC236}">
                <a16:creationId xmlns:a16="http://schemas.microsoft.com/office/drawing/2014/main" id="{EE8023E9-C915-54A6-D37D-7CE2CAEEB4DB}"/>
              </a:ext>
            </a:extLst>
          </p:cNvPr>
          <p:cNvSpPr txBox="1"/>
          <p:nvPr/>
        </p:nvSpPr>
        <p:spPr>
          <a:xfrm>
            <a:off x="476451" y="1187096"/>
            <a:ext cx="8152597" cy="2677656"/>
          </a:xfrm>
          <a:prstGeom prst="rect">
            <a:avLst/>
          </a:prstGeom>
          <a:noFill/>
        </p:spPr>
        <p:txBody>
          <a:bodyPr wrap="square" rtlCol="0">
            <a:spAutoFit/>
          </a:bodyPr>
          <a:lstStyle/>
          <a:p>
            <a:r>
              <a:rPr lang="en-US" sz="2400" dirty="0"/>
              <a:t>RDA Toolkit provides four different methods for recording the same information about some thing in a description:</a:t>
            </a:r>
          </a:p>
          <a:p>
            <a:endParaRPr lang="en-US" sz="2400" dirty="0"/>
          </a:p>
          <a:p>
            <a:pPr marL="457200"/>
            <a:r>
              <a:rPr lang="en-US" sz="2400" dirty="0"/>
              <a:t>1: unstructured description (e.g. name/title, note)</a:t>
            </a:r>
          </a:p>
          <a:p>
            <a:pPr marL="457200"/>
            <a:r>
              <a:rPr lang="en-US" sz="2400" dirty="0"/>
              <a:t>2: structured description (e.g. access point, controlled term)</a:t>
            </a:r>
          </a:p>
          <a:p>
            <a:pPr marL="457200"/>
            <a:r>
              <a:rPr lang="en-US" sz="2400" dirty="0"/>
              <a:t>3: identifier [string]</a:t>
            </a:r>
          </a:p>
          <a:p>
            <a:pPr marL="457200"/>
            <a:r>
              <a:rPr lang="en-US" sz="2400" dirty="0"/>
              <a:t>4: IRI [thing]</a:t>
            </a:r>
            <a:endParaRPr lang="en-GB" sz="2400" dirty="0"/>
          </a:p>
        </p:txBody>
      </p:sp>
      <p:sp>
        <p:nvSpPr>
          <p:cNvPr id="5" name="TextBox 4">
            <a:extLst>
              <a:ext uri="{FF2B5EF4-FFF2-40B4-BE49-F238E27FC236}">
                <a16:creationId xmlns:a16="http://schemas.microsoft.com/office/drawing/2014/main" id="{7BE0029A-216F-0D3D-7F42-CE052D4CADC0}"/>
              </a:ext>
            </a:extLst>
          </p:cNvPr>
          <p:cNvSpPr txBox="1"/>
          <p:nvPr/>
        </p:nvSpPr>
        <p:spPr>
          <a:xfrm>
            <a:off x="436346" y="4131927"/>
            <a:ext cx="8152597" cy="2308324"/>
          </a:xfrm>
          <a:prstGeom prst="rect">
            <a:avLst/>
          </a:prstGeom>
          <a:noFill/>
        </p:spPr>
        <p:txBody>
          <a:bodyPr wrap="square" rtlCol="0">
            <a:spAutoFit/>
          </a:bodyPr>
          <a:lstStyle/>
          <a:p>
            <a:r>
              <a:rPr lang="en-US" sz="2400" dirty="0"/>
              <a:t>Data is linked in each implementation scenario with a recording method:</a:t>
            </a:r>
          </a:p>
          <a:p>
            <a:pPr marL="457200"/>
            <a:r>
              <a:rPr lang="en-US" sz="2400" dirty="0"/>
              <a:t>A: Linked open data =&gt; IRI</a:t>
            </a:r>
          </a:p>
          <a:p>
            <a:pPr marL="457200"/>
            <a:r>
              <a:rPr lang="en-US" sz="2400" dirty="0"/>
              <a:t>B: Relational or object-oriented data =&gt; identifier</a:t>
            </a:r>
          </a:p>
          <a:p>
            <a:pPr marL="457200"/>
            <a:r>
              <a:rPr lang="en-US" sz="2400" dirty="0"/>
              <a:t>C: Bibliographic/authority data =&gt; structured description</a:t>
            </a:r>
          </a:p>
          <a:p>
            <a:pPr marL="457200"/>
            <a:r>
              <a:rPr lang="en-US" sz="2400" dirty="0"/>
              <a:t>D: Flat file data =&gt; unstructured description</a:t>
            </a:r>
            <a:endParaRPr lang="en-GB" sz="2400" dirty="0"/>
          </a:p>
        </p:txBody>
      </p:sp>
    </p:spTree>
    <p:extLst>
      <p:ext uri="{BB962C8B-B14F-4D97-AF65-F5344CB8AC3E}">
        <p14:creationId xmlns:p14="http://schemas.microsoft.com/office/powerpoint/2010/main" val="3904586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1239A5-579F-BE36-F05A-EA1ED45B7672}"/>
              </a:ext>
            </a:extLst>
          </p:cNvPr>
          <p:cNvSpPr txBox="1"/>
          <p:nvPr/>
        </p:nvSpPr>
        <p:spPr>
          <a:xfrm>
            <a:off x="476451" y="423512"/>
            <a:ext cx="3412153" cy="584775"/>
          </a:xfrm>
          <a:prstGeom prst="rect">
            <a:avLst/>
          </a:prstGeom>
          <a:noFill/>
        </p:spPr>
        <p:txBody>
          <a:bodyPr wrap="none" rtlCol="0">
            <a:spAutoFit/>
          </a:bodyPr>
          <a:lstStyle/>
          <a:p>
            <a:r>
              <a:rPr lang="en-US" sz="3200" dirty="0"/>
              <a:t>Application profiles</a:t>
            </a:r>
            <a:endParaRPr lang="en-GB" sz="3200" dirty="0"/>
          </a:p>
        </p:txBody>
      </p:sp>
      <p:sp>
        <p:nvSpPr>
          <p:cNvPr id="3" name="TextBox 2">
            <a:extLst>
              <a:ext uri="{FF2B5EF4-FFF2-40B4-BE49-F238E27FC236}">
                <a16:creationId xmlns:a16="http://schemas.microsoft.com/office/drawing/2014/main" id="{EE8023E9-C915-54A6-D37D-7CE2CAEEB4DB}"/>
              </a:ext>
            </a:extLst>
          </p:cNvPr>
          <p:cNvSpPr txBox="1"/>
          <p:nvPr/>
        </p:nvSpPr>
        <p:spPr>
          <a:xfrm>
            <a:off x="476451" y="1345912"/>
            <a:ext cx="7733899" cy="830997"/>
          </a:xfrm>
          <a:prstGeom prst="rect">
            <a:avLst/>
          </a:prstGeom>
          <a:noFill/>
        </p:spPr>
        <p:txBody>
          <a:bodyPr wrap="square" rtlCol="0">
            <a:spAutoFit/>
          </a:bodyPr>
          <a:lstStyle/>
          <a:p>
            <a:r>
              <a:rPr lang="en-US" sz="2400" dirty="0"/>
              <a:t>Only some RDA elements, options, and recording methods are relevant for any particular implementation or application</a:t>
            </a:r>
          </a:p>
        </p:txBody>
      </p:sp>
      <p:sp>
        <p:nvSpPr>
          <p:cNvPr id="4" name="TextBox 3">
            <a:extLst>
              <a:ext uri="{FF2B5EF4-FFF2-40B4-BE49-F238E27FC236}">
                <a16:creationId xmlns:a16="http://schemas.microsoft.com/office/drawing/2014/main" id="{F53A7077-3EB3-34C1-64F6-C9ECD0C49C64}"/>
              </a:ext>
            </a:extLst>
          </p:cNvPr>
          <p:cNvSpPr txBox="1"/>
          <p:nvPr/>
        </p:nvSpPr>
        <p:spPr>
          <a:xfrm>
            <a:off x="476449" y="2481088"/>
            <a:ext cx="7733899" cy="1200329"/>
          </a:xfrm>
          <a:prstGeom prst="rect">
            <a:avLst/>
          </a:prstGeom>
          <a:noFill/>
        </p:spPr>
        <p:txBody>
          <a:bodyPr wrap="square" rtlCol="0">
            <a:spAutoFit/>
          </a:bodyPr>
          <a:lstStyle/>
          <a:p>
            <a:r>
              <a:rPr lang="en-US" sz="2400" dirty="0"/>
              <a:t>An application profile specifies which ones to use, plus other stuff like controlled vocabularies (authority files and value vocabularies)</a:t>
            </a:r>
          </a:p>
        </p:txBody>
      </p:sp>
      <p:sp>
        <p:nvSpPr>
          <p:cNvPr id="6" name="TextBox 5">
            <a:extLst>
              <a:ext uri="{FF2B5EF4-FFF2-40B4-BE49-F238E27FC236}">
                <a16:creationId xmlns:a16="http://schemas.microsoft.com/office/drawing/2014/main" id="{85C7B6A2-3721-ED98-EFFA-E436B665CD98}"/>
              </a:ext>
            </a:extLst>
          </p:cNvPr>
          <p:cNvSpPr txBox="1"/>
          <p:nvPr/>
        </p:nvSpPr>
        <p:spPr>
          <a:xfrm>
            <a:off x="476449" y="3985596"/>
            <a:ext cx="7733899" cy="830997"/>
          </a:xfrm>
          <a:prstGeom prst="rect">
            <a:avLst/>
          </a:prstGeom>
          <a:noFill/>
        </p:spPr>
        <p:txBody>
          <a:bodyPr wrap="square" rtlCol="0">
            <a:spAutoFit/>
          </a:bodyPr>
          <a:lstStyle/>
          <a:p>
            <a:r>
              <a:rPr lang="en-US" sz="2400" dirty="0"/>
              <a:t>It is very difficult to use RDA Toolkit without a profile (or policy statements, etc.)</a:t>
            </a:r>
          </a:p>
        </p:txBody>
      </p:sp>
    </p:spTree>
    <p:extLst>
      <p:ext uri="{BB962C8B-B14F-4D97-AF65-F5344CB8AC3E}">
        <p14:creationId xmlns:p14="http://schemas.microsoft.com/office/powerpoint/2010/main" val="2200274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ok cover with a keyhole&#10;&#10;Description automatically generated">
            <a:extLst>
              <a:ext uri="{FF2B5EF4-FFF2-40B4-BE49-F238E27FC236}">
                <a16:creationId xmlns:a16="http://schemas.microsoft.com/office/drawing/2014/main" id="{966CF655-947C-F184-5005-7EBCB9B735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69" y="229151"/>
            <a:ext cx="3990975" cy="6505575"/>
          </a:xfrm>
          <a:prstGeom prst="rect">
            <a:avLst/>
          </a:prstGeom>
        </p:spPr>
      </p:pic>
      <p:pic>
        <p:nvPicPr>
          <p:cNvPr id="7" name="Picture 6" descr="A book with text on it&#10;&#10;Description automatically generated">
            <a:extLst>
              <a:ext uri="{FF2B5EF4-FFF2-40B4-BE49-F238E27FC236}">
                <a16:creationId xmlns:a16="http://schemas.microsoft.com/office/drawing/2014/main" id="{26491CC7-634E-F445-764F-34A99AAEB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4741" y="1101691"/>
            <a:ext cx="4713956" cy="5063290"/>
          </a:xfrm>
          <a:prstGeom prst="rect">
            <a:avLst/>
          </a:prstGeom>
        </p:spPr>
      </p:pic>
    </p:spTree>
    <p:extLst>
      <p:ext uri="{BB962C8B-B14F-4D97-AF65-F5344CB8AC3E}">
        <p14:creationId xmlns:p14="http://schemas.microsoft.com/office/powerpoint/2010/main" val="2411258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ok cover with a keyhole&#10;&#10;Description automatically generated">
            <a:extLst>
              <a:ext uri="{FF2B5EF4-FFF2-40B4-BE49-F238E27FC236}">
                <a16:creationId xmlns:a16="http://schemas.microsoft.com/office/drawing/2014/main" id="{966CF655-947C-F184-5005-7EBCB9B735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69" y="229151"/>
            <a:ext cx="3990975" cy="6505575"/>
          </a:xfrm>
          <a:prstGeom prst="rect">
            <a:avLst/>
          </a:prstGeom>
        </p:spPr>
      </p:pic>
      <p:pic>
        <p:nvPicPr>
          <p:cNvPr id="7" name="Picture 6" descr="A book with text on it&#10;&#10;Description automatically generated">
            <a:extLst>
              <a:ext uri="{FF2B5EF4-FFF2-40B4-BE49-F238E27FC236}">
                <a16:creationId xmlns:a16="http://schemas.microsoft.com/office/drawing/2014/main" id="{26491CC7-634E-F445-764F-34A99AAEB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4741" y="1101691"/>
            <a:ext cx="4713956" cy="5063290"/>
          </a:xfrm>
          <a:prstGeom prst="rect">
            <a:avLst/>
          </a:prstGeom>
        </p:spPr>
      </p:pic>
      <p:sp>
        <p:nvSpPr>
          <p:cNvPr id="2" name="TextBox 1">
            <a:extLst>
              <a:ext uri="{FF2B5EF4-FFF2-40B4-BE49-F238E27FC236}">
                <a16:creationId xmlns:a16="http://schemas.microsoft.com/office/drawing/2014/main" id="{E067BAAF-DC72-771D-9A7B-F0412D242A14}"/>
              </a:ext>
            </a:extLst>
          </p:cNvPr>
          <p:cNvSpPr txBox="1"/>
          <p:nvPr/>
        </p:nvSpPr>
        <p:spPr>
          <a:xfrm>
            <a:off x="476451" y="423512"/>
            <a:ext cx="4464364" cy="584775"/>
          </a:xfrm>
          <a:prstGeom prst="rect">
            <a:avLst/>
          </a:prstGeom>
          <a:solidFill>
            <a:schemeClr val="bg1"/>
          </a:solidFill>
          <a:ln>
            <a:solidFill>
              <a:schemeClr val="tx1"/>
            </a:solidFill>
          </a:ln>
        </p:spPr>
        <p:txBody>
          <a:bodyPr wrap="none" rtlCol="0">
            <a:spAutoFit/>
          </a:bodyPr>
          <a:lstStyle/>
          <a:p>
            <a:r>
              <a:rPr lang="en-US" sz="3200" dirty="0"/>
              <a:t>Manifestation statements</a:t>
            </a:r>
            <a:endParaRPr lang="en-GB" sz="3200" dirty="0"/>
          </a:p>
        </p:txBody>
      </p:sp>
      <p:graphicFrame>
        <p:nvGraphicFramePr>
          <p:cNvPr id="3" name="Table 3">
            <a:extLst>
              <a:ext uri="{FF2B5EF4-FFF2-40B4-BE49-F238E27FC236}">
                <a16:creationId xmlns:a16="http://schemas.microsoft.com/office/drawing/2014/main" id="{2C882FBF-D1F1-6866-BA08-72A8502953F7}"/>
              </a:ext>
            </a:extLst>
          </p:cNvPr>
          <p:cNvGraphicFramePr>
            <a:graphicFrameLocks noGrp="1"/>
          </p:cNvGraphicFramePr>
          <p:nvPr>
            <p:extLst>
              <p:ext uri="{D42A27DB-BD31-4B8C-83A1-F6EECF244321}">
                <p14:modId xmlns:p14="http://schemas.microsoft.com/office/powerpoint/2010/main" val="4107367411"/>
              </p:ext>
            </p:extLst>
          </p:nvPr>
        </p:nvGraphicFramePr>
        <p:xfrm>
          <a:off x="488712" y="1518520"/>
          <a:ext cx="8166575" cy="2291080"/>
        </p:xfrm>
        <a:graphic>
          <a:graphicData uri="http://schemas.openxmlformats.org/drawingml/2006/table">
            <a:tbl>
              <a:tblPr firstRow="1" bandRow="1">
                <a:tableStyleId>{5C22544A-7EE6-4342-B048-85BDC9FD1C3A}</a:tableStyleId>
              </a:tblPr>
              <a:tblGrid>
                <a:gridCol w="2722192">
                  <a:extLst>
                    <a:ext uri="{9D8B030D-6E8A-4147-A177-3AD203B41FA5}">
                      <a16:colId xmlns:a16="http://schemas.microsoft.com/office/drawing/2014/main" val="3282777829"/>
                    </a:ext>
                  </a:extLst>
                </a:gridCol>
                <a:gridCol w="4967727">
                  <a:extLst>
                    <a:ext uri="{9D8B030D-6E8A-4147-A177-3AD203B41FA5}">
                      <a16:colId xmlns:a16="http://schemas.microsoft.com/office/drawing/2014/main" val="23186398"/>
                    </a:ext>
                  </a:extLst>
                </a:gridCol>
                <a:gridCol w="476656">
                  <a:extLst>
                    <a:ext uri="{9D8B030D-6E8A-4147-A177-3AD203B41FA5}">
                      <a16:colId xmlns:a16="http://schemas.microsoft.com/office/drawing/2014/main" val="3024173327"/>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tc>
                  <a:txBody>
                    <a:bodyPr/>
                    <a:lstStyle/>
                    <a:p>
                      <a:r>
                        <a:rPr lang="en-US" dirty="0"/>
                        <a:t>IS</a:t>
                      </a:r>
                      <a:endParaRPr lang="en-GB" dirty="0"/>
                    </a:p>
                  </a:txBody>
                  <a:tcPr/>
                </a:tc>
                <a:extLst>
                  <a:ext uri="{0D108BD9-81ED-4DB2-BD59-A6C34878D82A}">
                    <a16:rowId xmlns:a16="http://schemas.microsoft.com/office/drawing/2014/main" val="19035346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manifestation title and responsibility statement</a:t>
                      </a:r>
                    </a:p>
                  </a:txBody>
                  <a:tcPr/>
                </a:tc>
                <a:tc>
                  <a:txBody>
                    <a:bodyPr/>
                    <a:lstStyle/>
                    <a:p>
                      <a:r>
                        <a:rPr lang="en-US" dirty="0"/>
                        <a:t>“The secret library, a book-lover’s journey through curiosities of history, Oliver </a:t>
                      </a:r>
                      <a:r>
                        <a:rPr lang="en-US" dirty="0" err="1"/>
                        <a:t>Tearle</a:t>
                      </a:r>
                      <a:r>
                        <a:rPr lang="en-US" dirty="0"/>
                        <a:t>”</a:t>
                      </a:r>
                      <a:endParaRPr lang="en-GB" dirty="0"/>
                    </a:p>
                  </a:txBody>
                  <a:tcPr/>
                </a:tc>
                <a:tc>
                  <a:txBody>
                    <a:bodyPr/>
                    <a:lstStyle/>
                    <a:p>
                      <a:r>
                        <a:rPr lang="en-US" dirty="0"/>
                        <a:t>All</a:t>
                      </a:r>
                      <a:endParaRPr lang="en-GB" dirty="0"/>
                    </a:p>
                  </a:txBody>
                  <a:tcPr/>
                </a:tc>
                <a:extLst>
                  <a:ext uri="{0D108BD9-81ED-4DB2-BD59-A6C34878D82A}">
                    <a16:rowId xmlns:a16="http://schemas.microsoft.com/office/drawing/2014/main" val="519810127"/>
                  </a:ext>
                </a:extLst>
              </a:tr>
              <a:tr h="370840">
                <a:tc>
                  <a:txBody>
                    <a:bodyPr/>
                    <a:lstStyle/>
                    <a:p>
                      <a:r>
                        <a:rPr lang="en-US" dirty="0"/>
                        <a:t>manifestation publication statement</a:t>
                      </a:r>
                      <a:endParaRPr lang="en-GB" dirty="0"/>
                    </a:p>
                  </a:txBody>
                  <a:tcPr/>
                </a:tc>
                <a:tc>
                  <a:txBody>
                    <a:bodyPr/>
                    <a:lstStyle/>
                    <a:p>
                      <a:r>
                        <a:rPr lang="en-US" dirty="0"/>
                        <a:t>“First published in Great Britain in 2016 by Michael O’Mara Books Limited … London”</a:t>
                      </a:r>
                      <a:endParaRPr lang="en-GB" dirty="0"/>
                    </a:p>
                  </a:txBody>
                  <a:tcPr/>
                </a:tc>
                <a:tc>
                  <a:txBody>
                    <a:bodyPr/>
                    <a:lstStyle/>
                    <a:p>
                      <a:r>
                        <a:rPr lang="en-US" dirty="0"/>
                        <a:t>All</a:t>
                      </a:r>
                      <a:endParaRPr lang="en-GB" dirty="0"/>
                    </a:p>
                  </a:txBody>
                  <a:tcPr/>
                </a:tc>
                <a:extLst>
                  <a:ext uri="{0D108BD9-81ED-4DB2-BD59-A6C34878D82A}">
                    <a16:rowId xmlns:a16="http://schemas.microsoft.com/office/drawing/2014/main" val="2361476313"/>
                  </a:ext>
                </a:extLst>
              </a:tr>
              <a:tr h="370840">
                <a:tc>
                  <a:txBody>
                    <a:bodyPr/>
                    <a:lstStyle/>
                    <a:p>
                      <a:r>
                        <a:rPr lang="en-US" dirty="0"/>
                        <a:t>manifestation identifier statement</a:t>
                      </a:r>
                      <a:endParaRPr lang="en-GB" dirty="0"/>
                    </a:p>
                  </a:txBody>
                  <a:tcPr/>
                </a:tc>
                <a:tc>
                  <a:txBody>
                    <a:bodyPr/>
                    <a:lstStyle/>
                    <a:p>
                      <a:r>
                        <a:rPr lang="en-US" dirty="0"/>
                        <a:t>“ISBN 978-1-78243-557-0 in hardback print format, ISBN 978-1-78243-558-7 e-book format”</a:t>
                      </a:r>
                      <a:endParaRPr lang="en-GB" dirty="0"/>
                    </a:p>
                  </a:txBody>
                  <a:tcPr/>
                </a:tc>
                <a:tc>
                  <a:txBody>
                    <a:bodyPr/>
                    <a:lstStyle/>
                    <a:p>
                      <a:r>
                        <a:rPr lang="en-US" dirty="0"/>
                        <a:t>All</a:t>
                      </a:r>
                      <a:endParaRPr lang="en-GB" dirty="0"/>
                    </a:p>
                  </a:txBody>
                  <a:tcPr/>
                </a:tc>
                <a:extLst>
                  <a:ext uri="{0D108BD9-81ED-4DB2-BD59-A6C34878D82A}">
                    <a16:rowId xmlns:a16="http://schemas.microsoft.com/office/drawing/2014/main" val="208503024"/>
                  </a:ext>
                </a:extLst>
              </a:tr>
            </a:tbl>
          </a:graphicData>
        </a:graphic>
      </p:graphicFrame>
      <p:sp>
        <p:nvSpPr>
          <p:cNvPr id="4" name="TextBox 3">
            <a:extLst>
              <a:ext uri="{FF2B5EF4-FFF2-40B4-BE49-F238E27FC236}">
                <a16:creationId xmlns:a16="http://schemas.microsoft.com/office/drawing/2014/main" id="{3997DBE4-14FC-ED4A-6066-7800113662C5}"/>
              </a:ext>
            </a:extLst>
          </p:cNvPr>
          <p:cNvSpPr txBox="1"/>
          <p:nvPr/>
        </p:nvSpPr>
        <p:spPr>
          <a:xfrm>
            <a:off x="476451" y="4514720"/>
            <a:ext cx="8166575" cy="1938992"/>
          </a:xfrm>
          <a:prstGeom prst="rect">
            <a:avLst/>
          </a:prstGeom>
          <a:solidFill>
            <a:schemeClr val="bg1"/>
          </a:solidFill>
          <a:ln>
            <a:solidFill>
              <a:schemeClr val="tx1"/>
            </a:solidFill>
          </a:ln>
        </p:spPr>
        <p:txBody>
          <a:bodyPr wrap="square" rtlCol="0">
            <a:spAutoFit/>
          </a:bodyPr>
          <a:lstStyle/>
          <a:p>
            <a:r>
              <a:rPr lang="en-US" sz="2400" i="1" dirty="0"/>
              <a:t>Data processing for access:</a:t>
            </a:r>
          </a:p>
          <a:p>
            <a:r>
              <a:rPr lang="en-US" sz="2400" dirty="0"/>
              <a:t>All values are unstructured strings that can be parsed to extract uncontrolled keywords:</a:t>
            </a:r>
          </a:p>
          <a:p>
            <a:pPr marL="457200"/>
            <a:r>
              <a:rPr lang="en-GB" sz="2400" dirty="0"/>
              <a:t>“book-lover”; “curiosities”; “history”; “journey”; “library”; “Oliver”; “secret”; “</a:t>
            </a:r>
            <a:r>
              <a:rPr lang="en-GB" sz="2400" dirty="0" err="1"/>
              <a:t>Tearle</a:t>
            </a:r>
            <a:r>
              <a:rPr lang="en-GB" sz="2400" dirty="0"/>
              <a:t>”; etc.</a:t>
            </a:r>
          </a:p>
        </p:txBody>
      </p:sp>
      <p:sp>
        <p:nvSpPr>
          <p:cNvPr id="6" name="TextBox 5">
            <a:extLst>
              <a:ext uri="{FF2B5EF4-FFF2-40B4-BE49-F238E27FC236}">
                <a16:creationId xmlns:a16="http://schemas.microsoft.com/office/drawing/2014/main" id="{51FE3800-B943-E1B1-3582-FAFC8573B2D2}"/>
              </a:ext>
            </a:extLst>
          </p:cNvPr>
          <p:cNvSpPr txBox="1"/>
          <p:nvPr/>
        </p:nvSpPr>
        <p:spPr>
          <a:xfrm>
            <a:off x="5147411" y="693019"/>
            <a:ext cx="3823547" cy="461665"/>
          </a:xfrm>
          <a:prstGeom prst="rect">
            <a:avLst/>
          </a:prstGeom>
          <a:solidFill>
            <a:schemeClr val="bg1"/>
          </a:solidFill>
          <a:ln>
            <a:solidFill>
              <a:schemeClr val="tx1"/>
            </a:solidFill>
          </a:ln>
        </p:spPr>
        <p:txBody>
          <a:bodyPr wrap="none" rtlCol="0">
            <a:spAutoFit/>
          </a:bodyPr>
          <a:lstStyle/>
          <a:p>
            <a:r>
              <a:rPr lang="en-US" sz="2400" dirty="0"/>
              <a:t>IS = Implementation scenario</a:t>
            </a:r>
            <a:endParaRPr lang="en-GB" sz="2400" dirty="0"/>
          </a:p>
        </p:txBody>
      </p:sp>
      <p:sp>
        <p:nvSpPr>
          <p:cNvPr id="8" name="Arrow: Down 7">
            <a:extLst>
              <a:ext uri="{FF2B5EF4-FFF2-40B4-BE49-F238E27FC236}">
                <a16:creationId xmlns:a16="http://schemas.microsoft.com/office/drawing/2014/main" id="{ACEB3EDE-93A1-1CE3-1AD2-DE823336EAE8}"/>
              </a:ext>
            </a:extLst>
          </p:cNvPr>
          <p:cNvSpPr/>
          <p:nvPr/>
        </p:nvSpPr>
        <p:spPr>
          <a:xfrm>
            <a:off x="8241861" y="1154684"/>
            <a:ext cx="321013" cy="36383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44533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ok cover with a keyhole&#10;&#10;Description automatically generated">
            <a:extLst>
              <a:ext uri="{FF2B5EF4-FFF2-40B4-BE49-F238E27FC236}">
                <a16:creationId xmlns:a16="http://schemas.microsoft.com/office/drawing/2014/main" id="{966CF655-947C-F184-5005-7EBCB9B735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69" y="229151"/>
            <a:ext cx="3990975" cy="6505575"/>
          </a:xfrm>
          <a:prstGeom prst="rect">
            <a:avLst/>
          </a:prstGeom>
        </p:spPr>
      </p:pic>
      <p:pic>
        <p:nvPicPr>
          <p:cNvPr id="7" name="Picture 6" descr="A book with text on it&#10;&#10;Description automatically generated">
            <a:extLst>
              <a:ext uri="{FF2B5EF4-FFF2-40B4-BE49-F238E27FC236}">
                <a16:creationId xmlns:a16="http://schemas.microsoft.com/office/drawing/2014/main" id="{26491CC7-634E-F445-764F-34A99AAEB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4741" y="1101691"/>
            <a:ext cx="4713956" cy="5063290"/>
          </a:xfrm>
          <a:prstGeom prst="rect">
            <a:avLst/>
          </a:prstGeom>
        </p:spPr>
      </p:pic>
      <p:sp>
        <p:nvSpPr>
          <p:cNvPr id="2" name="TextBox 1">
            <a:extLst>
              <a:ext uri="{FF2B5EF4-FFF2-40B4-BE49-F238E27FC236}">
                <a16:creationId xmlns:a16="http://schemas.microsoft.com/office/drawing/2014/main" id="{E067BAAF-DC72-771D-9A7B-F0412D242A14}"/>
              </a:ext>
            </a:extLst>
          </p:cNvPr>
          <p:cNvSpPr txBox="1"/>
          <p:nvPr/>
        </p:nvSpPr>
        <p:spPr>
          <a:xfrm>
            <a:off x="476451" y="423512"/>
            <a:ext cx="1162882" cy="584775"/>
          </a:xfrm>
          <a:prstGeom prst="rect">
            <a:avLst/>
          </a:prstGeom>
          <a:solidFill>
            <a:schemeClr val="bg1"/>
          </a:solidFill>
          <a:ln>
            <a:solidFill>
              <a:schemeClr val="tx1"/>
            </a:solidFill>
          </a:ln>
        </p:spPr>
        <p:txBody>
          <a:bodyPr wrap="none" rtlCol="0">
            <a:spAutoFit/>
          </a:bodyPr>
          <a:lstStyle/>
          <a:p>
            <a:r>
              <a:rPr lang="en-US" sz="3200" dirty="0"/>
              <a:t>Notes</a:t>
            </a:r>
            <a:endParaRPr lang="en-GB" sz="3200" dirty="0"/>
          </a:p>
        </p:txBody>
      </p:sp>
      <p:graphicFrame>
        <p:nvGraphicFramePr>
          <p:cNvPr id="3" name="Table 3">
            <a:extLst>
              <a:ext uri="{FF2B5EF4-FFF2-40B4-BE49-F238E27FC236}">
                <a16:creationId xmlns:a16="http://schemas.microsoft.com/office/drawing/2014/main" id="{2C882FBF-D1F1-6866-BA08-72A8502953F7}"/>
              </a:ext>
            </a:extLst>
          </p:cNvPr>
          <p:cNvGraphicFramePr>
            <a:graphicFrameLocks noGrp="1"/>
          </p:cNvGraphicFramePr>
          <p:nvPr>
            <p:extLst>
              <p:ext uri="{D42A27DB-BD31-4B8C-83A1-F6EECF244321}">
                <p14:modId xmlns:p14="http://schemas.microsoft.com/office/powerpoint/2010/main" val="2490169324"/>
              </p:ext>
            </p:extLst>
          </p:nvPr>
        </p:nvGraphicFramePr>
        <p:xfrm>
          <a:off x="476451" y="1927192"/>
          <a:ext cx="8166575" cy="1112520"/>
        </p:xfrm>
        <a:graphic>
          <a:graphicData uri="http://schemas.openxmlformats.org/drawingml/2006/table">
            <a:tbl>
              <a:tblPr firstRow="1" bandRow="1">
                <a:tableStyleId>{5C22544A-7EE6-4342-B048-85BDC9FD1C3A}</a:tableStyleId>
              </a:tblPr>
              <a:tblGrid>
                <a:gridCol w="2722192">
                  <a:extLst>
                    <a:ext uri="{9D8B030D-6E8A-4147-A177-3AD203B41FA5}">
                      <a16:colId xmlns:a16="http://schemas.microsoft.com/office/drawing/2014/main" val="3282777829"/>
                    </a:ext>
                  </a:extLst>
                </a:gridCol>
                <a:gridCol w="4962863">
                  <a:extLst>
                    <a:ext uri="{9D8B030D-6E8A-4147-A177-3AD203B41FA5}">
                      <a16:colId xmlns:a16="http://schemas.microsoft.com/office/drawing/2014/main" val="23186398"/>
                    </a:ext>
                  </a:extLst>
                </a:gridCol>
                <a:gridCol w="481520">
                  <a:extLst>
                    <a:ext uri="{9D8B030D-6E8A-4147-A177-3AD203B41FA5}">
                      <a16:colId xmlns:a16="http://schemas.microsoft.com/office/drawing/2014/main" val="3024173327"/>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tc>
                  <a:txBody>
                    <a:bodyPr/>
                    <a:lstStyle/>
                    <a:p>
                      <a:r>
                        <a:rPr lang="en-US" dirty="0"/>
                        <a:t>IS</a:t>
                      </a:r>
                      <a:endParaRPr lang="en-GB" dirty="0"/>
                    </a:p>
                  </a:txBody>
                  <a:tcPr/>
                </a:tc>
                <a:extLst>
                  <a:ext uri="{0D108BD9-81ED-4DB2-BD59-A6C34878D82A}">
                    <a16:rowId xmlns:a16="http://schemas.microsoft.com/office/drawing/2014/main" val="19035346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note on manifestation</a:t>
                      </a:r>
                    </a:p>
                  </a:txBody>
                  <a:tcPr/>
                </a:tc>
                <a:tc>
                  <a:txBody>
                    <a:bodyPr/>
                    <a:lstStyle/>
                    <a:p>
                      <a:r>
                        <a:rPr lang="en-US" dirty="0"/>
                        <a:t>“Includes an index.”</a:t>
                      </a:r>
                      <a:endParaRPr lang="en-GB" dirty="0"/>
                    </a:p>
                  </a:txBody>
                  <a:tcPr/>
                </a:tc>
                <a:tc>
                  <a:txBody>
                    <a:bodyPr/>
                    <a:lstStyle/>
                    <a:p>
                      <a:r>
                        <a:rPr lang="en-US" dirty="0"/>
                        <a:t>All</a:t>
                      </a:r>
                      <a:endParaRPr lang="en-GB" dirty="0"/>
                    </a:p>
                  </a:txBody>
                  <a:tcPr/>
                </a:tc>
                <a:extLst>
                  <a:ext uri="{0D108BD9-81ED-4DB2-BD59-A6C34878D82A}">
                    <a16:rowId xmlns:a16="http://schemas.microsoft.com/office/drawing/2014/main" val="519810127"/>
                  </a:ext>
                </a:extLst>
              </a:tr>
              <a:tr h="370840">
                <a:tc>
                  <a:txBody>
                    <a:bodyPr/>
                    <a:lstStyle/>
                    <a:p>
                      <a:r>
                        <a:rPr lang="en-US" dirty="0"/>
                        <a:t>note on manifestation</a:t>
                      </a:r>
                      <a:endParaRPr lang="en-GB" dirty="0"/>
                    </a:p>
                  </a:txBody>
                  <a:tcPr/>
                </a:tc>
                <a:tc>
                  <a:txBody>
                    <a:bodyPr/>
                    <a:lstStyle/>
                    <a:p>
                      <a:r>
                        <a:rPr lang="en-US" dirty="0"/>
                        <a:t>“Also available in e-book format.”</a:t>
                      </a:r>
                      <a:endParaRPr lang="en-GB" dirty="0"/>
                    </a:p>
                  </a:txBody>
                  <a:tcPr/>
                </a:tc>
                <a:tc>
                  <a:txBody>
                    <a:bodyPr/>
                    <a:lstStyle/>
                    <a:p>
                      <a:r>
                        <a:rPr lang="en-US" dirty="0"/>
                        <a:t>All</a:t>
                      </a:r>
                      <a:endParaRPr lang="en-GB" dirty="0"/>
                    </a:p>
                  </a:txBody>
                  <a:tcPr/>
                </a:tc>
                <a:extLst>
                  <a:ext uri="{0D108BD9-81ED-4DB2-BD59-A6C34878D82A}">
                    <a16:rowId xmlns:a16="http://schemas.microsoft.com/office/drawing/2014/main" val="2361476313"/>
                  </a:ext>
                </a:extLst>
              </a:tr>
            </a:tbl>
          </a:graphicData>
        </a:graphic>
      </p:graphicFrame>
      <p:sp>
        <p:nvSpPr>
          <p:cNvPr id="4" name="TextBox 3">
            <a:extLst>
              <a:ext uri="{FF2B5EF4-FFF2-40B4-BE49-F238E27FC236}">
                <a16:creationId xmlns:a16="http://schemas.microsoft.com/office/drawing/2014/main" id="{3997DBE4-14FC-ED4A-6066-7800113662C5}"/>
              </a:ext>
            </a:extLst>
          </p:cNvPr>
          <p:cNvSpPr txBox="1"/>
          <p:nvPr/>
        </p:nvSpPr>
        <p:spPr>
          <a:xfrm>
            <a:off x="476451" y="4514720"/>
            <a:ext cx="8166575" cy="1938992"/>
          </a:xfrm>
          <a:prstGeom prst="rect">
            <a:avLst/>
          </a:prstGeom>
          <a:solidFill>
            <a:schemeClr val="bg1"/>
          </a:solidFill>
          <a:ln>
            <a:solidFill>
              <a:schemeClr val="tx1"/>
            </a:solidFill>
          </a:ln>
        </p:spPr>
        <p:txBody>
          <a:bodyPr wrap="square" rtlCol="0">
            <a:spAutoFit/>
          </a:bodyPr>
          <a:lstStyle/>
          <a:p>
            <a:r>
              <a:rPr lang="en-US" sz="2400" i="1" dirty="0"/>
              <a:t>Data processing for access:</a:t>
            </a:r>
          </a:p>
          <a:p>
            <a:r>
              <a:rPr lang="en-US" sz="2400" dirty="0"/>
              <a:t>All values are unstructured strings that can be parsed to extract semi-controlled keywords:</a:t>
            </a:r>
          </a:p>
          <a:p>
            <a:pPr marL="457200"/>
            <a:r>
              <a:rPr lang="en-US" sz="2400" dirty="0"/>
              <a:t>“includes”; “index”</a:t>
            </a:r>
          </a:p>
          <a:p>
            <a:pPr marL="457200"/>
            <a:r>
              <a:rPr lang="en-GB" sz="2400" dirty="0"/>
              <a:t>“available”; “e-book”; “format”</a:t>
            </a:r>
          </a:p>
        </p:txBody>
      </p:sp>
    </p:spTree>
    <p:extLst>
      <p:ext uri="{BB962C8B-B14F-4D97-AF65-F5344CB8AC3E}">
        <p14:creationId xmlns:p14="http://schemas.microsoft.com/office/powerpoint/2010/main" val="277084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ok cover with a keyhole&#10;&#10;Description automatically generated">
            <a:extLst>
              <a:ext uri="{FF2B5EF4-FFF2-40B4-BE49-F238E27FC236}">
                <a16:creationId xmlns:a16="http://schemas.microsoft.com/office/drawing/2014/main" id="{966CF655-947C-F184-5005-7EBCB9B735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69" y="229151"/>
            <a:ext cx="3990975" cy="6505575"/>
          </a:xfrm>
          <a:prstGeom prst="rect">
            <a:avLst/>
          </a:prstGeom>
        </p:spPr>
      </p:pic>
      <p:pic>
        <p:nvPicPr>
          <p:cNvPr id="7" name="Picture 6" descr="A book with text on it&#10;&#10;Description automatically generated">
            <a:extLst>
              <a:ext uri="{FF2B5EF4-FFF2-40B4-BE49-F238E27FC236}">
                <a16:creationId xmlns:a16="http://schemas.microsoft.com/office/drawing/2014/main" id="{26491CC7-634E-F445-764F-34A99AAEB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4741" y="1101691"/>
            <a:ext cx="4713956" cy="5063290"/>
          </a:xfrm>
          <a:prstGeom prst="rect">
            <a:avLst/>
          </a:prstGeom>
        </p:spPr>
      </p:pic>
      <p:sp>
        <p:nvSpPr>
          <p:cNvPr id="2" name="TextBox 1">
            <a:extLst>
              <a:ext uri="{FF2B5EF4-FFF2-40B4-BE49-F238E27FC236}">
                <a16:creationId xmlns:a16="http://schemas.microsoft.com/office/drawing/2014/main" id="{E067BAAF-DC72-771D-9A7B-F0412D242A14}"/>
              </a:ext>
            </a:extLst>
          </p:cNvPr>
          <p:cNvSpPr txBox="1"/>
          <p:nvPr/>
        </p:nvSpPr>
        <p:spPr>
          <a:xfrm>
            <a:off x="476451" y="423512"/>
            <a:ext cx="1848711" cy="584775"/>
          </a:xfrm>
          <a:prstGeom prst="rect">
            <a:avLst/>
          </a:prstGeom>
          <a:solidFill>
            <a:schemeClr val="bg1"/>
          </a:solidFill>
          <a:ln>
            <a:solidFill>
              <a:schemeClr val="tx1"/>
            </a:solidFill>
          </a:ln>
        </p:spPr>
        <p:txBody>
          <a:bodyPr wrap="none" rtlCol="0">
            <a:spAutoFit/>
          </a:bodyPr>
          <a:lstStyle/>
          <a:p>
            <a:r>
              <a:rPr lang="en-US" sz="3200" dirty="0"/>
              <a:t>Attributes</a:t>
            </a:r>
            <a:endParaRPr lang="en-GB" sz="3200" dirty="0"/>
          </a:p>
        </p:txBody>
      </p:sp>
      <p:graphicFrame>
        <p:nvGraphicFramePr>
          <p:cNvPr id="3" name="Table 3">
            <a:extLst>
              <a:ext uri="{FF2B5EF4-FFF2-40B4-BE49-F238E27FC236}">
                <a16:creationId xmlns:a16="http://schemas.microsoft.com/office/drawing/2014/main" id="{2C882FBF-D1F1-6866-BA08-72A8502953F7}"/>
              </a:ext>
            </a:extLst>
          </p:cNvPr>
          <p:cNvGraphicFramePr>
            <a:graphicFrameLocks noGrp="1"/>
          </p:cNvGraphicFramePr>
          <p:nvPr>
            <p:extLst>
              <p:ext uri="{D42A27DB-BD31-4B8C-83A1-F6EECF244321}">
                <p14:modId xmlns:p14="http://schemas.microsoft.com/office/powerpoint/2010/main" val="2131708803"/>
              </p:ext>
            </p:extLst>
          </p:nvPr>
        </p:nvGraphicFramePr>
        <p:xfrm>
          <a:off x="476452" y="1927192"/>
          <a:ext cx="8166575" cy="1854200"/>
        </p:xfrm>
        <a:graphic>
          <a:graphicData uri="http://schemas.openxmlformats.org/drawingml/2006/table">
            <a:tbl>
              <a:tblPr firstRow="1" bandRow="1">
                <a:tableStyleId>{5C22544A-7EE6-4342-B048-85BDC9FD1C3A}</a:tableStyleId>
              </a:tblPr>
              <a:tblGrid>
                <a:gridCol w="2412664">
                  <a:extLst>
                    <a:ext uri="{9D8B030D-6E8A-4147-A177-3AD203B41FA5}">
                      <a16:colId xmlns:a16="http://schemas.microsoft.com/office/drawing/2014/main" val="3282777829"/>
                    </a:ext>
                  </a:extLst>
                </a:gridCol>
                <a:gridCol w="5340485">
                  <a:extLst>
                    <a:ext uri="{9D8B030D-6E8A-4147-A177-3AD203B41FA5}">
                      <a16:colId xmlns:a16="http://schemas.microsoft.com/office/drawing/2014/main" val="23186398"/>
                    </a:ext>
                  </a:extLst>
                </a:gridCol>
                <a:gridCol w="413426">
                  <a:extLst>
                    <a:ext uri="{9D8B030D-6E8A-4147-A177-3AD203B41FA5}">
                      <a16:colId xmlns:a16="http://schemas.microsoft.com/office/drawing/2014/main" val="3024173327"/>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tc>
                  <a:txBody>
                    <a:bodyPr/>
                    <a:lstStyle/>
                    <a:p>
                      <a:r>
                        <a:rPr lang="en-US" dirty="0"/>
                        <a:t>IS</a:t>
                      </a:r>
                      <a:endParaRPr lang="en-GB" dirty="0"/>
                    </a:p>
                  </a:txBody>
                  <a:tcPr/>
                </a:tc>
                <a:extLst>
                  <a:ext uri="{0D108BD9-81ED-4DB2-BD59-A6C34878D82A}">
                    <a16:rowId xmlns:a16="http://schemas.microsoft.com/office/drawing/2014/main" val="19035346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carrier type</a:t>
                      </a:r>
                    </a:p>
                  </a:txBody>
                  <a:tcPr/>
                </a:tc>
                <a:tc>
                  <a:txBody>
                    <a:bodyPr/>
                    <a:lstStyle/>
                    <a:p>
                      <a:r>
                        <a:rPr lang="en-GB" b="0" dirty="0"/>
                        <a:t>http://rdaregistry.info/termList/RDACarrierType/1049</a:t>
                      </a:r>
                    </a:p>
                  </a:txBody>
                  <a:tcPr/>
                </a:tc>
                <a:tc>
                  <a:txBody>
                    <a:bodyPr/>
                    <a:lstStyle/>
                    <a:p>
                      <a:r>
                        <a:rPr lang="en-US" dirty="0"/>
                        <a:t>A</a:t>
                      </a:r>
                      <a:endParaRPr lang="en-GB" dirty="0"/>
                    </a:p>
                  </a:txBody>
                  <a:tcPr/>
                </a:tc>
                <a:extLst>
                  <a:ext uri="{0D108BD9-81ED-4DB2-BD59-A6C34878D82A}">
                    <a16:rowId xmlns:a16="http://schemas.microsoft.com/office/drawing/2014/main" val="519810127"/>
                  </a:ext>
                </a:extLst>
              </a:tr>
              <a:tr h="370840">
                <a:tc>
                  <a:txBody>
                    <a:bodyPr/>
                    <a:lstStyle/>
                    <a:p>
                      <a:endParaRPr lang="en-GB" dirty="0"/>
                    </a:p>
                  </a:txBody>
                  <a:tcPr/>
                </a:tc>
                <a:tc>
                  <a:txBody>
                    <a:bodyPr/>
                    <a:lstStyle/>
                    <a:p>
                      <a:r>
                        <a:rPr lang="en-US" dirty="0"/>
                        <a:t>“1049”</a:t>
                      </a:r>
                      <a:endParaRPr lang="en-GB" dirty="0"/>
                    </a:p>
                  </a:txBody>
                  <a:tcPr/>
                </a:tc>
                <a:tc>
                  <a:txBody>
                    <a:bodyPr/>
                    <a:lstStyle/>
                    <a:p>
                      <a:r>
                        <a:rPr lang="en-US" dirty="0"/>
                        <a:t>B</a:t>
                      </a:r>
                      <a:endParaRPr lang="en-GB" dirty="0"/>
                    </a:p>
                  </a:txBody>
                  <a:tcPr/>
                </a:tc>
                <a:extLst>
                  <a:ext uri="{0D108BD9-81ED-4DB2-BD59-A6C34878D82A}">
                    <a16:rowId xmlns:a16="http://schemas.microsoft.com/office/drawing/2014/main" val="2361476313"/>
                  </a:ext>
                </a:extLst>
              </a:tr>
              <a:tr h="370840">
                <a:tc>
                  <a:txBody>
                    <a:bodyPr/>
                    <a:lstStyle/>
                    <a:p>
                      <a:endParaRPr lang="en-GB" dirty="0"/>
                    </a:p>
                  </a:txBody>
                  <a:tcPr/>
                </a:tc>
                <a:tc>
                  <a:txBody>
                    <a:bodyPr/>
                    <a:lstStyle/>
                    <a:p>
                      <a:r>
                        <a:rPr lang="en-US" dirty="0"/>
                        <a:t>“volume”</a:t>
                      </a:r>
                      <a:endParaRPr lang="en-GB" dirty="0"/>
                    </a:p>
                  </a:txBody>
                  <a:tcPr/>
                </a:tc>
                <a:tc>
                  <a:txBody>
                    <a:bodyPr/>
                    <a:lstStyle/>
                    <a:p>
                      <a:r>
                        <a:rPr lang="en-US" dirty="0"/>
                        <a:t>C</a:t>
                      </a:r>
                      <a:endParaRPr lang="en-GB" dirty="0"/>
                    </a:p>
                  </a:txBody>
                  <a:tcPr/>
                </a:tc>
                <a:extLst>
                  <a:ext uri="{0D108BD9-81ED-4DB2-BD59-A6C34878D82A}">
                    <a16:rowId xmlns:a16="http://schemas.microsoft.com/office/drawing/2014/main" val="208503024"/>
                  </a:ext>
                </a:extLst>
              </a:tr>
              <a:tr h="370840">
                <a:tc>
                  <a:txBody>
                    <a:bodyPr/>
                    <a:lstStyle/>
                    <a:p>
                      <a:endParaRPr lang="en-GB" dirty="0"/>
                    </a:p>
                  </a:txBody>
                  <a:tcPr/>
                </a:tc>
                <a:tc>
                  <a:txBody>
                    <a:bodyPr/>
                    <a:lstStyle/>
                    <a:p>
                      <a:r>
                        <a:rPr lang="en-US" dirty="0"/>
                        <a:t>“book”</a:t>
                      </a:r>
                      <a:endParaRPr lang="en-GB" dirty="0"/>
                    </a:p>
                  </a:txBody>
                  <a:tcPr/>
                </a:tc>
                <a:tc>
                  <a:txBody>
                    <a:bodyPr/>
                    <a:lstStyle/>
                    <a:p>
                      <a:r>
                        <a:rPr lang="en-US" dirty="0"/>
                        <a:t>D</a:t>
                      </a:r>
                      <a:endParaRPr lang="en-GB" dirty="0"/>
                    </a:p>
                  </a:txBody>
                  <a:tcPr/>
                </a:tc>
                <a:extLst>
                  <a:ext uri="{0D108BD9-81ED-4DB2-BD59-A6C34878D82A}">
                    <a16:rowId xmlns:a16="http://schemas.microsoft.com/office/drawing/2014/main" val="1272714263"/>
                  </a:ext>
                </a:extLst>
              </a:tr>
            </a:tbl>
          </a:graphicData>
        </a:graphic>
      </p:graphicFrame>
      <p:sp>
        <p:nvSpPr>
          <p:cNvPr id="4" name="TextBox 3">
            <a:extLst>
              <a:ext uri="{FF2B5EF4-FFF2-40B4-BE49-F238E27FC236}">
                <a16:creationId xmlns:a16="http://schemas.microsoft.com/office/drawing/2014/main" id="{3997DBE4-14FC-ED4A-6066-7800113662C5}"/>
              </a:ext>
            </a:extLst>
          </p:cNvPr>
          <p:cNvSpPr txBox="1"/>
          <p:nvPr/>
        </p:nvSpPr>
        <p:spPr>
          <a:xfrm>
            <a:off x="476451" y="4225989"/>
            <a:ext cx="8166575" cy="1938992"/>
          </a:xfrm>
          <a:prstGeom prst="rect">
            <a:avLst/>
          </a:prstGeom>
          <a:solidFill>
            <a:schemeClr val="bg1"/>
          </a:solidFill>
          <a:ln>
            <a:solidFill>
              <a:schemeClr val="tx1"/>
            </a:solidFill>
          </a:ln>
        </p:spPr>
        <p:txBody>
          <a:bodyPr wrap="square" rtlCol="0">
            <a:spAutoFit/>
          </a:bodyPr>
          <a:lstStyle/>
          <a:p>
            <a:r>
              <a:rPr lang="en-US" sz="2400" i="1" dirty="0"/>
              <a:t>Data processing for description and access:</a:t>
            </a:r>
          </a:p>
          <a:p>
            <a:r>
              <a:rPr lang="en-US" sz="2400" dirty="0"/>
              <a:t>A: De-reference IRI to obtain preferred term, definition, etc.</a:t>
            </a:r>
          </a:p>
          <a:p>
            <a:r>
              <a:rPr lang="en-US" sz="2400" dirty="0"/>
              <a:t>B: Look-up values table to obtain term, definition, etc.</a:t>
            </a:r>
          </a:p>
          <a:p>
            <a:r>
              <a:rPr lang="en-US" sz="2400" dirty="0"/>
              <a:t>C: Use controlled term in index; display term as graphic, etc.</a:t>
            </a:r>
          </a:p>
          <a:p>
            <a:r>
              <a:rPr lang="en-US" sz="2400" dirty="0"/>
              <a:t>D: Use uncontrolled term in index; display uncontrolled term</a:t>
            </a:r>
            <a:endParaRPr lang="en-GB" sz="2400" dirty="0"/>
          </a:p>
        </p:txBody>
      </p:sp>
    </p:spTree>
    <p:extLst>
      <p:ext uri="{BB962C8B-B14F-4D97-AF65-F5344CB8AC3E}">
        <p14:creationId xmlns:p14="http://schemas.microsoft.com/office/powerpoint/2010/main" val="297609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ook cover with a keyhole&#10;&#10;Description automatically generated">
            <a:extLst>
              <a:ext uri="{FF2B5EF4-FFF2-40B4-BE49-F238E27FC236}">
                <a16:creationId xmlns:a16="http://schemas.microsoft.com/office/drawing/2014/main" id="{966CF655-947C-F184-5005-7EBCB9B735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069" y="229151"/>
            <a:ext cx="3990975" cy="6505575"/>
          </a:xfrm>
          <a:prstGeom prst="rect">
            <a:avLst/>
          </a:prstGeom>
        </p:spPr>
      </p:pic>
      <p:pic>
        <p:nvPicPr>
          <p:cNvPr id="7" name="Picture 6" descr="A book with text on it&#10;&#10;Description automatically generated">
            <a:extLst>
              <a:ext uri="{FF2B5EF4-FFF2-40B4-BE49-F238E27FC236}">
                <a16:creationId xmlns:a16="http://schemas.microsoft.com/office/drawing/2014/main" id="{26491CC7-634E-F445-764F-34A99AAEBD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44741" y="1101691"/>
            <a:ext cx="4713956" cy="5063290"/>
          </a:xfrm>
          <a:prstGeom prst="rect">
            <a:avLst/>
          </a:prstGeom>
        </p:spPr>
      </p:pic>
      <p:sp>
        <p:nvSpPr>
          <p:cNvPr id="2" name="TextBox 1">
            <a:extLst>
              <a:ext uri="{FF2B5EF4-FFF2-40B4-BE49-F238E27FC236}">
                <a16:creationId xmlns:a16="http://schemas.microsoft.com/office/drawing/2014/main" id="{E067BAAF-DC72-771D-9A7B-F0412D242A14}"/>
              </a:ext>
            </a:extLst>
          </p:cNvPr>
          <p:cNvSpPr txBox="1"/>
          <p:nvPr/>
        </p:nvSpPr>
        <p:spPr>
          <a:xfrm>
            <a:off x="476451" y="423512"/>
            <a:ext cx="2403030" cy="584775"/>
          </a:xfrm>
          <a:prstGeom prst="rect">
            <a:avLst/>
          </a:prstGeom>
          <a:solidFill>
            <a:schemeClr val="bg1"/>
          </a:solidFill>
          <a:ln>
            <a:solidFill>
              <a:schemeClr val="tx1"/>
            </a:solidFill>
          </a:ln>
        </p:spPr>
        <p:txBody>
          <a:bodyPr wrap="none" rtlCol="0">
            <a:spAutoFit/>
          </a:bodyPr>
          <a:lstStyle/>
          <a:p>
            <a:r>
              <a:rPr lang="en-US" sz="3200" dirty="0"/>
              <a:t>Relationships</a:t>
            </a:r>
            <a:endParaRPr lang="en-GB" sz="3200" dirty="0"/>
          </a:p>
        </p:txBody>
      </p:sp>
      <p:graphicFrame>
        <p:nvGraphicFramePr>
          <p:cNvPr id="3" name="Table 3">
            <a:extLst>
              <a:ext uri="{FF2B5EF4-FFF2-40B4-BE49-F238E27FC236}">
                <a16:creationId xmlns:a16="http://schemas.microsoft.com/office/drawing/2014/main" id="{2C882FBF-D1F1-6866-BA08-72A8502953F7}"/>
              </a:ext>
            </a:extLst>
          </p:cNvPr>
          <p:cNvGraphicFramePr>
            <a:graphicFrameLocks noGrp="1"/>
          </p:cNvGraphicFramePr>
          <p:nvPr>
            <p:extLst>
              <p:ext uri="{D42A27DB-BD31-4B8C-83A1-F6EECF244321}">
                <p14:modId xmlns:p14="http://schemas.microsoft.com/office/powerpoint/2010/main" val="2746870434"/>
              </p:ext>
            </p:extLst>
          </p:nvPr>
        </p:nvGraphicFramePr>
        <p:xfrm>
          <a:off x="476450" y="1518630"/>
          <a:ext cx="8166575" cy="1854200"/>
        </p:xfrm>
        <a:graphic>
          <a:graphicData uri="http://schemas.openxmlformats.org/drawingml/2006/table">
            <a:tbl>
              <a:tblPr firstRow="1" bandRow="1">
                <a:tableStyleId>{5C22544A-7EE6-4342-B048-85BDC9FD1C3A}</a:tableStyleId>
              </a:tblPr>
              <a:tblGrid>
                <a:gridCol w="2412664">
                  <a:extLst>
                    <a:ext uri="{9D8B030D-6E8A-4147-A177-3AD203B41FA5}">
                      <a16:colId xmlns:a16="http://schemas.microsoft.com/office/drawing/2014/main" val="3282777829"/>
                    </a:ext>
                  </a:extLst>
                </a:gridCol>
                <a:gridCol w="5340485">
                  <a:extLst>
                    <a:ext uri="{9D8B030D-6E8A-4147-A177-3AD203B41FA5}">
                      <a16:colId xmlns:a16="http://schemas.microsoft.com/office/drawing/2014/main" val="23186398"/>
                    </a:ext>
                  </a:extLst>
                </a:gridCol>
                <a:gridCol w="413426">
                  <a:extLst>
                    <a:ext uri="{9D8B030D-6E8A-4147-A177-3AD203B41FA5}">
                      <a16:colId xmlns:a16="http://schemas.microsoft.com/office/drawing/2014/main" val="3024173327"/>
                    </a:ext>
                  </a:extLst>
                </a:gridCol>
              </a:tblGrid>
              <a:tr h="370840">
                <a:tc>
                  <a:txBody>
                    <a:bodyPr/>
                    <a:lstStyle/>
                    <a:p>
                      <a:r>
                        <a:rPr lang="en-US" dirty="0"/>
                        <a:t>Element</a:t>
                      </a:r>
                      <a:endParaRPr lang="en-GB" dirty="0"/>
                    </a:p>
                  </a:txBody>
                  <a:tcPr/>
                </a:tc>
                <a:tc>
                  <a:txBody>
                    <a:bodyPr/>
                    <a:lstStyle/>
                    <a:p>
                      <a:r>
                        <a:rPr lang="en-US" dirty="0"/>
                        <a:t>Value</a:t>
                      </a:r>
                      <a:endParaRPr lang="en-GB" dirty="0"/>
                    </a:p>
                  </a:txBody>
                  <a:tcPr/>
                </a:tc>
                <a:tc>
                  <a:txBody>
                    <a:bodyPr/>
                    <a:lstStyle/>
                    <a:p>
                      <a:r>
                        <a:rPr lang="en-US" dirty="0"/>
                        <a:t>IS</a:t>
                      </a:r>
                      <a:endParaRPr lang="en-GB" dirty="0"/>
                    </a:p>
                  </a:txBody>
                  <a:tcPr/>
                </a:tc>
                <a:extLst>
                  <a:ext uri="{0D108BD9-81ED-4DB2-BD59-A6C34878D82A}">
                    <a16:rowId xmlns:a16="http://schemas.microsoft.com/office/drawing/2014/main" val="190353461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place of publication</a:t>
                      </a:r>
                    </a:p>
                  </a:txBody>
                  <a:tcPr/>
                </a:tc>
                <a:tc>
                  <a:txBody>
                    <a:bodyPr/>
                    <a:lstStyle/>
                    <a:p>
                      <a:r>
                        <a:rPr lang="en-GB" dirty="0"/>
                        <a:t>http://www.wikidata.org/entity/Q84</a:t>
                      </a:r>
                      <a:endParaRPr lang="en-GB" b="0" dirty="0"/>
                    </a:p>
                  </a:txBody>
                  <a:tcPr/>
                </a:tc>
                <a:tc>
                  <a:txBody>
                    <a:bodyPr/>
                    <a:lstStyle/>
                    <a:p>
                      <a:r>
                        <a:rPr lang="en-US" dirty="0"/>
                        <a:t>A</a:t>
                      </a:r>
                      <a:endParaRPr lang="en-GB" dirty="0"/>
                    </a:p>
                  </a:txBody>
                  <a:tcPr/>
                </a:tc>
                <a:extLst>
                  <a:ext uri="{0D108BD9-81ED-4DB2-BD59-A6C34878D82A}">
                    <a16:rowId xmlns:a16="http://schemas.microsoft.com/office/drawing/2014/main" val="519810127"/>
                  </a:ext>
                </a:extLst>
              </a:tr>
              <a:tr h="370840">
                <a:tc>
                  <a:txBody>
                    <a:bodyPr/>
                    <a:lstStyle/>
                    <a:p>
                      <a:endParaRPr lang="en-GB" dirty="0"/>
                    </a:p>
                  </a:txBody>
                  <a:tcPr/>
                </a:tc>
                <a:tc>
                  <a:txBody>
                    <a:bodyPr/>
                    <a:lstStyle/>
                    <a:p>
                      <a:r>
                        <a:rPr lang="en-US" dirty="0"/>
                        <a:t>“Q84”</a:t>
                      </a:r>
                      <a:endParaRPr lang="en-GB" dirty="0"/>
                    </a:p>
                  </a:txBody>
                  <a:tcPr/>
                </a:tc>
                <a:tc>
                  <a:txBody>
                    <a:bodyPr/>
                    <a:lstStyle/>
                    <a:p>
                      <a:r>
                        <a:rPr lang="en-US" dirty="0"/>
                        <a:t>B</a:t>
                      </a:r>
                      <a:endParaRPr lang="en-GB" dirty="0"/>
                    </a:p>
                  </a:txBody>
                  <a:tcPr/>
                </a:tc>
                <a:extLst>
                  <a:ext uri="{0D108BD9-81ED-4DB2-BD59-A6C34878D82A}">
                    <a16:rowId xmlns:a16="http://schemas.microsoft.com/office/drawing/2014/main" val="2361476313"/>
                  </a:ext>
                </a:extLst>
              </a:tr>
              <a:tr h="370840">
                <a:tc>
                  <a:txBody>
                    <a:bodyPr/>
                    <a:lstStyle/>
                    <a:p>
                      <a:endParaRPr lang="en-GB" dirty="0"/>
                    </a:p>
                  </a:txBody>
                  <a:tcPr/>
                </a:tc>
                <a:tc>
                  <a:txBody>
                    <a:bodyPr/>
                    <a:lstStyle/>
                    <a:p>
                      <a:r>
                        <a:rPr lang="en-US" dirty="0"/>
                        <a:t>“London (England)”</a:t>
                      </a:r>
                      <a:endParaRPr lang="en-GB" dirty="0"/>
                    </a:p>
                  </a:txBody>
                  <a:tcPr/>
                </a:tc>
                <a:tc>
                  <a:txBody>
                    <a:bodyPr/>
                    <a:lstStyle/>
                    <a:p>
                      <a:r>
                        <a:rPr lang="en-US" dirty="0"/>
                        <a:t>C</a:t>
                      </a:r>
                      <a:endParaRPr lang="en-GB" dirty="0"/>
                    </a:p>
                  </a:txBody>
                  <a:tcPr/>
                </a:tc>
                <a:extLst>
                  <a:ext uri="{0D108BD9-81ED-4DB2-BD59-A6C34878D82A}">
                    <a16:rowId xmlns:a16="http://schemas.microsoft.com/office/drawing/2014/main" val="208503024"/>
                  </a:ext>
                </a:extLst>
              </a:tr>
              <a:tr h="370840">
                <a:tc>
                  <a:txBody>
                    <a:bodyPr/>
                    <a:lstStyle/>
                    <a:p>
                      <a:endParaRPr lang="en-GB" dirty="0"/>
                    </a:p>
                  </a:txBody>
                  <a:tcPr/>
                </a:tc>
                <a:tc>
                  <a:txBody>
                    <a:bodyPr/>
                    <a:lstStyle/>
                    <a:p>
                      <a:r>
                        <a:rPr lang="en-US" dirty="0"/>
                        <a:t>“London”</a:t>
                      </a:r>
                      <a:endParaRPr lang="en-GB" dirty="0"/>
                    </a:p>
                  </a:txBody>
                  <a:tcPr/>
                </a:tc>
                <a:tc>
                  <a:txBody>
                    <a:bodyPr/>
                    <a:lstStyle/>
                    <a:p>
                      <a:r>
                        <a:rPr lang="en-US" dirty="0"/>
                        <a:t>D</a:t>
                      </a:r>
                      <a:endParaRPr lang="en-GB" dirty="0"/>
                    </a:p>
                  </a:txBody>
                  <a:tcPr/>
                </a:tc>
                <a:extLst>
                  <a:ext uri="{0D108BD9-81ED-4DB2-BD59-A6C34878D82A}">
                    <a16:rowId xmlns:a16="http://schemas.microsoft.com/office/drawing/2014/main" val="1272714263"/>
                  </a:ext>
                </a:extLst>
              </a:tr>
            </a:tbl>
          </a:graphicData>
        </a:graphic>
      </p:graphicFrame>
      <p:sp>
        <p:nvSpPr>
          <p:cNvPr id="4" name="TextBox 3">
            <a:extLst>
              <a:ext uri="{FF2B5EF4-FFF2-40B4-BE49-F238E27FC236}">
                <a16:creationId xmlns:a16="http://schemas.microsoft.com/office/drawing/2014/main" id="{3997DBE4-14FC-ED4A-6066-7800113662C5}"/>
              </a:ext>
            </a:extLst>
          </p:cNvPr>
          <p:cNvSpPr txBox="1"/>
          <p:nvPr/>
        </p:nvSpPr>
        <p:spPr>
          <a:xfrm>
            <a:off x="476450" y="3789090"/>
            <a:ext cx="8166575" cy="1938992"/>
          </a:xfrm>
          <a:prstGeom prst="rect">
            <a:avLst/>
          </a:prstGeom>
          <a:solidFill>
            <a:schemeClr val="bg1"/>
          </a:solidFill>
          <a:ln>
            <a:solidFill>
              <a:schemeClr val="tx1"/>
            </a:solidFill>
          </a:ln>
        </p:spPr>
        <p:txBody>
          <a:bodyPr wrap="square" rtlCol="0">
            <a:spAutoFit/>
          </a:bodyPr>
          <a:lstStyle/>
          <a:p>
            <a:r>
              <a:rPr lang="en-US" sz="2400" i="1" dirty="0"/>
              <a:t>Data processing for description and access:</a:t>
            </a:r>
          </a:p>
          <a:p>
            <a:r>
              <a:rPr lang="en-US" sz="2400" dirty="0"/>
              <a:t>A: De-reference IRI to obtain preferred name, description, etc.</a:t>
            </a:r>
          </a:p>
          <a:p>
            <a:r>
              <a:rPr lang="en-US" sz="2400" dirty="0"/>
              <a:t>B: Look-up values table to obtain name, description, etc.</a:t>
            </a:r>
          </a:p>
          <a:p>
            <a:r>
              <a:rPr lang="en-US" sz="2400" dirty="0"/>
              <a:t>C: Use controlled term in index; display term on map, etc.</a:t>
            </a:r>
          </a:p>
          <a:p>
            <a:r>
              <a:rPr lang="en-US" sz="2400" dirty="0"/>
              <a:t>D: Use uncontrolled term in index; display uncontrolled term</a:t>
            </a:r>
            <a:endParaRPr lang="en-GB" sz="2400" dirty="0"/>
          </a:p>
        </p:txBody>
      </p:sp>
    </p:spTree>
    <p:extLst>
      <p:ext uri="{BB962C8B-B14F-4D97-AF65-F5344CB8AC3E}">
        <p14:creationId xmlns:p14="http://schemas.microsoft.com/office/powerpoint/2010/main" val="3405529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883</TotalTime>
  <Words>2558</Words>
  <Application>Microsoft Office PowerPoint</Application>
  <PresentationFormat>On-screen Show (4:3)</PresentationFormat>
  <Paragraphs>305</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RDA methods, scenarios, tools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Day 2023</dc:title>
  <dc:creator>Gordon Dunsire</dc:creator>
  <cp:lastModifiedBy>Gordon Dunsire</cp:lastModifiedBy>
  <cp:revision>1</cp:revision>
  <dcterms:created xsi:type="dcterms:W3CDTF">2023-07-05T13:29:31Z</dcterms:created>
  <dcterms:modified xsi:type="dcterms:W3CDTF">2023-09-06T13:23:59Z</dcterms:modified>
</cp:coreProperties>
</file>