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60" r:id="rId2"/>
    <p:sldId id="359" r:id="rId3"/>
    <p:sldId id="376" r:id="rId4"/>
    <p:sldId id="387" r:id="rId5"/>
    <p:sldId id="377" r:id="rId6"/>
    <p:sldId id="378" r:id="rId7"/>
    <p:sldId id="380" r:id="rId8"/>
    <p:sldId id="386" r:id="rId9"/>
    <p:sldId id="385" r:id="rId10"/>
    <p:sldId id="381" r:id="rId11"/>
    <p:sldId id="382" r:id="rId12"/>
    <p:sldId id="383" r:id="rId13"/>
    <p:sldId id="384" r:id="rId14"/>
    <p:sldId id="388" r:id="rId15"/>
    <p:sldId id="389" r:id="rId16"/>
    <p:sldId id="373" r:id="rId17"/>
  </p:sldIdLst>
  <p:sldSz cx="13055600" cy="9791700"/>
  <p:notesSz cx="17475200" cy="9791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61675" autoAdjust="0"/>
  </p:normalViewPr>
  <p:slideViewPr>
    <p:cSldViewPr>
      <p:cViewPr varScale="1">
        <p:scale>
          <a:sx n="42" d="100"/>
          <a:sy n="42" d="100"/>
        </p:scale>
        <p:origin x="1944" y="54"/>
      </p:cViewPr>
      <p:guideLst>
        <p:guide orient="horz" pos="2880"/>
        <p:guide pos="1614"/>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6" d="100"/>
          <a:sy n="76" d="100"/>
        </p:scale>
        <p:origin x="429" y="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9898063" y="0"/>
            <a:ext cx="7572375" cy="490538"/>
          </a:xfrm>
          <a:prstGeom prst="rect">
            <a:avLst/>
          </a:prstGeom>
        </p:spPr>
        <p:txBody>
          <a:bodyPr vert="horz" lIns="91440" tIns="45720" rIns="91440" bIns="45720" rtlCol="0"/>
          <a:lstStyle>
            <a:lvl1pPr algn="r">
              <a:defRPr sz="1200"/>
            </a:lvl1pPr>
          </a:lstStyle>
          <a:p>
            <a:fld id="{30FD9114-80B5-4ED7-B8E5-3A0868472264}" type="datetime4">
              <a:rPr lang="en-US" smtClean="0"/>
              <a:t>August 21, 2018</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9898063" y="9301163"/>
            <a:ext cx="7572375" cy="490537"/>
          </a:xfrm>
          <a:prstGeom prst="rect">
            <a:avLst/>
          </a:prstGeom>
        </p:spPr>
        <p:txBody>
          <a:bodyPr vert="horz" lIns="91440" tIns="45720" rIns="91440" bIns="45720" rtlCol="0" anchor="b"/>
          <a:lstStyle>
            <a:lvl1pPr algn="r">
              <a:defRPr sz="1200"/>
            </a:lvl1pPr>
          </a:lstStyle>
          <a:p>
            <a:fld id="{6E9B3389-A65E-496A-AB6E-7A5B74EF2665}" type="slidenum">
              <a:rPr lang="en-US" smtClean="0"/>
              <a:t>‹#›</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898063" y="0"/>
            <a:ext cx="7572375" cy="490538"/>
          </a:xfrm>
          <a:prstGeom prst="rect">
            <a:avLst/>
          </a:prstGeom>
        </p:spPr>
        <p:txBody>
          <a:bodyPr vert="horz" lIns="91440" tIns="45720" rIns="91440" bIns="45720" rtlCol="0"/>
          <a:lstStyle>
            <a:lvl1pPr algn="r">
              <a:defRPr sz="1200"/>
            </a:lvl1pPr>
          </a:lstStyle>
          <a:p>
            <a:fld id="{A80CCE7E-43AE-4D7A-AD6D-EFF496C901FD}" type="datetime4">
              <a:rPr lang="en-US" smtClean="0"/>
              <a:t>August 21, 2018</a:t>
            </a:fld>
            <a:endParaRPr lang="en-US"/>
          </a:p>
        </p:txBody>
      </p:sp>
      <p:sp>
        <p:nvSpPr>
          <p:cNvPr id="4" name="Slide Image Placeholder 3"/>
          <p:cNvSpPr>
            <a:spLocks noGrp="1" noRot="1" noChangeAspect="1"/>
          </p:cNvSpPr>
          <p:nvPr>
            <p:ph type="sldImg" idx="2"/>
          </p:nvPr>
        </p:nvSpPr>
        <p:spPr>
          <a:xfrm>
            <a:off x="6534150" y="1223963"/>
            <a:ext cx="4406900" cy="33051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747838" y="4711700"/>
            <a:ext cx="13979525" cy="38560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898063" y="9301163"/>
            <a:ext cx="7572375" cy="490537"/>
          </a:xfrm>
          <a:prstGeom prst="rect">
            <a:avLst/>
          </a:prstGeom>
        </p:spPr>
        <p:txBody>
          <a:bodyPr vert="horz" lIns="91440" tIns="45720" rIns="91440" bIns="45720" rtlCol="0" anchor="b"/>
          <a:lstStyle>
            <a:lvl1pPr algn="r">
              <a:defRPr sz="1200"/>
            </a:lvl1pPr>
          </a:lstStyle>
          <a:p>
            <a:fld id="{CC7BB43D-6859-4C14-84A8-D9538C9727DB}" type="slidenum">
              <a:rPr lang="en-US" smtClean="0"/>
              <a:t>‹#›</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data ecosystem is summed up in this sentence introducing the RDA Board’s announcement of RDA’s strategic directions.</a:t>
            </a:r>
          </a:p>
          <a:p>
            <a:endParaRPr lang="en-GB" dirty="0"/>
          </a:p>
        </p:txBody>
      </p:sp>
      <p:sp>
        <p:nvSpPr>
          <p:cNvPr id="4" name="Slide Number Placeholder 3"/>
          <p:cNvSpPr>
            <a:spLocks noGrp="1"/>
          </p:cNvSpPr>
          <p:nvPr>
            <p:ph type="sldNum" sz="quarter" idx="10"/>
          </p:nvPr>
        </p:nvSpPr>
        <p:spPr/>
        <p:txBody>
          <a:bodyPr/>
          <a:lstStyle/>
          <a:p>
            <a:fld id="{F0AE34AA-D804-4CB9-B15D-A67A5BA83B42}" type="slidenum">
              <a:rPr lang="en-US" smtClean="0"/>
              <a:t>2</a:t>
            </a:fld>
            <a:endParaRPr lang="en-US"/>
          </a:p>
        </p:txBody>
      </p:sp>
    </p:spTree>
    <p:extLst>
      <p:ext uri="{BB962C8B-B14F-4D97-AF65-F5344CB8AC3E}">
        <p14:creationId xmlns:p14="http://schemas.microsoft.com/office/powerpoint/2010/main" val="2143688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concept of an application profile was developed by the Dublin Core metadata community to mix-and-match specific data elements from one or more schemas.</a:t>
            </a:r>
          </a:p>
          <a:p>
            <a:endParaRPr lang="en-GB" dirty="0"/>
          </a:p>
          <a:p>
            <a:r>
              <a:rPr lang="en-GB" dirty="0"/>
              <a:t>This mechanism can be used for RDA data.</a:t>
            </a:r>
          </a:p>
          <a:p>
            <a:endParaRPr lang="en-GB" dirty="0"/>
          </a:p>
          <a:p>
            <a:r>
              <a:rPr lang="en-GB" dirty="0"/>
              <a:t>An RDA application profile indicates which elements are mandatory or desirable, whether they are repeatable or single-use, how the elements form regular data sets that are equivalent to traditional catalogue records, and what controlled terminologies to use.</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2700366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new RDA Toolkit provides several ways of specifying an application profile.</a:t>
            </a:r>
          </a:p>
          <a:p>
            <a:endParaRPr lang="en-GB" dirty="0"/>
          </a:p>
          <a:p>
            <a:r>
              <a:rPr lang="en-GB" dirty="0"/>
              <a:t>An individual user can simply attach a note to a selected element.</a:t>
            </a:r>
          </a:p>
          <a:p>
            <a:endParaRPr lang="en-GB" dirty="0"/>
          </a:p>
          <a:p>
            <a:r>
              <a:rPr lang="en-GB" dirty="0"/>
              <a:t>An institution can provide a workflow or similar document that links to the elements that are to be used. These documents are stored within the Toolkit and can be made available to all users of an institutional subscription.</a:t>
            </a:r>
          </a:p>
          <a:p>
            <a:endParaRPr lang="en-GB" dirty="0"/>
          </a:p>
          <a:p>
            <a:r>
              <a:rPr lang="en-GB" dirty="0"/>
              <a:t>The existing RDA policy statements are another form of application profile. These are usually intended for use by multiple institutions within a local region or country.</a:t>
            </a:r>
          </a:p>
          <a:p>
            <a:endParaRPr lang="en-GB" dirty="0"/>
          </a:p>
          <a:p>
            <a:r>
              <a:rPr lang="en-GB" dirty="0"/>
              <a:t>Documentation that is maintained and published outside of the Toolkit can link to specific elements and specific optional instructions. This type of application profile may be used at all levels, from the individual Toolkit user to multiple national institutions with a common interest.</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12</a:t>
            </a:fld>
            <a:endParaRPr lang="en-US"/>
          </a:p>
        </p:txBody>
      </p:sp>
    </p:spTree>
    <p:extLst>
      <p:ext uri="{BB962C8B-B14F-4D97-AF65-F5344CB8AC3E}">
        <p14:creationId xmlns:p14="http://schemas.microsoft.com/office/powerpoint/2010/main" val="12295113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screen-shot from the new RDA Toolkit to show the simplest method for specifying an application profile.</a:t>
            </a:r>
          </a:p>
          <a:p>
            <a:endParaRPr lang="en-GB" dirty="0"/>
          </a:p>
          <a:p>
            <a:r>
              <a:rPr lang="en-GB" dirty="0"/>
              <a:t>This is a note created by an individual user and attached to a specific element. The note is displayed as a “pop-up” when a user requires it.</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13</a:t>
            </a:fld>
            <a:endParaRPr lang="en-US"/>
          </a:p>
        </p:txBody>
      </p:sp>
    </p:spTree>
    <p:extLst>
      <p:ext uri="{BB962C8B-B14F-4D97-AF65-F5344CB8AC3E}">
        <p14:creationId xmlns:p14="http://schemas.microsoft.com/office/powerpoint/2010/main" val="8568611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is now used across the world.</a:t>
            </a:r>
          </a:p>
          <a:p>
            <a:endParaRPr lang="en-GB" dirty="0"/>
          </a:p>
          <a:p>
            <a:r>
              <a:rPr lang="en-GB" dirty="0"/>
              <a:t>It is an international framework that allows cataloguing and other metadata services to meet the needs of the local community in an assured </a:t>
            </a:r>
            <a:r>
              <a:rPr lang="en-GB"/>
              <a:t>global environment.</a:t>
            </a:r>
            <a:endParaRPr lang="en-GB" dirty="0"/>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819454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is based on international models for bibliographic and other information.</a:t>
            </a:r>
          </a:p>
          <a:p>
            <a:endParaRPr lang="en-GB" dirty="0"/>
          </a:p>
          <a:p>
            <a:r>
              <a:rPr lang="en-GB" dirty="0"/>
              <a:t>The most important model is the new IFLA Library Reference Model. It replaces the models that the original RDA Toolkit was based on, and it is the cumulation of 20 years of thinking by international cataloguing experts.</a:t>
            </a:r>
          </a:p>
          <a:p>
            <a:endParaRPr lang="en-GB" dirty="0"/>
          </a:p>
          <a:p>
            <a:r>
              <a:rPr lang="en-GB" dirty="0"/>
              <a:t>RDA also uses the Resource Description Framework (RDF) data model developed for linked open data and the Semantic web by technical experts.</a:t>
            </a:r>
          </a:p>
          <a:p>
            <a:endParaRPr lang="en-GB" dirty="0"/>
          </a:p>
          <a:p>
            <a:r>
              <a:rPr lang="en-GB" dirty="0"/>
              <a:t>RDA also tries to be compatible with other international content and data encoding standards. We expect those standards to develop as a result of the LRM.</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3</a:t>
            </a:fld>
            <a:endParaRPr lang="en-US"/>
          </a:p>
        </p:txBody>
      </p:sp>
    </p:spTree>
    <p:extLst>
      <p:ext uri="{BB962C8B-B14F-4D97-AF65-F5344CB8AC3E}">
        <p14:creationId xmlns:p14="http://schemas.microsoft.com/office/powerpoint/2010/main" val="3348637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supports international communities by providing complete translations of the RDA Toolkit.</a:t>
            </a:r>
          </a:p>
          <a:p>
            <a:endParaRPr lang="en-GB" dirty="0"/>
          </a:p>
          <a:p>
            <a:r>
              <a:rPr lang="en-GB" dirty="0"/>
              <a:t>Translations of the RDA Reference components of the Toolkit are openly and freely available for use by local communities. These data are encoded in RDF.</a:t>
            </a:r>
          </a:p>
          <a:p>
            <a:endParaRPr lang="en-GB" dirty="0"/>
          </a:p>
          <a:p>
            <a:r>
              <a:rPr lang="en-GB" dirty="0"/>
              <a:t>A new production infrastructure has been developed for the RDA Toolkit. This is much more flexible than before, and it is intended to be used in an international environment.</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4</a:t>
            </a:fld>
            <a:endParaRPr lang="en-US"/>
          </a:p>
        </p:txBody>
      </p:sp>
    </p:spTree>
    <p:extLst>
      <p:ext uri="{BB962C8B-B14F-4D97-AF65-F5344CB8AC3E}">
        <p14:creationId xmlns:p14="http://schemas.microsoft.com/office/powerpoint/2010/main" val="3108516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Board strategies for the development of RDA include its use by international library and other cultural heritage communities.</a:t>
            </a:r>
          </a:p>
          <a:p>
            <a:endParaRPr lang="en-GB" dirty="0"/>
          </a:p>
          <a:p>
            <a:r>
              <a:rPr lang="en-GB" dirty="0"/>
              <a:t>The Board is aware that national institutions for cultural heritage, including library, archive, and museum collections, have many common requirements for metadata.</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5</a:t>
            </a:fld>
            <a:endParaRPr lang="en-US"/>
          </a:p>
        </p:txBody>
      </p:sp>
    </p:spTree>
    <p:extLst>
      <p:ext uri="{BB962C8B-B14F-4D97-AF65-F5344CB8AC3E}">
        <p14:creationId xmlns:p14="http://schemas.microsoft.com/office/powerpoint/2010/main" val="2073549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is designed to create and maintain data for user-focussed applications.</a:t>
            </a:r>
          </a:p>
          <a:p>
            <a:endParaRPr lang="en-GB" dirty="0"/>
          </a:p>
          <a:p>
            <a:r>
              <a:rPr lang="en-GB" dirty="0"/>
              <a:t>Local applications, from big to small, can focus on entities and characteristics that support local interests.</a:t>
            </a:r>
          </a:p>
          <a:p>
            <a:endParaRPr lang="en-GB" dirty="0"/>
          </a:p>
          <a:p>
            <a:r>
              <a:rPr lang="en-GB" dirty="0"/>
              <a:t>Metadata that are curated and maintained in local applications can be re-used for other applications. For example, data from many libraries, archives, and museums can be used in integrated finding aids such as union catalogues.</a:t>
            </a:r>
          </a:p>
          <a:p>
            <a:endParaRPr lang="en-GB" dirty="0"/>
          </a:p>
          <a:p>
            <a:r>
              <a:rPr lang="en-GB" dirty="0"/>
              <a:t>Metadata can be shared at global level because the underlying semantics of RDA entities and elements are coherent. This supports the recognition and assessment of quality metadata from trusted national sources in a “sea” of metadata from dubious sources, including “fake news”.</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6</a:t>
            </a:fld>
            <a:endParaRPr lang="en-US"/>
          </a:p>
        </p:txBody>
      </p:sp>
    </p:spTree>
    <p:extLst>
      <p:ext uri="{BB962C8B-B14F-4D97-AF65-F5344CB8AC3E}">
        <p14:creationId xmlns:p14="http://schemas.microsoft.com/office/powerpoint/2010/main" val="1384468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is designed so that metadata can be created to meet the interests of local communities within a global framework for interoperability.</a:t>
            </a:r>
          </a:p>
          <a:p>
            <a:endParaRPr lang="en-GB" dirty="0"/>
          </a:p>
          <a:p>
            <a:r>
              <a:rPr lang="en-GB" dirty="0"/>
              <a:t>Correct application of the RDA Toolkit results in metadata that can integrated with external sources of data created using other standards, or no standards at all. Applications can process the mix of data within specific levels of quality, utility, and coherency.</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7</a:t>
            </a:fld>
            <a:endParaRPr lang="en-US"/>
          </a:p>
        </p:txBody>
      </p:sp>
    </p:spTree>
    <p:extLst>
      <p:ext uri="{BB962C8B-B14F-4D97-AF65-F5344CB8AC3E}">
        <p14:creationId xmlns:p14="http://schemas.microsoft.com/office/powerpoint/2010/main" val="1806055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is designed for extension to meet  local requirements.</a:t>
            </a:r>
          </a:p>
          <a:p>
            <a:endParaRPr lang="en-GB" dirty="0"/>
          </a:p>
          <a:p>
            <a:r>
              <a:rPr lang="en-GB" dirty="0"/>
              <a:t>RDA itself is an implementation of the LRM that extends the high-level entities and elements to more specific levels for practical applications.</a:t>
            </a:r>
          </a:p>
          <a:p>
            <a:endParaRPr lang="en-GB" dirty="0"/>
          </a:p>
          <a:p>
            <a:r>
              <a:rPr lang="en-GB" dirty="0"/>
              <a:t>The extension mechanisms can be applied to RDA to meet even more specific requirements of local communities.</a:t>
            </a:r>
          </a:p>
          <a:p>
            <a:endParaRPr lang="en-GB" dirty="0"/>
          </a:p>
          <a:p>
            <a:r>
              <a:rPr lang="en-GB" dirty="0"/>
              <a:t>For example, a local controlled terminology can be used in place of the vocabularies supplied with the Toolkit.</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8</a:t>
            </a:fld>
            <a:endParaRPr lang="en-US"/>
          </a:p>
        </p:txBody>
      </p:sp>
    </p:spTree>
    <p:extLst>
      <p:ext uri="{BB962C8B-B14F-4D97-AF65-F5344CB8AC3E}">
        <p14:creationId xmlns:p14="http://schemas.microsoft.com/office/powerpoint/2010/main" val="1296769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modular structure of the Toolkit, based on individual elements, provides a fine granularity or set of “building blocks” that can be used in flexible ways by local applications.</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9</a:t>
            </a:fld>
            <a:endParaRPr lang="en-US"/>
          </a:p>
        </p:txBody>
      </p:sp>
    </p:spTree>
    <p:extLst>
      <p:ext uri="{BB962C8B-B14F-4D97-AF65-F5344CB8AC3E}">
        <p14:creationId xmlns:p14="http://schemas.microsoft.com/office/powerpoint/2010/main" val="1963377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new RDA Toolkit has many more optional instructions.</a:t>
            </a:r>
          </a:p>
          <a:p>
            <a:endParaRPr lang="en-GB" dirty="0"/>
          </a:p>
          <a:p>
            <a:r>
              <a:rPr lang="en-GB" dirty="0"/>
              <a:t>The Anglo-American, or any other specific national or international way of creating and using metadata must be optional. There is no global agreement on a top-down, one-size-fits-all “universal bibliographic control” system.</a:t>
            </a:r>
          </a:p>
          <a:p>
            <a:endParaRPr lang="en-GB" dirty="0"/>
          </a:p>
          <a:p>
            <a:r>
              <a:rPr lang="en-GB" dirty="0"/>
              <a:t>RDA must therefore be used with an indication of which elements and recording methods are to be used in any specific local application. This is known as an application profile.</a:t>
            </a:r>
          </a:p>
        </p:txBody>
      </p:sp>
      <p:sp>
        <p:nvSpPr>
          <p:cNvPr id="4" name="Date Placeholder 3"/>
          <p:cNvSpPr>
            <a:spLocks noGrp="1"/>
          </p:cNvSpPr>
          <p:nvPr>
            <p:ph type="dt" idx="10"/>
          </p:nvPr>
        </p:nvSpPr>
        <p:spPr/>
        <p:txBody>
          <a:bodyPr/>
          <a:lstStyle/>
          <a:p>
            <a:fld id="{A80CCE7E-43AE-4D7A-AD6D-EFF496C901FD}" type="datetime4">
              <a:rPr lang="en-US" smtClean="0"/>
              <a:t>August 21,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10</a:t>
            </a:fld>
            <a:endParaRPr lang="en-US"/>
          </a:p>
        </p:txBody>
      </p:sp>
    </p:spTree>
    <p:extLst>
      <p:ext uri="{BB962C8B-B14F-4D97-AF65-F5344CB8AC3E}">
        <p14:creationId xmlns:p14="http://schemas.microsoft.com/office/powerpoint/2010/main" val="5873506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DE2E6ABE-B97B-4A73-B202-6A3F101785E5}" type="datetime4">
              <a:rPr lang="en-US" smtClean="0"/>
              <a:t>August 21, 2018</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CA9DFB21-2B77-4727-8DA0-73215DD5C57C}" type="datetime4">
              <a:rPr lang="en-US" smtClean="0"/>
              <a:t>August 21, 2018</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D2008080-C00F-4680-BFFC-33C890FA1B66}" type="datetime4">
              <a:rPr lang="en-US" smtClean="0"/>
              <a:t>August 21, 2018</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D0F6B087-20D5-46FC-9AC3-EF55EF059985}" type="datetime4">
              <a:rPr lang="en-US" smtClean="0"/>
              <a:t>August 21, 2018</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C8C36631-B86C-466A-BEA1-F9227B57F3C2}" type="datetime4">
              <a:rPr lang="en-US" smtClean="0"/>
              <a:t>August 21, 2018</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fld id="{272804E9-DEAF-46AD-95B2-D63C78700BF2}" type="datetime4">
              <a:rPr lang="en-US" smtClean="0"/>
              <a:t>August 21, 2018</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Tree>
    <p:extLst>
      <p:ext uri="{BB962C8B-B14F-4D97-AF65-F5344CB8AC3E}">
        <p14:creationId xmlns:p14="http://schemas.microsoft.com/office/powerpoint/2010/main" val="219676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fld id="{DD02AD68-BFEF-40C1-90D1-D37F2BFFA27B}" type="datetime4">
              <a:rPr lang="en-US" smtClean="0"/>
              <a:t>August 21, 2018</a:t>
            </a:fld>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39787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44" dirty="0"/>
              <a:t>Accommodating local cataloguing traditions</a:t>
            </a:r>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10"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8" r:id="rId7"/>
    <p:sldLayoutId id="2147483675" r:id="rId8"/>
  </p:sldLayoutIdLst>
  <p:hf hdr="0"/>
  <p:txStyles>
    <p:titleStyle>
      <a:lvl1pPr>
        <a:defRPr>
          <a:latin typeface="+mj-lt"/>
          <a:ea typeface="+mj-ea"/>
          <a:cs typeface="+mj-cs"/>
        </a:defRPr>
      </a:lvl1pPr>
    </p:titleStyle>
    <p:body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bodyStyle>
    <p:other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DB831-3D3F-414C-BD80-80F881A22730}"/>
              </a:ext>
            </a:extLst>
          </p:cNvPr>
          <p:cNvSpPr>
            <a:spLocks noGrp="1"/>
          </p:cNvSpPr>
          <p:nvPr>
            <p:ph type="dt" sz="half" idx="10"/>
          </p:nvPr>
        </p:nvSpPr>
        <p:spPr/>
        <p:txBody>
          <a:bodyPr/>
          <a:lstStyle/>
          <a:p>
            <a:fld id="{272804E9-DEAF-46AD-95B2-D63C78700BF2}" type="datetime4">
              <a:rPr lang="en-US" smtClean="0"/>
              <a:t>August 21, 2018</a:t>
            </a:fld>
            <a:endParaRPr lang="en-US" dirty="0"/>
          </a:p>
        </p:txBody>
      </p:sp>
      <p:sp>
        <p:nvSpPr>
          <p:cNvPr id="3" name="Slide Number Placeholder 2">
            <a:extLst>
              <a:ext uri="{FF2B5EF4-FFF2-40B4-BE49-F238E27FC236}">
                <a16:creationId xmlns:a16="http://schemas.microsoft.com/office/drawing/2014/main" id="{BB1C251D-DA0F-4B81-AEB6-433E94280727}"/>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4" name="TextBox 3">
            <a:extLst>
              <a:ext uri="{FF2B5EF4-FFF2-40B4-BE49-F238E27FC236}">
                <a16:creationId xmlns:a16="http://schemas.microsoft.com/office/drawing/2014/main" id="{5265570B-69DE-458E-AADA-19513974CE03}"/>
              </a:ext>
            </a:extLst>
          </p:cNvPr>
          <p:cNvSpPr txBox="1"/>
          <p:nvPr/>
        </p:nvSpPr>
        <p:spPr>
          <a:xfrm>
            <a:off x="1193800" y="716373"/>
            <a:ext cx="10668000" cy="4154984"/>
          </a:xfrm>
          <a:prstGeom prst="rect">
            <a:avLst/>
          </a:prstGeom>
          <a:noFill/>
        </p:spPr>
        <p:txBody>
          <a:bodyPr wrap="square" rtlCol="0">
            <a:spAutoFit/>
          </a:bodyPr>
          <a:lstStyle/>
          <a:p>
            <a:pPr algn="ctr"/>
            <a:r>
              <a:rPr lang="en-US" sz="8800" dirty="0">
                <a:solidFill>
                  <a:schemeClr val="tx2"/>
                </a:solidFill>
              </a:rPr>
              <a:t>Accommodating local cataloguing traditions in a global context</a:t>
            </a:r>
            <a:endParaRPr lang="en-GB" sz="8800" dirty="0">
              <a:solidFill>
                <a:schemeClr val="tx2"/>
              </a:solidFill>
            </a:endParaRPr>
          </a:p>
        </p:txBody>
      </p:sp>
      <p:sp>
        <p:nvSpPr>
          <p:cNvPr id="5" name="TextBox 4">
            <a:extLst>
              <a:ext uri="{FF2B5EF4-FFF2-40B4-BE49-F238E27FC236}">
                <a16:creationId xmlns:a16="http://schemas.microsoft.com/office/drawing/2014/main" id="{15813FB1-E211-4561-901E-456C608675E0}"/>
              </a:ext>
            </a:extLst>
          </p:cNvPr>
          <p:cNvSpPr txBox="1"/>
          <p:nvPr/>
        </p:nvSpPr>
        <p:spPr>
          <a:xfrm>
            <a:off x="1117600" y="5048250"/>
            <a:ext cx="11201400" cy="2862322"/>
          </a:xfrm>
          <a:prstGeom prst="rect">
            <a:avLst/>
          </a:prstGeom>
          <a:noFill/>
        </p:spPr>
        <p:txBody>
          <a:bodyPr wrap="square" rtlCol="0">
            <a:spAutoFit/>
          </a:bodyPr>
          <a:lstStyle/>
          <a:p>
            <a:pPr algn="ctr"/>
            <a:r>
              <a:rPr lang="en-US" sz="3600" dirty="0">
                <a:solidFill>
                  <a:schemeClr val="tx2"/>
                </a:solidFill>
              </a:rPr>
              <a:t>Gordon Dunsire, Chair, RSC &amp; Ebe Kartus, RSC Wider Community Engagement Officer</a:t>
            </a:r>
          </a:p>
          <a:p>
            <a:pPr algn="ctr"/>
            <a:r>
              <a:rPr lang="en-US" sz="3600" dirty="0">
                <a:solidFill>
                  <a:schemeClr val="tx2"/>
                </a:solidFill>
              </a:rPr>
              <a:t>Presented at “Diversity of Data: RDA in the international context”, 23 August 2018</a:t>
            </a:r>
          </a:p>
          <a:p>
            <a:pPr algn="ctr"/>
            <a:r>
              <a:rPr lang="en-US" sz="3600" dirty="0">
                <a:solidFill>
                  <a:schemeClr val="tx2"/>
                </a:solidFill>
              </a:rPr>
              <a:t>National Library of Malaysia, Kuala Lumpur, Malaysia</a:t>
            </a:r>
            <a:endParaRPr lang="en-GB" sz="3600" dirty="0">
              <a:solidFill>
                <a:schemeClr val="tx2"/>
              </a:solidFill>
            </a:endParaRPr>
          </a:p>
        </p:txBody>
      </p:sp>
    </p:spTree>
    <p:extLst>
      <p:ext uri="{BB962C8B-B14F-4D97-AF65-F5344CB8AC3E}">
        <p14:creationId xmlns:p14="http://schemas.microsoft.com/office/powerpoint/2010/main" val="365883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10</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6553200" cy="1111441"/>
          </a:xfrm>
          <a:prstGeom prst="rect">
            <a:avLst/>
          </a:prstGeom>
        </p:spPr>
        <p:txBody>
          <a:bodyPr/>
          <a:lstStyle>
            <a:lvl1pPr>
              <a:defRPr>
                <a:latin typeface="+mj-lt"/>
                <a:ea typeface="+mj-ea"/>
                <a:cs typeface="+mj-cs"/>
              </a:defRPr>
            </a:lvl1pPr>
          </a:lstStyle>
          <a:p>
            <a:r>
              <a:rPr lang="en-GB" sz="6000" kern="0" dirty="0">
                <a:solidFill>
                  <a:schemeClr val="tx2"/>
                </a:solidFill>
              </a:rPr>
              <a:t>Options and profiles</a:t>
            </a:r>
          </a:p>
        </p:txBody>
      </p:sp>
      <p:sp>
        <p:nvSpPr>
          <p:cNvPr id="6" name="TextBox 5">
            <a:extLst>
              <a:ext uri="{FF2B5EF4-FFF2-40B4-BE49-F238E27FC236}">
                <a16:creationId xmlns:a16="http://schemas.microsoft.com/office/drawing/2014/main" id="{252ABAC1-0B5A-446E-BAAA-FFD4174104CB}"/>
              </a:ext>
            </a:extLst>
          </p:cNvPr>
          <p:cNvSpPr txBox="1"/>
          <p:nvPr/>
        </p:nvSpPr>
        <p:spPr>
          <a:xfrm>
            <a:off x="508000" y="1851042"/>
            <a:ext cx="9829799" cy="3785652"/>
          </a:xfrm>
          <a:prstGeom prst="rect">
            <a:avLst/>
          </a:prstGeom>
          <a:noFill/>
        </p:spPr>
        <p:txBody>
          <a:bodyPr wrap="square" rtlCol="0">
            <a:spAutoFit/>
          </a:bodyPr>
          <a:lstStyle/>
          <a:p>
            <a:r>
              <a:rPr lang="en-US" sz="4800" dirty="0"/>
              <a:t>Most RDA instructions are optional</a:t>
            </a:r>
          </a:p>
          <a:p>
            <a:pPr marL="714375"/>
            <a:r>
              <a:rPr lang="en-US" sz="4800" dirty="0"/>
              <a:t>Anglo-American and other national and international approaches are not adopted at “universal” or global level</a:t>
            </a:r>
          </a:p>
        </p:txBody>
      </p:sp>
      <p:sp>
        <p:nvSpPr>
          <p:cNvPr id="10" name="TextBox 9">
            <a:extLst>
              <a:ext uri="{FF2B5EF4-FFF2-40B4-BE49-F238E27FC236}">
                <a16:creationId xmlns:a16="http://schemas.microsoft.com/office/drawing/2014/main" id="{CB38BD41-4847-4AAC-8557-7581DA6E0072}"/>
              </a:ext>
            </a:extLst>
          </p:cNvPr>
          <p:cNvSpPr txBox="1"/>
          <p:nvPr/>
        </p:nvSpPr>
        <p:spPr>
          <a:xfrm>
            <a:off x="507999" y="5900045"/>
            <a:ext cx="11887201" cy="2308324"/>
          </a:xfrm>
          <a:prstGeom prst="rect">
            <a:avLst/>
          </a:prstGeom>
          <a:noFill/>
        </p:spPr>
        <p:txBody>
          <a:bodyPr wrap="square" rtlCol="0">
            <a:spAutoFit/>
          </a:bodyPr>
          <a:lstStyle/>
          <a:p>
            <a:r>
              <a:rPr lang="en-US" sz="4800" dirty="0"/>
              <a:t>RDA must be used with an </a:t>
            </a:r>
            <a:r>
              <a:rPr lang="en-US" sz="4800" u="sng" dirty="0"/>
              <a:t>application profile </a:t>
            </a:r>
            <a:r>
              <a:rPr lang="en-US" sz="4800" dirty="0"/>
              <a:t>to select elements and recording methods for a local application</a:t>
            </a:r>
          </a:p>
        </p:txBody>
      </p:sp>
    </p:spTree>
    <p:extLst>
      <p:ext uri="{BB962C8B-B14F-4D97-AF65-F5344CB8AC3E}">
        <p14:creationId xmlns:p14="http://schemas.microsoft.com/office/powerpoint/2010/main" val="3260958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6553200" cy="1111441"/>
          </a:xfrm>
          <a:prstGeom prst="rect">
            <a:avLst/>
          </a:prstGeom>
        </p:spPr>
        <p:txBody>
          <a:bodyPr/>
          <a:lstStyle>
            <a:lvl1pPr>
              <a:defRPr>
                <a:latin typeface="+mj-lt"/>
                <a:ea typeface="+mj-ea"/>
                <a:cs typeface="+mj-cs"/>
              </a:defRPr>
            </a:lvl1pPr>
          </a:lstStyle>
          <a:p>
            <a:r>
              <a:rPr lang="en-GB" sz="6000" kern="0" dirty="0">
                <a:solidFill>
                  <a:schemeClr val="tx2"/>
                </a:solidFill>
              </a:rPr>
              <a:t>Application profile</a:t>
            </a:r>
          </a:p>
        </p:txBody>
      </p:sp>
      <p:sp>
        <p:nvSpPr>
          <p:cNvPr id="6" name="TextBox 5">
            <a:extLst>
              <a:ext uri="{FF2B5EF4-FFF2-40B4-BE49-F238E27FC236}">
                <a16:creationId xmlns:a16="http://schemas.microsoft.com/office/drawing/2014/main" id="{252ABAC1-0B5A-446E-BAAA-FFD4174104CB}"/>
              </a:ext>
            </a:extLst>
          </p:cNvPr>
          <p:cNvSpPr txBox="1"/>
          <p:nvPr/>
        </p:nvSpPr>
        <p:spPr>
          <a:xfrm>
            <a:off x="508000" y="1651425"/>
            <a:ext cx="9829799" cy="2308324"/>
          </a:xfrm>
          <a:prstGeom prst="rect">
            <a:avLst/>
          </a:prstGeom>
          <a:noFill/>
        </p:spPr>
        <p:txBody>
          <a:bodyPr wrap="square" rtlCol="0">
            <a:spAutoFit/>
          </a:bodyPr>
          <a:lstStyle/>
          <a:p>
            <a:r>
              <a:rPr lang="en-US" sz="4800" dirty="0"/>
              <a:t>Method developed by Dublin Core community to specify data elements used by an application</a:t>
            </a:r>
          </a:p>
        </p:txBody>
      </p:sp>
      <p:sp>
        <p:nvSpPr>
          <p:cNvPr id="10" name="TextBox 9">
            <a:extLst>
              <a:ext uri="{FF2B5EF4-FFF2-40B4-BE49-F238E27FC236}">
                <a16:creationId xmlns:a16="http://schemas.microsoft.com/office/drawing/2014/main" id="{CB38BD41-4847-4AAC-8557-7581DA6E0072}"/>
              </a:ext>
            </a:extLst>
          </p:cNvPr>
          <p:cNvSpPr txBox="1"/>
          <p:nvPr/>
        </p:nvSpPr>
        <p:spPr>
          <a:xfrm>
            <a:off x="508000" y="4023483"/>
            <a:ext cx="11887201" cy="3785652"/>
          </a:xfrm>
          <a:prstGeom prst="rect">
            <a:avLst/>
          </a:prstGeom>
          <a:noFill/>
        </p:spPr>
        <p:txBody>
          <a:bodyPr wrap="square" rtlCol="0">
            <a:spAutoFit/>
          </a:bodyPr>
          <a:lstStyle/>
          <a:p>
            <a:r>
              <a:rPr lang="en-US" sz="4800" dirty="0"/>
              <a:t>Which elements are mandatory and desirable?</a:t>
            </a:r>
          </a:p>
          <a:p>
            <a:r>
              <a:rPr lang="en-US" sz="4800" dirty="0"/>
              <a:t>Which elements are repeatable?</a:t>
            </a:r>
          </a:p>
          <a:p>
            <a:r>
              <a:rPr lang="en-US" sz="4800" dirty="0"/>
              <a:t>How are the elements gathered into functional data “records”?</a:t>
            </a:r>
          </a:p>
          <a:p>
            <a:r>
              <a:rPr lang="en-US" sz="4800" dirty="0"/>
              <a:t>What controlled terminologies are used?</a:t>
            </a:r>
          </a:p>
        </p:txBody>
      </p:sp>
    </p:spTree>
    <p:extLst>
      <p:ext uri="{BB962C8B-B14F-4D97-AF65-F5344CB8AC3E}">
        <p14:creationId xmlns:p14="http://schemas.microsoft.com/office/powerpoint/2010/main" val="932886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12</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397669"/>
            <a:ext cx="7391400" cy="1111441"/>
          </a:xfrm>
          <a:prstGeom prst="rect">
            <a:avLst/>
          </a:prstGeom>
        </p:spPr>
        <p:txBody>
          <a:bodyPr/>
          <a:lstStyle>
            <a:lvl1pPr>
              <a:defRPr>
                <a:latin typeface="+mj-lt"/>
                <a:ea typeface="+mj-ea"/>
                <a:cs typeface="+mj-cs"/>
              </a:defRPr>
            </a:lvl1pPr>
          </a:lstStyle>
          <a:p>
            <a:r>
              <a:rPr lang="en-GB" sz="6000" kern="0" dirty="0">
                <a:solidFill>
                  <a:schemeClr val="tx2"/>
                </a:solidFill>
              </a:rPr>
              <a:t>RDA application profile</a:t>
            </a:r>
          </a:p>
        </p:txBody>
      </p:sp>
      <p:sp>
        <p:nvSpPr>
          <p:cNvPr id="6" name="TextBox 5">
            <a:extLst>
              <a:ext uri="{FF2B5EF4-FFF2-40B4-BE49-F238E27FC236}">
                <a16:creationId xmlns:a16="http://schemas.microsoft.com/office/drawing/2014/main" id="{252ABAC1-0B5A-446E-BAAA-FFD4174104CB}"/>
              </a:ext>
            </a:extLst>
          </p:cNvPr>
          <p:cNvSpPr txBox="1"/>
          <p:nvPr/>
        </p:nvSpPr>
        <p:spPr>
          <a:xfrm>
            <a:off x="507999" y="1607436"/>
            <a:ext cx="9144000" cy="1569660"/>
          </a:xfrm>
          <a:prstGeom prst="rect">
            <a:avLst/>
          </a:prstGeom>
          <a:noFill/>
        </p:spPr>
        <p:txBody>
          <a:bodyPr wrap="square" rtlCol="0">
            <a:spAutoFit/>
          </a:bodyPr>
          <a:lstStyle/>
          <a:p>
            <a:r>
              <a:rPr lang="en-US" sz="4800" dirty="0"/>
              <a:t>Toolkit note attached to an element</a:t>
            </a:r>
          </a:p>
          <a:p>
            <a:r>
              <a:rPr lang="en-US" sz="4800" dirty="0"/>
              <a:t>	Local individual user</a:t>
            </a:r>
          </a:p>
        </p:txBody>
      </p:sp>
      <p:sp>
        <p:nvSpPr>
          <p:cNvPr id="10" name="TextBox 9">
            <a:extLst>
              <a:ext uri="{FF2B5EF4-FFF2-40B4-BE49-F238E27FC236}">
                <a16:creationId xmlns:a16="http://schemas.microsoft.com/office/drawing/2014/main" id="{CB38BD41-4847-4AAC-8557-7581DA6E0072}"/>
              </a:ext>
            </a:extLst>
          </p:cNvPr>
          <p:cNvSpPr txBox="1"/>
          <p:nvPr/>
        </p:nvSpPr>
        <p:spPr>
          <a:xfrm>
            <a:off x="507998" y="3177096"/>
            <a:ext cx="11887201" cy="1569660"/>
          </a:xfrm>
          <a:prstGeom prst="rect">
            <a:avLst/>
          </a:prstGeom>
          <a:noFill/>
        </p:spPr>
        <p:txBody>
          <a:bodyPr wrap="square" rtlCol="0">
            <a:spAutoFit/>
          </a:bodyPr>
          <a:lstStyle/>
          <a:p>
            <a:r>
              <a:rPr lang="en-US" sz="4800" dirty="0"/>
              <a:t>Institutional document with link to an element</a:t>
            </a:r>
          </a:p>
          <a:p>
            <a:r>
              <a:rPr lang="en-US" sz="4800" dirty="0"/>
              <a:t>	Local institutional user</a:t>
            </a:r>
          </a:p>
        </p:txBody>
      </p:sp>
      <p:sp>
        <p:nvSpPr>
          <p:cNvPr id="7" name="TextBox 6">
            <a:extLst>
              <a:ext uri="{FF2B5EF4-FFF2-40B4-BE49-F238E27FC236}">
                <a16:creationId xmlns:a16="http://schemas.microsoft.com/office/drawing/2014/main" id="{B31EFC14-50F1-4987-9175-73C4F84B3144}"/>
              </a:ext>
            </a:extLst>
          </p:cNvPr>
          <p:cNvSpPr txBox="1"/>
          <p:nvPr/>
        </p:nvSpPr>
        <p:spPr>
          <a:xfrm>
            <a:off x="507997" y="4988175"/>
            <a:ext cx="11887201" cy="1569660"/>
          </a:xfrm>
          <a:prstGeom prst="rect">
            <a:avLst/>
          </a:prstGeom>
          <a:noFill/>
        </p:spPr>
        <p:txBody>
          <a:bodyPr wrap="square" rtlCol="0">
            <a:spAutoFit/>
          </a:bodyPr>
          <a:lstStyle/>
          <a:p>
            <a:r>
              <a:rPr lang="en-US" sz="4800" dirty="0"/>
              <a:t>Policy statements attached to an instruction</a:t>
            </a:r>
          </a:p>
          <a:p>
            <a:r>
              <a:rPr lang="en-US" sz="4800" dirty="0"/>
              <a:t>	National and international user</a:t>
            </a:r>
          </a:p>
        </p:txBody>
      </p:sp>
      <p:sp>
        <p:nvSpPr>
          <p:cNvPr id="9" name="TextBox 8">
            <a:extLst>
              <a:ext uri="{FF2B5EF4-FFF2-40B4-BE49-F238E27FC236}">
                <a16:creationId xmlns:a16="http://schemas.microsoft.com/office/drawing/2014/main" id="{CA3195F5-4D0E-412B-BC7A-074CF53B9B22}"/>
              </a:ext>
            </a:extLst>
          </p:cNvPr>
          <p:cNvSpPr txBox="1"/>
          <p:nvPr/>
        </p:nvSpPr>
        <p:spPr>
          <a:xfrm>
            <a:off x="507996" y="6726927"/>
            <a:ext cx="11887201" cy="1569660"/>
          </a:xfrm>
          <a:prstGeom prst="rect">
            <a:avLst/>
          </a:prstGeom>
          <a:noFill/>
        </p:spPr>
        <p:txBody>
          <a:bodyPr wrap="square" rtlCol="0">
            <a:spAutoFit/>
          </a:bodyPr>
          <a:lstStyle/>
          <a:p>
            <a:r>
              <a:rPr lang="en-US" sz="4800" dirty="0"/>
              <a:t>External document with link to an instruction</a:t>
            </a:r>
          </a:p>
          <a:p>
            <a:pPr marL="985838"/>
            <a:r>
              <a:rPr lang="en-US" sz="4800" dirty="0"/>
              <a:t>All levels</a:t>
            </a:r>
          </a:p>
        </p:txBody>
      </p:sp>
    </p:spTree>
    <p:extLst>
      <p:ext uri="{BB962C8B-B14F-4D97-AF65-F5344CB8AC3E}">
        <p14:creationId xmlns:p14="http://schemas.microsoft.com/office/powerpoint/2010/main" val="2674708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DC3A41-3073-4FF5-89C0-3E8CBA8B1702}"/>
              </a:ext>
            </a:extLst>
          </p:cNvPr>
          <p:cNvSpPr>
            <a:spLocks noGrp="1"/>
          </p:cNvSpPr>
          <p:nvPr>
            <p:ph type="dt" sz="half" idx="10"/>
          </p:nvPr>
        </p:nvSpPr>
        <p:spPr/>
        <p:txBody>
          <a:bodyPr/>
          <a:lstStyle/>
          <a:p>
            <a:fld id="{272804E9-DEAF-46AD-95B2-D63C78700BF2}" type="datetime4">
              <a:rPr lang="en-US" smtClean="0"/>
              <a:t>August 21, 2018</a:t>
            </a:fld>
            <a:endParaRPr lang="en-US" dirty="0"/>
          </a:p>
        </p:txBody>
      </p:sp>
      <p:sp>
        <p:nvSpPr>
          <p:cNvPr id="3" name="Slide Number Placeholder 2">
            <a:extLst>
              <a:ext uri="{FF2B5EF4-FFF2-40B4-BE49-F238E27FC236}">
                <a16:creationId xmlns:a16="http://schemas.microsoft.com/office/drawing/2014/main" id="{F9A8DE2C-BD62-4A9D-B367-9E0515BCF669}"/>
              </a:ext>
            </a:extLst>
          </p:cNvPr>
          <p:cNvSpPr>
            <a:spLocks noGrp="1"/>
          </p:cNvSpPr>
          <p:nvPr>
            <p:ph type="sldNum" sz="quarter" idx="11"/>
          </p:nvPr>
        </p:nvSpPr>
        <p:spPr/>
        <p:txBody>
          <a:bodyPr/>
          <a:lstStyle/>
          <a:p>
            <a:pPr algn="ctr"/>
            <a:fld id="{6B918772-37A3-47DC-BE01-33CAE9FCB74A}" type="slidenum">
              <a:rPr lang="en-US" smtClean="0"/>
              <a:pPr algn="ctr"/>
              <a:t>13</a:t>
            </a:fld>
            <a:endParaRPr lang="en-US" dirty="0"/>
          </a:p>
        </p:txBody>
      </p:sp>
      <p:pic>
        <p:nvPicPr>
          <p:cNvPr id="9" name="Picture 8">
            <a:extLst>
              <a:ext uri="{FF2B5EF4-FFF2-40B4-BE49-F238E27FC236}">
                <a16:creationId xmlns:a16="http://schemas.microsoft.com/office/drawing/2014/main" id="{00538BE4-166F-48C6-B70C-16F8D86A826A}"/>
              </a:ext>
            </a:extLst>
          </p:cNvPr>
          <p:cNvPicPr>
            <a:picLocks noChangeAspect="1"/>
          </p:cNvPicPr>
          <p:nvPr/>
        </p:nvPicPr>
        <p:blipFill>
          <a:blip r:embed="rId3"/>
          <a:stretch>
            <a:fillRect/>
          </a:stretch>
        </p:blipFill>
        <p:spPr>
          <a:xfrm>
            <a:off x="445238" y="2247530"/>
            <a:ext cx="12165123" cy="5296639"/>
          </a:xfrm>
          <a:prstGeom prst="rect">
            <a:avLst/>
          </a:prstGeom>
        </p:spPr>
      </p:pic>
      <p:pic>
        <p:nvPicPr>
          <p:cNvPr id="10" name="Picture 9">
            <a:extLst>
              <a:ext uri="{FF2B5EF4-FFF2-40B4-BE49-F238E27FC236}">
                <a16:creationId xmlns:a16="http://schemas.microsoft.com/office/drawing/2014/main" id="{830D6B26-4B1D-4FE7-AC3E-FA847BD973A6}"/>
              </a:ext>
            </a:extLst>
          </p:cNvPr>
          <p:cNvPicPr>
            <a:picLocks noChangeAspect="1"/>
          </p:cNvPicPr>
          <p:nvPr/>
        </p:nvPicPr>
        <p:blipFill>
          <a:blip r:embed="rId4"/>
          <a:stretch>
            <a:fillRect/>
          </a:stretch>
        </p:blipFill>
        <p:spPr>
          <a:xfrm>
            <a:off x="521449" y="2204662"/>
            <a:ext cx="12088912" cy="5411894"/>
          </a:xfrm>
          <a:prstGeom prst="rect">
            <a:avLst/>
          </a:prstGeom>
        </p:spPr>
      </p:pic>
      <p:sp>
        <p:nvSpPr>
          <p:cNvPr id="11" name="Title 1">
            <a:extLst>
              <a:ext uri="{FF2B5EF4-FFF2-40B4-BE49-F238E27FC236}">
                <a16:creationId xmlns:a16="http://schemas.microsoft.com/office/drawing/2014/main" id="{885FED0B-8E29-4112-93CF-CBD7B5C4E605}"/>
              </a:ext>
            </a:extLst>
          </p:cNvPr>
          <p:cNvSpPr txBox="1">
            <a:spLocks/>
          </p:cNvSpPr>
          <p:nvPr/>
        </p:nvSpPr>
        <p:spPr>
          <a:xfrm>
            <a:off x="508000" y="397669"/>
            <a:ext cx="7391400" cy="1111441"/>
          </a:xfrm>
          <a:prstGeom prst="rect">
            <a:avLst/>
          </a:prstGeom>
        </p:spPr>
        <p:txBody>
          <a:bodyPr/>
          <a:lstStyle>
            <a:lvl1pPr>
              <a:defRPr>
                <a:latin typeface="+mj-lt"/>
                <a:ea typeface="+mj-ea"/>
                <a:cs typeface="+mj-cs"/>
              </a:defRPr>
            </a:lvl1pPr>
          </a:lstStyle>
          <a:p>
            <a:r>
              <a:rPr lang="en-GB" sz="6000" kern="0" dirty="0">
                <a:solidFill>
                  <a:schemeClr val="tx2"/>
                </a:solidFill>
              </a:rPr>
              <a:t>Example: Toolkit note</a:t>
            </a:r>
          </a:p>
        </p:txBody>
      </p:sp>
    </p:spTree>
    <p:extLst>
      <p:ext uri="{BB962C8B-B14F-4D97-AF65-F5344CB8AC3E}">
        <p14:creationId xmlns:p14="http://schemas.microsoft.com/office/powerpoint/2010/main" val="1221686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7E045E-8BD1-40F3-A7EA-912489C7418A}"/>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A5F30F32-2F11-4DC2-BE40-94E0BC2BC041}"/>
              </a:ext>
            </a:extLst>
          </p:cNvPr>
          <p:cNvSpPr>
            <a:spLocks noGrp="1"/>
          </p:cNvSpPr>
          <p:nvPr>
            <p:ph type="sldNum" sz="quarter" idx="11"/>
          </p:nvPr>
        </p:nvSpPr>
        <p:spPr/>
        <p:txBody>
          <a:bodyPr/>
          <a:lstStyle/>
          <a:p>
            <a:pPr algn="ctr"/>
            <a:fld id="{6B918772-37A3-47DC-BE01-33CAE9FCB74A}" type="slidenum">
              <a:rPr lang="en-US" smtClean="0"/>
              <a:pPr algn="ctr"/>
              <a:t>14</a:t>
            </a:fld>
            <a:endParaRPr lang="en-US" dirty="0"/>
          </a:p>
        </p:txBody>
      </p:sp>
      <p:sp>
        <p:nvSpPr>
          <p:cNvPr id="4" name="TextBox 3">
            <a:extLst>
              <a:ext uri="{FF2B5EF4-FFF2-40B4-BE49-F238E27FC236}">
                <a16:creationId xmlns:a16="http://schemas.microsoft.com/office/drawing/2014/main" id="{5E75B153-CED8-4174-8CB2-9307A6E9371D}"/>
              </a:ext>
            </a:extLst>
          </p:cNvPr>
          <p:cNvSpPr txBox="1"/>
          <p:nvPr/>
        </p:nvSpPr>
        <p:spPr>
          <a:xfrm>
            <a:off x="3349962" y="2609850"/>
            <a:ext cx="4821448" cy="646331"/>
          </a:xfrm>
          <a:prstGeom prst="rect">
            <a:avLst/>
          </a:prstGeom>
          <a:noFill/>
          <a:ln w="38100">
            <a:solidFill>
              <a:schemeClr val="accent1"/>
            </a:solidFill>
          </a:ln>
        </p:spPr>
        <p:txBody>
          <a:bodyPr wrap="none" rtlCol="0">
            <a:spAutoFit/>
          </a:bodyPr>
          <a:lstStyle/>
          <a:p>
            <a:r>
              <a:rPr lang="en-GB" sz="3600" dirty="0"/>
              <a:t>RDA Steering Committee</a:t>
            </a:r>
          </a:p>
        </p:txBody>
      </p:sp>
      <p:sp>
        <p:nvSpPr>
          <p:cNvPr id="5" name="TextBox 4">
            <a:extLst>
              <a:ext uri="{FF2B5EF4-FFF2-40B4-BE49-F238E27FC236}">
                <a16:creationId xmlns:a16="http://schemas.microsoft.com/office/drawing/2014/main" id="{434B55CE-2935-4299-8D23-9A7695555F42}"/>
              </a:ext>
            </a:extLst>
          </p:cNvPr>
          <p:cNvSpPr txBox="1"/>
          <p:nvPr/>
        </p:nvSpPr>
        <p:spPr>
          <a:xfrm>
            <a:off x="1897256" y="3899063"/>
            <a:ext cx="2905411" cy="646331"/>
          </a:xfrm>
          <a:prstGeom prst="rect">
            <a:avLst/>
          </a:prstGeom>
          <a:noFill/>
          <a:ln w="38100">
            <a:solidFill>
              <a:schemeClr val="accent1"/>
            </a:solidFill>
          </a:ln>
        </p:spPr>
        <p:txBody>
          <a:bodyPr wrap="none" rtlCol="0">
            <a:spAutoFit/>
          </a:bodyPr>
          <a:lstStyle/>
          <a:p>
            <a:r>
              <a:rPr lang="en-GB" sz="3600" dirty="0"/>
              <a:t>Europe Region</a:t>
            </a:r>
          </a:p>
        </p:txBody>
      </p:sp>
      <p:sp>
        <p:nvSpPr>
          <p:cNvPr id="6" name="TextBox 5">
            <a:extLst>
              <a:ext uri="{FF2B5EF4-FFF2-40B4-BE49-F238E27FC236}">
                <a16:creationId xmlns:a16="http://schemas.microsoft.com/office/drawing/2014/main" id="{9BFEBDD8-C8FC-4F1D-BFD7-4C06C8F56163}"/>
              </a:ext>
            </a:extLst>
          </p:cNvPr>
          <p:cNvSpPr txBox="1"/>
          <p:nvPr/>
        </p:nvSpPr>
        <p:spPr>
          <a:xfrm>
            <a:off x="486229" y="5023697"/>
            <a:ext cx="4316438" cy="646331"/>
          </a:xfrm>
          <a:prstGeom prst="rect">
            <a:avLst/>
          </a:prstGeom>
          <a:noFill/>
          <a:ln w="38100">
            <a:solidFill>
              <a:schemeClr val="accent1"/>
            </a:solidFill>
          </a:ln>
        </p:spPr>
        <p:txBody>
          <a:bodyPr wrap="none" rtlCol="0">
            <a:spAutoFit/>
          </a:bodyPr>
          <a:lstStyle/>
          <a:p>
            <a:r>
              <a:rPr lang="en-GB" sz="3600" dirty="0"/>
              <a:t>North America Region</a:t>
            </a:r>
          </a:p>
        </p:txBody>
      </p:sp>
      <p:sp>
        <p:nvSpPr>
          <p:cNvPr id="7" name="TextBox 6">
            <a:extLst>
              <a:ext uri="{FF2B5EF4-FFF2-40B4-BE49-F238E27FC236}">
                <a16:creationId xmlns:a16="http://schemas.microsoft.com/office/drawing/2014/main" id="{E64531D2-A82A-428E-B448-AE4605D83909}"/>
              </a:ext>
            </a:extLst>
          </p:cNvPr>
          <p:cNvSpPr txBox="1"/>
          <p:nvPr/>
        </p:nvSpPr>
        <p:spPr>
          <a:xfrm>
            <a:off x="1711884" y="6148331"/>
            <a:ext cx="3090783" cy="646331"/>
          </a:xfrm>
          <a:prstGeom prst="rect">
            <a:avLst/>
          </a:prstGeom>
          <a:noFill/>
          <a:ln w="38100">
            <a:solidFill>
              <a:schemeClr val="accent1"/>
            </a:solidFill>
          </a:ln>
        </p:spPr>
        <p:txBody>
          <a:bodyPr wrap="none" rtlCol="0">
            <a:spAutoFit/>
          </a:bodyPr>
          <a:lstStyle/>
          <a:p>
            <a:r>
              <a:rPr lang="en-GB" sz="3600" dirty="0"/>
              <a:t>Oceania Region</a:t>
            </a:r>
          </a:p>
        </p:txBody>
      </p:sp>
      <p:sp>
        <p:nvSpPr>
          <p:cNvPr id="8" name="TextBox 7">
            <a:extLst>
              <a:ext uri="{FF2B5EF4-FFF2-40B4-BE49-F238E27FC236}">
                <a16:creationId xmlns:a16="http://schemas.microsoft.com/office/drawing/2014/main" id="{52D727B9-C5CF-403C-BD40-A05726CDB6C2}"/>
              </a:ext>
            </a:extLst>
          </p:cNvPr>
          <p:cNvSpPr txBox="1"/>
          <p:nvPr/>
        </p:nvSpPr>
        <p:spPr>
          <a:xfrm>
            <a:off x="6702762" y="3899063"/>
            <a:ext cx="4495800" cy="1200329"/>
          </a:xfrm>
          <a:prstGeom prst="rect">
            <a:avLst/>
          </a:prstGeom>
          <a:noFill/>
          <a:ln w="38100">
            <a:solidFill>
              <a:schemeClr val="accent1"/>
            </a:solidFill>
            <a:prstDash val="dash"/>
          </a:ln>
        </p:spPr>
        <p:txBody>
          <a:bodyPr wrap="square" rtlCol="0">
            <a:spAutoFit/>
          </a:bodyPr>
          <a:lstStyle/>
          <a:p>
            <a:r>
              <a:rPr lang="en-GB" sz="3600" dirty="0"/>
              <a:t>Latin America &amp; Caribbean Region</a:t>
            </a:r>
          </a:p>
        </p:txBody>
      </p:sp>
      <p:sp>
        <p:nvSpPr>
          <p:cNvPr id="9" name="TextBox 8">
            <a:extLst>
              <a:ext uri="{FF2B5EF4-FFF2-40B4-BE49-F238E27FC236}">
                <a16:creationId xmlns:a16="http://schemas.microsoft.com/office/drawing/2014/main" id="{5EB35EE2-FE8A-4264-B6D7-A82BD3CBE25A}"/>
              </a:ext>
            </a:extLst>
          </p:cNvPr>
          <p:cNvSpPr txBox="1"/>
          <p:nvPr/>
        </p:nvSpPr>
        <p:spPr>
          <a:xfrm>
            <a:off x="6702762" y="5552812"/>
            <a:ext cx="2657331" cy="646331"/>
          </a:xfrm>
          <a:prstGeom prst="rect">
            <a:avLst/>
          </a:prstGeom>
          <a:noFill/>
          <a:ln w="38100">
            <a:solidFill>
              <a:schemeClr val="accent1"/>
            </a:solidFill>
            <a:prstDash val="dash"/>
          </a:ln>
        </p:spPr>
        <p:txBody>
          <a:bodyPr wrap="none" rtlCol="0">
            <a:spAutoFit/>
          </a:bodyPr>
          <a:lstStyle/>
          <a:p>
            <a:r>
              <a:rPr lang="en-GB" sz="3600" dirty="0"/>
              <a:t>Africa Region</a:t>
            </a:r>
          </a:p>
        </p:txBody>
      </p:sp>
      <p:sp>
        <p:nvSpPr>
          <p:cNvPr id="10" name="TextBox 9">
            <a:extLst>
              <a:ext uri="{FF2B5EF4-FFF2-40B4-BE49-F238E27FC236}">
                <a16:creationId xmlns:a16="http://schemas.microsoft.com/office/drawing/2014/main" id="{B0BE56AE-0254-4D51-B9F1-7B28E0D088B2}"/>
              </a:ext>
            </a:extLst>
          </p:cNvPr>
          <p:cNvSpPr txBox="1"/>
          <p:nvPr/>
        </p:nvSpPr>
        <p:spPr>
          <a:xfrm>
            <a:off x="6702762" y="6652563"/>
            <a:ext cx="2345386" cy="646331"/>
          </a:xfrm>
          <a:prstGeom prst="rect">
            <a:avLst/>
          </a:prstGeom>
          <a:noFill/>
          <a:ln w="38100">
            <a:solidFill>
              <a:schemeClr val="accent1"/>
            </a:solidFill>
            <a:prstDash val="dash"/>
          </a:ln>
        </p:spPr>
        <p:txBody>
          <a:bodyPr wrap="none" rtlCol="0">
            <a:spAutoFit/>
          </a:bodyPr>
          <a:lstStyle/>
          <a:p>
            <a:r>
              <a:rPr lang="en-GB" sz="3600" dirty="0"/>
              <a:t>Asia Region</a:t>
            </a:r>
          </a:p>
        </p:txBody>
      </p:sp>
      <p:sp>
        <p:nvSpPr>
          <p:cNvPr id="11" name="TextBox 10">
            <a:extLst>
              <a:ext uri="{FF2B5EF4-FFF2-40B4-BE49-F238E27FC236}">
                <a16:creationId xmlns:a16="http://schemas.microsoft.com/office/drawing/2014/main" id="{87BE29AA-5B5F-4D09-A9F6-805FD290087F}"/>
              </a:ext>
            </a:extLst>
          </p:cNvPr>
          <p:cNvSpPr txBox="1"/>
          <p:nvPr/>
        </p:nvSpPr>
        <p:spPr>
          <a:xfrm>
            <a:off x="2044956" y="7731693"/>
            <a:ext cx="7431458" cy="646331"/>
          </a:xfrm>
          <a:prstGeom prst="rect">
            <a:avLst/>
          </a:prstGeom>
          <a:noFill/>
          <a:ln w="38100">
            <a:solidFill>
              <a:schemeClr val="accent1"/>
            </a:solidFill>
          </a:ln>
        </p:spPr>
        <p:txBody>
          <a:bodyPr wrap="none" rtlCol="0">
            <a:spAutoFit/>
          </a:bodyPr>
          <a:lstStyle/>
          <a:p>
            <a:r>
              <a:rPr lang="en-GB" sz="3600" dirty="0"/>
              <a:t>Wider Community Engagement Officer</a:t>
            </a:r>
          </a:p>
        </p:txBody>
      </p:sp>
      <p:sp>
        <p:nvSpPr>
          <p:cNvPr id="12" name="Title 1">
            <a:extLst>
              <a:ext uri="{FF2B5EF4-FFF2-40B4-BE49-F238E27FC236}">
                <a16:creationId xmlns:a16="http://schemas.microsoft.com/office/drawing/2014/main" id="{0320737E-EE07-49A0-B689-51B8111F8D3D}"/>
              </a:ext>
            </a:extLst>
          </p:cNvPr>
          <p:cNvSpPr txBox="1">
            <a:spLocks/>
          </p:cNvSpPr>
          <p:nvPr/>
        </p:nvSpPr>
        <p:spPr>
          <a:xfrm>
            <a:off x="508000" y="476250"/>
            <a:ext cx="7162800" cy="1938992"/>
          </a:xfrm>
          <a:prstGeom prst="rect">
            <a:avLst/>
          </a:prstGeom>
        </p:spPr>
        <p:txBody>
          <a:bodyPr>
            <a:spAutoFit/>
          </a:bodyPr>
          <a:lstStyle>
            <a:lvl1pPr>
              <a:defRPr>
                <a:latin typeface="+mj-lt"/>
                <a:ea typeface="+mj-ea"/>
                <a:cs typeface="+mj-cs"/>
              </a:defRPr>
            </a:lvl1pPr>
          </a:lstStyle>
          <a:p>
            <a:r>
              <a:rPr lang="en-GB" sz="6000" kern="0" dirty="0">
                <a:solidFill>
                  <a:schemeClr val="tx2"/>
                </a:solidFill>
              </a:rPr>
              <a:t>From local to global</a:t>
            </a:r>
          </a:p>
          <a:p>
            <a:r>
              <a:rPr lang="en-GB" sz="6000" kern="0" dirty="0">
                <a:solidFill>
                  <a:schemeClr val="tx2"/>
                </a:solidFill>
              </a:rPr>
              <a:t>governance</a:t>
            </a:r>
          </a:p>
        </p:txBody>
      </p:sp>
      <p:cxnSp>
        <p:nvCxnSpPr>
          <p:cNvPr id="14" name="Connector: Curved 13">
            <a:extLst>
              <a:ext uri="{FF2B5EF4-FFF2-40B4-BE49-F238E27FC236}">
                <a16:creationId xmlns:a16="http://schemas.microsoft.com/office/drawing/2014/main" id="{9ADAA666-BBC8-4AFA-B7DB-68F02058524E}"/>
              </a:ext>
            </a:extLst>
          </p:cNvPr>
          <p:cNvCxnSpPr>
            <a:cxnSpLocks/>
            <a:stCxn id="5" idx="3"/>
            <a:endCxn id="4" idx="2"/>
          </p:cNvCxnSpPr>
          <p:nvPr/>
        </p:nvCxnSpPr>
        <p:spPr>
          <a:xfrm flipV="1">
            <a:off x="4802667" y="3256181"/>
            <a:ext cx="958019" cy="966048"/>
          </a:xfrm>
          <a:prstGeom prst="curvedConnector2">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7C1A5BD8-449A-4825-BBC1-6988DBDEA519}"/>
              </a:ext>
            </a:extLst>
          </p:cNvPr>
          <p:cNvCxnSpPr>
            <a:cxnSpLocks/>
            <a:stCxn id="6" idx="3"/>
            <a:endCxn id="4" idx="2"/>
          </p:cNvCxnSpPr>
          <p:nvPr/>
        </p:nvCxnSpPr>
        <p:spPr>
          <a:xfrm flipV="1">
            <a:off x="4802667" y="3256181"/>
            <a:ext cx="958019" cy="2090682"/>
          </a:xfrm>
          <a:prstGeom prst="curvedConnector2">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2E2A98E3-B20E-405D-A469-1D9EC21F6903}"/>
              </a:ext>
            </a:extLst>
          </p:cNvPr>
          <p:cNvCxnSpPr>
            <a:cxnSpLocks/>
            <a:stCxn id="7" idx="3"/>
            <a:endCxn id="4" idx="2"/>
          </p:cNvCxnSpPr>
          <p:nvPr/>
        </p:nvCxnSpPr>
        <p:spPr>
          <a:xfrm flipV="1">
            <a:off x="4802667" y="3256181"/>
            <a:ext cx="958019" cy="3215316"/>
          </a:xfrm>
          <a:prstGeom prst="curvedConnector2">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62044DE5-3980-455F-A2C3-B07C2D929BD5}"/>
              </a:ext>
            </a:extLst>
          </p:cNvPr>
          <p:cNvCxnSpPr>
            <a:cxnSpLocks/>
            <a:stCxn id="11" idx="0"/>
            <a:endCxn id="4" idx="2"/>
          </p:cNvCxnSpPr>
          <p:nvPr/>
        </p:nvCxnSpPr>
        <p:spPr>
          <a:xfrm rot="5400000" flipH="1" flipV="1">
            <a:off x="3522929" y="5493937"/>
            <a:ext cx="4475512" cy="1"/>
          </a:xfrm>
          <a:prstGeom prst="curvedConnector3">
            <a:avLst>
              <a:gd name="adj1" fmla="val 50000"/>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6" name="Connector: Curved 25">
            <a:extLst>
              <a:ext uri="{FF2B5EF4-FFF2-40B4-BE49-F238E27FC236}">
                <a16:creationId xmlns:a16="http://schemas.microsoft.com/office/drawing/2014/main" id="{8383AEE9-C3DA-47C9-A4A5-4AC30A6D1ACA}"/>
              </a:ext>
            </a:extLst>
          </p:cNvPr>
          <p:cNvCxnSpPr>
            <a:cxnSpLocks/>
            <a:stCxn id="8" idx="1"/>
            <a:endCxn id="4" idx="2"/>
          </p:cNvCxnSpPr>
          <p:nvPr/>
        </p:nvCxnSpPr>
        <p:spPr>
          <a:xfrm rot="10800000">
            <a:off x="5760686" y="3256182"/>
            <a:ext cx="942076" cy="1243047"/>
          </a:xfrm>
          <a:prstGeom prst="curvedConnector2">
            <a:avLst/>
          </a:prstGeom>
          <a:ln w="38100">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AF1B5259-A664-4038-9721-CA779C3FA60F}"/>
              </a:ext>
            </a:extLst>
          </p:cNvPr>
          <p:cNvCxnSpPr>
            <a:cxnSpLocks/>
            <a:stCxn id="9" idx="1"/>
            <a:endCxn id="4" idx="2"/>
          </p:cNvCxnSpPr>
          <p:nvPr/>
        </p:nvCxnSpPr>
        <p:spPr>
          <a:xfrm rot="10800000">
            <a:off x="5760686" y="3256182"/>
            <a:ext cx="942076" cy="2619797"/>
          </a:xfrm>
          <a:prstGeom prst="curvedConnector2">
            <a:avLst/>
          </a:prstGeom>
          <a:ln w="38100">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2" name="Connector: Curved 31">
            <a:extLst>
              <a:ext uri="{FF2B5EF4-FFF2-40B4-BE49-F238E27FC236}">
                <a16:creationId xmlns:a16="http://schemas.microsoft.com/office/drawing/2014/main" id="{8330A280-3801-43B9-BDA7-9E38771F7665}"/>
              </a:ext>
            </a:extLst>
          </p:cNvPr>
          <p:cNvCxnSpPr>
            <a:cxnSpLocks/>
            <a:stCxn id="10" idx="1"/>
            <a:endCxn id="4" idx="2"/>
          </p:cNvCxnSpPr>
          <p:nvPr/>
        </p:nvCxnSpPr>
        <p:spPr>
          <a:xfrm rot="10800000">
            <a:off x="5760686" y="3256181"/>
            <a:ext cx="942076" cy="3719548"/>
          </a:xfrm>
          <a:prstGeom prst="curvedConnector2">
            <a:avLst/>
          </a:prstGeom>
          <a:ln w="38100">
            <a:prstDash val="dash"/>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212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24350E-5DFC-424B-B5D9-98B9507311D5}"/>
              </a:ext>
            </a:extLst>
          </p:cNvPr>
          <p:cNvSpPr>
            <a:spLocks noGrp="1"/>
          </p:cNvSpPr>
          <p:nvPr>
            <p:ph type="dt" sz="half" idx="10"/>
          </p:nvPr>
        </p:nvSpPr>
        <p:spPr/>
        <p:txBody>
          <a:bodyPr/>
          <a:lstStyle/>
          <a:p>
            <a:fld id="{272804E9-DEAF-46AD-95B2-D63C78700BF2}" type="datetime4">
              <a:rPr lang="en-US" smtClean="0"/>
              <a:t>August 21, 2018</a:t>
            </a:fld>
            <a:endParaRPr lang="en-US" dirty="0"/>
          </a:p>
        </p:txBody>
      </p:sp>
      <p:sp>
        <p:nvSpPr>
          <p:cNvPr id="3" name="Slide Number Placeholder 2">
            <a:extLst>
              <a:ext uri="{FF2B5EF4-FFF2-40B4-BE49-F238E27FC236}">
                <a16:creationId xmlns:a16="http://schemas.microsoft.com/office/drawing/2014/main" id="{574EE6AA-48B5-42E7-838D-1861722E5523}"/>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pic>
        <p:nvPicPr>
          <p:cNvPr id="4" name="Picture 3">
            <a:extLst>
              <a:ext uri="{FF2B5EF4-FFF2-40B4-BE49-F238E27FC236}">
                <a16:creationId xmlns:a16="http://schemas.microsoft.com/office/drawing/2014/main" id="{771CD35B-F508-4486-9EAA-556C9A78F38B}"/>
              </a:ext>
            </a:extLst>
          </p:cNvPr>
          <p:cNvPicPr>
            <a:picLocks noChangeAspect="1"/>
          </p:cNvPicPr>
          <p:nvPr/>
        </p:nvPicPr>
        <p:blipFill>
          <a:blip r:embed="rId3"/>
          <a:stretch>
            <a:fillRect/>
          </a:stretch>
        </p:blipFill>
        <p:spPr>
          <a:xfrm>
            <a:off x="0" y="829213"/>
            <a:ext cx="13055600" cy="8133274"/>
          </a:xfrm>
          <a:prstGeom prst="rect">
            <a:avLst/>
          </a:prstGeom>
        </p:spPr>
      </p:pic>
    </p:spTree>
    <p:extLst>
      <p:ext uri="{BB962C8B-B14F-4D97-AF65-F5344CB8AC3E}">
        <p14:creationId xmlns:p14="http://schemas.microsoft.com/office/powerpoint/2010/main" val="2510111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16</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658950" cy="1015663"/>
          </a:xfrm>
          <a:prstGeom prst="rect">
            <a:avLst/>
          </a:prstGeom>
          <a:noFill/>
        </p:spPr>
        <p:txBody>
          <a:bodyPr wrap="none" rtlCol="0">
            <a:spAutoFit/>
          </a:bodyPr>
          <a:lstStyle/>
          <a:p>
            <a:r>
              <a:rPr lang="en-GB" sz="6000">
                <a:solidFill>
                  <a:schemeClr val="tx2"/>
                </a:solidFill>
              </a:rPr>
              <a:t>Thank you!</a:t>
            </a:r>
            <a:endParaRPr lang="en-GB" sz="6000" dirty="0">
              <a:solidFill>
                <a:schemeClr val="tx2"/>
              </a:solidFill>
            </a:endParaRPr>
          </a:p>
        </p:txBody>
      </p:sp>
    </p:spTree>
    <p:extLst>
      <p:ext uri="{BB962C8B-B14F-4D97-AF65-F5344CB8AC3E}">
        <p14:creationId xmlns:p14="http://schemas.microsoft.com/office/powerpoint/2010/main" val="1061159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8000" y="3295650"/>
            <a:ext cx="11276145" cy="2201885"/>
          </a:xfrm>
          <a:prstGeom prst="rect">
            <a:avLst/>
          </a:prstGeom>
          <a:noFill/>
        </p:spPr>
        <p:txBody>
          <a:bodyPr wrap="square" rtlCol="0">
            <a:spAutoFit/>
          </a:bodyPr>
          <a:lstStyle/>
          <a:p>
            <a:r>
              <a:rPr lang="en-GB" sz="3427" dirty="0"/>
              <a:t>“RDA is a package of data elements, guidelines, and instructions for creating </a:t>
            </a:r>
            <a:r>
              <a:rPr lang="en-GB" sz="3427" dirty="0">
                <a:solidFill>
                  <a:srgbClr val="FF0000"/>
                </a:solidFill>
              </a:rPr>
              <a:t>library and cultural heritage </a:t>
            </a:r>
            <a:r>
              <a:rPr lang="en-GB" sz="3427" dirty="0"/>
              <a:t>resource metadata that are well-formed according to </a:t>
            </a:r>
            <a:r>
              <a:rPr lang="en-GB" sz="3427" dirty="0">
                <a:solidFill>
                  <a:srgbClr val="FF0000"/>
                </a:solidFill>
              </a:rPr>
              <a:t>international models</a:t>
            </a:r>
            <a:r>
              <a:rPr lang="en-GB" sz="3427" dirty="0"/>
              <a:t> for </a:t>
            </a:r>
            <a:r>
              <a:rPr lang="en-GB" sz="3427" dirty="0">
                <a:solidFill>
                  <a:srgbClr val="FF0000"/>
                </a:solidFill>
              </a:rPr>
              <a:t>user-focussed linked data </a:t>
            </a:r>
            <a:r>
              <a:rPr lang="en-GB" sz="3427" dirty="0"/>
              <a:t>applications.”</a:t>
            </a:r>
          </a:p>
        </p:txBody>
      </p:sp>
      <p:sp>
        <p:nvSpPr>
          <p:cNvPr id="7" name="Title 1">
            <a:extLst>
              <a:ext uri="{FF2B5EF4-FFF2-40B4-BE49-F238E27FC236}">
                <a16:creationId xmlns:a16="http://schemas.microsoft.com/office/drawing/2014/main" id="{DF0F2936-14B8-4EA6-A71E-845FC9BDC2D1}"/>
              </a:ext>
            </a:extLst>
          </p:cNvPr>
          <p:cNvSpPr txBox="1">
            <a:spLocks/>
          </p:cNvSpPr>
          <p:nvPr/>
        </p:nvSpPr>
        <p:spPr>
          <a:xfrm>
            <a:off x="508000" y="476250"/>
            <a:ext cx="5059602" cy="1111441"/>
          </a:xfrm>
          <a:prstGeom prst="rect">
            <a:avLst/>
          </a:prstGeom>
        </p:spPr>
        <p:txBody>
          <a:bodyPr/>
          <a:lstStyle>
            <a:lvl1pPr>
              <a:defRPr>
                <a:latin typeface="+mj-lt"/>
                <a:ea typeface="+mj-ea"/>
                <a:cs typeface="+mj-cs"/>
              </a:defRPr>
            </a:lvl1pPr>
          </a:lstStyle>
          <a:p>
            <a:r>
              <a:rPr lang="en-GB" sz="6000" kern="0" dirty="0">
                <a:solidFill>
                  <a:schemeClr val="tx2"/>
                </a:solidFill>
              </a:rPr>
              <a:t>RDA data</a:t>
            </a:r>
          </a:p>
        </p:txBody>
      </p:sp>
    </p:spTree>
    <p:extLst>
      <p:ext uri="{BB962C8B-B14F-4D97-AF65-F5344CB8AC3E}">
        <p14:creationId xmlns:p14="http://schemas.microsoft.com/office/powerpoint/2010/main" val="3016354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3</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6712094"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International models</a:t>
            </a:r>
          </a:p>
        </p:txBody>
      </p:sp>
      <p:sp>
        <p:nvSpPr>
          <p:cNvPr id="6" name="TextBox 5">
            <a:extLst>
              <a:ext uri="{FF2B5EF4-FFF2-40B4-BE49-F238E27FC236}">
                <a16:creationId xmlns:a16="http://schemas.microsoft.com/office/drawing/2014/main" id="{252ABAC1-0B5A-446E-BAAA-FFD4174104CB}"/>
              </a:ext>
            </a:extLst>
          </p:cNvPr>
          <p:cNvSpPr txBox="1"/>
          <p:nvPr/>
        </p:nvSpPr>
        <p:spPr>
          <a:xfrm>
            <a:off x="492124" y="1800311"/>
            <a:ext cx="10607676" cy="2308324"/>
          </a:xfrm>
          <a:prstGeom prst="rect">
            <a:avLst/>
          </a:prstGeom>
          <a:noFill/>
        </p:spPr>
        <p:txBody>
          <a:bodyPr wrap="square" rtlCol="0">
            <a:spAutoFit/>
          </a:bodyPr>
          <a:lstStyle/>
          <a:p>
            <a:r>
              <a:rPr lang="en-US" sz="4800" dirty="0"/>
              <a:t>IFLA LRM: Library Reference Model</a:t>
            </a:r>
          </a:p>
          <a:p>
            <a:pPr marL="714375"/>
            <a:r>
              <a:rPr lang="en-US" sz="4800" dirty="0"/>
              <a:t>Distillation of 20 years of international development</a:t>
            </a:r>
          </a:p>
        </p:txBody>
      </p:sp>
      <p:sp>
        <p:nvSpPr>
          <p:cNvPr id="7" name="TextBox 6">
            <a:extLst>
              <a:ext uri="{FF2B5EF4-FFF2-40B4-BE49-F238E27FC236}">
                <a16:creationId xmlns:a16="http://schemas.microsoft.com/office/drawing/2014/main" id="{60D9E5F2-FE07-4224-8070-16746EAFEF60}"/>
              </a:ext>
            </a:extLst>
          </p:cNvPr>
          <p:cNvSpPr txBox="1"/>
          <p:nvPr/>
        </p:nvSpPr>
        <p:spPr>
          <a:xfrm>
            <a:off x="492124" y="4288913"/>
            <a:ext cx="10607676" cy="1569660"/>
          </a:xfrm>
          <a:prstGeom prst="rect">
            <a:avLst/>
          </a:prstGeom>
          <a:noFill/>
        </p:spPr>
        <p:txBody>
          <a:bodyPr wrap="square" rtlCol="0">
            <a:spAutoFit/>
          </a:bodyPr>
          <a:lstStyle/>
          <a:p>
            <a:r>
              <a:rPr lang="en-US" sz="4800" dirty="0"/>
              <a:t>RDF: Resource Description Framework</a:t>
            </a:r>
          </a:p>
          <a:p>
            <a:pPr marL="714375"/>
            <a:r>
              <a:rPr lang="en-US" sz="4800" dirty="0"/>
              <a:t>Linked open data; Semantic Web</a:t>
            </a:r>
          </a:p>
        </p:txBody>
      </p:sp>
      <p:sp>
        <p:nvSpPr>
          <p:cNvPr id="9" name="TextBox 8">
            <a:extLst>
              <a:ext uri="{FF2B5EF4-FFF2-40B4-BE49-F238E27FC236}">
                <a16:creationId xmlns:a16="http://schemas.microsoft.com/office/drawing/2014/main" id="{21644FB5-FE31-422F-B906-A4FD319CEA72}"/>
              </a:ext>
            </a:extLst>
          </p:cNvPr>
          <p:cNvSpPr txBox="1"/>
          <p:nvPr/>
        </p:nvSpPr>
        <p:spPr>
          <a:xfrm>
            <a:off x="492124" y="6038850"/>
            <a:ext cx="11445876" cy="1569660"/>
          </a:xfrm>
          <a:prstGeom prst="rect">
            <a:avLst/>
          </a:prstGeom>
          <a:noFill/>
        </p:spPr>
        <p:txBody>
          <a:bodyPr wrap="square" rtlCol="0">
            <a:spAutoFit/>
          </a:bodyPr>
          <a:lstStyle/>
          <a:p>
            <a:r>
              <a:rPr lang="en-US" sz="4800" dirty="0"/>
              <a:t>Content and encoding standards (pre-LRM)</a:t>
            </a:r>
          </a:p>
          <a:p>
            <a:r>
              <a:rPr lang="en-US" sz="4800" dirty="0"/>
              <a:t>	MARC 21, ISBD, ISSN</a:t>
            </a:r>
          </a:p>
        </p:txBody>
      </p:sp>
    </p:spTree>
    <p:extLst>
      <p:ext uri="{BB962C8B-B14F-4D97-AF65-F5344CB8AC3E}">
        <p14:creationId xmlns:p14="http://schemas.microsoft.com/office/powerpoint/2010/main" val="4180522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4</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8489825"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International communities</a:t>
            </a:r>
          </a:p>
        </p:txBody>
      </p:sp>
      <p:sp>
        <p:nvSpPr>
          <p:cNvPr id="6" name="TextBox 5">
            <a:extLst>
              <a:ext uri="{FF2B5EF4-FFF2-40B4-BE49-F238E27FC236}">
                <a16:creationId xmlns:a16="http://schemas.microsoft.com/office/drawing/2014/main" id="{252ABAC1-0B5A-446E-BAAA-FFD4174104CB}"/>
              </a:ext>
            </a:extLst>
          </p:cNvPr>
          <p:cNvSpPr txBox="1"/>
          <p:nvPr/>
        </p:nvSpPr>
        <p:spPr>
          <a:xfrm>
            <a:off x="420687" y="3067050"/>
            <a:ext cx="10607676" cy="830997"/>
          </a:xfrm>
          <a:prstGeom prst="rect">
            <a:avLst/>
          </a:prstGeom>
          <a:noFill/>
        </p:spPr>
        <p:txBody>
          <a:bodyPr wrap="square" rtlCol="0">
            <a:spAutoFit/>
          </a:bodyPr>
          <a:lstStyle/>
          <a:p>
            <a:r>
              <a:rPr lang="en-US" sz="4800" dirty="0"/>
              <a:t>Full translations of RDA Toolkit</a:t>
            </a:r>
          </a:p>
        </p:txBody>
      </p:sp>
      <p:sp>
        <p:nvSpPr>
          <p:cNvPr id="7" name="TextBox 6">
            <a:extLst>
              <a:ext uri="{FF2B5EF4-FFF2-40B4-BE49-F238E27FC236}">
                <a16:creationId xmlns:a16="http://schemas.microsoft.com/office/drawing/2014/main" id="{60D9E5F2-FE07-4224-8070-16746EAFEF60}"/>
              </a:ext>
            </a:extLst>
          </p:cNvPr>
          <p:cNvSpPr txBox="1"/>
          <p:nvPr/>
        </p:nvSpPr>
        <p:spPr>
          <a:xfrm>
            <a:off x="431800" y="4143057"/>
            <a:ext cx="10607676" cy="830997"/>
          </a:xfrm>
          <a:prstGeom prst="rect">
            <a:avLst/>
          </a:prstGeom>
          <a:noFill/>
        </p:spPr>
        <p:txBody>
          <a:bodyPr wrap="square" rtlCol="0">
            <a:spAutoFit/>
          </a:bodyPr>
          <a:lstStyle/>
          <a:p>
            <a:r>
              <a:rPr lang="en-US" sz="4800" dirty="0"/>
              <a:t>Open translations of RDA Reference</a:t>
            </a:r>
          </a:p>
        </p:txBody>
      </p:sp>
      <p:sp>
        <p:nvSpPr>
          <p:cNvPr id="9" name="TextBox 8">
            <a:extLst>
              <a:ext uri="{FF2B5EF4-FFF2-40B4-BE49-F238E27FC236}">
                <a16:creationId xmlns:a16="http://schemas.microsoft.com/office/drawing/2014/main" id="{21644FB5-FE31-422F-B906-A4FD319CEA72}"/>
              </a:ext>
            </a:extLst>
          </p:cNvPr>
          <p:cNvSpPr txBox="1"/>
          <p:nvPr/>
        </p:nvSpPr>
        <p:spPr>
          <a:xfrm>
            <a:off x="431800" y="5288388"/>
            <a:ext cx="11445876" cy="1569660"/>
          </a:xfrm>
          <a:prstGeom prst="rect">
            <a:avLst/>
          </a:prstGeom>
          <a:noFill/>
        </p:spPr>
        <p:txBody>
          <a:bodyPr wrap="square" rtlCol="0">
            <a:spAutoFit/>
          </a:bodyPr>
          <a:lstStyle/>
          <a:p>
            <a:r>
              <a:rPr lang="en-US" sz="4800" dirty="0"/>
              <a:t>Flexible maintenance and production infrastructure aimed at international use</a:t>
            </a:r>
          </a:p>
        </p:txBody>
      </p:sp>
    </p:spTree>
    <p:extLst>
      <p:ext uri="{BB962C8B-B14F-4D97-AF65-F5344CB8AC3E}">
        <p14:creationId xmlns:p14="http://schemas.microsoft.com/office/powerpoint/2010/main" val="3478760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5</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9372600" cy="1111441"/>
          </a:xfrm>
          <a:prstGeom prst="rect">
            <a:avLst/>
          </a:prstGeom>
        </p:spPr>
        <p:txBody>
          <a:bodyPr/>
          <a:lstStyle>
            <a:lvl1pPr>
              <a:defRPr>
                <a:latin typeface="+mj-lt"/>
                <a:ea typeface="+mj-ea"/>
                <a:cs typeface="+mj-cs"/>
              </a:defRPr>
            </a:lvl1pPr>
          </a:lstStyle>
          <a:p>
            <a:r>
              <a:rPr lang="en-GB" sz="6000" kern="0" dirty="0">
                <a:solidFill>
                  <a:schemeClr val="tx2"/>
                </a:solidFill>
              </a:rPr>
              <a:t>Library &amp; cultural heritage applications</a:t>
            </a:r>
          </a:p>
        </p:txBody>
      </p:sp>
      <p:sp>
        <p:nvSpPr>
          <p:cNvPr id="7" name="TextBox 6">
            <a:extLst>
              <a:ext uri="{FF2B5EF4-FFF2-40B4-BE49-F238E27FC236}">
                <a16:creationId xmlns:a16="http://schemas.microsoft.com/office/drawing/2014/main" id="{60D9E5F2-FE07-4224-8070-16746EAFEF60}"/>
              </a:ext>
            </a:extLst>
          </p:cNvPr>
          <p:cNvSpPr txBox="1"/>
          <p:nvPr/>
        </p:nvSpPr>
        <p:spPr>
          <a:xfrm>
            <a:off x="508000" y="2914650"/>
            <a:ext cx="9829799" cy="2308324"/>
          </a:xfrm>
          <a:prstGeom prst="rect">
            <a:avLst/>
          </a:prstGeom>
          <a:noFill/>
        </p:spPr>
        <p:txBody>
          <a:bodyPr wrap="square" rtlCol="0">
            <a:spAutoFit/>
          </a:bodyPr>
          <a:lstStyle/>
          <a:p>
            <a:r>
              <a:rPr lang="en-US" sz="4800" dirty="0"/>
              <a:t>RDA Board strategy to develop RDA for international library and cultural heritage communities.</a:t>
            </a:r>
          </a:p>
        </p:txBody>
      </p:sp>
      <p:sp>
        <p:nvSpPr>
          <p:cNvPr id="10" name="TextBox 9">
            <a:extLst>
              <a:ext uri="{FF2B5EF4-FFF2-40B4-BE49-F238E27FC236}">
                <a16:creationId xmlns:a16="http://schemas.microsoft.com/office/drawing/2014/main" id="{CB38BD41-4847-4AAC-8557-7581DA6E0072}"/>
              </a:ext>
            </a:extLst>
          </p:cNvPr>
          <p:cNvSpPr txBox="1"/>
          <p:nvPr/>
        </p:nvSpPr>
        <p:spPr>
          <a:xfrm>
            <a:off x="521494" y="5505450"/>
            <a:ext cx="11797506" cy="2308324"/>
          </a:xfrm>
          <a:prstGeom prst="rect">
            <a:avLst/>
          </a:prstGeom>
          <a:noFill/>
        </p:spPr>
        <p:txBody>
          <a:bodyPr wrap="square" rtlCol="0">
            <a:spAutoFit/>
          </a:bodyPr>
          <a:lstStyle/>
          <a:p>
            <a:r>
              <a:rPr lang="en-US" sz="4800" dirty="0"/>
              <a:t>National Institutions for library, archive, and museum resources have common metadata requirements.</a:t>
            </a:r>
          </a:p>
        </p:txBody>
      </p:sp>
    </p:spTree>
    <p:extLst>
      <p:ext uri="{BB962C8B-B14F-4D97-AF65-F5344CB8AC3E}">
        <p14:creationId xmlns:p14="http://schemas.microsoft.com/office/powerpoint/2010/main" val="1656949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6</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8568371"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User-focussed applications</a:t>
            </a:r>
          </a:p>
        </p:txBody>
      </p:sp>
      <p:sp>
        <p:nvSpPr>
          <p:cNvPr id="6" name="TextBox 5">
            <a:extLst>
              <a:ext uri="{FF2B5EF4-FFF2-40B4-BE49-F238E27FC236}">
                <a16:creationId xmlns:a16="http://schemas.microsoft.com/office/drawing/2014/main" id="{252ABAC1-0B5A-446E-BAAA-FFD4174104CB}"/>
              </a:ext>
            </a:extLst>
          </p:cNvPr>
          <p:cNvSpPr txBox="1"/>
          <p:nvPr/>
        </p:nvSpPr>
        <p:spPr>
          <a:xfrm>
            <a:off x="492124" y="1800311"/>
            <a:ext cx="11217276" cy="2308324"/>
          </a:xfrm>
          <a:prstGeom prst="rect">
            <a:avLst/>
          </a:prstGeom>
          <a:noFill/>
        </p:spPr>
        <p:txBody>
          <a:bodyPr wrap="square" rtlCol="0">
            <a:spAutoFit/>
          </a:bodyPr>
          <a:lstStyle/>
          <a:p>
            <a:r>
              <a:rPr lang="en-US" sz="4800" dirty="0"/>
              <a:t>“Local” applications</a:t>
            </a:r>
          </a:p>
          <a:p>
            <a:pPr marL="714375"/>
            <a:r>
              <a:rPr lang="en-US" sz="4800" dirty="0"/>
              <a:t>Focus on specific entities and characteristics of interest</a:t>
            </a:r>
          </a:p>
        </p:txBody>
      </p:sp>
      <p:sp>
        <p:nvSpPr>
          <p:cNvPr id="7" name="TextBox 6">
            <a:extLst>
              <a:ext uri="{FF2B5EF4-FFF2-40B4-BE49-F238E27FC236}">
                <a16:creationId xmlns:a16="http://schemas.microsoft.com/office/drawing/2014/main" id="{60D9E5F2-FE07-4224-8070-16746EAFEF60}"/>
              </a:ext>
            </a:extLst>
          </p:cNvPr>
          <p:cNvSpPr txBox="1"/>
          <p:nvPr/>
        </p:nvSpPr>
        <p:spPr>
          <a:xfrm>
            <a:off x="492124" y="4288913"/>
            <a:ext cx="10607676" cy="1569660"/>
          </a:xfrm>
          <a:prstGeom prst="rect">
            <a:avLst/>
          </a:prstGeom>
          <a:noFill/>
        </p:spPr>
        <p:txBody>
          <a:bodyPr wrap="square" rtlCol="0">
            <a:spAutoFit/>
          </a:bodyPr>
          <a:lstStyle/>
          <a:p>
            <a:r>
              <a:rPr lang="en-US" sz="4800" dirty="0"/>
              <a:t>Re-use of metadata curated locally</a:t>
            </a:r>
          </a:p>
          <a:p>
            <a:r>
              <a:rPr lang="en-US" sz="4800" dirty="0"/>
              <a:t>	Integrated finding aids</a:t>
            </a:r>
          </a:p>
        </p:txBody>
      </p:sp>
      <p:sp>
        <p:nvSpPr>
          <p:cNvPr id="9" name="TextBox 8">
            <a:extLst>
              <a:ext uri="{FF2B5EF4-FFF2-40B4-BE49-F238E27FC236}">
                <a16:creationId xmlns:a16="http://schemas.microsoft.com/office/drawing/2014/main" id="{21644FB5-FE31-422F-B906-A4FD319CEA72}"/>
              </a:ext>
            </a:extLst>
          </p:cNvPr>
          <p:cNvSpPr txBox="1"/>
          <p:nvPr/>
        </p:nvSpPr>
        <p:spPr>
          <a:xfrm>
            <a:off x="492124" y="6038850"/>
            <a:ext cx="11445876" cy="1569660"/>
          </a:xfrm>
          <a:prstGeom prst="rect">
            <a:avLst/>
          </a:prstGeom>
          <a:noFill/>
        </p:spPr>
        <p:txBody>
          <a:bodyPr wrap="square" rtlCol="0">
            <a:spAutoFit/>
          </a:bodyPr>
          <a:lstStyle/>
          <a:p>
            <a:r>
              <a:rPr lang="en-US" sz="4800" dirty="0"/>
              <a:t>“Global” data environment</a:t>
            </a:r>
          </a:p>
          <a:p>
            <a:pPr marL="714375"/>
            <a:r>
              <a:rPr lang="en-US" sz="4800" dirty="0"/>
              <a:t>Quality and trust; coherent semantics</a:t>
            </a:r>
          </a:p>
        </p:txBody>
      </p:sp>
    </p:spTree>
    <p:extLst>
      <p:ext uri="{BB962C8B-B14F-4D97-AF65-F5344CB8AC3E}">
        <p14:creationId xmlns:p14="http://schemas.microsoft.com/office/powerpoint/2010/main" val="2840814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7</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5485797" cy="1938992"/>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Acting locally,</a:t>
            </a:r>
          </a:p>
          <a:p>
            <a:r>
              <a:rPr lang="en-GB" sz="6000" kern="0" dirty="0">
                <a:solidFill>
                  <a:schemeClr val="tx2"/>
                </a:solidFill>
              </a:rPr>
              <a:t>thinking globally</a:t>
            </a:r>
          </a:p>
        </p:txBody>
      </p:sp>
      <p:sp>
        <p:nvSpPr>
          <p:cNvPr id="7" name="TextBox 6">
            <a:extLst>
              <a:ext uri="{FF2B5EF4-FFF2-40B4-BE49-F238E27FC236}">
                <a16:creationId xmlns:a16="http://schemas.microsoft.com/office/drawing/2014/main" id="{60D9E5F2-FE07-4224-8070-16746EAFEF60}"/>
              </a:ext>
            </a:extLst>
          </p:cNvPr>
          <p:cNvSpPr txBox="1"/>
          <p:nvPr/>
        </p:nvSpPr>
        <p:spPr>
          <a:xfrm>
            <a:off x="508000" y="2762250"/>
            <a:ext cx="10607676" cy="2308324"/>
          </a:xfrm>
          <a:prstGeom prst="rect">
            <a:avLst/>
          </a:prstGeom>
          <a:noFill/>
        </p:spPr>
        <p:txBody>
          <a:bodyPr wrap="square" rtlCol="0">
            <a:spAutoFit/>
          </a:bodyPr>
          <a:lstStyle/>
          <a:p>
            <a:r>
              <a:rPr lang="en-US" sz="4800" dirty="0"/>
              <a:t>RDA has many features that accommodate local data requirements in a global application framework</a:t>
            </a:r>
          </a:p>
        </p:txBody>
      </p:sp>
      <p:sp>
        <p:nvSpPr>
          <p:cNvPr id="9" name="TextBox 8">
            <a:extLst>
              <a:ext uri="{FF2B5EF4-FFF2-40B4-BE49-F238E27FC236}">
                <a16:creationId xmlns:a16="http://schemas.microsoft.com/office/drawing/2014/main" id="{21644FB5-FE31-422F-B906-A4FD319CEA72}"/>
              </a:ext>
            </a:extLst>
          </p:cNvPr>
          <p:cNvSpPr txBox="1"/>
          <p:nvPr/>
        </p:nvSpPr>
        <p:spPr>
          <a:xfrm>
            <a:off x="508000" y="5505450"/>
            <a:ext cx="11445876" cy="2308324"/>
          </a:xfrm>
          <a:prstGeom prst="rect">
            <a:avLst/>
          </a:prstGeom>
          <a:noFill/>
        </p:spPr>
        <p:txBody>
          <a:bodyPr wrap="square" rtlCol="0">
            <a:spAutoFit/>
          </a:bodyPr>
          <a:lstStyle/>
          <a:p>
            <a:r>
              <a:rPr lang="en-US" sz="4800" dirty="0"/>
              <a:t>External data can be integrated with local data with assured levels of quality, utility, and coherency</a:t>
            </a:r>
          </a:p>
        </p:txBody>
      </p:sp>
    </p:spTree>
    <p:extLst>
      <p:ext uri="{BB962C8B-B14F-4D97-AF65-F5344CB8AC3E}">
        <p14:creationId xmlns:p14="http://schemas.microsoft.com/office/powerpoint/2010/main" val="3506899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8</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395492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Extensibility</a:t>
            </a:r>
          </a:p>
        </p:txBody>
      </p:sp>
      <p:sp>
        <p:nvSpPr>
          <p:cNvPr id="6" name="TextBox 5">
            <a:extLst>
              <a:ext uri="{FF2B5EF4-FFF2-40B4-BE49-F238E27FC236}">
                <a16:creationId xmlns:a16="http://schemas.microsoft.com/office/drawing/2014/main" id="{252ABAC1-0B5A-446E-BAAA-FFD4174104CB}"/>
              </a:ext>
            </a:extLst>
          </p:cNvPr>
          <p:cNvSpPr txBox="1"/>
          <p:nvPr/>
        </p:nvSpPr>
        <p:spPr>
          <a:xfrm>
            <a:off x="554960" y="1820302"/>
            <a:ext cx="10783758" cy="1569660"/>
          </a:xfrm>
          <a:prstGeom prst="rect">
            <a:avLst/>
          </a:prstGeom>
          <a:noFill/>
        </p:spPr>
        <p:txBody>
          <a:bodyPr wrap="square" rtlCol="0">
            <a:spAutoFit/>
          </a:bodyPr>
          <a:lstStyle/>
          <a:p>
            <a:r>
              <a:rPr lang="en-US" sz="4800" dirty="0"/>
              <a:t>RDA is an implementation and extension of the LRM</a:t>
            </a:r>
          </a:p>
        </p:txBody>
      </p:sp>
      <p:sp>
        <p:nvSpPr>
          <p:cNvPr id="8" name="TextBox 7">
            <a:extLst>
              <a:ext uri="{FF2B5EF4-FFF2-40B4-BE49-F238E27FC236}">
                <a16:creationId xmlns:a16="http://schemas.microsoft.com/office/drawing/2014/main" id="{2C026D10-0C35-4A80-A010-EF3D990F0A31}"/>
              </a:ext>
            </a:extLst>
          </p:cNvPr>
          <p:cNvSpPr txBox="1"/>
          <p:nvPr/>
        </p:nvSpPr>
        <p:spPr>
          <a:xfrm>
            <a:off x="554960" y="3524250"/>
            <a:ext cx="11445876" cy="2308324"/>
          </a:xfrm>
          <a:prstGeom prst="rect">
            <a:avLst/>
          </a:prstGeom>
          <a:noFill/>
        </p:spPr>
        <p:txBody>
          <a:bodyPr wrap="square" rtlCol="0">
            <a:spAutoFit/>
          </a:bodyPr>
          <a:lstStyle/>
          <a:p>
            <a:r>
              <a:rPr lang="en-US" sz="4800" dirty="0"/>
              <a:t>RDA is designed for further extension to meet local application requirements</a:t>
            </a:r>
          </a:p>
          <a:p>
            <a:r>
              <a:rPr lang="en-US" sz="4800" dirty="0"/>
              <a:t>	For example, a substitute vocabulary</a:t>
            </a:r>
          </a:p>
        </p:txBody>
      </p:sp>
      <p:sp>
        <p:nvSpPr>
          <p:cNvPr id="11" name="TextBox 10">
            <a:extLst>
              <a:ext uri="{FF2B5EF4-FFF2-40B4-BE49-F238E27FC236}">
                <a16:creationId xmlns:a16="http://schemas.microsoft.com/office/drawing/2014/main" id="{65D932D2-FEE5-4DF7-A70B-735F9BDB7B82}"/>
              </a:ext>
            </a:extLst>
          </p:cNvPr>
          <p:cNvSpPr txBox="1"/>
          <p:nvPr/>
        </p:nvSpPr>
        <p:spPr>
          <a:xfrm>
            <a:off x="788195" y="6115050"/>
            <a:ext cx="11741814" cy="1569660"/>
          </a:xfrm>
          <a:prstGeom prst="rect">
            <a:avLst/>
          </a:prstGeom>
          <a:noFill/>
          <a:ln w="38100">
            <a:solidFill>
              <a:schemeClr val="accent1"/>
            </a:solidFill>
          </a:ln>
        </p:spPr>
        <p:txBody>
          <a:bodyPr wrap="square" rtlCol="0">
            <a:spAutoFit/>
          </a:bodyPr>
          <a:lstStyle/>
          <a:p>
            <a:pPr algn="ctr"/>
            <a:r>
              <a:rPr lang="en-US" sz="4800" dirty="0"/>
              <a:t>All RDA entities, elements, and concepts can be refined by a local community</a:t>
            </a:r>
          </a:p>
        </p:txBody>
      </p:sp>
    </p:spTree>
    <p:extLst>
      <p:ext uri="{BB962C8B-B14F-4D97-AF65-F5344CB8AC3E}">
        <p14:creationId xmlns:p14="http://schemas.microsoft.com/office/powerpoint/2010/main" val="941573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August 21,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9</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8233344"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Modular Toolkit structure</a:t>
            </a:r>
          </a:p>
        </p:txBody>
      </p:sp>
      <p:sp>
        <p:nvSpPr>
          <p:cNvPr id="6" name="TextBox 5">
            <a:extLst>
              <a:ext uri="{FF2B5EF4-FFF2-40B4-BE49-F238E27FC236}">
                <a16:creationId xmlns:a16="http://schemas.microsoft.com/office/drawing/2014/main" id="{252ABAC1-0B5A-446E-BAAA-FFD4174104CB}"/>
              </a:ext>
            </a:extLst>
          </p:cNvPr>
          <p:cNvSpPr txBox="1"/>
          <p:nvPr/>
        </p:nvSpPr>
        <p:spPr>
          <a:xfrm>
            <a:off x="508000" y="2533650"/>
            <a:ext cx="11217276" cy="1569660"/>
          </a:xfrm>
          <a:prstGeom prst="rect">
            <a:avLst/>
          </a:prstGeom>
          <a:noFill/>
        </p:spPr>
        <p:txBody>
          <a:bodyPr wrap="square" rtlCol="0">
            <a:spAutoFit/>
          </a:bodyPr>
          <a:lstStyle/>
          <a:p>
            <a:r>
              <a:rPr lang="en-US" sz="4800" dirty="0"/>
              <a:t>Each element has its own “page” of instructions</a:t>
            </a:r>
          </a:p>
        </p:txBody>
      </p:sp>
      <p:sp>
        <p:nvSpPr>
          <p:cNvPr id="11" name="TextBox 10">
            <a:extLst>
              <a:ext uri="{FF2B5EF4-FFF2-40B4-BE49-F238E27FC236}">
                <a16:creationId xmlns:a16="http://schemas.microsoft.com/office/drawing/2014/main" id="{65D932D2-FEE5-4DF7-A70B-735F9BDB7B82}"/>
              </a:ext>
            </a:extLst>
          </p:cNvPr>
          <p:cNvSpPr txBox="1"/>
          <p:nvPr/>
        </p:nvSpPr>
        <p:spPr>
          <a:xfrm>
            <a:off x="788195" y="6115050"/>
            <a:ext cx="11741814" cy="1569660"/>
          </a:xfrm>
          <a:prstGeom prst="rect">
            <a:avLst/>
          </a:prstGeom>
          <a:noFill/>
          <a:ln w="38100">
            <a:solidFill>
              <a:schemeClr val="accent1"/>
            </a:solidFill>
          </a:ln>
        </p:spPr>
        <p:txBody>
          <a:bodyPr wrap="square" rtlCol="0">
            <a:spAutoFit/>
          </a:bodyPr>
          <a:lstStyle/>
          <a:p>
            <a:pPr algn="ctr"/>
            <a:r>
              <a:rPr lang="en-US" sz="4800" dirty="0"/>
              <a:t>Finer granularity improves flexibility for local applications</a:t>
            </a:r>
          </a:p>
        </p:txBody>
      </p:sp>
    </p:spTree>
    <p:extLst>
      <p:ext uri="{BB962C8B-B14F-4D97-AF65-F5344CB8AC3E}">
        <p14:creationId xmlns:p14="http://schemas.microsoft.com/office/powerpoint/2010/main" val="3783502809"/>
      </p:ext>
    </p:extLst>
  </p:cSld>
  <p:clrMapOvr>
    <a:masterClrMapping/>
  </p:clrMapOvr>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8960</TotalTime>
  <Words>1421</Words>
  <Application>Microsoft Office PowerPoint</Application>
  <PresentationFormat>Custom</PresentationFormat>
  <Paragraphs>184</Paragraphs>
  <Slides>16</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Gordon Dunsire</cp:lastModifiedBy>
  <cp:revision>97</cp:revision>
  <dcterms:created xsi:type="dcterms:W3CDTF">2018-05-30T16:51:30Z</dcterms:created>
  <dcterms:modified xsi:type="dcterms:W3CDTF">2018-08-21T03:18:42Z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