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266" r:id="rId3"/>
    <p:sldId id="260" r:id="rId4"/>
    <p:sldId id="261" r:id="rId5"/>
    <p:sldId id="284" r:id="rId6"/>
    <p:sldId id="285" r:id="rId7"/>
    <p:sldId id="288" r:id="rId8"/>
    <p:sldId id="286" r:id="rId9"/>
    <p:sldId id="287" r:id="rId10"/>
    <p:sldId id="293" r:id="rId11"/>
    <p:sldId id="289" r:id="rId12"/>
    <p:sldId id="267" r:id="rId13"/>
    <p:sldId id="268" r:id="rId14"/>
    <p:sldId id="280" r:id="rId15"/>
    <p:sldId id="276" r:id="rId16"/>
    <p:sldId id="281" r:id="rId17"/>
    <p:sldId id="290" r:id="rId18"/>
    <p:sldId id="291" r:id="rId19"/>
    <p:sldId id="282" r:id="rId20"/>
    <p:sldId id="283" r:id="rId21"/>
    <p:sldId id="279" r:id="rId22"/>
    <p:sldId id="27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35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18C6F4-131B-43A8-9193-3098A436AB09}" type="datetimeFigureOut">
              <a:rPr lang="en-GB" smtClean="0"/>
              <a:t>17/11/2016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F9E32-14BB-401E-BD37-D70F67CD44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412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RDA data ecosystem is summed up in this sentence introducing the RDA Board’s announcement of RDA’s strategic directions.</a:t>
            </a:r>
          </a:p>
          <a:p>
            <a:endParaRPr lang="en-GB" dirty="0"/>
          </a:p>
          <a:p>
            <a:r>
              <a:rPr lang="en-GB" dirty="0"/>
              <a:t>The RDA package is delivered by an infrastructure of two interacting services.</a:t>
            </a:r>
          </a:p>
          <a:p>
            <a:endParaRPr lang="en-GB" dirty="0"/>
          </a:p>
          <a:p>
            <a:r>
              <a:rPr lang="en-GB" dirty="0"/>
              <a:t>The human-facing components, including the guidelines and instructions, are the Toolkit.</a:t>
            </a:r>
          </a:p>
          <a:p>
            <a:endParaRPr lang="en-GB" dirty="0"/>
          </a:p>
          <a:p>
            <a:r>
              <a:rPr lang="en-GB" dirty="0"/>
              <a:t>The data-facing components are contained in the Registry.</a:t>
            </a:r>
          </a:p>
          <a:p>
            <a:endParaRPr lang="en-GB" dirty="0"/>
          </a:p>
          <a:p>
            <a:r>
              <a:rPr lang="en-GB" dirty="0"/>
              <a:t>Applying the data capture and storage techniques in RDA Toolkit to the data architecture in the RDA Registry produces well-formed data for RDA applications.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E34AA-D804-4CB9-B15D-A67A5BA83B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021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305BC-47DC-496B-8740-7BEC34EFDE0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423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68A0-14C8-4D35-BF90-DB58234218CC}" type="datetimeFigureOut">
              <a:rPr lang="en-GB" smtClean="0"/>
              <a:t>17/11/2016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501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1F9C68A0-14C8-4D35-BF90-DB58234218CC}" type="datetimeFigureOut">
              <a:rPr lang="en-GB" smtClean="0"/>
              <a:t>17/11/2016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78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1F9C68A0-14C8-4D35-BF90-DB58234218CC}" type="datetimeFigureOut">
              <a:rPr lang="en-GB" smtClean="0"/>
              <a:t>17/11/2016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70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1F9C68A0-14C8-4D35-BF90-DB58234218CC}" type="datetimeFigureOut">
              <a:rPr lang="en-GB" smtClean="0"/>
              <a:t>17/11/2016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51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1F9C68A0-14C8-4D35-BF90-DB58234218CC}" type="datetimeFigureOut">
              <a:rPr lang="en-GB" smtClean="0"/>
              <a:t>17/11/2016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453336"/>
            <a:ext cx="1590675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448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rscchair@rdatoolkit.org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RDA, linked data, and update on development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Gordon Dunsire</a:t>
            </a:r>
          </a:p>
          <a:p>
            <a:r>
              <a:rPr lang="en-GB" dirty="0"/>
              <a:t>Presented to The </a:t>
            </a:r>
            <a:r>
              <a:rPr lang="en-GB" dirty="0" err="1"/>
              <a:t>Kiviathon</a:t>
            </a:r>
            <a:r>
              <a:rPr lang="en-GB" dirty="0"/>
              <a:t>,</a:t>
            </a:r>
          </a:p>
          <a:p>
            <a:r>
              <a:rPr lang="en-GB" dirty="0" err="1"/>
              <a:t>Kansalliskirjasto</a:t>
            </a:r>
            <a:r>
              <a:rPr lang="en-GB" dirty="0"/>
              <a:t> (National Library of Finland),</a:t>
            </a:r>
          </a:p>
          <a:p>
            <a:r>
              <a:rPr lang="en-GB" dirty="0"/>
              <a:t>Helsinki, 17-18 November 2016</a:t>
            </a:r>
          </a:p>
        </p:txBody>
      </p:sp>
    </p:spTree>
    <p:extLst>
      <p:ext uri="{BB962C8B-B14F-4D97-AF65-F5344CB8AC3E}">
        <p14:creationId xmlns:p14="http://schemas.microsoft.com/office/powerpoint/2010/main" val="4208221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5"/>
          <p:cNvSpPr txBox="1"/>
          <p:nvPr/>
        </p:nvSpPr>
        <p:spPr>
          <a:xfrm>
            <a:off x="5140562" y="1310798"/>
            <a:ext cx="1293417" cy="660910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Agent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" y="493776"/>
            <a:ext cx="48186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LRM aggregations model</a:t>
            </a:r>
            <a:endParaRPr lang="en-US" sz="3600" dirty="0"/>
          </a:p>
        </p:txBody>
      </p:sp>
      <p:sp>
        <p:nvSpPr>
          <p:cNvPr id="6" name="Text Box 15"/>
          <p:cNvSpPr txBox="1"/>
          <p:nvPr/>
        </p:nvSpPr>
        <p:spPr>
          <a:xfrm>
            <a:off x="3809205" y="2142399"/>
            <a:ext cx="1201720" cy="660910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</a:p>
        </p:txBody>
      </p:sp>
      <p:sp>
        <p:nvSpPr>
          <p:cNvPr id="7" name="Text Box 15"/>
          <p:cNvSpPr txBox="1"/>
          <p:nvPr/>
        </p:nvSpPr>
        <p:spPr>
          <a:xfrm>
            <a:off x="3342735" y="3674686"/>
            <a:ext cx="2140698" cy="660910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Expression</a:t>
            </a:r>
          </a:p>
        </p:txBody>
      </p:sp>
      <p:sp>
        <p:nvSpPr>
          <p:cNvPr id="8" name="Text Box 15"/>
          <p:cNvSpPr txBox="1"/>
          <p:nvPr/>
        </p:nvSpPr>
        <p:spPr>
          <a:xfrm>
            <a:off x="1406260" y="5365876"/>
            <a:ext cx="2707385" cy="660910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Manifestation</a:t>
            </a:r>
          </a:p>
        </p:txBody>
      </p:sp>
      <p:cxnSp>
        <p:nvCxnSpPr>
          <p:cNvPr id="10" name="Connector: Curved 9"/>
          <p:cNvCxnSpPr>
            <a:stCxn id="2" idx="2"/>
            <a:endCxn id="6" idx="0"/>
          </p:cNvCxnSpPr>
          <p:nvPr/>
        </p:nvCxnSpPr>
        <p:spPr>
          <a:xfrm rot="10800000" flipV="1">
            <a:off x="4410066" y="1641253"/>
            <a:ext cx="730497" cy="501146"/>
          </a:xfrm>
          <a:prstGeom prst="curvedConnector2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Box 15"/>
          <p:cNvSpPr txBox="1"/>
          <p:nvPr/>
        </p:nvSpPr>
        <p:spPr>
          <a:xfrm>
            <a:off x="594360" y="3674686"/>
            <a:ext cx="2140698" cy="660910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Expression</a:t>
            </a:r>
          </a:p>
        </p:txBody>
      </p:sp>
      <p:sp>
        <p:nvSpPr>
          <p:cNvPr id="16" name="Text Box 15"/>
          <p:cNvSpPr txBox="1"/>
          <p:nvPr/>
        </p:nvSpPr>
        <p:spPr>
          <a:xfrm>
            <a:off x="6560599" y="2142399"/>
            <a:ext cx="1201720" cy="660910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</a:p>
        </p:txBody>
      </p:sp>
      <p:sp>
        <p:nvSpPr>
          <p:cNvPr id="17" name="Text Box 15"/>
          <p:cNvSpPr txBox="1"/>
          <p:nvPr/>
        </p:nvSpPr>
        <p:spPr>
          <a:xfrm>
            <a:off x="4648048" y="5365876"/>
            <a:ext cx="2707385" cy="660910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Manifestation</a:t>
            </a:r>
          </a:p>
        </p:txBody>
      </p:sp>
      <p:sp>
        <p:nvSpPr>
          <p:cNvPr id="20" name="Text Box 15"/>
          <p:cNvSpPr txBox="1"/>
          <p:nvPr/>
        </p:nvSpPr>
        <p:spPr>
          <a:xfrm>
            <a:off x="6091110" y="3674686"/>
            <a:ext cx="2140698" cy="660910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Expression</a:t>
            </a:r>
          </a:p>
        </p:txBody>
      </p:sp>
      <p:cxnSp>
        <p:nvCxnSpPr>
          <p:cNvPr id="30" name="Connector: Curved 29"/>
          <p:cNvCxnSpPr>
            <a:stCxn id="17" idx="0"/>
            <a:endCxn id="20" idx="4"/>
          </p:cNvCxnSpPr>
          <p:nvPr/>
        </p:nvCxnSpPr>
        <p:spPr>
          <a:xfrm rot="5400000" flipH="1" flipV="1">
            <a:off x="6066460" y="4270877"/>
            <a:ext cx="1030280" cy="1159718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Curved 32"/>
          <p:cNvCxnSpPr>
            <a:stCxn id="8" idx="0"/>
            <a:endCxn id="14" idx="4"/>
          </p:cNvCxnSpPr>
          <p:nvPr/>
        </p:nvCxnSpPr>
        <p:spPr>
          <a:xfrm rot="16200000" flipV="1">
            <a:off x="1697191" y="4303114"/>
            <a:ext cx="1030280" cy="1095244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Curved 35"/>
          <p:cNvCxnSpPr>
            <a:stCxn id="8" idx="0"/>
            <a:endCxn id="7" idx="4"/>
          </p:cNvCxnSpPr>
          <p:nvPr/>
        </p:nvCxnSpPr>
        <p:spPr>
          <a:xfrm rot="5400000" flipH="1" flipV="1">
            <a:off x="3071378" y="4024171"/>
            <a:ext cx="1030280" cy="1653131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or: Curved 41"/>
          <p:cNvCxnSpPr>
            <a:stCxn id="7" idx="0"/>
            <a:endCxn id="6" idx="4"/>
          </p:cNvCxnSpPr>
          <p:nvPr/>
        </p:nvCxnSpPr>
        <p:spPr>
          <a:xfrm rot="16200000" flipV="1">
            <a:off x="3975887" y="3237488"/>
            <a:ext cx="871377" cy="3019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Curved 45"/>
          <p:cNvCxnSpPr>
            <a:stCxn id="17" idx="0"/>
            <a:endCxn id="7" idx="4"/>
          </p:cNvCxnSpPr>
          <p:nvPr/>
        </p:nvCxnSpPr>
        <p:spPr>
          <a:xfrm rot="16200000" flipV="1">
            <a:off x="4692273" y="4056407"/>
            <a:ext cx="1030280" cy="1588657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or: Curved 47"/>
          <p:cNvCxnSpPr>
            <a:stCxn id="7" idx="6"/>
            <a:endCxn id="20" idx="2"/>
          </p:cNvCxnSpPr>
          <p:nvPr/>
        </p:nvCxnSpPr>
        <p:spPr>
          <a:xfrm>
            <a:off x="5483433" y="4005141"/>
            <a:ext cx="607677" cy="12700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or: Curved 54"/>
          <p:cNvCxnSpPr>
            <a:stCxn id="14" idx="0"/>
            <a:endCxn id="56" idx="4"/>
          </p:cNvCxnSpPr>
          <p:nvPr/>
        </p:nvCxnSpPr>
        <p:spPr>
          <a:xfrm rot="5400000" flipH="1" flipV="1">
            <a:off x="1230687" y="3237332"/>
            <a:ext cx="871377" cy="3332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or: Curved 67"/>
          <p:cNvCxnSpPr>
            <a:stCxn id="20" idx="0"/>
            <a:endCxn id="16" idx="4"/>
          </p:cNvCxnSpPr>
          <p:nvPr/>
        </p:nvCxnSpPr>
        <p:spPr>
          <a:xfrm rot="5400000" flipH="1" flipV="1">
            <a:off x="6725771" y="3238998"/>
            <a:ext cx="871377" cy="12700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 Box 15"/>
          <p:cNvSpPr txBox="1"/>
          <p:nvPr/>
        </p:nvSpPr>
        <p:spPr>
          <a:xfrm>
            <a:off x="1067181" y="2142399"/>
            <a:ext cx="1201720" cy="660910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</a:p>
        </p:txBody>
      </p:sp>
      <p:cxnSp>
        <p:nvCxnSpPr>
          <p:cNvPr id="61" name="Connector: Curved 60"/>
          <p:cNvCxnSpPr>
            <a:stCxn id="7" idx="2"/>
            <a:endCxn id="14" idx="6"/>
          </p:cNvCxnSpPr>
          <p:nvPr/>
        </p:nvCxnSpPr>
        <p:spPr>
          <a:xfrm rot="10800000">
            <a:off x="2735059" y="4005141"/>
            <a:ext cx="607677" cy="12700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4842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27315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LRM and RDA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465420" y="1559599"/>
            <a:ext cx="8144794" cy="95410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All* RDA entities are compatible refinements of LRM</a:t>
            </a:r>
          </a:p>
          <a:p>
            <a:r>
              <a:rPr lang="en-GB" sz="2800" dirty="0"/>
              <a:t>* except Person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65420" y="2944413"/>
            <a:ext cx="8144794" cy="95410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RDA refines LRM relationships as element sub-types (RDF sub-properties)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5420" y="4329227"/>
            <a:ext cx="8144794" cy="1384995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LRM encourages trend from attributes (strings) to relationships (things)</a:t>
            </a:r>
          </a:p>
          <a:p>
            <a:r>
              <a:rPr lang="en-GB" sz="2800" dirty="0"/>
              <a:t>RDA "4-fold path" accommodates strings and things</a:t>
            </a:r>
          </a:p>
        </p:txBody>
      </p:sp>
    </p:spTree>
    <p:extLst>
      <p:ext uri="{BB962C8B-B14F-4D97-AF65-F5344CB8AC3E}">
        <p14:creationId xmlns:p14="http://schemas.microsoft.com/office/powerpoint/2010/main" val="261029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460781" y="1519170"/>
            <a:ext cx="914400" cy="932688"/>
            <a:chOff x="1857088" y="2121408"/>
            <a:chExt cx="914400" cy="932688"/>
          </a:xfrm>
        </p:grpSpPr>
        <p:sp>
          <p:nvSpPr>
            <p:cNvPr id="8" name="Oval 7"/>
            <p:cNvSpPr/>
            <p:nvPr/>
          </p:nvSpPr>
          <p:spPr>
            <a:xfrm>
              <a:off x="1857088" y="2121408"/>
              <a:ext cx="91440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76444" y="2326142"/>
              <a:ext cx="8756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Res2</a:t>
              </a:r>
              <a:endParaRPr lang="en-US" sz="2800" dirty="0"/>
            </a:p>
          </p:txBody>
        </p:sp>
      </p:grpSp>
      <p:cxnSp>
        <p:nvCxnSpPr>
          <p:cNvPr id="10" name="Curved Connector 9"/>
          <p:cNvCxnSpPr>
            <a:stCxn id="12" idx="6"/>
            <a:endCxn id="8" idx="2"/>
          </p:cNvCxnSpPr>
          <p:nvPr/>
        </p:nvCxnSpPr>
        <p:spPr>
          <a:xfrm>
            <a:off x="2444925" y="1985514"/>
            <a:ext cx="2015856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1530525" y="1519170"/>
            <a:ext cx="914400" cy="932688"/>
            <a:chOff x="1857088" y="2121408"/>
            <a:chExt cx="914400" cy="932688"/>
          </a:xfrm>
        </p:grpSpPr>
        <p:sp>
          <p:nvSpPr>
            <p:cNvPr id="12" name="Oval 11"/>
            <p:cNvSpPr/>
            <p:nvPr/>
          </p:nvSpPr>
          <p:spPr>
            <a:xfrm>
              <a:off x="1857088" y="2121408"/>
              <a:ext cx="91440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876444" y="2326142"/>
              <a:ext cx="8756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Res1</a:t>
              </a:r>
              <a:endParaRPr lang="en-US" sz="28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425524" y="1579928"/>
            <a:ext cx="20197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associated with</a:t>
            </a:r>
          </a:p>
        </p:txBody>
      </p:sp>
      <p:cxnSp>
        <p:nvCxnSpPr>
          <p:cNvPr id="15" name="Curved Connector 14"/>
          <p:cNvCxnSpPr>
            <a:stCxn id="12" idx="5"/>
            <a:endCxn id="8" idx="3"/>
          </p:cNvCxnSpPr>
          <p:nvPr/>
        </p:nvCxnSpPr>
        <p:spPr>
          <a:xfrm rot="16200000" flipH="1">
            <a:off x="3452853" y="1173430"/>
            <a:ext cx="12700" cy="2283678"/>
          </a:xfrm>
          <a:prstGeom prst="curvedConnector3">
            <a:avLst>
              <a:gd name="adj1" fmla="val 2875504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767815" y="2258154"/>
            <a:ext cx="13546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creator</a:t>
            </a:r>
          </a:p>
        </p:txBody>
      </p:sp>
      <p:cxnSp>
        <p:nvCxnSpPr>
          <p:cNvPr id="20" name="Curved Connector 19"/>
          <p:cNvCxnSpPr>
            <a:stCxn id="12" idx="4"/>
            <a:endCxn id="8" idx="4"/>
          </p:cNvCxnSpPr>
          <p:nvPr/>
        </p:nvCxnSpPr>
        <p:spPr>
          <a:xfrm rot="16200000" flipH="1">
            <a:off x="3452853" y="986730"/>
            <a:ext cx="12700" cy="2930256"/>
          </a:xfrm>
          <a:prstGeom prst="curvedConnector3">
            <a:avLst>
              <a:gd name="adj1" fmla="val 180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862823" y="2856126"/>
            <a:ext cx="11451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artist</a:t>
            </a:r>
          </a:p>
        </p:txBody>
      </p:sp>
      <p:sp>
        <p:nvSpPr>
          <p:cNvPr id="24" name="Down Arrow 23"/>
          <p:cNvSpPr/>
          <p:nvPr/>
        </p:nvSpPr>
        <p:spPr>
          <a:xfrm>
            <a:off x="7204754" y="1779983"/>
            <a:ext cx="567852" cy="14378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6260973" y="1152908"/>
            <a:ext cx="24554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Coarse/General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60639" y="3394577"/>
            <a:ext cx="2047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Fine/Specific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4561738" y="3549754"/>
            <a:ext cx="914400" cy="932688"/>
            <a:chOff x="1857088" y="2121408"/>
            <a:chExt cx="914400" cy="932688"/>
          </a:xfrm>
        </p:grpSpPr>
        <p:sp>
          <p:nvSpPr>
            <p:cNvPr id="28" name="Oval 27"/>
            <p:cNvSpPr/>
            <p:nvPr/>
          </p:nvSpPr>
          <p:spPr>
            <a:xfrm>
              <a:off x="1857088" y="2121408"/>
              <a:ext cx="91440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876444" y="2326142"/>
              <a:ext cx="8756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Res2</a:t>
              </a:r>
              <a:endParaRPr lang="en-US" sz="2800" dirty="0"/>
            </a:p>
          </p:txBody>
        </p:sp>
      </p:grpSp>
      <p:cxnSp>
        <p:nvCxnSpPr>
          <p:cNvPr id="30" name="Curved Connector 29"/>
          <p:cNvCxnSpPr>
            <a:stCxn id="32" idx="6"/>
            <a:endCxn id="28" idx="2"/>
          </p:cNvCxnSpPr>
          <p:nvPr/>
        </p:nvCxnSpPr>
        <p:spPr>
          <a:xfrm>
            <a:off x="2545882" y="4016098"/>
            <a:ext cx="2015856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1631482" y="3549754"/>
            <a:ext cx="914400" cy="932688"/>
            <a:chOff x="1857088" y="2121408"/>
            <a:chExt cx="914400" cy="932688"/>
          </a:xfrm>
        </p:grpSpPr>
        <p:sp>
          <p:nvSpPr>
            <p:cNvPr id="32" name="Oval 31"/>
            <p:cNvSpPr/>
            <p:nvPr/>
          </p:nvSpPr>
          <p:spPr>
            <a:xfrm>
              <a:off x="1857088" y="2121408"/>
              <a:ext cx="91440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876444" y="2326142"/>
              <a:ext cx="8756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Res1</a:t>
              </a:r>
              <a:endParaRPr lang="en-US" sz="2800" dirty="0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526481" y="3610512"/>
            <a:ext cx="20197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associated with</a:t>
            </a:r>
          </a:p>
        </p:txBody>
      </p:sp>
      <p:cxnSp>
        <p:nvCxnSpPr>
          <p:cNvPr id="35" name="Curved Connector 34"/>
          <p:cNvCxnSpPr>
            <a:stCxn id="32" idx="5"/>
            <a:endCxn id="28" idx="3"/>
          </p:cNvCxnSpPr>
          <p:nvPr/>
        </p:nvCxnSpPr>
        <p:spPr>
          <a:xfrm rot="16200000" flipH="1">
            <a:off x="3553810" y="3204014"/>
            <a:ext cx="12700" cy="2283678"/>
          </a:xfrm>
          <a:prstGeom prst="curvedConnector3">
            <a:avLst>
              <a:gd name="adj1" fmla="val 2875504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651235" y="4189176"/>
            <a:ext cx="1774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derivative (E)</a:t>
            </a:r>
          </a:p>
        </p:txBody>
      </p:sp>
      <p:cxnSp>
        <p:nvCxnSpPr>
          <p:cNvPr id="37" name="Curved Connector 36"/>
          <p:cNvCxnSpPr>
            <a:stCxn id="32" idx="4"/>
            <a:endCxn id="28" idx="4"/>
          </p:cNvCxnSpPr>
          <p:nvPr/>
        </p:nvCxnSpPr>
        <p:spPr>
          <a:xfrm rot="16200000" flipH="1">
            <a:off x="3553810" y="3017314"/>
            <a:ext cx="12700" cy="2930256"/>
          </a:xfrm>
          <a:prstGeom prst="curvedConnector3">
            <a:avLst>
              <a:gd name="adj1" fmla="val 180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613802" y="4865388"/>
            <a:ext cx="1886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adapted as (E)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868288" y="5341545"/>
            <a:ext cx="3336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adapted as graphic novel (E)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94360" y="493776"/>
            <a:ext cx="40997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Semantic refinement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50662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/>
      <p:bldP spid="23" grpId="0"/>
      <p:bldP spid="24" grpId="0" animBg="1"/>
      <p:bldP spid="25" grpId="0"/>
      <p:bldP spid="26" grpId="0"/>
      <p:bldP spid="34" grpId="0"/>
      <p:bldP spid="36" grpId="0"/>
      <p:bldP spid="38" grpId="0"/>
      <p:bldP spid="3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4873" y="461819"/>
            <a:ext cx="64545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Translations and multilingual RDA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4873" y="1620082"/>
            <a:ext cx="82388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RDA Translations policy requires translations of </a:t>
            </a:r>
            <a:r>
              <a:rPr lang="en-GB" sz="2800" dirty="0">
                <a:solidFill>
                  <a:srgbClr val="FF0000"/>
                </a:solidFill>
              </a:rPr>
              <a:t>RDA Reference</a:t>
            </a:r>
            <a:r>
              <a:rPr lang="en-GB" sz="2800" dirty="0"/>
              <a:t>:</a:t>
            </a:r>
          </a:p>
          <a:p>
            <a:r>
              <a:rPr lang="en-GB" sz="2800" dirty="0"/>
              <a:t>Element set and value vocabulary labels, definitions, and scope notes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4873" y="3822954"/>
            <a:ext cx="82388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Linked data version of RDA Reference is available from the Open Metadata Registry, RDA Registry, and GitHub (open license allows commercial use)</a:t>
            </a:r>
          </a:p>
        </p:txBody>
      </p:sp>
    </p:spTree>
    <p:extLst>
      <p:ext uri="{BB962C8B-B14F-4D97-AF65-F5344CB8AC3E}">
        <p14:creationId xmlns:p14="http://schemas.microsoft.com/office/powerpoint/2010/main" val="3961328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814" y="142296"/>
            <a:ext cx="6354040" cy="6545829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2724727" y="3103417"/>
            <a:ext cx="443346" cy="406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Curved Right 7"/>
          <p:cNvSpPr/>
          <p:nvPr/>
        </p:nvSpPr>
        <p:spPr>
          <a:xfrm>
            <a:off x="2037484" y="3223490"/>
            <a:ext cx="424873" cy="2299856"/>
          </a:xfrm>
          <a:prstGeom prst="curvedRightArrow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4873" y="461819"/>
            <a:ext cx="19084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Semantic</a:t>
            </a:r>
          </a:p>
          <a:p>
            <a:r>
              <a:rPr lang="en-GB" sz="3600" dirty="0"/>
              <a:t>Web</a:t>
            </a:r>
          </a:p>
        </p:txBody>
      </p:sp>
    </p:spTree>
    <p:extLst>
      <p:ext uri="{BB962C8B-B14F-4D97-AF65-F5344CB8AC3E}">
        <p14:creationId xmlns:p14="http://schemas.microsoft.com/office/powerpoint/2010/main" val="32409854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Gordon\AppData\Local\Temp\x10sctmp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46" y="712213"/>
            <a:ext cx="8705756" cy="605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60423" y="6186935"/>
            <a:ext cx="2055563" cy="40011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/>
              <a:t>French cataloguer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0146" y="168267"/>
            <a:ext cx="18505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Global data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2849177" y="6186935"/>
            <a:ext cx="2211246" cy="40011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/>
              <a:t>German translation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30144" y="6186935"/>
            <a:ext cx="1619033" cy="40011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/>
              <a:t>Swedish work</a:t>
            </a:r>
          </a:p>
        </p:txBody>
      </p:sp>
    </p:spTree>
    <p:extLst>
      <p:ext uri="{BB962C8B-B14F-4D97-AF65-F5344CB8AC3E}">
        <p14:creationId xmlns:p14="http://schemas.microsoft.com/office/powerpoint/2010/main" val="4089707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4873" y="461819"/>
            <a:ext cx="34276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Relationship 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0437" y="1361440"/>
            <a:ext cx="818942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RDA instructions accommodate related entities</a:t>
            </a:r>
          </a:p>
          <a:p>
            <a:r>
              <a:rPr lang="en-GB" sz="2800" dirty="0"/>
              <a:t>identified by:</a:t>
            </a:r>
          </a:p>
          <a:p>
            <a:r>
              <a:rPr lang="en-GB" sz="2800" dirty="0"/>
              <a:t>* Unstructured description</a:t>
            </a:r>
          </a:p>
          <a:p>
            <a:r>
              <a:rPr lang="en-GB" sz="2800" dirty="0"/>
              <a:t>* Structured description (aggregate of attribute values)</a:t>
            </a:r>
          </a:p>
          <a:p>
            <a:r>
              <a:rPr lang="en-GB" sz="2800" dirty="0"/>
              <a:t>* Access point (structured description) or Identifier</a:t>
            </a:r>
          </a:p>
          <a:p>
            <a:r>
              <a:rPr lang="en-GB" sz="2800" dirty="0"/>
              <a:t>* URI (identifier for global linked data)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0437" y="4292386"/>
            <a:ext cx="810952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RDA "4-fold path":</a:t>
            </a:r>
          </a:p>
          <a:p>
            <a:r>
              <a:rPr lang="en-GB" sz="2800" dirty="0"/>
              <a:t>Data stored in relationship object property (URI) or</a:t>
            </a:r>
          </a:p>
          <a:p>
            <a:r>
              <a:rPr lang="en-GB" sz="2800" dirty="0"/>
              <a:t>datatype property with plain literal (unstructured) or</a:t>
            </a:r>
          </a:p>
          <a:p>
            <a:r>
              <a:rPr lang="en-GB" sz="2800" dirty="0"/>
              <a:t>typed literal with syntax encoding scheme (structured)</a:t>
            </a:r>
          </a:p>
        </p:txBody>
      </p:sp>
    </p:spTree>
    <p:extLst>
      <p:ext uri="{BB962C8B-B14F-4D97-AF65-F5344CB8AC3E}">
        <p14:creationId xmlns:p14="http://schemas.microsoft.com/office/powerpoint/2010/main" val="2531566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/>
          <p:nvPr/>
        </p:nvSpPr>
        <p:spPr>
          <a:xfrm>
            <a:off x="3295089" y="481798"/>
            <a:ext cx="4814274" cy="1426411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Unconstrained</a:t>
            </a:r>
            <a:endParaRPr lang="en-GB" sz="2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(no domain, no range)</a:t>
            </a:r>
            <a:endParaRPr lang="en-GB" sz="2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3435366" y="2485781"/>
            <a:ext cx="2368546" cy="1414329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Canonical</a:t>
            </a:r>
            <a:endParaRPr lang="en-GB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(no range)</a:t>
            </a:r>
            <a:endParaRPr lang="en-GB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 Box 2"/>
          <p:cNvSpPr txBox="1"/>
          <p:nvPr/>
        </p:nvSpPr>
        <p:spPr>
          <a:xfrm>
            <a:off x="911511" y="4477682"/>
            <a:ext cx="3517790" cy="1402247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 property</a:t>
            </a:r>
            <a:endParaRPr lang="en-GB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(entity range)</a:t>
            </a:r>
            <a:endParaRPr lang="en-GB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 Box 2"/>
          <p:cNvSpPr txBox="1"/>
          <p:nvPr/>
        </p:nvSpPr>
        <p:spPr>
          <a:xfrm>
            <a:off x="4788083" y="4477682"/>
            <a:ext cx="4022985" cy="1402247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Datatype property</a:t>
            </a:r>
            <a:endParaRPr lang="en-GB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(literal range)</a:t>
            </a:r>
            <a:endParaRPr lang="en-GB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6" name="Connector: Curved 5"/>
          <p:cNvCxnSpPr>
            <a:stCxn id="3" idx="0"/>
            <a:endCxn id="2" idx="4"/>
          </p:cNvCxnSpPr>
          <p:nvPr/>
        </p:nvCxnSpPr>
        <p:spPr>
          <a:xfrm rot="5400000" flipH="1" flipV="1">
            <a:off x="4872146" y="1655702"/>
            <a:ext cx="577572" cy="1082587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or: Curved 6"/>
          <p:cNvCxnSpPr>
            <a:stCxn id="4" idx="0"/>
            <a:endCxn id="3" idx="4"/>
          </p:cNvCxnSpPr>
          <p:nvPr/>
        </p:nvCxnSpPr>
        <p:spPr>
          <a:xfrm rot="5400000" flipH="1" flipV="1">
            <a:off x="3356236" y="3214280"/>
            <a:ext cx="577572" cy="1949233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or: Curved 7"/>
          <p:cNvCxnSpPr>
            <a:stCxn id="5" idx="0"/>
            <a:endCxn id="3" idx="4"/>
          </p:cNvCxnSpPr>
          <p:nvPr/>
        </p:nvCxnSpPr>
        <p:spPr>
          <a:xfrm rot="16200000" flipV="1">
            <a:off x="5420822" y="3098927"/>
            <a:ext cx="577572" cy="2179937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9"/>
          <p:cNvSpPr txBox="1"/>
          <p:nvPr/>
        </p:nvSpPr>
        <p:spPr>
          <a:xfrm>
            <a:off x="2974060" y="1882411"/>
            <a:ext cx="1814023" cy="42165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sub-property of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3712628" y="4240822"/>
            <a:ext cx="1814023" cy="41857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sub-property of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3307" y="385157"/>
            <a:ext cx="18349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2-fold</a:t>
            </a:r>
          </a:p>
          <a:p>
            <a:r>
              <a:rPr lang="en-GB" sz="3600" dirty="0"/>
              <a:t>ontology</a:t>
            </a:r>
          </a:p>
        </p:txBody>
      </p:sp>
    </p:spTree>
    <p:extLst>
      <p:ext uri="{BB962C8B-B14F-4D97-AF65-F5344CB8AC3E}">
        <p14:creationId xmlns:p14="http://schemas.microsoft.com/office/powerpoint/2010/main" val="2126132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/>
          <p:nvPr/>
        </p:nvSpPr>
        <p:spPr>
          <a:xfrm>
            <a:off x="911511" y="4477682"/>
            <a:ext cx="3517790" cy="1402247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 property</a:t>
            </a:r>
            <a:endParaRPr lang="en-GB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(entity range)</a:t>
            </a:r>
            <a:endParaRPr lang="en-GB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 Box 2"/>
          <p:cNvSpPr txBox="1"/>
          <p:nvPr/>
        </p:nvSpPr>
        <p:spPr>
          <a:xfrm>
            <a:off x="505441" y="2171665"/>
            <a:ext cx="4022985" cy="1402247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Datatype property</a:t>
            </a:r>
            <a:endParaRPr lang="en-GB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(literal range)</a:t>
            </a:r>
            <a:endParaRPr lang="en-GB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8" name="Connector: Curved 7"/>
          <p:cNvCxnSpPr>
            <a:stCxn id="5" idx="5"/>
            <a:endCxn id="22" idx="1"/>
          </p:cNvCxnSpPr>
          <p:nvPr/>
        </p:nvCxnSpPr>
        <p:spPr>
          <a:xfrm rot="16200000" flipH="1">
            <a:off x="5361189" y="1946642"/>
            <a:ext cx="354757" cy="3198588"/>
          </a:xfrm>
          <a:prstGeom prst="curvedConnector2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9"/>
          <p:cNvSpPr txBox="1"/>
          <p:nvPr/>
        </p:nvSpPr>
        <p:spPr>
          <a:xfrm>
            <a:off x="4994964" y="5270006"/>
            <a:ext cx="1347485" cy="41857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sz="2000" dirty="0">
                <a:effectLst/>
                <a:latin typeface="+mj-lt"/>
                <a:ea typeface="Times New Roman" panose="02020603050405020304" pitchFamily="18" charset="0"/>
              </a:rPr>
              <a:t>(has) range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73307" y="385157"/>
            <a:ext cx="48506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4-fold path in linked data</a:t>
            </a:r>
          </a:p>
        </p:txBody>
      </p:sp>
      <p:sp>
        <p:nvSpPr>
          <p:cNvPr id="19" name="Text Box 2"/>
          <p:cNvSpPr txBox="1"/>
          <p:nvPr/>
        </p:nvSpPr>
        <p:spPr>
          <a:xfrm>
            <a:off x="4818956" y="1739556"/>
            <a:ext cx="4130491" cy="544765"/>
          </a:xfrm>
          <a:prstGeom prst="rect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"Unstructured description"</a:t>
            </a:r>
            <a:endParaRPr lang="en-GB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Text Box 2"/>
          <p:cNvSpPr txBox="1"/>
          <p:nvPr/>
        </p:nvSpPr>
        <p:spPr>
          <a:xfrm>
            <a:off x="5210859" y="2600406"/>
            <a:ext cx="3738588" cy="544765"/>
          </a:xfrm>
          <a:prstGeom prst="rect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"Structured description"</a:t>
            </a:r>
            <a:endParaRPr lang="en-GB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Text Box 2"/>
          <p:cNvSpPr txBox="1"/>
          <p:nvPr/>
        </p:nvSpPr>
        <p:spPr>
          <a:xfrm>
            <a:off x="7137861" y="3461256"/>
            <a:ext cx="1811586" cy="524118"/>
          </a:xfrm>
          <a:prstGeom prst="rect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"Identifier"</a:t>
            </a:r>
            <a:endParaRPr lang="en-GB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Text Box 2"/>
          <p:cNvSpPr txBox="1"/>
          <p:nvPr/>
        </p:nvSpPr>
        <p:spPr>
          <a:xfrm>
            <a:off x="6342449" y="4810300"/>
            <a:ext cx="985505" cy="737009"/>
          </a:xfrm>
          <a:prstGeom prst="ellipse">
            <a:avLst/>
          </a:prstGeom>
          <a:solidFill>
            <a:schemeClr val="lt1"/>
          </a:solidFill>
          <a:ln w="1270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GB" sz="2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URI</a:t>
            </a:r>
            <a:endParaRPr lang="en-GB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3" name="Connector: Curved 12"/>
          <p:cNvCxnSpPr>
            <a:stCxn id="4" idx="6"/>
            <a:endCxn id="23" idx="2"/>
          </p:cNvCxnSpPr>
          <p:nvPr/>
        </p:nvCxnSpPr>
        <p:spPr>
          <a:xfrm flipV="1">
            <a:off x="4429301" y="5178805"/>
            <a:ext cx="1913148" cy="1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or: Curved 15"/>
          <p:cNvCxnSpPr>
            <a:stCxn id="5" idx="6"/>
            <a:endCxn id="20" idx="1"/>
          </p:cNvCxnSpPr>
          <p:nvPr/>
        </p:nvCxnSpPr>
        <p:spPr>
          <a:xfrm>
            <a:off x="4528426" y="2872789"/>
            <a:ext cx="682433" cy="12700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or: Curved 23"/>
          <p:cNvCxnSpPr>
            <a:stCxn id="5" idx="7"/>
            <a:endCxn id="19" idx="1"/>
          </p:cNvCxnSpPr>
          <p:nvPr/>
        </p:nvCxnSpPr>
        <p:spPr>
          <a:xfrm rot="5400000" flipH="1" flipV="1">
            <a:off x="4196574" y="1754638"/>
            <a:ext cx="365080" cy="879683"/>
          </a:xfrm>
          <a:prstGeom prst="curvedConnector2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Box 9"/>
          <p:cNvSpPr txBox="1"/>
          <p:nvPr/>
        </p:nvSpPr>
        <p:spPr>
          <a:xfrm>
            <a:off x="4321221" y="3089798"/>
            <a:ext cx="1347485" cy="41857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sz="2000" dirty="0">
                <a:effectLst/>
                <a:latin typeface="+mj-lt"/>
                <a:ea typeface="Times New Roman" panose="02020603050405020304" pitchFamily="18" charset="0"/>
              </a:rPr>
              <a:t>(has) range</a:t>
            </a:r>
          </a:p>
        </p:txBody>
      </p:sp>
      <p:sp>
        <p:nvSpPr>
          <p:cNvPr id="35" name="Text Box 9"/>
          <p:cNvSpPr txBox="1"/>
          <p:nvPr/>
        </p:nvSpPr>
        <p:spPr>
          <a:xfrm>
            <a:off x="7726035" y="887578"/>
            <a:ext cx="1223412" cy="52969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sz="2800" dirty="0">
                <a:effectLst/>
                <a:latin typeface="+mj-lt"/>
                <a:ea typeface="Times New Roman" panose="02020603050405020304" pitchFamily="18" charset="0"/>
              </a:rPr>
              <a:t>Literals</a:t>
            </a:r>
          </a:p>
        </p:txBody>
      </p:sp>
    </p:spTree>
    <p:extLst>
      <p:ext uri="{BB962C8B-B14F-4D97-AF65-F5344CB8AC3E}">
        <p14:creationId xmlns:p14="http://schemas.microsoft.com/office/powerpoint/2010/main" val="356593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/>
      <p:bldP spid="19" grpId="0" animBg="1"/>
      <p:bldP spid="20" grpId="0" animBg="1"/>
      <p:bldP spid="22" grpId="0" animBg="1"/>
      <p:bldP spid="23" grpId="0" animBg="1"/>
      <p:bldP spid="34" grpId="0"/>
      <p:bldP spid="3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4873" y="461819"/>
            <a:ext cx="3593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Local vocabularies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0436" y="1707856"/>
            <a:ext cx="491442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Local terms in RDA vocabularies:</a:t>
            </a:r>
          </a:p>
          <a:p>
            <a:r>
              <a:rPr lang="en-GB" sz="2800" dirty="0"/>
              <a:t>Extensions and refinements</a:t>
            </a:r>
          </a:p>
          <a:p>
            <a:r>
              <a:rPr lang="en-GB" sz="2800" dirty="0"/>
              <a:t>(narrower/broader, equivalent)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05055" y="784984"/>
            <a:ext cx="2044855" cy="523220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Translations!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0436" y="3508121"/>
            <a:ext cx="625228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Local vocabularies with similar semantics:</a:t>
            </a:r>
          </a:p>
          <a:p>
            <a:r>
              <a:rPr lang="en-GB" sz="2800" dirty="0"/>
              <a:t>Substitutions in local Application Profile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71963" y="4877498"/>
            <a:ext cx="671021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dirty="0"/>
              <a:t>Semantic coherency maintained</a:t>
            </a:r>
          </a:p>
          <a:p>
            <a:pPr algn="r"/>
            <a:r>
              <a:rPr lang="en-GB" sz="2800" dirty="0"/>
              <a:t>between OWL object and datatype properties and RDFS properties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74774" y="1931109"/>
            <a:ext cx="2369110" cy="95410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Ex: Synonyms,</a:t>
            </a:r>
          </a:p>
          <a:p>
            <a:r>
              <a:rPr lang="en-GB" sz="2800" dirty="0"/>
              <a:t>localized terms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66064" y="4823523"/>
            <a:ext cx="1778051" cy="523220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Ex: Gender</a:t>
            </a:r>
          </a:p>
        </p:txBody>
      </p:sp>
    </p:spTree>
    <p:extLst>
      <p:ext uri="{BB962C8B-B14F-4D97-AF65-F5344CB8AC3E}">
        <p14:creationId xmlns:p14="http://schemas.microsoft.com/office/powerpoint/2010/main" val="1839583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60" y="493776"/>
            <a:ext cx="1912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RDA data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594359" y="1552379"/>
            <a:ext cx="78976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“RDA is a package of data elements, guidelines, and instructions for creating </a:t>
            </a:r>
            <a:r>
              <a:rPr lang="en-GB" sz="2400" dirty="0">
                <a:solidFill>
                  <a:srgbClr val="FF0000"/>
                </a:solidFill>
              </a:rPr>
              <a:t>library and cultural heritage </a:t>
            </a:r>
            <a:r>
              <a:rPr lang="en-GB" sz="2400" dirty="0"/>
              <a:t>resource metadata that are well-formed according to </a:t>
            </a:r>
            <a:r>
              <a:rPr lang="en-GB" sz="2400" dirty="0">
                <a:solidFill>
                  <a:srgbClr val="FF0000"/>
                </a:solidFill>
              </a:rPr>
              <a:t>international models</a:t>
            </a:r>
            <a:r>
              <a:rPr lang="en-GB" sz="2400" dirty="0"/>
              <a:t> for </a:t>
            </a:r>
            <a:r>
              <a:rPr lang="en-GB" sz="2400" dirty="0">
                <a:solidFill>
                  <a:srgbClr val="FF0000"/>
                </a:solidFill>
              </a:rPr>
              <a:t>user-focussed linked data </a:t>
            </a:r>
            <a:r>
              <a:rPr lang="en-GB" sz="2400" dirty="0"/>
              <a:t>applications.”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4359" y="3278344"/>
            <a:ext cx="78976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C00000"/>
                </a:solidFill>
              </a:rPr>
              <a:t>RDA Toolkit </a:t>
            </a:r>
            <a:r>
              <a:rPr lang="en-GB" sz="2400" dirty="0"/>
              <a:t>provides the user-focussed elements, guidelines, and instructions.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59" y="4265646"/>
            <a:ext cx="78976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C00000"/>
                </a:solidFill>
              </a:rPr>
              <a:t>RDA Registry </a:t>
            </a:r>
            <a:r>
              <a:rPr lang="en-GB" sz="2400" dirty="0"/>
              <a:t>provides the infrastructure for well-formed, linked, RDA data applications. Open Metadata Registry (OMR) provides linked data representation of RDA elements.</a:t>
            </a:r>
          </a:p>
        </p:txBody>
      </p:sp>
    </p:spTree>
    <p:extLst>
      <p:ext uri="{BB962C8B-B14F-4D97-AF65-F5344CB8AC3E}">
        <p14:creationId xmlns:p14="http://schemas.microsoft.com/office/powerpoint/2010/main" val="30163542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4873" y="461819"/>
            <a:ext cx="4811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RDA RDF property family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0974964"/>
              </p:ext>
            </p:extLst>
          </p:nvPr>
        </p:nvGraphicFramePr>
        <p:xfrm>
          <a:off x="854137" y="1662544"/>
          <a:ext cx="7006008" cy="2682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0512">
                  <a:extLst>
                    <a:ext uri="{9D8B030D-6E8A-4147-A177-3AD203B41FA5}">
                      <a16:colId xmlns:a16="http://schemas.microsoft.com/office/drawing/2014/main" val="3577493736"/>
                    </a:ext>
                  </a:extLst>
                </a:gridCol>
                <a:gridCol w="3836623">
                  <a:extLst>
                    <a:ext uri="{9D8B030D-6E8A-4147-A177-3AD203B41FA5}">
                      <a16:colId xmlns:a16="http://schemas.microsoft.com/office/drawing/2014/main" val="1363963052"/>
                    </a:ext>
                  </a:extLst>
                </a:gridCol>
                <a:gridCol w="1278873">
                  <a:extLst>
                    <a:ext uri="{9D8B030D-6E8A-4147-A177-3AD203B41FA5}">
                      <a16:colId xmlns:a16="http://schemas.microsoft.com/office/drawing/2014/main" val="3864338243"/>
                    </a:ext>
                  </a:extLst>
                </a:gridCol>
              </a:tblGrid>
              <a:tr h="610336">
                <a:tc>
                  <a:txBody>
                    <a:bodyPr/>
                    <a:lstStyle/>
                    <a:p>
                      <a:pPr algn="r"/>
                      <a:r>
                        <a:rPr lang="en-GB" sz="2800" dirty="0"/>
                        <a:t>Domain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/>
                        <a:t>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554929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sym typeface="Wingdings 2" panose="05020102010507070707" pitchFamily="18" charset="2"/>
                        </a:rPr>
                        <a:t>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Unconstrained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>
                          <a:sym typeface="Wingdings 2" panose="05020102010507070707" pitchFamily="18" charset="2"/>
                        </a:rPr>
                        <a:t>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964199"/>
                  </a:ext>
                </a:extLst>
              </a:tr>
              <a:tr h="497105">
                <a:tc>
                  <a:txBody>
                    <a:bodyPr/>
                    <a:lstStyle/>
                    <a:p>
                      <a:pPr algn="r"/>
                      <a:r>
                        <a:rPr lang="en-GB" sz="2800" dirty="0">
                          <a:sym typeface="Wingdings 2" panose="05020102010507070707" pitchFamily="18" charset="2"/>
                        </a:rPr>
                        <a:t>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Canonical RDA (Toolkit)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>
                          <a:sym typeface="Wingdings 2" panose="05020102010507070707" pitchFamily="18" charset="2"/>
                        </a:rPr>
                        <a:t></a:t>
                      </a:r>
                      <a:endParaRPr lang="en-GB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562577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>
                          <a:sym typeface="Wingdings 2" panose="05020102010507070707" pitchFamily="18" charset="2"/>
                        </a:rPr>
                        <a:t>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Object 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Thing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477707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>
                          <a:sym typeface="Wingdings 2" panose="05020102010507070707" pitchFamily="18" charset="2"/>
                        </a:rPr>
                        <a:t>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Datatype 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/>
                        <a:t>String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8234972"/>
                  </a:ext>
                </a:extLst>
              </a:tr>
            </a:tbl>
          </a:graphicData>
        </a:graphic>
      </p:graphicFrame>
      <p:sp>
        <p:nvSpPr>
          <p:cNvPr id="4" name="Arrow: Curved Right 3"/>
          <p:cNvSpPr/>
          <p:nvPr/>
        </p:nvSpPr>
        <p:spPr>
          <a:xfrm flipV="1">
            <a:off x="443345" y="3643555"/>
            <a:ext cx="341746" cy="55898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Arrow: Curved Right 4"/>
          <p:cNvSpPr/>
          <p:nvPr/>
        </p:nvSpPr>
        <p:spPr>
          <a:xfrm flipV="1">
            <a:off x="424873" y="3079759"/>
            <a:ext cx="341746" cy="55898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Arrow: Curved Right 5"/>
          <p:cNvSpPr/>
          <p:nvPr/>
        </p:nvSpPr>
        <p:spPr>
          <a:xfrm flipV="1">
            <a:off x="424873" y="2515963"/>
            <a:ext cx="341746" cy="55898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5666" y="4519711"/>
            <a:ext cx="1711431" cy="400110"/>
          </a:xfrm>
          <a:prstGeom prst="rect">
            <a:avLst/>
          </a:prstGeom>
          <a:noFill/>
          <a:ln w="19050">
            <a:noFill/>
          </a:ln>
        </p:spPr>
        <p:txBody>
          <a:bodyPr wrap="none" rtlCol="0">
            <a:spAutoFit/>
          </a:bodyPr>
          <a:lstStyle/>
          <a:p>
            <a:r>
              <a:rPr lang="en-GB" sz="2000" dirty="0" err="1"/>
              <a:t>subPropertyOf</a:t>
            </a:r>
            <a:endParaRPr lang="en-GB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454501" y="5094012"/>
            <a:ext cx="6166560" cy="95410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800" dirty="0"/>
              <a:t>Unconstrained properties generalize RDA</a:t>
            </a:r>
          </a:p>
          <a:p>
            <a:pPr algn="ctr"/>
            <a:r>
              <a:rPr lang="en-GB" sz="2800" dirty="0"/>
              <a:t>for non-FRBR/LRM models</a:t>
            </a:r>
          </a:p>
        </p:txBody>
      </p:sp>
    </p:spTree>
    <p:extLst>
      <p:ext uri="{BB962C8B-B14F-4D97-AF65-F5344CB8AC3E}">
        <p14:creationId xmlns:p14="http://schemas.microsoft.com/office/powerpoint/2010/main" val="23888759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4873" y="461819"/>
            <a:ext cx="8428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The challenges for linked data (beyond RDA)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24873" y="1269076"/>
            <a:ext cx="6714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Building the global from the local is essential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93777" y="1873246"/>
            <a:ext cx="7197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But the global infrastructure needs coordination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4872" y="3652397"/>
            <a:ext cx="3539623" cy="52322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Triples store(s) for data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2581" y="3631040"/>
            <a:ext cx="4308359" cy="52322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Maps between element sets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4872" y="4392486"/>
            <a:ext cx="5124416" cy="52322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Maps between value vocabularies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45675" y="5132575"/>
            <a:ext cx="4945265" cy="52322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Data triple maintenance services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05114" y="5936437"/>
            <a:ext cx="3485826" cy="523220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Linked data catalogues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65796" y="2600086"/>
            <a:ext cx="3962880" cy="707886"/>
          </a:xfrm>
          <a:prstGeom prst="rect">
            <a:avLst/>
          </a:prstGeom>
          <a:noFill/>
          <a:ln w="1905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4000" dirty="0"/>
              <a:t>Who, when, how?</a:t>
            </a:r>
          </a:p>
        </p:txBody>
      </p:sp>
    </p:spTree>
    <p:extLst>
      <p:ext uri="{BB962C8B-B14F-4D97-AF65-F5344CB8AC3E}">
        <p14:creationId xmlns:p14="http://schemas.microsoft.com/office/powerpoint/2010/main" val="4158178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4873" y="461819"/>
            <a:ext cx="22679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Thank you!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106468" y="1234498"/>
            <a:ext cx="5578187" cy="519401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Wingdings" pitchFamily="2" charset="2"/>
              <a:buChar char="v"/>
              <a:defRPr sz="3200" kern="1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Wingdings" pitchFamily="2" charset="2"/>
              <a:buChar char="v"/>
              <a:defRPr sz="2800" kern="1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Wingdings" pitchFamily="2" charset="2"/>
              <a:buChar char="v"/>
              <a:defRPr sz="2400" kern="1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Wingdings" pitchFamily="2" charset="2"/>
              <a:buChar char="v"/>
              <a:defRPr sz="2000" kern="1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bg1"/>
              </a:buClr>
              <a:buFont typeface="Wingdings" pitchFamily="2" charset="2"/>
              <a:buChar char="v"/>
              <a:defRPr sz="2000" kern="1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>
                <a:hlinkClick r:id="rId2"/>
              </a:rPr>
              <a:t>rscchair@rdatoolkit.org</a:t>
            </a:r>
            <a:endParaRPr lang="en-GB"/>
          </a:p>
          <a:p>
            <a:r>
              <a:rPr lang="en-GB"/>
              <a:t>RSC website</a:t>
            </a:r>
          </a:p>
          <a:p>
            <a:pPr lvl="1"/>
            <a:r>
              <a:rPr lang="en-GB"/>
              <a:t>http://www.rda-rsc.org/</a:t>
            </a:r>
          </a:p>
          <a:p>
            <a:r>
              <a:rPr lang="en-GB"/>
              <a:t>RDA Toolkit</a:t>
            </a:r>
          </a:p>
          <a:p>
            <a:pPr lvl="1"/>
            <a:r>
              <a:rPr lang="en-GB"/>
              <a:t>http://www.rdatoolkit.org/</a:t>
            </a:r>
          </a:p>
          <a:p>
            <a:r>
              <a:rPr lang="en-GB"/>
              <a:t>RDA Registry</a:t>
            </a:r>
          </a:p>
          <a:p>
            <a:pPr lvl="1"/>
            <a:r>
              <a:rPr lang="en-GB"/>
              <a:t>http://www.rdaregistry.info/</a:t>
            </a:r>
          </a:p>
          <a:p>
            <a:r>
              <a:rPr lang="en-GB"/>
              <a:t>RDA data, Jane-athons, etc.</a:t>
            </a:r>
          </a:p>
          <a:p>
            <a:pPr lvl="1"/>
            <a:r>
              <a:rPr lang="en-GB"/>
              <a:t>http://www.rballs.info/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2349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4360" y="3975148"/>
            <a:ext cx="75178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IFLA Library Reference Model (LRM) and other international standards (IFLA, ISSN, …)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" y="1430330"/>
            <a:ext cx="77830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Governance transition to international representation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" y="5247556"/>
            <a:ext cx="78887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Toolkit review and re-organization (3R Project)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" y="493776"/>
            <a:ext cx="67287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Development contexts (2-3 years)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594360" y="2702739"/>
            <a:ext cx="78887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Strategic communities: international, cultural heritage, linked data</a:t>
            </a:r>
          </a:p>
        </p:txBody>
      </p:sp>
    </p:spTree>
    <p:extLst>
      <p:ext uri="{BB962C8B-B14F-4D97-AF65-F5344CB8AC3E}">
        <p14:creationId xmlns:p14="http://schemas.microsoft.com/office/powerpoint/2010/main" val="73804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59" y="1330592"/>
            <a:ext cx="812476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LRM is “a high-level conceptual model … intended as a guide or basis on which to elaborate cataloguing rules”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4360" y="493776"/>
            <a:ext cx="38359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FRBR-LRM and RDA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910212" y="2347967"/>
            <a:ext cx="48089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RDA guidance, instructions, elements</a:t>
            </a:r>
          </a:p>
        </p:txBody>
      </p:sp>
      <p:sp>
        <p:nvSpPr>
          <p:cNvPr id="5" name="Bent Arrow 4"/>
          <p:cNvSpPr/>
          <p:nvPr/>
        </p:nvSpPr>
        <p:spPr>
          <a:xfrm flipV="1">
            <a:off x="3085173" y="2170797"/>
            <a:ext cx="825039" cy="554457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359" y="4712824"/>
            <a:ext cx="812476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“this model is developed very much with semantic web technologies in mind”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30620" y="5751699"/>
            <a:ext cx="388850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RDA linked data communities</a:t>
            </a:r>
          </a:p>
        </p:txBody>
      </p:sp>
      <p:sp>
        <p:nvSpPr>
          <p:cNvPr id="8" name="Bent Arrow 7"/>
          <p:cNvSpPr/>
          <p:nvPr/>
        </p:nvSpPr>
        <p:spPr>
          <a:xfrm flipV="1">
            <a:off x="4005581" y="5552748"/>
            <a:ext cx="825039" cy="554457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4358" y="3019768"/>
            <a:ext cx="8124769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“operates at a greater level of generality than </a:t>
            </a:r>
            <a:r>
              <a:rPr lang="en-GB" sz="2400" dirty="0" err="1"/>
              <a:t>FRBRoo</a:t>
            </a:r>
            <a:r>
              <a:rPr lang="en-GB" sz="2400" dirty="0"/>
              <a:t>, which seeks to be comparable in terms of generality with CIDOC CRM”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02544" y="4058643"/>
            <a:ext cx="451658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RDA cultural heritage communities</a:t>
            </a:r>
          </a:p>
        </p:txBody>
      </p:sp>
      <p:sp>
        <p:nvSpPr>
          <p:cNvPr id="11" name="Bent Arrow 10"/>
          <p:cNvSpPr/>
          <p:nvPr/>
        </p:nvSpPr>
        <p:spPr>
          <a:xfrm flipV="1">
            <a:off x="3377505" y="3850765"/>
            <a:ext cx="825039" cy="554457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18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867252" y="2429069"/>
            <a:ext cx="1046366" cy="1241212"/>
          </a:xfrm>
          <a:prstGeom prst="ellipse">
            <a:avLst/>
          </a:prstGeom>
          <a:solidFill>
            <a:schemeClr val="lt1"/>
          </a:solidFill>
          <a:ln w="12700">
            <a:solidFill>
              <a:schemeClr val="tx1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LRM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Box 2"/>
          <p:cNvSpPr txBox="1"/>
          <p:nvPr/>
        </p:nvSpPr>
        <p:spPr>
          <a:xfrm>
            <a:off x="4522486" y="2434209"/>
            <a:ext cx="1046366" cy="1230933"/>
          </a:xfrm>
          <a:prstGeom prst="ellipse">
            <a:avLst/>
          </a:prstGeom>
          <a:solidFill>
            <a:schemeClr val="lt1"/>
          </a:solidFill>
          <a:ln w="12700">
            <a:solidFill>
              <a:schemeClr val="tx1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LRM</a:t>
            </a:r>
          </a:p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" name="Connector: Curved 4"/>
          <p:cNvCxnSpPr>
            <a:stCxn id="3" idx="7"/>
            <a:endCxn id="4" idx="1"/>
          </p:cNvCxnSpPr>
          <p:nvPr/>
        </p:nvCxnSpPr>
        <p:spPr>
          <a:xfrm rot="16200000" flipH="1">
            <a:off x="3216234" y="1154986"/>
            <a:ext cx="3635" cy="2915342"/>
          </a:xfrm>
          <a:prstGeom prst="curvedConnector3">
            <a:avLst>
              <a:gd name="adj1" fmla="val -11289436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or: Curved 5"/>
          <p:cNvCxnSpPr>
            <a:stCxn id="4" idx="3"/>
            <a:endCxn id="3" idx="5"/>
          </p:cNvCxnSpPr>
          <p:nvPr/>
        </p:nvCxnSpPr>
        <p:spPr>
          <a:xfrm rot="5400000">
            <a:off x="3216235" y="2029022"/>
            <a:ext cx="3634" cy="2915342"/>
          </a:xfrm>
          <a:prstGeom prst="curvedConnector3">
            <a:avLst>
              <a:gd name="adj1" fmla="val 11392543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6"/>
          <p:cNvSpPr txBox="1"/>
          <p:nvPr/>
        </p:nvSpPr>
        <p:spPr>
          <a:xfrm>
            <a:off x="2244838" y="2881453"/>
            <a:ext cx="2019784" cy="42165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associated with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2455181" y="5206736"/>
            <a:ext cx="1054969" cy="487506"/>
          </a:xfrm>
          <a:prstGeom prst="rect">
            <a:avLst/>
          </a:prstGeom>
          <a:solidFill>
            <a:schemeClr val="lt1"/>
          </a:solidFill>
          <a:ln w="12700">
            <a:solidFill>
              <a:schemeClr val="tx1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“Note”</a:t>
            </a:r>
            <a:endParaRPr lang="en-GB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Box 2"/>
          <p:cNvSpPr txBox="1"/>
          <p:nvPr/>
        </p:nvSpPr>
        <p:spPr>
          <a:xfrm>
            <a:off x="4191265" y="4231092"/>
            <a:ext cx="2750125" cy="653066"/>
          </a:xfrm>
          <a:prstGeom prst="ellipse">
            <a:avLst/>
          </a:prstGeom>
          <a:solidFill>
            <a:schemeClr val="lt1"/>
          </a:solidFill>
          <a:ln w="12700">
            <a:solidFill>
              <a:schemeClr val="tx1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Res su</a:t>
            </a:r>
            <a:r>
              <a:rPr lang="en-GB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b-entity</a:t>
            </a:r>
          </a:p>
        </p:txBody>
      </p:sp>
      <p:cxnSp>
        <p:nvCxnSpPr>
          <p:cNvPr id="10" name="Connector: Curved 9"/>
          <p:cNvCxnSpPr>
            <a:stCxn id="3" idx="4"/>
            <a:endCxn id="9" idx="2"/>
          </p:cNvCxnSpPr>
          <p:nvPr/>
        </p:nvCxnSpPr>
        <p:spPr>
          <a:xfrm rot="16200000" flipH="1">
            <a:off x="2347178" y="2713538"/>
            <a:ext cx="887344" cy="2800830"/>
          </a:xfrm>
          <a:prstGeom prst="curvedConnector2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: Curved 10"/>
          <p:cNvCxnSpPr>
            <a:stCxn id="3" idx="4"/>
            <a:endCxn id="8" idx="1"/>
          </p:cNvCxnSpPr>
          <p:nvPr/>
        </p:nvCxnSpPr>
        <p:spPr>
          <a:xfrm rot="16200000" flipH="1">
            <a:off x="1032704" y="4028012"/>
            <a:ext cx="1780208" cy="1064746"/>
          </a:xfrm>
          <a:prstGeom prst="curvedConnector2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6"/>
          <p:cNvSpPr txBox="1"/>
          <p:nvPr/>
        </p:nvSpPr>
        <p:spPr>
          <a:xfrm>
            <a:off x="2455181" y="4591003"/>
            <a:ext cx="1658146" cy="418576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(has) category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 Box 6"/>
          <p:cNvSpPr txBox="1"/>
          <p:nvPr/>
        </p:nvSpPr>
        <p:spPr>
          <a:xfrm>
            <a:off x="1004947" y="5382262"/>
            <a:ext cx="1239891" cy="40075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(has) note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94360" y="493776"/>
            <a:ext cx="55570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LRM highest-level Res model</a:t>
            </a:r>
            <a:endParaRPr lang="en-US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7098842" y="3588129"/>
            <a:ext cx="1797223" cy="1938992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400" dirty="0"/>
              <a:t>For example:</a:t>
            </a:r>
          </a:p>
          <a:p>
            <a:pPr algn="ctr"/>
            <a:r>
              <a:rPr lang="en-GB" sz="2400" dirty="0"/>
              <a:t>Person</a:t>
            </a:r>
          </a:p>
          <a:p>
            <a:pPr algn="ctr"/>
            <a:r>
              <a:rPr lang="en-GB" sz="2400" dirty="0"/>
              <a:t>Work</a:t>
            </a:r>
          </a:p>
          <a:p>
            <a:pPr algn="ctr"/>
            <a:r>
              <a:rPr lang="en-GB" sz="2400" dirty="0"/>
              <a:t>Place</a:t>
            </a:r>
          </a:p>
          <a:p>
            <a:pPr algn="ctr"/>
            <a:r>
              <a:rPr lang="en-GB" sz="2400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421287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/>
      <p:bldP spid="8" grpId="0" animBg="1"/>
      <p:bldP spid="9" grpId="0" animBg="1"/>
      <p:bldP spid="12" grpId="0"/>
      <p:bldP spid="13" grpId="0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2"/>
          <p:cNvSpPr txBox="1"/>
          <p:nvPr/>
        </p:nvSpPr>
        <p:spPr>
          <a:xfrm>
            <a:off x="1852794" y="2132185"/>
            <a:ext cx="1046366" cy="1220474"/>
          </a:xfrm>
          <a:prstGeom prst="ellipse">
            <a:avLst/>
          </a:prstGeom>
          <a:solidFill>
            <a:sysClr val="window" lastClr="FFFFFF"/>
          </a:solidFill>
          <a:ln w="12700">
            <a:solidFill>
              <a:sysClr val="windowText" lastClr="000000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LRM</a:t>
            </a:r>
          </a:p>
          <a:p>
            <a:pPr marL="0" marR="0" lvl="0" indent="0" algn="ctr" defTabSz="91440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Res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5" name="Connector: Curved 24"/>
          <p:cNvCxnSpPr>
            <a:stCxn id="23" idx="6"/>
            <a:endCxn id="27" idx="2"/>
          </p:cNvCxnSpPr>
          <p:nvPr/>
        </p:nvCxnSpPr>
        <p:spPr>
          <a:xfrm>
            <a:off x="2899160" y="2742422"/>
            <a:ext cx="2477062" cy="12700"/>
          </a:xfrm>
          <a:prstGeom prst="curvedConnector3">
            <a:avLst>
              <a:gd name="adj1" fmla="val 50000"/>
            </a:avLst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 w="lg" len="lg"/>
          </a:ln>
          <a:effectLst/>
        </p:spPr>
      </p:cxnSp>
      <p:sp>
        <p:nvSpPr>
          <p:cNvPr id="27" name="Text Box 2"/>
          <p:cNvSpPr txBox="1"/>
          <p:nvPr/>
        </p:nvSpPr>
        <p:spPr>
          <a:xfrm>
            <a:off x="5376222" y="2132185"/>
            <a:ext cx="1188377" cy="1220474"/>
          </a:xfrm>
          <a:prstGeom prst="ellipse">
            <a:avLst/>
          </a:prstGeom>
          <a:solidFill>
            <a:sysClr val="window" lastClr="FFFFFF"/>
          </a:solidFill>
          <a:ln w="12700">
            <a:solidFill>
              <a:sysClr val="windowText" lastClr="000000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LRM</a:t>
            </a:r>
          </a:p>
          <a:p>
            <a:pPr marL="0" marR="0" lvl="0" indent="0" algn="ctr" defTabSz="91440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Place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8" name="Connector: Curved 37"/>
          <p:cNvCxnSpPr>
            <a:stCxn id="23" idx="4"/>
            <a:endCxn id="15" idx="2"/>
          </p:cNvCxnSpPr>
          <p:nvPr/>
        </p:nvCxnSpPr>
        <p:spPr>
          <a:xfrm rot="16200000" flipH="1">
            <a:off x="3186205" y="2542430"/>
            <a:ext cx="992078" cy="2612535"/>
          </a:xfrm>
          <a:prstGeom prst="curved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 w="lg" len="lg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94360" y="493776"/>
            <a:ext cx="49872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LRM Place and Timespan</a:t>
            </a:r>
            <a:endParaRPr lang="en-US" sz="3600" dirty="0"/>
          </a:p>
        </p:txBody>
      </p:sp>
      <p:sp>
        <p:nvSpPr>
          <p:cNvPr id="15" name="Text Box 2"/>
          <p:cNvSpPr txBox="1"/>
          <p:nvPr/>
        </p:nvSpPr>
        <p:spPr>
          <a:xfrm>
            <a:off x="4988512" y="3734500"/>
            <a:ext cx="1963796" cy="1220474"/>
          </a:xfrm>
          <a:prstGeom prst="ellipse">
            <a:avLst/>
          </a:prstGeom>
          <a:solidFill>
            <a:sysClr val="window" lastClr="FFFFFF"/>
          </a:solidFill>
          <a:ln w="12700">
            <a:solidFill>
              <a:sysClr val="windowText" lastClr="000000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LRM</a:t>
            </a:r>
          </a:p>
          <a:p>
            <a:pPr marL="0" marR="0" lvl="0" indent="0" algn="ctr" defTabSz="91440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Timespan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 Box 6"/>
          <p:cNvSpPr txBox="1"/>
          <p:nvPr/>
        </p:nvSpPr>
        <p:spPr>
          <a:xfrm>
            <a:off x="3127799" y="3044795"/>
            <a:ext cx="2019784" cy="42165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associated with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455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7" grpId="0" animBg="1"/>
      <p:bldP spid="15" grpId="0" animBg="1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2"/>
          <p:cNvSpPr txBox="1"/>
          <p:nvPr/>
        </p:nvSpPr>
        <p:spPr>
          <a:xfrm>
            <a:off x="1852794" y="2132185"/>
            <a:ext cx="1046366" cy="1220474"/>
          </a:xfrm>
          <a:prstGeom prst="ellipse">
            <a:avLst/>
          </a:prstGeom>
          <a:solidFill>
            <a:sysClr val="window" lastClr="FFFFFF"/>
          </a:solidFill>
          <a:ln w="12700">
            <a:solidFill>
              <a:sysClr val="windowText" lastClr="000000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LRM</a:t>
            </a:r>
          </a:p>
          <a:p>
            <a:pPr marL="0" marR="0" lvl="0" indent="0" algn="ctr" defTabSz="91440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Res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5" name="Connector: Curved 24"/>
          <p:cNvCxnSpPr>
            <a:stCxn id="23" idx="6"/>
            <a:endCxn id="27" idx="2"/>
          </p:cNvCxnSpPr>
          <p:nvPr/>
        </p:nvCxnSpPr>
        <p:spPr>
          <a:xfrm>
            <a:off x="2899160" y="2742422"/>
            <a:ext cx="2326304" cy="12700"/>
          </a:xfrm>
          <a:prstGeom prst="curvedConnector3">
            <a:avLst>
              <a:gd name="adj1" fmla="val 50000"/>
            </a:avLst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 w="lg" len="lg"/>
          </a:ln>
          <a:effectLst/>
        </p:spPr>
      </p:cxnSp>
      <p:sp>
        <p:nvSpPr>
          <p:cNvPr id="26" name="Text Box 6"/>
          <p:cNvSpPr txBox="1"/>
          <p:nvPr/>
        </p:nvSpPr>
        <p:spPr>
          <a:xfrm>
            <a:off x="3047706" y="2111940"/>
            <a:ext cx="1777281" cy="41549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 appellation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Text Box 2"/>
          <p:cNvSpPr txBox="1"/>
          <p:nvPr/>
        </p:nvSpPr>
        <p:spPr>
          <a:xfrm>
            <a:off x="5225464" y="2132185"/>
            <a:ext cx="1555797" cy="1220474"/>
          </a:xfrm>
          <a:prstGeom prst="ellipse">
            <a:avLst/>
          </a:prstGeom>
          <a:solidFill>
            <a:sysClr val="window" lastClr="FFFFFF"/>
          </a:solidFill>
          <a:ln w="12700">
            <a:solidFill>
              <a:sysClr val="windowText" lastClr="000000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LRM</a:t>
            </a:r>
          </a:p>
          <a:p>
            <a:pPr marL="0" marR="0" lvl="0" indent="0" algn="ctr" defTabSz="91440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Nomen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9" name="Connector: Curved 28"/>
          <p:cNvCxnSpPr>
            <a:stCxn id="27" idx="4"/>
            <a:endCxn id="32" idx="0"/>
          </p:cNvCxnSpPr>
          <p:nvPr/>
        </p:nvCxnSpPr>
        <p:spPr>
          <a:xfrm rot="5400000">
            <a:off x="5643103" y="3712919"/>
            <a:ext cx="720521" cy="1"/>
          </a:xfrm>
          <a:prstGeom prst="curvedConnector3">
            <a:avLst>
              <a:gd name="adj1" fmla="val 50000"/>
            </a:avLst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 w="lg" len="lg"/>
          </a:ln>
          <a:effectLst/>
        </p:spPr>
      </p:cxnSp>
      <p:sp>
        <p:nvSpPr>
          <p:cNvPr id="32" name="Text Box 7"/>
          <p:cNvSpPr txBox="1"/>
          <p:nvPr/>
        </p:nvSpPr>
        <p:spPr>
          <a:xfrm>
            <a:off x="5410090" y="4073180"/>
            <a:ext cx="1186543" cy="487506"/>
          </a:xfrm>
          <a:prstGeom prst="rect">
            <a:avLst/>
          </a:prstGeom>
          <a:solidFill>
            <a:schemeClr val="lt1"/>
          </a:solidFill>
          <a:ln w="12700">
            <a:solidFill>
              <a:schemeClr val="tx1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“Name”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 Box 6"/>
          <p:cNvSpPr txBox="1"/>
          <p:nvPr/>
        </p:nvSpPr>
        <p:spPr>
          <a:xfrm>
            <a:off x="6116809" y="3553882"/>
            <a:ext cx="2142253" cy="41549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(has) </a:t>
            </a:r>
            <a:r>
              <a:rPr lang="en-US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nomen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string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8" name="Connector: Curved 37"/>
          <p:cNvCxnSpPr>
            <a:stCxn id="23" idx="4"/>
            <a:endCxn id="32" idx="1"/>
          </p:cNvCxnSpPr>
          <p:nvPr/>
        </p:nvCxnSpPr>
        <p:spPr>
          <a:xfrm rot="16200000" flipH="1">
            <a:off x="3410896" y="2317739"/>
            <a:ext cx="964274" cy="3034113"/>
          </a:xfrm>
          <a:prstGeom prst="curved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miter lim="800000"/>
            <a:tailEnd type="triangle" w="lg" len="lg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94360" y="493776"/>
            <a:ext cx="3802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LRM </a:t>
            </a:r>
            <a:r>
              <a:rPr lang="en-GB" sz="3600" dirty="0" err="1"/>
              <a:t>Nomen</a:t>
            </a:r>
            <a:r>
              <a:rPr lang="en-GB" sz="3600" dirty="0"/>
              <a:t> model</a:t>
            </a:r>
            <a:endParaRPr lang="en-US" sz="3600" dirty="0"/>
          </a:p>
        </p:txBody>
      </p:sp>
      <p:sp>
        <p:nvSpPr>
          <p:cNvPr id="14" name="Text Box 8"/>
          <p:cNvSpPr txBox="1"/>
          <p:nvPr/>
        </p:nvSpPr>
        <p:spPr>
          <a:xfrm>
            <a:off x="4062312" y="4513718"/>
            <a:ext cx="1218667" cy="40075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{shortcut}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42124" y="5281207"/>
            <a:ext cx="4459041" cy="95410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Things have names:</a:t>
            </a:r>
          </a:p>
          <a:p>
            <a:r>
              <a:rPr lang="en-GB" sz="2800" dirty="0"/>
              <a:t>The basis of authority control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57339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6" grpId="0"/>
      <p:bldP spid="27" grpId="0" animBg="1"/>
      <p:bldP spid="32" grpId="0" animBg="1"/>
      <p:bldP spid="33" grpId="0"/>
      <p:bldP spid="14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5"/>
          <p:cNvSpPr txBox="1"/>
          <p:nvPr/>
        </p:nvSpPr>
        <p:spPr>
          <a:xfrm>
            <a:off x="4178720" y="681141"/>
            <a:ext cx="1293418" cy="1241212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LRM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Agent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4210253" y="2821505"/>
            <a:ext cx="3096989" cy="1230933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LRM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Collective Agent</a:t>
            </a:r>
            <a:endParaRPr lang="en-GB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" name="Connector: Curved 4"/>
          <p:cNvCxnSpPr>
            <a:stCxn id="3" idx="0"/>
            <a:endCxn id="2" idx="4"/>
          </p:cNvCxnSpPr>
          <p:nvPr/>
        </p:nvCxnSpPr>
        <p:spPr>
          <a:xfrm rot="16200000" flipV="1">
            <a:off x="4842513" y="1905269"/>
            <a:ext cx="899152" cy="933319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20"/>
          <p:cNvSpPr txBox="1"/>
          <p:nvPr/>
        </p:nvSpPr>
        <p:spPr>
          <a:xfrm>
            <a:off x="4909955" y="4407635"/>
            <a:ext cx="1573188" cy="42165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category of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 Box 2"/>
          <p:cNvSpPr txBox="1"/>
          <p:nvPr/>
        </p:nvSpPr>
        <p:spPr>
          <a:xfrm>
            <a:off x="1383756" y="4718694"/>
            <a:ext cx="1674995" cy="1220474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RDA</a:t>
            </a:r>
            <a:endParaRPr lang="en-GB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*Person</a:t>
            </a:r>
            <a:endParaRPr lang="en-GB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 Box 2"/>
          <p:cNvSpPr txBox="1"/>
          <p:nvPr/>
        </p:nvSpPr>
        <p:spPr>
          <a:xfrm>
            <a:off x="3670715" y="4735969"/>
            <a:ext cx="1393141" cy="1220474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RDA</a:t>
            </a:r>
            <a:endParaRPr lang="en-GB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Family</a:t>
            </a:r>
            <a:endParaRPr lang="en-GB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 Box 2"/>
          <p:cNvSpPr txBox="1"/>
          <p:nvPr/>
        </p:nvSpPr>
        <p:spPr>
          <a:xfrm>
            <a:off x="5704257" y="4718694"/>
            <a:ext cx="3007906" cy="1220474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RDA</a:t>
            </a:r>
            <a:endParaRPr lang="en-GB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en-US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Corporate Body</a:t>
            </a:r>
            <a:endParaRPr lang="en-GB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1" name="Connector: Curved 10"/>
          <p:cNvCxnSpPr>
            <a:stCxn id="10" idx="0"/>
            <a:endCxn id="3" idx="4"/>
          </p:cNvCxnSpPr>
          <p:nvPr/>
        </p:nvCxnSpPr>
        <p:spPr>
          <a:xfrm rot="16200000" flipV="1">
            <a:off x="6150351" y="3660835"/>
            <a:ext cx="666256" cy="1449462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Curved 11"/>
          <p:cNvCxnSpPr>
            <a:stCxn id="9" idx="0"/>
            <a:endCxn id="3" idx="4"/>
          </p:cNvCxnSpPr>
          <p:nvPr/>
        </p:nvCxnSpPr>
        <p:spPr>
          <a:xfrm rot="5400000" flipH="1" flipV="1">
            <a:off x="4721252" y="3698473"/>
            <a:ext cx="683531" cy="1391462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Curved 13"/>
          <p:cNvCxnSpPr>
            <a:stCxn id="8" idx="0"/>
            <a:endCxn id="2" idx="4"/>
          </p:cNvCxnSpPr>
          <p:nvPr/>
        </p:nvCxnSpPr>
        <p:spPr>
          <a:xfrm rot="5400000" flipH="1" flipV="1">
            <a:off x="2125171" y="2018437"/>
            <a:ext cx="2796341" cy="2604175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8"/>
          <p:cNvSpPr txBox="1"/>
          <p:nvPr/>
        </p:nvSpPr>
        <p:spPr>
          <a:xfrm>
            <a:off x="5156661" y="1879487"/>
            <a:ext cx="1573188" cy="41549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category of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4360" y="493776"/>
            <a:ext cx="35235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LRM Agent model</a:t>
            </a:r>
            <a:endParaRPr lang="en-US" sz="3600" dirty="0"/>
          </a:p>
        </p:txBody>
      </p:sp>
      <p:sp>
        <p:nvSpPr>
          <p:cNvPr id="16" name="TextBox 15"/>
          <p:cNvSpPr txBox="1"/>
          <p:nvPr/>
        </p:nvSpPr>
        <p:spPr>
          <a:xfrm>
            <a:off x="670343" y="1817931"/>
            <a:ext cx="2084357" cy="954107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All agents are humans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9443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/>
      <p:bldP spid="8" grpId="0" animBg="1"/>
      <p:bldP spid="9" grpId="0" animBg="1"/>
      <p:bldP spid="10" grpId="0" animBg="1"/>
      <p:bldP spid="15" grpId="0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5"/>
          <p:cNvSpPr txBox="1"/>
          <p:nvPr/>
        </p:nvSpPr>
        <p:spPr>
          <a:xfrm>
            <a:off x="6958865" y="2576234"/>
            <a:ext cx="1293418" cy="1241212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LRM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Agent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Connector: Curved 2"/>
          <p:cNvCxnSpPr>
            <a:stCxn id="7" idx="6"/>
            <a:endCxn id="2" idx="2"/>
          </p:cNvCxnSpPr>
          <p:nvPr/>
        </p:nvCxnSpPr>
        <p:spPr>
          <a:xfrm>
            <a:off x="4435550" y="3196840"/>
            <a:ext cx="2523315" cy="12700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8"/>
          <p:cNvSpPr txBox="1"/>
          <p:nvPr/>
        </p:nvSpPr>
        <p:spPr>
          <a:xfrm>
            <a:off x="5471658" y="2319756"/>
            <a:ext cx="1744517" cy="415498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created by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" y="493776"/>
            <a:ext cx="39621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LRM creation model</a:t>
            </a:r>
            <a:endParaRPr lang="en-US" sz="3600" dirty="0"/>
          </a:p>
        </p:txBody>
      </p:sp>
      <p:sp>
        <p:nvSpPr>
          <p:cNvPr id="6" name="Text Box 15"/>
          <p:cNvSpPr txBox="1"/>
          <p:nvPr/>
        </p:nvSpPr>
        <p:spPr>
          <a:xfrm>
            <a:off x="2764341" y="1237564"/>
            <a:ext cx="1201720" cy="1241212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RDA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</a:p>
        </p:txBody>
      </p:sp>
      <p:sp>
        <p:nvSpPr>
          <p:cNvPr id="7" name="Text Box 15"/>
          <p:cNvSpPr txBox="1"/>
          <p:nvPr/>
        </p:nvSpPr>
        <p:spPr>
          <a:xfrm>
            <a:off x="2294852" y="2576234"/>
            <a:ext cx="2140698" cy="1241212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RDA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Expression</a:t>
            </a:r>
          </a:p>
        </p:txBody>
      </p:sp>
      <p:sp>
        <p:nvSpPr>
          <p:cNvPr id="8" name="Text Box 15"/>
          <p:cNvSpPr txBox="1"/>
          <p:nvPr/>
        </p:nvSpPr>
        <p:spPr>
          <a:xfrm>
            <a:off x="2011508" y="3973883"/>
            <a:ext cx="2707386" cy="1241212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RDA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Manifestation</a:t>
            </a:r>
          </a:p>
        </p:txBody>
      </p:sp>
      <p:sp>
        <p:nvSpPr>
          <p:cNvPr id="9" name="Text Box 15"/>
          <p:cNvSpPr txBox="1"/>
          <p:nvPr/>
        </p:nvSpPr>
        <p:spPr>
          <a:xfrm>
            <a:off x="2830839" y="5341302"/>
            <a:ext cx="1068725" cy="1241212"/>
          </a:xfrm>
          <a:prstGeom prst="ellipse">
            <a:avLst/>
          </a:prstGeom>
          <a:solidFill>
            <a:schemeClr val="lt1"/>
          </a:solidFill>
          <a:ln w="19050">
            <a:solidFill>
              <a:prstClr val="black"/>
            </a:solidFill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RDA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Item</a:t>
            </a:r>
          </a:p>
        </p:txBody>
      </p:sp>
      <p:cxnSp>
        <p:nvCxnSpPr>
          <p:cNvPr id="10" name="Connector: Curved 9"/>
          <p:cNvCxnSpPr>
            <a:stCxn id="6" idx="6"/>
            <a:endCxn id="2" idx="2"/>
          </p:cNvCxnSpPr>
          <p:nvPr/>
        </p:nvCxnSpPr>
        <p:spPr>
          <a:xfrm>
            <a:off x="3966061" y="1858170"/>
            <a:ext cx="2992804" cy="1338670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Curved 14"/>
          <p:cNvCxnSpPr>
            <a:stCxn id="8" idx="6"/>
            <a:endCxn id="2" idx="2"/>
          </p:cNvCxnSpPr>
          <p:nvPr/>
        </p:nvCxnSpPr>
        <p:spPr>
          <a:xfrm flipV="1">
            <a:off x="4718894" y="3196840"/>
            <a:ext cx="2239971" cy="1397649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or: Curved 17"/>
          <p:cNvCxnSpPr>
            <a:stCxn id="9" idx="6"/>
            <a:endCxn id="2" idx="3"/>
          </p:cNvCxnSpPr>
          <p:nvPr/>
        </p:nvCxnSpPr>
        <p:spPr>
          <a:xfrm flipV="1">
            <a:off x="3899564" y="3635675"/>
            <a:ext cx="3248718" cy="2326233"/>
          </a:xfrm>
          <a:prstGeom prst="curvedConnector2">
            <a:avLst/>
          </a:prstGeom>
          <a:ln w="190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 Box 8"/>
          <p:cNvSpPr txBox="1"/>
          <p:nvPr/>
        </p:nvSpPr>
        <p:spPr>
          <a:xfrm>
            <a:off x="7211675" y="3899078"/>
            <a:ext cx="1425711" cy="73866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</a:t>
            </a:r>
          </a:p>
          <a:p>
            <a:pPr>
              <a:lnSpc>
                <a:spcPct val="105000"/>
              </a:lnSpc>
              <a:spcAft>
                <a:spcPts val="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modified by</a:t>
            </a:r>
            <a:endParaRPr lang="en-GB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0851" y="1296544"/>
            <a:ext cx="1734515" cy="1384995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Products of human discourse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27758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RDASmall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SmallLogo" id="{4710AFFA-5DDA-48A3-9A1C-9977E65F7716}" vid="{150653F5-A674-4B7B-99B8-A37FD8EA78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RDASmallLogo</Template>
  <TotalTime>1412</TotalTime>
  <Words>898</Words>
  <Application>Microsoft Office PowerPoint</Application>
  <PresentationFormat>On-screen Show (4:3)</PresentationFormat>
  <Paragraphs>220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Wingdings 2</vt:lpstr>
      <vt:lpstr>RDASmallLogo</vt:lpstr>
      <vt:lpstr>RDA, linked data, and update on development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Linked Data - Globally Connecting Libraries, Archives, and Museums</dc:title>
  <dc:creator>Gordon Dunsire</dc:creator>
  <cp:lastModifiedBy>Gordon Dunsire</cp:lastModifiedBy>
  <cp:revision>60</cp:revision>
  <dcterms:created xsi:type="dcterms:W3CDTF">2016-06-05T11:15:00Z</dcterms:created>
  <dcterms:modified xsi:type="dcterms:W3CDTF">2016-11-17T11:28:28Z</dcterms:modified>
</cp:coreProperties>
</file>