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7" r:id="rId8"/>
    <p:sldId id="272" r:id="rId9"/>
    <p:sldId id="268" r:id="rId10"/>
    <p:sldId id="269" r:id="rId11"/>
    <p:sldId id="271" r:id="rId12"/>
    <p:sldId id="273" r:id="rId13"/>
    <p:sldId id="274" r:id="rId14"/>
    <p:sldId id="275" r:id="rId15"/>
    <p:sldId id="270" r:id="rId16"/>
  </p:sldIdLst>
  <p:sldSz cx="9906000" cy="6858000" type="A4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90" autoAdjust="0"/>
  </p:normalViewPr>
  <p:slideViewPr>
    <p:cSldViewPr>
      <p:cViewPr varScale="1">
        <p:scale>
          <a:sx n="71" d="100"/>
          <a:sy n="71" d="100"/>
        </p:scale>
        <p:origin x="-630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C32990C4-1021-45A8-AEAA-68520F35C776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059048E9-C9F3-43B4-A8A8-21F750451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49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26F8D462-C4CB-49B7-AC26-D5406DC5D0AE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750888"/>
            <a:ext cx="541496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F1E5279-E832-4B6A-91C9-0162051A9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750888"/>
            <a:ext cx="5414963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E5279-E832-4B6A-91C9-0162051A94A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26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750888"/>
            <a:ext cx="5414963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E5279-E832-4B6A-91C9-0162051A94A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4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C0AE-24B8-491B-9756-04C6128205D2}" type="datetimeFigureOut">
              <a:rPr lang="en-GB" smtClean="0"/>
              <a:t>06/06/2014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678C0AE-24B8-491B-9756-04C6128205D2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678C0AE-24B8-491B-9756-04C6128205D2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E678C0AE-24B8-491B-9756-04C6128205D2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0" y="0"/>
            <a:ext cx="989226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6506" y="630932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7243" y="63093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E678C0AE-24B8-491B-9756-04C6128205D2}" type="datetimeFigureOut">
              <a:rPr lang="en-GB" smtClean="0"/>
              <a:t>06/06/2014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ordon@gordondunsire.com" TargetMode="External"/><Relationship Id="rId2" Type="http://schemas.openxmlformats.org/officeDocument/2006/relationships/hyperlink" Target="mailto:jscchair@rdatoolkit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RDA in a linked data world</a:t>
            </a:r>
            <a:endParaRPr lang="en-GB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Gordon </a:t>
            </a:r>
            <a:r>
              <a:rPr lang="en-GB" dirty="0" smtClean="0"/>
              <a:t>Dunsire</a:t>
            </a:r>
          </a:p>
          <a:p>
            <a:r>
              <a:rPr lang="en-GB" dirty="0"/>
              <a:t>Presented at CILIP RDA: Resource Description and Access Executive Briefing 2014, 12 June </a:t>
            </a:r>
            <a:r>
              <a:rPr lang="en-GB" dirty="0" smtClean="0"/>
              <a:t>2014,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4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Curved Connector 103"/>
          <p:cNvCxnSpPr>
            <a:stCxn id="16" idx="6"/>
            <a:endCxn id="19" idx="2"/>
          </p:cNvCxnSpPr>
          <p:nvPr/>
        </p:nvCxnSpPr>
        <p:spPr>
          <a:xfrm flipV="1">
            <a:off x="3548844" y="3317730"/>
            <a:ext cx="2980194" cy="862695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982977" y="4352145"/>
            <a:ext cx="234026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982977" y="4581129"/>
            <a:ext cx="234026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Corporate Body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40517" y="1612298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Person</a:t>
            </a:r>
            <a:endParaRPr lang="en-GB" sz="2400" dirty="0"/>
          </a:p>
        </p:txBody>
      </p:sp>
      <p:sp>
        <p:nvSpPr>
          <p:cNvPr id="18" name="Oval 17"/>
          <p:cNvSpPr/>
          <p:nvPr/>
        </p:nvSpPr>
        <p:spPr>
          <a:xfrm>
            <a:off x="6529038" y="1383314"/>
            <a:ext cx="1248139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640517" y="3096713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Family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6529038" y="2867729"/>
            <a:ext cx="1248139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976256" y="483314"/>
            <a:ext cx="1025183" cy="900000"/>
            <a:chOff x="1824236" y="483314"/>
            <a:chExt cx="946323" cy="900000"/>
          </a:xfrm>
        </p:grpSpPr>
        <p:sp>
          <p:nvSpPr>
            <p:cNvPr id="4" name="TextBox 3"/>
            <p:cNvSpPr txBox="1"/>
            <p:nvPr/>
          </p:nvSpPr>
          <p:spPr>
            <a:xfrm>
              <a:off x="1824236" y="712297"/>
              <a:ext cx="946323" cy="44203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GB" sz="2400" dirty="0" smtClean="0"/>
                <a:t>Work</a:t>
              </a:r>
              <a:endParaRPr lang="en-GB" sz="24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847397" y="483314"/>
              <a:ext cx="900000" cy="90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98628" y="2335853"/>
            <a:ext cx="1794199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Expression</a:t>
            </a:r>
            <a:endParaRPr lang="en-GB" sz="2400" dirty="0"/>
          </a:p>
        </p:txBody>
      </p:sp>
      <p:sp>
        <p:nvSpPr>
          <p:cNvPr id="15" name="Oval 14"/>
          <p:cNvSpPr/>
          <p:nvPr/>
        </p:nvSpPr>
        <p:spPr>
          <a:xfrm>
            <a:off x="1637632" y="2106869"/>
            <a:ext cx="1716191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42610" y="3959408"/>
            <a:ext cx="210623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Manifestation</a:t>
            </a:r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>
            <a:off x="1442610" y="3730424"/>
            <a:ext cx="2106234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983137" y="5582962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Item</a:t>
            </a:r>
            <a:endParaRPr lang="en-GB" sz="2400" dirty="0"/>
          </a:p>
        </p:txBody>
      </p:sp>
      <p:sp>
        <p:nvSpPr>
          <p:cNvPr id="17" name="Oval 16"/>
          <p:cNvSpPr/>
          <p:nvPr/>
        </p:nvSpPr>
        <p:spPr>
          <a:xfrm>
            <a:off x="2008227" y="5353978"/>
            <a:ext cx="975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urved Connector 53"/>
          <p:cNvCxnSpPr>
            <a:stCxn id="15" idx="0"/>
            <a:endCxn id="14" idx="4"/>
          </p:cNvCxnSpPr>
          <p:nvPr/>
        </p:nvCxnSpPr>
        <p:spPr>
          <a:xfrm rot="16200000" flipV="1">
            <a:off x="2130511" y="1741652"/>
            <a:ext cx="723555" cy="6880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7" idx="0"/>
            <a:endCxn id="16" idx="4"/>
          </p:cNvCxnSpPr>
          <p:nvPr/>
        </p:nvCxnSpPr>
        <p:spPr>
          <a:xfrm rot="5400000" flipH="1" flipV="1">
            <a:off x="2133950" y="4991672"/>
            <a:ext cx="723554" cy="13758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16" idx="7"/>
            <a:endCxn id="15" idx="3"/>
          </p:cNvCxnSpPr>
          <p:nvPr/>
        </p:nvCxnSpPr>
        <p:spPr>
          <a:xfrm rot="16200000" flipV="1">
            <a:off x="2071100" y="2692932"/>
            <a:ext cx="987159" cy="135143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5" idx="5"/>
            <a:endCxn id="16" idx="1"/>
          </p:cNvCxnSpPr>
          <p:nvPr/>
        </p:nvCxnSpPr>
        <p:spPr>
          <a:xfrm rot="5400000">
            <a:off x="1933199" y="2692932"/>
            <a:ext cx="987159" cy="135143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4" idx="6"/>
            <a:endCxn id="18" idx="2"/>
          </p:cNvCxnSpPr>
          <p:nvPr/>
        </p:nvCxnSpPr>
        <p:spPr>
          <a:xfrm>
            <a:off x="2976347" y="933314"/>
            <a:ext cx="3552691" cy="900000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4" idx="6"/>
            <a:endCxn id="19" idx="2"/>
          </p:cNvCxnSpPr>
          <p:nvPr/>
        </p:nvCxnSpPr>
        <p:spPr>
          <a:xfrm>
            <a:off x="2976347" y="933315"/>
            <a:ext cx="3552691" cy="2384415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14" idx="6"/>
            <a:endCxn id="3" idx="2"/>
          </p:cNvCxnSpPr>
          <p:nvPr/>
        </p:nvCxnSpPr>
        <p:spPr>
          <a:xfrm>
            <a:off x="2976347" y="933315"/>
            <a:ext cx="3006630" cy="3868831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5" idx="6"/>
            <a:endCxn id="18" idx="2"/>
          </p:cNvCxnSpPr>
          <p:nvPr/>
        </p:nvCxnSpPr>
        <p:spPr>
          <a:xfrm flipV="1">
            <a:off x="3353823" y="1833315"/>
            <a:ext cx="3175215" cy="723555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15" idx="6"/>
            <a:endCxn id="19" idx="2"/>
          </p:cNvCxnSpPr>
          <p:nvPr/>
        </p:nvCxnSpPr>
        <p:spPr>
          <a:xfrm>
            <a:off x="3353823" y="2556869"/>
            <a:ext cx="3175215" cy="760860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17" idx="6"/>
            <a:endCxn id="19" idx="2"/>
          </p:cNvCxnSpPr>
          <p:nvPr/>
        </p:nvCxnSpPr>
        <p:spPr>
          <a:xfrm flipV="1">
            <a:off x="2983227" y="3317730"/>
            <a:ext cx="3545811" cy="2486249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15" idx="6"/>
            <a:endCxn id="3" idx="2"/>
          </p:cNvCxnSpPr>
          <p:nvPr/>
        </p:nvCxnSpPr>
        <p:spPr>
          <a:xfrm>
            <a:off x="3353822" y="2556869"/>
            <a:ext cx="2629155" cy="2245276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16" idx="6"/>
            <a:endCxn id="3" idx="2"/>
          </p:cNvCxnSpPr>
          <p:nvPr/>
        </p:nvCxnSpPr>
        <p:spPr>
          <a:xfrm>
            <a:off x="3548844" y="4180425"/>
            <a:ext cx="2434133" cy="621721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7" idx="6"/>
            <a:endCxn id="18" idx="2"/>
          </p:cNvCxnSpPr>
          <p:nvPr/>
        </p:nvCxnSpPr>
        <p:spPr>
          <a:xfrm flipV="1">
            <a:off x="2983227" y="1833314"/>
            <a:ext cx="3545811" cy="3970664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17" idx="6"/>
            <a:endCxn id="3" idx="2"/>
          </p:cNvCxnSpPr>
          <p:nvPr/>
        </p:nvCxnSpPr>
        <p:spPr>
          <a:xfrm flipV="1">
            <a:off x="2983227" y="4802146"/>
            <a:ext cx="2999750" cy="1001833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16" idx="6"/>
            <a:endCxn id="18" idx="2"/>
          </p:cNvCxnSpPr>
          <p:nvPr/>
        </p:nvCxnSpPr>
        <p:spPr>
          <a:xfrm flipV="1">
            <a:off x="3548844" y="1833314"/>
            <a:ext cx="2980194" cy="2347110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18" idx="3"/>
            <a:endCxn id="19" idx="7"/>
          </p:cNvCxnSpPr>
          <p:nvPr/>
        </p:nvCxnSpPr>
        <p:spPr>
          <a:xfrm rot="16200000" flipH="1">
            <a:off x="6729099" y="2134237"/>
            <a:ext cx="848019" cy="88256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19" idx="1"/>
            <a:endCxn id="18" idx="5"/>
          </p:cNvCxnSpPr>
          <p:nvPr/>
        </p:nvCxnSpPr>
        <p:spPr>
          <a:xfrm rot="5400000" flipH="1" flipV="1">
            <a:off x="6729099" y="2134238"/>
            <a:ext cx="848019" cy="88256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9" idx="3"/>
            <a:endCxn id="3" idx="7"/>
          </p:cNvCxnSpPr>
          <p:nvPr/>
        </p:nvCxnSpPr>
        <p:spPr>
          <a:xfrm rot="16200000" flipH="1">
            <a:off x="6922158" y="3425591"/>
            <a:ext cx="848020" cy="126869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3" idx="1"/>
            <a:endCxn id="19" idx="5"/>
          </p:cNvCxnSpPr>
          <p:nvPr/>
        </p:nvCxnSpPr>
        <p:spPr>
          <a:xfrm rot="5400000" flipH="1" flipV="1">
            <a:off x="6536035" y="3425592"/>
            <a:ext cx="848020" cy="126869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14" idx="3"/>
            <a:endCxn id="14" idx="1"/>
          </p:cNvCxnSpPr>
          <p:nvPr/>
        </p:nvCxnSpPr>
        <p:spPr>
          <a:xfrm rot="5400000" flipH="1">
            <a:off x="1825934" y="932785"/>
            <a:ext cx="636396" cy="13758"/>
          </a:xfrm>
          <a:prstGeom prst="curvedConnector5">
            <a:avLst>
              <a:gd name="adj1" fmla="val -35921"/>
              <a:gd name="adj2" fmla="val 784880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5" idx="3"/>
            <a:endCxn id="15" idx="1"/>
          </p:cNvCxnSpPr>
          <p:nvPr/>
        </p:nvCxnSpPr>
        <p:spPr>
          <a:xfrm rot="5400000" flipH="1">
            <a:off x="1570764" y="2556340"/>
            <a:ext cx="636396" cy="13758"/>
          </a:xfrm>
          <a:prstGeom prst="curvedConnector5">
            <a:avLst>
              <a:gd name="adj1" fmla="val -35921"/>
              <a:gd name="adj2" fmla="val 6859016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16" idx="3"/>
            <a:endCxn id="16" idx="1"/>
          </p:cNvCxnSpPr>
          <p:nvPr/>
        </p:nvCxnSpPr>
        <p:spPr>
          <a:xfrm rot="5400000" flipH="1">
            <a:off x="1432863" y="4179895"/>
            <a:ext cx="636396" cy="13758"/>
          </a:xfrm>
          <a:prstGeom prst="curvedConnector5">
            <a:avLst>
              <a:gd name="adj1" fmla="val -35921"/>
              <a:gd name="adj2" fmla="val 5195220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7" idx="3"/>
            <a:endCxn id="17" idx="1"/>
          </p:cNvCxnSpPr>
          <p:nvPr/>
        </p:nvCxnSpPr>
        <p:spPr>
          <a:xfrm rot="5400000" flipH="1">
            <a:off x="1832815" y="5803449"/>
            <a:ext cx="636396" cy="13758"/>
          </a:xfrm>
          <a:prstGeom prst="curvedConnector5">
            <a:avLst>
              <a:gd name="adj1" fmla="val -35921"/>
              <a:gd name="adj2" fmla="val 784880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8" idx="5"/>
            <a:endCxn id="18" idx="7"/>
          </p:cNvCxnSpPr>
          <p:nvPr/>
        </p:nvCxnSpPr>
        <p:spPr>
          <a:xfrm rot="5400000" flipH="1">
            <a:off x="7276193" y="1832785"/>
            <a:ext cx="636396" cy="13758"/>
          </a:xfrm>
          <a:prstGeom prst="curvedConnector5">
            <a:avLst>
              <a:gd name="adj1" fmla="val -35921"/>
              <a:gd name="adj2" fmla="val -6176071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/>
          <p:cNvCxnSpPr>
            <a:stCxn id="19" idx="5"/>
            <a:endCxn id="19" idx="7"/>
          </p:cNvCxnSpPr>
          <p:nvPr/>
        </p:nvCxnSpPr>
        <p:spPr>
          <a:xfrm rot="5400000" flipH="1">
            <a:off x="7276193" y="3317200"/>
            <a:ext cx="636396" cy="13758"/>
          </a:xfrm>
          <a:prstGeom prst="curvedConnector5">
            <a:avLst>
              <a:gd name="adj1" fmla="val -35921"/>
              <a:gd name="adj2" fmla="val -6508378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3" idx="5"/>
            <a:endCxn id="3" idx="7"/>
          </p:cNvCxnSpPr>
          <p:nvPr/>
        </p:nvCxnSpPr>
        <p:spPr>
          <a:xfrm rot="5400000" flipH="1">
            <a:off x="7662316" y="4801616"/>
            <a:ext cx="636396" cy="13758"/>
          </a:xfrm>
          <a:prstGeom prst="curvedConnector5">
            <a:avLst>
              <a:gd name="adj1" fmla="val -35921"/>
              <a:gd name="adj2" fmla="val -567821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5232881" y="286982"/>
            <a:ext cx="3901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</a:t>
            </a:r>
            <a:r>
              <a:rPr lang="en-GB" sz="3600" dirty="0" err="1" smtClean="0"/>
              <a:t>pov</a:t>
            </a:r>
            <a:r>
              <a:rPr lang="en-GB" sz="3600" dirty="0" smtClean="0"/>
              <a:t>: Access -&gt; Item</a:t>
            </a:r>
            <a:endParaRPr lang="en-GB" sz="3600" dirty="0"/>
          </a:p>
        </p:txBody>
      </p:sp>
      <p:cxnSp>
        <p:nvCxnSpPr>
          <p:cNvPr id="73" name="Curved Connector 72"/>
          <p:cNvCxnSpPr>
            <a:stCxn id="18" idx="5"/>
            <a:endCxn id="3" idx="7"/>
          </p:cNvCxnSpPr>
          <p:nvPr/>
        </p:nvCxnSpPr>
        <p:spPr>
          <a:xfrm rot="16200000" flipH="1">
            <a:off x="6621235" y="3124668"/>
            <a:ext cx="2332435" cy="386123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urved Connector 74"/>
          <p:cNvCxnSpPr>
            <a:stCxn id="3" idx="1"/>
            <a:endCxn id="18" idx="3"/>
          </p:cNvCxnSpPr>
          <p:nvPr/>
        </p:nvCxnSpPr>
        <p:spPr>
          <a:xfrm rot="5400000" flipH="1" flipV="1">
            <a:off x="5352545" y="3124670"/>
            <a:ext cx="2332435" cy="386123"/>
          </a:xfrm>
          <a:prstGeom prst="curvedConnector3">
            <a:avLst>
              <a:gd name="adj1" fmla="val 50000"/>
            </a:avLst>
          </a:prstGeom>
          <a:ln w="38100">
            <a:headEnd type="triangl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332397" y="5238316"/>
            <a:ext cx="1515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 </a:t>
            </a:r>
            <a:r>
              <a:rPr lang="en-GB" sz="4800" dirty="0" smtClean="0"/>
              <a:t>User</a:t>
            </a:r>
            <a:endParaRPr lang="en-GB" sz="4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328930" y="5436342"/>
            <a:ext cx="2189831" cy="824916"/>
            <a:chOff x="3995936" y="5556412"/>
            <a:chExt cx="2021382" cy="824916"/>
          </a:xfrm>
        </p:grpSpPr>
        <p:sp>
          <p:nvSpPr>
            <p:cNvPr id="21" name="Left-Right Arrow 20"/>
            <p:cNvSpPr/>
            <p:nvPr/>
          </p:nvSpPr>
          <p:spPr>
            <a:xfrm>
              <a:off x="3995936" y="5556412"/>
              <a:ext cx="2021382" cy="824916"/>
            </a:xfrm>
            <a:prstGeom prst="left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06332" y="5676483"/>
              <a:ext cx="1600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/>
                <a:t>content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94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" y="0"/>
            <a:ext cx="9906000" cy="5955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2503" y="5987973"/>
            <a:ext cx="312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rdaregistry.info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821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529"/>
            <a:ext cx="9906000" cy="572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45" y="2024104"/>
            <a:ext cx="8034867" cy="208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472" y="116633"/>
            <a:ext cx="787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</a:t>
            </a:r>
            <a:r>
              <a:rPr lang="en-GB" sz="3600" dirty="0" smtClean="0"/>
              <a:t>Web view of RDA elements (for humans)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4471" y="6488668"/>
            <a:ext cx="521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Open Metadata Registry:  http://metadataregistry.org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726"/>
            <a:ext cx="9906000" cy="6219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7395"/>
            <a:ext cx="6121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</a:t>
            </a:r>
            <a:r>
              <a:rPr lang="en-GB" sz="3600" dirty="0" smtClean="0"/>
              <a:t>Machine view of RDA elements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583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161871"/>
              </p:ext>
            </p:extLst>
          </p:nvPr>
        </p:nvGraphicFramePr>
        <p:xfrm>
          <a:off x="506506" y="1340768"/>
          <a:ext cx="6552728" cy="2376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243"/>
                <a:gridCol w="2028225"/>
                <a:gridCol w="1092121"/>
                <a:gridCol w="1248139"/>
              </a:tblGrid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RDA Entity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Relationships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To link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To text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Work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235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200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35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Expression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235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190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45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Manifestation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210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160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Item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40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Agent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225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175</a:t>
                      </a:r>
                      <a:endParaRPr lang="en-GB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50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2480" y="370560"/>
            <a:ext cx="4050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</a:t>
            </a:r>
            <a:r>
              <a:rPr lang="en-GB" sz="3600" dirty="0" smtClean="0"/>
              <a:t>RDA and linked data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95495" y="4221089"/>
            <a:ext cx="902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set of linkable entities rich enough to represent the complexity of and support access to global cultural heritage content.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5494" y="5229201"/>
            <a:ext cx="902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set of textual relationships rich enough to describe all types of content and carrier.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15251" y="3212977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*Totals are</a:t>
            </a:r>
          </a:p>
          <a:p>
            <a:r>
              <a:rPr lang="en-GB" dirty="0" smtClean="0"/>
              <a:t>approximate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3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jscchair@rdatoolkit.org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gordon@gordondunsire.com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9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Linked data 101</a:t>
            </a:r>
          </a:p>
          <a:p>
            <a:r>
              <a:rPr lang="en-GB" dirty="0" smtClean="0"/>
              <a:t>RDA entities and relationships</a:t>
            </a:r>
          </a:p>
          <a:p>
            <a:r>
              <a:rPr lang="en-GB" dirty="0" smtClean="0"/>
              <a:t>RDA and linked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2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619" y="3274422"/>
            <a:ext cx="1145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Item</a:t>
            </a:r>
            <a:endParaRPr lang="en-GB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754818" y="3335979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59988" y="3274422"/>
            <a:ext cx="160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Person</a:t>
            </a:r>
            <a:endParaRPr lang="en-GB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23130" y="3335979"/>
            <a:ext cx="58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by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636463" y="1556793"/>
            <a:ext cx="1921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purchased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57071" y="2149855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owned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16785" y="2742917"/>
            <a:ext cx="2326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autographed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90818" y="3929041"/>
            <a:ext cx="1820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borrowed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20854" y="3335979"/>
            <a:ext cx="1580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donated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30574" y="5115165"/>
            <a:ext cx="2301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photocopied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8202" y="4522103"/>
            <a:ext cx="189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conserved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10033" y="332657"/>
            <a:ext cx="280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Linked data</a:t>
            </a:r>
            <a:endParaRPr lang="en-GB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16347" y="332657"/>
            <a:ext cx="4990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links 2 specific things</a:t>
            </a:r>
          </a:p>
        </p:txBody>
      </p:sp>
      <p:sp>
        <p:nvSpPr>
          <p:cNvPr id="27" name="4-Point Star 26"/>
          <p:cNvSpPr/>
          <p:nvPr/>
        </p:nvSpPr>
        <p:spPr>
          <a:xfrm>
            <a:off x="3487156" y="490676"/>
            <a:ext cx="468052" cy="453401"/>
          </a:xfrm>
          <a:prstGeom prst="star4">
            <a:avLst>
              <a:gd name="adj" fmla="val 2408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98805" y="1258594"/>
            <a:ext cx="211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Of interest to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8805" y="1718033"/>
            <a:ext cx="1421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Libraries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8804" y="2177472"/>
            <a:ext cx="141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Archives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805" y="2636912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Museums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90815" y="1258594"/>
            <a:ext cx="211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dirty="0" smtClean="0"/>
              <a:t>Of interest to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27922" y="1720972"/>
            <a:ext cx="1680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dirty="0" smtClean="0"/>
              <a:t>Publishers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269353" y="2183349"/>
            <a:ext cx="1839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dirty="0" smtClean="0"/>
              <a:t>Booksellers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59955" y="4718054"/>
            <a:ext cx="1748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dirty="0" smtClean="0"/>
              <a:t>The Crowd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60239" y="5214681"/>
            <a:ext cx="1648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dirty="0" smtClean="0"/>
              <a:t>The Cloud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90815" y="4221427"/>
            <a:ext cx="2117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dirty="0" smtClean="0"/>
              <a:t>Of interest to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27502" y="5711308"/>
            <a:ext cx="228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800" dirty="0" smtClean="0"/>
              <a:t>Semantic Web</a:t>
            </a:r>
          </a:p>
        </p:txBody>
      </p:sp>
    </p:spTree>
    <p:extLst>
      <p:ext uri="{BB962C8B-B14F-4D97-AF65-F5344CB8AC3E}">
        <p14:creationId xmlns:p14="http://schemas.microsoft.com/office/powerpoint/2010/main" val="14915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5" grpId="0"/>
      <p:bldP spid="14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22" grpId="0"/>
      <p:bldP spid="27" grpId="0" animBg="1"/>
      <p:bldP spid="28" grpId="0"/>
      <p:bldP spid="30" grpId="0"/>
      <p:bldP spid="31" grpId="0"/>
      <p:bldP spid="32" grpId="0"/>
      <p:bldP spid="29" grpId="0"/>
      <p:bldP spid="34" grpId="0"/>
      <p:bldP spid="35" grpId="0"/>
      <p:bldP spid="36" grpId="0"/>
      <p:bldP spid="37" grpId="0"/>
      <p:bldP spid="3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1656" y="3850515"/>
            <a:ext cx="1605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Person</a:t>
            </a:r>
            <a:endParaRPr lang="en-GB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2028" y="3938327"/>
            <a:ext cx="43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03103" y="3850515"/>
            <a:ext cx="1145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Item</a:t>
            </a:r>
            <a:endParaRPr lang="en-GB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33154" y="3912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of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140022" y="2132886"/>
            <a:ext cx="184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purchaser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460629" y="2725948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owner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20343" y="3319009"/>
            <a:ext cx="2252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autographer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194377" y="4505134"/>
            <a:ext cx="1747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borrower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4494" y="3912072"/>
            <a:ext cx="119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donor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34132" y="5691258"/>
            <a:ext cx="2227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photocopier</a:t>
            </a:r>
            <a:endParaRPr lang="en-GB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151761" y="5098196"/>
            <a:ext cx="1825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conserver</a:t>
            </a:r>
            <a:endParaRPr lang="en-GB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10033" y="332657"/>
            <a:ext cx="280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Linked data</a:t>
            </a:r>
            <a:endParaRPr lang="en-GB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40677" y="332657"/>
            <a:ext cx="3712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g</a:t>
            </a:r>
            <a:r>
              <a:rPr lang="en-GB" sz="4400" dirty="0" smtClean="0"/>
              <a:t>oes both ways</a:t>
            </a:r>
          </a:p>
        </p:txBody>
      </p:sp>
      <p:sp>
        <p:nvSpPr>
          <p:cNvPr id="27" name="4-Point Star 26"/>
          <p:cNvSpPr/>
          <p:nvPr/>
        </p:nvSpPr>
        <p:spPr>
          <a:xfrm>
            <a:off x="4611486" y="490676"/>
            <a:ext cx="468052" cy="453401"/>
          </a:xfrm>
          <a:prstGeom prst="star4">
            <a:avLst>
              <a:gd name="adj" fmla="val 2408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1477208" y="1431959"/>
            <a:ext cx="1391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Entity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51678" y="1424999"/>
            <a:ext cx="1391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Entity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67195" y="1493514"/>
            <a:ext cx="2166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relationship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5" grpId="0"/>
      <p:bldP spid="14" grpId="0"/>
      <p:bldP spid="6" grpId="0"/>
      <p:bldP spid="7" grpId="0"/>
      <p:bldP spid="8" grpId="0"/>
      <p:bldP spid="9" grpId="0"/>
      <p:bldP spid="10" grpId="0"/>
      <p:bldP spid="11" grpId="0"/>
      <p:bldP spid="15" grpId="0"/>
      <p:bldP spid="22" grpId="0"/>
      <p:bldP spid="27" grpId="0" animBg="1"/>
      <p:bldP spid="41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61656" y="1556793"/>
            <a:ext cx="7087209" cy="4143147"/>
            <a:chOff x="755576" y="1556792"/>
            <a:chExt cx="6542039" cy="4143147"/>
          </a:xfrm>
        </p:grpSpPr>
        <p:grpSp>
          <p:nvGrpSpPr>
            <p:cNvPr id="2" name="Group 1"/>
            <p:cNvGrpSpPr/>
            <p:nvPr/>
          </p:nvGrpSpPr>
          <p:grpSpPr>
            <a:xfrm>
              <a:off x="755576" y="3274422"/>
              <a:ext cx="1984538" cy="707886"/>
              <a:chOff x="755576" y="3212867"/>
              <a:chExt cx="1984538" cy="707886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55576" y="3212867"/>
                <a:ext cx="14816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smtClean="0"/>
                  <a:t>Person</a:t>
                </a:r>
                <a:endParaRPr lang="en-GB" sz="4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34381" y="3300678"/>
                <a:ext cx="405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is</a:t>
                </a:r>
                <a:endParaRPr lang="en-GB" sz="3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713882" y="3274422"/>
              <a:ext cx="1583733" cy="707886"/>
              <a:chOff x="5713882" y="3274422"/>
              <a:chExt cx="1583733" cy="70788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239988" y="3274422"/>
                <a:ext cx="105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smtClean="0"/>
                  <a:t>Item</a:t>
                </a:r>
                <a:endParaRPr lang="en-GB" sz="40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13882" y="3335978"/>
                <a:ext cx="4856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of</a:t>
                </a:r>
                <a:endParaRPr lang="en-GB" sz="32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117441" y="1556792"/>
              <a:ext cx="2079622" cy="4143147"/>
              <a:chOff x="3153955" y="1556792"/>
              <a:chExt cx="2079622" cy="414314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356735" y="1556792"/>
                <a:ext cx="17052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purchaser</a:t>
                </a:r>
                <a:endParaRPr lang="en-GB" sz="3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652681" y="2149854"/>
                <a:ext cx="11588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owner</a:t>
                </a:r>
                <a:endParaRPr lang="en-GB" sz="32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153955" y="2742916"/>
                <a:ext cx="20796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err="1" smtClean="0"/>
                  <a:t>autographer</a:t>
                </a:r>
                <a:endParaRPr lang="en-GB" sz="32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406909" y="3929040"/>
                <a:ext cx="16126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borrower</a:t>
                </a:r>
                <a:endParaRPr lang="en-GB" sz="32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683940" y="3335978"/>
                <a:ext cx="11011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donor</a:t>
                </a:r>
                <a:endParaRPr lang="en-GB" sz="32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66683" y="5115164"/>
                <a:ext cx="20561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photocopier</a:t>
                </a:r>
                <a:endParaRPr lang="en-GB" sz="3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67571" y="4522102"/>
                <a:ext cx="16852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 smtClean="0"/>
                  <a:t>conserver</a:t>
                </a:r>
                <a:endParaRPr lang="en-GB" sz="3200" dirty="0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410033" y="332657"/>
            <a:ext cx="280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Linked data</a:t>
            </a:r>
            <a:endParaRPr lang="en-GB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40677" y="332657"/>
            <a:ext cx="382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n</a:t>
            </a:r>
            <a:r>
              <a:rPr lang="en-GB" sz="4400" dirty="0" smtClean="0"/>
              <a:t>eeds identities</a:t>
            </a:r>
          </a:p>
        </p:txBody>
      </p:sp>
      <p:sp>
        <p:nvSpPr>
          <p:cNvPr id="27" name="4-Point Star 26"/>
          <p:cNvSpPr/>
          <p:nvPr/>
        </p:nvSpPr>
        <p:spPr>
          <a:xfrm>
            <a:off x="4611486" y="490676"/>
            <a:ext cx="468052" cy="453401"/>
          </a:xfrm>
          <a:prstGeom prst="star4">
            <a:avLst>
              <a:gd name="adj" fmla="val 24081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47006" y="1330103"/>
            <a:ext cx="2369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Which person?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9689" y="1330103"/>
            <a:ext cx="2027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Which item?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0506" y="1900204"/>
            <a:ext cx="2608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“Jane Smith,</a:t>
            </a:r>
          </a:p>
          <a:p>
            <a:r>
              <a:rPr lang="en-GB" sz="2400" dirty="0" smtClean="0"/>
              <a:t>the author of</a:t>
            </a:r>
          </a:p>
          <a:p>
            <a:r>
              <a:rPr lang="en-GB" sz="2400" dirty="0" smtClean="0"/>
              <a:t>‘Paper’, OUP, 2001”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16013" y="1900204"/>
            <a:ext cx="1928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“The one in</a:t>
            </a:r>
          </a:p>
          <a:p>
            <a:pPr algn="r"/>
            <a:r>
              <a:rPr lang="en-GB" sz="2400" dirty="0" smtClean="0"/>
              <a:t>the Reference</a:t>
            </a:r>
          </a:p>
          <a:p>
            <a:pPr algn="r"/>
            <a:r>
              <a:rPr lang="en-GB" sz="2400" dirty="0" smtClean="0"/>
              <a:t>section”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0506" y="4060349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“Smith, Jane, 1975-”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8954" y="406034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dirty="0" smtClean="0"/>
              <a:t>“0123-456-789”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3493" y="5401281"/>
            <a:ext cx="1335943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Uniform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Resource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Identifier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507" y="4678708"/>
            <a:ext cx="103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{URI}</a:t>
            </a:r>
            <a:endParaRPr lang="en-GB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8009912" y="4678708"/>
            <a:ext cx="103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3200" dirty="0" smtClean="0"/>
              <a:t>{URI}</a:t>
            </a:r>
            <a:endParaRPr lang="en-GB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2268" y="5405912"/>
            <a:ext cx="1727332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/>
              <a:t> </a:t>
            </a:r>
            <a:r>
              <a:rPr lang="en-GB" sz="2400" dirty="0"/>
              <a:t>F</a:t>
            </a:r>
            <a:r>
              <a:rPr lang="en-GB" sz="2400" dirty="0" smtClean="0"/>
              <a:t>or humans</a:t>
            </a:r>
            <a:endParaRPr lang="en-GB" sz="2400" dirty="0"/>
          </a:p>
        </p:txBody>
      </p:sp>
      <p:sp>
        <p:nvSpPr>
          <p:cNvPr id="43" name="Rectangle 42"/>
          <p:cNvSpPr/>
          <p:nvPr/>
        </p:nvSpPr>
        <p:spPr>
          <a:xfrm>
            <a:off x="6955332" y="1900204"/>
            <a:ext cx="2088837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733154" y="3982308"/>
            <a:ext cx="2275372" cy="600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898009" y="4678708"/>
            <a:ext cx="1218114" cy="599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661671" y="4664480"/>
            <a:ext cx="1218114" cy="599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4586038" y="5701945"/>
            <a:ext cx="1218114" cy="599003"/>
            <a:chOff x="4248563" y="5870800"/>
            <a:chExt cx="1124413" cy="599003"/>
          </a:xfrm>
        </p:grpSpPr>
        <p:sp>
          <p:nvSpPr>
            <p:cNvPr id="32" name="TextBox 31"/>
            <p:cNvSpPr txBox="1"/>
            <p:nvPr/>
          </p:nvSpPr>
          <p:spPr>
            <a:xfrm>
              <a:off x="4293641" y="5877914"/>
              <a:ext cx="9546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 smtClean="0"/>
                <a:t>{URI}</a:t>
              </a:r>
              <a:endParaRPr lang="en-GB" sz="32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248563" y="5870800"/>
              <a:ext cx="1124413" cy="5990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02686" y="6001446"/>
            <a:ext cx="2030440" cy="599003"/>
            <a:chOff x="6387406" y="6001445"/>
            <a:chExt cx="1874252" cy="599003"/>
          </a:xfrm>
        </p:grpSpPr>
        <p:sp>
          <p:nvSpPr>
            <p:cNvPr id="34" name="TextBox 33"/>
            <p:cNvSpPr txBox="1"/>
            <p:nvPr/>
          </p:nvSpPr>
          <p:spPr>
            <a:xfrm>
              <a:off x="6399151" y="6070114"/>
              <a:ext cx="1708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For machines</a:t>
              </a:r>
              <a:endParaRPr lang="en-GB" sz="24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6387406" y="6001445"/>
              <a:ext cx="1874252" cy="5990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236557" y="6151197"/>
            <a:ext cx="990977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Global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54" name="Curved Connector 53"/>
          <p:cNvCxnSpPr>
            <a:stCxn id="46" idx="6"/>
            <a:endCxn id="47" idx="2"/>
          </p:cNvCxnSpPr>
          <p:nvPr/>
        </p:nvCxnSpPr>
        <p:spPr>
          <a:xfrm>
            <a:off x="1879786" y="4963982"/>
            <a:ext cx="2706252" cy="1037465"/>
          </a:xfrm>
          <a:prstGeom prst="curved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/>
          <p:cNvCxnSpPr>
            <a:stCxn id="47" idx="6"/>
            <a:endCxn id="33" idx="1"/>
          </p:cNvCxnSpPr>
          <p:nvPr/>
        </p:nvCxnSpPr>
        <p:spPr>
          <a:xfrm flipV="1">
            <a:off x="5804152" y="5636745"/>
            <a:ext cx="1278116" cy="364702"/>
          </a:xfrm>
          <a:prstGeom prst="curved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47" idx="6"/>
            <a:endCxn id="50" idx="2"/>
          </p:cNvCxnSpPr>
          <p:nvPr/>
        </p:nvCxnSpPr>
        <p:spPr>
          <a:xfrm>
            <a:off x="5804151" y="6001447"/>
            <a:ext cx="1198535" cy="299501"/>
          </a:xfrm>
          <a:prstGeom prst="curvedConnector3">
            <a:avLst>
              <a:gd name="adj1" fmla="val 50000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591774" y="3991679"/>
            <a:ext cx="2524350" cy="5990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  <p:bldP spid="20" grpId="0"/>
      <p:bldP spid="23" grpId="0"/>
      <p:bldP spid="24" grpId="0"/>
      <p:bldP spid="25" grpId="0"/>
      <p:bldP spid="26" grpId="0"/>
      <p:bldP spid="28" grpId="0"/>
      <p:bldP spid="29" grpId="0" animBg="1"/>
      <p:bldP spid="30" grpId="0"/>
      <p:bldP spid="31" grpId="0"/>
      <p:bldP spid="33" grpId="0" animBg="1"/>
      <p:bldP spid="43" grpId="0" animBg="1"/>
      <p:bldP spid="44" grpId="0" animBg="1"/>
      <p:bldP spid="45" grpId="0" animBg="1"/>
      <p:bldP spid="46" grpId="0" animBg="1"/>
      <p:bldP spid="52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RDA entities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Based on modern international models</a:t>
            </a:r>
          </a:p>
          <a:p>
            <a:pPr lvl="1"/>
            <a:r>
              <a:rPr lang="en-GB" dirty="0" smtClean="0"/>
              <a:t>Work, Expression, Manifestation, Item, Person, Corporate Body (FRBR)</a:t>
            </a:r>
          </a:p>
          <a:p>
            <a:pPr lvl="1"/>
            <a:r>
              <a:rPr lang="en-GB" dirty="0" smtClean="0"/>
              <a:t>Family (FRAD</a:t>
            </a:r>
            <a:r>
              <a:rPr lang="en-GB" dirty="0" smtClean="0"/>
              <a:t>)</a:t>
            </a:r>
          </a:p>
          <a:p>
            <a:r>
              <a:rPr lang="en-GB" dirty="0" smtClean="0"/>
              <a:t>Work-Expression-Manifestation-Item are discrete components of a resource. This avoids duplication of data</a:t>
            </a:r>
          </a:p>
          <a:p>
            <a:pPr lvl="1"/>
            <a:r>
              <a:rPr lang="en-GB" dirty="0" smtClean="0"/>
              <a:t>E.g. Work creator and Expression language are linked to, not </a:t>
            </a:r>
            <a:r>
              <a:rPr lang="en-GB" dirty="0" smtClean="0"/>
              <a:t>copied in, multiple Manifestation descriptions such as a printed book and e-book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58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982977" y="4352145"/>
            <a:ext cx="234026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89104" y="4581129"/>
            <a:ext cx="2528006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Corporate Body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40517" y="1612298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Person</a:t>
            </a:r>
            <a:endParaRPr lang="en-GB" sz="2400" dirty="0"/>
          </a:p>
        </p:txBody>
      </p:sp>
      <p:sp>
        <p:nvSpPr>
          <p:cNvPr id="18" name="Oval 17"/>
          <p:cNvSpPr/>
          <p:nvPr/>
        </p:nvSpPr>
        <p:spPr>
          <a:xfrm>
            <a:off x="6529038" y="1383314"/>
            <a:ext cx="1248139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640517" y="3096713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Family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6529038" y="2867729"/>
            <a:ext cx="1248139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325859" y="286984"/>
            <a:ext cx="3941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FRBR/FRAD Entities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3735604" y="286983"/>
            <a:ext cx="160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Distinct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76256" y="712298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Work</a:t>
            </a:r>
            <a:endParaRPr lang="en-GB" sz="2400" dirty="0"/>
          </a:p>
        </p:txBody>
      </p:sp>
      <p:sp>
        <p:nvSpPr>
          <p:cNvPr id="14" name="Oval 13"/>
          <p:cNvSpPr/>
          <p:nvPr/>
        </p:nvSpPr>
        <p:spPr>
          <a:xfrm>
            <a:off x="2001347" y="483314"/>
            <a:ext cx="975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98628" y="2335853"/>
            <a:ext cx="1794199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Expression</a:t>
            </a:r>
            <a:endParaRPr lang="en-GB" sz="2400" dirty="0"/>
          </a:p>
        </p:txBody>
      </p:sp>
      <p:sp>
        <p:nvSpPr>
          <p:cNvPr id="15" name="Oval 14"/>
          <p:cNvSpPr/>
          <p:nvPr/>
        </p:nvSpPr>
        <p:spPr>
          <a:xfrm>
            <a:off x="1637632" y="2106869"/>
            <a:ext cx="1716191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42610" y="3959408"/>
            <a:ext cx="210623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Manifestation</a:t>
            </a:r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>
            <a:off x="1442610" y="3730424"/>
            <a:ext cx="2106234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983137" y="5582962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Item</a:t>
            </a:r>
            <a:endParaRPr lang="en-GB" sz="2400" dirty="0"/>
          </a:p>
        </p:txBody>
      </p:sp>
      <p:sp>
        <p:nvSpPr>
          <p:cNvPr id="17" name="Oval 16"/>
          <p:cNvSpPr/>
          <p:nvPr/>
        </p:nvSpPr>
        <p:spPr>
          <a:xfrm>
            <a:off x="2008227" y="5353978"/>
            <a:ext cx="975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/>
          <p:cNvGrpSpPr/>
          <p:nvPr/>
        </p:nvGrpSpPr>
        <p:grpSpPr>
          <a:xfrm>
            <a:off x="2481967" y="1383315"/>
            <a:ext cx="13761" cy="723555"/>
            <a:chOff x="2291047" y="1383314"/>
            <a:chExt cx="12702" cy="723555"/>
          </a:xfrm>
        </p:grpSpPr>
        <p:cxnSp>
          <p:nvCxnSpPr>
            <p:cNvPr id="43" name="Curved Connector 42"/>
            <p:cNvCxnSpPr>
              <a:stCxn id="15" idx="0"/>
              <a:endCxn id="14" idx="4"/>
            </p:cNvCxnSpPr>
            <p:nvPr/>
          </p:nvCxnSpPr>
          <p:spPr>
            <a:xfrm rot="16200000" flipV="1">
              <a:off x="1938796" y="1741916"/>
              <a:ext cx="723555" cy="6351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7030A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rot="5400000" flipH="1" flipV="1">
              <a:off x="2045243" y="1689570"/>
              <a:ext cx="504308" cy="1269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7030A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2481972" y="3013220"/>
            <a:ext cx="20636" cy="723555"/>
            <a:chOff x="2291050" y="3013219"/>
            <a:chExt cx="19049" cy="723555"/>
          </a:xfrm>
        </p:grpSpPr>
        <p:cxnSp>
          <p:nvCxnSpPr>
            <p:cNvPr id="44" name="Curved Connector 43"/>
            <p:cNvCxnSpPr>
              <a:stCxn id="16" idx="0"/>
              <a:endCxn id="15" idx="4"/>
            </p:cNvCxnSpPr>
            <p:nvPr/>
          </p:nvCxnSpPr>
          <p:spPr>
            <a:xfrm rot="5400000" flipH="1" flipV="1">
              <a:off x="1941971" y="3368647"/>
              <a:ext cx="723555" cy="12700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7030A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5400000" flipH="1" flipV="1">
              <a:off x="2036432" y="3406801"/>
              <a:ext cx="521935" cy="1269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urved Connector 59"/>
            <p:cNvCxnSpPr/>
            <p:nvPr/>
          </p:nvCxnSpPr>
          <p:spPr>
            <a:xfrm rot="5400000" flipH="1" flipV="1">
              <a:off x="2045247" y="3288143"/>
              <a:ext cx="504308" cy="1269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7030A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2488848" y="4636774"/>
            <a:ext cx="13758" cy="723554"/>
            <a:chOff x="2297398" y="4636774"/>
            <a:chExt cx="12700" cy="723554"/>
          </a:xfrm>
        </p:grpSpPr>
        <p:cxnSp>
          <p:nvCxnSpPr>
            <p:cNvPr id="45" name="Curved Connector 44"/>
            <p:cNvCxnSpPr>
              <a:stCxn id="17" idx="0"/>
              <a:endCxn id="16" idx="4"/>
            </p:cNvCxnSpPr>
            <p:nvPr/>
          </p:nvCxnSpPr>
          <p:spPr>
            <a:xfrm rot="5400000" flipH="1" flipV="1">
              <a:off x="1941971" y="4992201"/>
              <a:ext cx="723554" cy="12700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7030A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/>
            <p:nvPr/>
          </p:nvCxnSpPr>
          <p:spPr>
            <a:xfrm rot="5400000" flipH="1" flipV="1">
              <a:off x="2051594" y="4980780"/>
              <a:ext cx="504308" cy="12699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7030A0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2210107" y="1205091"/>
            <a:ext cx="585000" cy="54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5343044" y="1154331"/>
            <a:ext cx="3666407" cy="46496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/>
          <p:cNvSpPr txBox="1"/>
          <p:nvPr/>
        </p:nvSpPr>
        <p:spPr>
          <a:xfrm>
            <a:off x="7759055" y="3729095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Agent</a:t>
            </a:r>
            <a:endParaRPr lang="en-GB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304240" y="966712"/>
            <a:ext cx="1444626" cy="954107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One and</a:t>
            </a:r>
          </a:p>
          <a:p>
            <a:r>
              <a:rPr lang="en-GB" sz="2800" dirty="0"/>
              <a:t>o</a:t>
            </a:r>
            <a:r>
              <a:rPr lang="en-GB" sz="2800" dirty="0" smtClean="0"/>
              <a:t>nly one</a:t>
            </a:r>
            <a:endParaRPr lang="en-GB" sz="2800" dirty="0"/>
          </a:p>
        </p:txBody>
      </p:sp>
      <p:sp>
        <p:nvSpPr>
          <p:cNvPr id="97" name="TextBox 96"/>
          <p:cNvSpPr txBox="1"/>
          <p:nvPr/>
        </p:nvSpPr>
        <p:spPr>
          <a:xfrm>
            <a:off x="304240" y="4849872"/>
            <a:ext cx="1184940" cy="954107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 smtClean="0"/>
              <a:t>One or</a:t>
            </a:r>
          </a:p>
          <a:p>
            <a:r>
              <a:rPr lang="en-GB" sz="2800" dirty="0" smtClean="0"/>
              <a:t>more</a:t>
            </a:r>
            <a:endParaRPr lang="en-GB" sz="2800" dirty="0"/>
          </a:p>
        </p:txBody>
      </p:sp>
      <p:sp>
        <p:nvSpPr>
          <p:cNvPr id="98" name="Oval 97"/>
          <p:cNvSpPr/>
          <p:nvPr/>
        </p:nvSpPr>
        <p:spPr>
          <a:xfrm>
            <a:off x="2189468" y="4969284"/>
            <a:ext cx="585000" cy="5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2189468" y="4458551"/>
            <a:ext cx="585000" cy="54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2189468" y="3276647"/>
            <a:ext cx="585000" cy="5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2184295" y="2939155"/>
            <a:ext cx="585000" cy="5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2199787" y="1666801"/>
            <a:ext cx="585000" cy="5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Straight Arrow Connector 102"/>
          <p:cNvCxnSpPr>
            <a:stCxn id="97" idx="3"/>
            <a:endCxn id="98" idx="2"/>
          </p:cNvCxnSpPr>
          <p:nvPr/>
        </p:nvCxnSpPr>
        <p:spPr>
          <a:xfrm flipV="1">
            <a:off x="1489180" y="5239284"/>
            <a:ext cx="700288" cy="87642"/>
          </a:xfrm>
          <a:prstGeom prst="straightConnector1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6" idx="3"/>
            <a:endCxn id="63" idx="2"/>
          </p:cNvCxnSpPr>
          <p:nvPr/>
        </p:nvCxnSpPr>
        <p:spPr>
          <a:xfrm>
            <a:off x="1748866" y="1443766"/>
            <a:ext cx="461241" cy="31325"/>
          </a:xfrm>
          <a:prstGeom prst="straightConnector1">
            <a:avLst/>
          </a:prstGeom>
          <a:ln w="25400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814753" y="5930813"/>
            <a:ext cx="6258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Primary/high-level relationships</a:t>
            </a:r>
            <a:endParaRPr lang="en-GB" sz="36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976347" y="933314"/>
            <a:ext cx="2903629" cy="901942"/>
            <a:chOff x="2747397" y="933314"/>
            <a:chExt cx="2680273" cy="901942"/>
          </a:xfrm>
        </p:grpSpPr>
        <p:cxnSp>
          <p:nvCxnSpPr>
            <p:cNvPr id="12" name="Straight Arrow Connector 11"/>
            <p:cNvCxnSpPr>
              <a:stCxn id="4" idx="3"/>
              <a:endCxn id="65" idx="1"/>
            </p:cNvCxnSpPr>
            <p:nvPr/>
          </p:nvCxnSpPr>
          <p:spPr>
            <a:xfrm>
              <a:off x="2770559" y="933315"/>
              <a:ext cx="2657111" cy="901941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4" idx="6"/>
            </p:cNvCxnSpPr>
            <p:nvPr/>
          </p:nvCxnSpPr>
          <p:spPr>
            <a:xfrm>
              <a:off x="2747397" y="933314"/>
              <a:ext cx="2472675" cy="811777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353822" y="2556869"/>
            <a:ext cx="1989221" cy="922286"/>
            <a:chOff x="3095836" y="2556869"/>
            <a:chExt cx="1836204" cy="922286"/>
          </a:xfrm>
        </p:grpSpPr>
        <p:cxnSp>
          <p:nvCxnSpPr>
            <p:cNvPr id="71" name="Straight Arrow Connector 70"/>
            <p:cNvCxnSpPr>
              <a:stCxn id="6" idx="3"/>
              <a:endCxn id="65" idx="2"/>
            </p:cNvCxnSpPr>
            <p:nvPr/>
          </p:nvCxnSpPr>
          <p:spPr>
            <a:xfrm>
              <a:off x="3131840" y="2556870"/>
              <a:ext cx="1800200" cy="92228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5" idx="6"/>
            </p:cNvCxnSpPr>
            <p:nvPr/>
          </p:nvCxnSpPr>
          <p:spPr>
            <a:xfrm>
              <a:off x="3095836" y="2556869"/>
              <a:ext cx="1692188" cy="856281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548844" y="3479156"/>
            <a:ext cx="1794199" cy="701269"/>
            <a:chOff x="3275856" y="3479155"/>
            <a:chExt cx="1656184" cy="701269"/>
          </a:xfrm>
        </p:grpSpPr>
        <p:cxnSp>
          <p:nvCxnSpPr>
            <p:cNvPr id="78" name="Straight Arrow Connector 77"/>
            <p:cNvCxnSpPr>
              <a:stCxn id="16" idx="6"/>
              <a:endCxn id="65" idx="2"/>
            </p:cNvCxnSpPr>
            <p:nvPr/>
          </p:nvCxnSpPr>
          <p:spPr>
            <a:xfrm flipV="1">
              <a:off x="3275856" y="3479155"/>
              <a:ext cx="1656184" cy="701269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6" idx="6"/>
            </p:cNvCxnSpPr>
            <p:nvPr/>
          </p:nvCxnSpPr>
          <p:spPr>
            <a:xfrm flipV="1">
              <a:off x="3275856" y="3546647"/>
              <a:ext cx="1512168" cy="633777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2983227" y="5123054"/>
            <a:ext cx="2896749" cy="680925"/>
            <a:chOff x="2753748" y="5123053"/>
            <a:chExt cx="2673922" cy="680925"/>
          </a:xfrm>
        </p:grpSpPr>
        <p:cxnSp>
          <p:nvCxnSpPr>
            <p:cNvPr id="83" name="Straight Arrow Connector 82"/>
            <p:cNvCxnSpPr>
              <a:stCxn id="17" idx="6"/>
              <a:endCxn id="65" idx="3"/>
            </p:cNvCxnSpPr>
            <p:nvPr/>
          </p:nvCxnSpPr>
          <p:spPr>
            <a:xfrm flipV="1">
              <a:off x="2753748" y="5123053"/>
              <a:ext cx="2673922" cy="6809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7" idx="6"/>
            </p:cNvCxnSpPr>
            <p:nvPr/>
          </p:nvCxnSpPr>
          <p:spPr>
            <a:xfrm flipV="1">
              <a:off x="2753748" y="5123053"/>
              <a:ext cx="2538332" cy="680925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37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9" grpId="0"/>
      <p:bldP spid="18" grpId="0" animBg="1"/>
      <p:bldP spid="10" grpId="0"/>
      <p:bldP spid="19" grpId="0" animBg="1"/>
      <p:bldP spid="23" grpId="0"/>
      <p:bldP spid="4" grpId="0"/>
      <p:bldP spid="14" grpId="0" animBg="1"/>
      <p:bldP spid="6" grpId="0"/>
      <p:bldP spid="15" grpId="0" animBg="1"/>
      <p:bldP spid="7" grpId="0"/>
      <p:bldP spid="16" grpId="0" animBg="1"/>
      <p:bldP spid="8" grpId="0"/>
      <p:bldP spid="17" grpId="0" animBg="1"/>
      <p:bldP spid="63" grpId="0" animBg="1"/>
      <p:bldP spid="65" grpId="0" animBg="1"/>
      <p:bldP spid="95" grpId="0"/>
      <p:bldP spid="96" grpId="0" animBg="1"/>
      <p:bldP spid="97" grpId="0" animBg="1"/>
      <p:bldP spid="98" grpId="0" animBg="1"/>
      <p:bldP spid="64" grpId="0" animBg="1"/>
      <p:bldP spid="99" grpId="0" animBg="1"/>
      <p:bldP spid="100" grpId="0" animBg="1"/>
      <p:bldP spid="101" grpId="0" animBg="1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6" y="816607"/>
            <a:ext cx="8575330" cy="518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81" y="161926"/>
            <a:ext cx="7594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</a:t>
            </a:r>
            <a:r>
              <a:rPr lang="en-GB" sz="3600" dirty="0" smtClean="0"/>
              <a:t>Complexity of relationships: Moby Dick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65336" y="6025488"/>
            <a:ext cx="6510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Ronald J. Murray: From Moby Dick to mash-ups</a:t>
            </a:r>
          </a:p>
          <a:p>
            <a:r>
              <a:rPr lang="en-GB" dirty="0"/>
              <a:t>http://www.slideshare.net/RonMurray/from-mobydick-to-mashups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4553" y="1124744"/>
            <a:ext cx="167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Printed editions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87602" y="5301208"/>
            <a:ext cx="349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OrsonWhales</a:t>
            </a:r>
            <a:r>
              <a:rPr lang="en-GB" dirty="0" smtClean="0"/>
              <a:t>” mash-up (YouTube)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84948" y="1494076"/>
            <a:ext cx="2117800" cy="923330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Diagram using FRBR entities and relationships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88848" y="5157192"/>
            <a:ext cx="3503216" cy="84341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6" idx="1"/>
            <a:endCxn id="8" idx="6"/>
          </p:cNvCxnSpPr>
          <p:nvPr/>
        </p:nvCxnSpPr>
        <p:spPr>
          <a:xfrm flipH="1">
            <a:off x="4192064" y="5485874"/>
            <a:ext cx="795538" cy="93026"/>
          </a:xfrm>
          <a:prstGeom prst="straightConnector1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92290" y="179934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Films?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75573" y="2504718"/>
            <a:ext cx="15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Gregory Peck?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030242" y="3029567"/>
            <a:ext cx="15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Captain Ahab?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362316" y="4067780"/>
            <a:ext cx="148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Led Zeppelin?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6201139" y="4614752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Whales in fiction?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8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Curved Connector 103"/>
          <p:cNvCxnSpPr>
            <a:stCxn id="16" idx="6"/>
            <a:endCxn id="19" idx="2"/>
          </p:cNvCxnSpPr>
          <p:nvPr/>
        </p:nvCxnSpPr>
        <p:spPr>
          <a:xfrm flipV="1">
            <a:off x="3548844" y="3317730"/>
            <a:ext cx="2980194" cy="86269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982977" y="4352145"/>
            <a:ext cx="234026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982977" y="4581129"/>
            <a:ext cx="2340260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Corporate Body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40517" y="1612298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Person</a:t>
            </a:r>
            <a:endParaRPr lang="en-GB" sz="2400" dirty="0"/>
          </a:p>
        </p:txBody>
      </p:sp>
      <p:sp>
        <p:nvSpPr>
          <p:cNvPr id="18" name="Oval 17"/>
          <p:cNvSpPr/>
          <p:nvPr/>
        </p:nvSpPr>
        <p:spPr>
          <a:xfrm>
            <a:off x="6529038" y="1383314"/>
            <a:ext cx="1248139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640517" y="3096713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Family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6529038" y="2867729"/>
            <a:ext cx="1248139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439489" y="298301"/>
            <a:ext cx="4779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RDA Entity relationships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76256" y="712298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Work</a:t>
            </a:r>
            <a:endParaRPr lang="en-GB" sz="2400" dirty="0"/>
          </a:p>
        </p:txBody>
      </p:sp>
      <p:sp>
        <p:nvSpPr>
          <p:cNvPr id="14" name="Oval 13"/>
          <p:cNvSpPr/>
          <p:nvPr/>
        </p:nvSpPr>
        <p:spPr>
          <a:xfrm>
            <a:off x="2001347" y="483314"/>
            <a:ext cx="975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98628" y="2335853"/>
            <a:ext cx="1794199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Expression</a:t>
            </a:r>
            <a:endParaRPr lang="en-GB" sz="2400" dirty="0"/>
          </a:p>
        </p:txBody>
      </p:sp>
      <p:sp>
        <p:nvSpPr>
          <p:cNvPr id="15" name="Oval 14"/>
          <p:cNvSpPr/>
          <p:nvPr/>
        </p:nvSpPr>
        <p:spPr>
          <a:xfrm>
            <a:off x="1637632" y="2106869"/>
            <a:ext cx="1716191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42610" y="3959408"/>
            <a:ext cx="2106234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Manifestation</a:t>
            </a:r>
            <a:endParaRPr lang="en-GB" sz="2400" dirty="0"/>
          </a:p>
        </p:txBody>
      </p:sp>
      <p:sp>
        <p:nvSpPr>
          <p:cNvPr id="16" name="Oval 15"/>
          <p:cNvSpPr/>
          <p:nvPr/>
        </p:nvSpPr>
        <p:spPr>
          <a:xfrm>
            <a:off x="1442610" y="3730424"/>
            <a:ext cx="2106234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983137" y="5582962"/>
            <a:ext cx="1025183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GB" sz="2400" dirty="0" smtClean="0"/>
              <a:t>Item</a:t>
            </a:r>
            <a:endParaRPr lang="en-GB" sz="2400" dirty="0"/>
          </a:p>
        </p:txBody>
      </p:sp>
      <p:sp>
        <p:nvSpPr>
          <p:cNvPr id="17" name="Oval 16"/>
          <p:cNvSpPr/>
          <p:nvPr/>
        </p:nvSpPr>
        <p:spPr>
          <a:xfrm>
            <a:off x="2008227" y="5353978"/>
            <a:ext cx="975000" cy="90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4" name="Curved Connector 53"/>
          <p:cNvCxnSpPr>
            <a:stCxn id="15" idx="0"/>
            <a:endCxn id="14" idx="4"/>
          </p:cNvCxnSpPr>
          <p:nvPr/>
        </p:nvCxnSpPr>
        <p:spPr>
          <a:xfrm rot="16200000" flipV="1">
            <a:off x="2130511" y="1741652"/>
            <a:ext cx="723555" cy="6880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17" idx="0"/>
            <a:endCxn id="16" idx="4"/>
          </p:cNvCxnSpPr>
          <p:nvPr/>
        </p:nvCxnSpPr>
        <p:spPr>
          <a:xfrm rot="5400000" flipH="1" flipV="1">
            <a:off x="2133950" y="4991672"/>
            <a:ext cx="723554" cy="1375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>
            <a:stCxn id="16" idx="7"/>
            <a:endCxn id="15" idx="3"/>
          </p:cNvCxnSpPr>
          <p:nvPr/>
        </p:nvCxnSpPr>
        <p:spPr>
          <a:xfrm rot="16200000" flipV="1">
            <a:off x="2071100" y="2692932"/>
            <a:ext cx="987159" cy="135143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>
            <a:stCxn id="15" idx="5"/>
            <a:endCxn id="16" idx="1"/>
          </p:cNvCxnSpPr>
          <p:nvPr/>
        </p:nvCxnSpPr>
        <p:spPr>
          <a:xfrm rot="5400000">
            <a:off x="1933199" y="2692932"/>
            <a:ext cx="987159" cy="135143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>
            <a:stCxn id="14" idx="6"/>
            <a:endCxn id="18" idx="2"/>
          </p:cNvCxnSpPr>
          <p:nvPr/>
        </p:nvCxnSpPr>
        <p:spPr>
          <a:xfrm>
            <a:off x="2976347" y="933314"/>
            <a:ext cx="3552691" cy="900000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14" idx="6"/>
            <a:endCxn id="19" idx="2"/>
          </p:cNvCxnSpPr>
          <p:nvPr/>
        </p:nvCxnSpPr>
        <p:spPr>
          <a:xfrm>
            <a:off x="2976347" y="933315"/>
            <a:ext cx="3552691" cy="238441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14" idx="6"/>
            <a:endCxn id="3" idx="2"/>
          </p:cNvCxnSpPr>
          <p:nvPr/>
        </p:nvCxnSpPr>
        <p:spPr>
          <a:xfrm>
            <a:off x="2976347" y="933315"/>
            <a:ext cx="3006630" cy="386883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15" idx="6"/>
            <a:endCxn id="18" idx="2"/>
          </p:cNvCxnSpPr>
          <p:nvPr/>
        </p:nvCxnSpPr>
        <p:spPr>
          <a:xfrm flipV="1">
            <a:off x="3353823" y="1833315"/>
            <a:ext cx="3175215" cy="723555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15" idx="6"/>
            <a:endCxn id="19" idx="2"/>
          </p:cNvCxnSpPr>
          <p:nvPr/>
        </p:nvCxnSpPr>
        <p:spPr>
          <a:xfrm>
            <a:off x="3353823" y="2556869"/>
            <a:ext cx="3175215" cy="760860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17" idx="6"/>
            <a:endCxn id="19" idx="2"/>
          </p:cNvCxnSpPr>
          <p:nvPr/>
        </p:nvCxnSpPr>
        <p:spPr>
          <a:xfrm flipV="1">
            <a:off x="2983227" y="3317730"/>
            <a:ext cx="3545811" cy="2486249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15" idx="6"/>
            <a:endCxn id="3" idx="2"/>
          </p:cNvCxnSpPr>
          <p:nvPr/>
        </p:nvCxnSpPr>
        <p:spPr>
          <a:xfrm>
            <a:off x="3353822" y="2556869"/>
            <a:ext cx="2629155" cy="2245276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16" idx="6"/>
            <a:endCxn id="3" idx="2"/>
          </p:cNvCxnSpPr>
          <p:nvPr/>
        </p:nvCxnSpPr>
        <p:spPr>
          <a:xfrm>
            <a:off x="3548844" y="4180425"/>
            <a:ext cx="2434133" cy="62172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/>
          <p:cNvCxnSpPr>
            <a:stCxn id="17" idx="6"/>
            <a:endCxn id="18" idx="2"/>
          </p:cNvCxnSpPr>
          <p:nvPr/>
        </p:nvCxnSpPr>
        <p:spPr>
          <a:xfrm flipV="1">
            <a:off x="2983227" y="1833314"/>
            <a:ext cx="3545811" cy="3970664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17" idx="6"/>
            <a:endCxn id="3" idx="2"/>
          </p:cNvCxnSpPr>
          <p:nvPr/>
        </p:nvCxnSpPr>
        <p:spPr>
          <a:xfrm flipV="1">
            <a:off x="2983227" y="4802146"/>
            <a:ext cx="2999750" cy="1001833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urved Connector 117"/>
          <p:cNvCxnSpPr>
            <a:stCxn id="16" idx="6"/>
            <a:endCxn id="18" idx="2"/>
          </p:cNvCxnSpPr>
          <p:nvPr/>
        </p:nvCxnSpPr>
        <p:spPr>
          <a:xfrm flipV="1">
            <a:off x="3548844" y="1833314"/>
            <a:ext cx="2980194" cy="2347110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urved Connector 118"/>
          <p:cNvCxnSpPr>
            <a:stCxn id="18" idx="3"/>
            <a:endCxn id="19" idx="7"/>
          </p:cNvCxnSpPr>
          <p:nvPr/>
        </p:nvCxnSpPr>
        <p:spPr>
          <a:xfrm rot="16200000" flipH="1">
            <a:off x="6729099" y="2134237"/>
            <a:ext cx="848019" cy="88256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19" idx="1"/>
            <a:endCxn id="18" idx="5"/>
          </p:cNvCxnSpPr>
          <p:nvPr/>
        </p:nvCxnSpPr>
        <p:spPr>
          <a:xfrm rot="5400000" flipH="1" flipV="1">
            <a:off x="6729099" y="2134238"/>
            <a:ext cx="848019" cy="882568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9" idx="3"/>
            <a:endCxn id="3" idx="7"/>
          </p:cNvCxnSpPr>
          <p:nvPr/>
        </p:nvCxnSpPr>
        <p:spPr>
          <a:xfrm rot="16200000" flipH="1">
            <a:off x="6922158" y="3425591"/>
            <a:ext cx="848020" cy="126869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3" idx="1"/>
            <a:endCxn id="19" idx="5"/>
          </p:cNvCxnSpPr>
          <p:nvPr/>
        </p:nvCxnSpPr>
        <p:spPr>
          <a:xfrm rot="5400000" flipH="1" flipV="1">
            <a:off x="6536035" y="3425592"/>
            <a:ext cx="848020" cy="1268691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urved Connector 126"/>
          <p:cNvCxnSpPr>
            <a:stCxn id="14" idx="3"/>
            <a:endCxn id="14" idx="1"/>
          </p:cNvCxnSpPr>
          <p:nvPr/>
        </p:nvCxnSpPr>
        <p:spPr>
          <a:xfrm rot="5400000" flipH="1">
            <a:off x="1825934" y="932785"/>
            <a:ext cx="636396" cy="13758"/>
          </a:xfrm>
          <a:prstGeom prst="curvedConnector5">
            <a:avLst>
              <a:gd name="adj1" fmla="val -35921"/>
              <a:gd name="adj2" fmla="val 784880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5" idx="3"/>
            <a:endCxn id="15" idx="1"/>
          </p:cNvCxnSpPr>
          <p:nvPr/>
        </p:nvCxnSpPr>
        <p:spPr>
          <a:xfrm rot="5400000" flipH="1">
            <a:off x="1570764" y="2556340"/>
            <a:ext cx="636396" cy="13758"/>
          </a:xfrm>
          <a:prstGeom prst="curvedConnector5">
            <a:avLst>
              <a:gd name="adj1" fmla="val -35921"/>
              <a:gd name="adj2" fmla="val 6859016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16" idx="3"/>
            <a:endCxn id="16" idx="1"/>
          </p:cNvCxnSpPr>
          <p:nvPr/>
        </p:nvCxnSpPr>
        <p:spPr>
          <a:xfrm rot="5400000" flipH="1">
            <a:off x="1432863" y="4179895"/>
            <a:ext cx="636396" cy="13758"/>
          </a:xfrm>
          <a:prstGeom prst="curvedConnector5">
            <a:avLst>
              <a:gd name="adj1" fmla="val -35921"/>
              <a:gd name="adj2" fmla="val 5195220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17" idx="3"/>
            <a:endCxn id="17" idx="1"/>
          </p:cNvCxnSpPr>
          <p:nvPr/>
        </p:nvCxnSpPr>
        <p:spPr>
          <a:xfrm rot="5400000" flipH="1">
            <a:off x="1832815" y="5803449"/>
            <a:ext cx="636396" cy="13758"/>
          </a:xfrm>
          <a:prstGeom prst="curvedConnector5">
            <a:avLst>
              <a:gd name="adj1" fmla="val -35921"/>
              <a:gd name="adj2" fmla="val 784880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8" idx="5"/>
            <a:endCxn id="18" idx="7"/>
          </p:cNvCxnSpPr>
          <p:nvPr/>
        </p:nvCxnSpPr>
        <p:spPr>
          <a:xfrm rot="5400000" flipH="1">
            <a:off x="7276193" y="1832785"/>
            <a:ext cx="636396" cy="13758"/>
          </a:xfrm>
          <a:prstGeom prst="curvedConnector5">
            <a:avLst>
              <a:gd name="adj1" fmla="val -35921"/>
              <a:gd name="adj2" fmla="val -6176071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urved Connector 144"/>
          <p:cNvCxnSpPr>
            <a:stCxn id="19" idx="5"/>
            <a:endCxn id="19" idx="7"/>
          </p:cNvCxnSpPr>
          <p:nvPr/>
        </p:nvCxnSpPr>
        <p:spPr>
          <a:xfrm rot="5400000" flipH="1">
            <a:off x="7276193" y="3317200"/>
            <a:ext cx="636396" cy="13758"/>
          </a:xfrm>
          <a:prstGeom prst="curvedConnector5">
            <a:avLst>
              <a:gd name="adj1" fmla="val -35921"/>
              <a:gd name="adj2" fmla="val -6508378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3" idx="5"/>
            <a:endCxn id="3" idx="7"/>
          </p:cNvCxnSpPr>
          <p:nvPr/>
        </p:nvCxnSpPr>
        <p:spPr>
          <a:xfrm rot="5400000" flipH="1">
            <a:off x="7662316" y="4801616"/>
            <a:ext cx="636396" cy="13758"/>
          </a:xfrm>
          <a:prstGeom prst="curvedConnector5">
            <a:avLst>
              <a:gd name="adj1" fmla="val -35921"/>
              <a:gd name="adj2" fmla="val -5678213"/>
              <a:gd name="adj3" fmla="val 135921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906680" y="5826506"/>
            <a:ext cx="5178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 </a:t>
            </a:r>
            <a:r>
              <a:rPr lang="en-GB" sz="3600" dirty="0" err="1" smtClean="0"/>
              <a:t>pov</a:t>
            </a:r>
            <a:r>
              <a:rPr lang="en-GB" sz="3600" dirty="0" smtClean="0"/>
              <a:t>: Description -&gt; Access</a:t>
            </a:r>
            <a:endParaRPr lang="en-GB" sz="3600" dirty="0"/>
          </a:p>
        </p:txBody>
      </p:sp>
      <p:cxnSp>
        <p:nvCxnSpPr>
          <p:cNvPr id="154" name="Curved Connector 153"/>
          <p:cNvCxnSpPr>
            <a:stCxn id="18" idx="3"/>
            <a:endCxn id="3" idx="1"/>
          </p:cNvCxnSpPr>
          <p:nvPr/>
        </p:nvCxnSpPr>
        <p:spPr>
          <a:xfrm rot="5400000">
            <a:off x="5352546" y="3124669"/>
            <a:ext cx="2332435" cy="386123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urved Connector 156"/>
          <p:cNvCxnSpPr>
            <a:stCxn id="18" idx="5"/>
            <a:endCxn id="3" idx="7"/>
          </p:cNvCxnSpPr>
          <p:nvPr/>
        </p:nvCxnSpPr>
        <p:spPr>
          <a:xfrm rot="16200000" flipH="1">
            <a:off x="6621235" y="3124668"/>
            <a:ext cx="2332435" cy="386123"/>
          </a:xfrm>
          <a:prstGeom prst="curvedConnector3">
            <a:avLst>
              <a:gd name="adj1" fmla="val 50000"/>
            </a:avLst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54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theme/theme1.xml><?xml version="1.0" encoding="utf-8"?>
<a:theme xmlns:a="http://schemas.openxmlformats.org/drawingml/2006/main" name="Gordon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GordonPPT</Template>
  <TotalTime>697</TotalTime>
  <Words>442</Words>
  <Application>Microsoft Office PowerPoint</Application>
  <PresentationFormat>A4 Paper (210x297 mm)</PresentationFormat>
  <Paragraphs>168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GordonPPT</vt:lpstr>
      <vt:lpstr>RDA in a linked data world</vt:lpstr>
      <vt:lpstr>Overview</vt:lpstr>
      <vt:lpstr>PowerPoint Presentation</vt:lpstr>
      <vt:lpstr>PowerPoint Presentation</vt:lpstr>
      <vt:lpstr>PowerPoint Presentation</vt:lpstr>
      <vt:lpstr>RDA 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in a linked data world</dc:title>
  <dc:creator>Gordon Dunsire</dc:creator>
  <cp:lastModifiedBy>Gordon Dunsire</cp:lastModifiedBy>
  <cp:revision>49</cp:revision>
  <cp:lastPrinted>2014-06-06T11:32:18Z</cp:lastPrinted>
  <dcterms:created xsi:type="dcterms:W3CDTF">2014-06-05T11:44:09Z</dcterms:created>
  <dcterms:modified xsi:type="dcterms:W3CDTF">2014-06-06T11:33:53Z</dcterms:modified>
</cp:coreProperties>
</file>