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D1391-4F1B-460E-B444-2696418F3441}" type="datetimeFigureOut">
              <a:rPr lang="en-GB" smtClean="0"/>
              <a:t>12/08/2014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8D1391-4F1B-460E-B444-2696418F3441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8D1391-4F1B-460E-B444-2696418F3441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08D1391-4F1B-460E-B444-2696418F3441}" type="datetimeFigureOut">
              <a:rPr lang="en-GB" smtClean="0"/>
              <a:t>12/08/2014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008D1391-4F1B-460E-B444-2696418F3441}" type="datetimeFigureOut">
              <a:rPr lang="en-GB" smtClean="0"/>
              <a:t>12/08/2014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/>
          </a:bodyPr>
          <a:lstStyle/>
          <a:p>
            <a:r>
              <a:rPr lang="en-GB" dirty="0" smtClean="0"/>
              <a:t>RDA and linked data applications: Registries, namespaces, maps, and profiles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RDA: Resource Description and Access – status and perspectives,</a:t>
            </a:r>
          </a:p>
          <a:p>
            <a:r>
              <a:rPr lang="en-GB" dirty="0" smtClean="0"/>
              <a:t>IFLA Satellite Meeting, 13 August 2014, Frankfurt-am-Main, Germany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63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566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852936"/>
            <a:ext cx="8839200" cy="340995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7452320" y="1844824"/>
            <a:ext cx="93610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28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256651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103948" y="1592796"/>
            <a:ext cx="93610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348880"/>
            <a:ext cx="6553200" cy="394335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680866" y="5788174"/>
            <a:ext cx="1683221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79512" y="5311120"/>
            <a:ext cx="19719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Old versions</a:t>
            </a:r>
          </a:p>
          <a:p>
            <a:r>
              <a:rPr lang="en-GB" sz="2800" dirty="0" smtClean="0"/>
              <a:t>available</a:t>
            </a:r>
            <a:endParaRPr lang="en-GB" sz="2800" dirty="0"/>
          </a:p>
        </p:txBody>
      </p:sp>
      <p:cxnSp>
        <p:nvCxnSpPr>
          <p:cNvPr id="8" name="Straight Arrow Connector 7"/>
          <p:cNvCxnSpPr>
            <a:stCxn id="7" idx="3"/>
            <a:endCxn id="6" idx="2"/>
          </p:cNvCxnSpPr>
          <p:nvPr/>
        </p:nvCxnSpPr>
        <p:spPr>
          <a:xfrm>
            <a:off x="2151462" y="5788174"/>
            <a:ext cx="1529404" cy="252028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11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Language-free URIs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“Opaque” URIs</a:t>
            </a:r>
          </a:p>
          <a:p>
            <a:pPr lvl="1"/>
            <a:r>
              <a:rPr lang="en-GB" dirty="0" smtClean="0"/>
              <a:t>E.g</a:t>
            </a:r>
            <a:r>
              <a:rPr lang="en-GB" dirty="0"/>
              <a:t>. http://</a:t>
            </a:r>
            <a:r>
              <a:rPr lang="en-GB" dirty="0" smtClean="0"/>
              <a:t>rdaregistry.info/Elements/m/</a:t>
            </a:r>
            <a:r>
              <a:rPr lang="en-GB" u="sng" dirty="0" smtClean="0"/>
              <a:t>P30001</a:t>
            </a:r>
          </a:p>
          <a:p>
            <a:pPr lvl="2"/>
            <a:r>
              <a:rPr lang="en-GB" b="1" dirty="0"/>
              <a:t>Not</a:t>
            </a:r>
            <a:r>
              <a:rPr lang="en-GB" dirty="0"/>
              <a:t> http://</a:t>
            </a:r>
            <a:r>
              <a:rPr lang="en-GB" dirty="0" smtClean="0"/>
              <a:t>rdaregistry.info/Elements/m/</a:t>
            </a:r>
            <a:r>
              <a:rPr lang="en-GB" u="sng" dirty="0" smtClean="0"/>
              <a:t>carrierType</a:t>
            </a:r>
          </a:p>
          <a:p>
            <a:pPr lvl="2"/>
            <a:r>
              <a:rPr lang="en-GB" b="1" dirty="0"/>
              <a:t>Or</a:t>
            </a:r>
            <a:r>
              <a:rPr lang="en-GB" dirty="0"/>
              <a:t> </a:t>
            </a:r>
            <a:r>
              <a:rPr lang="en-GB" dirty="0" smtClean="0"/>
              <a:t>…/Elements/m/</a:t>
            </a:r>
            <a:r>
              <a:rPr lang="en-GB" u="sng" dirty="0" err="1" smtClean="0"/>
              <a:t>typeDeSupportMateriel</a:t>
            </a:r>
            <a:endParaRPr lang="en-GB" u="sng" dirty="0" smtClean="0"/>
          </a:p>
          <a:p>
            <a:r>
              <a:rPr lang="en-GB" dirty="0" smtClean="0"/>
              <a:t>Readable by machines, not humans</a:t>
            </a:r>
          </a:p>
          <a:p>
            <a:pPr lvl="1"/>
            <a:r>
              <a:rPr lang="en-GB" dirty="0" smtClean="0"/>
              <a:t>But “difficult to remember” (cf. 338##$a !)</a:t>
            </a:r>
          </a:p>
          <a:p>
            <a:r>
              <a:rPr lang="en-GB" dirty="0" smtClean="0"/>
              <a:t>RDA Registry provides “lexical” URIs</a:t>
            </a:r>
          </a:p>
          <a:p>
            <a:pPr lvl="1"/>
            <a:r>
              <a:rPr lang="en-GB" dirty="0" smtClean="0"/>
              <a:t>Based on language-dependent element labels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28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23" y="1052736"/>
            <a:ext cx="4081263" cy="37045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149080"/>
            <a:ext cx="5688632" cy="22702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24636" y="1984815"/>
            <a:ext cx="28118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English lexical URI</a:t>
            </a:r>
          </a:p>
          <a:p>
            <a:r>
              <a:rPr lang="en-GB" sz="2800" dirty="0" smtClean="0"/>
              <a:t>(label-dependent)</a:t>
            </a:r>
            <a:endParaRPr lang="en-GB" sz="2800" dirty="0"/>
          </a:p>
        </p:txBody>
      </p:sp>
      <p:sp>
        <p:nvSpPr>
          <p:cNvPr id="7" name="Oval 6"/>
          <p:cNvSpPr/>
          <p:nvPr/>
        </p:nvSpPr>
        <p:spPr>
          <a:xfrm>
            <a:off x="1691680" y="3789040"/>
            <a:ext cx="260181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>
            <a:stCxn id="6" idx="1"/>
            <a:endCxn id="7" idx="6"/>
          </p:cNvCxnSpPr>
          <p:nvPr/>
        </p:nvCxnSpPr>
        <p:spPr>
          <a:xfrm flipH="1">
            <a:off x="4293490" y="2461869"/>
            <a:ext cx="1931146" cy="1507191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839804" y="3131009"/>
            <a:ext cx="21966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Canonical URI</a:t>
            </a:r>
          </a:p>
          <a:p>
            <a:r>
              <a:rPr lang="en-GB" sz="2800" dirty="0" smtClean="0"/>
              <a:t>(immutable)</a:t>
            </a:r>
            <a:endParaRPr lang="en-GB" sz="2800" dirty="0"/>
          </a:p>
        </p:txBody>
      </p:sp>
      <p:sp>
        <p:nvSpPr>
          <p:cNvPr id="19" name="Oval 18"/>
          <p:cNvSpPr/>
          <p:nvPr/>
        </p:nvSpPr>
        <p:spPr>
          <a:xfrm>
            <a:off x="1691680" y="4149080"/>
            <a:ext cx="1656184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>
            <a:stCxn id="18" idx="1"/>
            <a:endCxn id="19" idx="6"/>
          </p:cNvCxnSpPr>
          <p:nvPr/>
        </p:nvCxnSpPr>
        <p:spPr>
          <a:xfrm flipH="1">
            <a:off x="3347864" y="3608063"/>
            <a:ext cx="3491940" cy="721037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92223" y="4890757"/>
            <a:ext cx="223035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Map between</a:t>
            </a:r>
          </a:p>
          <a:p>
            <a:r>
              <a:rPr lang="en-GB" sz="2800" dirty="0" smtClean="0"/>
              <a:t>Canonical and</a:t>
            </a:r>
          </a:p>
          <a:p>
            <a:r>
              <a:rPr lang="en-GB" sz="2800" dirty="0" smtClean="0"/>
              <a:t>Lexical URIs</a:t>
            </a:r>
          </a:p>
        </p:txBody>
      </p:sp>
      <p:sp>
        <p:nvSpPr>
          <p:cNvPr id="28" name="Oval 27"/>
          <p:cNvSpPr/>
          <p:nvPr/>
        </p:nvSpPr>
        <p:spPr>
          <a:xfrm>
            <a:off x="3087642" y="5546796"/>
            <a:ext cx="4148653" cy="5464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Arrow Connector 28"/>
          <p:cNvCxnSpPr>
            <a:stCxn id="27" idx="3"/>
            <a:endCxn id="28" idx="2"/>
          </p:cNvCxnSpPr>
          <p:nvPr/>
        </p:nvCxnSpPr>
        <p:spPr>
          <a:xfrm>
            <a:off x="2622577" y="5583255"/>
            <a:ext cx="465065" cy="236791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2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8" grpId="0"/>
      <p:bldP spid="19" grpId="0" animBg="1"/>
      <p:bldP spid="27" grpId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Registry and translations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Data from RDA translations will be added to the RDA Registry</a:t>
            </a:r>
          </a:p>
          <a:p>
            <a:pPr lvl="1"/>
            <a:r>
              <a:rPr lang="en-GB" dirty="0" smtClean="0"/>
              <a:t>Element and value labels, definitions, scope notes</a:t>
            </a:r>
          </a:p>
          <a:p>
            <a:pPr lvl="1"/>
            <a:r>
              <a:rPr lang="en-GB" dirty="0"/>
              <a:t>Registry accommodates Unicode scripts</a:t>
            </a:r>
          </a:p>
          <a:p>
            <a:pPr lvl="1"/>
            <a:r>
              <a:rPr lang="en-GB" dirty="0" smtClean="0"/>
              <a:t>First testing later in 2014 with German</a:t>
            </a:r>
          </a:p>
          <a:p>
            <a:pPr lvl="2"/>
            <a:r>
              <a:rPr lang="en-GB" dirty="0" smtClean="0"/>
              <a:t>First partners in RDA development namespace</a:t>
            </a:r>
          </a:p>
          <a:p>
            <a:r>
              <a:rPr lang="en-GB" dirty="0" smtClean="0"/>
              <a:t>Some RDA translations limited to “Registry” text</a:t>
            </a:r>
          </a:p>
          <a:p>
            <a:r>
              <a:rPr lang="en-GB" dirty="0" smtClean="0"/>
              <a:t>Registry accommodates lexical URIs in any language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7020272" y="4005064"/>
            <a:ext cx="360040" cy="36004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8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and non-FRBR linked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RDA elements are tied to RDA entities</a:t>
            </a:r>
          </a:p>
          <a:p>
            <a:pPr lvl="1"/>
            <a:r>
              <a:rPr lang="en-GB" dirty="0" smtClean="0"/>
              <a:t>Machine assignment of what type of thing (entity) is described or related in data triples</a:t>
            </a:r>
          </a:p>
          <a:p>
            <a:r>
              <a:rPr lang="en-GB" dirty="0" smtClean="0"/>
              <a:t>Registry has “unconstrained” versions of elements</a:t>
            </a:r>
          </a:p>
          <a:p>
            <a:pPr lvl="1"/>
            <a:r>
              <a:rPr lang="en-GB" dirty="0" smtClean="0"/>
              <a:t>Used for interoperability with non-FRBR elements</a:t>
            </a:r>
          </a:p>
          <a:p>
            <a:pPr lvl="2"/>
            <a:r>
              <a:rPr lang="en-GB" dirty="0" smtClean="0"/>
              <a:t>E.g. ISBD (draft linked data map for approval in Lyon)</a:t>
            </a:r>
          </a:p>
          <a:p>
            <a:r>
              <a:rPr lang="en-GB" dirty="0" smtClean="0"/>
              <a:t>Bridge between FRBR/RDA and other (hybrid) data</a:t>
            </a:r>
          </a:p>
        </p:txBody>
      </p:sp>
    </p:spTree>
    <p:extLst>
      <p:ext uri="{BB962C8B-B14F-4D97-AF65-F5344CB8AC3E}">
        <p14:creationId xmlns:p14="http://schemas.microsoft.com/office/powerpoint/2010/main" val="159622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299316"/>
              </p:ext>
            </p:extLst>
          </p:nvPr>
        </p:nvGraphicFramePr>
        <p:xfrm>
          <a:off x="467544" y="1340768"/>
          <a:ext cx="6048672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1872208"/>
                <a:gridCol w="1008112"/>
                <a:gridCol w="1152128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RDA Entity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Relationships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To link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To text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Work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235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200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35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Expression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235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190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45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Manifestation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210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50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160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Item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50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40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10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Agent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225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175</a:t>
                      </a:r>
                      <a:endParaRPr lang="en-GB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50</a:t>
                      </a:r>
                      <a:endParaRPr lang="en-GB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1" y="370561"/>
            <a:ext cx="4050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 RDA and linked data</a:t>
            </a:r>
            <a:endParaRPr lang="en-GB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2765" y="4221090"/>
            <a:ext cx="8331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set of linkable entities rich enough to represent the complexity of and support access to global cultural heritage content.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72764" y="5229202"/>
            <a:ext cx="8331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set of textual relationships rich enough to describe all types of content and carrier.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660232" y="3212978"/>
            <a:ext cx="1367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*Totals are</a:t>
            </a:r>
          </a:p>
          <a:p>
            <a:r>
              <a:rPr lang="en-GB" dirty="0" smtClean="0"/>
              <a:t>approximate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15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</a:t>
            </a:r>
            <a:r>
              <a:rPr lang="en-GB" dirty="0" smtClean="0"/>
              <a:t>daregistry.info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and linked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May 2007: “London” meeting at British Library</a:t>
            </a:r>
          </a:p>
          <a:p>
            <a:pPr lvl="1"/>
            <a:r>
              <a:rPr lang="en-GB" dirty="0" smtClean="0"/>
              <a:t>RDA and Semantic Web communities</a:t>
            </a:r>
          </a:p>
          <a:p>
            <a:r>
              <a:rPr lang="en-GB" dirty="0" smtClean="0"/>
              <a:t>Aug 2011: First RDA value vocabularies published</a:t>
            </a:r>
          </a:p>
          <a:p>
            <a:r>
              <a:rPr lang="en-GB" dirty="0" smtClean="0"/>
              <a:t>Apr 2012: “Five years on” seminar at BL</a:t>
            </a:r>
          </a:p>
          <a:p>
            <a:r>
              <a:rPr lang="en-GB" dirty="0" smtClean="0"/>
              <a:t>Jan 2014: Full RDA element set published in new RDA Registry</a:t>
            </a:r>
          </a:p>
          <a:p>
            <a:pPr lvl="1"/>
            <a:r>
              <a:rPr lang="en-GB" dirty="0" smtClean="0"/>
              <a:t>Layered on top of Open Metadata Registry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74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550"/>
            <a:ext cx="91440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45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3960000" cy="41747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329136"/>
            <a:ext cx="5219706" cy="31062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18045" y="4941168"/>
            <a:ext cx="4307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Multiple linked data formats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2173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46" y="1052736"/>
            <a:ext cx="8536842" cy="4464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57008" y="327179"/>
            <a:ext cx="22629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Technical stuff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129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84" y="1052736"/>
            <a:ext cx="8718923" cy="47525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57008" y="327179"/>
            <a:ext cx="2423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Element search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131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96" y="1025119"/>
            <a:ext cx="6895111" cy="51125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95284"/>
            <a:ext cx="5726170" cy="4774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060848"/>
            <a:ext cx="2516443" cy="8582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481" y="345477"/>
            <a:ext cx="4625854" cy="98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0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31" y="1052972"/>
            <a:ext cx="4034700" cy="20879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517" y="2996952"/>
            <a:ext cx="6596000" cy="263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28834" y="258335"/>
            <a:ext cx="22204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Development</a:t>
            </a:r>
          </a:p>
          <a:p>
            <a:r>
              <a:rPr lang="en-GB" sz="2800" dirty="0" smtClean="0"/>
              <a:t>Namespace</a:t>
            </a:r>
          </a:p>
          <a:p>
            <a:r>
              <a:rPr lang="en-GB" sz="2800" dirty="0" smtClean="0"/>
              <a:t>rdvocab.info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443363" y="1543521"/>
            <a:ext cx="23867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Operational</a:t>
            </a:r>
          </a:p>
          <a:p>
            <a:r>
              <a:rPr lang="en-GB" sz="2800" dirty="0" smtClean="0"/>
              <a:t>Namespace</a:t>
            </a:r>
          </a:p>
          <a:p>
            <a:r>
              <a:rPr lang="en-GB" sz="2800" dirty="0"/>
              <a:t>r</a:t>
            </a:r>
            <a:r>
              <a:rPr lang="en-GB" sz="2800" dirty="0" smtClean="0"/>
              <a:t>daregistry.info</a:t>
            </a:r>
            <a:endParaRPr lang="en-GB" sz="2800" dirty="0"/>
          </a:p>
        </p:txBody>
      </p:sp>
      <p:sp>
        <p:nvSpPr>
          <p:cNvPr id="7" name="Oval 6"/>
          <p:cNvSpPr/>
          <p:nvPr/>
        </p:nvSpPr>
        <p:spPr>
          <a:xfrm>
            <a:off x="3923928" y="3501008"/>
            <a:ext cx="136815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292080" y="3501008"/>
            <a:ext cx="136815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>
            <a:stCxn id="5" idx="2"/>
            <a:endCxn id="7" idx="0"/>
          </p:cNvCxnSpPr>
          <p:nvPr/>
        </p:nvCxnSpPr>
        <p:spPr>
          <a:xfrm flipH="1">
            <a:off x="4608004" y="1643330"/>
            <a:ext cx="1131038" cy="1857678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1"/>
            <a:endCxn id="8" idx="0"/>
          </p:cNvCxnSpPr>
          <p:nvPr/>
        </p:nvCxnSpPr>
        <p:spPr>
          <a:xfrm flipH="1">
            <a:off x="5976156" y="2236019"/>
            <a:ext cx="467207" cy="1264989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99252" y="5929204"/>
            <a:ext cx="1580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</a:t>
            </a:r>
            <a:r>
              <a:rPr lang="en-GB" sz="2800" dirty="0" smtClean="0"/>
              <a:t>d.loc.gov</a:t>
            </a:r>
            <a:endParaRPr lang="en-GB" sz="2800" dirty="0"/>
          </a:p>
        </p:txBody>
      </p:sp>
      <p:sp>
        <p:nvSpPr>
          <p:cNvPr id="19" name="Oval 18"/>
          <p:cNvSpPr/>
          <p:nvPr/>
        </p:nvSpPr>
        <p:spPr>
          <a:xfrm>
            <a:off x="5715176" y="4797152"/>
            <a:ext cx="301558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Arrow Connector 19"/>
          <p:cNvCxnSpPr>
            <a:stCxn id="18" idx="0"/>
            <a:endCxn id="19" idx="4"/>
          </p:cNvCxnSpPr>
          <p:nvPr/>
        </p:nvCxnSpPr>
        <p:spPr>
          <a:xfrm flipV="1">
            <a:off x="7189597" y="5301208"/>
            <a:ext cx="33369" cy="627996"/>
          </a:xfrm>
          <a:prstGeom prst="straightConnector1">
            <a:avLst/>
          </a:prstGeom>
          <a:ln w="254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53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18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90" y="258335"/>
            <a:ext cx="3960000" cy="11544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42207"/>
            <a:ext cx="6443892" cy="52313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490" y="3068960"/>
            <a:ext cx="5270128" cy="285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46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ordonRDA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GordonRDAPPT</Template>
  <TotalTime>1029</TotalTime>
  <Words>380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GordonRDAPPT</vt:lpstr>
      <vt:lpstr>RDA and linked data applications: Registries, namespaces, maps, and profiles</vt:lpstr>
      <vt:lpstr>RDA and linked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Language-free URIs</vt:lpstr>
      <vt:lpstr>PowerPoint Presentation</vt:lpstr>
      <vt:lpstr>RDA Registry and translations</vt:lpstr>
      <vt:lpstr>RDA and non-FRBR linked data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and linked data applications: Registries, namespaces, maps, and profiles</dc:title>
  <dc:creator>Gordon Dunsire</dc:creator>
  <cp:lastModifiedBy>Gordon Dunsire</cp:lastModifiedBy>
  <cp:revision>39</cp:revision>
  <dcterms:created xsi:type="dcterms:W3CDTF">2014-08-08T12:01:02Z</dcterms:created>
  <dcterms:modified xsi:type="dcterms:W3CDTF">2014-08-12T06:44:50Z</dcterms:modified>
</cp:coreProperties>
</file>