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ldx" ContentType="application/vnd.openxmlformats-officedocument.presentationml.slide"/>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60" r:id="rId2"/>
    <p:sldId id="421" r:id="rId3"/>
    <p:sldId id="412" r:id="rId4"/>
    <p:sldId id="400" r:id="rId5"/>
    <p:sldId id="415" r:id="rId6"/>
    <p:sldId id="420" r:id="rId7"/>
    <p:sldId id="271" r:id="rId8"/>
    <p:sldId id="272" r:id="rId9"/>
    <p:sldId id="281" r:id="rId10"/>
    <p:sldId id="282" r:id="rId11"/>
    <p:sldId id="283" r:id="rId12"/>
    <p:sldId id="284" r:id="rId13"/>
    <p:sldId id="422" r:id="rId14"/>
    <p:sldId id="397" r:id="rId15"/>
    <p:sldId id="398" r:id="rId16"/>
    <p:sldId id="399" r:id="rId17"/>
    <p:sldId id="416" r:id="rId18"/>
    <p:sldId id="423" r:id="rId19"/>
    <p:sldId id="373" r:id="rId20"/>
  </p:sldIdLst>
  <p:sldSz cx="13055600" cy="9791700"/>
  <p:notesSz cx="17475200" cy="9791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161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31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4" autoAdjust="0"/>
    <p:restoredTop sz="92615" autoAdjust="0"/>
  </p:normalViewPr>
  <p:slideViewPr>
    <p:cSldViewPr>
      <p:cViewPr varScale="1">
        <p:scale>
          <a:sx n="63" d="100"/>
          <a:sy n="63" d="100"/>
        </p:scale>
        <p:origin x="1107" y="60"/>
      </p:cViewPr>
      <p:guideLst>
        <p:guide orient="horz" pos="2880"/>
        <p:guide pos="1614"/>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3D02E99-099D-425A-8699-670917785796}"/>
              </a:ext>
            </a:extLst>
          </p:cNvPr>
          <p:cNvSpPr>
            <a:spLocks noGrp="1"/>
          </p:cNvSpPr>
          <p:nvPr>
            <p:ph type="hdr" sz="quarter"/>
          </p:nvPr>
        </p:nvSpPr>
        <p:spPr>
          <a:xfrm>
            <a:off x="0" y="0"/>
            <a:ext cx="7572375" cy="49053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608FD7A-9CC0-4599-BD0A-642F10BC2E1A}"/>
              </a:ext>
            </a:extLst>
          </p:cNvPr>
          <p:cNvSpPr>
            <a:spLocks noGrp="1"/>
          </p:cNvSpPr>
          <p:nvPr>
            <p:ph type="dt" sz="quarter" idx="1"/>
          </p:nvPr>
        </p:nvSpPr>
        <p:spPr>
          <a:xfrm>
            <a:off x="9898063" y="0"/>
            <a:ext cx="7572375" cy="490538"/>
          </a:xfrm>
          <a:prstGeom prst="rect">
            <a:avLst/>
          </a:prstGeom>
        </p:spPr>
        <p:txBody>
          <a:bodyPr vert="horz" lIns="91440" tIns="45720" rIns="91440" bIns="45720" rtlCol="0"/>
          <a:lstStyle>
            <a:lvl1pPr algn="r">
              <a:defRPr sz="1200"/>
            </a:lvl1pPr>
          </a:lstStyle>
          <a:p>
            <a:fld id="{30FD9114-80B5-4ED7-B8E5-3A0868472264}" type="datetime4">
              <a:rPr lang="en-US" smtClean="0"/>
              <a:t>October 15, 2019</a:t>
            </a:fld>
            <a:endParaRPr lang="en-US"/>
          </a:p>
        </p:txBody>
      </p:sp>
      <p:sp>
        <p:nvSpPr>
          <p:cNvPr id="4" name="Footer Placeholder 3">
            <a:extLst>
              <a:ext uri="{FF2B5EF4-FFF2-40B4-BE49-F238E27FC236}">
                <a16:creationId xmlns:a16="http://schemas.microsoft.com/office/drawing/2014/main" id="{5224D84F-C05A-462E-8E13-F79B6EFDDF67}"/>
              </a:ext>
            </a:extLst>
          </p:cNvPr>
          <p:cNvSpPr>
            <a:spLocks noGrp="1"/>
          </p:cNvSpPr>
          <p:nvPr>
            <p:ph type="ftr" sz="quarter" idx="2"/>
          </p:nvPr>
        </p:nvSpPr>
        <p:spPr>
          <a:xfrm>
            <a:off x="0" y="9301163"/>
            <a:ext cx="7572375" cy="49053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F76C693-50E9-4679-B838-D4E18430BA8C}"/>
              </a:ext>
            </a:extLst>
          </p:cNvPr>
          <p:cNvSpPr>
            <a:spLocks noGrp="1"/>
          </p:cNvSpPr>
          <p:nvPr>
            <p:ph type="sldNum" sz="quarter" idx="3"/>
          </p:nvPr>
        </p:nvSpPr>
        <p:spPr>
          <a:xfrm>
            <a:off x="9898063" y="9301163"/>
            <a:ext cx="7572375" cy="490537"/>
          </a:xfrm>
          <a:prstGeom prst="rect">
            <a:avLst/>
          </a:prstGeom>
        </p:spPr>
        <p:txBody>
          <a:bodyPr vert="horz" lIns="91440" tIns="45720" rIns="91440" bIns="45720" rtlCol="0" anchor="b"/>
          <a:lstStyle>
            <a:lvl1pPr algn="r">
              <a:defRPr sz="1200"/>
            </a:lvl1pPr>
          </a:lstStyle>
          <a:p>
            <a:fld id="{6E9B3389-A65E-496A-AB6E-7A5B74EF2665}" type="slidenum">
              <a:rPr lang="en-US" smtClean="0"/>
              <a:t>‹#›</a:t>
            </a:fld>
            <a:endParaRPr lang="en-US"/>
          </a:p>
        </p:txBody>
      </p:sp>
    </p:spTree>
    <p:extLst>
      <p:ext uri="{BB962C8B-B14F-4D97-AF65-F5344CB8AC3E}">
        <p14:creationId xmlns:p14="http://schemas.microsoft.com/office/powerpoint/2010/main" val="19384447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572375" cy="4905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9898063" y="0"/>
            <a:ext cx="7572375" cy="490538"/>
          </a:xfrm>
          <a:prstGeom prst="rect">
            <a:avLst/>
          </a:prstGeom>
        </p:spPr>
        <p:txBody>
          <a:bodyPr vert="horz" lIns="91440" tIns="45720" rIns="91440" bIns="45720" rtlCol="0"/>
          <a:lstStyle>
            <a:lvl1pPr algn="r">
              <a:defRPr sz="1200"/>
            </a:lvl1pPr>
          </a:lstStyle>
          <a:p>
            <a:fld id="{A80CCE7E-43AE-4D7A-AD6D-EFF496C901FD}" type="datetime4">
              <a:rPr lang="en-US" smtClean="0"/>
              <a:t>October 15, 2019</a:t>
            </a:fld>
            <a:endParaRPr lang="en-US"/>
          </a:p>
        </p:txBody>
      </p:sp>
      <p:sp>
        <p:nvSpPr>
          <p:cNvPr id="4" name="Slide Image Placeholder 3"/>
          <p:cNvSpPr>
            <a:spLocks noGrp="1" noRot="1" noChangeAspect="1"/>
          </p:cNvSpPr>
          <p:nvPr>
            <p:ph type="sldImg" idx="2"/>
          </p:nvPr>
        </p:nvSpPr>
        <p:spPr>
          <a:xfrm>
            <a:off x="6534150" y="1223963"/>
            <a:ext cx="4406900" cy="33051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747838" y="4711700"/>
            <a:ext cx="13979525" cy="385603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01163"/>
            <a:ext cx="7572375" cy="4905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9898063" y="9301163"/>
            <a:ext cx="7572375" cy="490537"/>
          </a:xfrm>
          <a:prstGeom prst="rect">
            <a:avLst/>
          </a:prstGeom>
        </p:spPr>
        <p:txBody>
          <a:bodyPr vert="horz" lIns="91440" tIns="45720" rIns="91440" bIns="45720" rtlCol="0" anchor="b"/>
          <a:lstStyle>
            <a:lvl1pPr algn="r">
              <a:defRPr sz="1200"/>
            </a:lvl1pPr>
          </a:lstStyle>
          <a:p>
            <a:fld id="{CC7BB43D-6859-4C14-84A8-D9538C9727DB}" type="slidenum">
              <a:rPr lang="en-US" smtClean="0"/>
              <a:t>‹#›</a:t>
            </a:fld>
            <a:endParaRPr lang="en-US"/>
          </a:p>
        </p:txBody>
      </p:sp>
    </p:spTree>
    <p:extLst>
      <p:ext uri="{BB962C8B-B14F-4D97-AF65-F5344CB8AC3E}">
        <p14:creationId xmlns:p14="http://schemas.microsoft.com/office/powerpoint/2010/main" val="32983207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slide" Target="../slides/slide16.xml"/><Relationship Id="rId2" Type="http://schemas.openxmlformats.org/officeDocument/2006/relationships/notesMaster" Target="../notesMasters/notesMaster1.xml"/><Relationship Id="rId1" Type="http://schemas.openxmlformats.org/officeDocument/2006/relationships/vmlDrawing" Target="../drawings/vmlDrawing1.vml"/><Relationship Id="rId5" Type="http://schemas.openxmlformats.org/officeDocument/2006/relationships/image" Target="../media/image8.emf"/><Relationship Id="rId4" Type="http://schemas.openxmlformats.org/officeDocument/2006/relationships/package" Target="../embeddings/Microsoft_PowerPoint_Slide.sldx"/></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are several features of the LRM that make it suitable for use as the conceptual model behind RDA.</a:t>
            </a:r>
          </a:p>
          <a:p>
            <a:endParaRPr lang="en-GB" dirty="0"/>
          </a:p>
          <a:p>
            <a:r>
              <a:rPr lang="en-GB" dirty="0"/>
              <a:t>In particular, it supports the RDA Board strategy for improving the utility of RDA for international, cultural heritage, and linked data communities.</a:t>
            </a:r>
          </a:p>
        </p:txBody>
      </p:sp>
      <p:sp>
        <p:nvSpPr>
          <p:cNvPr id="4" name="Date Placeholder 3"/>
          <p:cNvSpPr>
            <a:spLocks noGrp="1"/>
          </p:cNvSpPr>
          <p:nvPr>
            <p:ph type="dt" idx="1"/>
          </p:nvPr>
        </p:nvSpPr>
        <p:spPr/>
        <p:txBody>
          <a:bodyPr/>
          <a:lstStyle/>
          <a:p>
            <a:fld id="{A80CCE7E-43AE-4D7A-AD6D-EFF496C901FD}" type="datetime4">
              <a:rPr lang="en-US" smtClean="0"/>
              <a:t>October 15, 2019</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3</a:t>
            </a:fld>
            <a:endParaRPr lang="en-US"/>
          </a:p>
        </p:txBody>
      </p:sp>
    </p:spTree>
    <p:extLst>
      <p:ext uri="{BB962C8B-B14F-4D97-AF65-F5344CB8AC3E}">
        <p14:creationId xmlns:p14="http://schemas.microsoft.com/office/powerpoint/2010/main" val="18483754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example, three values from a specified representative expression are used to characterize the work that is realized.</a:t>
            </a:r>
          </a:p>
          <a:p>
            <a:endParaRPr lang="en-US" dirty="0"/>
          </a:p>
          <a:p>
            <a:r>
              <a:rPr lang="en-US" dirty="0"/>
              <a:t>The main utility is to provide qualifiers for constructing a unique access point for a work, and to distinguish works which otherwise have ambiguous descriptions</a:t>
            </a:r>
            <a:endParaRPr lang="en-GB" dirty="0"/>
          </a:p>
        </p:txBody>
      </p:sp>
      <p:sp>
        <p:nvSpPr>
          <p:cNvPr id="4" name="Date Placeholder 3"/>
          <p:cNvSpPr>
            <a:spLocks noGrp="1"/>
          </p:cNvSpPr>
          <p:nvPr>
            <p:ph type="dt" idx="1"/>
          </p:nvPr>
        </p:nvSpPr>
        <p:spPr/>
        <p:txBody>
          <a:bodyPr/>
          <a:lstStyle/>
          <a:p>
            <a:fld id="{A80CCE7E-43AE-4D7A-AD6D-EFF496C901FD}" type="datetime4">
              <a:rPr lang="en-US" smtClean="0"/>
              <a:t>October 15, 2019</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12</a:t>
            </a:fld>
            <a:endParaRPr lang="en-US"/>
          </a:p>
        </p:txBody>
      </p:sp>
    </p:spTree>
    <p:extLst>
      <p:ext uri="{BB962C8B-B14F-4D97-AF65-F5344CB8AC3E}">
        <p14:creationId xmlns:p14="http://schemas.microsoft.com/office/powerpoint/2010/main" val="31734668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LRM adds an entity for </a:t>
            </a:r>
            <a:r>
              <a:rPr lang="en-US" dirty="0" err="1"/>
              <a:t>Nomen</a:t>
            </a:r>
            <a:r>
              <a:rPr lang="en-US" dirty="0"/>
              <a:t>. A </a:t>
            </a:r>
            <a:r>
              <a:rPr lang="en-US" dirty="0" err="1"/>
              <a:t>nomen</a:t>
            </a:r>
            <a:r>
              <a:rPr lang="en-US" dirty="0"/>
              <a:t> is a name, label, identifier, or other designation that is used to refer to another entity.</a:t>
            </a:r>
          </a:p>
          <a:p>
            <a:endParaRPr lang="en-US" dirty="0"/>
          </a:p>
          <a:p>
            <a:r>
              <a:rPr lang="en-US" dirty="0"/>
              <a:t>This allows the designation to be independently described. LRM and RDA provide elements for </a:t>
            </a:r>
            <a:r>
              <a:rPr lang="en-US" dirty="0" err="1"/>
              <a:t>Nomen</a:t>
            </a:r>
            <a:r>
              <a:rPr lang="en-US" dirty="0"/>
              <a:t> that are useful for the maintenance of access points and identifiers found in name authority files.</a:t>
            </a:r>
          </a:p>
          <a:p>
            <a:endParaRPr lang="en-US" dirty="0"/>
          </a:p>
          <a:p>
            <a:r>
              <a:rPr lang="en-US" dirty="0"/>
              <a:t>RDA specifically accommodates three types of </a:t>
            </a:r>
            <a:r>
              <a:rPr lang="en-US" dirty="0" err="1"/>
              <a:t>nomen</a:t>
            </a:r>
            <a:r>
              <a:rPr lang="en-US" dirty="0"/>
              <a:t> that correspond to the three recording methods for string values. This is achieved by providing specific elements for name or title, access point, and identifier for each RDA entity except </a:t>
            </a:r>
            <a:r>
              <a:rPr lang="en-US" dirty="0" err="1"/>
              <a:t>Nomen</a:t>
            </a:r>
            <a:r>
              <a:rPr lang="en-US" dirty="0"/>
              <a:t> itself. These elements are all sub-types of the general “appellation” element that links a </a:t>
            </a:r>
            <a:r>
              <a:rPr lang="en-US" dirty="0" err="1"/>
              <a:t>nomen</a:t>
            </a:r>
            <a:r>
              <a:rPr lang="en-US" dirty="0"/>
              <a:t> to its referent entity.</a:t>
            </a:r>
          </a:p>
          <a:p>
            <a:endParaRPr lang="en-US" dirty="0"/>
          </a:p>
          <a:p>
            <a:r>
              <a:rPr lang="en-US" dirty="0" err="1"/>
              <a:t>Nomen</a:t>
            </a:r>
            <a:r>
              <a:rPr lang="en-US" dirty="0"/>
              <a:t> has some unusual characteristics that require special orientation and training. </a:t>
            </a:r>
            <a:r>
              <a:rPr lang="en-US" dirty="0" err="1"/>
              <a:t>Nomen</a:t>
            </a:r>
            <a:r>
              <a:rPr lang="en-US" dirty="0"/>
              <a:t> is only likely to be used in authority control and special bibliographies; most metadata applications will use the value of a </a:t>
            </a:r>
            <a:r>
              <a:rPr lang="en-US" dirty="0" err="1"/>
              <a:t>nomen</a:t>
            </a:r>
            <a:r>
              <a:rPr lang="en-US" dirty="0"/>
              <a:t> without recording it as a separate entity.</a:t>
            </a:r>
            <a:endParaRPr lang="en-GB" dirty="0"/>
          </a:p>
        </p:txBody>
      </p:sp>
      <p:sp>
        <p:nvSpPr>
          <p:cNvPr id="4" name="Date Placeholder 3"/>
          <p:cNvSpPr>
            <a:spLocks noGrp="1"/>
          </p:cNvSpPr>
          <p:nvPr>
            <p:ph type="dt" idx="1"/>
          </p:nvPr>
        </p:nvSpPr>
        <p:spPr/>
        <p:txBody>
          <a:bodyPr/>
          <a:lstStyle/>
          <a:p>
            <a:fld id="{A80CCE7E-43AE-4D7A-AD6D-EFF496C901FD}" type="datetime4">
              <a:rPr lang="en-US" smtClean="0"/>
              <a:t>October 15, 2019</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13</a:t>
            </a:fld>
            <a:endParaRPr lang="en-US"/>
          </a:p>
        </p:txBody>
      </p:sp>
    </p:spTree>
    <p:extLst>
      <p:ext uri="{BB962C8B-B14F-4D97-AF65-F5344CB8AC3E}">
        <p14:creationId xmlns:p14="http://schemas.microsoft.com/office/powerpoint/2010/main" val="29704770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development of the treatment of aggregates in RDA was set aside until the consolidation of IFLA’s Functional Requirements family of models for bibliographic description. This followed a recommendation of the IFLA Working Group on Aggregates that could not reach consensus without clarification and development of related aspects of the other models.</a:t>
            </a:r>
          </a:p>
          <a:p>
            <a:endParaRPr lang="en-GB" dirty="0"/>
          </a:p>
          <a:p>
            <a:r>
              <a:rPr lang="en-GB" dirty="0"/>
              <a:t>The delay lasted six years, although the RSC was able to see final drafts of the consolidated model, the IFLA Library Reference Model (LRM), well in advance of approval and publication in 2017 as a standard of the International Federation of Library Associations and Institutions (IFLA).</a:t>
            </a:r>
          </a:p>
          <a:p>
            <a:endParaRPr lang="en-GB" dirty="0"/>
          </a:p>
          <a:p>
            <a:r>
              <a:rPr lang="en-GB" dirty="0"/>
              <a:t>The LRM confirms the basic model proposed by the Working Group on Aggregates: aggregation is a characteristic the Manifestation entity.</a:t>
            </a:r>
          </a:p>
          <a:p>
            <a:endParaRPr lang="en-GB" dirty="0"/>
          </a:p>
          <a:p>
            <a:r>
              <a:rPr lang="en-GB" dirty="0"/>
              <a:t>The LRM specifically rejects the use of a whole/part relationship between the aggregated content and its component expressions.</a:t>
            </a:r>
          </a:p>
          <a:p>
            <a:endParaRPr lang="en-GB" dirty="0"/>
          </a:p>
          <a:p>
            <a:r>
              <a:rPr lang="en-GB" dirty="0"/>
              <a:t>Instead, the LRM refers to an aggregating work and its expression.</a:t>
            </a:r>
          </a:p>
        </p:txBody>
      </p:sp>
      <p:sp>
        <p:nvSpPr>
          <p:cNvPr id="4" name="Date Placeholder 3"/>
          <p:cNvSpPr>
            <a:spLocks noGrp="1"/>
          </p:cNvSpPr>
          <p:nvPr>
            <p:ph type="dt" idx="1"/>
          </p:nvPr>
        </p:nvSpPr>
        <p:spPr/>
        <p:txBody>
          <a:bodyPr/>
          <a:lstStyle/>
          <a:p>
            <a:fld id="{A80CCE7E-43AE-4D7A-AD6D-EFF496C901FD}" type="datetime4">
              <a:rPr lang="en-US" smtClean="0"/>
              <a:t>October 15, 2019</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14</a:t>
            </a:fld>
            <a:endParaRPr lang="en-US"/>
          </a:p>
        </p:txBody>
      </p:sp>
    </p:spTree>
    <p:extLst>
      <p:ext uri="{BB962C8B-B14F-4D97-AF65-F5344CB8AC3E}">
        <p14:creationId xmlns:p14="http://schemas.microsoft.com/office/powerpoint/2010/main" val="22906209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the general model for aggregates, taken from the LRM.</a:t>
            </a:r>
          </a:p>
          <a:p>
            <a:endParaRPr lang="en-GB" dirty="0"/>
          </a:p>
          <a:p>
            <a:r>
              <a:rPr lang="en-GB" dirty="0"/>
              <a:t>An aggregate manifestation embodies multiple expressions of one or more works plus a single expression of a single aggregating work.</a:t>
            </a:r>
          </a:p>
          <a:p>
            <a:endParaRPr lang="en-GB" dirty="0"/>
          </a:p>
          <a:p>
            <a:r>
              <a:rPr lang="en-GB" dirty="0"/>
              <a:t>Essentially, the aggregating work and its expression are the content of the aggregate manifestation that selects, organizes, and incorporates the content of the expressions that are aggregated in the manifestation.</a:t>
            </a:r>
          </a:p>
          <a:p>
            <a:endParaRPr lang="en-GB" dirty="0"/>
          </a:p>
          <a:p>
            <a:r>
              <a:rPr lang="en-GB" dirty="0"/>
              <a:t>There is no whole/part relationship between the Work entities or the Expression entities, and no corresponding whole/part structure in the Manifestation entity.</a:t>
            </a:r>
          </a:p>
          <a:p>
            <a:endParaRPr lang="en-GB" dirty="0"/>
          </a:p>
          <a:p>
            <a:endParaRPr lang="en-GB" dirty="0"/>
          </a:p>
        </p:txBody>
      </p:sp>
      <p:sp>
        <p:nvSpPr>
          <p:cNvPr id="4" name="Date Placeholder 3"/>
          <p:cNvSpPr>
            <a:spLocks noGrp="1"/>
          </p:cNvSpPr>
          <p:nvPr>
            <p:ph type="dt" idx="1"/>
          </p:nvPr>
        </p:nvSpPr>
        <p:spPr/>
        <p:txBody>
          <a:bodyPr/>
          <a:lstStyle/>
          <a:p>
            <a:fld id="{A80CCE7E-43AE-4D7A-AD6D-EFF496C901FD}" type="datetime4">
              <a:rPr lang="en-US" smtClean="0"/>
              <a:t>October 15, 2019</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15</a:t>
            </a:fld>
            <a:endParaRPr lang="en-US"/>
          </a:p>
        </p:txBody>
      </p:sp>
    </p:spTree>
    <p:extLst>
      <p:ext uri="{BB962C8B-B14F-4D97-AF65-F5344CB8AC3E}">
        <p14:creationId xmlns:p14="http://schemas.microsoft.com/office/powerpoint/2010/main" val="38250432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85FA63E4-45E1-4846-9BD0-50D6E4DEDCA7}"/>
              </a:ext>
            </a:extLst>
          </p:cNvPr>
          <p:cNvSpPr>
            <a:spLocks noGrp="1"/>
          </p:cNvSpPr>
          <p:nvPr>
            <p:ph type="body" idx="1"/>
          </p:nvPr>
        </p:nvSpPr>
        <p:spPr/>
        <p:txBody>
          <a:bodyPr/>
          <a:lstStyle/>
          <a:p>
            <a:r>
              <a:rPr lang="en-GB" dirty="0"/>
              <a:t>It is straightforward to implement this model in RDA.</a:t>
            </a:r>
          </a:p>
          <a:p>
            <a:endParaRPr lang="en-GB" dirty="0"/>
          </a:p>
          <a:p>
            <a:r>
              <a:rPr lang="en-GB" dirty="0"/>
              <a:t>This is the RDA label and definition for “aggregate manifestation”.</a:t>
            </a:r>
          </a:p>
          <a:p>
            <a:endParaRPr lang="en-GB" dirty="0"/>
          </a:p>
          <a:p>
            <a:r>
              <a:rPr lang="en-GB" dirty="0"/>
              <a:t>The example also shows that it is not necessary to record every distinct Work and Expression. There is no need to describe the aggregating work or expression for many applications, if the individual expressions are recorded. Conversely, it may be sufficient to describe the aggregating work and expression and ignore all of the numerous individual poems.</a:t>
            </a:r>
          </a:p>
          <a:p>
            <a:endParaRPr lang="en-GB" dirty="0"/>
          </a:p>
          <a:p>
            <a:r>
              <a:rPr lang="en-GB" dirty="0"/>
              <a:t>It does not matter if different agencies and applications record different components at different times; when the data are brought together, they will be coherent, although some redundancy or duplication will be expected.</a:t>
            </a:r>
          </a:p>
          <a:p>
            <a:endParaRPr lang="en-GB" dirty="0"/>
          </a:p>
          <a:p>
            <a:r>
              <a:rPr lang="en-GB" dirty="0"/>
              <a:t>The LRM provides a specific relationship between the aggregating expression and the expressions that are aggregated. It is not a type of whole/part relationship. This is a new RDA relationship element, labelled “aggregated by” (with inverse “aggregates”).</a:t>
            </a:r>
          </a:p>
          <a:p>
            <a:endParaRPr lang="en-GB" dirty="0"/>
          </a:p>
          <a:p>
            <a:r>
              <a:rPr lang="en-GB" dirty="0"/>
              <a:t>The terminology will be confusing until we become familiar with the new RDA Toolkit.</a:t>
            </a:r>
          </a:p>
          <a:p>
            <a:endParaRPr lang="en-GB" dirty="0"/>
          </a:p>
        </p:txBody>
      </p:sp>
      <p:graphicFrame>
        <p:nvGraphicFramePr>
          <p:cNvPr id="3" name="Objet 2">
            <a:extLst>
              <a:ext uri="{FF2B5EF4-FFF2-40B4-BE49-F238E27FC236}">
                <a16:creationId xmlns:a16="http://schemas.microsoft.com/office/drawing/2014/main" id="{BAAC02A1-2660-46E0-9292-8CE9490ADB51}"/>
              </a:ext>
            </a:extLst>
          </p:cNvPr>
          <p:cNvGraphicFramePr>
            <a:graphicFrameLocks noChangeAspect="1"/>
          </p:cNvGraphicFramePr>
          <p:nvPr/>
        </p:nvGraphicFramePr>
        <p:xfrm>
          <a:off x="6534000" y="1224000"/>
          <a:ext cx="4405685" cy="3304800"/>
        </p:xfrm>
        <a:graphic>
          <a:graphicData uri="http://schemas.openxmlformats.org/presentationml/2006/ole">
            <mc:AlternateContent xmlns:mc="http://schemas.openxmlformats.org/markup-compatibility/2006">
              <mc:Choice xmlns:v="urn:schemas-microsoft-com:vml" Requires="v">
                <p:oleObj spid="_x0000_s1049" name="Slide" r:id="rId4" imgW="6525251" imgH="4894752" progId="PowerPoint.Slide.12">
                  <p:embed/>
                </p:oleObj>
              </mc:Choice>
              <mc:Fallback>
                <p:oleObj name="Slide" r:id="rId4" imgW="6525251" imgH="4894752" progId="PowerPoint.Slide.12">
                  <p:embed/>
                  <p:pic>
                    <p:nvPicPr>
                      <p:cNvPr id="3" name="Objet 2">
                        <a:extLst>
                          <a:ext uri="{FF2B5EF4-FFF2-40B4-BE49-F238E27FC236}">
                            <a16:creationId xmlns:a16="http://schemas.microsoft.com/office/drawing/2014/main" id="{BAAC02A1-2660-46E0-9292-8CE9490ADB51}"/>
                          </a:ext>
                        </a:extLst>
                      </p:cNvPr>
                      <p:cNvPicPr/>
                      <p:nvPr/>
                    </p:nvPicPr>
                    <p:blipFill>
                      <a:blip r:embed="rId5"/>
                      <a:stretch>
                        <a:fillRect/>
                      </a:stretch>
                    </p:blipFill>
                    <p:spPr>
                      <a:xfrm>
                        <a:off x="6534000" y="1224000"/>
                        <a:ext cx="4405685" cy="3304800"/>
                      </a:xfrm>
                      <a:prstGeom prst="rect">
                        <a:avLst/>
                      </a:prstGeom>
                      <a:ln w="12700">
                        <a:solidFill>
                          <a:prstClr val="black"/>
                        </a:solidFill>
                      </a:ln>
                    </p:spPr>
                  </p:pic>
                </p:oleObj>
              </mc:Fallback>
            </mc:AlternateContent>
          </a:graphicData>
        </a:graphic>
      </p:graphicFrame>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identifies three distinct categories of aggregate that are based on the relationships between the expressions selected by the aggregating work and expression.</a:t>
            </a:r>
          </a:p>
          <a:p>
            <a:endParaRPr lang="en-GB" dirty="0"/>
          </a:p>
          <a:p>
            <a:r>
              <a:rPr lang="en-GB" dirty="0"/>
              <a:t>In a collection aggregate, the expressions realize works that are intended by their creators to stand alone.</a:t>
            </a:r>
          </a:p>
          <a:p>
            <a:endParaRPr lang="en-GB" dirty="0"/>
          </a:p>
          <a:p>
            <a:r>
              <a:rPr lang="en-GB" dirty="0"/>
              <a:t>In an augmentation aggregate, one of the expressions realizes a work that is intended by its creator to stand alone, and the other expressions realize works that are intended to augment the stand alone work.</a:t>
            </a:r>
          </a:p>
          <a:p>
            <a:endParaRPr lang="en-GB" dirty="0"/>
          </a:p>
          <a:p>
            <a:r>
              <a:rPr lang="en-GB" dirty="0"/>
              <a:t>In a parallel aggregate, all of the expressions realize the same work in translations or different scripts.</a:t>
            </a:r>
          </a:p>
          <a:p>
            <a:endParaRPr lang="en-GB" dirty="0"/>
          </a:p>
          <a:p>
            <a:r>
              <a:rPr lang="en-GB" dirty="0"/>
              <a:t>It is possible for an aggregate to combine different types. For example, an anthology of poems with a commentary and translation of each poem is a combination of all three types.</a:t>
            </a:r>
          </a:p>
        </p:txBody>
      </p:sp>
      <p:sp>
        <p:nvSpPr>
          <p:cNvPr id="4" name="Date Placeholder 3"/>
          <p:cNvSpPr>
            <a:spLocks noGrp="1"/>
          </p:cNvSpPr>
          <p:nvPr>
            <p:ph type="dt" idx="1"/>
          </p:nvPr>
        </p:nvSpPr>
        <p:spPr/>
        <p:txBody>
          <a:bodyPr/>
          <a:lstStyle/>
          <a:p>
            <a:fld id="{A80CCE7E-43AE-4D7A-AD6D-EFF496C901FD}" type="datetime4">
              <a:rPr lang="en-US" smtClean="0"/>
              <a:t>October 15, 2019</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17</a:t>
            </a:fld>
            <a:endParaRPr lang="en-US"/>
          </a:p>
        </p:txBody>
      </p:sp>
    </p:spTree>
    <p:extLst>
      <p:ext uri="{BB962C8B-B14F-4D97-AF65-F5344CB8AC3E}">
        <p14:creationId xmlns:p14="http://schemas.microsoft.com/office/powerpoint/2010/main" val="33545532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Date Placeholder 3"/>
          <p:cNvSpPr>
            <a:spLocks noGrp="1"/>
          </p:cNvSpPr>
          <p:nvPr>
            <p:ph type="dt" idx="10"/>
          </p:nvPr>
        </p:nvSpPr>
        <p:spPr/>
        <p:txBody>
          <a:bodyPr/>
          <a:lstStyle/>
          <a:p>
            <a:fld id="{A80CCE7E-43AE-4D7A-AD6D-EFF496C901FD}" type="datetime4">
              <a:rPr lang="en-US" smtClean="0"/>
              <a:t>October 15, 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19</a:t>
            </a:fld>
            <a:endParaRPr lang="en-US"/>
          </a:p>
        </p:txBody>
      </p:sp>
    </p:spTree>
    <p:extLst>
      <p:ext uri="{BB962C8B-B14F-4D97-AF65-F5344CB8AC3E}">
        <p14:creationId xmlns:p14="http://schemas.microsoft.com/office/powerpoint/2010/main" val="3482524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retains the main “resource” entities from FRBR: Work, Expression, Manifestation, and Item.</a:t>
            </a:r>
          </a:p>
          <a:p>
            <a:endParaRPr lang="en-GB" dirty="0"/>
          </a:p>
          <a:p>
            <a:r>
              <a:rPr lang="en-GB" dirty="0"/>
              <a:t>The Person entity is also retained, but the definition is now confined to real human beings, and excludes bibliographic identities, fictional and legendary beings, and so on.</a:t>
            </a:r>
          </a:p>
          <a:p>
            <a:endParaRPr lang="en-GB" dirty="0"/>
          </a:p>
          <a:p>
            <a:r>
              <a:rPr lang="en-GB" dirty="0"/>
              <a:t>The LRM introduces several new entities, and an entity super-type labelled “Res”.</a:t>
            </a:r>
          </a:p>
          <a:p>
            <a:endParaRPr lang="en-GB" dirty="0"/>
          </a:p>
          <a:p>
            <a:r>
              <a:rPr lang="en-GB" dirty="0"/>
              <a:t>Res allows broad attributes and relationships to be cascaded down to, or inherited by, all other LRM entities.</a:t>
            </a:r>
          </a:p>
          <a:p>
            <a:endParaRPr lang="en-GB" dirty="0"/>
          </a:p>
          <a:p>
            <a:endParaRPr lang="en-GB" dirty="0"/>
          </a:p>
        </p:txBody>
      </p:sp>
      <p:sp>
        <p:nvSpPr>
          <p:cNvPr id="4" name="Date Placeholder 3"/>
          <p:cNvSpPr>
            <a:spLocks noGrp="1"/>
          </p:cNvSpPr>
          <p:nvPr>
            <p:ph type="dt" idx="1"/>
          </p:nvPr>
        </p:nvSpPr>
        <p:spPr/>
        <p:txBody>
          <a:bodyPr/>
          <a:lstStyle/>
          <a:p>
            <a:fld id="{A80CCE7E-43AE-4D7A-AD6D-EFF496C901FD}" type="datetime4">
              <a:rPr lang="en-US" smtClean="0"/>
              <a:t>October 15, 2019</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4</a:t>
            </a:fld>
            <a:endParaRPr lang="en-US"/>
          </a:p>
        </p:txBody>
      </p:sp>
    </p:spTree>
    <p:extLst>
      <p:ext uri="{BB962C8B-B14F-4D97-AF65-F5344CB8AC3E}">
        <p14:creationId xmlns:p14="http://schemas.microsoft.com/office/powerpoint/2010/main" val="2115494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RDA, the super-entity "RDA Entity" is used in place of Res for all other RDA entities. RDA Entity is a sub-type (sub-class in RDF) of Res.</a:t>
            </a:r>
          </a:p>
          <a:p>
            <a:endParaRPr lang="en-GB" dirty="0"/>
          </a:p>
          <a:p>
            <a:r>
              <a:rPr lang="en-GB" dirty="0"/>
              <a:t>This RDF graph shows new RDA entities taken from the LRM: </a:t>
            </a:r>
            <a:r>
              <a:rPr lang="en-GB" dirty="0" err="1"/>
              <a:t>Nomen</a:t>
            </a:r>
            <a:r>
              <a:rPr lang="en-GB" dirty="0"/>
              <a:t>, Place, Time-span, Collective Agent, and Agent. Current RDA entities are labelled only with their initials. The graph also shows the high-level relationships between the new and current entities.</a:t>
            </a:r>
          </a:p>
          <a:p>
            <a:endParaRPr lang="en-GB" dirty="0"/>
          </a:p>
          <a:p>
            <a:r>
              <a:rPr lang="en-GB" dirty="0"/>
              <a:t>* The “appellation” relationship does not normally apply to </a:t>
            </a:r>
            <a:r>
              <a:rPr lang="en-GB" dirty="0" err="1"/>
              <a:t>Nomen</a:t>
            </a:r>
            <a:r>
              <a:rPr lang="en-GB" dirty="0"/>
              <a:t> itself: </a:t>
            </a:r>
            <a:r>
              <a:rPr lang="en-GB" dirty="0" err="1"/>
              <a:t>Nomens</a:t>
            </a:r>
            <a:r>
              <a:rPr lang="en-GB" dirty="0"/>
              <a:t> do not have </a:t>
            </a:r>
            <a:r>
              <a:rPr lang="en-GB" dirty="0" err="1"/>
              <a:t>nomens</a:t>
            </a:r>
            <a:r>
              <a:rPr lang="en-GB" dirty="0"/>
              <a:t>.</a:t>
            </a:r>
          </a:p>
          <a:p>
            <a:endParaRPr lang="en-GB" dirty="0"/>
          </a:p>
          <a:p>
            <a:r>
              <a:rPr lang="en-GB" dirty="0"/>
              <a:t>** The only RDA entity which does not fit without significant modification is Person because of the narrower definition used by the LRM.</a:t>
            </a:r>
          </a:p>
          <a:p>
            <a:endParaRPr lang="en-GB" dirty="0"/>
          </a:p>
          <a:p>
            <a:r>
              <a:rPr lang="en-GB" dirty="0"/>
              <a:t>The integrated semantic structure of the LRM and RDA entities allows the RDA relationships to be refinements of the high-level LRM relationships, as element sub-types (sub-properties in RDF).</a:t>
            </a:r>
          </a:p>
        </p:txBody>
      </p:sp>
      <p:sp>
        <p:nvSpPr>
          <p:cNvPr id="4" name="Slide Number Placeholder 3"/>
          <p:cNvSpPr>
            <a:spLocks noGrp="1"/>
          </p:cNvSpPr>
          <p:nvPr>
            <p:ph type="sldNum" sz="quarter" idx="10"/>
          </p:nvPr>
        </p:nvSpPr>
        <p:spPr/>
        <p:txBody>
          <a:bodyPr/>
          <a:lstStyle/>
          <a:p>
            <a:fld id="{8AB40ABC-08FF-40E9-9386-7C2CA2AB76A6}" type="slidenum">
              <a:rPr lang="en-GB" smtClean="0"/>
              <a:t>5</a:t>
            </a:fld>
            <a:endParaRPr lang="en-GB"/>
          </a:p>
        </p:txBody>
      </p:sp>
    </p:spTree>
    <p:extLst>
      <p:ext uri="{BB962C8B-B14F-4D97-AF65-F5344CB8AC3E}">
        <p14:creationId xmlns:p14="http://schemas.microsoft.com/office/powerpoint/2010/main" val="39617812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current RDA elements are not compatible with the LRM and have been removed.</a:t>
            </a:r>
          </a:p>
          <a:p>
            <a:endParaRPr lang="en-US" dirty="0"/>
          </a:p>
          <a:p>
            <a:r>
              <a:rPr lang="en-US" dirty="0"/>
              <a:t>All of the remaining elements are narrower in scope than the LRM elements, and therefore can be mapped as sub-types of an LRM element.</a:t>
            </a:r>
          </a:p>
          <a:p>
            <a:endParaRPr lang="en-US" dirty="0"/>
          </a:p>
          <a:p>
            <a:r>
              <a:rPr lang="en-US" dirty="0"/>
              <a:t>The new LRM entities allow many RDA attribute elements to become relationship elements for greater flexibility and utility.</a:t>
            </a:r>
          </a:p>
          <a:p>
            <a:endParaRPr lang="en-US" dirty="0"/>
          </a:p>
          <a:p>
            <a:r>
              <a:rPr lang="en-US" dirty="0"/>
              <a:t>The LRM assigns attribute elements to the Res entity, with the intention that they apply to all sub-classes of Res; that is, to all other entities. Similar attribute elements have been assigned to each RDA entity to implement this intention.</a:t>
            </a:r>
            <a:endParaRPr lang="en-GB" dirty="0"/>
          </a:p>
        </p:txBody>
      </p:sp>
      <p:sp>
        <p:nvSpPr>
          <p:cNvPr id="4" name="Date Placeholder 3"/>
          <p:cNvSpPr>
            <a:spLocks noGrp="1"/>
          </p:cNvSpPr>
          <p:nvPr>
            <p:ph type="dt" idx="1"/>
          </p:nvPr>
        </p:nvSpPr>
        <p:spPr/>
        <p:txBody>
          <a:bodyPr/>
          <a:lstStyle/>
          <a:p>
            <a:fld id="{A80CCE7E-43AE-4D7A-AD6D-EFF496C901FD}" type="datetime4">
              <a:rPr lang="en-US" smtClean="0"/>
              <a:t>October 15, 2019</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6</a:t>
            </a:fld>
            <a:endParaRPr lang="en-US"/>
          </a:p>
        </p:txBody>
      </p:sp>
    </p:spTree>
    <p:extLst>
      <p:ext uri="{BB962C8B-B14F-4D97-AF65-F5344CB8AC3E}">
        <p14:creationId xmlns:p14="http://schemas.microsoft.com/office/powerpoint/2010/main" val="33393388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attribute for Manifestation statement supports the principle of representation from IFLA’s International Cataloguing Principles – how a resource (manifestation) describes itself.</a:t>
            </a:r>
          </a:p>
          <a:p>
            <a:endParaRPr lang="en-GB" dirty="0"/>
          </a:p>
          <a:p>
            <a:r>
              <a:rPr lang="en-GB" dirty="0"/>
              <a:t>The data is usually transcribed from an exemplar of the manifestation, and supports only the user task Identify.</a:t>
            </a:r>
          </a:p>
        </p:txBody>
      </p:sp>
      <p:sp>
        <p:nvSpPr>
          <p:cNvPr id="4" name="Slide Number Placeholder 3"/>
          <p:cNvSpPr>
            <a:spLocks noGrp="1"/>
          </p:cNvSpPr>
          <p:nvPr>
            <p:ph type="sldNum" sz="quarter" idx="10"/>
          </p:nvPr>
        </p:nvSpPr>
        <p:spPr/>
        <p:txBody>
          <a:bodyPr/>
          <a:lstStyle/>
          <a:p>
            <a:fld id="{8AB40ABC-08FF-40E9-9386-7C2CA2AB76A6}" type="slidenum">
              <a:rPr lang="en-GB" smtClean="0"/>
              <a:t>7</a:t>
            </a:fld>
            <a:endParaRPr lang="en-GB"/>
          </a:p>
        </p:txBody>
      </p:sp>
    </p:spTree>
    <p:extLst>
      <p:ext uri="{BB962C8B-B14F-4D97-AF65-F5344CB8AC3E}">
        <p14:creationId xmlns:p14="http://schemas.microsoft.com/office/powerpoint/2010/main" val="25148893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RDA implementation of Manifestation statement keeps specific kinds of statement at a broad level of granularity in order to cover a wide range of ways in which the data is presented on the manifestation.</a:t>
            </a:r>
          </a:p>
          <a:p>
            <a:endParaRPr lang="en-GB" dirty="0"/>
          </a:p>
          <a:p>
            <a:r>
              <a:rPr lang="en-GB" dirty="0"/>
              <a:t>The specific kinds of statement do not have internal structure; there is only one level of hierarchy, and the specific manifestation statements are all sub-types of the general element. Internal structure is not required to support the user task Identify, and in many cases can be counter-productive. For example, it may be difficult to make a useful transcription of just the place(s) of publication.</a:t>
            </a:r>
          </a:p>
          <a:p>
            <a:endParaRPr lang="en-GB" dirty="0"/>
          </a:p>
          <a:p>
            <a:r>
              <a:rPr lang="en-GB" dirty="0"/>
              <a:t>These are some of the new RDA elements for manifestation statements. They use a labelling pattern for consistency and to distinguish them from the current hybrid transcription/recording elements, which are being retained to accommodate current practice.</a:t>
            </a:r>
          </a:p>
        </p:txBody>
      </p:sp>
      <p:sp>
        <p:nvSpPr>
          <p:cNvPr id="4" name="Slide Number Placeholder 3"/>
          <p:cNvSpPr>
            <a:spLocks noGrp="1"/>
          </p:cNvSpPr>
          <p:nvPr>
            <p:ph type="sldNum" sz="quarter" idx="10"/>
          </p:nvPr>
        </p:nvSpPr>
        <p:spPr/>
        <p:txBody>
          <a:bodyPr/>
          <a:lstStyle/>
          <a:p>
            <a:fld id="{8AB40ABC-08FF-40E9-9386-7C2CA2AB76A6}" type="slidenum">
              <a:rPr lang="en-GB" smtClean="0"/>
              <a:t>8</a:t>
            </a:fld>
            <a:endParaRPr lang="en-GB"/>
          </a:p>
        </p:txBody>
      </p:sp>
    </p:spTree>
    <p:extLst>
      <p:ext uri="{BB962C8B-B14F-4D97-AF65-F5344CB8AC3E}">
        <p14:creationId xmlns:p14="http://schemas.microsoft.com/office/powerpoint/2010/main" val="18218807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manifestation statement can only be an unstructured description because there is no control over the terminology, layout, or completeness of how a manifestation describes itself.</a:t>
            </a:r>
          </a:p>
          <a:p>
            <a:endParaRPr lang="en-US" dirty="0"/>
          </a:p>
          <a:p>
            <a:r>
              <a:rPr lang="en-US" dirty="0"/>
              <a:t>RDA provides specific sets of transcription rules. The basic set is designed for minimum intermediation by humans (what is seen on the manifestation) or machines (optical character recognition). The normalized set accommodates additional rules on punctuation, etc. that are similar to those in the original RDA Toolkit.</a:t>
            </a:r>
          </a:p>
          <a:p>
            <a:endParaRPr lang="en-US" dirty="0"/>
          </a:p>
          <a:p>
            <a:r>
              <a:rPr lang="en-US" dirty="0"/>
              <a:t>Other transcription rules are also accommodated.</a:t>
            </a:r>
            <a:endParaRPr lang="en-GB" dirty="0"/>
          </a:p>
        </p:txBody>
      </p:sp>
      <p:sp>
        <p:nvSpPr>
          <p:cNvPr id="4" name="Date Placeholder 3"/>
          <p:cNvSpPr>
            <a:spLocks noGrp="1"/>
          </p:cNvSpPr>
          <p:nvPr>
            <p:ph type="dt" idx="1"/>
          </p:nvPr>
        </p:nvSpPr>
        <p:spPr/>
        <p:txBody>
          <a:bodyPr/>
          <a:lstStyle/>
          <a:p>
            <a:fld id="{A80CCE7E-43AE-4D7A-AD6D-EFF496C901FD}" type="datetime4">
              <a:rPr lang="en-US" smtClean="0"/>
              <a:t>October 15, 2019</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9</a:t>
            </a:fld>
            <a:endParaRPr lang="en-US"/>
          </a:p>
        </p:txBody>
      </p:sp>
    </p:spTree>
    <p:extLst>
      <p:ext uri="{BB962C8B-B14F-4D97-AF65-F5344CB8AC3E}">
        <p14:creationId xmlns:p14="http://schemas.microsoft.com/office/powerpoint/2010/main" val="42129529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LRM introduces a generic attribute for the Work entity that allows a work to be characterized by one or more values taken from a specified expression of the work.</a:t>
            </a:r>
            <a:endParaRPr lang="en-GB" dirty="0"/>
          </a:p>
        </p:txBody>
      </p:sp>
      <p:sp>
        <p:nvSpPr>
          <p:cNvPr id="4" name="Slide Number Placeholder 3"/>
          <p:cNvSpPr>
            <a:spLocks noGrp="1"/>
          </p:cNvSpPr>
          <p:nvPr>
            <p:ph type="sldNum" sz="quarter" idx="10"/>
          </p:nvPr>
        </p:nvSpPr>
        <p:spPr/>
        <p:txBody>
          <a:bodyPr/>
          <a:lstStyle/>
          <a:p>
            <a:fld id="{8AB40ABC-08FF-40E9-9386-7C2CA2AB76A6}" type="slidenum">
              <a:rPr lang="en-GB" smtClean="0"/>
              <a:t>10</a:t>
            </a:fld>
            <a:endParaRPr lang="en-GB"/>
          </a:p>
        </p:txBody>
      </p:sp>
    </p:spTree>
    <p:extLst>
      <p:ext uri="{BB962C8B-B14F-4D97-AF65-F5344CB8AC3E}">
        <p14:creationId xmlns:p14="http://schemas.microsoft.com/office/powerpoint/2010/main" val="2481134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RDA has selected a small set of Expression elements that are useful for characterizing the work that is realized by an expression. The new Toolkit includes new Work elements that correspond to the Expression elements. The basic definitions and scope notes are the same.</a:t>
            </a:r>
          </a:p>
          <a:p>
            <a:endParaRPr lang="en-US" dirty="0"/>
          </a:p>
          <a:p>
            <a:r>
              <a:rPr lang="en-US" dirty="0"/>
              <a:t>Some of the Work representative expression elements alleviate problems caused by the LRM’s relocation of FRBR Work elements to LRM Expression, such as ‘medium of performance’.</a:t>
            </a:r>
            <a:endParaRPr lang="en-GB" dirty="0"/>
          </a:p>
        </p:txBody>
      </p:sp>
      <p:sp>
        <p:nvSpPr>
          <p:cNvPr id="4" name="Date Placeholder 3"/>
          <p:cNvSpPr>
            <a:spLocks noGrp="1"/>
          </p:cNvSpPr>
          <p:nvPr>
            <p:ph type="dt" idx="1"/>
          </p:nvPr>
        </p:nvSpPr>
        <p:spPr/>
        <p:txBody>
          <a:bodyPr/>
          <a:lstStyle/>
          <a:p>
            <a:fld id="{A80CCE7E-43AE-4D7A-AD6D-EFF496C901FD}" type="datetime4">
              <a:rPr lang="en-US" smtClean="0"/>
              <a:t>October 15, 2019</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11</a:t>
            </a:fld>
            <a:endParaRPr lang="en-US"/>
          </a:p>
        </p:txBody>
      </p:sp>
    </p:spTree>
    <p:extLst>
      <p:ext uri="{BB962C8B-B14F-4D97-AF65-F5344CB8AC3E}">
        <p14:creationId xmlns:p14="http://schemas.microsoft.com/office/powerpoint/2010/main" val="21656844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E5F42C2-A0E0-4A3E-AF7F-14900753DACD}"/>
              </a:ext>
            </a:extLst>
          </p:cNvPr>
          <p:cNvSpPr>
            <a:spLocks noGrp="1"/>
          </p:cNvSpPr>
          <p:nvPr>
            <p:ph type="dt" sz="half" idx="10"/>
          </p:nvPr>
        </p:nvSpPr>
        <p:spPr/>
        <p:txBody>
          <a:bodyPr/>
          <a:lstStyle/>
          <a:p>
            <a:fld id="{DE2E6ABE-B97B-4A73-B202-6A3F101785E5}" type="datetime4">
              <a:rPr lang="en-US" smtClean="0"/>
              <a:t>October 15, 2019</a:t>
            </a:fld>
            <a:endParaRPr lang="en-US" dirty="0"/>
          </a:p>
        </p:txBody>
      </p:sp>
      <p:sp>
        <p:nvSpPr>
          <p:cNvPr id="4" name="Slide Number Placeholder 3">
            <a:extLst>
              <a:ext uri="{FF2B5EF4-FFF2-40B4-BE49-F238E27FC236}">
                <a16:creationId xmlns:a16="http://schemas.microsoft.com/office/drawing/2014/main" id="{1B19B245-955B-4246-A129-BE33BAC62915}"/>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20">
            <a:extLst>
              <a:ext uri="{FF2B5EF4-FFF2-40B4-BE49-F238E27FC236}">
                <a16:creationId xmlns:a16="http://schemas.microsoft.com/office/drawing/2014/main" id="{430412D5-F62C-4582-822D-523D66A3740B}"/>
              </a:ext>
            </a:extLst>
          </p:cNvPr>
          <p:cNvSpPr/>
          <p:nvPr userDrawn="1"/>
        </p:nvSpPr>
        <p:spPr>
          <a:xfrm>
            <a:off x="0" y="1"/>
            <a:ext cx="13055600" cy="7447051"/>
          </a:xfrm>
          <a:prstGeom prst="rect">
            <a:avLst/>
          </a:prstGeom>
          <a:blipFill>
            <a:blip r:embed="rId2" cstate="print"/>
            <a:stretch>
              <a:fillRect/>
            </a:stretch>
          </a:blipFill>
        </p:spPr>
        <p:txBody>
          <a:bodyPr wrap="square" lIns="0" tIns="0" rIns="0" bIns="0" rtlCol="0"/>
          <a:lstStyle/>
          <a:p>
            <a:endParaRPr sz="1345"/>
          </a:p>
        </p:txBody>
      </p:sp>
      <p:sp>
        <p:nvSpPr>
          <p:cNvPr id="6" name="Holder 3">
            <a:extLst>
              <a:ext uri="{FF2B5EF4-FFF2-40B4-BE49-F238E27FC236}">
                <a16:creationId xmlns:a16="http://schemas.microsoft.com/office/drawing/2014/main" id="{D51EB834-5A36-462F-9766-CF5252829048}"/>
              </a:ext>
            </a:extLst>
          </p:cNvPr>
          <p:cNvSpPr>
            <a:spLocks noGrp="1"/>
          </p:cNvSpPr>
          <p:nvPr>
            <p:ph idx="1" hasCustomPrompt="1"/>
          </p:nvPr>
        </p:nvSpPr>
        <p:spPr>
          <a:xfrm>
            <a:off x="948808" y="4057651"/>
            <a:ext cx="12106792" cy="1908536"/>
          </a:xfrm>
          <a:prstGeom prst="rect">
            <a:avLst/>
          </a:prstGeom>
        </p:spPr>
        <p:txBody>
          <a:bodyPr wrap="square" lIns="0" tIns="0" rIns="0" bIns="0">
            <a:spAutoFit/>
          </a:bodyPr>
          <a:lstStyle>
            <a:lvl1pPr algn="l">
              <a:defRPr sz="12402">
                <a:solidFill>
                  <a:schemeClr val="bg1"/>
                </a:solidFill>
                <a:latin typeface="Calibri Light" panose="020F0302020204030204" pitchFamily="34" charset="0"/>
              </a:defRPr>
            </a:lvl1pPr>
          </a:lstStyle>
          <a:p>
            <a:r>
              <a:rPr lang="en-US" dirty="0"/>
              <a:t>Title</a:t>
            </a:r>
          </a:p>
        </p:txBody>
      </p:sp>
    </p:spTree>
    <p:extLst>
      <p:ext uri="{BB962C8B-B14F-4D97-AF65-F5344CB8AC3E}">
        <p14:creationId xmlns:p14="http://schemas.microsoft.com/office/powerpoint/2010/main" val="2138237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0C43566-6046-4E9C-8D17-ED54F38F8A33}"/>
              </a:ext>
            </a:extLst>
          </p:cNvPr>
          <p:cNvSpPr>
            <a:spLocks noGrp="1"/>
          </p:cNvSpPr>
          <p:nvPr>
            <p:ph type="dt" sz="half" idx="10"/>
          </p:nvPr>
        </p:nvSpPr>
        <p:spPr/>
        <p:txBody>
          <a:bodyPr/>
          <a:lstStyle/>
          <a:p>
            <a:fld id="{CA9DFB21-2B77-4727-8DA0-73215DD5C57C}" type="datetime4">
              <a:rPr lang="en-US" smtClean="0"/>
              <a:t>October 15, 2019</a:t>
            </a:fld>
            <a:endParaRPr lang="en-US" dirty="0"/>
          </a:p>
        </p:txBody>
      </p:sp>
      <p:sp>
        <p:nvSpPr>
          <p:cNvPr id="4" name="Slide Number Placeholder 3">
            <a:extLst>
              <a:ext uri="{FF2B5EF4-FFF2-40B4-BE49-F238E27FC236}">
                <a16:creationId xmlns:a16="http://schemas.microsoft.com/office/drawing/2014/main" id="{449AE417-89F3-4937-8D80-F2DD32C664B8}"/>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Title 1">
            <a:extLst>
              <a:ext uri="{FF2B5EF4-FFF2-40B4-BE49-F238E27FC236}">
                <a16:creationId xmlns:a16="http://schemas.microsoft.com/office/drawing/2014/main" id="{043FAD77-7179-4530-8741-F8500359AB01}"/>
              </a:ext>
            </a:extLst>
          </p:cNvPr>
          <p:cNvSpPr>
            <a:spLocks noGrp="1"/>
          </p:cNvSpPr>
          <p:nvPr>
            <p:ph type="title" hasCustomPrompt="1"/>
          </p:nvPr>
        </p:nvSpPr>
        <p:spPr>
          <a:xfrm>
            <a:off x="897811" y="520700"/>
            <a:ext cx="7223988" cy="1893888"/>
          </a:xfrm>
          <a:prstGeom prst="rect">
            <a:avLst/>
          </a:prstGeom>
        </p:spPr>
        <p:txBody>
          <a:bodyPr/>
          <a:lstStyle>
            <a:lvl1pPr>
              <a:defRPr sz="8592">
                <a:solidFill>
                  <a:srgbClr val="203189"/>
                </a:solidFill>
              </a:defRPr>
            </a:lvl1pPr>
          </a:lstStyle>
          <a:p>
            <a:r>
              <a:rPr lang="en-US" dirty="0"/>
              <a:t>Title</a:t>
            </a:r>
          </a:p>
        </p:txBody>
      </p:sp>
      <p:sp>
        <p:nvSpPr>
          <p:cNvPr id="6" name="object 2">
            <a:extLst>
              <a:ext uri="{FF2B5EF4-FFF2-40B4-BE49-F238E27FC236}">
                <a16:creationId xmlns:a16="http://schemas.microsoft.com/office/drawing/2014/main" id="{2D0B4B6A-2A81-4C9F-B649-C12A8B0BD189}"/>
              </a:ext>
            </a:extLst>
          </p:cNvPr>
          <p:cNvSpPr/>
          <p:nvPr userDrawn="1"/>
        </p:nvSpPr>
        <p:spPr>
          <a:xfrm>
            <a:off x="9165487" y="0"/>
            <a:ext cx="3890113" cy="4848542"/>
          </a:xfrm>
          <a:prstGeom prst="rect">
            <a:avLst/>
          </a:prstGeom>
          <a:blipFill>
            <a:blip r:embed="rId2" cstate="print"/>
            <a:stretch>
              <a:fillRect/>
            </a:stretch>
          </a:blipFill>
        </p:spPr>
        <p:txBody>
          <a:bodyPr wrap="square" lIns="0" tIns="0" rIns="0" bIns="0" rtlCol="0"/>
          <a:lstStyle/>
          <a:p>
            <a:endParaRPr sz="1345"/>
          </a:p>
        </p:txBody>
      </p:sp>
      <p:sp>
        <p:nvSpPr>
          <p:cNvPr id="7" name="Text Placeholder 6">
            <a:extLst>
              <a:ext uri="{FF2B5EF4-FFF2-40B4-BE49-F238E27FC236}">
                <a16:creationId xmlns:a16="http://schemas.microsoft.com/office/drawing/2014/main" id="{CAB047D8-AC63-4F78-8530-D1DE054AE735}"/>
              </a:ext>
            </a:extLst>
          </p:cNvPr>
          <p:cNvSpPr>
            <a:spLocks noGrp="1"/>
          </p:cNvSpPr>
          <p:nvPr>
            <p:ph type="body" sz="quarter" idx="12" hasCustomPrompt="1"/>
          </p:nvPr>
        </p:nvSpPr>
        <p:spPr>
          <a:xfrm>
            <a:off x="897810" y="2762250"/>
            <a:ext cx="10070412" cy="4343400"/>
          </a:xfrm>
          <a:prstGeom prst="rect">
            <a:avLst/>
          </a:prstGeom>
        </p:spPr>
        <p:txBody>
          <a:bodyPr/>
          <a:lstStyle>
            <a:lvl1pPr>
              <a:defRPr sz="1793"/>
            </a:lvl1pPr>
          </a:lstStyle>
          <a:p>
            <a:pPr lvl="0"/>
            <a:r>
              <a:rPr lang="en-US" dirty="0"/>
              <a:t>Click to insert text.</a:t>
            </a:r>
          </a:p>
        </p:txBody>
      </p:sp>
    </p:spTree>
    <p:extLst>
      <p:ext uri="{BB962C8B-B14F-4D97-AF65-F5344CB8AC3E}">
        <p14:creationId xmlns:p14="http://schemas.microsoft.com/office/powerpoint/2010/main" val="2458006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1BA9CF6-AB2D-46CF-8D43-4A16861899F5}"/>
              </a:ext>
            </a:extLst>
          </p:cNvPr>
          <p:cNvSpPr>
            <a:spLocks noGrp="1"/>
          </p:cNvSpPr>
          <p:nvPr>
            <p:ph type="dt" sz="half" idx="10"/>
          </p:nvPr>
        </p:nvSpPr>
        <p:spPr/>
        <p:txBody>
          <a:bodyPr/>
          <a:lstStyle/>
          <a:p>
            <a:fld id="{D2008080-C00F-4680-BFFC-33C890FA1B66}" type="datetime4">
              <a:rPr lang="en-US" smtClean="0"/>
              <a:t>October 15, 2019</a:t>
            </a:fld>
            <a:endParaRPr lang="en-US" dirty="0"/>
          </a:p>
        </p:txBody>
      </p:sp>
      <p:sp>
        <p:nvSpPr>
          <p:cNvPr id="4" name="Slide Number Placeholder 3">
            <a:extLst>
              <a:ext uri="{FF2B5EF4-FFF2-40B4-BE49-F238E27FC236}">
                <a16:creationId xmlns:a16="http://schemas.microsoft.com/office/drawing/2014/main" id="{5FC0936E-F890-4240-8C96-18902985B99A}"/>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object 2">
            <a:extLst>
              <a:ext uri="{FF2B5EF4-FFF2-40B4-BE49-F238E27FC236}">
                <a16:creationId xmlns:a16="http://schemas.microsoft.com/office/drawing/2014/main" id="{D34479D8-3FF8-47A6-AFE0-325303D56120}"/>
              </a:ext>
            </a:extLst>
          </p:cNvPr>
          <p:cNvSpPr/>
          <p:nvPr userDrawn="1"/>
        </p:nvSpPr>
        <p:spPr>
          <a:xfrm>
            <a:off x="0" y="0"/>
            <a:ext cx="4714931" cy="5876582"/>
          </a:xfrm>
          <a:prstGeom prst="rect">
            <a:avLst/>
          </a:prstGeom>
          <a:blipFill>
            <a:blip r:embed="rId2" cstate="print"/>
            <a:stretch>
              <a:fillRect/>
            </a:stretch>
          </a:blipFill>
        </p:spPr>
        <p:txBody>
          <a:bodyPr wrap="square" lIns="0" tIns="0" rIns="0" bIns="0" rtlCol="0"/>
          <a:lstStyle/>
          <a:p>
            <a:endParaRPr sz="1345"/>
          </a:p>
        </p:txBody>
      </p:sp>
      <p:sp>
        <p:nvSpPr>
          <p:cNvPr id="6" name="object 3">
            <a:extLst>
              <a:ext uri="{FF2B5EF4-FFF2-40B4-BE49-F238E27FC236}">
                <a16:creationId xmlns:a16="http://schemas.microsoft.com/office/drawing/2014/main" id="{0BCB6BE5-C74F-4DEB-9DB1-035B3B8BF99F}"/>
              </a:ext>
            </a:extLst>
          </p:cNvPr>
          <p:cNvSpPr/>
          <p:nvPr userDrawn="1"/>
        </p:nvSpPr>
        <p:spPr>
          <a:xfrm>
            <a:off x="0" y="793752"/>
            <a:ext cx="5058096" cy="914400"/>
          </a:xfrm>
          <a:custGeom>
            <a:avLst/>
            <a:gdLst/>
            <a:ahLst/>
            <a:cxnLst/>
            <a:rect l="l" t="t" r="r" b="b"/>
            <a:pathLst>
              <a:path w="6770370" h="914400">
                <a:moveTo>
                  <a:pt x="6769963" y="0"/>
                </a:moveTo>
                <a:lnTo>
                  <a:pt x="0" y="0"/>
                </a:lnTo>
                <a:lnTo>
                  <a:pt x="0" y="914400"/>
                </a:lnTo>
                <a:lnTo>
                  <a:pt x="5803036" y="914400"/>
                </a:lnTo>
                <a:lnTo>
                  <a:pt x="6769963" y="0"/>
                </a:lnTo>
                <a:close/>
              </a:path>
            </a:pathLst>
          </a:custGeom>
          <a:solidFill>
            <a:srgbClr val="203189"/>
          </a:solidFill>
        </p:spPr>
        <p:txBody>
          <a:bodyPr wrap="square" lIns="0" tIns="0" rIns="0" bIns="0" rtlCol="0"/>
          <a:lstStyle/>
          <a:p>
            <a:endParaRPr sz="1345" dirty="0"/>
          </a:p>
        </p:txBody>
      </p:sp>
      <p:sp>
        <p:nvSpPr>
          <p:cNvPr id="7" name="TextBox 6">
            <a:extLst>
              <a:ext uri="{FF2B5EF4-FFF2-40B4-BE49-F238E27FC236}">
                <a16:creationId xmlns:a16="http://schemas.microsoft.com/office/drawing/2014/main" id="{5289DB7F-780C-47BB-B26D-B55B3217E60E}"/>
              </a:ext>
            </a:extLst>
          </p:cNvPr>
          <p:cNvSpPr txBox="1"/>
          <p:nvPr userDrawn="1"/>
        </p:nvSpPr>
        <p:spPr>
          <a:xfrm>
            <a:off x="-929832" y="781051"/>
            <a:ext cx="5294349" cy="644151"/>
          </a:xfrm>
          <a:prstGeom prst="rect">
            <a:avLst/>
          </a:prstGeom>
          <a:noFill/>
        </p:spPr>
        <p:txBody>
          <a:bodyPr wrap="square" rtlCol="0">
            <a:spAutoFit/>
          </a:bodyPr>
          <a:lstStyle/>
          <a:p>
            <a:pPr algn="r"/>
            <a:r>
              <a:rPr lang="en-US" sz="3586" dirty="0">
                <a:solidFill>
                  <a:schemeClr val="bg1"/>
                </a:solidFill>
                <a:latin typeface="Calibri Light" panose="020F0302020204030204" pitchFamily="34" charset="0"/>
              </a:rPr>
              <a:t>overview </a:t>
            </a:r>
          </a:p>
        </p:txBody>
      </p:sp>
    </p:spTree>
    <p:extLst>
      <p:ext uri="{BB962C8B-B14F-4D97-AF65-F5344CB8AC3E}">
        <p14:creationId xmlns:p14="http://schemas.microsoft.com/office/powerpoint/2010/main" val="1478009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51833AC-CE29-412E-9586-A2CCCF756ADD}"/>
              </a:ext>
            </a:extLst>
          </p:cNvPr>
          <p:cNvSpPr>
            <a:spLocks noGrp="1"/>
          </p:cNvSpPr>
          <p:nvPr>
            <p:ph type="dt" sz="half" idx="10"/>
          </p:nvPr>
        </p:nvSpPr>
        <p:spPr/>
        <p:txBody>
          <a:bodyPr/>
          <a:lstStyle/>
          <a:p>
            <a:fld id="{D0F6B087-20D5-46FC-9AC3-EF55EF059985}" type="datetime4">
              <a:rPr lang="en-US" smtClean="0"/>
              <a:t>October 15, 2019</a:t>
            </a:fld>
            <a:endParaRPr lang="en-US" dirty="0"/>
          </a:p>
        </p:txBody>
      </p:sp>
      <p:sp>
        <p:nvSpPr>
          <p:cNvPr id="4" name="Slide Number Placeholder 3">
            <a:extLst>
              <a:ext uri="{FF2B5EF4-FFF2-40B4-BE49-F238E27FC236}">
                <a16:creationId xmlns:a16="http://schemas.microsoft.com/office/drawing/2014/main" id="{5785548F-1227-419F-8672-16150B2A2784}"/>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object 2">
            <a:extLst>
              <a:ext uri="{FF2B5EF4-FFF2-40B4-BE49-F238E27FC236}">
                <a16:creationId xmlns:a16="http://schemas.microsoft.com/office/drawing/2014/main" id="{1E9B1FBC-B132-49E1-B55E-D2FA9F7C099B}"/>
              </a:ext>
            </a:extLst>
          </p:cNvPr>
          <p:cNvSpPr/>
          <p:nvPr userDrawn="1"/>
        </p:nvSpPr>
        <p:spPr>
          <a:xfrm>
            <a:off x="9165487" y="0"/>
            <a:ext cx="3890113" cy="4848542"/>
          </a:xfrm>
          <a:prstGeom prst="rect">
            <a:avLst/>
          </a:prstGeom>
          <a:blipFill>
            <a:blip r:embed="rId2" cstate="print"/>
            <a:stretch>
              <a:fillRect/>
            </a:stretch>
          </a:blipFill>
        </p:spPr>
        <p:txBody>
          <a:bodyPr wrap="square" lIns="0" tIns="0" rIns="0" bIns="0" rtlCol="0"/>
          <a:lstStyle/>
          <a:p>
            <a:endParaRPr sz="1345"/>
          </a:p>
        </p:txBody>
      </p:sp>
      <p:sp>
        <p:nvSpPr>
          <p:cNvPr id="6" name="object 3">
            <a:extLst>
              <a:ext uri="{FF2B5EF4-FFF2-40B4-BE49-F238E27FC236}">
                <a16:creationId xmlns:a16="http://schemas.microsoft.com/office/drawing/2014/main" id="{1BDD7E71-4917-4E7C-ABFD-6A843BCDCA0D}"/>
              </a:ext>
            </a:extLst>
          </p:cNvPr>
          <p:cNvSpPr/>
          <p:nvPr userDrawn="1"/>
        </p:nvSpPr>
        <p:spPr>
          <a:xfrm>
            <a:off x="8405156" y="793752"/>
            <a:ext cx="4650583" cy="914400"/>
          </a:xfrm>
          <a:custGeom>
            <a:avLst/>
            <a:gdLst/>
            <a:ahLst/>
            <a:cxnLst/>
            <a:rect l="l" t="t" r="r" b="b"/>
            <a:pathLst>
              <a:path w="6224905" h="914400">
                <a:moveTo>
                  <a:pt x="6224727" y="0"/>
                </a:moveTo>
                <a:lnTo>
                  <a:pt x="0" y="0"/>
                </a:lnTo>
                <a:lnTo>
                  <a:pt x="966927" y="914400"/>
                </a:lnTo>
                <a:lnTo>
                  <a:pt x="6224727" y="914400"/>
                </a:lnTo>
                <a:lnTo>
                  <a:pt x="6224727" y="0"/>
                </a:lnTo>
                <a:close/>
              </a:path>
            </a:pathLst>
          </a:custGeom>
          <a:solidFill>
            <a:srgbClr val="203189"/>
          </a:solidFill>
        </p:spPr>
        <p:txBody>
          <a:bodyPr wrap="square" lIns="0" tIns="0" rIns="0" bIns="0" rtlCol="0"/>
          <a:lstStyle/>
          <a:p>
            <a:endParaRPr sz="1345" dirty="0"/>
          </a:p>
        </p:txBody>
      </p:sp>
      <p:sp>
        <p:nvSpPr>
          <p:cNvPr id="7" name="TextBox 6">
            <a:extLst>
              <a:ext uri="{FF2B5EF4-FFF2-40B4-BE49-F238E27FC236}">
                <a16:creationId xmlns:a16="http://schemas.microsoft.com/office/drawing/2014/main" id="{420C29F6-276F-4ED4-8E5F-E4899554D283}"/>
              </a:ext>
            </a:extLst>
          </p:cNvPr>
          <p:cNvSpPr txBox="1"/>
          <p:nvPr userDrawn="1"/>
        </p:nvSpPr>
        <p:spPr>
          <a:xfrm>
            <a:off x="9089582" y="781051"/>
            <a:ext cx="5294349" cy="644151"/>
          </a:xfrm>
          <a:prstGeom prst="rect">
            <a:avLst/>
          </a:prstGeom>
          <a:noFill/>
        </p:spPr>
        <p:txBody>
          <a:bodyPr wrap="square" rtlCol="0">
            <a:spAutoFit/>
          </a:bodyPr>
          <a:lstStyle/>
          <a:p>
            <a:r>
              <a:rPr lang="en-US" sz="3586" dirty="0">
                <a:solidFill>
                  <a:schemeClr val="bg1"/>
                </a:solidFill>
                <a:latin typeface="Calibri Light" panose="020F0302020204030204" pitchFamily="34" charset="0"/>
              </a:rPr>
              <a:t>overview</a:t>
            </a:r>
          </a:p>
        </p:txBody>
      </p:sp>
    </p:spTree>
    <p:extLst>
      <p:ext uri="{BB962C8B-B14F-4D97-AF65-F5344CB8AC3E}">
        <p14:creationId xmlns:p14="http://schemas.microsoft.com/office/powerpoint/2010/main" val="939323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B7A163D-3886-46C1-8E21-E308A8AB96A1}"/>
              </a:ext>
            </a:extLst>
          </p:cNvPr>
          <p:cNvSpPr>
            <a:spLocks noGrp="1"/>
          </p:cNvSpPr>
          <p:nvPr>
            <p:ph type="dt" sz="half" idx="10"/>
          </p:nvPr>
        </p:nvSpPr>
        <p:spPr/>
        <p:txBody>
          <a:bodyPr/>
          <a:lstStyle/>
          <a:p>
            <a:fld id="{C8C36631-B86C-466A-BEA1-F9227B57F3C2}" type="datetime4">
              <a:rPr lang="en-US" smtClean="0"/>
              <a:t>October 15, 2019</a:t>
            </a:fld>
            <a:endParaRPr lang="en-US" dirty="0"/>
          </a:p>
        </p:txBody>
      </p:sp>
      <p:sp>
        <p:nvSpPr>
          <p:cNvPr id="4" name="Slide Number Placeholder 3">
            <a:extLst>
              <a:ext uri="{FF2B5EF4-FFF2-40B4-BE49-F238E27FC236}">
                <a16:creationId xmlns:a16="http://schemas.microsoft.com/office/drawing/2014/main" id="{95700779-0233-4175-AB80-845BB3D39F2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Holder 3">
            <a:extLst>
              <a:ext uri="{FF2B5EF4-FFF2-40B4-BE49-F238E27FC236}">
                <a16:creationId xmlns:a16="http://schemas.microsoft.com/office/drawing/2014/main" id="{CBA3B939-BD69-4490-A25D-1CF869864331}"/>
              </a:ext>
            </a:extLst>
          </p:cNvPr>
          <p:cNvSpPr>
            <a:spLocks noGrp="1"/>
          </p:cNvSpPr>
          <p:nvPr>
            <p:ph idx="1" hasCustomPrompt="1"/>
          </p:nvPr>
        </p:nvSpPr>
        <p:spPr>
          <a:xfrm>
            <a:off x="4990731" y="4057650"/>
            <a:ext cx="8064869" cy="689869"/>
          </a:xfrm>
          <a:prstGeom prst="rect">
            <a:avLst/>
          </a:prstGeom>
        </p:spPr>
        <p:txBody>
          <a:bodyPr wrap="square" lIns="0" tIns="0" rIns="0" bIns="0">
            <a:spAutoFit/>
          </a:bodyPr>
          <a:lstStyle>
            <a:lvl1pPr algn="ctr">
              <a:defRPr sz="4483">
                <a:solidFill>
                  <a:srgbClr val="203189"/>
                </a:solidFill>
                <a:latin typeface="Calibri Light" panose="020F0302020204030204" pitchFamily="34" charset="0"/>
              </a:defRPr>
            </a:lvl1pPr>
          </a:lstStyle>
          <a:p>
            <a:r>
              <a:rPr lang="en-US" dirty="0"/>
              <a:t>Conclusion</a:t>
            </a:r>
            <a:endParaRPr dirty="0"/>
          </a:p>
        </p:txBody>
      </p:sp>
      <p:sp>
        <p:nvSpPr>
          <p:cNvPr id="6" name="bk object 16">
            <a:extLst>
              <a:ext uri="{FF2B5EF4-FFF2-40B4-BE49-F238E27FC236}">
                <a16:creationId xmlns:a16="http://schemas.microsoft.com/office/drawing/2014/main" id="{FAA1E53A-6FBD-4DBE-8C0D-055893377F68}"/>
              </a:ext>
            </a:extLst>
          </p:cNvPr>
          <p:cNvSpPr/>
          <p:nvPr userDrawn="1"/>
        </p:nvSpPr>
        <p:spPr>
          <a:xfrm>
            <a:off x="0" y="1009650"/>
            <a:ext cx="7688230" cy="7581900"/>
          </a:xfrm>
          <a:prstGeom prst="rect">
            <a:avLst/>
          </a:prstGeom>
          <a:blipFill>
            <a:blip r:embed="rId2" cstate="print"/>
            <a:stretch>
              <a:fillRect/>
            </a:stretch>
          </a:blipFill>
        </p:spPr>
        <p:txBody>
          <a:bodyPr wrap="square" lIns="0" tIns="0" rIns="0" bIns="0" rtlCol="0"/>
          <a:lstStyle/>
          <a:p>
            <a:endParaRPr sz="1345"/>
          </a:p>
        </p:txBody>
      </p:sp>
      <p:sp>
        <p:nvSpPr>
          <p:cNvPr id="7" name="bk object 17">
            <a:extLst>
              <a:ext uri="{FF2B5EF4-FFF2-40B4-BE49-F238E27FC236}">
                <a16:creationId xmlns:a16="http://schemas.microsoft.com/office/drawing/2014/main" id="{C220C9F3-64AA-448A-9B0B-92D658D4D759}"/>
              </a:ext>
            </a:extLst>
          </p:cNvPr>
          <p:cNvSpPr/>
          <p:nvPr userDrawn="1"/>
        </p:nvSpPr>
        <p:spPr>
          <a:xfrm>
            <a:off x="0" y="5556250"/>
            <a:ext cx="1869152" cy="3035300"/>
          </a:xfrm>
          <a:custGeom>
            <a:avLst/>
            <a:gdLst/>
            <a:ahLst/>
            <a:cxnLst/>
            <a:rect l="l" t="t" r="r" b="b"/>
            <a:pathLst>
              <a:path w="2501900" h="3035300">
                <a:moveTo>
                  <a:pt x="0" y="0"/>
                </a:moveTo>
                <a:lnTo>
                  <a:pt x="0" y="3035300"/>
                </a:lnTo>
                <a:lnTo>
                  <a:pt x="2501455" y="3035300"/>
                </a:lnTo>
                <a:lnTo>
                  <a:pt x="0" y="0"/>
                </a:lnTo>
                <a:close/>
              </a:path>
            </a:pathLst>
          </a:custGeom>
          <a:solidFill>
            <a:srgbClr val="203189"/>
          </a:solidFill>
        </p:spPr>
        <p:txBody>
          <a:bodyPr wrap="square" lIns="0" tIns="0" rIns="0" bIns="0" rtlCol="0"/>
          <a:lstStyle/>
          <a:p>
            <a:endParaRPr sz="1345"/>
          </a:p>
        </p:txBody>
      </p:sp>
      <p:sp>
        <p:nvSpPr>
          <p:cNvPr id="8" name="bk object 19">
            <a:extLst>
              <a:ext uri="{FF2B5EF4-FFF2-40B4-BE49-F238E27FC236}">
                <a16:creationId xmlns:a16="http://schemas.microsoft.com/office/drawing/2014/main" id="{593C4038-930A-43D6-BE50-90E2A5DB29B3}"/>
              </a:ext>
            </a:extLst>
          </p:cNvPr>
          <p:cNvSpPr/>
          <p:nvPr userDrawn="1"/>
        </p:nvSpPr>
        <p:spPr>
          <a:xfrm>
            <a:off x="0" y="342900"/>
            <a:ext cx="13055600" cy="914400"/>
          </a:xfrm>
          <a:custGeom>
            <a:avLst/>
            <a:gdLst/>
            <a:ahLst/>
            <a:cxnLst/>
            <a:rect l="l" t="t" r="r" b="b"/>
            <a:pathLst>
              <a:path w="17475200" h="914400">
                <a:moveTo>
                  <a:pt x="0" y="914400"/>
                </a:moveTo>
                <a:lnTo>
                  <a:pt x="17475200" y="914400"/>
                </a:lnTo>
                <a:lnTo>
                  <a:pt x="17475200" y="0"/>
                </a:lnTo>
                <a:lnTo>
                  <a:pt x="0" y="0"/>
                </a:lnTo>
                <a:lnTo>
                  <a:pt x="0" y="914400"/>
                </a:lnTo>
                <a:close/>
              </a:path>
            </a:pathLst>
          </a:custGeom>
          <a:solidFill>
            <a:srgbClr val="203189"/>
          </a:solidFill>
        </p:spPr>
        <p:txBody>
          <a:bodyPr wrap="square" lIns="0" tIns="0" rIns="0" bIns="0" rtlCol="0"/>
          <a:lstStyle/>
          <a:p>
            <a:endParaRPr sz="1345"/>
          </a:p>
        </p:txBody>
      </p:sp>
      <p:sp>
        <p:nvSpPr>
          <p:cNvPr id="9" name="Holder 2">
            <a:extLst>
              <a:ext uri="{FF2B5EF4-FFF2-40B4-BE49-F238E27FC236}">
                <a16:creationId xmlns:a16="http://schemas.microsoft.com/office/drawing/2014/main" id="{E2A89CE0-A685-4873-8C87-2996DED585AC}"/>
              </a:ext>
            </a:extLst>
          </p:cNvPr>
          <p:cNvSpPr>
            <a:spLocks noGrp="1"/>
          </p:cNvSpPr>
          <p:nvPr>
            <p:ph type="title" hasCustomPrompt="1"/>
          </p:nvPr>
        </p:nvSpPr>
        <p:spPr>
          <a:xfrm>
            <a:off x="400705" y="578764"/>
            <a:ext cx="12254189" cy="321948"/>
          </a:xfrm>
          <a:prstGeom prst="rect">
            <a:avLst/>
          </a:prstGeom>
        </p:spPr>
        <p:txBody>
          <a:bodyPr wrap="square" lIns="0" tIns="0" rIns="0" bIns="0">
            <a:spAutoFit/>
          </a:bodyPr>
          <a:lstStyle>
            <a:lvl1pPr>
              <a:defRPr sz="2092" b="1" i="0">
                <a:solidFill>
                  <a:schemeClr val="bg1"/>
                </a:solidFill>
                <a:latin typeface="Calibri"/>
                <a:cs typeface="Calibri"/>
              </a:defRPr>
            </a:lvl1pPr>
          </a:lstStyle>
          <a:p>
            <a:r>
              <a:rPr lang="en-US" dirty="0"/>
              <a:t>Part 2</a:t>
            </a:r>
            <a:endParaRPr dirty="0"/>
          </a:p>
        </p:txBody>
      </p:sp>
    </p:spTree>
    <p:extLst>
      <p:ext uri="{BB962C8B-B14F-4D97-AF65-F5344CB8AC3E}">
        <p14:creationId xmlns:p14="http://schemas.microsoft.com/office/powerpoint/2010/main" val="3866645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CE6F2EA-0AF8-4EF4-BD94-B4017F857E12}"/>
              </a:ext>
            </a:extLst>
          </p:cNvPr>
          <p:cNvSpPr>
            <a:spLocks noGrp="1"/>
          </p:cNvSpPr>
          <p:nvPr>
            <p:ph type="dt" sz="half" idx="10"/>
          </p:nvPr>
        </p:nvSpPr>
        <p:spPr/>
        <p:txBody>
          <a:bodyPr/>
          <a:lstStyle/>
          <a:p>
            <a:fld id="{272804E9-DEAF-46AD-95B2-D63C78700BF2}" type="datetime4">
              <a:rPr lang="en-US" smtClean="0"/>
              <a:t>October 15, 2019</a:t>
            </a:fld>
            <a:endParaRPr lang="en-US" dirty="0"/>
          </a:p>
        </p:txBody>
      </p:sp>
      <p:sp>
        <p:nvSpPr>
          <p:cNvPr id="4" name="Slide Number Placeholder 3">
            <a:extLst>
              <a:ext uri="{FF2B5EF4-FFF2-40B4-BE49-F238E27FC236}">
                <a16:creationId xmlns:a16="http://schemas.microsoft.com/office/drawing/2014/main" id="{5C3EDB0C-E1C2-4B21-AE98-8E76A7AA44C2}"/>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Tree>
    <p:extLst>
      <p:ext uri="{BB962C8B-B14F-4D97-AF65-F5344CB8AC3E}">
        <p14:creationId xmlns:p14="http://schemas.microsoft.com/office/powerpoint/2010/main" val="653231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73D40DF-A59E-46E6-A858-FB93D3B74F6C}"/>
              </a:ext>
            </a:extLst>
          </p:cNvPr>
          <p:cNvSpPr>
            <a:spLocks noGrp="1"/>
          </p:cNvSpPr>
          <p:nvPr>
            <p:ph type="dt" sz="half" idx="10"/>
          </p:nvPr>
        </p:nvSpPr>
        <p:spPr/>
        <p:txBody>
          <a:bodyPr/>
          <a:lstStyle/>
          <a:p>
            <a:fld id="{E001E81F-CAD3-412B-8E6F-53481B321DC6}" type="datetime4">
              <a:rPr lang="en-US" smtClean="0"/>
              <a:t>October 15, 2019</a:t>
            </a:fld>
            <a:endParaRPr lang="en-US" dirty="0"/>
          </a:p>
        </p:txBody>
      </p:sp>
      <p:sp>
        <p:nvSpPr>
          <p:cNvPr id="4" name="Slide Number Placeholder 3">
            <a:extLst>
              <a:ext uri="{FF2B5EF4-FFF2-40B4-BE49-F238E27FC236}">
                <a16:creationId xmlns:a16="http://schemas.microsoft.com/office/drawing/2014/main" id="{5BEDDCB9-1088-4D84-A120-796874DD177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16">
            <a:extLst>
              <a:ext uri="{FF2B5EF4-FFF2-40B4-BE49-F238E27FC236}">
                <a16:creationId xmlns:a16="http://schemas.microsoft.com/office/drawing/2014/main" id="{1D6E9937-F207-4901-947F-1AC04DC29BD8}"/>
              </a:ext>
            </a:extLst>
          </p:cNvPr>
          <p:cNvSpPr/>
          <p:nvPr userDrawn="1"/>
        </p:nvSpPr>
        <p:spPr>
          <a:xfrm>
            <a:off x="6416969" y="0"/>
            <a:ext cx="6638630" cy="4738420"/>
          </a:xfrm>
          <a:prstGeom prst="rect">
            <a:avLst/>
          </a:prstGeom>
          <a:blipFill>
            <a:blip r:embed="rId2" cstate="print"/>
            <a:stretch>
              <a:fillRect/>
            </a:stretch>
          </a:blipFill>
        </p:spPr>
        <p:txBody>
          <a:bodyPr wrap="square" lIns="0" tIns="0" rIns="0" bIns="0" rtlCol="0"/>
          <a:lstStyle/>
          <a:p>
            <a:endParaRPr sz="1345"/>
          </a:p>
        </p:txBody>
      </p:sp>
      <p:sp>
        <p:nvSpPr>
          <p:cNvPr id="6" name="Title 1">
            <a:extLst>
              <a:ext uri="{FF2B5EF4-FFF2-40B4-BE49-F238E27FC236}">
                <a16:creationId xmlns:a16="http://schemas.microsoft.com/office/drawing/2014/main" id="{01B40AA9-D85B-4470-887F-CE34A8661CE8}"/>
              </a:ext>
            </a:extLst>
          </p:cNvPr>
          <p:cNvSpPr>
            <a:spLocks noGrp="1"/>
          </p:cNvSpPr>
          <p:nvPr>
            <p:ph type="title" hasCustomPrompt="1"/>
          </p:nvPr>
        </p:nvSpPr>
        <p:spPr>
          <a:xfrm>
            <a:off x="897811" y="520700"/>
            <a:ext cx="7223988" cy="1893888"/>
          </a:xfrm>
          <a:prstGeom prst="rect">
            <a:avLst/>
          </a:prstGeom>
        </p:spPr>
        <p:txBody>
          <a:bodyPr/>
          <a:lstStyle>
            <a:lvl1pPr>
              <a:defRPr sz="8592">
                <a:solidFill>
                  <a:srgbClr val="203189"/>
                </a:solidFill>
              </a:defRPr>
            </a:lvl1pPr>
          </a:lstStyle>
          <a:p>
            <a:r>
              <a:rPr lang="en-US" dirty="0"/>
              <a:t>Title</a:t>
            </a:r>
          </a:p>
        </p:txBody>
      </p:sp>
      <p:sp>
        <p:nvSpPr>
          <p:cNvPr id="8" name="Text Placeholder 7">
            <a:extLst>
              <a:ext uri="{FF2B5EF4-FFF2-40B4-BE49-F238E27FC236}">
                <a16:creationId xmlns:a16="http://schemas.microsoft.com/office/drawing/2014/main" id="{C020D11E-C62D-46C5-97AC-FEF02646AECA}"/>
              </a:ext>
            </a:extLst>
          </p:cNvPr>
          <p:cNvSpPr>
            <a:spLocks noGrp="1"/>
          </p:cNvSpPr>
          <p:nvPr>
            <p:ph type="body" sz="quarter" idx="12" hasCustomPrompt="1"/>
          </p:nvPr>
        </p:nvSpPr>
        <p:spPr>
          <a:xfrm>
            <a:off x="917972" y="2914650"/>
            <a:ext cx="9165487" cy="3772168"/>
          </a:xfrm>
          <a:prstGeom prst="rect">
            <a:avLst/>
          </a:prstGeom>
        </p:spPr>
        <p:txBody>
          <a:bodyPr/>
          <a:lstStyle>
            <a:lvl1pPr>
              <a:defRPr sz="1644"/>
            </a:lvl1pPr>
          </a:lstStyle>
          <a:p>
            <a:pPr lvl="0"/>
            <a:r>
              <a:rPr lang="en-US" dirty="0"/>
              <a:t>Click to insert text</a:t>
            </a:r>
          </a:p>
        </p:txBody>
      </p:sp>
    </p:spTree>
    <p:extLst>
      <p:ext uri="{BB962C8B-B14F-4D97-AF65-F5344CB8AC3E}">
        <p14:creationId xmlns:p14="http://schemas.microsoft.com/office/powerpoint/2010/main" val="1496272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73D40DF-A59E-46E6-A858-FB93D3B74F6C}"/>
              </a:ext>
            </a:extLst>
          </p:cNvPr>
          <p:cNvSpPr>
            <a:spLocks noGrp="1"/>
          </p:cNvSpPr>
          <p:nvPr>
            <p:ph type="dt" sz="half" idx="10"/>
          </p:nvPr>
        </p:nvSpPr>
        <p:spPr/>
        <p:txBody>
          <a:bodyPr/>
          <a:lstStyle/>
          <a:p>
            <a:fld id="{E001E81F-CAD3-412B-8E6F-53481B321DC6}" type="datetime4">
              <a:rPr lang="en-US" smtClean="0"/>
              <a:t>October 15, 2019</a:t>
            </a:fld>
            <a:endParaRPr lang="en-US" dirty="0"/>
          </a:p>
        </p:txBody>
      </p:sp>
      <p:sp>
        <p:nvSpPr>
          <p:cNvPr id="4" name="Slide Number Placeholder 3">
            <a:extLst>
              <a:ext uri="{FF2B5EF4-FFF2-40B4-BE49-F238E27FC236}">
                <a16:creationId xmlns:a16="http://schemas.microsoft.com/office/drawing/2014/main" id="{5BEDDCB9-1088-4D84-A120-796874DD177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16">
            <a:extLst>
              <a:ext uri="{FF2B5EF4-FFF2-40B4-BE49-F238E27FC236}">
                <a16:creationId xmlns:a16="http://schemas.microsoft.com/office/drawing/2014/main" id="{1D6E9937-F207-4901-947F-1AC04DC29BD8}"/>
              </a:ext>
            </a:extLst>
          </p:cNvPr>
          <p:cNvSpPr/>
          <p:nvPr userDrawn="1"/>
        </p:nvSpPr>
        <p:spPr>
          <a:xfrm>
            <a:off x="6416969" y="0"/>
            <a:ext cx="6638630" cy="4738420"/>
          </a:xfrm>
          <a:prstGeom prst="rect">
            <a:avLst/>
          </a:prstGeom>
          <a:blipFill>
            <a:blip r:embed="rId2" cstate="print"/>
            <a:stretch>
              <a:fillRect/>
            </a:stretch>
          </a:blipFill>
        </p:spPr>
        <p:txBody>
          <a:bodyPr wrap="square" lIns="0" tIns="0" rIns="0" bIns="0" rtlCol="0"/>
          <a:lstStyle/>
          <a:p>
            <a:endParaRPr sz="1345"/>
          </a:p>
        </p:txBody>
      </p:sp>
    </p:spTree>
    <p:extLst>
      <p:ext uri="{BB962C8B-B14F-4D97-AF65-F5344CB8AC3E}">
        <p14:creationId xmlns:p14="http://schemas.microsoft.com/office/powerpoint/2010/main" val="3804575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r">
              <a:defRPr/>
            </a:lvl1pPr>
          </a:lstStyle>
          <a:p>
            <a:fld id="{0A98F1A6-1C79-47F5-9D1F-266576917497}" type="datetimeFigureOut">
              <a:rPr lang="en-GB" smtClean="0"/>
              <a:t>15/10/2019</a:t>
            </a:fld>
            <a:endParaRPr lang="en-GB"/>
          </a:p>
        </p:txBody>
      </p:sp>
      <p:sp>
        <p:nvSpPr>
          <p:cNvPr id="3" name="Footer Placeholder 2"/>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625795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object 6">
            <a:extLst>
              <a:ext uri="{FF2B5EF4-FFF2-40B4-BE49-F238E27FC236}">
                <a16:creationId xmlns:a16="http://schemas.microsoft.com/office/drawing/2014/main" id="{EC5A0E8A-69B7-4BBF-8F6A-3839C6A15B8F}"/>
              </a:ext>
            </a:extLst>
          </p:cNvPr>
          <p:cNvSpPr/>
          <p:nvPr userDrawn="1"/>
        </p:nvSpPr>
        <p:spPr>
          <a:xfrm>
            <a:off x="0" y="8769355"/>
            <a:ext cx="9393201" cy="184150"/>
          </a:xfrm>
          <a:custGeom>
            <a:avLst/>
            <a:gdLst/>
            <a:ahLst/>
            <a:cxnLst/>
            <a:rect l="l" t="t" r="r" b="b"/>
            <a:pathLst>
              <a:path w="12573000" h="184150">
                <a:moveTo>
                  <a:pt x="12573000" y="0"/>
                </a:moveTo>
                <a:lnTo>
                  <a:pt x="0" y="0"/>
                </a:lnTo>
                <a:lnTo>
                  <a:pt x="0" y="184149"/>
                </a:lnTo>
                <a:lnTo>
                  <a:pt x="12393663" y="184149"/>
                </a:lnTo>
                <a:lnTo>
                  <a:pt x="12573000" y="0"/>
                </a:lnTo>
                <a:close/>
              </a:path>
            </a:pathLst>
          </a:custGeom>
          <a:solidFill>
            <a:srgbClr val="203189"/>
          </a:solidFill>
        </p:spPr>
        <p:txBody>
          <a:bodyPr wrap="square" lIns="0" tIns="0" rIns="0" bIns="0" rtlCol="0"/>
          <a:lstStyle/>
          <a:p>
            <a:endParaRPr sz="1345"/>
          </a:p>
        </p:txBody>
      </p:sp>
      <p:sp>
        <p:nvSpPr>
          <p:cNvPr id="15" name="object 7">
            <a:extLst>
              <a:ext uri="{FF2B5EF4-FFF2-40B4-BE49-F238E27FC236}">
                <a16:creationId xmlns:a16="http://schemas.microsoft.com/office/drawing/2014/main" id="{542D003F-B569-416D-A322-6D45F3337DC5}"/>
              </a:ext>
            </a:extLst>
          </p:cNvPr>
          <p:cNvSpPr/>
          <p:nvPr userDrawn="1"/>
        </p:nvSpPr>
        <p:spPr>
          <a:xfrm>
            <a:off x="9421666" y="8769355"/>
            <a:ext cx="3633935" cy="184150"/>
          </a:xfrm>
          <a:custGeom>
            <a:avLst/>
            <a:gdLst/>
            <a:ahLst/>
            <a:cxnLst/>
            <a:rect l="l" t="t" r="r" b="b"/>
            <a:pathLst>
              <a:path w="4864100" h="184150">
                <a:moveTo>
                  <a:pt x="4864100" y="0"/>
                </a:moveTo>
                <a:lnTo>
                  <a:pt x="165100" y="0"/>
                </a:lnTo>
                <a:lnTo>
                  <a:pt x="0" y="184149"/>
                </a:lnTo>
                <a:lnTo>
                  <a:pt x="4864100" y="184149"/>
                </a:lnTo>
                <a:lnTo>
                  <a:pt x="4864100" y="0"/>
                </a:lnTo>
                <a:close/>
              </a:path>
            </a:pathLst>
          </a:custGeom>
          <a:solidFill>
            <a:srgbClr val="1D8BC1"/>
          </a:solidFill>
        </p:spPr>
        <p:txBody>
          <a:bodyPr wrap="square" lIns="0" tIns="0" rIns="0" bIns="0" rtlCol="0"/>
          <a:lstStyle/>
          <a:p>
            <a:endParaRPr sz="1345"/>
          </a:p>
        </p:txBody>
      </p:sp>
      <p:sp>
        <p:nvSpPr>
          <p:cNvPr id="17" name="object 8">
            <a:extLst>
              <a:ext uri="{FF2B5EF4-FFF2-40B4-BE49-F238E27FC236}">
                <a16:creationId xmlns:a16="http://schemas.microsoft.com/office/drawing/2014/main" id="{4D361103-1B35-4DFB-ACCB-D2433F559F4F}"/>
              </a:ext>
            </a:extLst>
          </p:cNvPr>
          <p:cNvSpPr/>
          <p:nvPr userDrawn="1"/>
        </p:nvSpPr>
        <p:spPr>
          <a:xfrm>
            <a:off x="341571" y="8769350"/>
            <a:ext cx="474404" cy="768350"/>
          </a:xfrm>
          <a:custGeom>
            <a:avLst/>
            <a:gdLst/>
            <a:ahLst/>
            <a:cxnLst/>
            <a:rect l="l" t="t" r="r" b="b"/>
            <a:pathLst>
              <a:path w="635000" h="768350">
                <a:moveTo>
                  <a:pt x="0" y="768350"/>
                </a:moveTo>
                <a:lnTo>
                  <a:pt x="635000" y="768350"/>
                </a:lnTo>
                <a:lnTo>
                  <a:pt x="635000" y="0"/>
                </a:lnTo>
                <a:lnTo>
                  <a:pt x="0" y="0"/>
                </a:lnTo>
                <a:lnTo>
                  <a:pt x="0" y="768350"/>
                </a:lnTo>
                <a:close/>
              </a:path>
            </a:pathLst>
          </a:custGeom>
          <a:solidFill>
            <a:srgbClr val="203189"/>
          </a:solidFill>
        </p:spPr>
        <p:txBody>
          <a:bodyPr wrap="square" lIns="0" tIns="0" rIns="0" bIns="0" rtlCol="0"/>
          <a:lstStyle/>
          <a:p>
            <a:endParaRPr sz="1345"/>
          </a:p>
        </p:txBody>
      </p:sp>
      <p:sp>
        <p:nvSpPr>
          <p:cNvPr id="2" name="Date Placeholder 1">
            <a:extLst>
              <a:ext uri="{FF2B5EF4-FFF2-40B4-BE49-F238E27FC236}">
                <a16:creationId xmlns:a16="http://schemas.microsoft.com/office/drawing/2014/main" id="{949C34AD-FD71-460F-9ECD-D1EB5F35AA35}"/>
              </a:ext>
            </a:extLst>
          </p:cNvPr>
          <p:cNvSpPr>
            <a:spLocks noGrp="1"/>
          </p:cNvSpPr>
          <p:nvPr>
            <p:ph type="dt" sz="half" idx="2"/>
          </p:nvPr>
        </p:nvSpPr>
        <p:spPr>
          <a:xfrm>
            <a:off x="9393200" y="9010651"/>
            <a:ext cx="3344904" cy="501645"/>
          </a:xfrm>
          <a:prstGeom prst="rect">
            <a:avLst/>
          </a:prstGeom>
        </p:spPr>
        <p:txBody>
          <a:bodyPr vert="horz" lIns="91440" tIns="45720" rIns="91440" bIns="45720" rtlCol="0" anchor="ctr"/>
          <a:lstStyle>
            <a:lvl1pPr algn="r">
              <a:defRPr sz="1644" baseline="0">
                <a:solidFill>
                  <a:srgbClr val="203189"/>
                </a:solidFill>
                <a:latin typeface="Calibri Light" panose="020F0302020204030204" pitchFamily="34" charset="0"/>
              </a:defRPr>
            </a:lvl1pPr>
          </a:lstStyle>
          <a:p>
            <a:fld id="{DD02AD68-BFEF-40C1-90D1-D37F2BFFA27B}" type="datetime4">
              <a:rPr lang="en-US" smtClean="0"/>
              <a:t>October 15, 2019</a:t>
            </a:fld>
            <a:endParaRPr lang="en-US" dirty="0"/>
          </a:p>
        </p:txBody>
      </p:sp>
      <p:sp>
        <p:nvSpPr>
          <p:cNvPr id="3" name="Slide Number Placeholder 2">
            <a:extLst>
              <a:ext uri="{FF2B5EF4-FFF2-40B4-BE49-F238E27FC236}">
                <a16:creationId xmlns:a16="http://schemas.microsoft.com/office/drawing/2014/main" id="{F3213C5B-0668-4A88-8A60-00E4C593989F}"/>
              </a:ext>
            </a:extLst>
          </p:cNvPr>
          <p:cNvSpPr>
            <a:spLocks noGrp="1"/>
          </p:cNvSpPr>
          <p:nvPr>
            <p:ph type="sldNum" sz="quarter" idx="4"/>
          </p:nvPr>
        </p:nvSpPr>
        <p:spPr>
          <a:xfrm>
            <a:off x="341572" y="8953505"/>
            <a:ext cx="474404" cy="501645"/>
          </a:xfrm>
          <a:prstGeom prst="rect">
            <a:avLst/>
          </a:prstGeom>
        </p:spPr>
        <p:txBody>
          <a:bodyPr vert="horz" lIns="91440" tIns="45720" rIns="91440" bIns="45720" rtlCol="0" anchor="ctr"/>
          <a:lstStyle>
            <a:lvl1pPr algn="r">
              <a:defRPr sz="1494" b="1" i="0" baseline="0">
                <a:solidFill>
                  <a:schemeClr val="bg1"/>
                </a:solidFill>
                <a:latin typeface="Calibri" panose="020F0502020204030204" pitchFamily="34" charset="0"/>
              </a:defRPr>
            </a:lvl1pPr>
          </a:lstStyle>
          <a:p>
            <a:pPr algn="ctr"/>
            <a:fld id="{6B918772-37A3-47DC-BE01-33CAE9FCB74A}" type="slidenum">
              <a:rPr lang="en-US" smtClean="0"/>
              <a:pPr algn="ctr"/>
              <a:t>‹#›</a:t>
            </a:fld>
            <a:endParaRPr lang="en-US" dirty="0"/>
          </a:p>
        </p:txBody>
      </p:sp>
      <p:sp>
        <p:nvSpPr>
          <p:cNvPr id="9" name="Date Placeholder 1">
            <a:extLst>
              <a:ext uri="{FF2B5EF4-FFF2-40B4-BE49-F238E27FC236}">
                <a16:creationId xmlns:a16="http://schemas.microsoft.com/office/drawing/2014/main" id="{E15B787B-E169-4A6D-9BAB-6F919C455F16}"/>
              </a:ext>
            </a:extLst>
          </p:cNvPr>
          <p:cNvSpPr txBox="1">
            <a:spLocks/>
          </p:cNvSpPr>
          <p:nvPr userDrawn="1"/>
        </p:nvSpPr>
        <p:spPr>
          <a:xfrm>
            <a:off x="948808" y="9010651"/>
            <a:ext cx="5197992" cy="501645"/>
          </a:xfrm>
          <a:prstGeom prst="rect">
            <a:avLst/>
          </a:prstGeom>
        </p:spPr>
        <p:txBody>
          <a:bodyPr vert="horz" lIns="68314" tIns="34157" rIns="68314" bIns="34157" rtlCol="0" anchor="ctr"/>
          <a:lstStyle>
            <a:defPPr>
              <a:defRPr lang="en-US"/>
            </a:defPPr>
            <a:lvl1pPr marL="0" algn="r" defTabSz="914400" rtl="0" eaLnBrk="1" latinLnBrk="0" hangingPunct="1">
              <a:defRPr sz="2200" kern="1200" baseline="0">
                <a:solidFill>
                  <a:srgbClr val="203189"/>
                </a:solidFill>
                <a:latin typeface="Calibri Light" panose="020F030202020403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s-ES" sz="1644" dirty="0"/>
              <a:t>Segundo Coloquio sobre RDA en América Latina y el Caribe</a:t>
            </a:r>
            <a:endParaRPr lang="en-US" sz="1644" dirty="0"/>
          </a:p>
        </p:txBody>
      </p:sp>
      <p:sp>
        <p:nvSpPr>
          <p:cNvPr id="11" name="object 5">
            <a:extLst>
              <a:ext uri="{FF2B5EF4-FFF2-40B4-BE49-F238E27FC236}">
                <a16:creationId xmlns:a16="http://schemas.microsoft.com/office/drawing/2014/main" id="{9A570B3C-81C1-42F9-8484-11ABABD9899B}"/>
              </a:ext>
            </a:extLst>
          </p:cNvPr>
          <p:cNvSpPr/>
          <p:nvPr userDrawn="1"/>
        </p:nvSpPr>
        <p:spPr>
          <a:xfrm>
            <a:off x="10272369" y="7784375"/>
            <a:ext cx="2427631" cy="927834"/>
          </a:xfrm>
          <a:prstGeom prst="rect">
            <a:avLst/>
          </a:prstGeom>
          <a:blipFill>
            <a:blip r:embed="rId11" cstate="print"/>
            <a:stretch>
              <a:fillRect/>
            </a:stretch>
          </a:blipFill>
        </p:spPr>
        <p:txBody>
          <a:bodyPr wrap="square" lIns="0" tIns="0" rIns="0" bIns="0" rtlCol="0"/>
          <a:lstStyle/>
          <a:p>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7" r:id="rId6"/>
    <p:sldLayoutId id="2147483675" r:id="rId7"/>
    <p:sldLayoutId id="2147483678" r:id="rId8"/>
    <p:sldLayoutId id="2147483679" r:id="rId9"/>
  </p:sldLayoutIdLst>
  <p:hf hdr="0"/>
  <p:txStyles>
    <p:titleStyle>
      <a:lvl1pPr>
        <a:defRPr>
          <a:latin typeface="+mj-lt"/>
          <a:ea typeface="+mj-ea"/>
          <a:cs typeface="+mj-cs"/>
        </a:defRPr>
      </a:lvl1pPr>
    </p:titleStyle>
    <p:bodyStyle>
      <a:lvl1pPr marL="0">
        <a:defRPr>
          <a:latin typeface="+mn-lt"/>
          <a:ea typeface="+mn-ea"/>
          <a:cs typeface="+mn-cs"/>
        </a:defRPr>
      </a:lvl1pPr>
      <a:lvl2pPr marL="341574">
        <a:defRPr>
          <a:latin typeface="+mn-lt"/>
          <a:ea typeface="+mn-ea"/>
          <a:cs typeface="+mn-cs"/>
        </a:defRPr>
      </a:lvl2pPr>
      <a:lvl3pPr marL="683148">
        <a:defRPr>
          <a:latin typeface="+mn-lt"/>
          <a:ea typeface="+mn-ea"/>
          <a:cs typeface="+mn-cs"/>
        </a:defRPr>
      </a:lvl3pPr>
      <a:lvl4pPr marL="1024722">
        <a:defRPr>
          <a:latin typeface="+mn-lt"/>
          <a:ea typeface="+mn-ea"/>
          <a:cs typeface="+mn-cs"/>
        </a:defRPr>
      </a:lvl4pPr>
      <a:lvl5pPr marL="1366296">
        <a:defRPr>
          <a:latin typeface="+mn-lt"/>
          <a:ea typeface="+mn-ea"/>
          <a:cs typeface="+mn-cs"/>
        </a:defRPr>
      </a:lvl5pPr>
      <a:lvl6pPr marL="1707871">
        <a:defRPr>
          <a:latin typeface="+mn-lt"/>
          <a:ea typeface="+mn-ea"/>
          <a:cs typeface="+mn-cs"/>
        </a:defRPr>
      </a:lvl6pPr>
      <a:lvl7pPr marL="2049445">
        <a:defRPr>
          <a:latin typeface="+mn-lt"/>
          <a:ea typeface="+mn-ea"/>
          <a:cs typeface="+mn-cs"/>
        </a:defRPr>
      </a:lvl7pPr>
      <a:lvl8pPr marL="2391019">
        <a:defRPr>
          <a:latin typeface="+mn-lt"/>
          <a:ea typeface="+mn-ea"/>
          <a:cs typeface="+mn-cs"/>
        </a:defRPr>
      </a:lvl8pPr>
      <a:lvl9pPr marL="2732593">
        <a:defRPr>
          <a:latin typeface="+mn-lt"/>
          <a:ea typeface="+mn-ea"/>
          <a:cs typeface="+mn-cs"/>
        </a:defRPr>
      </a:lvl9pPr>
    </p:bodyStyle>
    <p:otherStyle>
      <a:lvl1pPr marL="0">
        <a:defRPr>
          <a:latin typeface="+mn-lt"/>
          <a:ea typeface="+mn-ea"/>
          <a:cs typeface="+mn-cs"/>
        </a:defRPr>
      </a:lvl1pPr>
      <a:lvl2pPr marL="341574">
        <a:defRPr>
          <a:latin typeface="+mn-lt"/>
          <a:ea typeface="+mn-ea"/>
          <a:cs typeface="+mn-cs"/>
        </a:defRPr>
      </a:lvl2pPr>
      <a:lvl3pPr marL="683148">
        <a:defRPr>
          <a:latin typeface="+mn-lt"/>
          <a:ea typeface="+mn-ea"/>
          <a:cs typeface="+mn-cs"/>
        </a:defRPr>
      </a:lvl3pPr>
      <a:lvl4pPr marL="1024722">
        <a:defRPr>
          <a:latin typeface="+mn-lt"/>
          <a:ea typeface="+mn-ea"/>
          <a:cs typeface="+mn-cs"/>
        </a:defRPr>
      </a:lvl4pPr>
      <a:lvl5pPr marL="1366296">
        <a:defRPr>
          <a:latin typeface="+mn-lt"/>
          <a:ea typeface="+mn-ea"/>
          <a:cs typeface="+mn-cs"/>
        </a:defRPr>
      </a:lvl5pPr>
      <a:lvl6pPr marL="1707871">
        <a:defRPr>
          <a:latin typeface="+mn-lt"/>
          <a:ea typeface="+mn-ea"/>
          <a:cs typeface="+mn-cs"/>
        </a:defRPr>
      </a:lvl6pPr>
      <a:lvl7pPr marL="2049445">
        <a:defRPr>
          <a:latin typeface="+mn-lt"/>
          <a:ea typeface="+mn-ea"/>
          <a:cs typeface="+mn-cs"/>
        </a:defRPr>
      </a:lvl7pPr>
      <a:lvl8pPr marL="2391019">
        <a:defRPr>
          <a:latin typeface="+mn-lt"/>
          <a:ea typeface="+mn-ea"/>
          <a:cs typeface="+mn-cs"/>
        </a:defRPr>
      </a:lvl8pPr>
      <a:lvl9pPr marL="2732593">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056225-C582-43EA-8598-CF590608DB8A}"/>
              </a:ext>
            </a:extLst>
          </p:cNvPr>
          <p:cNvSpPr>
            <a:spLocks noGrp="1"/>
          </p:cNvSpPr>
          <p:nvPr>
            <p:ph type="dt" sz="half" idx="10"/>
          </p:nvPr>
        </p:nvSpPr>
        <p:spPr/>
        <p:txBody>
          <a:bodyPr/>
          <a:lstStyle/>
          <a:p>
            <a:fld id="{272804E9-DEAF-46AD-95B2-D63C78700BF2}" type="datetime4">
              <a:rPr lang="en-US" smtClean="0"/>
              <a:t>October 15, 2019</a:t>
            </a:fld>
            <a:endParaRPr lang="en-US" dirty="0"/>
          </a:p>
        </p:txBody>
      </p:sp>
      <p:sp>
        <p:nvSpPr>
          <p:cNvPr id="3" name="Slide Number Placeholder 2">
            <a:extLst>
              <a:ext uri="{FF2B5EF4-FFF2-40B4-BE49-F238E27FC236}">
                <a16:creationId xmlns:a16="http://schemas.microsoft.com/office/drawing/2014/main" id="{6DC84627-B013-468F-8BBF-08275E2E1545}"/>
              </a:ext>
            </a:extLst>
          </p:cNvPr>
          <p:cNvSpPr>
            <a:spLocks noGrp="1"/>
          </p:cNvSpPr>
          <p:nvPr>
            <p:ph type="sldNum" sz="quarter" idx="11"/>
          </p:nvPr>
        </p:nvSpPr>
        <p:spPr/>
        <p:txBody>
          <a:bodyPr/>
          <a:lstStyle/>
          <a:p>
            <a:pPr algn="ctr"/>
            <a:fld id="{6B918772-37A3-47DC-BE01-33CAE9FCB74A}" type="slidenum">
              <a:rPr lang="en-US" smtClean="0"/>
              <a:pPr algn="ctr"/>
              <a:t>1</a:t>
            </a:fld>
            <a:endParaRPr lang="en-US" dirty="0"/>
          </a:p>
        </p:txBody>
      </p:sp>
      <p:sp>
        <p:nvSpPr>
          <p:cNvPr id="4" name="TextBox 3">
            <a:extLst>
              <a:ext uri="{FF2B5EF4-FFF2-40B4-BE49-F238E27FC236}">
                <a16:creationId xmlns:a16="http://schemas.microsoft.com/office/drawing/2014/main" id="{040950F9-5E83-4361-8966-5EAB53DF4D13}"/>
              </a:ext>
            </a:extLst>
          </p:cNvPr>
          <p:cNvSpPr txBox="1"/>
          <p:nvPr/>
        </p:nvSpPr>
        <p:spPr>
          <a:xfrm>
            <a:off x="1523144" y="1238250"/>
            <a:ext cx="10009313" cy="4154984"/>
          </a:xfrm>
          <a:prstGeom prst="rect">
            <a:avLst/>
          </a:prstGeom>
          <a:noFill/>
        </p:spPr>
        <p:txBody>
          <a:bodyPr wrap="square" rtlCol="0">
            <a:spAutoFit/>
          </a:bodyPr>
          <a:lstStyle/>
          <a:p>
            <a:pPr algn="ctr"/>
            <a:r>
              <a:rPr lang="en-US" sz="8800" dirty="0">
                <a:solidFill>
                  <a:schemeClr val="tx2"/>
                </a:solidFill>
              </a:rPr>
              <a:t>The IFLA Library Reference Model and RDA</a:t>
            </a:r>
            <a:endParaRPr lang="en-GB" sz="8800" dirty="0">
              <a:solidFill>
                <a:schemeClr val="tx2"/>
              </a:solidFill>
            </a:endParaRPr>
          </a:p>
        </p:txBody>
      </p:sp>
      <p:sp>
        <p:nvSpPr>
          <p:cNvPr id="5" name="TextBox 4">
            <a:extLst>
              <a:ext uri="{FF2B5EF4-FFF2-40B4-BE49-F238E27FC236}">
                <a16:creationId xmlns:a16="http://schemas.microsoft.com/office/drawing/2014/main" id="{F735F3D0-FB49-44EB-9A90-5F65FCD1C923}"/>
              </a:ext>
            </a:extLst>
          </p:cNvPr>
          <p:cNvSpPr txBox="1"/>
          <p:nvPr/>
        </p:nvSpPr>
        <p:spPr>
          <a:xfrm>
            <a:off x="1783080" y="5962650"/>
            <a:ext cx="9489440" cy="1815882"/>
          </a:xfrm>
          <a:prstGeom prst="rect">
            <a:avLst/>
          </a:prstGeom>
          <a:noFill/>
        </p:spPr>
        <p:txBody>
          <a:bodyPr wrap="square" rtlCol="0">
            <a:spAutoFit/>
          </a:bodyPr>
          <a:lstStyle/>
          <a:p>
            <a:pPr algn="ctr"/>
            <a:r>
              <a:rPr lang="en-US" sz="2800" dirty="0">
                <a:solidFill>
                  <a:schemeClr val="tx2"/>
                </a:solidFill>
              </a:rPr>
              <a:t>Gordon Dunsire, RDA Technical Team Liaison Officer</a:t>
            </a:r>
          </a:p>
          <a:p>
            <a:pPr algn="ctr"/>
            <a:r>
              <a:rPr lang="en-US" sz="2800" dirty="0">
                <a:solidFill>
                  <a:schemeClr val="tx2"/>
                </a:solidFill>
              </a:rPr>
              <a:t>Presented at </a:t>
            </a:r>
            <a:r>
              <a:rPr lang="es-ES" sz="2800" dirty="0">
                <a:solidFill>
                  <a:schemeClr val="tx2"/>
                </a:solidFill>
              </a:rPr>
              <a:t>Segundo Coloquio sobre RDA en América Latina y el Caribe, Biblioteca Nacional de Chile,</a:t>
            </a:r>
            <a:endParaRPr lang="en-US" sz="2800" dirty="0">
              <a:solidFill>
                <a:schemeClr val="tx2"/>
              </a:solidFill>
            </a:endParaRPr>
          </a:p>
          <a:p>
            <a:pPr algn="ctr"/>
            <a:r>
              <a:rPr lang="en-US" sz="2800" dirty="0">
                <a:solidFill>
                  <a:schemeClr val="tx2"/>
                </a:solidFill>
              </a:rPr>
              <a:t>21 October, 2019, Santiago de Chile, Chile</a:t>
            </a:r>
            <a:endParaRPr lang="en-GB" sz="2800" dirty="0">
              <a:solidFill>
                <a:schemeClr val="tx2"/>
              </a:solidFill>
            </a:endParaRPr>
          </a:p>
        </p:txBody>
      </p:sp>
    </p:spTree>
    <p:extLst>
      <p:ext uri="{BB962C8B-B14F-4D97-AF65-F5344CB8AC3E}">
        <p14:creationId xmlns:p14="http://schemas.microsoft.com/office/powerpoint/2010/main" val="1918710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84200" y="527586"/>
            <a:ext cx="7543800" cy="1674305"/>
          </a:xfrm>
          <a:prstGeom prst="rect">
            <a:avLst/>
          </a:prstGeom>
          <a:noFill/>
        </p:spPr>
        <p:txBody>
          <a:bodyPr wrap="square" rtlCol="0">
            <a:spAutoFit/>
          </a:bodyPr>
          <a:lstStyle/>
          <a:p>
            <a:r>
              <a:rPr lang="en-GB" sz="5140" dirty="0"/>
              <a:t>LRM-E4-A2 Representative expression attribute</a:t>
            </a:r>
            <a:endParaRPr lang="en-US" sz="5140" dirty="0"/>
          </a:p>
        </p:txBody>
      </p:sp>
      <p:sp>
        <p:nvSpPr>
          <p:cNvPr id="2" name="TextBox 1"/>
          <p:cNvSpPr txBox="1"/>
          <p:nvPr/>
        </p:nvSpPr>
        <p:spPr>
          <a:xfrm>
            <a:off x="584200" y="2457450"/>
            <a:ext cx="10373083" cy="2553263"/>
          </a:xfrm>
          <a:prstGeom prst="rect">
            <a:avLst/>
          </a:prstGeom>
          <a:noFill/>
        </p:spPr>
        <p:txBody>
          <a:bodyPr wrap="square" rtlCol="0">
            <a:spAutoFit/>
          </a:bodyPr>
          <a:lstStyle/>
          <a:p>
            <a:r>
              <a:rPr lang="en-US" sz="3998" dirty="0"/>
              <a:t>An attribute which is deemed essential in characterizing the work and whose values are taken from a representative or canonical expression of the work</a:t>
            </a:r>
            <a:r>
              <a:rPr lang="en-GB" sz="3998" dirty="0"/>
              <a:t>.</a:t>
            </a:r>
          </a:p>
        </p:txBody>
      </p:sp>
      <p:sp>
        <p:nvSpPr>
          <p:cNvPr id="9" name="TextBox 8">
            <a:extLst>
              <a:ext uri="{FF2B5EF4-FFF2-40B4-BE49-F238E27FC236}">
                <a16:creationId xmlns:a16="http://schemas.microsoft.com/office/drawing/2014/main" id="{857628C6-016B-4483-89CA-223C3F4A4265}"/>
              </a:ext>
            </a:extLst>
          </p:cNvPr>
          <p:cNvSpPr txBox="1"/>
          <p:nvPr/>
        </p:nvSpPr>
        <p:spPr>
          <a:xfrm>
            <a:off x="1574800" y="5886450"/>
            <a:ext cx="10373083" cy="1322798"/>
          </a:xfrm>
          <a:prstGeom prst="rect">
            <a:avLst/>
          </a:prstGeom>
          <a:noFill/>
          <a:ln w="28575">
            <a:solidFill>
              <a:schemeClr val="accent1"/>
            </a:solidFill>
          </a:ln>
        </p:spPr>
        <p:txBody>
          <a:bodyPr wrap="square" rtlCol="0">
            <a:spAutoFit/>
          </a:bodyPr>
          <a:lstStyle/>
          <a:p>
            <a:r>
              <a:rPr lang="en-GB" sz="3998" dirty="0"/>
              <a:t>Value of Expression element is recorded for a corresponding Work element</a:t>
            </a:r>
          </a:p>
        </p:txBody>
      </p:sp>
    </p:spTree>
    <p:extLst>
      <p:ext uri="{BB962C8B-B14F-4D97-AF65-F5344CB8AC3E}">
        <p14:creationId xmlns:p14="http://schemas.microsoft.com/office/powerpoint/2010/main" val="1998773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1929BA-B3F1-4404-A845-FA722EA82B15}"/>
              </a:ext>
            </a:extLst>
          </p:cNvPr>
          <p:cNvSpPr>
            <a:spLocks noGrp="1"/>
          </p:cNvSpPr>
          <p:nvPr>
            <p:ph type="dt" sz="half" idx="10"/>
          </p:nvPr>
        </p:nvSpPr>
        <p:spPr/>
        <p:txBody>
          <a:bodyPr/>
          <a:lstStyle/>
          <a:p>
            <a:fld id="{E001E81F-CAD3-412B-8E6F-53481B321DC6}" type="datetime4">
              <a:rPr lang="en-US" smtClean="0"/>
              <a:t>October 15, 2019</a:t>
            </a:fld>
            <a:endParaRPr lang="en-US" dirty="0"/>
          </a:p>
        </p:txBody>
      </p:sp>
      <p:sp>
        <p:nvSpPr>
          <p:cNvPr id="3" name="Slide Number Placeholder 2">
            <a:extLst>
              <a:ext uri="{FF2B5EF4-FFF2-40B4-BE49-F238E27FC236}">
                <a16:creationId xmlns:a16="http://schemas.microsoft.com/office/drawing/2014/main" id="{70C60F8D-1BFB-477A-8181-434AADE216CA}"/>
              </a:ext>
            </a:extLst>
          </p:cNvPr>
          <p:cNvSpPr>
            <a:spLocks noGrp="1"/>
          </p:cNvSpPr>
          <p:nvPr>
            <p:ph type="sldNum" sz="quarter" idx="11"/>
          </p:nvPr>
        </p:nvSpPr>
        <p:spPr/>
        <p:txBody>
          <a:bodyPr/>
          <a:lstStyle/>
          <a:p>
            <a:pPr algn="ctr"/>
            <a:fld id="{6B918772-37A3-47DC-BE01-33CAE9FCB74A}" type="slidenum">
              <a:rPr lang="en-US" smtClean="0"/>
              <a:pPr algn="ctr"/>
              <a:t>11</a:t>
            </a:fld>
            <a:endParaRPr lang="en-US" dirty="0"/>
          </a:p>
        </p:txBody>
      </p:sp>
      <p:sp>
        <p:nvSpPr>
          <p:cNvPr id="4" name="TextBox 3">
            <a:extLst>
              <a:ext uri="{FF2B5EF4-FFF2-40B4-BE49-F238E27FC236}">
                <a16:creationId xmlns:a16="http://schemas.microsoft.com/office/drawing/2014/main" id="{6AD9D978-87B2-4AAB-915B-A7485CBBCE30}"/>
              </a:ext>
            </a:extLst>
          </p:cNvPr>
          <p:cNvSpPr txBox="1"/>
          <p:nvPr/>
        </p:nvSpPr>
        <p:spPr>
          <a:xfrm>
            <a:off x="431801" y="476250"/>
            <a:ext cx="8153400" cy="1674305"/>
          </a:xfrm>
          <a:prstGeom prst="rect">
            <a:avLst/>
          </a:prstGeom>
          <a:noFill/>
        </p:spPr>
        <p:txBody>
          <a:bodyPr wrap="square" rtlCol="0">
            <a:spAutoFit/>
          </a:bodyPr>
          <a:lstStyle/>
          <a:p>
            <a:r>
              <a:rPr lang="en-GB" sz="5140" dirty="0"/>
              <a:t>RDA representative expression elements</a:t>
            </a:r>
            <a:endParaRPr lang="en-US" sz="5140" dirty="0"/>
          </a:p>
        </p:txBody>
      </p:sp>
      <p:sp>
        <p:nvSpPr>
          <p:cNvPr id="5" name="TextBox 4">
            <a:extLst>
              <a:ext uri="{FF2B5EF4-FFF2-40B4-BE49-F238E27FC236}">
                <a16:creationId xmlns:a16="http://schemas.microsoft.com/office/drawing/2014/main" id="{5791BB97-F46E-48FE-892B-D01A9625F281}"/>
              </a:ext>
            </a:extLst>
          </p:cNvPr>
          <p:cNvSpPr txBox="1"/>
          <p:nvPr/>
        </p:nvSpPr>
        <p:spPr>
          <a:xfrm>
            <a:off x="431801" y="2899529"/>
            <a:ext cx="10896599" cy="1322798"/>
          </a:xfrm>
          <a:prstGeom prst="rect">
            <a:avLst/>
          </a:prstGeom>
          <a:noFill/>
          <a:ln w="19050">
            <a:noFill/>
          </a:ln>
        </p:spPr>
        <p:txBody>
          <a:bodyPr wrap="square" rtlCol="0">
            <a:spAutoFit/>
          </a:bodyPr>
          <a:lstStyle/>
          <a:p>
            <a:r>
              <a:rPr lang="en-GB" sz="3998" dirty="0"/>
              <a:t>Small set of Expression elements that are cloned as Work elements</a:t>
            </a:r>
          </a:p>
        </p:txBody>
      </p:sp>
      <p:sp>
        <p:nvSpPr>
          <p:cNvPr id="6" name="TextBox 5">
            <a:extLst>
              <a:ext uri="{FF2B5EF4-FFF2-40B4-BE49-F238E27FC236}">
                <a16:creationId xmlns:a16="http://schemas.microsoft.com/office/drawing/2014/main" id="{59C161F6-63B2-4040-BD5A-943122C37383}"/>
              </a:ext>
            </a:extLst>
          </p:cNvPr>
          <p:cNvSpPr txBox="1"/>
          <p:nvPr/>
        </p:nvSpPr>
        <p:spPr>
          <a:xfrm>
            <a:off x="431801" y="4594206"/>
            <a:ext cx="12115799" cy="1322798"/>
          </a:xfrm>
          <a:prstGeom prst="rect">
            <a:avLst/>
          </a:prstGeom>
          <a:noFill/>
          <a:ln w="19050">
            <a:noFill/>
          </a:ln>
        </p:spPr>
        <p:txBody>
          <a:bodyPr wrap="square" rtlCol="0">
            <a:spAutoFit/>
          </a:bodyPr>
          <a:lstStyle/>
          <a:p>
            <a:r>
              <a:rPr lang="en-GB" sz="3998" dirty="0"/>
              <a:t>E.g. Expression: language of expression</a:t>
            </a:r>
          </a:p>
          <a:p>
            <a:pPr marL="571500" indent="-571500">
              <a:buFont typeface="Wingdings" panose="05000000000000000000" pitchFamily="2" charset="2"/>
              <a:buChar char="ð"/>
            </a:pPr>
            <a:r>
              <a:rPr lang="en-GB" sz="3998" dirty="0">
                <a:sym typeface="Wingdings" panose="05000000000000000000" pitchFamily="2" charset="2"/>
              </a:rPr>
              <a:t>Work: language of representative expression</a:t>
            </a:r>
          </a:p>
        </p:txBody>
      </p:sp>
      <p:sp>
        <p:nvSpPr>
          <p:cNvPr id="7" name="TextBox 6">
            <a:extLst>
              <a:ext uri="{FF2B5EF4-FFF2-40B4-BE49-F238E27FC236}">
                <a16:creationId xmlns:a16="http://schemas.microsoft.com/office/drawing/2014/main" id="{6D0FEC1D-EEC1-48E3-8A79-F513FFBAB57C}"/>
              </a:ext>
            </a:extLst>
          </p:cNvPr>
          <p:cNvSpPr txBox="1"/>
          <p:nvPr/>
        </p:nvSpPr>
        <p:spPr>
          <a:xfrm>
            <a:off x="431801" y="6288882"/>
            <a:ext cx="11734799" cy="1938992"/>
          </a:xfrm>
          <a:prstGeom prst="rect">
            <a:avLst/>
          </a:prstGeom>
          <a:noFill/>
        </p:spPr>
        <p:txBody>
          <a:bodyPr wrap="square" rtlCol="0">
            <a:spAutoFit/>
          </a:bodyPr>
          <a:lstStyle/>
          <a:p>
            <a:r>
              <a:rPr lang="en-GB" sz="4000" dirty="0" err="1">
                <a:sym typeface="Wingdings" panose="05000000000000000000" pitchFamily="2" charset="2"/>
              </a:rPr>
              <a:t>E.g.Work</a:t>
            </a:r>
            <a:r>
              <a:rPr lang="en-GB" sz="4000" dirty="0">
                <a:sym typeface="Wingdings" panose="05000000000000000000" pitchFamily="2" charset="2"/>
              </a:rPr>
              <a:t>: medium of performance of choreographic content of representative expression</a:t>
            </a:r>
          </a:p>
          <a:p>
            <a:pPr marL="719138"/>
            <a:r>
              <a:rPr lang="en-GB" sz="4000" dirty="0">
                <a:sym typeface="Wingdings" panose="05000000000000000000" pitchFamily="2" charset="2"/>
              </a:rPr>
              <a:t>[Longest label in RDA!]</a:t>
            </a:r>
            <a:endParaRPr lang="en-GB" sz="4000" dirty="0"/>
          </a:p>
        </p:txBody>
      </p:sp>
    </p:spTree>
    <p:extLst>
      <p:ext uri="{BB962C8B-B14F-4D97-AF65-F5344CB8AC3E}">
        <p14:creationId xmlns:p14="http://schemas.microsoft.com/office/powerpoint/2010/main" val="1126976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1929BA-B3F1-4404-A845-FA722EA82B15}"/>
              </a:ext>
            </a:extLst>
          </p:cNvPr>
          <p:cNvSpPr>
            <a:spLocks noGrp="1"/>
          </p:cNvSpPr>
          <p:nvPr>
            <p:ph type="dt" sz="half" idx="10"/>
          </p:nvPr>
        </p:nvSpPr>
        <p:spPr/>
        <p:txBody>
          <a:bodyPr/>
          <a:lstStyle/>
          <a:p>
            <a:fld id="{E001E81F-CAD3-412B-8E6F-53481B321DC6}" type="datetime4">
              <a:rPr lang="en-US" smtClean="0"/>
              <a:t>October 15, 2019</a:t>
            </a:fld>
            <a:endParaRPr lang="en-US" dirty="0"/>
          </a:p>
        </p:txBody>
      </p:sp>
      <p:sp>
        <p:nvSpPr>
          <p:cNvPr id="3" name="Slide Number Placeholder 2">
            <a:extLst>
              <a:ext uri="{FF2B5EF4-FFF2-40B4-BE49-F238E27FC236}">
                <a16:creationId xmlns:a16="http://schemas.microsoft.com/office/drawing/2014/main" id="{70C60F8D-1BFB-477A-8181-434AADE216CA}"/>
              </a:ext>
            </a:extLst>
          </p:cNvPr>
          <p:cNvSpPr>
            <a:spLocks noGrp="1"/>
          </p:cNvSpPr>
          <p:nvPr>
            <p:ph type="sldNum" sz="quarter" idx="11"/>
          </p:nvPr>
        </p:nvSpPr>
        <p:spPr/>
        <p:txBody>
          <a:bodyPr/>
          <a:lstStyle/>
          <a:p>
            <a:pPr algn="ctr"/>
            <a:fld id="{6B918772-37A3-47DC-BE01-33CAE9FCB74A}" type="slidenum">
              <a:rPr lang="en-US" smtClean="0"/>
              <a:pPr algn="ctr"/>
              <a:t>12</a:t>
            </a:fld>
            <a:endParaRPr lang="en-US" dirty="0"/>
          </a:p>
        </p:txBody>
      </p:sp>
      <p:sp>
        <p:nvSpPr>
          <p:cNvPr id="4" name="TextBox 3">
            <a:extLst>
              <a:ext uri="{FF2B5EF4-FFF2-40B4-BE49-F238E27FC236}">
                <a16:creationId xmlns:a16="http://schemas.microsoft.com/office/drawing/2014/main" id="{6AD9D978-87B2-4AAB-915B-A7485CBBCE30}"/>
              </a:ext>
            </a:extLst>
          </p:cNvPr>
          <p:cNvSpPr txBox="1"/>
          <p:nvPr/>
        </p:nvSpPr>
        <p:spPr>
          <a:xfrm>
            <a:off x="431801" y="476250"/>
            <a:ext cx="8153400" cy="1674305"/>
          </a:xfrm>
          <a:prstGeom prst="rect">
            <a:avLst/>
          </a:prstGeom>
          <a:noFill/>
        </p:spPr>
        <p:txBody>
          <a:bodyPr wrap="square" rtlCol="0">
            <a:spAutoFit/>
          </a:bodyPr>
          <a:lstStyle/>
          <a:p>
            <a:r>
              <a:rPr lang="en-GB" sz="5140" dirty="0"/>
              <a:t>Representative expression relationship element</a:t>
            </a:r>
            <a:endParaRPr lang="en-US" sz="5140" dirty="0"/>
          </a:p>
        </p:txBody>
      </p:sp>
      <p:sp>
        <p:nvSpPr>
          <p:cNvPr id="6" name="TextBox 5">
            <a:extLst>
              <a:ext uri="{FF2B5EF4-FFF2-40B4-BE49-F238E27FC236}">
                <a16:creationId xmlns:a16="http://schemas.microsoft.com/office/drawing/2014/main" id="{59C161F6-63B2-4040-BD5A-943122C37383}"/>
              </a:ext>
            </a:extLst>
          </p:cNvPr>
          <p:cNvSpPr txBox="1"/>
          <p:nvPr/>
        </p:nvSpPr>
        <p:spPr>
          <a:xfrm>
            <a:off x="550876" y="3006891"/>
            <a:ext cx="1692836" cy="923330"/>
          </a:xfrm>
          <a:prstGeom prst="rect">
            <a:avLst/>
          </a:prstGeom>
          <a:solidFill>
            <a:schemeClr val="bg1"/>
          </a:solidFill>
          <a:ln w="28575">
            <a:solidFill>
              <a:schemeClr val="tx2"/>
            </a:solidFill>
          </a:ln>
        </p:spPr>
        <p:txBody>
          <a:bodyPr wrap="none" rtlCol="0">
            <a:spAutoFit/>
          </a:bodyPr>
          <a:lstStyle/>
          <a:p>
            <a:r>
              <a:rPr lang="en-GB" sz="5400" dirty="0"/>
              <a:t>Work</a:t>
            </a:r>
          </a:p>
        </p:txBody>
      </p:sp>
      <p:sp>
        <p:nvSpPr>
          <p:cNvPr id="7" name="TextBox 6">
            <a:extLst>
              <a:ext uri="{FF2B5EF4-FFF2-40B4-BE49-F238E27FC236}">
                <a16:creationId xmlns:a16="http://schemas.microsoft.com/office/drawing/2014/main" id="{D034B71B-2EF6-41CA-A03A-F4330A00B9B5}"/>
              </a:ext>
            </a:extLst>
          </p:cNvPr>
          <p:cNvSpPr txBox="1"/>
          <p:nvPr/>
        </p:nvSpPr>
        <p:spPr>
          <a:xfrm>
            <a:off x="9203544" y="3006891"/>
            <a:ext cx="3194016" cy="923330"/>
          </a:xfrm>
          <a:prstGeom prst="rect">
            <a:avLst/>
          </a:prstGeom>
          <a:solidFill>
            <a:schemeClr val="bg1"/>
          </a:solidFill>
          <a:ln w="28575">
            <a:solidFill>
              <a:schemeClr val="tx2"/>
            </a:solidFill>
          </a:ln>
        </p:spPr>
        <p:txBody>
          <a:bodyPr wrap="none" rtlCol="0">
            <a:spAutoFit/>
          </a:bodyPr>
          <a:lstStyle/>
          <a:p>
            <a:r>
              <a:rPr lang="en-GB" sz="5400" dirty="0"/>
              <a:t>Expression</a:t>
            </a:r>
          </a:p>
        </p:txBody>
      </p:sp>
      <p:cxnSp>
        <p:nvCxnSpPr>
          <p:cNvPr id="9" name="Straight Arrow Connector 8">
            <a:extLst>
              <a:ext uri="{FF2B5EF4-FFF2-40B4-BE49-F238E27FC236}">
                <a16:creationId xmlns:a16="http://schemas.microsoft.com/office/drawing/2014/main" id="{1D387832-E718-43DB-A6BC-B06A6D0A18AA}"/>
              </a:ext>
            </a:extLst>
          </p:cNvPr>
          <p:cNvCxnSpPr>
            <a:cxnSpLocks/>
            <a:stCxn id="6" idx="3"/>
            <a:endCxn id="7" idx="1"/>
          </p:cNvCxnSpPr>
          <p:nvPr/>
        </p:nvCxnSpPr>
        <p:spPr>
          <a:xfrm>
            <a:off x="2243712" y="3468556"/>
            <a:ext cx="6959832" cy="0"/>
          </a:xfrm>
          <a:prstGeom prst="straightConnector1">
            <a:avLst/>
          </a:prstGeom>
          <a:ln w="762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866C9247-AB80-4EA2-B50D-9E8DE74C2277}"/>
              </a:ext>
            </a:extLst>
          </p:cNvPr>
          <p:cNvSpPr txBox="1"/>
          <p:nvPr/>
        </p:nvSpPr>
        <p:spPr>
          <a:xfrm>
            <a:off x="2243712" y="2675125"/>
            <a:ext cx="6685805" cy="707566"/>
          </a:xfrm>
          <a:prstGeom prst="rect">
            <a:avLst/>
          </a:prstGeom>
          <a:noFill/>
          <a:ln w="19050">
            <a:noFill/>
          </a:ln>
        </p:spPr>
        <p:txBody>
          <a:bodyPr wrap="none" rtlCol="0">
            <a:spAutoFit/>
          </a:bodyPr>
          <a:lstStyle/>
          <a:p>
            <a:r>
              <a:rPr lang="en-GB" sz="3998" dirty="0"/>
              <a:t>(has) representative expression</a:t>
            </a:r>
          </a:p>
        </p:txBody>
      </p:sp>
      <p:sp>
        <p:nvSpPr>
          <p:cNvPr id="23" name="TextBox 22">
            <a:extLst>
              <a:ext uri="{FF2B5EF4-FFF2-40B4-BE49-F238E27FC236}">
                <a16:creationId xmlns:a16="http://schemas.microsoft.com/office/drawing/2014/main" id="{E56090E9-A2C7-44BD-96FE-98520D5EF2A7}"/>
              </a:ext>
            </a:extLst>
          </p:cNvPr>
          <p:cNvSpPr txBox="1"/>
          <p:nvPr/>
        </p:nvSpPr>
        <p:spPr>
          <a:xfrm>
            <a:off x="7740362" y="3953578"/>
            <a:ext cx="4649286" cy="1938992"/>
          </a:xfrm>
          <a:prstGeom prst="rect">
            <a:avLst/>
          </a:prstGeom>
          <a:solidFill>
            <a:schemeClr val="bg1"/>
          </a:solidFill>
          <a:ln w="28575">
            <a:solidFill>
              <a:schemeClr val="tx2"/>
            </a:solidFill>
          </a:ln>
        </p:spPr>
        <p:txBody>
          <a:bodyPr wrap="none" rtlCol="0">
            <a:spAutoFit/>
          </a:bodyPr>
          <a:lstStyle/>
          <a:p>
            <a:r>
              <a:rPr lang="en-GB" sz="4000" dirty="0"/>
              <a:t>language = “Serbian”</a:t>
            </a:r>
          </a:p>
          <a:p>
            <a:r>
              <a:rPr lang="en-GB" sz="4000" dirty="0"/>
              <a:t>date = “1978”</a:t>
            </a:r>
          </a:p>
          <a:p>
            <a:r>
              <a:rPr lang="en-GB" sz="4000" dirty="0"/>
              <a:t>script = “Cyrillic”</a:t>
            </a:r>
          </a:p>
        </p:txBody>
      </p:sp>
      <p:sp>
        <p:nvSpPr>
          <p:cNvPr id="24" name="TextBox 23">
            <a:extLst>
              <a:ext uri="{FF2B5EF4-FFF2-40B4-BE49-F238E27FC236}">
                <a16:creationId xmlns:a16="http://schemas.microsoft.com/office/drawing/2014/main" id="{D5CA9962-A0F3-4102-965C-2172737A03E9}"/>
              </a:ext>
            </a:extLst>
          </p:cNvPr>
          <p:cNvSpPr txBox="1"/>
          <p:nvPr/>
        </p:nvSpPr>
        <p:spPr>
          <a:xfrm>
            <a:off x="575860" y="3948955"/>
            <a:ext cx="5503366" cy="1938992"/>
          </a:xfrm>
          <a:prstGeom prst="rect">
            <a:avLst/>
          </a:prstGeom>
          <a:solidFill>
            <a:schemeClr val="bg1"/>
          </a:solidFill>
          <a:ln w="28575">
            <a:solidFill>
              <a:schemeClr val="tx2"/>
            </a:solidFill>
          </a:ln>
        </p:spPr>
        <p:txBody>
          <a:bodyPr wrap="none" rtlCol="0">
            <a:spAutoFit/>
          </a:bodyPr>
          <a:lstStyle/>
          <a:p>
            <a:r>
              <a:rPr lang="en-GB" sz="4000" dirty="0"/>
              <a:t>language (re) = “Serbian”</a:t>
            </a:r>
          </a:p>
          <a:p>
            <a:r>
              <a:rPr lang="en-GB" sz="4000" dirty="0"/>
              <a:t>date (re) = “1978”</a:t>
            </a:r>
          </a:p>
          <a:p>
            <a:r>
              <a:rPr lang="en-GB" sz="4000" dirty="0"/>
              <a:t>script = (re) “Cyrillic”</a:t>
            </a:r>
          </a:p>
        </p:txBody>
      </p:sp>
      <p:sp>
        <p:nvSpPr>
          <p:cNvPr id="25" name="Arrow: Left 24">
            <a:extLst>
              <a:ext uri="{FF2B5EF4-FFF2-40B4-BE49-F238E27FC236}">
                <a16:creationId xmlns:a16="http://schemas.microsoft.com/office/drawing/2014/main" id="{460A7560-294F-4036-8649-405C23CE05C7}"/>
              </a:ext>
            </a:extLst>
          </p:cNvPr>
          <p:cNvSpPr/>
          <p:nvPr/>
        </p:nvSpPr>
        <p:spPr>
          <a:xfrm>
            <a:off x="6376394" y="4423156"/>
            <a:ext cx="1066800" cy="99059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Box 25">
            <a:extLst>
              <a:ext uri="{FF2B5EF4-FFF2-40B4-BE49-F238E27FC236}">
                <a16:creationId xmlns:a16="http://schemas.microsoft.com/office/drawing/2014/main" id="{B6BCD5BE-07AE-4E7D-9904-87E06302FAA1}"/>
              </a:ext>
            </a:extLst>
          </p:cNvPr>
          <p:cNvSpPr txBox="1"/>
          <p:nvPr/>
        </p:nvSpPr>
        <p:spPr>
          <a:xfrm>
            <a:off x="1346200" y="6476850"/>
            <a:ext cx="8288295" cy="1938992"/>
          </a:xfrm>
          <a:prstGeom prst="rect">
            <a:avLst/>
          </a:prstGeom>
          <a:solidFill>
            <a:schemeClr val="bg1"/>
          </a:solidFill>
          <a:ln w="28575">
            <a:solidFill>
              <a:schemeClr val="accent1"/>
            </a:solidFill>
          </a:ln>
        </p:spPr>
        <p:txBody>
          <a:bodyPr wrap="none" rtlCol="0">
            <a:spAutoFit/>
          </a:bodyPr>
          <a:lstStyle/>
          <a:p>
            <a:r>
              <a:rPr lang="en-GB" sz="4000" dirty="0"/>
              <a:t>Main utility:</a:t>
            </a:r>
          </a:p>
          <a:p>
            <a:pPr marL="719138"/>
            <a:r>
              <a:rPr lang="en-GB" sz="4000" dirty="0"/>
              <a:t>construction of access points</a:t>
            </a:r>
          </a:p>
          <a:p>
            <a:pPr marL="719138"/>
            <a:r>
              <a:rPr lang="en-GB" sz="4000" dirty="0"/>
              <a:t>distinct description of similar works</a:t>
            </a:r>
          </a:p>
        </p:txBody>
      </p:sp>
    </p:spTree>
    <p:extLst>
      <p:ext uri="{BB962C8B-B14F-4D97-AF65-F5344CB8AC3E}">
        <p14:creationId xmlns:p14="http://schemas.microsoft.com/office/powerpoint/2010/main" val="1864856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000"/>
                                        <p:tgtEl>
                                          <p:spTgt spid="9"/>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1000"/>
                                        <p:tgtEl>
                                          <p:spTgt spid="12"/>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10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animEffect transition="in" filter="fade">
                                      <p:cBhvr>
                                        <p:cTn id="23" dur="1000"/>
                                        <p:tgtEl>
                                          <p:spTgt spid="23"/>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25"/>
                                        </p:tgtEl>
                                        <p:attrNameLst>
                                          <p:attrName>style.visibility</p:attrName>
                                        </p:attrNameLst>
                                      </p:cBhvr>
                                      <p:to>
                                        <p:strVal val="visible"/>
                                      </p:to>
                                    </p:set>
                                    <p:animEffect transition="in" filter="fade">
                                      <p:cBhvr>
                                        <p:cTn id="28" dur="1000"/>
                                        <p:tgtEl>
                                          <p:spTgt spid="25"/>
                                        </p:tgtEl>
                                      </p:cBhvr>
                                    </p:animEffect>
                                  </p:childTnLst>
                                </p:cTn>
                              </p:par>
                            </p:childTnLst>
                          </p:cTn>
                        </p:par>
                        <p:par>
                          <p:cTn id="29" fill="hold">
                            <p:stCondLst>
                              <p:cond delay="1000"/>
                            </p:stCondLst>
                            <p:childTnLst>
                              <p:par>
                                <p:cTn id="30" presetID="10" presetClass="entr" presetSubtype="0" fill="hold" grpId="0" nodeType="after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fade">
                                      <p:cBhvr>
                                        <p:cTn id="32" dur="1000"/>
                                        <p:tgtEl>
                                          <p:spTgt spid="2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fade">
                                      <p:cBhvr>
                                        <p:cTn id="37" dur="10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2" grpId="0"/>
      <p:bldP spid="23" grpId="0" animBg="1"/>
      <p:bldP spid="24" grpId="0" animBg="1"/>
      <p:bldP spid="25" grpId="0" animBg="1"/>
      <p:bldP spid="2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322EBB-C25B-480A-A26A-E880919BEB5A}"/>
              </a:ext>
            </a:extLst>
          </p:cNvPr>
          <p:cNvSpPr>
            <a:spLocks noGrp="1"/>
          </p:cNvSpPr>
          <p:nvPr>
            <p:ph type="dt" sz="half" idx="10"/>
          </p:nvPr>
        </p:nvSpPr>
        <p:spPr/>
        <p:txBody>
          <a:bodyPr/>
          <a:lstStyle/>
          <a:p>
            <a:fld id="{E001E81F-CAD3-412B-8E6F-53481B321DC6}" type="datetime4">
              <a:rPr lang="en-US" smtClean="0"/>
              <a:t>October 15, 2019</a:t>
            </a:fld>
            <a:endParaRPr lang="en-US" dirty="0"/>
          </a:p>
        </p:txBody>
      </p:sp>
      <p:sp>
        <p:nvSpPr>
          <p:cNvPr id="3" name="Slide Number Placeholder 2">
            <a:extLst>
              <a:ext uri="{FF2B5EF4-FFF2-40B4-BE49-F238E27FC236}">
                <a16:creationId xmlns:a16="http://schemas.microsoft.com/office/drawing/2014/main" id="{00F30005-1046-4673-8646-A7E4577F9C01}"/>
              </a:ext>
            </a:extLst>
          </p:cNvPr>
          <p:cNvSpPr>
            <a:spLocks noGrp="1"/>
          </p:cNvSpPr>
          <p:nvPr>
            <p:ph type="sldNum" sz="quarter" idx="11"/>
          </p:nvPr>
        </p:nvSpPr>
        <p:spPr/>
        <p:txBody>
          <a:bodyPr/>
          <a:lstStyle/>
          <a:p>
            <a:pPr algn="ctr"/>
            <a:fld id="{6B918772-37A3-47DC-BE01-33CAE9FCB74A}" type="slidenum">
              <a:rPr lang="en-US" smtClean="0"/>
              <a:pPr algn="ctr"/>
              <a:t>13</a:t>
            </a:fld>
            <a:endParaRPr lang="en-US" dirty="0"/>
          </a:p>
        </p:txBody>
      </p:sp>
      <p:sp>
        <p:nvSpPr>
          <p:cNvPr id="4" name="TextBox 3">
            <a:extLst>
              <a:ext uri="{FF2B5EF4-FFF2-40B4-BE49-F238E27FC236}">
                <a16:creationId xmlns:a16="http://schemas.microsoft.com/office/drawing/2014/main" id="{4978ECF5-837D-4B4F-9A01-FF9599D12668}"/>
              </a:ext>
            </a:extLst>
          </p:cNvPr>
          <p:cNvSpPr txBox="1"/>
          <p:nvPr/>
        </p:nvSpPr>
        <p:spPr>
          <a:xfrm>
            <a:off x="431801" y="476250"/>
            <a:ext cx="2157963" cy="883319"/>
          </a:xfrm>
          <a:prstGeom prst="rect">
            <a:avLst/>
          </a:prstGeom>
          <a:noFill/>
        </p:spPr>
        <p:txBody>
          <a:bodyPr wrap="none" rtlCol="0">
            <a:spAutoFit/>
          </a:bodyPr>
          <a:lstStyle/>
          <a:p>
            <a:r>
              <a:rPr lang="en-GB" sz="5140" dirty="0" err="1"/>
              <a:t>Nomen</a:t>
            </a:r>
            <a:endParaRPr lang="en-US" sz="5140" dirty="0"/>
          </a:p>
        </p:txBody>
      </p:sp>
      <p:sp>
        <p:nvSpPr>
          <p:cNvPr id="5" name="TextBox 4">
            <a:extLst>
              <a:ext uri="{FF2B5EF4-FFF2-40B4-BE49-F238E27FC236}">
                <a16:creationId xmlns:a16="http://schemas.microsoft.com/office/drawing/2014/main" id="{24957A54-95ED-404A-81F0-DA059D056FC1}"/>
              </a:ext>
            </a:extLst>
          </p:cNvPr>
          <p:cNvSpPr txBox="1"/>
          <p:nvPr/>
        </p:nvSpPr>
        <p:spPr>
          <a:xfrm>
            <a:off x="431801" y="1466850"/>
            <a:ext cx="10591799" cy="2062103"/>
          </a:xfrm>
          <a:prstGeom prst="rect">
            <a:avLst/>
          </a:prstGeom>
          <a:noFill/>
        </p:spPr>
        <p:txBody>
          <a:bodyPr wrap="square" rtlCol="0">
            <a:spAutoFit/>
          </a:bodyPr>
          <a:lstStyle/>
          <a:p>
            <a:r>
              <a:rPr lang="en-US" sz="3200" dirty="0"/>
              <a:t>A designation that refers to any RDA entity</a:t>
            </a:r>
          </a:p>
          <a:p>
            <a:pPr marL="457200" indent="-457200">
              <a:buFont typeface="Arial" panose="020B0604020202020204" pitchFamily="34" charset="0"/>
              <a:buChar char="•"/>
            </a:pPr>
            <a:r>
              <a:rPr lang="en-US" sz="3200" dirty="0"/>
              <a:t>Except a </a:t>
            </a:r>
            <a:r>
              <a:rPr lang="en-US" sz="3200" dirty="0" err="1"/>
              <a:t>nomen</a:t>
            </a:r>
            <a:endParaRPr lang="en-US" sz="3200" dirty="0"/>
          </a:p>
          <a:p>
            <a:pPr marL="457200" indent="-457200">
              <a:buFont typeface="Arial" panose="020B0604020202020204" pitchFamily="34" charset="0"/>
              <a:buChar char="•"/>
            </a:pPr>
            <a:r>
              <a:rPr lang="en-US" sz="3200" dirty="0"/>
              <a:t>Includes a name, title, access point, identifier, and subject classification codes and headings</a:t>
            </a:r>
            <a:endParaRPr lang="en-GB" sz="3200" dirty="0"/>
          </a:p>
        </p:txBody>
      </p:sp>
      <p:sp>
        <p:nvSpPr>
          <p:cNvPr id="6" name="TextBox 5">
            <a:extLst>
              <a:ext uri="{FF2B5EF4-FFF2-40B4-BE49-F238E27FC236}">
                <a16:creationId xmlns:a16="http://schemas.microsoft.com/office/drawing/2014/main" id="{E6E23C77-61FD-4C30-B96D-774F2763DD96}"/>
              </a:ext>
            </a:extLst>
          </p:cNvPr>
          <p:cNvSpPr txBox="1"/>
          <p:nvPr/>
        </p:nvSpPr>
        <p:spPr>
          <a:xfrm>
            <a:off x="431800" y="5640370"/>
            <a:ext cx="9601199" cy="2554545"/>
          </a:xfrm>
          <a:prstGeom prst="rect">
            <a:avLst/>
          </a:prstGeom>
          <a:noFill/>
        </p:spPr>
        <p:txBody>
          <a:bodyPr wrap="square" rtlCol="0">
            <a:spAutoFit/>
          </a:bodyPr>
          <a:lstStyle/>
          <a:p>
            <a:r>
              <a:rPr lang="en-US" sz="3200" dirty="0"/>
              <a:t>RDA specifies three types of </a:t>
            </a:r>
            <a:r>
              <a:rPr lang="en-US" sz="3200" dirty="0" err="1"/>
              <a:t>nomen</a:t>
            </a:r>
            <a:r>
              <a:rPr lang="en-US" sz="3200" dirty="0"/>
              <a:t> corresponding to “string” recording methods:</a:t>
            </a:r>
          </a:p>
          <a:p>
            <a:pPr marL="514350" indent="-514350">
              <a:buFont typeface="+mj-lt"/>
              <a:buAutoNum type="arabicPeriod"/>
            </a:pPr>
            <a:r>
              <a:rPr lang="en-US" sz="3200" dirty="0"/>
              <a:t>Unstructured (description) name or title</a:t>
            </a:r>
          </a:p>
          <a:p>
            <a:pPr marL="514350" indent="-514350">
              <a:buFont typeface="+mj-lt"/>
              <a:buAutoNum type="arabicPeriod"/>
            </a:pPr>
            <a:r>
              <a:rPr lang="en-US" sz="3200" dirty="0"/>
              <a:t>Structured (description) access point</a:t>
            </a:r>
          </a:p>
          <a:p>
            <a:pPr marL="514350" indent="-514350">
              <a:buFont typeface="+mj-lt"/>
              <a:buAutoNum type="arabicPeriod"/>
            </a:pPr>
            <a:r>
              <a:rPr lang="en-US" sz="3200" dirty="0"/>
              <a:t>Identifier</a:t>
            </a:r>
            <a:endParaRPr lang="en-GB" sz="3200" dirty="0"/>
          </a:p>
        </p:txBody>
      </p:sp>
      <p:sp>
        <p:nvSpPr>
          <p:cNvPr id="7" name="TextBox 6">
            <a:extLst>
              <a:ext uri="{FF2B5EF4-FFF2-40B4-BE49-F238E27FC236}">
                <a16:creationId xmlns:a16="http://schemas.microsoft.com/office/drawing/2014/main" id="{487EAB85-B673-4423-8730-F6E7A86D04C8}"/>
              </a:ext>
            </a:extLst>
          </p:cNvPr>
          <p:cNvSpPr txBox="1"/>
          <p:nvPr/>
        </p:nvSpPr>
        <p:spPr>
          <a:xfrm>
            <a:off x="431800" y="3804563"/>
            <a:ext cx="11887200" cy="1569660"/>
          </a:xfrm>
          <a:prstGeom prst="rect">
            <a:avLst/>
          </a:prstGeom>
          <a:noFill/>
        </p:spPr>
        <p:txBody>
          <a:bodyPr wrap="square" rtlCol="0">
            <a:spAutoFit/>
          </a:bodyPr>
          <a:lstStyle/>
          <a:p>
            <a:r>
              <a:rPr lang="en-US" sz="3200" dirty="0"/>
              <a:t>Treats a string of characters as a “thing” that can be described in itself</a:t>
            </a:r>
          </a:p>
          <a:p>
            <a:pPr marL="914400"/>
            <a:r>
              <a:rPr lang="en-US" sz="3200" dirty="0"/>
              <a:t>e.g. context of use, date of usage</a:t>
            </a:r>
          </a:p>
          <a:p>
            <a:pPr marL="914400"/>
            <a:r>
              <a:rPr lang="en-US" sz="3200" dirty="0"/>
              <a:t>Useful for authority control</a:t>
            </a:r>
          </a:p>
        </p:txBody>
      </p:sp>
    </p:spTree>
    <p:extLst>
      <p:ext uri="{BB962C8B-B14F-4D97-AF65-F5344CB8AC3E}">
        <p14:creationId xmlns:p14="http://schemas.microsoft.com/office/powerpoint/2010/main" val="3239926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9592F4D-C73E-409B-9994-6E24E44F8306}"/>
              </a:ext>
            </a:extLst>
          </p:cNvPr>
          <p:cNvSpPr>
            <a:spLocks noGrp="1"/>
          </p:cNvSpPr>
          <p:nvPr>
            <p:ph type="dt" sz="half" idx="10"/>
          </p:nvPr>
        </p:nvSpPr>
        <p:spPr/>
        <p:txBody>
          <a:bodyPr/>
          <a:lstStyle/>
          <a:p>
            <a:fld id="{E001E81F-CAD3-412B-8E6F-53481B321DC6}" type="datetime4">
              <a:rPr lang="en-US" smtClean="0"/>
              <a:t>October 15, 2019</a:t>
            </a:fld>
            <a:endParaRPr lang="en-US" dirty="0"/>
          </a:p>
        </p:txBody>
      </p:sp>
      <p:sp>
        <p:nvSpPr>
          <p:cNvPr id="3" name="Slide Number Placeholder 2">
            <a:extLst>
              <a:ext uri="{FF2B5EF4-FFF2-40B4-BE49-F238E27FC236}">
                <a16:creationId xmlns:a16="http://schemas.microsoft.com/office/drawing/2014/main" id="{B606EBCD-E680-4F68-A2D8-36D74AA2494A}"/>
              </a:ext>
            </a:extLst>
          </p:cNvPr>
          <p:cNvSpPr>
            <a:spLocks noGrp="1"/>
          </p:cNvSpPr>
          <p:nvPr>
            <p:ph type="sldNum" sz="quarter" idx="11"/>
          </p:nvPr>
        </p:nvSpPr>
        <p:spPr/>
        <p:txBody>
          <a:bodyPr/>
          <a:lstStyle/>
          <a:p>
            <a:pPr algn="ctr"/>
            <a:fld id="{6B918772-37A3-47DC-BE01-33CAE9FCB74A}" type="slidenum">
              <a:rPr lang="en-US" smtClean="0"/>
              <a:pPr algn="ctr"/>
              <a:t>14</a:t>
            </a:fld>
            <a:endParaRPr lang="en-US" dirty="0"/>
          </a:p>
        </p:txBody>
      </p:sp>
      <p:sp>
        <p:nvSpPr>
          <p:cNvPr id="6" name="TextBox 5">
            <a:extLst>
              <a:ext uri="{FF2B5EF4-FFF2-40B4-BE49-F238E27FC236}">
                <a16:creationId xmlns:a16="http://schemas.microsoft.com/office/drawing/2014/main" id="{CAE6C461-9BDB-4936-BE9C-56262A427D6F}"/>
              </a:ext>
            </a:extLst>
          </p:cNvPr>
          <p:cNvSpPr txBox="1"/>
          <p:nvPr/>
        </p:nvSpPr>
        <p:spPr>
          <a:xfrm>
            <a:off x="578774" y="2228850"/>
            <a:ext cx="10597226" cy="1938992"/>
          </a:xfrm>
          <a:prstGeom prst="rect">
            <a:avLst/>
          </a:prstGeom>
          <a:noFill/>
        </p:spPr>
        <p:txBody>
          <a:bodyPr wrap="square" rtlCol="0">
            <a:spAutoFit/>
          </a:bodyPr>
          <a:lstStyle/>
          <a:p>
            <a:r>
              <a:rPr lang="en-US" sz="4000" dirty="0"/>
              <a:t>2011: IFLA Working Group on Aggregates report</a:t>
            </a:r>
          </a:p>
          <a:p>
            <a:pPr marL="715963"/>
            <a:r>
              <a:rPr lang="en-GB" sz="4000" dirty="0"/>
              <a:t>Do not implement before consolidation of FR models [2017]</a:t>
            </a:r>
          </a:p>
        </p:txBody>
      </p:sp>
      <p:sp>
        <p:nvSpPr>
          <p:cNvPr id="7" name="TextBox 6">
            <a:extLst>
              <a:ext uri="{FF2B5EF4-FFF2-40B4-BE49-F238E27FC236}">
                <a16:creationId xmlns:a16="http://schemas.microsoft.com/office/drawing/2014/main" id="{541C7C92-AF03-4490-85A5-34A755E76904}"/>
              </a:ext>
            </a:extLst>
          </p:cNvPr>
          <p:cNvSpPr txBox="1"/>
          <p:nvPr/>
        </p:nvSpPr>
        <p:spPr>
          <a:xfrm>
            <a:off x="578774" y="4575186"/>
            <a:ext cx="10597226" cy="2554545"/>
          </a:xfrm>
          <a:prstGeom prst="rect">
            <a:avLst/>
          </a:prstGeom>
          <a:noFill/>
        </p:spPr>
        <p:txBody>
          <a:bodyPr wrap="square" rtlCol="0">
            <a:spAutoFit/>
          </a:bodyPr>
          <a:lstStyle/>
          <a:p>
            <a:r>
              <a:rPr lang="en-GB" sz="4000" dirty="0"/>
              <a:t>LRM: “</a:t>
            </a:r>
            <a:r>
              <a:rPr lang="en-US" sz="4000" dirty="0"/>
              <a:t>An aggregate is defined as a manifestation embodying multiple expressions … every aggregate manifestation also embodies an expression of the aggregating work”</a:t>
            </a:r>
            <a:endParaRPr lang="en-GB" sz="4000" dirty="0"/>
          </a:p>
        </p:txBody>
      </p:sp>
      <p:sp>
        <p:nvSpPr>
          <p:cNvPr id="8" name="TextBox 7">
            <a:extLst>
              <a:ext uri="{FF2B5EF4-FFF2-40B4-BE49-F238E27FC236}">
                <a16:creationId xmlns:a16="http://schemas.microsoft.com/office/drawing/2014/main" id="{3CDC620C-9A0A-4023-89BF-76BCE0D01625}"/>
              </a:ext>
            </a:extLst>
          </p:cNvPr>
          <p:cNvSpPr txBox="1"/>
          <p:nvPr/>
        </p:nvSpPr>
        <p:spPr>
          <a:xfrm>
            <a:off x="431801" y="476250"/>
            <a:ext cx="5886355" cy="883319"/>
          </a:xfrm>
          <a:prstGeom prst="rect">
            <a:avLst/>
          </a:prstGeom>
          <a:noFill/>
        </p:spPr>
        <p:txBody>
          <a:bodyPr wrap="none" rtlCol="0">
            <a:spAutoFit/>
          </a:bodyPr>
          <a:lstStyle/>
          <a:p>
            <a:r>
              <a:rPr lang="en-GB" sz="5140" dirty="0"/>
              <a:t>Model for aggregates</a:t>
            </a:r>
            <a:endParaRPr lang="en-US" sz="5140" dirty="0"/>
          </a:p>
        </p:txBody>
      </p:sp>
    </p:spTree>
    <p:extLst>
      <p:ext uri="{BB962C8B-B14F-4D97-AF65-F5344CB8AC3E}">
        <p14:creationId xmlns:p14="http://schemas.microsoft.com/office/powerpoint/2010/main" val="39547236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B3728A-FD88-4BC8-B567-E0492D36F5D3}"/>
              </a:ext>
            </a:extLst>
          </p:cNvPr>
          <p:cNvSpPr>
            <a:spLocks noGrp="1"/>
          </p:cNvSpPr>
          <p:nvPr>
            <p:ph type="dt" sz="half" idx="10"/>
          </p:nvPr>
        </p:nvSpPr>
        <p:spPr/>
        <p:txBody>
          <a:bodyPr/>
          <a:lstStyle/>
          <a:p>
            <a:fld id="{E001E81F-CAD3-412B-8E6F-53481B321DC6}" type="datetime4">
              <a:rPr lang="en-US" smtClean="0"/>
              <a:t>October 15, 2019</a:t>
            </a:fld>
            <a:endParaRPr lang="en-US" dirty="0"/>
          </a:p>
        </p:txBody>
      </p:sp>
      <p:sp>
        <p:nvSpPr>
          <p:cNvPr id="3" name="Slide Number Placeholder 2">
            <a:extLst>
              <a:ext uri="{FF2B5EF4-FFF2-40B4-BE49-F238E27FC236}">
                <a16:creationId xmlns:a16="http://schemas.microsoft.com/office/drawing/2014/main" id="{E0BFCBAE-F34C-42D2-84C5-A1B9C7886750}"/>
              </a:ext>
            </a:extLst>
          </p:cNvPr>
          <p:cNvSpPr>
            <a:spLocks noGrp="1"/>
          </p:cNvSpPr>
          <p:nvPr>
            <p:ph type="sldNum" sz="quarter" idx="11"/>
          </p:nvPr>
        </p:nvSpPr>
        <p:spPr/>
        <p:txBody>
          <a:bodyPr/>
          <a:lstStyle/>
          <a:p>
            <a:pPr algn="ctr"/>
            <a:fld id="{6B918772-37A3-47DC-BE01-33CAE9FCB74A}" type="slidenum">
              <a:rPr lang="en-US" smtClean="0"/>
              <a:pPr algn="ctr"/>
              <a:t>15</a:t>
            </a:fld>
            <a:endParaRPr lang="en-US" dirty="0"/>
          </a:p>
        </p:txBody>
      </p:sp>
      <p:pic>
        <p:nvPicPr>
          <p:cNvPr id="4" name="Picture 3">
            <a:extLst>
              <a:ext uri="{FF2B5EF4-FFF2-40B4-BE49-F238E27FC236}">
                <a16:creationId xmlns:a16="http://schemas.microsoft.com/office/drawing/2014/main" id="{7156474C-0A8D-412F-B629-B485B15EE40F}"/>
              </a:ext>
            </a:extLst>
          </p:cNvPr>
          <p:cNvPicPr>
            <a:picLocks noChangeAspect="1"/>
          </p:cNvPicPr>
          <p:nvPr/>
        </p:nvPicPr>
        <p:blipFill>
          <a:blip r:embed="rId3"/>
          <a:stretch>
            <a:fillRect/>
          </a:stretch>
        </p:blipFill>
        <p:spPr>
          <a:xfrm>
            <a:off x="2336799" y="400050"/>
            <a:ext cx="8572500" cy="4848225"/>
          </a:xfrm>
          <a:prstGeom prst="rect">
            <a:avLst/>
          </a:prstGeom>
          <a:ln w="38100">
            <a:solidFill>
              <a:schemeClr val="accent1"/>
            </a:solidFill>
          </a:ln>
        </p:spPr>
      </p:pic>
      <p:sp>
        <p:nvSpPr>
          <p:cNvPr id="5" name="TextBox 4">
            <a:extLst>
              <a:ext uri="{FF2B5EF4-FFF2-40B4-BE49-F238E27FC236}">
                <a16:creationId xmlns:a16="http://schemas.microsoft.com/office/drawing/2014/main" id="{86560D4E-4865-4A90-BCF9-654ACFBCCDDF}"/>
              </a:ext>
            </a:extLst>
          </p:cNvPr>
          <p:cNvSpPr txBox="1"/>
          <p:nvPr/>
        </p:nvSpPr>
        <p:spPr>
          <a:xfrm>
            <a:off x="965200" y="5529262"/>
            <a:ext cx="9562361" cy="707886"/>
          </a:xfrm>
          <a:prstGeom prst="rect">
            <a:avLst/>
          </a:prstGeom>
          <a:noFill/>
        </p:spPr>
        <p:txBody>
          <a:bodyPr wrap="none" rtlCol="0">
            <a:spAutoFit/>
          </a:bodyPr>
          <a:lstStyle/>
          <a:p>
            <a:r>
              <a:rPr lang="en-US" sz="4000" dirty="0"/>
              <a:t>An aggregating work is a plan for aggregation</a:t>
            </a:r>
            <a:endParaRPr lang="en-GB" sz="4000" dirty="0"/>
          </a:p>
        </p:txBody>
      </p:sp>
      <p:sp>
        <p:nvSpPr>
          <p:cNvPr id="6" name="TextBox 5">
            <a:extLst>
              <a:ext uri="{FF2B5EF4-FFF2-40B4-BE49-F238E27FC236}">
                <a16:creationId xmlns:a16="http://schemas.microsoft.com/office/drawing/2014/main" id="{27BE6EC3-DDB5-4477-B8EA-DDB2EBB9634B}"/>
              </a:ext>
            </a:extLst>
          </p:cNvPr>
          <p:cNvSpPr txBox="1"/>
          <p:nvPr/>
        </p:nvSpPr>
        <p:spPr>
          <a:xfrm>
            <a:off x="965200" y="6237148"/>
            <a:ext cx="9906000" cy="1323439"/>
          </a:xfrm>
          <a:prstGeom prst="rect">
            <a:avLst/>
          </a:prstGeom>
          <a:noFill/>
        </p:spPr>
        <p:txBody>
          <a:bodyPr wrap="square" rtlCol="0">
            <a:spAutoFit/>
          </a:bodyPr>
          <a:lstStyle/>
          <a:p>
            <a:r>
              <a:rPr lang="en-US" sz="4000" dirty="0"/>
              <a:t>An aggregating expression realizes the plan by packaging the expressions that are aggregated</a:t>
            </a:r>
            <a:endParaRPr lang="en-GB" sz="4000" dirty="0"/>
          </a:p>
        </p:txBody>
      </p:sp>
      <p:sp>
        <p:nvSpPr>
          <p:cNvPr id="7" name="TextBox 6">
            <a:extLst>
              <a:ext uri="{FF2B5EF4-FFF2-40B4-BE49-F238E27FC236}">
                <a16:creationId xmlns:a16="http://schemas.microsoft.com/office/drawing/2014/main" id="{705EE6E4-4741-45E1-8F9C-D72B4D5EAEFD}"/>
              </a:ext>
            </a:extLst>
          </p:cNvPr>
          <p:cNvSpPr txBox="1"/>
          <p:nvPr/>
        </p:nvSpPr>
        <p:spPr>
          <a:xfrm>
            <a:off x="3512968" y="7791450"/>
            <a:ext cx="6029664" cy="707886"/>
          </a:xfrm>
          <a:prstGeom prst="rect">
            <a:avLst/>
          </a:prstGeom>
          <a:noFill/>
          <a:ln w="28575">
            <a:solidFill>
              <a:schemeClr val="accent4"/>
            </a:solidFill>
          </a:ln>
        </p:spPr>
        <p:txBody>
          <a:bodyPr wrap="none" rtlCol="0">
            <a:spAutoFit/>
          </a:bodyPr>
          <a:lstStyle/>
          <a:p>
            <a:r>
              <a:rPr lang="en-US" sz="4000" dirty="0"/>
              <a:t>No whole/part relationships</a:t>
            </a:r>
            <a:endParaRPr lang="en-GB" sz="4000" dirty="0"/>
          </a:p>
        </p:txBody>
      </p:sp>
    </p:spTree>
    <p:extLst>
      <p:ext uri="{BB962C8B-B14F-4D97-AF65-F5344CB8AC3E}">
        <p14:creationId xmlns:p14="http://schemas.microsoft.com/office/powerpoint/2010/main" val="39173177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TextBox 90">
            <a:extLst>
              <a:ext uri="{FF2B5EF4-FFF2-40B4-BE49-F238E27FC236}">
                <a16:creationId xmlns:a16="http://schemas.microsoft.com/office/drawing/2014/main" id="{1CAE0C7C-A7FA-4442-B107-4622703D2BC0}"/>
              </a:ext>
            </a:extLst>
          </p:cNvPr>
          <p:cNvSpPr txBox="1"/>
          <p:nvPr/>
        </p:nvSpPr>
        <p:spPr>
          <a:xfrm>
            <a:off x="9423821" y="4823887"/>
            <a:ext cx="2211748" cy="1242114"/>
          </a:xfrm>
          <a:prstGeom prst="ellipse">
            <a:avLst/>
          </a:prstGeom>
          <a:solidFill>
            <a:schemeClr val="bg1"/>
          </a:solidFill>
          <a:ln w="19050">
            <a:solidFill>
              <a:schemeClr val="tx1"/>
            </a:solidFill>
          </a:ln>
        </p:spPr>
        <p:txBody>
          <a:bodyPr wrap="none" rtlCol="0">
            <a:spAutoFit/>
          </a:bodyPr>
          <a:lstStyle/>
          <a:p>
            <a:pPr algn="ctr"/>
            <a:r>
              <a:rPr lang="en-GB" sz="2570" dirty="0"/>
              <a:t>E2:Text in </a:t>
            </a:r>
          </a:p>
          <a:p>
            <a:pPr algn="ctr"/>
            <a:r>
              <a:rPr lang="en-GB" sz="2570" dirty="0"/>
              <a:t>Spanish</a:t>
            </a:r>
          </a:p>
        </p:txBody>
      </p:sp>
      <p:sp>
        <p:nvSpPr>
          <p:cNvPr id="90" name="TextBox 89">
            <a:extLst>
              <a:ext uri="{FF2B5EF4-FFF2-40B4-BE49-F238E27FC236}">
                <a16:creationId xmlns:a16="http://schemas.microsoft.com/office/drawing/2014/main" id="{7C0B0807-4E12-4013-B74B-9648B1F20214}"/>
              </a:ext>
            </a:extLst>
          </p:cNvPr>
          <p:cNvSpPr txBox="1"/>
          <p:nvPr/>
        </p:nvSpPr>
        <p:spPr>
          <a:xfrm>
            <a:off x="9198761" y="4813762"/>
            <a:ext cx="2149352" cy="1242114"/>
          </a:xfrm>
          <a:prstGeom prst="ellipse">
            <a:avLst/>
          </a:prstGeom>
          <a:solidFill>
            <a:schemeClr val="bg1"/>
          </a:solidFill>
          <a:ln w="19050">
            <a:solidFill>
              <a:schemeClr val="tx1"/>
            </a:solidFill>
          </a:ln>
        </p:spPr>
        <p:txBody>
          <a:bodyPr wrap="square" rtlCol="0">
            <a:spAutoFit/>
          </a:bodyPr>
          <a:lstStyle/>
          <a:p>
            <a:pPr algn="ctr"/>
            <a:r>
              <a:rPr lang="en-GB" sz="2570" dirty="0"/>
              <a:t>E2:Text in </a:t>
            </a:r>
          </a:p>
          <a:p>
            <a:pPr algn="ctr"/>
            <a:r>
              <a:rPr lang="en-GB" sz="2570" dirty="0"/>
              <a:t>Spanish</a:t>
            </a:r>
          </a:p>
        </p:txBody>
      </p:sp>
      <p:sp>
        <p:nvSpPr>
          <p:cNvPr id="92" name="TextBox 91">
            <a:extLst>
              <a:ext uri="{FF2B5EF4-FFF2-40B4-BE49-F238E27FC236}">
                <a16:creationId xmlns:a16="http://schemas.microsoft.com/office/drawing/2014/main" id="{0F388884-D5F0-4340-937D-91E641730A91}"/>
              </a:ext>
            </a:extLst>
          </p:cNvPr>
          <p:cNvSpPr txBox="1"/>
          <p:nvPr/>
        </p:nvSpPr>
        <p:spPr>
          <a:xfrm>
            <a:off x="8946026" y="3124955"/>
            <a:ext cx="3377726" cy="1242114"/>
          </a:xfrm>
          <a:prstGeom prst="ellipse">
            <a:avLst/>
          </a:prstGeom>
          <a:noFill/>
          <a:ln w="19050">
            <a:solidFill>
              <a:schemeClr val="tx1"/>
            </a:solidFill>
          </a:ln>
        </p:spPr>
        <p:txBody>
          <a:bodyPr wrap="square" rtlCol="0">
            <a:spAutoFit/>
          </a:bodyPr>
          <a:lstStyle/>
          <a:p>
            <a:pPr algn="ctr"/>
            <a:r>
              <a:rPr lang="en-GB" sz="2570" dirty="0"/>
              <a:t>W2: </a:t>
            </a:r>
            <a:r>
              <a:rPr lang="en-GB" sz="2570" dirty="0" err="1"/>
              <a:t>Donoso</a:t>
            </a:r>
            <a:r>
              <a:rPr lang="en-GB" sz="2570" dirty="0"/>
              <a:t>. </a:t>
            </a:r>
            <a:r>
              <a:rPr lang="es-ES" sz="2570" dirty="0"/>
              <a:t>Paseo</a:t>
            </a:r>
            <a:endParaRPr lang="en-GB" sz="2570" dirty="0"/>
          </a:p>
        </p:txBody>
      </p:sp>
      <p:sp>
        <p:nvSpPr>
          <p:cNvPr id="85" name="TextBox 84">
            <a:extLst>
              <a:ext uri="{FF2B5EF4-FFF2-40B4-BE49-F238E27FC236}">
                <a16:creationId xmlns:a16="http://schemas.microsoft.com/office/drawing/2014/main" id="{824D3CF7-D45D-4F78-A065-7953BA7A3173}"/>
              </a:ext>
            </a:extLst>
          </p:cNvPr>
          <p:cNvSpPr txBox="1"/>
          <p:nvPr/>
        </p:nvSpPr>
        <p:spPr>
          <a:xfrm>
            <a:off x="8619214" y="3128354"/>
            <a:ext cx="3377726" cy="1242114"/>
          </a:xfrm>
          <a:prstGeom prst="ellipse">
            <a:avLst/>
          </a:prstGeom>
          <a:noFill/>
          <a:ln w="19050">
            <a:solidFill>
              <a:schemeClr val="tx1"/>
            </a:solidFill>
          </a:ln>
        </p:spPr>
        <p:txBody>
          <a:bodyPr wrap="square" rtlCol="0">
            <a:spAutoFit/>
          </a:bodyPr>
          <a:lstStyle/>
          <a:p>
            <a:pPr algn="ctr"/>
            <a:r>
              <a:rPr lang="en-GB" sz="2570" dirty="0"/>
              <a:t>W2: </a:t>
            </a:r>
            <a:r>
              <a:rPr lang="en-GB" sz="2570" dirty="0" err="1"/>
              <a:t>Donoso</a:t>
            </a:r>
            <a:r>
              <a:rPr lang="en-GB" sz="2570" dirty="0"/>
              <a:t>. </a:t>
            </a:r>
            <a:r>
              <a:rPr lang="es-ES" sz="2570" dirty="0"/>
              <a:t>Paseo</a:t>
            </a:r>
            <a:endParaRPr lang="en-GB" sz="2570" dirty="0"/>
          </a:p>
        </p:txBody>
      </p:sp>
      <p:cxnSp>
        <p:nvCxnSpPr>
          <p:cNvPr id="23" name="Connector: Curved 22">
            <a:extLst>
              <a:ext uri="{FF2B5EF4-FFF2-40B4-BE49-F238E27FC236}">
                <a16:creationId xmlns:a16="http://schemas.microsoft.com/office/drawing/2014/main" id="{EAC37FE6-8B04-4ED1-904D-565CFEF4A748}"/>
              </a:ext>
            </a:extLst>
          </p:cNvPr>
          <p:cNvCxnSpPr>
            <a:cxnSpLocks/>
            <a:stCxn id="53" idx="3"/>
            <a:endCxn id="62" idx="5"/>
          </p:cNvCxnSpPr>
          <p:nvPr/>
        </p:nvCxnSpPr>
        <p:spPr>
          <a:xfrm rot="5400000">
            <a:off x="4499713" y="4857787"/>
            <a:ext cx="12700" cy="2027220"/>
          </a:xfrm>
          <a:prstGeom prst="curvedConnector3">
            <a:avLst>
              <a:gd name="adj1" fmla="val 3232307"/>
            </a:avLst>
          </a:prstGeom>
          <a:ln w="28575">
            <a:solidFill>
              <a:schemeClr val="tx1"/>
            </a:solidFill>
            <a:prstDash val="lgDash"/>
            <a:tailEnd type="triangle" w="lg" len="lg"/>
          </a:ln>
        </p:spPr>
        <p:style>
          <a:lnRef idx="1">
            <a:schemeClr val="accent1"/>
          </a:lnRef>
          <a:fillRef idx="0">
            <a:schemeClr val="accent1"/>
          </a:fillRef>
          <a:effectRef idx="0">
            <a:schemeClr val="accent1"/>
          </a:effectRef>
          <a:fontRef idx="minor">
            <a:schemeClr val="tx1"/>
          </a:fontRef>
        </p:style>
      </p:cxnSp>
      <p:cxnSp>
        <p:nvCxnSpPr>
          <p:cNvPr id="25" name="Connector: Curved 24">
            <a:extLst>
              <a:ext uri="{FF2B5EF4-FFF2-40B4-BE49-F238E27FC236}">
                <a16:creationId xmlns:a16="http://schemas.microsoft.com/office/drawing/2014/main" id="{EE011387-EF79-4810-9CE1-97C5F644D205}"/>
              </a:ext>
            </a:extLst>
          </p:cNvPr>
          <p:cNvCxnSpPr>
            <a:cxnSpLocks/>
          </p:cNvCxnSpPr>
          <p:nvPr/>
        </p:nvCxnSpPr>
        <p:spPr>
          <a:xfrm rot="5400000">
            <a:off x="6339257" y="3018245"/>
            <a:ext cx="12700" cy="5706307"/>
          </a:xfrm>
          <a:prstGeom prst="curvedConnector3">
            <a:avLst>
              <a:gd name="adj1" fmla="val 3232307"/>
            </a:avLst>
          </a:prstGeom>
          <a:ln w="28575">
            <a:solidFill>
              <a:schemeClr val="tx1"/>
            </a:solidFill>
            <a:prstDash val="lgDash"/>
            <a:tailEnd type="triangle" w="lg" len="lg"/>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201859E-602E-4386-B4CD-D8B5AE4840C3}"/>
              </a:ext>
            </a:extLst>
          </p:cNvPr>
          <p:cNvSpPr txBox="1"/>
          <p:nvPr/>
        </p:nvSpPr>
        <p:spPr>
          <a:xfrm>
            <a:off x="4579542" y="420579"/>
            <a:ext cx="7891858" cy="2324611"/>
          </a:xfrm>
          <a:prstGeom prst="rect">
            <a:avLst/>
          </a:prstGeom>
          <a:noFill/>
        </p:spPr>
        <p:txBody>
          <a:bodyPr wrap="square" rtlCol="0">
            <a:spAutoFit/>
          </a:bodyPr>
          <a:lstStyle/>
          <a:p>
            <a:pPr>
              <a:lnSpc>
                <a:spcPct val="107000"/>
              </a:lnSpc>
              <a:spcAft>
                <a:spcPts val="1142"/>
              </a:spcAft>
            </a:pPr>
            <a:r>
              <a:rPr lang="en-US" sz="3427" dirty="0">
                <a:solidFill>
                  <a:srgbClr val="000000"/>
                </a:solidFill>
                <a:latin typeface="Calibri" panose="020F0502020204030204" pitchFamily="34" charset="0"/>
                <a:ea typeface="Calibri" panose="020F0502020204030204" pitchFamily="34" charset="0"/>
              </a:rPr>
              <a:t>RDA: A manifestation that embodies an aggregating work and one or more expressions of one or more works that realize the plan for aggregation.</a:t>
            </a:r>
            <a:endParaRPr lang="en-GB" sz="3427" dirty="0">
              <a:solidFill>
                <a:srgbClr val="000000"/>
              </a:solidFill>
              <a:latin typeface="Calibri" panose="020F0502020204030204" pitchFamily="34" charset="0"/>
              <a:ea typeface="Calibri" panose="020F0502020204030204" pitchFamily="34" charset="0"/>
            </a:endParaRPr>
          </a:p>
        </p:txBody>
      </p:sp>
      <p:sp>
        <p:nvSpPr>
          <p:cNvPr id="52" name="TextBox 51">
            <a:extLst>
              <a:ext uri="{FF2B5EF4-FFF2-40B4-BE49-F238E27FC236}">
                <a16:creationId xmlns:a16="http://schemas.microsoft.com/office/drawing/2014/main" id="{220FA1B7-640D-431D-949B-54902712A4B2}"/>
              </a:ext>
            </a:extLst>
          </p:cNvPr>
          <p:cNvSpPr txBox="1"/>
          <p:nvPr/>
        </p:nvSpPr>
        <p:spPr>
          <a:xfrm>
            <a:off x="5157472" y="6589992"/>
            <a:ext cx="5750726" cy="1291885"/>
          </a:xfrm>
          <a:prstGeom prst="ellipse">
            <a:avLst/>
          </a:prstGeom>
          <a:noFill/>
          <a:ln w="19050">
            <a:solidFill>
              <a:schemeClr val="tx1"/>
            </a:solidFill>
          </a:ln>
        </p:spPr>
        <p:txBody>
          <a:bodyPr wrap="none" rtlCol="0">
            <a:spAutoFit/>
          </a:bodyPr>
          <a:lstStyle/>
          <a:p>
            <a:pPr algn="ctr"/>
            <a:r>
              <a:rPr lang="es-ES" sz="2570" dirty="0"/>
              <a:t>Panorama del cuento chileno</a:t>
            </a:r>
          </a:p>
          <a:p>
            <a:pPr algn="ctr"/>
            <a:r>
              <a:rPr lang="en-GB" sz="2570" dirty="0"/>
              <a:t>(</a:t>
            </a:r>
            <a:r>
              <a:rPr lang="en-GB" sz="2800" dirty="0"/>
              <a:t>Banda Oriental, 1981</a:t>
            </a:r>
            <a:r>
              <a:rPr lang="en-GB" sz="2570" dirty="0"/>
              <a:t>)</a:t>
            </a:r>
          </a:p>
        </p:txBody>
      </p:sp>
      <p:sp>
        <p:nvSpPr>
          <p:cNvPr id="53" name="TextBox 52">
            <a:extLst>
              <a:ext uri="{FF2B5EF4-FFF2-40B4-BE49-F238E27FC236}">
                <a16:creationId xmlns:a16="http://schemas.microsoft.com/office/drawing/2014/main" id="{220FA1B7-640D-431D-949B-54902712A4B2}"/>
              </a:ext>
            </a:extLst>
          </p:cNvPr>
          <p:cNvSpPr txBox="1"/>
          <p:nvPr/>
        </p:nvSpPr>
        <p:spPr>
          <a:xfrm>
            <a:off x="5174235" y="4811186"/>
            <a:ext cx="2315438" cy="1242114"/>
          </a:xfrm>
          <a:prstGeom prst="ellipse">
            <a:avLst/>
          </a:prstGeom>
          <a:solidFill>
            <a:schemeClr val="bg1"/>
          </a:solidFill>
          <a:ln w="19050">
            <a:solidFill>
              <a:schemeClr val="tx1"/>
            </a:solidFill>
          </a:ln>
        </p:spPr>
        <p:txBody>
          <a:bodyPr wrap="none" rtlCol="0">
            <a:spAutoFit/>
          </a:bodyPr>
          <a:lstStyle/>
          <a:p>
            <a:pPr algn="ctr"/>
            <a:r>
              <a:rPr lang="en-GB" sz="2570" dirty="0"/>
              <a:t>E1: Text in </a:t>
            </a:r>
          </a:p>
          <a:p>
            <a:pPr algn="ctr"/>
            <a:r>
              <a:rPr lang="en-GB" sz="2570" dirty="0"/>
              <a:t>Spanish</a:t>
            </a:r>
          </a:p>
        </p:txBody>
      </p:sp>
      <p:sp>
        <p:nvSpPr>
          <p:cNvPr id="54" name="TextBox 53">
            <a:extLst>
              <a:ext uri="{FF2B5EF4-FFF2-40B4-BE49-F238E27FC236}">
                <a16:creationId xmlns:a16="http://schemas.microsoft.com/office/drawing/2014/main" id="{220FA1B7-640D-431D-949B-54902712A4B2}"/>
              </a:ext>
            </a:extLst>
          </p:cNvPr>
          <p:cNvSpPr txBox="1"/>
          <p:nvPr/>
        </p:nvSpPr>
        <p:spPr>
          <a:xfrm>
            <a:off x="4702907" y="3136301"/>
            <a:ext cx="3258095" cy="1242114"/>
          </a:xfrm>
          <a:prstGeom prst="ellipse">
            <a:avLst/>
          </a:prstGeom>
          <a:noFill/>
          <a:ln w="19050">
            <a:solidFill>
              <a:schemeClr val="tx1"/>
            </a:solidFill>
          </a:ln>
        </p:spPr>
        <p:txBody>
          <a:bodyPr wrap="square" rtlCol="0">
            <a:spAutoFit/>
          </a:bodyPr>
          <a:lstStyle/>
          <a:p>
            <a:pPr algn="ctr"/>
            <a:r>
              <a:rPr lang="en-GB" sz="2570" dirty="0"/>
              <a:t>W1: Edwards. El regalo</a:t>
            </a:r>
          </a:p>
        </p:txBody>
      </p:sp>
      <p:sp>
        <p:nvSpPr>
          <p:cNvPr id="55" name="TextBox 54">
            <a:extLst>
              <a:ext uri="{FF2B5EF4-FFF2-40B4-BE49-F238E27FC236}">
                <a16:creationId xmlns:a16="http://schemas.microsoft.com/office/drawing/2014/main" id="{220FA1B7-640D-431D-949B-54902712A4B2}"/>
              </a:ext>
            </a:extLst>
          </p:cNvPr>
          <p:cNvSpPr txBox="1"/>
          <p:nvPr/>
        </p:nvSpPr>
        <p:spPr>
          <a:xfrm>
            <a:off x="8868507" y="4811186"/>
            <a:ext cx="2211748" cy="1242114"/>
          </a:xfrm>
          <a:prstGeom prst="ellipse">
            <a:avLst/>
          </a:prstGeom>
          <a:solidFill>
            <a:schemeClr val="bg1"/>
          </a:solidFill>
          <a:ln w="19050">
            <a:solidFill>
              <a:schemeClr val="tx1"/>
            </a:solidFill>
          </a:ln>
        </p:spPr>
        <p:txBody>
          <a:bodyPr wrap="none" rtlCol="0">
            <a:spAutoFit/>
          </a:bodyPr>
          <a:lstStyle/>
          <a:p>
            <a:pPr algn="ctr"/>
            <a:r>
              <a:rPr lang="en-GB" sz="2570" dirty="0"/>
              <a:t>E2:Text in </a:t>
            </a:r>
          </a:p>
          <a:p>
            <a:pPr algn="ctr"/>
            <a:r>
              <a:rPr lang="en-GB" sz="2570" dirty="0"/>
              <a:t>Spanish</a:t>
            </a:r>
          </a:p>
        </p:txBody>
      </p:sp>
      <p:sp>
        <p:nvSpPr>
          <p:cNvPr id="56" name="TextBox 55">
            <a:extLst>
              <a:ext uri="{FF2B5EF4-FFF2-40B4-BE49-F238E27FC236}">
                <a16:creationId xmlns:a16="http://schemas.microsoft.com/office/drawing/2014/main" id="{220FA1B7-640D-431D-949B-54902712A4B2}"/>
              </a:ext>
            </a:extLst>
          </p:cNvPr>
          <p:cNvSpPr txBox="1"/>
          <p:nvPr/>
        </p:nvSpPr>
        <p:spPr>
          <a:xfrm>
            <a:off x="8285518" y="3136301"/>
            <a:ext cx="3377726" cy="1242114"/>
          </a:xfrm>
          <a:prstGeom prst="ellipse">
            <a:avLst/>
          </a:prstGeom>
          <a:solidFill>
            <a:schemeClr val="bg1"/>
          </a:solidFill>
          <a:ln w="19050">
            <a:solidFill>
              <a:schemeClr val="tx1"/>
            </a:solidFill>
          </a:ln>
        </p:spPr>
        <p:txBody>
          <a:bodyPr wrap="square" rtlCol="0">
            <a:spAutoFit/>
          </a:bodyPr>
          <a:lstStyle/>
          <a:p>
            <a:pPr algn="ctr"/>
            <a:r>
              <a:rPr lang="en-GB" sz="2570" dirty="0"/>
              <a:t>W2: </a:t>
            </a:r>
            <a:r>
              <a:rPr lang="en-GB" sz="2570" dirty="0" err="1"/>
              <a:t>Donoso</a:t>
            </a:r>
            <a:r>
              <a:rPr lang="en-GB" sz="2570" dirty="0"/>
              <a:t>. </a:t>
            </a:r>
            <a:r>
              <a:rPr lang="es-ES" sz="2570" dirty="0"/>
              <a:t>Paseo</a:t>
            </a:r>
            <a:endParaRPr lang="en-GB" sz="2570" dirty="0"/>
          </a:p>
        </p:txBody>
      </p:sp>
      <p:sp>
        <p:nvSpPr>
          <p:cNvPr id="62" name="TextBox 61">
            <a:extLst>
              <a:ext uri="{FF2B5EF4-FFF2-40B4-BE49-F238E27FC236}">
                <a16:creationId xmlns:a16="http://schemas.microsoft.com/office/drawing/2014/main" id="{220FA1B7-640D-431D-949B-54902712A4B2}"/>
              </a:ext>
            </a:extLst>
          </p:cNvPr>
          <p:cNvSpPr txBox="1"/>
          <p:nvPr/>
        </p:nvSpPr>
        <p:spPr>
          <a:xfrm>
            <a:off x="589512" y="4811186"/>
            <a:ext cx="3393568" cy="1242114"/>
          </a:xfrm>
          <a:prstGeom prst="ellipse">
            <a:avLst/>
          </a:prstGeom>
          <a:noFill/>
          <a:ln w="19050">
            <a:solidFill>
              <a:schemeClr val="tx1"/>
            </a:solidFill>
            <a:prstDash val="sysDot"/>
          </a:ln>
        </p:spPr>
        <p:txBody>
          <a:bodyPr wrap="square" rtlCol="0">
            <a:spAutoFit/>
          </a:bodyPr>
          <a:lstStyle/>
          <a:p>
            <a:pPr algn="ctr"/>
            <a:r>
              <a:rPr lang="en-GB" sz="2570" dirty="0"/>
              <a:t>AE: Expression of the plan …</a:t>
            </a:r>
            <a:endParaRPr lang="en-GB" sz="2570" i="1" dirty="0"/>
          </a:p>
        </p:txBody>
      </p:sp>
      <p:sp>
        <p:nvSpPr>
          <p:cNvPr id="63" name="TextBox 62">
            <a:extLst>
              <a:ext uri="{FF2B5EF4-FFF2-40B4-BE49-F238E27FC236}">
                <a16:creationId xmlns:a16="http://schemas.microsoft.com/office/drawing/2014/main" id="{220FA1B7-640D-431D-949B-54902712A4B2}"/>
              </a:ext>
            </a:extLst>
          </p:cNvPr>
          <p:cNvSpPr txBox="1"/>
          <p:nvPr/>
        </p:nvSpPr>
        <p:spPr>
          <a:xfrm>
            <a:off x="148580" y="2100782"/>
            <a:ext cx="4275432" cy="1798252"/>
          </a:xfrm>
          <a:prstGeom prst="ellipse">
            <a:avLst/>
          </a:prstGeom>
          <a:noFill/>
          <a:ln w="19050">
            <a:solidFill>
              <a:schemeClr val="tx1"/>
            </a:solidFill>
            <a:prstDash val="sysDot"/>
          </a:ln>
        </p:spPr>
        <p:txBody>
          <a:bodyPr wrap="square" rtlCol="0">
            <a:spAutoFit/>
          </a:bodyPr>
          <a:lstStyle/>
          <a:p>
            <a:pPr algn="ctr"/>
            <a:r>
              <a:rPr lang="en-GB" sz="2570" dirty="0"/>
              <a:t>AW: Work plan for</a:t>
            </a:r>
          </a:p>
          <a:p>
            <a:pPr algn="ctr"/>
            <a:r>
              <a:rPr lang="es-ES" sz="2570" i="1" dirty="0"/>
              <a:t>Panorama del cuento chileno</a:t>
            </a:r>
          </a:p>
        </p:txBody>
      </p:sp>
      <p:sp>
        <p:nvSpPr>
          <p:cNvPr id="66" name="TextBox 65"/>
          <p:cNvSpPr txBox="1"/>
          <p:nvPr/>
        </p:nvSpPr>
        <p:spPr>
          <a:xfrm>
            <a:off x="7398149" y="4215501"/>
            <a:ext cx="1343799" cy="487826"/>
          </a:xfrm>
          <a:prstGeom prst="rect">
            <a:avLst/>
          </a:prstGeom>
          <a:noFill/>
        </p:spPr>
        <p:txBody>
          <a:bodyPr wrap="square" rtlCol="0">
            <a:spAutoFit/>
          </a:bodyPr>
          <a:lstStyle/>
          <a:p>
            <a:r>
              <a:rPr lang="en-US" sz="2570" dirty="0"/>
              <a:t>realizes</a:t>
            </a:r>
          </a:p>
        </p:txBody>
      </p:sp>
      <p:sp>
        <p:nvSpPr>
          <p:cNvPr id="69" name="TextBox 68"/>
          <p:cNvSpPr txBox="1"/>
          <p:nvPr/>
        </p:nvSpPr>
        <p:spPr>
          <a:xfrm>
            <a:off x="7296043" y="5649123"/>
            <a:ext cx="1700263" cy="487826"/>
          </a:xfrm>
          <a:prstGeom prst="rect">
            <a:avLst/>
          </a:prstGeom>
          <a:noFill/>
        </p:spPr>
        <p:txBody>
          <a:bodyPr wrap="square" rtlCol="0">
            <a:spAutoFit/>
          </a:bodyPr>
          <a:lstStyle/>
          <a:p>
            <a:r>
              <a:rPr lang="en-US" sz="2570" dirty="0"/>
              <a:t>embodies</a:t>
            </a:r>
          </a:p>
        </p:txBody>
      </p:sp>
      <p:cxnSp>
        <p:nvCxnSpPr>
          <p:cNvPr id="21" name="Connector: Curved 20">
            <a:extLst>
              <a:ext uri="{FF2B5EF4-FFF2-40B4-BE49-F238E27FC236}">
                <a16:creationId xmlns:a16="http://schemas.microsoft.com/office/drawing/2014/main" id="{59D28A28-26A7-4B65-A424-FAA7A256B373}"/>
              </a:ext>
            </a:extLst>
          </p:cNvPr>
          <p:cNvCxnSpPr>
            <a:cxnSpLocks/>
            <a:stCxn id="62" idx="0"/>
            <a:endCxn id="63" idx="4"/>
          </p:cNvCxnSpPr>
          <p:nvPr/>
        </p:nvCxnSpPr>
        <p:spPr>
          <a:xfrm rot="5400000" flipH="1" flipV="1">
            <a:off x="1830220" y="4355110"/>
            <a:ext cx="912152"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onnector: Curved 23">
            <a:extLst>
              <a:ext uri="{FF2B5EF4-FFF2-40B4-BE49-F238E27FC236}">
                <a16:creationId xmlns:a16="http://schemas.microsoft.com/office/drawing/2014/main" id="{73315FEF-338D-43DF-A03B-389D91B4E815}"/>
              </a:ext>
            </a:extLst>
          </p:cNvPr>
          <p:cNvCxnSpPr>
            <a:cxnSpLocks/>
            <a:stCxn id="53" idx="0"/>
            <a:endCxn id="54" idx="4"/>
          </p:cNvCxnSpPr>
          <p:nvPr/>
        </p:nvCxnSpPr>
        <p:spPr>
          <a:xfrm rot="5400000" flipH="1" flipV="1">
            <a:off x="6115569" y="4594801"/>
            <a:ext cx="432771" cy="1"/>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onnector: Curved 26">
            <a:extLst>
              <a:ext uri="{FF2B5EF4-FFF2-40B4-BE49-F238E27FC236}">
                <a16:creationId xmlns:a16="http://schemas.microsoft.com/office/drawing/2014/main" id="{B93FA99C-BC4A-4CD6-BBEB-7C7F44F05FD0}"/>
              </a:ext>
            </a:extLst>
          </p:cNvPr>
          <p:cNvCxnSpPr>
            <a:cxnSpLocks/>
            <a:stCxn id="55" idx="0"/>
            <a:endCxn id="56" idx="4"/>
          </p:cNvCxnSpPr>
          <p:nvPr/>
        </p:nvCxnSpPr>
        <p:spPr>
          <a:xfrm rot="5400000" flipH="1" flipV="1">
            <a:off x="9757996" y="4594801"/>
            <a:ext cx="432771"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Connector: Curved 29">
            <a:extLst>
              <a:ext uri="{FF2B5EF4-FFF2-40B4-BE49-F238E27FC236}">
                <a16:creationId xmlns:a16="http://schemas.microsoft.com/office/drawing/2014/main" id="{4D3D94E0-E596-47CC-B6BA-207DF89711E5}"/>
              </a:ext>
            </a:extLst>
          </p:cNvPr>
          <p:cNvCxnSpPr>
            <a:cxnSpLocks/>
            <a:stCxn id="52" idx="2"/>
            <a:endCxn id="62" idx="4"/>
          </p:cNvCxnSpPr>
          <p:nvPr/>
        </p:nvCxnSpPr>
        <p:spPr>
          <a:xfrm rot="10800000">
            <a:off x="2286296" y="6053301"/>
            <a:ext cx="2871176" cy="1182635"/>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4" name="Connector: Curved 33">
            <a:extLst>
              <a:ext uri="{FF2B5EF4-FFF2-40B4-BE49-F238E27FC236}">
                <a16:creationId xmlns:a16="http://schemas.microsoft.com/office/drawing/2014/main" id="{0D398D57-8D05-4CD6-9221-094BC04A7613}"/>
              </a:ext>
            </a:extLst>
          </p:cNvPr>
          <p:cNvCxnSpPr>
            <a:cxnSpLocks/>
            <a:stCxn id="52" idx="0"/>
            <a:endCxn id="55" idx="4"/>
          </p:cNvCxnSpPr>
          <p:nvPr/>
        </p:nvCxnSpPr>
        <p:spPr>
          <a:xfrm rot="5400000" flipH="1" flipV="1">
            <a:off x="8735262" y="5350873"/>
            <a:ext cx="536692" cy="1941546"/>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7" name="Connector: Curved 36">
            <a:extLst>
              <a:ext uri="{FF2B5EF4-FFF2-40B4-BE49-F238E27FC236}">
                <a16:creationId xmlns:a16="http://schemas.microsoft.com/office/drawing/2014/main" id="{55E80DA1-43CB-4559-8310-08383D9DB595}"/>
              </a:ext>
            </a:extLst>
          </p:cNvPr>
          <p:cNvCxnSpPr>
            <a:cxnSpLocks/>
            <a:stCxn id="52" idx="0"/>
            <a:endCxn id="53" idx="4"/>
          </p:cNvCxnSpPr>
          <p:nvPr/>
        </p:nvCxnSpPr>
        <p:spPr>
          <a:xfrm rot="16200000" flipV="1">
            <a:off x="6914049" y="5471205"/>
            <a:ext cx="536692" cy="1700881"/>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5C7195FF-D610-43A3-8C6C-5A428CAADCA0}"/>
              </a:ext>
            </a:extLst>
          </p:cNvPr>
          <p:cNvSpPr txBox="1"/>
          <p:nvPr/>
        </p:nvSpPr>
        <p:spPr>
          <a:xfrm>
            <a:off x="1058660" y="3925490"/>
            <a:ext cx="1343799" cy="487826"/>
          </a:xfrm>
          <a:prstGeom prst="rect">
            <a:avLst/>
          </a:prstGeom>
          <a:noFill/>
        </p:spPr>
        <p:txBody>
          <a:bodyPr wrap="square" rtlCol="0">
            <a:spAutoFit/>
          </a:bodyPr>
          <a:lstStyle/>
          <a:p>
            <a:r>
              <a:rPr lang="en-US" sz="2570" dirty="0"/>
              <a:t>realizes</a:t>
            </a:r>
          </a:p>
        </p:txBody>
      </p:sp>
      <p:sp>
        <p:nvSpPr>
          <p:cNvPr id="71" name="TextBox 70">
            <a:extLst>
              <a:ext uri="{FF2B5EF4-FFF2-40B4-BE49-F238E27FC236}">
                <a16:creationId xmlns:a16="http://schemas.microsoft.com/office/drawing/2014/main" id="{C72B9097-1FA0-49FF-8153-0A906767EF88}"/>
              </a:ext>
            </a:extLst>
          </p:cNvPr>
          <p:cNvSpPr txBox="1"/>
          <p:nvPr/>
        </p:nvSpPr>
        <p:spPr>
          <a:xfrm>
            <a:off x="878407" y="6073381"/>
            <a:ext cx="1700263" cy="487826"/>
          </a:xfrm>
          <a:prstGeom prst="rect">
            <a:avLst/>
          </a:prstGeom>
          <a:noFill/>
        </p:spPr>
        <p:txBody>
          <a:bodyPr wrap="square" rtlCol="0">
            <a:spAutoFit/>
          </a:bodyPr>
          <a:lstStyle/>
          <a:p>
            <a:r>
              <a:rPr lang="en-US" sz="2570" dirty="0"/>
              <a:t>embodies</a:t>
            </a:r>
          </a:p>
        </p:txBody>
      </p:sp>
      <p:sp>
        <p:nvSpPr>
          <p:cNvPr id="31" name="TextBox 30">
            <a:extLst>
              <a:ext uri="{FF2B5EF4-FFF2-40B4-BE49-F238E27FC236}">
                <a16:creationId xmlns:a16="http://schemas.microsoft.com/office/drawing/2014/main" id="{B2F0EC91-7E84-4C1B-897D-5D0CE5A44CD5}"/>
              </a:ext>
            </a:extLst>
          </p:cNvPr>
          <p:cNvSpPr txBox="1"/>
          <p:nvPr/>
        </p:nvSpPr>
        <p:spPr>
          <a:xfrm>
            <a:off x="3036667" y="6243909"/>
            <a:ext cx="2134082" cy="487826"/>
          </a:xfrm>
          <a:prstGeom prst="rect">
            <a:avLst/>
          </a:prstGeom>
          <a:noFill/>
        </p:spPr>
        <p:txBody>
          <a:bodyPr wrap="square" rtlCol="0">
            <a:spAutoFit/>
          </a:bodyPr>
          <a:lstStyle/>
          <a:p>
            <a:r>
              <a:rPr lang="en-US" sz="2570" i="1" dirty="0"/>
              <a:t>aggregated by</a:t>
            </a:r>
          </a:p>
        </p:txBody>
      </p:sp>
      <p:sp>
        <p:nvSpPr>
          <p:cNvPr id="26" name="Slide Number Placeholder 3">
            <a:extLst>
              <a:ext uri="{FF2B5EF4-FFF2-40B4-BE49-F238E27FC236}">
                <a16:creationId xmlns:a16="http://schemas.microsoft.com/office/drawing/2014/main" id="{8AF99C00-A339-46C5-8FF2-86B0BE2FECE8}"/>
              </a:ext>
            </a:extLst>
          </p:cNvPr>
          <p:cNvSpPr>
            <a:spLocks noGrp="1"/>
          </p:cNvSpPr>
          <p:nvPr>
            <p:ph type="sldNum" sz="quarter" idx="11"/>
          </p:nvPr>
        </p:nvSpPr>
        <p:spPr>
          <a:xfrm>
            <a:off x="341572" y="8953505"/>
            <a:ext cx="474404" cy="501645"/>
          </a:xfrm>
        </p:spPr>
        <p:txBody>
          <a:bodyPr/>
          <a:lstStyle/>
          <a:p>
            <a:pPr algn="ctr"/>
            <a:fld id="{C9A48D05-AF44-4D94-A505-D97A91433368}" type="slidenum">
              <a:rPr lang="en-GB" smtClean="0"/>
              <a:pPr algn="ctr"/>
              <a:t>16</a:t>
            </a:fld>
            <a:endParaRPr lang="en-GB" dirty="0"/>
          </a:p>
        </p:txBody>
      </p:sp>
      <p:sp>
        <p:nvSpPr>
          <p:cNvPr id="28" name="Date Placeholder 1">
            <a:extLst>
              <a:ext uri="{FF2B5EF4-FFF2-40B4-BE49-F238E27FC236}">
                <a16:creationId xmlns:a16="http://schemas.microsoft.com/office/drawing/2014/main" id="{62FC7367-0B0C-41A7-B141-BEE26AD40FEE}"/>
              </a:ext>
            </a:extLst>
          </p:cNvPr>
          <p:cNvSpPr>
            <a:spLocks noGrp="1"/>
          </p:cNvSpPr>
          <p:nvPr>
            <p:ph type="dt" sz="half" idx="10"/>
          </p:nvPr>
        </p:nvSpPr>
        <p:spPr>
          <a:xfrm>
            <a:off x="9393200" y="9010651"/>
            <a:ext cx="3344904" cy="501645"/>
          </a:xfrm>
        </p:spPr>
        <p:txBody>
          <a:bodyPr/>
          <a:lstStyle/>
          <a:p>
            <a:fld id="{E001E81F-CAD3-412B-8E6F-53481B321DC6}" type="datetime4">
              <a:rPr lang="en-US" smtClean="0"/>
              <a:t>October 15, 2019</a:t>
            </a:fld>
            <a:endParaRPr lang="en-US" dirty="0"/>
          </a:p>
        </p:txBody>
      </p:sp>
      <p:sp>
        <p:nvSpPr>
          <p:cNvPr id="29" name="TextBox 28">
            <a:extLst>
              <a:ext uri="{FF2B5EF4-FFF2-40B4-BE49-F238E27FC236}">
                <a16:creationId xmlns:a16="http://schemas.microsoft.com/office/drawing/2014/main" id="{54B602B1-16B1-42E0-BB25-B56387373433}"/>
              </a:ext>
            </a:extLst>
          </p:cNvPr>
          <p:cNvSpPr txBox="1"/>
          <p:nvPr/>
        </p:nvSpPr>
        <p:spPr>
          <a:xfrm>
            <a:off x="431801" y="476250"/>
            <a:ext cx="2894575" cy="883319"/>
          </a:xfrm>
          <a:prstGeom prst="rect">
            <a:avLst/>
          </a:prstGeom>
          <a:noFill/>
        </p:spPr>
        <p:txBody>
          <a:bodyPr wrap="none" rtlCol="0">
            <a:spAutoFit/>
          </a:bodyPr>
          <a:lstStyle/>
          <a:p>
            <a:r>
              <a:rPr lang="en-GB" sz="5140" dirty="0"/>
              <a:t>Aggregate</a:t>
            </a:r>
            <a:endParaRPr lang="en-US" sz="5140" dirty="0"/>
          </a:p>
        </p:txBody>
      </p:sp>
    </p:spTree>
    <p:extLst>
      <p:ext uri="{BB962C8B-B14F-4D97-AF65-F5344CB8AC3E}">
        <p14:creationId xmlns:p14="http://schemas.microsoft.com/office/powerpoint/2010/main" val="3077017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fade">
                                      <p:cBhvr>
                                        <p:cTn id="7" dur="1000"/>
                                        <p:tgtEl>
                                          <p:spTgt spid="5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7"/>
                                        </p:tgtEl>
                                        <p:attrNameLst>
                                          <p:attrName>style.visibility</p:attrName>
                                        </p:attrNameLst>
                                      </p:cBhvr>
                                      <p:to>
                                        <p:strVal val="visible"/>
                                      </p:to>
                                    </p:set>
                                    <p:animEffect transition="in" filter="fade">
                                      <p:cBhvr>
                                        <p:cTn id="12" dur="1000"/>
                                        <p:tgtEl>
                                          <p:spTgt spid="37"/>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9"/>
                                        </p:tgtEl>
                                        <p:attrNameLst>
                                          <p:attrName>style.visibility</p:attrName>
                                        </p:attrNameLst>
                                      </p:cBhvr>
                                      <p:to>
                                        <p:strVal val="visible"/>
                                      </p:to>
                                    </p:set>
                                    <p:animEffect transition="in" filter="fade">
                                      <p:cBhvr>
                                        <p:cTn id="15" dur="1000"/>
                                        <p:tgtEl>
                                          <p:spTgt spid="69"/>
                                        </p:tgtEl>
                                      </p:cBhvr>
                                    </p:animEffect>
                                  </p:childTnLst>
                                </p:cTn>
                              </p:par>
                            </p:childTnLst>
                          </p:cTn>
                        </p:par>
                        <p:par>
                          <p:cTn id="16" fill="hold">
                            <p:stCondLst>
                              <p:cond delay="1000"/>
                            </p:stCondLst>
                            <p:childTnLst>
                              <p:par>
                                <p:cTn id="17" presetID="10" presetClass="entr" presetSubtype="0" fill="hold" grpId="0" nodeType="afterEffect">
                                  <p:stCondLst>
                                    <p:cond delay="0"/>
                                  </p:stCondLst>
                                  <p:childTnLst>
                                    <p:set>
                                      <p:cBhvr>
                                        <p:cTn id="18" dur="1" fill="hold">
                                          <p:stCondLst>
                                            <p:cond delay="0"/>
                                          </p:stCondLst>
                                        </p:cTn>
                                        <p:tgtEl>
                                          <p:spTgt spid="53"/>
                                        </p:tgtEl>
                                        <p:attrNameLst>
                                          <p:attrName>style.visibility</p:attrName>
                                        </p:attrNameLst>
                                      </p:cBhvr>
                                      <p:to>
                                        <p:strVal val="visible"/>
                                      </p:to>
                                    </p:set>
                                    <p:animEffect transition="in" filter="fade">
                                      <p:cBhvr>
                                        <p:cTn id="19" dur="1000"/>
                                        <p:tgtEl>
                                          <p:spTgt spid="53"/>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24"/>
                                        </p:tgtEl>
                                        <p:attrNameLst>
                                          <p:attrName>style.visibility</p:attrName>
                                        </p:attrNameLst>
                                      </p:cBhvr>
                                      <p:to>
                                        <p:strVal val="visible"/>
                                      </p:to>
                                    </p:set>
                                    <p:animEffect transition="in" filter="fade">
                                      <p:cBhvr>
                                        <p:cTn id="23" dur="1000"/>
                                        <p:tgtEl>
                                          <p:spTgt spid="24"/>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66"/>
                                        </p:tgtEl>
                                        <p:attrNameLst>
                                          <p:attrName>style.visibility</p:attrName>
                                        </p:attrNameLst>
                                      </p:cBhvr>
                                      <p:to>
                                        <p:strVal val="visible"/>
                                      </p:to>
                                    </p:set>
                                    <p:animEffect transition="in" filter="fade">
                                      <p:cBhvr>
                                        <p:cTn id="26" dur="1000"/>
                                        <p:tgtEl>
                                          <p:spTgt spid="66"/>
                                        </p:tgtEl>
                                      </p:cBhvr>
                                    </p:animEffect>
                                  </p:childTnLst>
                                </p:cTn>
                              </p:par>
                            </p:childTnLst>
                          </p:cTn>
                        </p:par>
                        <p:par>
                          <p:cTn id="27" fill="hold">
                            <p:stCondLst>
                              <p:cond delay="3000"/>
                            </p:stCondLst>
                            <p:childTnLst>
                              <p:par>
                                <p:cTn id="28" presetID="10" presetClass="entr" presetSubtype="0" fill="hold" grpId="0" nodeType="afterEffect">
                                  <p:stCondLst>
                                    <p:cond delay="0"/>
                                  </p:stCondLst>
                                  <p:childTnLst>
                                    <p:set>
                                      <p:cBhvr>
                                        <p:cTn id="29" dur="1" fill="hold">
                                          <p:stCondLst>
                                            <p:cond delay="0"/>
                                          </p:stCondLst>
                                        </p:cTn>
                                        <p:tgtEl>
                                          <p:spTgt spid="54"/>
                                        </p:tgtEl>
                                        <p:attrNameLst>
                                          <p:attrName>style.visibility</p:attrName>
                                        </p:attrNameLst>
                                      </p:cBhvr>
                                      <p:to>
                                        <p:strVal val="visible"/>
                                      </p:to>
                                    </p:set>
                                    <p:animEffect transition="in" filter="fade">
                                      <p:cBhvr>
                                        <p:cTn id="30" dur="1000"/>
                                        <p:tgtEl>
                                          <p:spTgt spid="54"/>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4"/>
                                        </p:tgtEl>
                                        <p:attrNameLst>
                                          <p:attrName>style.visibility</p:attrName>
                                        </p:attrNameLst>
                                      </p:cBhvr>
                                      <p:to>
                                        <p:strVal val="visible"/>
                                      </p:to>
                                    </p:set>
                                    <p:animEffect transition="in" filter="fade">
                                      <p:cBhvr>
                                        <p:cTn id="35" dur="1000"/>
                                        <p:tgtEl>
                                          <p:spTgt spid="34"/>
                                        </p:tgtEl>
                                      </p:cBhvr>
                                    </p:animEffect>
                                  </p:childTnLst>
                                </p:cTn>
                              </p:par>
                            </p:childTnLst>
                          </p:cTn>
                        </p:par>
                        <p:par>
                          <p:cTn id="36" fill="hold">
                            <p:stCondLst>
                              <p:cond delay="1000"/>
                            </p:stCondLst>
                            <p:childTnLst>
                              <p:par>
                                <p:cTn id="37" presetID="10" presetClass="entr" presetSubtype="0" fill="hold" grpId="0" nodeType="afterEffect">
                                  <p:stCondLst>
                                    <p:cond delay="0"/>
                                  </p:stCondLst>
                                  <p:childTnLst>
                                    <p:set>
                                      <p:cBhvr>
                                        <p:cTn id="38" dur="1" fill="hold">
                                          <p:stCondLst>
                                            <p:cond delay="0"/>
                                          </p:stCondLst>
                                        </p:cTn>
                                        <p:tgtEl>
                                          <p:spTgt spid="55"/>
                                        </p:tgtEl>
                                        <p:attrNameLst>
                                          <p:attrName>style.visibility</p:attrName>
                                        </p:attrNameLst>
                                      </p:cBhvr>
                                      <p:to>
                                        <p:strVal val="visible"/>
                                      </p:to>
                                    </p:set>
                                    <p:animEffect transition="in" filter="fade">
                                      <p:cBhvr>
                                        <p:cTn id="39" dur="1000"/>
                                        <p:tgtEl>
                                          <p:spTgt spid="55"/>
                                        </p:tgtEl>
                                      </p:cBhvr>
                                    </p:animEffect>
                                  </p:childTnLst>
                                </p:cTn>
                              </p:par>
                            </p:childTnLst>
                          </p:cTn>
                        </p:par>
                        <p:par>
                          <p:cTn id="40" fill="hold">
                            <p:stCondLst>
                              <p:cond delay="2000"/>
                            </p:stCondLst>
                            <p:childTnLst>
                              <p:par>
                                <p:cTn id="41" presetID="10" presetClass="entr" presetSubtype="0" fill="hold" nodeType="afterEffect">
                                  <p:stCondLst>
                                    <p:cond delay="0"/>
                                  </p:stCondLst>
                                  <p:childTnLst>
                                    <p:set>
                                      <p:cBhvr>
                                        <p:cTn id="42" dur="1" fill="hold">
                                          <p:stCondLst>
                                            <p:cond delay="0"/>
                                          </p:stCondLst>
                                        </p:cTn>
                                        <p:tgtEl>
                                          <p:spTgt spid="27"/>
                                        </p:tgtEl>
                                        <p:attrNameLst>
                                          <p:attrName>style.visibility</p:attrName>
                                        </p:attrNameLst>
                                      </p:cBhvr>
                                      <p:to>
                                        <p:strVal val="visible"/>
                                      </p:to>
                                    </p:set>
                                    <p:animEffect transition="in" filter="fade">
                                      <p:cBhvr>
                                        <p:cTn id="43" dur="1000"/>
                                        <p:tgtEl>
                                          <p:spTgt spid="27"/>
                                        </p:tgtEl>
                                      </p:cBhvr>
                                    </p:animEffect>
                                  </p:childTnLst>
                                </p:cTn>
                              </p:par>
                            </p:childTnLst>
                          </p:cTn>
                        </p:par>
                        <p:par>
                          <p:cTn id="44" fill="hold">
                            <p:stCondLst>
                              <p:cond delay="3000"/>
                            </p:stCondLst>
                            <p:childTnLst>
                              <p:par>
                                <p:cTn id="45" presetID="10" presetClass="entr" presetSubtype="0" fill="hold" grpId="0" nodeType="afterEffect">
                                  <p:stCondLst>
                                    <p:cond delay="0"/>
                                  </p:stCondLst>
                                  <p:childTnLst>
                                    <p:set>
                                      <p:cBhvr>
                                        <p:cTn id="46" dur="1" fill="hold">
                                          <p:stCondLst>
                                            <p:cond delay="0"/>
                                          </p:stCondLst>
                                        </p:cTn>
                                        <p:tgtEl>
                                          <p:spTgt spid="56"/>
                                        </p:tgtEl>
                                        <p:attrNameLst>
                                          <p:attrName>style.visibility</p:attrName>
                                        </p:attrNameLst>
                                      </p:cBhvr>
                                      <p:to>
                                        <p:strVal val="visible"/>
                                      </p:to>
                                    </p:set>
                                    <p:animEffect transition="in" filter="fade">
                                      <p:cBhvr>
                                        <p:cTn id="47" dur="1000"/>
                                        <p:tgtEl>
                                          <p:spTgt spid="56"/>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90"/>
                                        </p:tgtEl>
                                        <p:attrNameLst>
                                          <p:attrName>style.visibility</p:attrName>
                                        </p:attrNameLst>
                                      </p:cBhvr>
                                      <p:to>
                                        <p:strVal val="visible"/>
                                      </p:to>
                                    </p:set>
                                    <p:animEffect transition="in" filter="fade">
                                      <p:cBhvr>
                                        <p:cTn id="52" dur="1000"/>
                                        <p:tgtEl>
                                          <p:spTgt spid="90"/>
                                        </p:tgtEl>
                                      </p:cBhvr>
                                    </p:animEffect>
                                  </p:childTnLst>
                                </p:cTn>
                              </p:par>
                            </p:childTnLst>
                          </p:cTn>
                        </p:par>
                        <p:par>
                          <p:cTn id="53" fill="hold">
                            <p:stCondLst>
                              <p:cond delay="1000"/>
                            </p:stCondLst>
                            <p:childTnLst>
                              <p:par>
                                <p:cTn id="54" presetID="10" presetClass="entr" presetSubtype="0" fill="hold" grpId="0" nodeType="afterEffect">
                                  <p:stCondLst>
                                    <p:cond delay="0"/>
                                  </p:stCondLst>
                                  <p:childTnLst>
                                    <p:set>
                                      <p:cBhvr>
                                        <p:cTn id="55" dur="1" fill="hold">
                                          <p:stCondLst>
                                            <p:cond delay="0"/>
                                          </p:stCondLst>
                                        </p:cTn>
                                        <p:tgtEl>
                                          <p:spTgt spid="91"/>
                                        </p:tgtEl>
                                        <p:attrNameLst>
                                          <p:attrName>style.visibility</p:attrName>
                                        </p:attrNameLst>
                                      </p:cBhvr>
                                      <p:to>
                                        <p:strVal val="visible"/>
                                      </p:to>
                                    </p:set>
                                    <p:animEffect transition="in" filter="fade">
                                      <p:cBhvr>
                                        <p:cTn id="56" dur="1000"/>
                                        <p:tgtEl>
                                          <p:spTgt spid="91"/>
                                        </p:tgtEl>
                                      </p:cBhvr>
                                    </p:animEffect>
                                  </p:childTnLst>
                                </p:cTn>
                              </p:par>
                            </p:childTnLst>
                          </p:cTn>
                        </p:par>
                        <p:par>
                          <p:cTn id="57" fill="hold">
                            <p:stCondLst>
                              <p:cond delay="2000"/>
                            </p:stCondLst>
                            <p:childTnLst>
                              <p:par>
                                <p:cTn id="58" presetID="10" presetClass="entr" presetSubtype="0" fill="hold" grpId="0" nodeType="afterEffect">
                                  <p:stCondLst>
                                    <p:cond delay="0"/>
                                  </p:stCondLst>
                                  <p:childTnLst>
                                    <p:set>
                                      <p:cBhvr>
                                        <p:cTn id="59" dur="1" fill="hold">
                                          <p:stCondLst>
                                            <p:cond delay="0"/>
                                          </p:stCondLst>
                                        </p:cTn>
                                        <p:tgtEl>
                                          <p:spTgt spid="85"/>
                                        </p:tgtEl>
                                        <p:attrNameLst>
                                          <p:attrName>style.visibility</p:attrName>
                                        </p:attrNameLst>
                                      </p:cBhvr>
                                      <p:to>
                                        <p:strVal val="visible"/>
                                      </p:to>
                                    </p:set>
                                    <p:animEffect transition="in" filter="fade">
                                      <p:cBhvr>
                                        <p:cTn id="60" dur="1000"/>
                                        <p:tgtEl>
                                          <p:spTgt spid="85"/>
                                        </p:tgtEl>
                                      </p:cBhvr>
                                    </p:animEffect>
                                  </p:childTnLst>
                                </p:cTn>
                              </p:par>
                            </p:childTnLst>
                          </p:cTn>
                        </p:par>
                        <p:par>
                          <p:cTn id="61" fill="hold">
                            <p:stCondLst>
                              <p:cond delay="3000"/>
                            </p:stCondLst>
                            <p:childTnLst>
                              <p:par>
                                <p:cTn id="62" presetID="10" presetClass="entr" presetSubtype="0" fill="hold" grpId="0" nodeType="afterEffect">
                                  <p:stCondLst>
                                    <p:cond delay="0"/>
                                  </p:stCondLst>
                                  <p:childTnLst>
                                    <p:set>
                                      <p:cBhvr>
                                        <p:cTn id="63" dur="1" fill="hold">
                                          <p:stCondLst>
                                            <p:cond delay="0"/>
                                          </p:stCondLst>
                                        </p:cTn>
                                        <p:tgtEl>
                                          <p:spTgt spid="92"/>
                                        </p:tgtEl>
                                        <p:attrNameLst>
                                          <p:attrName>style.visibility</p:attrName>
                                        </p:attrNameLst>
                                      </p:cBhvr>
                                      <p:to>
                                        <p:strVal val="visible"/>
                                      </p:to>
                                    </p:set>
                                    <p:animEffect transition="in" filter="fade">
                                      <p:cBhvr>
                                        <p:cTn id="64" dur="1000"/>
                                        <p:tgtEl>
                                          <p:spTgt spid="92"/>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30"/>
                                        </p:tgtEl>
                                        <p:attrNameLst>
                                          <p:attrName>style.visibility</p:attrName>
                                        </p:attrNameLst>
                                      </p:cBhvr>
                                      <p:to>
                                        <p:strVal val="visible"/>
                                      </p:to>
                                    </p:set>
                                    <p:animEffect transition="in" filter="fade">
                                      <p:cBhvr>
                                        <p:cTn id="69" dur="1000"/>
                                        <p:tgtEl>
                                          <p:spTgt spid="30"/>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71"/>
                                        </p:tgtEl>
                                        <p:attrNameLst>
                                          <p:attrName>style.visibility</p:attrName>
                                        </p:attrNameLst>
                                      </p:cBhvr>
                                      <p:to>
                                        <p:strVal val="visible"/>
                                      </p:to>
                                    </p:set>
                                    <p:animEffect transition="in" filter="fade">
                                      <p:cBhvr>
                                        <p:cTn id="72" dur="1000"/>
                                        <p:tgtEl>
                                          <p:spTgt spid="71"/>
                                        </p:tgtEl>
                                      </p:cBhvr>
                                    </p:animEffect>
                                  </p:childTnLst>
                                </p:cTn>
                              </p:par>
                            </p:childTnLst>
                          </p:cTn>
                        </p:par>
                        <p:par>
                          <p:cTn id="73" fill="hold">
                            <p:stCondLst>
                              <p:cond delay="1000"/>
                            </p:stCondLst>
                            <p:childTnLst>
                              <p:par>
                                <p:cTn id="74" presetID="10" presetClass="entr" presetSubtype="0" fill="hold" grpId="0" nodeType="afterEffect">
                                  <p:stCondLst>
                                    <p:cond delay="0"/>
                                  </p:stCondLst>
                                  <p:childTnLst>
                                    <p:set>
                                      <p:cBhvr>
                                        <p:cTn id="75" dur="1" fill="hold">
                                          <p:stCondLst>
                                            <p:cond delay="0"/>
                                          </p:stCondLst>
                                        </p:cTn>
                                        <p:tgtEl>
                                          <p:spTgt spid="62"/>
                                        </p:tgtEl>
                                        <p:attrNameLst>
                                          <p:attrName>style.visibility</p:attrName>
                                        </p:attrNameLst>
                                      </p:cBhvr>
                                      <p:to>
                                        <p:strVal val="visible"/>
                                      </p:to>
                                    </p:set>
                                    <p:animEffect transition="in" filter="fade">
                                      <p:cBhvr>
                                        <p:cTn id="76" dur="1000"/>
                                        <p:tgtEl>
                                          <p:spTgt spid="62"/>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nodeType="clickEffect">
                                  <p:stCondLst>
                                    <p:cond delay="0"/>
                                  </p:stCondLst>
                                  <p:childTnLst>
                                    <p:set>
                                      <p:cBhvr>
                                        <p:cTn id="80" dur="1" fill="hold">
                                          <p:stCondLst>
                                            <p:cond delay="0"/>
                                          </p:stCondLst>
                                        </p:cTn>
                                        <p:tgtEl>
                                          <p:spTgt spid="21"/>
                                        </p:tgtEl>
                                        <p:attrNameLst>
                                          <p:attrName>style.visibility</p:attrName>
                                        </p:attrNameLst>
                                      </p:cBhvr>
                                      <p:to>
                                        <p:strVal val="visible"/>
                                      </p:to>
                                    </p:set>
                                    <p:animEffect transition="in" filter="fade">
                                      <p:cBhvr>
                                        <p:cTn id="81" dur="1000"/>
                                        <p:tgtEl>
                                          <p:spTgt spid="21"/>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70"/>
                                        </p:tgtEl>
                                        <p:attrNameLst>
                                          <p:attrName>style.visibility</p:attrName>
                                        </p:attrNameLst>
                                      </p:cBhvr>
                                      <p:to>
                                        <p:strVal val="visible"/>
                                      </p:to>
                                    </p:set>
                                    <p:animEffect transition="in" filter="fade">
                                      <p:cBhvr>
                                        <p:cTn id="84" dur="1000"/>
                                        <p:tgtEl>
                                          <p:spTgt spid="70"/>
                                        </p:tgtEl>
                                      </p:cBhvr>
                                    </p:animEffect>
                                  </p:childTnLst>
                                </p:cTn>
                              </p:par>
                            </p:childTnLst>
                          </p:cTn>
                        </p:par>
                        <p:par>
                          <p:cTn id="85" fill="hold">
                            <p:stCondLst>
                              <p:cond delay="1000"/>
                            </p:stCondLst>
                            <p:childTnLst>
                              <p:par>
                                <p:cTn id="86" presetID="10" presetClass="entr" presetSubtype="0" fill="hold" grpId="0" nodeType="afterEffect">
                                  <p:stCondLst>
                                    <p:cond delay="0"/>
                                  </p:stCondLst>
                                  <p:childTnLst>
                                    <p:set>
                                      <p:cBhvr>
                                        <p:cTn id="87" dur="1" fill="hold">
                                          <p:stCondLst>
                                            <p:cond delay="0"/>
                                          </p:stCondLst>
                                        </p:cTn>
                                        <p:tgtEl>
                                          <p:spTgt spid="63"/>
                                        </p:tgtEl>
                                        <p:attrNameLst>
                                          <p:attrName>style.visibility</p:attrName>
                                        </p:attrNameLst>
                                      </p:cBhvr>
                                      <p:to>
                                        <p:strVal val="visible"/>
                                      </p:to>
                                    </p:set>
                                    <p:animEffect transition="in" filter="fade">
                                      <p:cBhvr>
                                        <p:cTn id="88" dur="1000"/>
                                        <p:tgtEl>
                                          <p:spTgt spid="63"/>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nodeType="clickEffect">
                                  <p:stCondLst>
                                    <p:cond delay="0"/>
                                  </p:stCondLst>
                                  <p:childTnLst>
                                    <p:set>
                                      <p:cBhvr>
                                        <p:cTn id="92" dur="1" fill="hold">
                                          <p:stCondLst>
                                            <p:cond delay="0"/>
                                          </p:stCondLst>
                                        </p:cTn>
                                        <p:tgtEl>
                                          <p:spTgt spid="25"/>
                                        </p:tgtEl>
                                        <p:attrNameLst>
                                          <p:attrName>style.visibility</p:attrName>
                                        </p:attrNameLst>
                                      </p:cBhvr>
                                      <p:to>
                                        <p:strVal val="visible"/>
                                      </p:to>
                                    </p:set>
                                    <p:animEffect transition="in" filter="fade">
                                      <p:cBhvr>
                                        <p:cTn id="93" dur="1000"/>
                                        <p:tgtEl>
                                          <p:spTgt spid="25"/>
                                        </p:tgtEl>
                                      </p:cBhvr>
                                    </p:animEffect>
                                  </p:childTnLst>
                                </p:cTn>
                              </p:par>
                            </p:childTnLst>
                          </p:cTn>
                        </p:par>
                        <p:par>
                          <p:cTn id="94" fill="hold">
                            <p:stCondLst>
                              <p:cond delay="1000"/>
                            </p:stCondLst>
                            <p:childTnLst>
                              <p:par>
                                <p:cTn id="95" presetID="10" presetClass="entr" presetSubtype="0" fill="hold" nodeType="afterEffect">
                                  <p:stCondLst>
                                    <p:cond delay="0"/>
                                  </p:stCondLst>
                                  <p:childTnLst>
                                    <p:set>
                                      <p:cBhvr>
                                        <p:cTn id="96" dur="1" fill="hold">
                                          <p:stCondLst>
                                            <p:cond delay="0"/>
                                          </p:stCondLst>
                                        </p:cTn>
                                        <p:tgtEl>
                                          <p:spTgt spid="23"/>
                                        </p:tgtEl>
                                        <p:attrNameLst>
                                          <p:attrName>style.visibility</p:attrName>
                                        </p:attrNameLst>
                                      </p:cBhvr>
                                      <p:to>
                                        <p:strVal val="visible"/>
                                      </p:to>
                                    </p:set>
                                    <p:animEffect transition="in" filter="fade">
                                      <p:cBhvr>
                                        <p:cTn id="97" dur="1000"/>
                                        <p:tgtEl>
                                          <p:spTgt spid="23"/>
                                        </p:tgtEl>
                                      </p:cBhvr>
                                    </p:animEffect>
                                  </p:childTnLst>
                                </p:cTn>
                              </p:par>
                            </p:childTnLst>
                          </p:cTn>
                        </p:par>
                        <p:par>
                          <p:cTn id="98" fill="hold">
                            <p:stCondLst>
                              <p:cond delay="2000"/>
                            </p:stCondLst>
                            <p:childTnLst>
                              <p:par>
                                <p:cTn id="99" presetID="10" presetClass="entr" presetSubtype="0" fill="hold" grpId="0" nodeType="afterEffect">
                                  <p:stCondLst>
                                    <p:cond delay="0"/>
                                  </p:stCondLst>
                                  <p:childTnLst>
                                    <p:set>
                                      <p:cBhvr>
                                        <p:cTn id="100" dur="1" fill="hold">
                                          <p:stCondLst>
                                            <p:cond delay="0"/>
                                          </p:stCondLst>
                                        </p:cTn>
                                        <p:tgtEl>
                                          <p:spTgt spid="31"/>
                                        </p:tgtEl>
                                        <p:attrNameLst>
                                          <p:attrName>style.visibility</p:attrName>
                                        </p:attrNameLst>
                                      </p:cBhvr>
                                      <p:to>
                                        <p:strVal val="visible"/>
                                      </p:to>
                                    </p:set>
                                    <p:animEffect transition="in" filter="fade">
                                      <p:cBhvr>
                                        <p:cTn id="101" dur="10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 grpId="0" animBg="1"/>
      <p:bldP spid="90" grpId="0" animBg="1"/>
      <p:bldP spid="92" grpId="0" animBg="1"/>
      <p:bldP spid="85" grpId="0" animBg="1"/>
      <p:bldP spid="52" grpId="0" animBg="1"/>
      <p:bldP spid="53" grpId="0" animBg="1"/>
      <p:bldP spid="54" grpId="0" animBg="1"/>
      <p:bldP spid="55" grpId="0" animBg="1"/>
      <p:bldP spid="56" grpId="0" animBg="1"/>
      <p:bldP spid="62" grpId="0" animBg="1"/>
      <p:bldP spid="63" grpId="0" animBg="1"/>
      <p:bldP spid="66" grpId="0"/>
      <p:bldP spid="69" grpId="0"/>
      <p:bldP spid="70" grpId="0"/>
      <p:bldP spid="71" grpId="0"/>
      <p:bldP spid="3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4CACDDA-89BA-44C9-A666-5C4C6465DF37}"/>
              </a:ext>
            </a:extLst>
          </p:cNvPr>
          <p:cNvSpPr>
            <a:spLocks noGrp="1"/>
          </p:cNvSpPr>
          <p:nvPr>
            <p:ph type="sldNum" sz="quarter" idx="11"/>
          </p:nvPr>
        </p:nvSpPr>
        <p:spPr/>
        <p:txBody>
          <a:bodyPr/>
          <a:lstStyle/>
          <a:p>
            <a:pPr algn="ctr"/>
            <a:fld id="{C9A48D05-AF44-4D94-A505-D97A91433368}" type="slidenum">
              <a:rPr lang="en-GB" smtClean="0"/>
              <a:pPr algn="ctr"/>
              <a:t>17</a:t>
            </a:fld>
            <a:endParaRPr lang="en-GB" dirty="0"/>
          </a:p>
        </p:txBody>
      </p:sp>
      <p:sp>
        <p:nvSpPr>
          <p:cNvPr id="6" name="TextBox 5">
            <a:extLst>
              <a:ext uri="{FF2B5EF4-FFF2-40B4-BE49-F238E27FC236}">
                <a16:creationId xmlns:a16="http://schemas.microsoft.com/office/drawing/2014/main" id="{2E7D17B9-DBB4-4406-9218-CD1F2F92FE5A}"/>
              </a:ext>
            </a:extLst>
          </p:cNvPr>
          <p:cNvSpPr txBox="1"/>
          <p:nvPr/>
        </p:nvSpPr>
        <p:spPr>
          <a:xfrm>
            <a:off x="508000" y="1847850"/>
            <a:ext cx="6660606" cy="1323439"/>
          </a:xfrm>
          <a:prstGeom prst="rect">
            <a:avLst/>
          </a:prstGeom>
          <a:noFill/>
        </p:spPr>
        <p:txBody>
          <a:bodyPr wrap="none" rtlCol="0">
            <a:spAutoFit/>
          </a:bodyPr>
          <a:lstStyle/>
          <a:p>
            <a:r>
              <a:rPr lang="en-GB" sz="4000" dirty="0"/>
              <a:t>Collection of expressions</a:t>
            </a:r>
          </a:p>
          <a:p>
            <a:pPr marL="720725"/>
            <a:r>
              <a:rPr lang="en-GB" sz="4000" dirty="0"/>
              <a:t>e.g. 3 novels of Jane Austen</a:t>
            </a:r>
          </a:p>
        </p:txBody>
      </p:sp>
      <p:sp>
        <p:nvSpPr>
          <p:cNvPr id="7" name="TextBox 6">
            <a:extLst>
              <a:ext uri="{FF2B5EF4-FFF2-40B4-BE49-F238E27FC236}">
                <a16:creationId xmlns:a16="http://schemas.microsoft.com/office/drawing/2014/main" id="{1AC63C64-16F7-4414-8080-A0874340ACD7}"/>
              </a:ext>
            </a:extLst>
          </p:cNvPr>
          <p:cNvSpPr txBox="1"/>
          <p:nvPr/>
        </p:nvSpPr>
        <p:spPr>
          <a:xfrm>
            <a:off x="508000" y="3448050"/>
            <a:ext cx="10632013" cy="1323439"/>
          </a:xfrm>
          <a:prstGeom prst="rect">
            <a:avLst/>
          </a:prstGeom>
          <a:noFill/>
        </p:spPr>
        <p:txBody>
          <a:bodyPr wrap="none" rtlCol="0">
            <a:spAutoFit/>
          </a:bodyPr>
          <a:lstStyle/>
          <a:p>
            <a:r>
              <a:rPr lang="en-GB" sz="4000" dirty="0"/>
              <a:t>Augmentation</a:t>
            </a:r>
          </a:p>
          <a:p>
            <a:pPr marL="720725"/>
            <a:r>
              <a:rPr lang="en-GB" sz="4000" dirty="0"/>
              <a:t>e.g. Emma, with introduction and commentary</a:t>
            </a:r>
          </a:p>
        </p:txBody>
      </p:sp>
      <p:sp>
        <p:nvSpPr>
          <p:cNvPr id="8" name="TextBox 7">
            <a:extLst>
              <a:ext uri="{FF2B5EF4-FFF2-40B4-BE49-F238E27FC236}">
                <a16:creationId xmlns:a16="http://schemas.microsoft.com/office/drawing/2014/main" id="{AD5238C9-93F4-4B58-9519-E9468B642CE4}"/>
              </a:ext>
            </a:extLst>
          </p:cNvPr>
          <p:cNvSpPr txBox="1"/>
          <p:nvPr/>
        </p:nvSpPr>
        <p:spPr>
          <a:xfrm>
            <a:off x="508000" y="5048250"/>
            <a:ext cx="7985776" cy="1323439"/>
          </a:xfrm>
          <a:prstGeom prst="rect">
            <a:avLst/>
          </a:prstGeom>
          <a:noFill/>
        </p:spPr>
        <p:txBody>
          <a:bodyPr wrap="none" rtlCol="0">
            <a:spAutoFit/>
          </a:bodyPr>
          <a:lstStyle/>
          <a:p>
            <a:r>
              <a:rPr lang="en-GB" sz="4000" dirty="0"/>
              <a:t>Parallel expressions of the same work</a:t>
            </a:r>
          </a:p>
          <a:p>
            <a:pPr marL="720725"/>
            <a:r>
              <a:rPr lang="en-GB" sz="4000" dirty="0"/>
              <a:t>e.g. Emma in English and French</a:t>
            </a:r>
          </a:p>
        </p:txBody>
      </p:sp>
      <p:sp>
        <p:nvSpPr>
          <p:cNvPr id="9" name="TextBox 8">
            <a:extLst>
              <a:ext uri="{FF2B5EF4-FFF2-40B4-BE49-F238E27FC236}">
                <a16:creationId xmlns:a16="http://schemas.microsoft.com/office/drawing/2014/main" id="{DA2C2703-9A5B-430C-932B-0B1ECAAD864C}"/>
              </a:ext>
            </a:extLst>
          </p:cNvPr>
          <p:cNvSpPr txBox="1"/>
          <p:nvPr/>
        </p:nvSpPr>
        <p:spPr>
          <a:xfrm>
            <a:off x="1193800" y="6800850"/>
            <a:ext cx="10259668" cy="707886"/>
          </a:xfrm>
          <a:prstGeom prst="rect">
            <a:avLst/>
          </a:prstGeom>
          <a:noFill/>
          <a:ln w="38100">
            <a:solidFill>
              <a:schemeClr val="accent1"/>
            </a:solidFill>
          </a:ln>
        </p:spPr>
        <p:txBody>
          <a:bodyPr wrap="none" rtlCol="0">
            <a:spAutoFit/>
          </a:bodyPr>
          <a:lstStyle/>
          <a:p>
            <a:r>
              <a:rPr lang="en-GB" sz="4000" dirty="0"/>
              <a:t>An aggregate may consist of more than one type</a:t>
            </a:r>
          </a:p>
        </p:txBody>
      </p:sp>
      <p:sp>
        <p:nvSpPr>
          <p:cNvPr id="10" name="Date Placeholder 1">
            <a:extLst>
              <a:ext uri="{FF2B5EF4-FFF2-40B4-BE49-F238E27FC236}">
                <a16:creationId xmlns:a16="http://schemas.microsoft.com/office/drawing/2014/main" id="{8D4DEC31-A76E-485F-B551-EAAA974FC8F9}"/>
              </a:ext>
            </a:extLst>
          </p:cNvPr>
          <p:cNvSpPr>
            <a:spLocks noGrp="1"/>
          </p:cNvSpPr>
          <p:nvPr>
            <p:ph type="dt" sz="half" idx="10"/>
          </p:nvPr>
        </p:nvSpPr>
        <p:spPr>
          <a:xfrm>
            <a:off x="9393200" y="9010651"/>
            <a:ext cx="3344904" cy="501645"/>
          </a:xfrm>
        </p:spPr>
        <p:txBody>
          <a:bodyPr/>
          <a:lstStyle/>
          <a:p>
            <a:fld id="{E001E81F-CAD3-412B-8E6F-53481B321DC6}" type="datetime4">
              <a:rPr lang="en-US" smtClean="0"/>
              <a:t>October 15, 2019</a:t>
            </a:fld>
            <a:endParaRPr lang="en-US" dirty="0"/>
          </a:p>
        </p:txBody>
      </p:sp>
      <p:sp>
        <p:nvSpPr>
          <p:cNvPr id="11" name="TextBox 10">
            <a:extLst>
              <a:ext uri="{FF2B5EF4-FFF2-40B4-BE49-F238E27FC236}">
                <a16:creationId xmlns:a16="http://schemas.microsoft.com/office/drawing/2014/main" id="{A1A02B5D-5FB2-47E8-9584-1C85C7492372}"/>
              </a:ext>
            </a:extLst>
          </p:cNvPr>
          <p:cNvSpPr txBox="1"/>
          <p:nvPr/>
        </p:nvSpPr>
        <p:spPr>
          <a:xfrm>
            <a:off x="431801" y="476250"/>
            <a:ext cx="6133282" cy="883319"/>
          </a:xfrm>
          <a:prstGeom prst="rect">
            <a:avLst/>
          </a:prstGeom>
          <a:noFill/>
        </p:spPr>
        <p:txBody>
          <a:bodyPr wrap="none" rtlCol="0">
            <a:spAutoFit/>
          </a:bodyPr>
          <a:lstStyle/>
          <a:p>
            <a:r>
              <a:rPr lang="en-GB" sz="5140" dirty="0"/>
              <a:t>3 types of aggregation</a:t>
            </a:r>
            <a:endParaRPr lang="en-US" sz="5140" dirty="0"/>
          </a:p>
        </p:txBody>
      </p:sp>
    </p:spTree>
    <p:extLst>
      <p:ext uri="{BB962C8B-B14F-4D97-AF65-F5344CB8AC3E}">
        <p14:creationId xmlns:p14="http://schemas.microsoft.com/office/powerpoint/2010/main" val="6676123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2765EA-99D0-43F9-800E-206A68EB1AF7}"/>
              </a:ext>
            </a:extLst>
          </p:cNvPr>
          <p:cNvSpPr>
            <a:spLocks noGrp="1"/>
          </p:cNvSpPr>
          <p:nvPr>
            <p:ph type="dt" sz="half" idx="10"/>
          </p:nvPr>
        </p:nvSpPr>
        <p:spPr/>
        <p:txBody>
          <a:bodyPr/>
          <a:lstStyle/>
          <a:p>
            <a:fld id="{E001E81F-CAD3-412B-8E6F-53481B321DC6}" type="datetime4">
              <a:rPr lang="en-US" smtClean="0"/>
              <a:t>October 15, 2019</a:t>
            </a:fld>
            <a:endParaRPr lang="en-US" dirty="0"/>
          </a:p>
        </p:txBody>
      </p:sp>
      <p:sp>
        <p:nvSpPr>
          <p:cNvPr id="3" name="Slide Number Placeholder 2">
            <a:extLst>
              <a:ext uri="{FF2B5EF4-FFF2-40B4-BE49-F238E27FC236}">
                <a16:creationId xmlns:a16="http://schemas.microsoft.com/office/drawing/2014/main" id="{CC7CB415-E675-450F-B096-B5E8D21288E5}"/>
              </a:ext>
            </a:extLst>
          </p:cNvPr>
          <p:cNvSpPr>
            <a:spLocks noGrp="1"/>
          </p:cNvSpPr>
          <p:nvPr>
            <p:ph type="sldNum" sz="quarter" idx="11"/>
          </p:nvPr>
        </p:nvSpPr>
        <p:spPr/>
        <p:txBody>
          <a:bodyPr/>
          <a:lstStyle/>
          <a:p>
            <a:pPr algn="ctr"/>
            <a:fld id="{6B918772-37A3-47DC-BE01-33CAE9FCB74A}" type="slidenum">
              <a:rPr lang="en-US" smtClean="0"/>
              <a:pPr algn="ctr"/>
              <a:t>18</a:t>
            </a:fld>
            <a:endParaRPr lang="en-US" dirty="0"/>
          </a:p>
        </p:txBody>
      </p:sp>
      <p:sp>
        <p:nvSpPr>
          <p:cNvPr id="4" name="TextBox 3">
            <a:extLst>
              <a:ext uri="{FF2B5EF4-FFF2-40B4-BE49-F238E27FC236}">
                <a16:creationId xmlns:a16="http://schemas.microsoft.com/office/drawing/2014/main" id="{54DF5D7D-5AE5-4C80-9D98-057D324EAD36}"/>
              </a:ext>
            </a:extLst>
          </p:cNvPr>
          <p:cNvSpPr txBox="1"/>
          <p:nvPr/>
        </p:nvSpPr>
        <p:spPr>
          <a:xfrm>
            <a:off x="2081076" y="1926099"/>
            <a:ext cx="8490594" cy="707886"/>
          </a:xfrm>
          <a:prstGeom prst="rect">
            <a:avLst/>
          </a:prstGeom>
          <a:noFill/>
        </p:spPr>
        <p:txBody>
          <a:bodyPr wrap="none" rtlCol="0">
            <a:spAutoFit/>
          </a:bodyPr>
          <a:lstStyle/>
          <a:p>
            <a:pPr algn="ctr"/>
            <a:r>
              <a:rPr lang="en-US" sz="4000" dirty="0"/>
              <a:t>RDA is a full implementation of the LRM</a:t>
            </a:r>
            <a:endParaRPr lang="en-GB" sz="4000" dirty="0"/>
          </a:p>
        </p:txBody>
      </p:sp>
      <p:sp>
        <p:nvSpPr>
          <p:cNvPr id="5" name="TextBox 4">
            <a:extLst>
              <a:ext uri="{FF2B5EF4-FFF2-40B4-BE49-F238E27FC236}">
                <a16:creationId xmlns:a16="http://schemas.microsoft.com/office/drawing/2014/main" id="{3F377884-A8DB-4B55-BEBE-9F16DE8A4D55}"/>
              </a:ext>
            </a:extLst>
          </p:cNvPr>
          <p:cNvSpPr txBox="1"/>
          <p:nvPr/>
        </p:nvSpPr>
        <p:spPr>
          <a:xfrm>
            <a:off x="431801" y="476250"/>
            <a:ext cx="3108543" cy="883319"/>
          </a:xfrm>
          <a:prstGeom prst="rect">
            <a:avLst/>
          </a:prstGeom>
          <a:noFill/>
        </p:spPr>
        <p:txBody>
          <a:bodyPr wrap="none" rtlCol="0">
            <a:spAutoFit/>
          </a:bodyPr>
          <a:lstStyle/>
          <a:p>
            <a:r>
              <a:rPr lang="en-GB" sz="5140" dirty="0"/>
              <a:t>Conclusion</a:t>
            </a:r>
            <a:endParaRPr lang="en-US" sz="5140" dirty="0"/>
          </a:p>
        </p:txBody>
      </p:sp>
      <p:sp>
        <p:nvSpPr>
          <p:cNvPr id="6" name="TextBox 5">
            <a:extLst>
              <a:ext uri="{FF2B5EF4-FFF2-40B4-BE49-F238E27FC236}">
                <a16:creationId xmlns:a16="http://schemas.microsoft.com/office/drawing/2014/main" id="{17711F3C-19BE-408E-8EAD-CF2F2FF855E4}"/>
              </a:ext>
            </a:extLst>
          </p:cNvPr>
          <p:cNvSpPr txBox="1"/>
          <p:nvPr/>
        </p:nvSpPr>
        <p:spPr>
          <a:xfrm>
            <a:off x="1220973" y="3824121"/>
            <a:ext cx="10210800" cy="1938992"/>
          </a:xfrm>
          <a:prstGeom prst="rect">
            <a:avLst/>
          </a:prstGeom>
          <a:noFill/>
        </p:spPr>
        <p:txBody>
          <a:bodyPr wrap="square" rtlCol="0">
            <a:spAutoFit/>
          </a:bodyPr>
          <a:lstStyle/>
          <a:p>
            <a:pPr algn="ctr"/>
            <a:r>
              <a:rPr lang="en-US" sz="4000" dirty="0"/>
              <a:t>The LRM provides semantic coherency for all RDA metadata whatever options are chosen for an application </a:t>
            </a:r>
            <a:endParaRPr lang="en-GB" sz="4000" dirty="0"/>
          </a:p>
        </p:txBody>
      </p:sp>
      <p:sp>
        <p:nvSpPr>
          <p:cNvPr id="7" name="TextBox 6">
            <a:extLst>
              <a:ext uri="{FF2B5EF4-FFF2-40B4-BE49-F238E27FC236}">
                <a16:creationId xmlns:a16="http://schemas.microsoft.com/office/drawing/2014/main" id="{F508B162-D711-4929-8719-516B0ECC2B5B}"/>
              </a:ext>
            </a:extLst>
          </p:cNvPr>
          <p:cNvSpPr txBox="1"/>
          <p:nvPr/>
        </p:nvSpPr>
        <p:spPr>
          <a:xfrm>
            <a:off x="578774" y="6953250"/>
            <a:ext cx="11495198" cy="707886"/>
          </a:xfrm>
          <a:prstGeom prst="rect">
            <a:avLst/>
          </a:prstGeom>
          <a:noFill/>
        </p:spPr>
        <p:txBody>
          <a:bodyPr wrap="none" rtlCol="0">
            <a:spAutoFit/>
          </a:bodyPr>
          <a:lstStyle/>
          <a:p>
            <a:pPr algn="ctr"/>
            <a:r>
              <a:rPr lang="en-US" sz="4000" dirty="0"/>
              <a:t>All RDA metadata are interoperable at a specified level</a:t>
            </a:r>
            <a:endParaRPr lang="en-GB" sz="4000" dirty="0"/>
          </a:p>
        </p:txBody>
      </p:sp>
      <p:sp>
        <p:nvSpPr>
          <p:cNvPr id="8" name="Arrow: Left 7">
            <a:extLst>
              <a:ext uri="{FF2B5EF4-FFF2-40B4-BE49-F238E27FC236}">
                <a16:creationId xmlns:a16="http://schemas.microsoft.com/office/drawing/2014/main" id="{7CDFC968-CBCC-497F-9633-4E0762A653FF}"/>
              </a:ext>
            </a:extLst>
          </p:cNvPr>
          <p:cNvSpPr/>
          <p:nvPr/>
        </p:nvSpPr>
        <p:spPr>
          <a:xfrm rot="16200000">
            <a:off x="5841340" y="2685391"/>
            <a:ext cx="752397" cy="77292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Arrow: Left 9">
            <a:extLst>
              <a:ext uri="{FF2B5EF4-FFF2-40B4-BE49-F238E27FC236}">
                <a16:creationId xmlns:a16="http://schemas.microsoft.com/office/drawing/2014/main" id="{CD66E39A-456C-4428-A0C5-D339F366CA0A}"/>
              </a:ext>
            </a:extLst>
          </p:cNvPr>
          <p:cNvSpPr/>
          <p:nvPr/>
        </p:nvSpPr>
        <p:spPr>
          <a:xfrm rot="16200000">
            <a:off x="5841340" y="5902340"/>
            <a:ext cx="752397" cy="77292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9105051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fld id="{E001E81F-CAD3-412B-8E6F-53481B321DC6}" type="datetime4">
              <a:rPr lang="en-US" smtClean="0"/>
              <a:t>October 15, 2019</a:t>
            </a:fld>
            <a:endParaRPr lang="en-US"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en-US" smtClean="0"/>
              <a:pPr algn="ctr"/>
              <a:t>19</a:t>
            </a:fld>
            <a:endParaRPr lang="en-US" dirty="0"/>
          </a:p>
        </p:txBody>
      </p:sp>
      <p:sp>
        <p:nvSpPr>
          <p:cNvPr id="4" name="TextBox 3">
            <a:extLst>
              <a:ext uri="{FF2B5EF4-FFF2-40B4-BE49-F238E27FC236}">
                <a16:creationId xmlns:a16="http://schemas.microsoft.com/office/drawing/2014/main" id="{6ABD3FA4-AFCB-4E2A-90DE-249633EA3885}"/>
              </a:ext>
            </a:extLst>
          </p:cNvPr>
          <p:cNvSpPr txBox="1"/>
          <p:nvPr/>
        </p:nvSpPr>
        <p:spPr>
          <a:xfrm>
            <a:off x="642840" y="364497"/>
            <a:ext cx="3658950" cy="1015663"/>
          </a:xfrm>
          <a:prstGeom prst="rect">
            <a:avLst/>
          </a:prstGeom>
          <a:noFill/>
        </p:spPr>
        <p:txBody>
          <a:bodyPr wrap="none" rtlCol="0">
            <a:spAutoFit/>
          </a:bodyPr>
          <a:lstStyle/>
          <a:p>
            <a:r>
              <a:rPr lang="en-GB" sz="6000" dirty="0">
                <a:solidFill>
                  <a:schemeClr val="tx2"/>
                </a:solidFill>
              </a:rPr>
              <a:t>Thank you!</a:t>
            </a:r>
          </a:p>
        </p:txBody>
      </p:sp>
      <p:sp>
        <p:nvSpPr>
          <p:cNvPr id="5" name="TextBox 4">
            <a:extLst>
              <a:ext uri="{FF2B5EF4-FFF2-40B4-BE49-F238E27FC236}">
                <a16:creationId xmlns:a16="http://schemas.microsoft.com/office/drawing/2014/main" id="{29E3625E-76C5-4546-9471-2F7F5A47F53B}"/>
              </a:ext>
            </a:extLst>
          </p:cNvPr>
          <p:cNvSpPr txBox="1"/>
          <p:nvPr/>
        </p:nvSpPr>
        <p:spPr>
          <a:xfrm>
            <a:off x="1313709" y="1924050"/>
            <a:ext cx="6233123" cy="1446550"/>
          </a:xfrm>
          <a:prstGeom prst="rect">
            <a:avLst/>
          </a:prstGeom>
          <a:noFill/>
          <a:ln w="28575">
            <a:solidFill>
              <a:schemeClr val="accent2"/>
            </a:solidFill>
          </a:ln>
        </p:spPr>
        <p:txBody>
          <a:bodyPr wrap="square" rtlCol="0">
            <a:spAutoFit/>
          </a:bodyPr>
          <a:lstStyle/>
          <a:p>
            <a:r>
              <a:rPr lang="en-GB" sz="4400" dirty="0"/>
              <a:t>RDA Steering Committee</a:t>
            </a:r>
          </a:p>
          <a:p>
            <a:pPr marL="357188"/>
            <a:r>
              <a:rPr lang="en-GB" sz="4400" dirty="0"/>
              <a:t>http://www.rda-rsc.org/</a:t>
            </a:r>
          </a:p>
        </p:txBody>
      </p:sp>
      <p:sp>
        <p:nvSpPr>
          <p:cNvPr id="6" name="TextBox 5">
            <a:extLst>
              <a:ext uri="{FF2B5EF4-FFF2-40B4-BE49-F238E27FC236}">
                <a16:creationId xmlns:a16="http://schemas.microsoft.com/office/drawing/2014/main" id="{435CFF9C-6879-4CCE-9E07-60AA86EB8F32}"/>
              </a:ext>
            </a:extLst>
          </p:cNvPr>
          <p:cNvSpPr txBox="1"/>
          <p:nvPr/>
        </p:nvSpPr>
        <p:spPr>
          <a:xfrm>
            <a:off x="1286034" y="5810250"/>
            <a:ext cx="7143733" cy="1446550"/>
          </a:xfrm>
          <a:prstGeom prst="rect">
            <a:avLst/>
          </a:prstGeom>
          <a:noFill/>
          <a:ln w="28575">
            <a:solidFill>
              <a:schemeClr val="accent2"/>
            </a:solidFill>
          </a:ln>
        </p:spPr>
        <p:txBody>
          <a:bodyPr wrap="square" rtlCol="0">
            <a:spAutoFit/>
          </a:bodyPr>
          <a:lstStyle/>
          <a:p>
            <a:r>
              <a:rPr lang="en-GB" sz="4400" dirty="0"/>
              <a:t>RDA Toolkit</a:t>
            </a:r>
          </a:p>
          <a:p>
            <a:pPr marL="357188"/>
            <a:r>
              <a:rPr lang="en-GB" sz="4400" dirty="0"/>
              <a:t>https://www.rdatoolkit.org/</a:t>
            </a:r>
          </a:p>
        </p:txBody>
      </p:sp>
      <p:sp>
        <p:nvSpPr>
          <p:cNvPr id="7" name="TextBox 6">
            <a:extLst>
              <a:ext uri="{FF2B5EF4-FFF2-40B4-BE49-F238E27FC236}">
                <a16:creationId xmlns:a16="http://schemas.microsoft.com/office/drawing/2014/main" id="{BD5681B1-FD7A-44AE-9FDE-F460BB3062A7}"/>
              </a:ext>
            </a:extLst>
          </p:cNvPr>
          <p:cNvSpPr txBox="1"/>
          <p:nvPr/>
        </p:nvSpPr>
        <p:spPr>
          <a:xfrm>
            <a:off x="1316742" y="3867150"/>
            <a:ext cx="8411458" cy="1446550"/>
          </a:xfrm>
          <a:prstGeom prst="rect">
            <a:avLst/>
          </a:prstGeom>
          <a:noFill/>
          <a:ln w="28575">
            <a:solidFill>
              <a:schemeClr val="accent2"/>
            </a:solidFill>
          </a:ln>
        </p:spPr>
        <p:txBody>
          <a:bodyPr wrap="square" rtlCol="0">
            <a:spAutoFit/>
          </a:bodyPr>
          <a:lstStyle/>
          <a:p>
            <a:r>
              <a:rPr lang="en-GB" sz="4400" dirty="0"/>
              <a:t>RDA presentations</a:t>
            </a:r>
          </a:p>
          <a:p>
            <a:pPr marL="357188"/>
            <a:r>
              <a:rPr lang="en-GB" sz="4400" dirty="0"/>
              <a:t>http://www.rda-rsc.org/node/560</a:t>
            </a:r>
          </a:p>
        </p:txBody>
      </p:sp>
    </p:spTree>
    <p:extLst>
      <p:ext uri="{BB962C8B-B14F-4D97-AF65-F5344CB8AC3E}">
        <p14:creationId xmlns:p14="http://schemas.microsoft.com/office/powerpoint/2010/main" val="1061159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B53BCB-FEA3-467D-89A2-081A8BFBA81F}"/>
              </a:ext>
            </a:extLst>
          </p:cNvPr>
          <p:cNvSpPr>
            <a:spLocks noGrp="1"/>
          </p:cNvSpPr>
          <p:nvPr>
            <p:ph type="dt" sz="half" idx="10"/>
          </p:nvPr>
        </p:nvSpPr>
        <p:spPr/>
        <p:txBody>
          <a:bodyPr/>
          <a:lstStyle/>
          <a:p>
            <a:fld id="{C2F16C2E-7A5F-4D27-A427-5831E7434BE5}" type="datetime1">
              <a:rPr lang="en-GB" smtClean="0"/>
              <a:t>15/10/2019</a:t>
            </a:fld>
            <a:endParaRPr lang="en-GB"/>
          </a:p>
        </p:txBody>
      </p:sp>
      <p:sp>
        <p:nvSpPr>
          <p:cNvPr id="4" name="TextBox 3">
            <a:extLst>
              <a:ext uri="{FF2B5EF4-FFF2-40B4-BE49-F238E27FC236}">
                <a16:creationId xmlns:a16="http://schemas.microsoft.com/office/drawing/2014/main" id="{1370BF89-1463-40EC-B648-B079902097AC}"/>
              </a:ext>
            </a:extLst>
          </p:cNvPr>
          <p:cNvSpPr txBox="1"/>
          <p:nvPr/>
        </p:nvSpPr>
        <p:spPr>
          <a:xfrm>
            <a:off x="2717800" y="2381250"/>
            <a:ext cx="6195799" cy="4154984"/>
          </a:xfrm>
          <a:prstGeom prst="rect">
            <a:avLst/>
          </a:prstGeom>
          <a:noFill/>
        </p:spPr>
        <p:txBody>
          <a:bodyPr wrap="none" rtlCol="0">
            <a:spAutoFit/>
          </a:bodyPr>
          <a:lstStyle/>
          <a:p>
            <a:r>
              <a:rPr lang="en-US" sz="4400" dirty="0"/>
              <a:t>Library Reference Model</a:t>
            </a:r>
          </a:p>
          <a:p>
            <a:r>
              <a:rPr lang="en-US" sz="4400" dirty="0"/>
              <a:t>Integration with RDA</a:t>
            </a:r>
          </a:p>
          <a:p>
            <a:r>
              <a:rPr lang="en-US" sz="4400" dirty="0"/>
              <a:t>Manifestation statements</a:t>
            </a:r>
          </a:p>
          <a:p>
            <a:r>
              <a:rPr lang="en-US" sz="4400" dirty="0"/>
              <a:t>Representative expression</a:t>
            </a:r>
          </a:p>
          <a:p>
            <a:r>
              <a:rPr lang="en-US" sz="4400" dirty="0" err="1"/>
              <a:t>Nomen</a:t>
            </a:r>
            <a:endParaRPr lang="en-US" sz="4400" dirty="0"/>
          </a:p>
          <a:p>
            <a:r>
              <a:rPr lang="en-US" sz="4400" dirty="0"/>
              <a:t>Aggregates</a:t>
            </a:r>
            <a:endParaRPr lang="en-GB" sz="4400" dirty="0"/>
          </a:p>
        </p:txBody>
      </p:sp>
      <p:sp>
        <p:nvSpPr>
          <p:cNvPr id="5" name="TextBox 4">
            <a:extLst>
              <a:ext uri="{FF2B5EF4-FFF2-40B4-BE49-F238E27FC236}">
                <a16:creationId xmlns:a16="http://schemas.microsoft.com/office/drawing/2014/main" id="{2DE1031D-004D-4DA0-9FC8-4E14721ABADB}"/>
              </a:ext>
            </a:extLst>
          </p:cNvPr>
          <p:cNvSpPr txBox="1"/>
          <p:nvPr/>
        </p:nvSpPr>
        <p:spPr>
          <a:xfrm>
            <a:off x="508000" y="219464"/>
            <a:ext cx="9336787" cy="883319"/>
          </a:xfrm>
          <a:prstGeom prst="rect">
            <a:avLst/>
          </a:prstGeom>
          <a:noFill/>
        </p:spPr>
        <p:txBody>
          <a:bodyPr wrap="square" rtlCol="0">
            <a:spAutoFit/>
          </a:bodyPr>
          <a:lstStyle/>
          <a:p>
            <a:r>
              <a:rPr lang="en-GB" sz="5140" dirty="0"/>
              <a:t>Overview</a:t>
            </a:r>
            <a:endParaRPr lang="en-US" sz="5140" dirty="0"/>
          </a:p>
        </p:txBody>
      </p:sp>
    </p:spTree>
    <p:extLst>
      <p:ext uri="{BB962C8B-B14F-4D97-AF65-F5344CB8AC3E}">
        <p14:creationId xmlns:p14="http://schemas.microsoft.com/office/powerpoint/2010/main" val="2423777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A6B298EA-2D06-42D9-A3F3-5D7A8F4233E8}"/>
              </a:ext>
            </a:extLst>
          </p:cNvPr>
          <p:cNvSpPr txBox="1"/>
          <p:nvPr/>
        </p:nvSpPr>
        <p:spPr>
          <a:xfrm>
            <a:off x="508000" y="219464"/>
            <a:ext cx="9336787" cy="883319"/>
          </a:xfrm>
          <a:prstGeom prst="rect">
            <a:avLst/>
          </a:prstGeom>
          <a:noFill/>
        </p:spPr>
        <p:txBody>
          <a:bodyPr wrap="square" rtlCol="0">
            <a:spAutoFit/>
          </a:bodyPr>
          <a:lstStyle/>
          <a:p>
            <a:r>
              <a:rPr lang="en-GB" sz="5140" dirty="0"/>
              <a:t>Is LRM suitable for RDA?</a:t>
            </a:r>
            <a:endParaRPr lang="en-US" sz="5140" dirty="0"/>
          </a:p>
        </p:txBody>
      </p:sp>
      <p:sp>
        <p:nvSpPr>
          <p:cNvPr id="2" name="TextBox 1"/>
          <p:cNvSpPr txBox="1"/>
          <p:nvPr/>
        </p:nvSpPr>
        <p:spPr>
          <a:xfrm>
            <a:off x="660401" y="1748913"/>
            <a:ext cx="9906000" cy="1147109"/>
          </a:xfrm>
          <a:prstGeom prst="rect">
            <a:avLst/>
          </a:prstGeom>
          <a:noFill/>
          <a:ln>
            <a:noFill/>
          </a:ln>
        </p:spPr>
        <p:txBody>
          <a:bodyPr wrap="square" rtlCol="0">
            <a:spAutoFit/>
          </a:bodyPr>
          <a:lstStyle/>
          <a:p>
            <a:r>
              <a:rPr lang="en-GB" sz="3427" dirty="0"/>
              <a:t>LRM “a high-level conceptual model … intended as a guide or basis on which to elaborate cataloguing rules”</a:t>
            </a:r>
          </a:p>
        </p:txBody>
      </p:sp>
      <p:sp>
        <p:nvSpPr>
          <p:cNvPr id="4" name="TextBox 3"/>
          <p:cNvSpPr txBox="1"/>
          <p:nvPr/>
        </p:nvSpPr>
        <p:spPr>
          <a:xfrm>
            <a:off x="3094769" y="3167449"/>
            <a:ext cx="6866062" cy="619721"/>
          </a:xfrm>
          <a:prstGeom prst="rect">
            <a:avLst/>
          </a:prstGeom>
          <a:noFill/>
          <a:ln>
            <a:noFill/>
          </a:ln>
        </p:spPr>
        <p:txBody>
          <a:bodyPr wrap="square" rtlCol="0">
            <a:spAutoFit/>
          </a:bodyPr>
          <a:lstStyle/>
          <a:p>
            <a:r>
              <a:rPr lang="en-GB" sz="3427" dirty="0"/>
              <a:t>RDA guidance, instructions, elements</a:t>
            </a:r>
          </a:p>
        </p:txBody>
      </p:sp>
      <p:sp>
        <p:nvSpPr>
          <p:cNvPr id="5" name="Bent Arrow 4"/>
          <p:cNvSpPr/>
          <p:nvPr/>
        </p:nvSpPr>
        <p:spPr>
          <a:xfrm flipV="1">
            <a:off x="1916796" y="2914490"/>
            <a:ext cx="1177972" cy="791641"/>
          </a:xfrm>
          <a:prstGeom prst="ben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570">
              <a:solidFill>
                <a:schemeClr val="tx1"/>
              </a:solidFill>
            </a:endParaRPr>
          </a:p>
        </p:txBody>
      </p:sp>
      <p:sp>
        <p:nvSpPr>
          <p:cNvPr id="6" name="TextBox 5"/>
          <p:cNvSpPr txBox="1"/>
          <p:nvPr/>
        </p:nvSpPr>
        <p:spPr>
          <a:xfrm>
            <a:off x="727618" y="6423822"/>
            <a:ext cx="11600363" cy="1147109"/>
          </a:xfrm>
          <a:prstGeom prst="rect">
            <a:avLst/>
          </a:prstGeom>
          <a:noFill/>
          <a:ln>
            <a:noFill/>
          </a:ln>
        </p:spPr>
        <p:txBody>
          <a:bodyPr wrap="square" rtlCol="0">
            <a:spAutoFit/>
          </a:bodyPr>
          <a:lstStyle/>
          <a:p>
            <a:r>
              <a:rPr lang="en-GB" sz="3427" dirty="0"/>
              <a:t>LRM “this model is developed very much with semantic web technologies in mind”</a:t>
            </a:r>
          </a:p>
        </p:txBody>
      </p:sp>
      <p:sp>
        <p:nvSpPr>
          <p:cNvPr id="7" name="TextBox 6"/>
          <p:cNvSpPr txBox="1"/>
          <p:nvPr/>
        </p:nvSpPr>
        <p:spPr>
          <a:xfrm>
            <a:off x="3403600" y="7860391"/>
            <a:ext cx="5551924" cy="619721"/>
          </a:xfrm>
          <a:prstGeom prst="rect">
            <a:avLst/>
          </a:prstGeom>
          <a:noFill/>
          <a:ln>
            <a:noFill/>
          </a:ln>
        </p:spPr>
        <p:txBody>
          <a:bodyPr wrap="square" rtlCol="0">
            <a:spAutoFit/>
          </a:bodyPr>
          <a:lstStyle/>
          <a:p>
            <a:r>
              <a:rPr lang="en-GB" sz="3427" dirty="0"/>
              <a:t>RDA linked data communities</a:t>
            </a:r>
          </a:p>
        </p:txBody>
      </p:sp>
      <p:sp>
        <p:nvSpPr>
          <p:cNvPr id="8" name="Bent Arrow 7"/>
          <p:cNvSpPr/>
          <p:nvPr/>
        </p:nvSpPr>
        <p:spPr>
          <a:xfrm flipV="1">
            <a:off x="2225627" y="7576333"/>
            <a:ext cx="1177972" cy="791641"/>
          </a:xfrm>
          <a:prstGeom prst="ben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570">
              <a:solidFill>
                <a:schemeClr val="tx1"/>
              </a:solidFill>
            </a:endParaRPr>
          </a:p>
        </p:txBody>
      </p:sp>
      <p:sp>
        <p:nvSpPr>
          <p:cNvPr id="9" name="TextBox 8"/>
          <p:cNvSpPr txBox="1"/>
          <p:nvPr/>
        </p:nvSpPr>
        <p:spPr>
          <a:xfrm>
            <a:off x="660401" y="4070389"/>
            <a:ext cx="11600365" cy="1147109"/>
          </a:xfrm>
          <a:prstGeom prst="rect">
            <a:avLst/>
          </a:prstGeom>
          <a:noFill/>
          <a:ln>
            <a:noFill/>
          </a:ln>
        </p:spPr>
        <p:txBody>
          <a:bodyPr wrap="square" rtlCol="0">
            <a:spAutoFit/>
          </a:bodyPr>
          <a:lstStyle/>
          <a:p>
            <a:r>
              <a:rPr lang="en-GB" sz="3427" dirty="0"/>
              <a:t>“operates at a greater level of generality than </a:t>
            </a:r>
            <a:r>
              <a:rPr lang="en-GB" sz="3427" dirty="0" err="1"/>
              <a:t>FRBRoo</a:t>
            </a:r>
            <a:r>
              <a:rPr lang="en-GB" sz="3427" dirty="0"/>
              <a:t>, which seeks to be comparable in terms of generality with CIDOC CRM”</a:t>
            </a:r>
          </a:p>
        </p:txBody>
      </p:sp>
      <p:sp>
        <p:nvSpPr>
          <p:cNvPr id="10" name="TextBox 9"/>
          <p:cNvSpPr txBox="1"/>
          <p:nvPr/>
        </p:nvSpPr>
        <p:spPr>
          <a:xfrm>
            <a:off x="3175000" y="5520043"/>
            <a:ext cx="6448677" cy="619721"/>
          </a:xfrm>
          <a:prstGeom prst="rect">
            <a:avLst/>
          </a:prstGeom>
          <a:noFill/>
          <a:ln>
            <a:noFill/>
          </a:ln>
        </p:spPr>
        <p:txBody>
          <a:bodyPr wrap="square" rtlCol="0">
            <a:spAutoFit/>
          </a:bodyPr>
          <a:lstStyle/>
          <a:p>
            <a:r>
              <a:rPr lang="en-GB" sz="3427" dirty="0"/>
              <a:t>RDA cultural heritage communities</a:t>
            </a:r>
          </a:p>
        </p:txBody>
      </p:sp>
      <p:sp>
        <p:nvSpPr>
          <p:cNvPr id="11" name="Bent Arrow 10"/>
          <p:cNvSpPr/>
          <p:nvPr/>
        </p:nvSpPr>
        <p:spPr>
          <a:xfrm flipV="1">
            <a:off x="1997027" y="5223240"/>
            <a:ext cx="1177972" cy="791641"/>
          </a:xfrm>
          <a:prstGeom prst="ben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570">
              <a:solidFill>
                <a:schemeClr val="tx1"/>
              </a:solidFill>
            </a:endParaRPr>
          </a:p>
        </p:txBody>
      </p:sp>
    </p:spTree>
    <p:extLst>
      <p:ext uri="{BB962C8B-B14F-4D97-AF65-F5344CB8AC3E}">
        <p14:creationId xmlns:p14="http://schemas.microsoft.com/office/powerpoint/2010/main" val="642390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A0A69F-D409-498E-8469-95A5E72F534A}"/>
              </a:ext>
            </a:extLst>
          </p:cNvPr>
          <p:cNvSpPr>
            <a:spLocks noGrp="1"/>
          </p:cNvSpPr>
          <p:nvPr>
            <p:ph type="dt" sz="half" idx="10"/>
          </p:nvPr>
        </p:nvSpPr>
        <p:spPr/>
        <p:txBody>
          <a:bodyPr/>
          <a:lstStyle/>
          <a:p>
            <a:fld id="{E001E81F-CAD3-412B-8E6F-53481B321DC6}" type="datetime4">
              <a:rPr lang="en-US" smtClean="0"/>
              <a:t>October 15, 2019</a:t>
            </a:fld>
            <a:endParaRPr lang="en-US" dirty="0"/>
          </a:p>
        </p:txBody>
      </p:sp>
      <p:sp>
        <p:nvSpPr>
          <p:cNvPr id="3" name="Slide Number Placeholder 2">
            <a:extLst>
              <a:ext uri="{FF2B5EF4-FFF2-40B4-BE49-F238E27FC236}">
                <a16:creationId xmlns:a16="http://schemas.microsoft.com/office/drawing/2014/main" id="{143D74E8-3C42-4574-9919-BFA434487B17}"/>
              </a:ext>
            </a:extLst>
          </p:cNvPr>
          <p:cNvSpPr>
            <a:spLocks noGrp="1"/>
          </p:cNvSpPr>
          <p:nvPr>
            <p:ph type="sldNum" sz="quarter" idx="11"/>
          </p:nvPr>
        </p:nvSpPr>
        <p:spPr/>
        <p:txBody>
          <a:bodyPr/>
          <a:lstStyle/>
          <a:p>
            <a:pPr algn="ctr"/>
            <a:fld id="{6B918772-37A3-47DC-BE01-33CAE9FCB74A}" type="slidenum">
              <a:rPr lang="en-US" smtClean="0"/>
              <a:pPr algn="ctr"/>
              <a:t>4</a:t>
            </a:fld>
            <a:endParaRPr lang="en-US" dirty="0"/>
          </a:p>
        </p:txBody>
      </p:sp>
      <p:sp>
        <p:nvSpPr>
          <p:cNvPr id="5" name="TextBox 4">
            <a:extLst>
              <a:ext uri="{FF2B5EF4-FFF2-40B4-BE49-F238E27FC236}">
                <a16:creationId xmlns:a16="http://schemas.microsoft.com/office/drawing/2014/main" id="{DB69F08E-9EA7-4475-B72C-8F58E92B836B}"/>
              </a:ext>
            </a:extLst>
          </p:cNvPr>
          <p:cNvSpPr txBox="1"/>
          <p:nvPr/>
        </p:nvSpPr>
        <p:spPr>
          <a:xfrm>
            <a:off x="501932" y="4470839"/>
            <a:ext cx="10515601" cy="3046988"/>
          </a:xfrm>
          <a:prstGeom prst="rect">
            <a:avLst/>
          </a:prstGeom>
          <a:noFill/>
        </p:spPr>
        <p:txBody>
          <a:bodyPr wrap="square" rtlCol="0">
            <a:spAutoFit/>
          </a:bodyPr>
          <a:lstStyle/>
          <a:p>
            <a:r>
              <a:rPr lang="en-US" sz="4800" dirty="0"/>
              <a:t>Added:</a:t>
            </a:r>
          </a:p>
          <a:p>
            <a:pPr marL="715963"/>
            <a:r>
              <a:rPr lang="en-US" sz="4800" dirty="0"/>
              <a:t>Agent, Collective Agent, </a:t>
            </a:r>
            <a:r>
              <a:rPr lang="en-US" sz="4800" dirty="0" err="1"/>
              <a:t>Nomen</a:t>
            </a:r>
            <a:r>
              <a:rPr lang="en-US" sz="4800" dirty="0"/>
              <a:t>, Place, Time-span</a:t>
            </a:r>
          </a:p>
          <a:p>
            <a:pPr marL="715963"/>
            <a:r>
              <a:rPr lang="en-US" sz="4800" dirty="0"/>
              <a:t>+ Res (super-class of other entities)	</a:t>
            </a:r>
          </a:p>
        </p:txBody>
      </p:sp>
      <p:sp>
        <p:nvSpPr>
          <p:cNvPr id="7" name="TextBox 6">
            <a:extLst>
              <a:ext uri="{FF2B5EF4-FFF2-40B4-BE49-F238E27FC236}">
                <a16:creationId xmlns:a16="http://schemas.microsoft.com/office/drawing/2014/main" id="{4CE2B0A1-5DC8-474D-A108-0F2F516110C2}"/>
              </a:ext>
            </a:extLst>
          </p:cNvPr>
          <p:cNvSpPr txBox="1"/>
          <p:nvPr/>
        </p:nvSpPr>
        <p:spPr>
          <a:xfrm>
            <a:off x="501933" y="1824513"/>
            <a:ext cx="10515601" cy="2308324"/>
          </a:xfrm>
          <a:prstGeom prst="rect">
            <a:avLst/>
          </a:prstGeom>
          <a:noFill/>
        </p:spPr>
        <p:txBody>
          <a:bodyPr wrap="square" rtlCol="0">
            <a:spAutoFit/>
          </a:bodyPr>
          <a:lstStyle/>
          <a:p>
            <a:r>
              <a:rPr lang="en-US" sz="4800" dirty="0"/>
              <a:t>Retained:</a:t>
            </a:r>
          </a:p>
          <a:p>
            <a:pPr marL="715963"/>
            <a:r>
              <a:rPr lang="en-US" sz="4800" dirty="0"/>
              <a:t>Work, Expression, Manifestation, Item, Person**	</a:t>
            </a:r>
          </a:p>
        </p:txBody>
      </p:sp>
      <p:sp>
        <p:nvSpPr>
          <p:cNvPr id="8" name="TextBox 7">
            <a:extLst>
              <a:ext uri="{FF2B5EF4-FFF2-40B4-BE49-F238E27FC236}">
                <a16:creationId xmlns:a16="http://schemas.microsoft.com/office/drawing/2014/main" id="{A8C4D258-49E8-4B4C-ADC6-F806AD01823D}"/>
              </a:ext>
            </a:extLst>
          </p:cNvPr>
          <p:cNvSpPr txBox="1"/>
          <p:nvPr/>
        </p:nvSpPr>
        <p:spPr>
          <a:xfrm>
            <a:off x="508000" y="219464"/>
            <a:ext cx="9336787" cy="883319"/>
          </a:xfrm>
          <a:prstGeom prst="rect">
            <a:avLst/>
          </a:prstGeom>
          <a:noFill/>
        </p:spPr>
        <p:txBody>
          <a:bodyPr wrap="square" rtlCol="0">
            <a:spAutoFit/>
          </a:bodyPr>
          <a:lstStyle/>
          <a:p>
            <a:r>
              <a:rPr lang="en-GB" sz="5140" dirty="0"/>
              <a:t>LRM entities</a:t>
            </a:r>
            <a:endParaRPr lang="en-US" sz="5140" dirty="0"/>
          </a:p>
        </p:txBody>
      </p:sp>
    </p:spTree>
    <p:extLst>
      <p:ext uri="{BB962C8B-B14F-4D97-AF65-F5344CB8AC3E}">
        <p14:creationId xmlns:p14="http://schemas.microsoft.com/office/powerpoint/2010/main" val="3155113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Curved Connector 9"/>
          <p:cNvCxnSpPr>
            <a:cxnSpLocks/>
            <a:stCxn id="83" idx="6"/>
            <a:endCxn id="87" idx="2"/>
          </p:cNvCxnSpPr>
          <p:nvPr/>
        </p:nvCxnSpPr>
        <p:spPr>
          <a:xfrm>
            <a:off x="7731604" y="2993606"/>
            <a:ext cx="2661958" cy="35151"/>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798482" y="2489116"/>
            <a:ext cx="2632259" cy="531812"/>
          </a:xfrm>
          <a:prstGeom prst="rect">
            <a:avLst/>
          </a:prstGeom>
          <a:noFill/>
        </p:spPr>
        <p:txBody>
          <a:bodyPr wrap="none" rtlCol="0">
            <a:spAutoFit/>
          </a:bodyPr>
          <a:lstStyle/>
          <a:p>
            <a:r>
              <a:rPr lang="en-GB" sz="2856" dirty="0"/>
              <a:t>has appellation*</a:t>
            </a:r>
          </a:p>
        </p:txBody>
      </p:sp>
      <p:cxnSp>
        <p:nvCxnSpPr>
          <p:cNvPr id="29" name="Curved Connector 28"/>
          <p:cNvCxnSpPr>
            <a:cxnSpLocks/>
            <a:stCxn id="80" idx="0"/>
            <a:endCxn id="100" idx="4"/>
          </p:cNvCxnSpPr>
          <p:nvPr/>
        </p:nvCxnSpPr>
        <p:spPr>
          <a:xfrm rot="5400000" flipH="1" flipV="1">
            <a:off x="6447846" y="7299725"/>
            <a:ext cx="432452" cy="498766"/>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Curved Connector 29"/>
          <p:cNvCxnSpPr>
            <a:cxnSpLocks/>
            <a:stCxn id="81" idx="0"/>
            <a:endCxn id="100" idx="4"/>
          </p:cNvCxnSpPr>
          <p:nvPr/>
        </p:nvCxnSpPr>
        <p:spPr>
          <a:xfrm rot="16200000" flipV="1">
            <a:off x="6941703" y="7304634"/>
            <a:ext cx="432452" cy="488947"/>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6" name="Curved Connector 45"/>
          <p:cNvCxnSpPr>
            <a:cxnSpLocks/>
            <a:stCxn id="83" idx="6"/>
            <a:endCxn id="89" idx="2"/>
          </p:cNvCxnSpPr>
          <p:nvPr/>
        </p:nvCxnSpPr>
        <p:spPr>
          <a:xfrm>
            <a:off x="7731604" y="2993606"/>
            <a:ext cx="3190726" cy="1518243"/>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9" name="Curved Connector 48"/>
          <p:cNvCxnSpPr>
            <a:cxnSpLocks/>
            <a:stCxn id="83" idx="6"/>
            <a:endCxn id="91" idx="2"/>
          </p:cNvCxnSpPr>
          <p:nvPr/>
        </p:nvCxnSpPr>
        <p:spPr>
          <a:xfrm>
            <a:off x="7731604" y="2993606"/>
            <a:ext cx="1870014" cy="3001334"/>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8" name="Curved Connector 57"/>
          <p:cNvCxnSpPr>
            <a:cxnSpLocks/>
            <a:stCxn id="75" idx="0"/>
            <a:endCxn id="93" idx="4"/>
          </p:cNvCxnSpPr>
          <p:nvPr/>
        </p:nvCxnSpPr>
        <p:spPr>
          <a:xfrm rot="5400000" flipH="1" flipV="1">
            <a:off x="3907684" y="6437232"/>
            <a:ext cx="2643273" cy="1293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1" name="Curved Connector 60"/>
          <p:cNvCxnSpPr>
            <a:cxnSpLocks/>
            <a:stCxn id="100" idx="0"/>
            <a:endCxn id="93" idx="4"/>
          </p:cNvCxnSpPr>
          <p:nvPr/>
        </p:nvCxnSpPr>
        <p:spPr>
          <a:xfrm rot="16200000" flipV="1">
            <a:off x="5775737" y="4582110"/>
            <a:ext cx="597768" cy="1677669"/>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4" name="Curved Connector 63"/>
          <p:cNvCxnSpPr>
            <a:cxnSpLocks/>
            <a:stCxn id="65" idx="6"/>
            <a:endCxn id="93" idx="2"/>
          </p:cNvCxnSpPr>
          <p:nvPr/>
        </p:nvCxnSpPr>
        <p:spPr>
          <a:xfrm>
            <a:off x="2041775" y="3652022"/>
            <a:ext cx="2308500" cy="103431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7" name="Curved Connector 66"/>
          <p:cNvCxnSpPr>
            <a:cxnSpLocks/>
            <a:stCxn id="66" idx="6"/>
            <a:endCxn id="93" idx="2"/>
          </p:cNvCxnSpPr>
          <p:nvPr/>
        </p:nvCxnSpPr>
        <p:spPr>
          <a:xfrm>
            <a:off x="1913290" y="4668075"/>
            <a:ext cx="2436985" cy="18263"/>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0" name="Curved Connector 69"/>
          <p:cNvCxnSpPr>
            <a:cxnSpLocks/>
            <a:stCxn id="68" idx="6"/>
            <a:endCxn id="93" idx="2"/>
          </p:cNvCxnSpPr>
          <p:nvPr/>
        </p:nvCxnSpPr>
        <p:spPr>
          <a:xfrm flipV="1">
            <a:off x="2038976" y="4686338"/>
            <a:ext cx="2311299" cy="99779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3" name="Curved Connector 72"/>
          <p:cNvCxnSpPr>
            <a:cxnSpLocks/>
            <a:stCxn id="69" idx="6"/>
            <a:endCxn id="93" idx="2"/>
          </p:cNvCxnSpPr>
          <p:nvPr/>
        </p:nvCxnSpPr>
        <p:spPr>
          <a:xfrm flipV="1">
            <a:off x="1844539" y="4686338"/>
            <a:ext cx="2505736" cy="201384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a:off x="2063735" y="3162389"/>
            <a:ext cx="2060692" cy="531812"/>
          </a:xfrm>
          <a:prstGeom prst="rect">
            <a:avLst/>
          </a:prstGeom>
          <a:noFill/>
        </p:spPr>
        <p:txBody>
          <a:bodyPr wrap="square" rtlCol="0">
            <a:spAutoFit/>
          </a:bodyPr>
          <a:lstStyle/>
          <a:p>
            <a:r>
              <a:rPr lang="en-GB" sz="2856" dirty="0"/>
              <a:t>is created by</a:t>
            </a:r>
          </a:p>
        </p:txBody>
      </p:sp>
      <p:sp>
        <p:nvSpPr>
          <p:cNvPr id="77" name="TextBox 76"/>
          <p:cNvSpPr txBox="1"/>
          <p:nvPr/>
        </p:nvSpPr>
        <p:spPr>
          <a:xfrm>
            <a:off x="8845729" y="4893240"/>
            <a:ext cx="2795061" cy="531812"/>
          </a:xfrm>
          <a:prstGeom prst="rect">
            <a:avLst/>
          </a:prstGeom>
          <a:noFill/>
        </p:spPr>
        <p:txBody>
          <a:bodyPr wrap="none" rtlCol="0">
            <a:spAutoFit/>
          </a:bodyPr>
          <a:lstStyle/>
          <a:p>
            <a:r>
              <a:rPr lang="en-GB" sz="2856" dirty="0"/>
              <a:t>is associated with</a:t>
            </a:r>
          </a:p>
        </p:txBody>
      </p:sp>
      <p:sp>
        <p:nvSpPr>
          <p:cNvPr id="78" name="TextBox 77"/>
          <p:cNvSpPr txBox="1"/>
          <p:nvPr/>
        </p:nvSpPr>
        <p:spPr>
          <a:xfrm>
            <a:off x="6160085" y="4879288"/>
            <a:ext cx="1832553" cy="971292"/>
          </a:xfrm>
          <a:prstGeom prst="rect">
            <a:avLst/>
          </a:prstGeom>
          <a:noFill/>
        </p:spPr>
        <p:txBody>
          <a:bodyPr wrap="square" rtlCol="0">
            <a:spAutoFit/>
          </a:bodyPr>
          <a:lstStyle/>
          <a:p>
            <a:pPr algn="r"/>
            <a:r>
              <a:rPr lang="en-GB" sz="2856" dirty="0"/>
              <a:t>is sub-class</a:t>
            </a:r>
          </a:p>
          <a:p>
            <a:pPr algn="r"/>
            <a:r>
              <a:rPr lang="en-GB" sz="2856" dirty="0"/>
              <a:t>of</a:t>
            </a:r>
          </a:p>
        </p:txBody>
      </p:sp>
      <p:sp>
        <p:nvSpPr>
          <p:cNvPr id="79" name="Down Arrow 78"/>
          <p:cNvSpPr/>
          <p:nvPr/>
        </p:nvSpPr>
        <p:spPr>
          <a:xfrm>
            <a:off x="6384463" y="3864794"/>
            <a:ext cx="934625" cy="478677"/>
          </a:xfrm>
          <a:prstGeom prst="downArrow">
            <a:avLst/>
          </a:prstGeom>
          <a:solidFill>
            <a:schemeClr val="accent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570"/>
          </a:p>
        </p:txBody>
      </p:sp>
      <p:sp>
        <p:nvSpPr>
          <p:cNvPr id="59" name="TextBox 58"/>
          <p:cNvSpPr txBox="1"/>
          <p:nvPr/>
        </p:nvSpPr>
        <p:spPr>
          <a:xfrm>
            <a:off x="604832" y="1629122"/>
            <a:ext cx="4979606" cy="1410771"/>
          </a:xfrm>
          <a:prstGeom prst="rect">
            <a:avLst/>
          </a:prstGeom>
          <a:noFill/>
          <a:ln w="19050">
            <a:solidFill>
              <a:schemeClr val="accent5"/>
            </a:solidFill>
          </a:ln>
        </p:spPr>
        <p:txBody>
          <a:bodyPr wrap="square" rtlCol="0">
            <a:spAutoFit/>
          </a:bodyPr>
          <a:lstStyle/>
          <a:p>
            <a:pPr algn="ctr"/>
            <a:r>
              <a:rPr lang="en-GB" sz="2856" dirty="0"/>
              <a:t>RDA Entity = Any RDA Thing</a:t>
            </a:r>
          </a:p>
          <a:p>
            <a:pPr algn="ctr"/>
            <a:endParaRPr lang="en-GB" sz="2856" dirty="0"/>
          </a:p>
          <a:p>
            <a:pPr algn="ctr"/>
            <a:r>
              <a:rPr lang="en-GB" sz="2856" dirty="0"/>
              <a:t>Covers all other types of entity</a:t>
            </a:r>
          </a:p>
        </p:txBody>
      </p:sp>
      <p:sp>
        <p:nvSpPr>
          <p:cNvPr id="60" name="TextBox 59"/>
          <p:cNvSpPr txBox="1"/>
          <p:nvPr/>
        </p:nvSpPr>
        <p:spPr>
          <a:xfrm>
            <a:off x="1947023" y="6628935"/>
            <a:ext cx="2265172" cy="531812"/>
          </a:xfrm>
          <a:prstGeom prst="rect">
            <a:avLst/>
          </a:prstGeom>
          <a:noFill/>
        </p:spPr>
        <p:txBody>
          <a:bodyPr wrap="square" rtlCol="0">
            <a:spAutoFit/>
          </a:bodyPr>
          <a:lstStyle/>
          <a:p>
            <a:r>
              <a:rPr lang="en-GB" sz="2856" dirty="0"/>
              <a:t>is modified by</a:t>
            </a:r>
          </a:p>
        </p:txBody>
      </p:sp>
      <p:sp>
        <p:nvSpPr>
          <p:cNvPr id="65" name="TextBox 64"/>
          <p:cNvSpPr txBox="1"/>
          <p:nvPr/>
        </p:nvSpPr>
        <p:spPr>
          <a:xfrm>
            <a:off x="1223076" y="3216299"/>
            <a:ext cx="818699" cy="871446"/>
          </a:xfrm>
          <a:prstGeom prst="ellipse">
            <a:avLst/>
          </a:prstGeom>
          <a:noFill/>
          <a:ln w="28575">
            <a:solidFill>
              <a:schemeClr val="accent3"/>
            </a:solidFill>
          </a:ln>
        </p:spPr>
        <p:txBody>
          <a:bodyPr wrap="square" rtlCol="0">
            <a:spAutoFit/>
          </a:bodyPr>
          <a:lstStyle/>
          <a:p>
            <a:pPr algn="ctr"/>
            <a:r>
              <a:rPr lang="en-GB" sz="3427" b="1" dirty="0"/>
              <a:t>W</a:t>
            </a:r>
          </a:p>
        </p:txBody>
      </p:sp>
      <p:sp>
        <p:nvSpPr>
          <p:cNvPr id="66" name="TextBox 65"/>
          <p:cNvSpPr txBox="1"/>
          <p:nvPr/>
        </p:nvSpPr>
        <p:spPr>
          <a:xfrm>
            <a:off x="1351562" y="4232352"/>
            <a:ext cx="561728" cy="871446"/>
          </a:xfrm>
          <a:prstGeom prst="ellipse">
            <a:avLst/>
          </a:prstGeom>
          <a:noFill/>
          <a:ln w="28575">
            <a:solidFill>
              <a:schemeClr val="accent3"/>
            </a:solidFill>
          </a:ln>
        </p:spPr>
        <p:txBody>
          <a:bodyPr wrap="square" rtlCol="0">
            <a:spAutoFit/>
          </a:bodyPr>
          <a:lstStyle/>
          <a:p>
            <a:pPr algn="ctr"/>
            <a:r>
              <a:rPr lang="en-GB" sz="3427" b="1" dirty="0"/>
              <a:t>E</a:t>
            </a:r>
          </a:p>
        </p:txBody>
      </p:sp>
      <p:sp>
        <p:nvSpPr>
          <p:cNvPr id="68" name="TextBox 67"/>
          <p:cNvSpPr txBox="1"/>
          <p:nvPr/>
        </p:nvSpPr>
        <p:spPr>
          <a:xfrm>
            <a:off x="1225874" y="5248406"/>
            <a:ext cx="813102" cy="871446"/>
          </a:xfrm>
          <a:prstGeom prst="ellipse">
            <a:avLst/>
          </a:prstGeom>
          <a:noFill/>
          <a:ln w="28575">
            <a:solidFill>
              <a:schemeClr val="accent3"/>
            </a:solidFill>
          </a:ln>
        </p:spPr>
        <p:txBody>
          <a:bodyPr wrap="square" rtlCol="0">
            <a:spAutoFit/>
          </a:bodyPr>
          <a:lstStyle/>
          <a:p>
            <a:pPr algn="ctr"/>
            <a:r>
              <a:rPr lang="en-GB" sz="3427" b="1" dirty="0"/>
              <a:t>M</a:t>
            </a:r>
          </a:p>
        </p:txBody>
      </p:sp>
      <p:sp>
        <p:nvSpPr>
          <p:cNvPr id="69" name="TextBox 68"/>
          <p:cNvSpPr txBox="1"/>
          <p:nvPr/>
        </p:nvSpPr>
        <p:spPr>
          <a:xfrm>
            <a:off x="1420312" y="6264461"/>
            <a:ext cx="424227" cy="871446"/>
          </a:xfrm>
          <a:prstGeom prst="ellipse">
            <a:avLst/>
          </a:prstGeom>
          <a:noFill/>
          <a:ln w="28575">
            <a:solidFill>
              <a:schemeClr val="accent3"/>
            </a:solidFill>
          </a:ln>
        </p:spPr>
        <p:txBody>
          <a:bodyPr wrap="square" rtlCol="0">
            <a:spAutoFit/>
          </a:bodyPr>
          <a:lstStyle/>
          <a:p>
            <a:pPr algn="ctr"/>
            <a:r>
              <a:rPr lang="en-GB" sz="3427" b="1" dirty="0"/>
              <a:t>I</a:t>
            </a:r>
          </a:p>
        </p:txBody>
      </p:sp>
      <p:sp>
        <p:nvSpPr>
          <p:cNvPr id="75" name="TextBox 74"/>
          <p:cNvSpPr txBox="1"/>
          <p:nvPr/>
        </p:nvSpPr>
        <p:spPr>
          <a:xfrm>
            <a:off x="4619650" y="7765334"/>
            <a:ext cx="1206408" cy="871446"/>
          </a:xfrm>
          <a:prstGeom prst="ellipse">
            <a:avLst/>
          </a:prstGeom>
          <a:noFill/>
          <a:ln w="28575">
            <a:solidFill>
              <a:schemeClr val="accent3"/>
            </a:solidFill>
          </a:ln>
        </p:spPr>
        <p:txBody>
          <a:bodyPr wrap="none" rtlCol="0">
            <a:spAutoFit/>
          </a:bodyPr>
          <a:lstStyle/>
          <a:p>
            <a:pPr algn="ctr"/>
            <a:r>
              <a:rPr lang="en-GB" sz="3427" b="1" dirty="0"/>
              <a:t>P**</a:t>
            </a:r>
          </a:p>
        </p:txBody>
      </p:sp>
      <p:sp>
        <p:nvSpPr>
          <p:cNvPr id="80" name="TextBox 79"/>
          <p:cNvSpPr txBox="1"/>
          <p:nvPr/>
        </p:nvSpPr>
        <p:spPr>
          <a:xfrm>
            <a:off x="6142841" y="7765334"/>
            <a:ext cx="543695" cy="871446"/>
          </a:xfrm>
          <a:prstGeom prst="ellipse">
            <a:avLst/>
          </a:prstGeom>
          <a:noFill/>
          <a:ln w="28575">
            <a:solidFill>
              <a:schemeClr val="accent3"/>
            </a:solidFill>
          </a:ln>
        </p:spPr>
        <p:txBody>
          <a:bodyPr wrap="square" rtlCol="0">
            <a:spAutoFit/>
          </a:bodyPr>
          <a:lstStyle/>
          <a:p>
            <a:pPr algn="ctr"/>
            <a:r>
              <a:rPr lang="en-GB" sz="3427" b="1" dirty="0"/>
              <a:t>F</a:t>
            </a:r>
          </a:p>
        </p:txBody>
      </p:sp>
      <p:sp>
        <p:nvSpPr>
          <p:cNvPr id="81" name="TextBox 80"/>
          <p:cNvSpPr txBox="1"/>
          <p:nvPr/>
        </p:nvSpPr>
        <p:spPr>
          <a:xfrm>
            <a:off x="7109140" y="7765334"/>
            <a:ext cx="586524" cy="871446"/>
          </a:xfrm>
          <a:prstGeom prst="ellipse">
            <a:avLst/>
          </a:prstGeom>
          <a:noFill/>
          <a:ln w="28575">
            <a:solidFill>
              <a:schemeClr val="accent3"/>
            </a:solidFill>
          </a:ln>
        </p:spPr>
        <p:txBody>
          <a:bodyPr wrap="square" rtlCol="0">
            <a:spAutoFit/>
          </a:bodyPr>
          <a:lstStyle/>
          <a:p>
            <a:pPr algn="ctr"/>
            <a:r>
              <a:rPr lang="en-GB" sz="3427" b="1" dirty="0"/>
              <a:t>C</a:t>
            </a:r>
          </a:p>
        </p:txBody>
      </p:sp>
      <p:sp>
        <p:nvSpPr>
          <p:cNvPr id="83" name="TextBox 82"/>
          <p:cNvSpPr txBox="1"/>
          <p:nvPr/>
        </p:nvSpPr>
        <p:spPr>
          <a:xfrm>
            <a:off x="5971943" y="2187079"/>
            <a:ext cx="1759661" cy="1613053"/>
          </a:xfrm>
          <a:prstGeom prst="ellipse">
            <a:avLst/>
          </a:prstGeom>
          <a:noFill/>
          <a:ln w="28575">
            <a:solidFill>
              <a:schemeClr val="tx2"/>
            </a:solidFill>
          </a:ln>
        </p:spPr>
        <p:txBody>
          <a:bodyPr wrap="none" rtlCol="0">
            <a:spAutoFit/>
          </a:bodyPr>
          <a:lstStyle/>
          <a:p>
            <a:pPr algn="ctr"/>
            <a:r>
              <a:rPr lang="en-GB" sz="3427" b="1" dirty="0"/>
              <a:t>RDA</a:t>
            </a:r>
          </a:p>
          <a:p>
            <a:pPr algn="ctr"/>
            <a:r>
              <a:rPr lang="en-GB" sz="3427" b="1" dirty="0"/>
              <a:t>Entity</a:t>
            </a:r>
          </a:p>
        </p:txBody>
      </p:sp>
      <p:sp>
        <p:nvSpPr>
          <p:cNvPr id="87" name="TextBox 86"/>
          <p:cNvSpPr txBox="1"/>
          <p:nvPr/>
        </p:nvSpPr>
        <p:spPr>
          <a:xfrm>
            <a:off x="10393562" y="2593034"/>
            <a:ext cx="2144125" cy="871446"/>
          </a:xfrm>
          <a:prstGeom prst="ellipse">
            <a:avLst/>
          </a:prstGeom>
          <a:noFill/>
          <a:ln w="28575">
            <a:solidFill>
              <a:schemeClr val="accent3"/>
            </a:solidFill>
          </a:ln>
        </p:spPr>
        <p:txBody>
          <a:bodyPr wrap="none" rtlCol="0">
            <a:spAutoFit/>
          </a:bodyPr>
          <a:lstStyle/>
          <a:p>
            <a:pPr algn="ctr"/>
            <a:r>
              <a:rPr lang="en-GB" sz="3427" b="1" dirty="0" err="1"/>
              <a:t>Nomen</a:t>
            </a:r>
            <a:endParaRPr lang="en-GB" sz="3427" b="1" dirty="0"/>
          </a:p>
        </p:txBody>
      </p:sp>
      <p:sp>
        <p:nvSpPr>
          <p:cNvPr id="89" name="TextBox 88"/>
          <p:cNvSpPr txBox="1"/>
          <p:nvPr/>
        </p:nvSpPr>
        <p:spPr>
          <a:xfrm>
            <a:off x="10922330" y="4076126"/>
            <a:ext cx="1614404" cy="871446"/>
          </a:xfrm>
          <a:prstGeom prst="ellipse">
            <a:avLst/>
          </a:prstGeom>
          <a:noFill/>
          <a:ln w="28575">
            <a:solidFill>
              <a:schemeClr val="accent3"/>
            </a:solidFill>
          </a:ln>
        </p:spPr>
        <p:txBody>
          <a:bodyPr wrap="none" rtlCol="0">
            <a:spAutoFit/>
          </a:bodyPr>
          <a:lstStyle/>
          <a:p>
            <a:pPr algn="ctr"/>
            <a:r>
              <a:rPr lang="en-GB" sz="3427" b="1" dirty="0"/>
              <a:t>Place</a:t>
            </a:r>
          </a:p>
        </p:txBody>
      </p:sp>
      <p:sp>
        <p:nvSpPr>
          <p:cNvPr id="91" name="TextBox 90"/>
          <p:cNvSpPr txBox="1"/>
          <p:nvPr/>
        </p:nvSpPr>
        <p:spPr>
          <a:xfrm>
            <a:off x="9601618" y="5559217"/>
            <a:ext cx="2933069" cy="871446"/>
          </a:xfrm>
          <a:prstGeom prst="ellipse">
            <a:avLst/>
          </a:prstGeom>
          <a:noFill/>
          <a:ln w="28575">
            <a:solidFill>
              <a:schemeClr val="accent3"/>
            </a:solidFill>
          </a:ln>
        </p:spPr>
        <p:txBody>
          <a:bodyPr wrap="none" rtlCol="0">
            <a:spAutoFit/>
          </a:bodyPr>
          <a:lstStyle/>
          <a:p>
            <a:pPr algn="ctr"/>
            <a:r>
              <a:rPr lang="en-GB" sz="3427" b="1" dirty="0"/>
              <a:t>Time-span</a:t>
            </a:r>
          </a:p>
        </p:txBody>
      </p:sp>
      <p:sp>
        <p:nvSpPr>
          <p:cNvPr id="93" name="TextBox 92"/>
          <p:cNvSpPr txBox="1"/>
          <p:nvPr/>
        </p:nvSpPr>
        <p:spPr>
          <a:xfrm>
            <a:off x="4350275" y="4250615"/>
            <a:ext cx="1771022" cy="871446"/>
          </a:xfrm>
          <a:prstGeom prst="ellipse">
            <a:avLst/>
          </a:prstGeom>
          <a:noFill/>
          <a:ln w="28575">
            <a:solidFill>
              <a:schemeClr val="accent3"/>
            </a:solidFill>
          </a:ln>
        </p:spPr>
        <p:txBody>
          <a:bodyPr wrap="square" rtlCol="0">
            <a:spAutoFit/>
          </a:bodyPr>
          <a:lstStyle/>
          <a:p>
            <a:pPr algn="ctr"/>
            <a:r>
              <a:rPr lang="en-GB" sz="3427" b="1" dirty="0"/>
              <a:t>Agent</a:t>
            </a:r>
          </a:p>
        </p:txBody>
      </p:sp>
      <p:sp>
        <p:nvSpPr>
          <p:cNvPr id="100" name="TextBox 99"/>
          <p:cNvSpPr txBox="1"/>
          <p:nvPr/>
        </p:nvSpPr>
        <p:spPr>
          <a:xfrm>
            <a:off x="5536590" y="5719829"/>
            <a:ext cx="2753730" cy="1613053"/>
          </a:xfrm>
          <a:prstGeom prst="ellipse">
            <a:avLst/>
          </a:prstGeom>
          <a:noFill/>
          <a:ln w="28575">
            <a:solidFill>
              <a:schemeClr val="accent3"/>
            </a:solidFill>
          </a:ln>
        </p:spPr>
        <p:txBody>
          <a:bodyPr wrap="square" rtlCol="0">
            <a:spAutoFit/>
          </a:bodyPr>
          <a:lstStyle/>
          <a:p>
            <a:pPr algn="ctr"/>
            <a:r>
              <a:rPr lang="en-GB" sz="3427" b="1" dirty="0"/>
              <a:t>Collective</a:t>
            </a:r>
          </a:p>
          <a:p>
            <a:pPr algn="ctr"/>
            <a:r>
              <a:rPr lang="en-GB" sz="3427" b="1" dirty="0"/>
              <a:t>Agent</a:t>
            </a:r>
          </a:p>
        </p:txBody>
      </p:sp>
      <p:sp>
        <p:nvSpPr>
          <p:cNvPr id="137" name="TextBox 136"/>
          <p:cNvSpPr txBox="1"/>
          <p:nvPr/>
        </p:nvSpPr>
        <p:spPr>
          <a:xfrm>
            <a:off x="11391010" y="596247"/>
            <a:ext cx="1154563" cy="871446"/>
          </a:xfrm>
          <a:prstGeom prst="ellipse">
            <a:avLst/>
          </a:prstGeom>
          <a:noFill/>
          <a:ln w="28575">
            <a:solidFill>
              <a:schemeClr val="tx2"/>
            </a:solidFill>
          </a:ln>
        </p:spPr>
        <p:txBody>
          <a:bodyPr wrap="none" rtlCol="0">
            <a:spAutoFit/>
          </a:bodyPr>
          <a:lstStyle/>
          <a:p>
            <a:pPr algn="ctr"/>
            <a:r>
              <a:rPr lang="en-GB" sz="3427" b="1" dirty="0"/>
              <a:t>Res</a:t>
            </a:r>
          </a:p>
        </p:txBody>
      </p:sp>
      <p:cxnSp>
        <p:nvCxnSpPr>
          <p:cNvPr id="141" name="Curved Connector 57"/>
          <p:cNvCxnSpPr>
            <a:cxnSpLocks/>
            <a:stCxn id="83" idx="0"/>
            <a:endCxn id="137" idx="4"/>
          </p:cNvCxnSpPr>
          <p:nvPr/>
        </p:nvCxnSpPr>
        <p:spPr>
          <a:xfrm rot="5400000" flipH="1" flipV="1">
            <a:off x="9050340" y="-730873"/>
            <a:ext cx="719386" cy="5116518"/>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186" name="TextBox 185"/>
          <p:cNvSpPr txBox="1"/>
          <p:nvPr/>
        </p:nvSpPr>
        <p:spPr>
          <a:xfrm>
            <a:off x="9231737" y="1214564"/>
            <a:ext cx="2323650" cy="531812"/>
          </a:xfrm>
          <a:prstGeom prst="rect">
            <a:avLst/>
          </a:prstGeom>
          <a:noFill/>
        </p:spPr>
        <p:txBody>
          <a:bodyPr wrap="square" rtlCol="0">
            <a:spAutoFit/>
          </a:bodyPr>
          <a:lstStyle/>
          <a:p>
            <a:r>
              <a:rPr lang="en-GB" sz="2856" dirty="0"/>
              <a:t>is sub-class of</a:t>
            </a:r>
          </a:p>
        </p:txBody>
      </p:sp>
      <p:sp>
        <p:nvSpPr>
          <p:cNvPr id="43" name="Down Arrow 78">
            <a:extLst>
              <a:ext uri="{FF2B5EF4-FFF2-40B4-BE49-F238E27FC236}">
                <a16:creationId xmlns:a16="http://schemas.microsoft.com/office/drawing/2014/main" id="{3BCF7CD3-E6C0-4D72-9881-70EBB47E1469}"/>
              </a:ext>
            </a:extLst>
          </p:cNvPr>
          <p:cNvSpPr/>
          <p:nvPr/>
        </p:nvSpPr>
        <p:spPr>
          <a:xfrm>
            <a:off x="2664469" y="2127248"/>
            <a:ext cx="934625" cy="478677"/>
          </a:xfrm>
          <a:prstGeom prst="downArrow">
            <a:avLst/>
          </a:prstGeom>
          <a:solidFill>
            <a:schemeClr val="accent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570"/>
          </a:p>
        </p:txBody>
      </p:sp>
      <p:cxnSp>
        <p:nvCxnSpPr>
          <p:cNvPr id="44" name="Curved Connector 48">
            <a:extLst>
              <a:ext uri="{FF2B5EF4-FFF2-40B4-BE49-F238E27FC236}">
                <a16:creationId xmlns:a16="http://schemas.microsoft.com/office/drawing/2014/main" id="{A9A41382-0FDE-405A-8B52-8920CA1B774B}"/>
              </a:ext>
            </a:extLst>
          </p:cNvPr>
          <p:cNvCxnSpPr>
            <a:cxnSpLocks/>
            <a:stCxn id="83" idx="2"/>
            <a:endCxn id="93" idx="0"/>
          </p:cNvCxnSpPr>
          <p:nvPr/>
        </p:nvCxnSpPr>
        <p:spPr>
          <a:xfrm rot="10800000" flipV="1">
            <a:off x="5235787" y="2993605"/>
            <a:ext cx="736157" cy="1257009"/>
          </a:xfrm>
          <a:prstGeom prst="curvedConnector2">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B1F07A68-0255-4E29-AD11-8B47F5776E45}"/>
              </a:ext>
            </a:extLst>
          </p:cNvPr>
          <p:cNvSpPr txBox="1"/>
          <p:nvPr/>
        </p:nvSpPr>
        <p:spPr>
          <a:xfrm>
            <a:off x="508000" y="219464"/>
            <a:ext cx="9336787" cy="883319"/>
          </a:xfrm>
          <a:prstGeom prst="rect">
            <a:avLst/>
          </a:prstGeom>
          <a:noFill/>
        </p:spPr>
        <p:txBody>
          <a:bodyPr wrap="square" rtlCol="0">
            <a:spAutoFit/>
          </a:bodyPr>
          <a:lstStyle/>
          <a:p>
            <a:r>
              <a:rPr lang="en-GB" sz="5140" dirty="0"/>
              <a:t>LRM and RDA entities</a:t>
            </a:r>
            <a:endParaRPr lang="en-US" sz="5140" dirty="0"/>
          </a:p>
        </p:txBody>
      </p:sp>
    </p:spTree>
    <p:extLst>
      <p:ext uri="{BB962C8B-B14F-4D97-AF65-F5344CB8AC3E}">
        <p14:creationId xmlns:p14="http://schemas.microsoft.com/office/powerpoint/2010/main" val="2234502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fade">
                                      <p:cBhvr>
                                        <p:cTn id="7" dur="1000"/>
                                        <p:tgtEl>
                                          <p:spTgt spid="5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fade">
                                      <p:cBhvr>
                                        <p:cTn id="10" dur="1000"/>
                                        <p:tgtEl>
                                          <p:spTgt spid="43"/>
                                        </p:tgtEl>
                                      </p:cBhvr>
                                    </p:animEffect>
                                  </p:childTnLst>
                                </p:cTn>
                              </p:par>
                            </p:childTnLst>
                          </p:cTn>
                        </p:par>
                        <p:par>
                          <p:cTn id="11" fill="hold">
                            <p:stCondLst>
                              <p:cond delay="1000"/>
                            </p:stCondLst>
                            <p:childTnLst>
                              <p:par>
                                <p:cTn id="12" presetID="10" presetClass="entr" presetSubtype="0" fill="hold" grpId="0" nodeType="afterEffect">
                                  <p:stCondLst>
                                    <p:cond delay="0"/>
                                  </p:stCondLst>
                                  <p:childTnLst>
                                    <p:set>
                                      <p:cBhvr>
                                        <p:cTn id="13" dur="1" fill="hold">
                                          <p:stCondLst>
                                            <p:cond delay="0"/>
                                          </p:stCondLst>
                                        </p:cTn>
                                        <p:tgtEl>
                                          <p:spTgt spid="83"/>
                                        </p:tgtEl>
                                        <p:attrNameLst>
                                          <p:attrName>style.visibility</p:attrName>
                                        </p:attrNameLst>
                                      </p:cBhvr>
                                      <p:to>
                                        <p:strVal val="visible"/>
                                      </p:to>
                                    </p:set>
                                    <p:animEffect transition="in" filter="fade">
                                      <p:cBhvr>
                                        <p:cTn id="14" dur="1000"/>
                                        <p:tgtEl>
                                          <p:spTgt spid="83"/>
                                        </p:tgtEl>
                                      </p:cBhvr>
                                    </p:animEffect>
                                  </p:childTnLst>
                                </p:cTn>
                              </p:par>
                            </p:childTnLst>
                          </p:cTn>
                        </p:par>
                        <p:par>
                          <p:cTn id="15" fill="hold">
                            <p:stCondLst>
                              <p:cond delay="2000"/>
                            </p:stCondLst>
                            <p:childTnLst>
                              <p:par>
                                <p:cTn id="16" presetID="10" presetClass="entr" presetSubtype="0" fill="hold" nodeType="afterEffect">
                                  <p:stCondLst>
                                    <p:cond delay="0"/>
                                  </p:stCondLst>
                                  <p:childTnLst>
                                    <p:set>
                                      <p:cBhvr>
                                        <p:cTn id="17" dur="1" fill="hold">
                                          <p:stCondLst>
                                            <p:cond delay="0"/>
                                          </p:stCondLst>
                                        </p:cTn>
                                        <p:tgtEl>
                                          <p:spTgt spid="141"/>
                                        </p:tgtEl>
                                        <p:attrNameLst>
                                          <p:attrName>style.visibility</p:attrName>
                                        </p:attrNameLst>
                                      </p:cBhvr>
                                      <p:to>
                                        <p:strVal val="visible"/>
                                      </p:to>
                                    </p:set>
                                    <p:animEffect transition="in" filter="fade">
                                      <p:cBhvr>
                                        <p:cTn id="18" dur="1000"/>
                                        <p:tgtEl>
                                          <p:spTgt spid="141"/>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86"/>
                                        </p:tgtEl>
                                        <p:attrNameLst>
                                          <p:attrName>style.visibility</p:attrName>
                                        </p:attrNameLst>
                                      </p:cBhvr>
                                      <p:to>
                                        <p:strVal val="visible"/>
                                      </p:to>
                                    </p:set>
                                    <p:animEffect transition="in" filter="fade">
                                      <p:cBhvr>
                                        <p:cTn id="21" dur="1000"/>
                                        <p:tgtEl>
                                          <p:spTgt spid="186"/>
                                        </p:tgtEl>
                                      </p:cBhvr>
                                    </p:animEffect>
                                  </p:childTnLst>
                                </p:cTn>
                              </p:par>
                            </p:childTnLst>
                          </p:cTn>
                        </p:par>
                        <p:par>
                          <p:cTn id="22" fill="hold">
                            <p:stCondLst>
                              <p:cond delay="3000"/>
                            </p:stCondLst>
                            <p:childTnLst>
                              <p:par>
                                <p:cTn id="23" presetID="10" presetClass="entr" presetSubtype="0" fill="hold" grpId="0" nodeType="afterEffect">
                                  <p:stCondLst>
                                    <p:cond delay="0"/>
                                  </p:stCondLst>
                                  <p:childTnLst>
                                    <p:set>
                                      <p:cBhvr>
                                        <p:cTn id="24" dur="1" fill="hold">
                                          <p:stCondLst>
                                            <p:cond delay="0"/>
                                          </p:stCondLst>
                                        </p:cTn>
                                        <p:tgtEl>
                                          <p:spTgt spid="137"/>
                                        </p:tgtEl>
                                        <p:attrNameLst>
                                          <p:attrName>style.visibility</p:attrName>
                                        </p:attrNameLst>
                                      </p:cBhvr>
                                      <p:to>
                                        <p:strVal val="visible"/>
                                      </p:to>
                                    </p:set>
                                    <p:animEffect transition="in" filter="fade">
                                      <p:cBhvr>
                                        <p:cTn id="25" dur="1000"/>
                                        <p:tgtEl>
                                          <p:spTgt spid="137"/>
                                        </p:tgtEl>
                                      </p:cBhvr>
                                    </p:animEffect>
                                  </p:childTnLst>
                                </p:cTn>
                              </p:par>
                            </p:childTnLst>
                          </p:cTn>
                        </p:par>
                        <p:par>
                          <p:cTn id="26" fill="hold">
                            <p:stCondLst>
                              <p:cond delay="4000"/>
                            </p:stCondLst>
                            <p:childTnLst>
                              <p:par>
                                <p:cTn id="27" presetID="10" presetClass="entr" presetSubtype="0" fill="hold" grpId="0" nodeType="afterEffect">
                                  <p:stCondLst>
                                    <p:cond delay="0"/>
                                  </p:stCondLst>
                                  <p:childTnLst>
                                    <p:set>
                                      <p:cBhvr>
                                        <p:cTn id="28" dur="1" fill="hold">
                                          <p:stCondLst>
                                            <p:cond delay="0"/>
                                          </p:stCondLst>
                                        </p:cTn>
                                        <p:tgtEl>
                                          <p:spTgt spid="79"/>
                                        </p:tgtEl>
                                        <p:attrNameLst>
                                          <p:attrName>style.visibility</p:attrName>
                                        </p:attrNameLst>
                                      </p:cBhvr>
                                      <p:to>
                                        <p:strVal val="visible"/>
                                      </p:to>
                                    </p:set>
                                    <p:animEffect transition="in" filter="fade">
                                      <p:cBhvr>
                                        <p:cTn id="29" dur="1000"/>
                                        <p:tgtEl>
                                          <p:spTgt spid="79"/>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fade">
                                      <p:cBhvr>
                                        <p:cTn id="34" dur="1000"/>
                                        <p:tgtEl>
                                          <p:spTgt spid="10"/>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1000"/>
                                        <p:tgtEl>
                                          <p:spTgt spid="13"/>
                                        </p:tgtEl>
                                      </p:cBhvr>
                                    </p:animEffect>
                                  </p:childTnLst>
                                </p:cTn>
                              </p:par>
                            </p:childTnLst>
                          </p:cTn>
                        </p:par>
                        <p:par>
                          <p:cTn id="38" fill="hold">
                            <p:stCondLst>
                              <p:cond delay="1000"/>
                            </p:stCondLst>
                            <p:childTnLst>
                              <p:par>
                                <p:cTn id="39" presetID="10" presetClass="entr" presetSubtype="0" fill="hold" grpId="0" nodeType="afterEffect">
                                  <p:stCondLst>
                                    <p:cond delay="0"/>
                                  </p:stCondLst>
                                  <p:childTnLst>
                                    <p:set>
                                      <p:cBhvr>
                                        <p:cTn id="40" dur="1" fill="hold">
                                          <p:stCondLst>
                                            <p:cond delay="0"/>
                                          </p:stCondLst>
                                        </p:cTn>
                                        <p:tgtEl>
                                          <p:spTgt spid="87"/>
                                        </p:tgtEl>
                                        <p:attrNameLst>
                                          <p:attrName>style.visibility</p:attrName>
                                        </p:attrNameLst>
                                      </p:cBhvr>
                                      <p:to>
                                        <p:strVal val="visible"/>
                                      </p:to>
                                    </p:set>
                                    <p:animEffect transition="in" filter="fade">
                                      <p:cBhvr>
                                        <p:cTn id="41" dur="1000"/>
                                        <p:tgtEl>
                                          <p:spTgt spid="87"/>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46"/>
                                        </p:tgtEl>
                                        <p:attrNameLst>
                                          <p:attrName>style.visibility</p:attrName>
                                        </p:attrNameLst>
                                      </p:cBhvr>
                                      <p:to>
                                        <p:strVal val="visible"/>
                                      </p:to>
                                    </p:set>
                                    <p:animEffect transition="in" filter="fade">
                                      <p:cBhvr>
                                        <p:cTn id="46" dur="1000"/>
                                        <p:tgtEl>
                                          <p:spTgt spid="46"/>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77"/>
                                        </p:tgtEl>
                                        <p:attrNameLst>
                                          <p:attrName>style.visibility</p:attrName>
                                        </p:attrNameLst>
                                      </p:cBhvr>
                                      <p:to>
                                        <p:strVal val="visible"/>
                                      </p:to>
                                    </p:set>
                                    <p:animEffect transition="in" filter="fade">
                                      <p:cBhvr>
                                        <p:cTn id="49" dur="1000"/>
                                        <p:tgtEl>
                                          <p:spTgt spid="77"/>
                                        </p:tgtEl>
                                      </p:cBhvr>
                                    </p:animEffect>
                                  </p:childTnLst>
                                </p:cTn>
                              </p:par>
                            </p:childTnLst>
                          </p:cTn>
                        </p:par>
                        <p:par>
                          <p:cTn id="50" fill="hold">
                            <p:stCondLst>
                              <p:cond delay="1000"/>
                            </p:stCondLst>
                            <p:childTnLst>
                              <p:par>
                                <p:cTn id="51" presetID="10" presetClass="entr" presetSubtype="0" fill="hold" grpId="0" nodeType="afterEffect">
                                  <p:stCondLst>
                                    <p:cond delay="0"/>
                                  </p:stCondLst>
                                  <p:childTnLst>
                                    <p:set>
                                      <p:cBhvr>
                                        <p:cTn id="52" dur="1" fill="hold">
                                          <p:stCondLst>
                                            <p:cond delay="0"/>
                                          </p:stCondLst>
                                        </p:cTn>
                                        <p:tgtEl>
                                          <p:spTgt spid="89"/>
                                        </p:tgtEl>
                                        <p:attrNameLst>
                                          <p:attrName>style.visibility</p:attrName>
                                        </p:attrNameLst>
                                      </p:cBhvr>
                                      <p:to>
                                        <p:strVal val="visible"/>
                                      </p:to>
                                    </p:set>
                                    <p:animEffect transition="in" filter="fade">
                                      <p:cBhvr>
                                        <p:cTn id="53" dur="1000"/>
                                        <p:tgtEl>
                                          <p:spTgt spid="89"/>
                                        </p:tgtEl>
                                      </p:cBhvr>
                                    </p:animEffect>
                                  </p:childTnLst>
                                </p:cTn>
                              </p:par>
                            </p:childTnLst>
                          </p:cTn>
                        </p:par>
                        <p:par>
                          <p:cTn id="54" fill="hold">
                            <p:stCondLst>
                              <p:cond delay="2000"/>
                            </p:stCondLst>
                            <p:childTnLst>
                              <p:par>
                                <p:cTn id="55" presetID="10" presetClass="entr" presetSubtype="0" fill="hold" nodeType="afterEffect">
                                  <p:stCondLst>
                                    <p:cond delay="0"/>
                                  </p:stCondLst>
                                  <p:childTnLst>
                                    <p:set>
                                      <p:cBhvr>
                                        <p:cTn id="56" dur="1" fill="hold">
                                          <p:stCondLst>
                                            <p:cond delay="0"/>
                                          </p:stCondLst>
                                        </p:cTn>
                                        <p:tgtEl>
                                          <p:spTgt spid="49"/>
                                        </p:tgtEl>
                                        <p:attrNameLst>
                                          <p:attrName>style.visibility</p:attrName>
                                        </p:attrNameLst>
                                      </p:cBhvr>
                                      <p:to>
                                        <p:strVal val="visible"/>
                                      </p:to>
                                    </p:set>
                                    <p:animEffect transition="in" filter="fade">
                                      <p:cBhvr>
                                        <p:cTn id="57" dur="1000"/>
                                        <p:tgtEl>
                                          <p:spTgt spid="49"/>
                                        </p:tgtEl>
                                      </p:cBhvr>
                                    </p:animEffect>
                                  </p:childTnLst>
                                </p:cTn>
                              </p:par>
                            </p:childTnLst>
                          </p:cTn>
                        </p:par>
                        <p:par>
                          <p:cTn id="58" fill="hold">
                            <p:stCondLst>
                              <p:cond delay="3000"/>
                            </p:stCondLst>
                            <p:childTnLst>
                              <p:par>
                                <p:cTn id="59" presetID="10" presetClass="entr" presetSubtype="0" fill="hold" grpId="0" nodeType="afterEffect">
                                  <p:stCondLst>
                                    <p:cond delay="0"/>
                                  </p:stCondLst>
                                  <p:childTnLst>
                                    <p:set>
                                      <p:cBhvr>
                                        <p:cTn id="60" dur="1" fill="hold">
                                          <p:stCondLst>
                                            <p:cond delay="0"/>
                                          </p:stCondLst>
                                        </p:cTn>
                                        <p:tgtEl>
                                          <p:spTgt spid="91"/>
                                        </p:tgtEl>
                                        <p:attrNameLst>
                                          <p:attrName>style.visibility</p:attrName>
                                        </p:attrNameLst>
                                      </p:cBhvr>
                                      <p:to>
                                        <p:strVal val="visible"/>
                                      </p:to>
                                    </p:set>
                                    <p:animEffect transition="in" filter="fade">
                                      <p:cBhvr>
                                        <p:cTn id="61" dur="1000"/>
                                        <p:tgtEl>
                                          <p:spTgt spid="91"/>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100"/>
                                        </p:tgtEl>
                                        <p:attrNameLst>
                                          <p:attrName>style.visibility</p:attrName>
                                        </p:attrNameLst>
                                      </p:cBhvr>
                                      <p:to>
                                        <p:strVal val="visible"/>
                                      </p:to>
                                    </p:set>
                                    <p:animEffect transition="in" filter="fade">
                                      <p:cBhvr>
                                        <p:cTn id="66" dur="1000"/>
                                        <p:tgtEl>
                                          <p:spTgt spid="100"/>
                                        </p:tgtEl>
                                      </p:cBhvr>
                                    </p:animEffect>
                                  </p:childTnLst>
                                </p:cTn>
                              </p:par>
                            </p:childTnLst>
                          </p:cTn>
                        </p:par>
                        <p:par>
                          <p:cTn id="67" fill="hold">
                            <p:stCondLst>
                              <p:cond delay="1000"/>
                            </p:stCondLst>
                            <p:childTnLst>
                              <p:par>
                                <p:cTn id="68" presetID="10" presetClass="entr" presetSubtype="0" fill="hold" nodeType="afterEffect">
                                  <p:stCondLst>
                                    <p:cond delay="0"/>
                                  </p:stCondLst>
                                  <p:childTnLst>
                                    <p:set>
                                      <p:cBhvr>
                                        <p:cTn id="69" dur="1" fill="hold">
                                          <p:stCondLst>
                                            <p:cond delay="0"/>
                                          </p:stCondLst>
                                        </p:cTn>
                                        <p:tgtEl>
                                          <p:spTgt spid="61"/>
                                        </p:tgtEl>
                                        <p:attrNameLst>
                                          <p:attrName>style.visibility</p:attrName>
                                        </p:attrNameLst>
                                      </p:cBhvr>
                                      <p:to>
                                        <p:strVal val="visible"/>
                                      </p:to>
                                    </p:set>
                                    <p:animEffect transition="in" filter="fade">
                                      <p:cBhvr>
                                        <p:cTn id="70" dur="1000"/>
                                        <p:tgtEl>
                                          <p:spTgt spid="61"/>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78"/>
                                        </p:tgtEl>
                                        <p:attrNameLst>
                                          <p:attrName>style.visibility</p:attrName>
                                        </p:attrNameLst>
                                      </p:cBhvr>
                                      <p:to>
                                        <p:strVal val="visible"/>
                                      </p:to>
                                    </p:set>
                                    <p:animEffect transition="in" filter="fade">
                                      <p:cBhvr>
                                        <p:cTn id="73" dur="1000"/>
                                        <p:tgtEl>
                                          <p:spTgt spid="78"/>
                                        </p:tgtEl>
                                      </p:cBhvr>
                                    </p:animEffect>
                                  </p:childTnLst>
                                </p:cTn>
                              </p:par>
                            </p:childTnLst>
                          </p:cTn>
                        </p:par>
                        <p:par>
                          <p:cTn id="74" fill="hold">
                            <p:stCondLst>
                              <p:cond delay="2000"/>
                            </p:stCondLst>
                            <p:childTnLst>
                              <p:par>
                                <p:cTn id="75" presetID="10" presetClass="entr" presetSubtype="0" fill="hold" grpId="0" nodeType="afterEffect">
                                  <p:stCondLst>
                                    <p:cond delay="0"/>
                                  </p:stCondLst>
                                  <p:childTnLst>
                                    <p:set>
                                      <p:cBhvr>
                                        <p:cTn id="76" dur="1" fill="hold">
                                          <p:stCondLst>
                                            <p:cond delay="0"/>
                                          </p:stCondLst>
                                        </p:cTn>
                                        <p:tgtEl>
                                          <p:spTgt spid="93"/>
                                        </p:tgtEl>
                                        <p:attrNameLst>
                                          <p:attrName>style.visibility</p:attrName>
                                        </p:attrNameLst>
                                      </p:cBhvr>
                                      <p:to>
                                        <p:strVal val="visible"/>
                                      </p:to>
                                    </p:set>
                                    <p:animEffect transition="in" filter="fade">
                                      <p:cBhvr>
                                        <p:cTn id="77" dur="1000"/>
                                        <p:tgtEl>
                                          <p:spTgt spid="93"/>
                                        </p:tgtEl>
                                      </p:cBhvr>
                                    </p:animEffect>
                                  </p:childTnLst>
                                </p:cTn>
                              </p:par>
                            </p:childTnLst>
                          </p:cTn>
                        </p:par>
                        <p:par>
                          <p:cTn id="78" fill="hold">
                            <p:stCondLst>
                              <p:cond delay="3000"/>
                            </p:stCondLst>
                            <p:childTnLst>
                              <p:par>
                                <p:cTn id="79" presetID="10" presetClass="entr" presetSubtype="0" fill="hold" nodeType="afterEffect">
                                  <p:stCondLst>
                                    <p:cond delay="0"/>
                                  </p:stCondLst>
                                  <p:childTnLst>
                                    <p:set>
                                      <p:cBhvr>
                                        <p:cTn id="80" dur="1" fill="hold">
                                          <p:stCondLst>
                                            <p:cond delay="0"/>
                                          </p:stCondLst>
                                        </p:cTn>
                                        <p:tgtEl>
                                          <p:spTgt spid="44"/>
                                        </p:tgtEl>
                                        <p:attrNameLst>
                                          <p:attrName>style.visibility</p:attrName>
                                        </p:attrNameLst>
                                      </p:cBhvr>
                                      <p:to>
                                        <p:strVal val="visible"/>
                                      </p:to>
                                    </p:set>
                                    <p:animEffect transition="in" filter="fade">
                                      <p:cBhvr>
                                        <p:cTn id="81" dur="1000"/>
                                        <p:tgtEl>
                                          <p:spTgt spid="44"/>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80"/>
                                        </p:tgtEl>
                                        <p:attrNameLst>
                                          <p:attrName>style.visibility</p:attrName>
                                        </p:attrNameLst>
                                      </p:cBhvr>
                                      <p:to>
                                        <p:strVal val="visible"/>
                                      </p:to>
                                    </p:set>
                                    <p:animEffect transition="in" filter="fade">
                                      <p:cBhvr>
                                        <p:cTn id="86" dur="1000"/>
                                        <p:tgtEl>
                                          <p:spTgt spid="80"/>
                                        </p:tgtEl>
                                      </p:cBhvr>
                                    </p:animEffect>
                                  </p:childTnLst>
                                </p:cTn>
                              </p:par>
                            </p:childTnLst>
                          </p:cTn>
                        </p:par>
                        <p:par>
                          <p:cTn id="87" fill="hold">
                            <p:stCondLst>
                              <p:cond delay="1000"/>
                            </p:stCondLst>
                            <p:childTnLst>
                              <p:par>
                                <p:cTn id="88" presetID="10" presetClass="entr" presetSubtype="0" fill="hold" nodeType="afterEffect">
                                  <p:stCondLst>
                                    <p:cond delay="0"/>
                                  </p:stCondLst>
                                  <p:childTnLst>
                                    <p:set>
                                      <p:cBhvr>
                                        <p:cTn id="89" dur="1" fill="hold">
                                          <p:stCondLst>
                                            <p:cond delay="0"/>
                                          </p:stCondLst>
                                        </p:cTn>
                                        <p:tgtEl>
                                          <p:spTgt spid="29"/>
                                        </p:tgtEl>
                                        <p:attrNameLst>
                                          <p:attrName>style.visibility</p:attrName>
                                        </p:attrNameLst>
                                      </p:cBhvr>
                                      <p:to>
                                        <p:strVal val="visible"/>
                                      </p:to>
                                    </p:set>
                                    <p:animEffect transition="in" filter="fade">
                                      <p:cBhvr>
                                        <p:cTn id="90" dur="1000"/>
                                        <p:tgtEl>
                                          <p:spTgt spid="29"/>
                                        </p:tgtEl>
                                      </p:cBhvr>
                                    </p:animEffect>
                                  </p:childTnLst>
                                </p:cTn>
                              </p:par>
                            </p:childTnLst>
                          </p:cTn>
                        </p:par>
                        <p:par>
                          <p:cTn id="91" fill="hold">
                            <p:stCondLst>
                              <p:cond delay="2000"/>
                            </p:stCondLst>
                            <p:childTnLst>
                              <p:par>
                                <p:cTn id="92" presetID="10" presetClass="entr" presetSubtype="0" fill="hold" grpId="0" nodeType="afterEffect">
                                  <p:stCondLst>
                                    <p:cond delay="0"/>
                                  </p:stCondLst>
                                  <p:childTnLst>
                                    <p:set>
                                      <p:cBhvr>
                                        <p:cTn id="93" dur="1" fill="hold">
                                          <p:stCondLst>
                                            <p:cond delay="0"/>
                                          </p:stCondLst>
                                        </p:cTn>
                                        <p:tgtEl>
                                          <p:spTgt spid="81"/>
                                        </p:tgtEl>
                                        <p:attrNameLst>
                                          <p:attrName>style.visibility</p:attrName>
                                        </p:attrNameLst>
                                      </p:cBhvr>
                                      <p:to>
                                        <p:strVal val="visible"/>
                                      </p:to>
                                    </p:set>
                                    <p:animEffect transition="in" filter="fade">
                                      <p:cBhvr>
                                        <p:cTn id="94" dur="1000"/>
                                        <p:tgtEl>
                                          <p:spTgt spid="81"/>
                                        </p:tgtEl>
                                      </p:cBhvr>
                                    </p:animEffect>
                                  </p:childTnLst>
                                </p:cTn>
                              </p:par>
                            </p:childTnLst>
                          </p:cTn>
                        </p:par>
                        <p:par>
                          <p:cTn id="95" fill="hold">
                            <p:stCondLst>
                              <p:cond delay="3000"/>
                            </p:stCondLst>
                            <p:childTnLst>
                              <p:par>
                                <p:cTn id="96" presetID="10" presetClass="entr" presetSubtype="0" fill="hold" nodeType="afterEffect">
                                  <p:stCondLst>
                                    <p:cond delay="0"/>
                                  </p:stCondLst>
                                  <p:childTnLst>
                                    <p:set>
                                      <p:cBhvr>
                                        <p:cTn id="97" dur="1" fill="hold">
                                          <p:stCondLst>
                                            <p:cond delay="0"/>
                                          </p:stCondLst>
                                        </p:cTn>
                                        <p:tgtEl>
                                          <p:spTgt spid="30"/>
                                        </p:tgtEl>
                                        <p:attrNameLst>
                                          <p:attrName>style.visibility</p:attrName>
                                        </p:attrNameLst>
                                      </p:cBhvr>
                                      <p:to>
                                        <p:strVal val="visible"/>
                                      </p:to>
                                    </p:set>
                                    <p:animEffect transition="in" filter="fade">
                                      <p:cBhvr>
                                        <p:cTn id="98" dur="1000"/>
                                        <p:tgtEl>
                                          <p:spTgt spid="30"/>
                                        </p:tgtEl>
                                      </p:cBhvr>
                                    </p:animEffect>
                                  </p:childTnLst>
                                </p:cTn>
                              </p:par>
                            </p:childTnLst>
                          </p:cTn>
                        </p:par>
                      </p:childTnLst>
                    </p:cTn>
                  </p:par>
                  <p:par>
                    <p:cTn id="99" fill="hold">
                      <p:stCondLst>
                        <p:cond delay="indefinite"/>
                      </p:stCondLst>
                      <p:childTnLst>
                        <p:par>
                          <p:cTn id="100" fill="hold">
                            <p:stCondLst>
                              <p:cond delay="0"/>
                            </p:stCondLst>
                            <p:childTnLst>
                              <p:par>
                                <p:cTn id="101" presetID="10" presetClass="entr" presetSubtype="0" fill="hold" grpId="0" nodeType="clickEffect">
                                  <p:stCondLst>
                                    <p:cond delay="0"/>
                                  </p:stCondLst>
                                  <p:childTnLst>
                                    <p:set>
                                      <p:cBhvr>
                                        <p:cTn id="102" dur="1" fill="hold">
                                          <p:stCondLst>
                                            <p:cond delay="0"/>
                                          </p:stCondLst>
                                        </p:cTn>
                                        <p:tgtEl>
                                          <p:spTgt spid="75"/>
                                        </p:tgtEl>
                                        <p:attrNameLst>
                                          <p:attrName>style.visibility</p:attrName>
                                        </p:attrNameLst>
                                      </p:cBhvr>
                                      <p:to>
                                        <p:strVal val="visible"/>
                                      </p:to>
                                    </p:set>
                                    <p:animEffect transition="in" filter="fade">
                                      <p:cBhvr>
                                        <p:cTn id="103" dur="1000"/>
                                        <p:tgtEl>
                                          <p:spTgt spid="75"/>
                                        </p:tgtEl>
                                      </p:cBhvr>
                                    </p:animEffect>
                                  </p:childTnLst>
                                </p:cTn>
                              </p:par>
                            </p:childTnLst>
                          </p:cTn>
                        </p:par>
                        <p:par>
                          <p:cTn id="104" fill="hold">
                            <p:stCondLst>
                              <p:cond delay="1000"/>
                            </p:stCondLst>
                            <p:childTnLst>
                              <p:par>
                                <p:cTn id="105" presetID="10" presetClass="entr" presetSubtype="0" fill="hold" nodeType="afterEffect">
                                  <p:stCondLst>
                                    <p:cond delay="0"/>
                                  </p:stCondLst>
                                  <p:childTnLst>
                                    <p:set>
                                      <p:cBhvr>
                                        <p:cTn id="106" dur="1" fill="hold">
                                          <p:stCondLst>
                                            <p:cond delay="0"/>
                                          </p:stCondLst>
                                        </p:cTn>
                                        <p:tgtEl>
                                          <p:spTgt spid="58"/>
                                        </p:tgtEl>
                                        <p:attrNameLst>
                                          <p:attrName>style.visibility</p:attrName>
                                        </p:attrNameLst>
                                      </p:cBhvr>
                                      <p:to>
                                        <p:strVal val="visible"/>
                                      </p:to>
                                    </p:set>
                                    <p:animEffect transition="in" filter="fade">
                                      <p:cBhvr>
                                        <p:cTn id="107" dur="1000"/>
                                        <p:tgtEl>
                                          <p:spTgt spid="58"/>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65"/>
                                        </p:tgtEl>
                                        <p:attrNameLst>
                                          <p:attrName>style.visibility</p:attrName>
                                        </p:attrNameLst>
                                      </p:cBhvr>
                                      <p:to>
                                        <p:strVal val="visible"/>
                                      </p:to>
                                    </p:set>
                                    <p:animEffect transition="in" filter="fade">
                                      <p:cBhvr>
                                        <p:cTn id="112" dur="1000"/>
                                        <p:tgtEl>
                                          <p:spTgt spid="65"/>
                                        </p:tgtEl>
                                      </p:cBhvr>
                                    </p:animEffect>
                                  </p:childTnLst>
                                </p:cTn>
                              </p:par>
                            </p:childTnLst>
                          </p:cTn>
                        </p:par>
                        <p:par>
                          <p:cTn id="113" fill="hold">
                            <p:stCondLst>
                              <p:cond delay="1000"/>
                            </p:stCondLst>
                            <p:childTnLst>
                              <p:par>
                                <p:cTn id="114" presetID="10" presetClass="entr" presetSubtype="0" fill="hold" nodeType="afterEffect">
                                  <p:stCondLst>
                                    <p:cond delay="0"/>
                                  </p:stCondLst>
                                  <p:childTnLst>
                                    <p:set>
                                      <p:cBhvr>
                                        <p:cTn id="115" dur="1" fill="hold">
                                          <p:stCondLst>
                                            <p:cond delay="0"/>
                                          </p:stCondLst>
                                        </p:cTn>
                                        <p:tgtEl>
                                          <p:spTgt spid="64"/>
                                        </p:tgtEl>
                                        <p:attrNameLst>
                                          <p:attrName>style.visibility</p:attrName>
                                        </p:attrNameLst>
                                      </p:cBhvr>
                                      <p:to>
                                        <p:strVal val="visible"/>
                                      </p:to>
                                    </p:set>
                                    <p:animEffect transition="in" filter="fade">
                                      <p:cBhvr>
                                        <p:cTn id="116" dur="1000"/>
                                        <p:tgtEl>
                                          <p:spTgt spid="64"/>
                                        </p:tgtEl>
                                      </p:cBhvr>
                                    </p:animEffect>
                                  </p:childTnLst>
                                </p:cTn>
                              </p:par>
                              <p:par>
                                <p:cTn id="117" presetID="10" presetClass="entr" presetSubtype="0" fill="hold" grpId="0" nodeType="withEffect">
                                  <p:stCondLst>
                                    <p:cond delay="0"/>
                                  </p:stCondLst>
                                  <p:childTnLst>
                                    <p:set>
                                      <p:cBhvr>
                                        <p:cTn id="118" dur="1" fill="hold">
                                          <p:stCondLst>
                                            <p:cond delay="0"/>
                                          </p:stCondLst>
                                        </p:cTn>
                                        <p:tgtEl>
                                          <p:spTgt spid="76"/>
                                        </p:tgtEl>
                                        <p:attrNameLst>
                                          <p:attrName>style.visibility</p:attrName>
                                        </p:attrNameLst>
                                      </p:cBhvr>
                                      <p:to>
                                        <p:strVal val="visible"/>
                                      </p:to>
                                    </p:set>
                                    <p:animEffect transition="in" filter="fade">
                                      <p:cBhvr>
                                        <p:cTn id="119" dur="1000"/>
                                        <p:tgtEl>
                                          <p:spTgt spid="76"/>
                                        </p:tgtEl>
                                      </p:cBhvr>
                                    </p:animEffect>
                                  </p:childTnLst>
                                </p:cTn>
                              </p:par>
                            </p:childTnLst>
                          </p:cTn>
                        </p:par>
                        <p:par>
                          <p:cTn id="120" fill="hold">
                            <p:stCondLst>
                              <p:cond delay="2000"/>
                            </p:stCondLst>
                            <p:childTnLst>
                              <p:par>
                                <p:cTn id="121" presetID="10" presetClass="entr" presetSubtype="0" fill="hold" grpId="0" nodeType="afterEffect">
                                  <p:stCondLst>
                                    <p:cond delay="0"/>
                                  </p:stCondLst>
                                  <p:childTnLst>
                                    <p:set>
                                      <p:cBhvr>
                                        <p:cTn id="122" dur="1" fill="hold">
                                          <p:stCondLst>
                                            <p:cond delay="0"/>
                                          </p:stCondLst>
                                        </p:cTn>
                                        <p:tgtEl>
                                          <p:spTgt spid="66"/>
                                        </p:tgtEl>
                                        <p:attrNameLst>
                                          <p:attrName>style.visibility</p:attrName>
                                        </p:attrNameLst>
                                      </p:cBhvr>
                                      <p:to>
                                        <p:strVal val="visible"/>
                                      </p:to>
                                    </p:set>
                                    <p:animEffect transition="in" filter="fade">
                                      <p:cBhvr>
                                        <p:cTn id="123" dur="1000"/>
                                        <p:tgtEl>
                                          <p:spTgt spid="66"/>
                                        </p:tgtEl>
                                      </p:cBhvr>
                                    </p:animEffect>
                                  </p:childTnLst>
                                </p:cTn>
                              </p:par>
                            </p:childTnLst>
                          </p:cTn>
                        </p:par>
                        <p:par>
                          <p:cTn id="124" fill="hold">
                            <p:stCondLst>
                              <p:cond delay="3000"/>
                            </p:stCondLst>
                            <p:childTnLst>
                              <p:par>
                                <p:cTn id="125" presetID="10" presetClass="entr" presetSubtype="0" fill="hold" nodeType="afterEffect">
                                  <p:stCondLst>
                                    <p:cond delay="0"/>
                                  </p:stCondLst>
                                  <p:childTnLst>
                                    <p:set>
                                      <p:cBhvr>
                                        <p:cTn id="126" dur="1" fill="hold">
                                          <p:stCondLst>
                                            <p:cond delay="0"/>
                                          </p:stCondLst>
                                        </p:cTn>
                                        <p:tgtEl>
                                          <p:spTgt spid="67"/>
                                        </p:tgtEl>
                                        <p:attrNameLst>
                                          <p:attrName>style.visibility</p:attrName>
                                        </p:attrNameLst>
                                      </p:cBhvr>
                                      <p:to>
                                        <p:strVal val="visible"/>
                                      </p:to>
                                    </p:set>
                                    <p:animEffect transition="in" filter="fade">
                                      <p:cBhvr>
                                        <p:cTn id="127" dur="1000"/>
                                        <p:tgtEl>
                                          <p:spTgt spid="67"/>
                                        </p:tgtEl>
                                      </p:cBhvr>
                                    </p:animEffect>
                                  </p:childTnLst>
                                </p:cTn>
                              </p:par>
                            </p:childTnLst>
                          </p:cTn>
                        </p:par>
                        <p:par>
                          <p:cTn id="128" fill="hold">
                            <p:stCondLst>
                              <p:cond delay="4000"/>
                            </p:stCondLst>
                            <p:childTnLst>
                              <p:par>
                                <p:cTn id="129" presetID="10" presetClass="entr" presetSubtype="0" fill="hold" grpId="0" nodeType="afterEffect">
                                  <p:stCondLst>
                                    <p:cond delay="0"/>
                                  </p:stCondLst>
                                  <p:childTnLst>
                                    <p:set>
                                      <p:cBhvr>
                                        <p:cTn id="130" dur="1" fill="hold">
                                          <p:stCondLst>
                                            <p:cond delay="0"/>
                                          </p:stCondLst>
                                        </p:cTn>
                                        <p:tgtEl>
                                          <p:spTgt spid="68"/>
                                        </p:tgtEl>
                                        <p:attrNameLst>
                                          <p:attrName>style.visibility</p:attrName>
                                        </p:attrNameLst>
                                      </p:cBhvr>
                                      <p:to>
                                        <p:strVal val="visible"/>
                                      </p:to>
                                    </p:set>
                                    <p:animEffect transition="in" filter="fade">
                                      <p:cBhvr>
                                        <p:cTn id="131" dur="1000"/>
                                        <p:tgtEl>
                                          <p:spTgt spid="68"/>
                                        </p:tgtEl>
                                      </p:cBhvr>
                                    </p:animEffect>
                                  </p:childTnLst>
                                </p:cTn>
                              </p:par>
                            </p:childTnLst>
                          </p:cTn>
                        </p:par>
                        <p:par>
                          <p:cTn id="132" fill="hold">
                            <p:stCondLst>
                              <p:cond delay="5000"/>
                            </p:stCondLst>
                            <p:childTnLst>
                              <p:par>
                                <p:cTn id="133" presetID="10" presetClass="entr" presetSubtype="0" fill="hold" nodeType="afterEffect">
                                  <p:stCondLst>
                                    <p:cond delay="0"/>
                                  </p:stCondLst>
                                  <p:childTnLst>
                                    <p:set>
                                      <p:cBhvr>
                                        <p:cTn id="134" dur="1" fill="hold">
                                          <p:stCondLst>
                                            <p:cond delay="0"/>
                                          </p:stCondLst>
                                        </p:cTn>
                                        <p:tgtEl>
                                          <p:spTgt spid="70"/>
                                        </p:tgtEl>
                                        <p:attrNameLst>
                                          <p:attrName>style.visibility</p:attrName>
                                        </p:attrNameLst>
                                      </p:cBhvr>
                                      <p:to>
                                        <p:strVal val="visible"/>
                                      </p:to>
                                    </p:set>
                                    <p:animEffect transition="in" filter="fade">
                                      <p:cBhvr>
                                        <p:cTn id="135" dur="1000"/>
                                        <p:tgtEl>
                                          <p:spTgt spid="70"/>
                                        </p:tgtEl>
                                      </p:cBhvr>
                                    </p:animEffect>
                                  </p:childTnLst>
                                </p:cTn>
                              </p:par>
                            </p:childTnLst>
                          </p:cTn>
                        </p:par>
                      </p:childTnLst>
                    </p:cTn>
                  </p:par>
                  <p:par>
                    <p:cTn id="136" fill="hold">
                      <p:stCondLst>
                        <p:cond delay="indefinite"/>
                      </p:stCondLst>
                      <p:childTnLst>
                        <p:par>
                          <p:cTn id="137" fill="hold">
                            <p:stCondLst>
                              <p:cond delay="0"/>
                            </p:stCondLst>
                            <p:childTnLst>
                              <p:par>
                                <p:cTn id="138" presetID="10" presetClass="entr" presetSubtype="0" fill="hold" grpId="0" nodeType="clickEffect">
                                  <p:stCondLst>
                                    <p:cond delay="0"/>
                                  </p:stCondLst>
                                  <p:childTnLst>
                                    <p:set>
                                      <p:cBhvr>
                                        <p:cTn id="139" dur="1" fill="hold">
                                          <p:stCondLst>
                                            <p:cond delay="0"/>
                                          </p:stCondLst>
                                        </p:cTn>
                                        <p:tgtEl>
                                          <p:spTgt spid="69"/>
                                        </p:tgtEl>
                                        <p:attrNameLst>
                                          <p:attrName>style.visibility</p:attrName>
                                        </p:attrNameLst>
                                      </p:cBhvr>
                                      <p:to>
                                        <p:strVal val="visible"/>
                                      </p:to>
                                    </p:set>
                                    <p:animEffect transition="in" filter="fade">
                                      <p:cBhvr>
                                        <p:cTn id="140" dur="1000"/>
                                        <p:tgtEl>
                                          <p:spTgt spid="69"/>
                                        </p:tgtEl>
                                      </p:cBhvr>
                                    </p:animEffect>
                                  </p:childTnLst>
                                </p:cTn>
                              </p:par>
                            </p:childTnLst>
                          </p:cTn>
                        </p:par>
                        <p:par>
                          <p:cTn id="141" fill="hold">
                            <p:stCondLst>
                              <p:cond delay="1000"/>
                            </p:stCondLst>
                            <p:childTnLst>
                              <p:par>
                                <p:cTn id="142" presetID="10" presetClass="entr" presetSubtype="0" fill="hold" nodeType="afterEffect">
                                  <p:stCondLst>
                                    <p:cond delay="0"/>
                                  </p:stCondLst>
                                  <p:childTnLst>
                                    <p:set>
                                      <p:cBhvr>
                                        <p:cTn id="143" dur="1" fill="hold">
                                          <p:stCondLst>
                                            <p:cond delay="0"/>
                                          </p:stCondLst>
                                        </p:cTn>
                                        <p:tgtEl>
                                          <p:spTgt spid="73"/>
                                        </p:tgtEl>
                                        <p:attrNameLst>
                                          <p:attrName>style.visibility</p:attrName>
                                        </p:attrNameLst>
                                      </p:cBhvr>
                                      <p:to>
                                        <p:strVal val="visible"/>
                                      </p:to>
                                    </p:set>
                                    <p:animEffect transition="in" filter="fade">
                                      <p:cBhvr>
                                        <p:cTn id="144" dur="1000"/>
                                        <p:tgtEl>
                                          <p:spTgt spid="73"/>
                                        </p:tgtEl>
                                      </p:cBhvr>
                                    </p:animEffect>
                                  </p:childTnLst>
                                </p:cTn>
                              </p:par>
                              <p:par>
                                <p:cTn id="145" presetID="10" presetClass="entr" presetSubtype="0" fill="hold" grpId="0" nodeType="withEffect">
                                  <p:stCondLst>
                                    <p:cond delay="0"/>
                                  </p:stCondLst>
                                  <p:childTnLst>
                                    <p:set>
                                      <p:cBhvr>
                                        <p:cTn id="146" dur="1" fill="hold">
                                          <p:stCondLst>
                                            <p:cond delay="0"/>
                                          </p:stCondLst>
                                        </p:cTn>
                                        <p:tgtEl>
                                          <p:spTgt spid="60"/>
                                        </p:tgtEl>
                                        <p:attrNameLst>
                                          <p:attrName>style.visibility</p:attrName>
                                        </p:attrNameLst>
                                      </p:cBhvr>
                                      <p:to>
                                        <p:strVal val="visible"/>
                                      </p:to>
                                    </p:set>
                                    <p:animEffect transition="in" filter="fade">
                                      <p:cBhvr>
                                        <p:cTn id="147" dur="10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76" grpId="0"/>
      <p:bldP spid="77" grpId="0"/>
      <p:bldP spid="78" grpId="0"/>
      <p:bldP spid="79" grpId="0" animBg="1"/>
      <p:bldP spid="59" grpId="0" animBg="1"/>
      <p:bldP spid="60" grpId="0"/>
      <p:bldP spid="65" grpId="0" animBg="1"/>
      <p:bldP spid="66" grpId="0" animBg="1"/>
      <p:bldP spid="68" grpId="0" animBg="1"/>
      <p:bldP spid="69" grpId="0" animBg="1"/>
      <p:bldP spid="75" grpId="0" animBg="1"/>
      <p:bldP spid="80" grpId="0" animBg="1"/>
      <p:bldP spid="81" grpId="0" animBg="1"/>
      <p:bldP spid="83" grpId="0" animBg="1"/>
      <p:bldP spid="87" grpId="0" animBg="1"/>
      <p:bldP spid="89" grpId="0" animBg="1"/>
      <p:bldP spid="91" grpId="0" animBg="1"/>
      <p:bldP spid="93" grpId="0" animBg="1"/>
      <p:bldP spid="100" grpId="0" animBg="1"/>
      <p:bldP spid="137" grpId="0" animBg="1"/>
      <p:bldP spid="186" grpId="0"/>
      <p:bldP spid="4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D58501-CEE9-4FC9-93B4-655DF1A5A47E}"/>
              </a:ext>
            </a:extLst>
          </p:cNvPr>
          <p:cNvSpPr>
            <a:spLocks noGrp="1"/>
          </p:cNvSpPr>
          <p:nvPr>
            <p:ph type="dt" sz="half" idx="10"/>
          </p:nvPr>
        </p:nvSpPr>
        <p:spPr/>
        <p:txBody>
          <a:bodyPr/>
          <a:lstStyle/>
          <a:p>
            <a:fld id="{E001E81F-CAD3-412B-8E6F-53481B321DC6}" type="datetime4">
              <a:rPr lang="en-US" smtClean="0"/>
              <a:t>October 15, 2019</a:t>
            </a:fld>
            <a:endParaRPr lang="en-US" dirty="0"/>
          </a:p>
        </p:txBody>
      </p:sp>
      <p:sp>
        <p:nvSpPr>
          <p:cNvPr id="3" name="Slide Number Placeholder 2">
            <a:extLst>
              <a:ext uri="{FF2B5EF4-FFF2-40B4-BE49-F238E27FC236}">
                <a16:creationId xmlns:a16="http://schemas.microsoft.com/office/drawing/2014/main" id="{3CDF637A-08D3-45B2-9931-3EA3263F040A}"/>
              </a:ext>
            </a:extLst>
          </p:cNvPr>
          <p:cNvSpPr>
            <a:spLocks noGrp="1"/>
          </p:cNvSpPr>
          <p:nvPr>
            <p:ph type="sldNum" sz="quarter" idx="11"/>
          </p:nvPr>
        </p:nvSpPr>
        <p:spPr/>
        <p:txBody>
          <a:bodyPr/>
          <a:lstStyle/>
          <a:p>
            <a:pPr algn="ctr"/>
            <a:fld id="{6B918772-37A3-47DC-BE01-33CAE9FCB74A}" type="slidenum">
              <a:rPr lang="en-US" smtClean="0"/>
              <a:pPr algn="ctr"/>
              <a:t>6</a:t>
            </a:fld>
            <a:endParaRPr lang="en-US" dirty="0"/>
          </a:p>
        </p:txBody>
      </p:sp>
      <p:sp>
        <p:nvSpPr>
          <p:cNvPr id="4" name="TextBox 3">
            <a:extLst>
              <a:ext uri="{FF2B5EF4-FFF2-40B4-BE49-F238E27FC236}">
                <a16:creationId xmlns:a16="http://schemas.microsoft.com/office/drawing/2014/main" id="{D1945F2A-0D2B-4D5B-99B0-2FEBEFEC7D21}"/>
              </a:ext>
            </a:extLst>
          </p:cNvPr>
          <p:cNvSpPr txBox="1"/>
          <p:nvPr/>
        </p:nvSpPr>
        <p:spPr>
          <a:xfrm>
            <a:off x="508000" y="219464"/>
            <a:ext cx="9336787" cy="883319"/>
          </a:xfrm>
          <a:prstGeom prst="rect">
            <a:avLst/>
          </a:prstGeom>
          <a:noFill/>
        </p:spPr>
        <p:txBody>
          <a:bodyPr wrap="square" rtlCol="0">
            <a:spAutoFit/>
          </a:bodyPr>
          <a:lstStyle/>
          <a:p>
            <a:r>
              <a:rPr lang="en-GB" sz="5140" dirty="0"/>
              <a:t>LRM and RDA elements</a:t>
            </a:r>
            <a:endParaRPr lang="en-US" sz="5140" dirty="0"/>
          </a:p>
        </p:txBody>
      </p:sp>
      <p:sp>
        <p:nvSpPr>
          <p:cNvPr id="5" name="TextBox 4">
            <a:extLst>
              <a:ext uri="{FF2B5EF4-FFF2-40B4-BE49-F238E27FC236}">
                <a16:creationId xmlns:a16="http://schemas.microsoft.com/office/drawing/2014/main" id="{9B3054DB-59EA-48D1-8050-F36397A1DDC1}"/>
              </a:ext>
            </a:extLst>
          </p:cNvPr>
          <p:cNvSpPr txBox="1"/>
          <p:nvPr/>
        </p:nvSpPr>
        <p:spPr>
          <a:xfrm>
            <a:off x="508000" y="1575597"/>
            <a:ext cx="10515601" cy="1323439"/>
          </a:xfrm>
          <a:prstGeom prst="rect">
            <a:avLst/>
          </a:prstGeom>
          <a:noFill/>
        </p:spPr>
        <p:txBody>
          <a:bodyPr wrap="square" rtlCol="0">
            <a:spAutoFit/>
          </a:bodyPr>
          <a:lstStyle/>
          <a:p>
            <a:r>
              <a:rPr lang="en-US" sz="4000" dirty="0"/>
              <a:t>Most RDA elements are sub-types of LRM elements	</a:t>
            </a:r>
          </a:p>
        </p:txBody>
      </p:sp>
      <p:sp>
        <p:nvSpPr>
          <p:cNvPr id="6" name="TextBox 5">
            <a:extLst>
              <a:ext uri="{FF2B5EF4-FFF2-40B4-BE49-F238E27FC236}">
                <a16:creationId xmlns:a16="http://schemas.microsoft.com/office/drawing/2014/main" id="{0D96580D-FCE6-4A0B-9B0F-C48973AC9002}"/>
              </a:ext>
            </a:extLst>
          </p:cNvPr>
          <p:cNvSpPr txBox="1"/>
          <p:nvPr/>
        </p:nvSpPr>
        <p:spPr>
          <a:xfrm>
            <a:off x="508000" y="3201344"/>
            <a:ext cx="11798283" cy="2554545"/>
          </a:xfrm>
          <a:prstGeom prst="rect">
            <a:avLst/>
          </a:prstGeom>
          <a:noFill/>
        </p:spPr>
        <p:txBody>
          <a:bodyPr wrap="square" rtlCol="0">
            <a:spAutoFit/>
          </a:bodyPr>
          <a:lstStyle/>
          <a:p>
            <a:r>
              <a:rPr lang="en-US" sz="4000" dirty="0"/>
              <a:t>Many RDA attribute elements become relationship elements</a:t>
            </a:r>
          </a:p>
          <a:p>
            <a:pPr marL="719138"/>
            <a:r>
              <a:rPr lang="en-US" sz="4000" dirty="0"/>
              <a:t>New entities: “date of birth” relates a Person to a Timespan	</a:t>
            </a:r>
          </a:p>
        </p:txBody>
      </p:sp>
      <p:sp>
        <p:nvSpPr>
          <p:cNvPr id="7" name="TextBox 6">
            <a:extLst>
              <a:ext uri="{FF2B5EF4-FFF2-40B4-BE49-F238E27FC236}">
                <a16:creationId xmlns:a16="http://schemas.microsoft.com/office/drawing/2014/main" id="{6BC2E13A-EFE5-4D66-9818-C3648E3B40B8}"/>
              </a:ext>
            </a:extLst>
          </p:cNvPr>
          <p:cNvSpPr txBox="1"/>
          <p:nvPr/>
        </p:nvSpPr>
        <p:spPr>
          <a:xfrm>
            <a:off x="578774" y="6230945"/>
            <a:ext cx="10515601" cy="1323439"/>
          </a:xfrm>
          <a:prstGeom prst="rect">
            <a:avLst/>
          </a:prstGeom>
          <a:noFill/>
        </p:spPr>
        <p:txBody>
          <a:bodyPr wrap="square" rtlCol="0">
            <a:spAutoFit/>
          </a:bodyPr>
          <a:lstStyle/>
          <a:p>
            <a:r>
              <a:rPr lang="en-US" sz="4000" dirty="0"/>
              <a:t>LRM Res attributes added to all RDA entities</a:t>
            </a:r>
          </a:p>
          <a:p>
            <a:pPr marL="719138"/>
            <a:r>
              <a:rPr lang="en-US" sz="4000" dirty="0"/>
              <a:t>E.g. category of person; note on place	</a:t>
            </a:r>
          </a:p>
        </p:txBody>
      </p:sp>
    </p:spTree>
    <p:extLst>
      <p:ext uri="{BB962C8B-B14F-4D97-AF65-F5344CB8AC3E}">
        <p14:creationId xmlns:p14="http://schemas.microsoft.com/office/powerpoint/2010/main" val="430455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84200" y="527586"/>
            <a:ext cx="7050787" cy="1674305"/>
          </a:xfrm>
          <a:prstGeom prst="rect">
            <a:avLst/>
          </a:prstGeom>
          <a:noFill/>
        </p:spPr>
        <p:txBody>
          <a:bodyPr wrap="square" rtlCol="0">
            <a:spAutoFit/>
          </a:bodyPr>
          <a:lstStyle/>
          <a:p>
            <a:r>
              <a:rPr lang="en-GB" sz="5140" dirty="0"/>
              <a:t>LRM-E4-A4 Manifestation statements</a:t>
            </a:r>
            <a:endParaRPr lang="en-US" sz="5140" dirty="0"/>
          </a:p>
        </p:txBody>
      </p:sp>
      <p:sp>
        <p:nvSpPr>
          <p:cNvPr id="2" name="TextBox 1"/>
          <p:cNvSpPr txBox="1"/>
          <p:nvPr/>
        </p:nvSpPr>
        <p:spPr>
          <a:xfrm>
            <a:off x="584200" y="2457450"/>
            <a:ext cx="10373083" cy="3783728"/>
          </a:xfrm>
          <a:prstGeom prst="rect">
            <a:avLst/>
          </a:prstGeom>
          <a:noFill/>
        </p:spPr>
        <p:txBody>
          <a:bodyPr wrap="square" rtlCol="0">
            <a:spAutoFit/>
          </a:bodyPr>
          <a:lstStyle/>
          <a:p>
            <a:r>
              <a:rPr lang="en-GB" sz="3998" dirty="0"/>
              <a:t>A statement appearing in the </a:t>
            </a:r>
            <a:r>
              <a:rPr lang="en-GB" sz="3998" i="1" dirty="0"/>
              <a:t>manifestation </a:t>
            </a:r>
            <a:r>
              <a:rPr lang="en-GB" sz="3998" dirty="0"/>
              <a:t>and</a:t>
            </a:r>
          </a:p>
          <a:p>
            <a:r>
              <a:rPr lang="en-GB" sz="3998" dirty="0"/>
              <a:t>deemed to be significant for users to understand</a:t>
            </a:r>
          </a:p>
          <a:p>
            <a:r>
              <a:rPr lang="en-GB" sz="3998" dirty="0"/>
              <a:t>how the resource represents itself.</a:t>
            </a:r>
          </a:p>
          <a:p>
            <a:r>
              <a:rPr lang="en-GB" sz="3998" dirty="0"/>
              <a:t>… </a:t>
            </a:r>
            <a:r>
              <a:rPr lang="en-GB" sz="3998" b="1" dirty="0"/>
              <a:t>normally transcribed </a:t>
            </a:r>
            <a:r>
              <a:rPr lang="en-GB" sz="3998" dirty="0"/>
              <a:t>from a source … in a</a:t>
            </a:r>
          </a:p>
          <a:p>
            <a:r>
              <a:rPr lang="en-GB" sz="3998" dirty="0"/>
              <a:t>manifestation. Transcription conventions are</a:t>
            </a:r>
          </a:p>
          <a:p>
            <a:r>
              <a:rPr lang="en-GB" sz="3998" dirty="0"/>
              <a:t>codified by each implementation.</a:t>
            </a:r>
          </a:p>
        </p:txBody>
      </p:sp>
      <p:sp>
        <p:nvSpPr>
          <p:cNvPr id="8" name="TextBox 7"/>
          <p:cNvSpPr txBox="1"/>
          <p:nvPr/>
        </p:nvSpPr>
        <p:spPr>
          <a:xfrm>
            <a:off x="2489200" y="6583242"/>
            <a:ext cx="7312451" cy="883319"/>
          </a:xfrm>
          <a:prstGeom prst="rect">
            <a:avLst/>
          </a:prstGeom>
          <a:noFill/>
          <a:ln w="19050">
            <a:solidFill>
              <a:schemeClr val="tx1"/>
            </a:solidFill>
          </a:ln>
        </p:spPr>
        <p:txBody>
          <a:bodyPr wrap="none" rtlCol="0">
            <a:spAutoFit/>
          </a:bodyPr>
          <a:lstStyle/>
          <a:p>
            <a:r>
              <a:rPr lang="en-GB" sz="5140" dirty="0"/>
              <a:t>Principle of representation</a:t>
            </a:r>
          </a:p>
        </p:txBody>
      </p:sp>
      <p:sp>
        <p:nvSpPr>
          <p:cNvPr id="4" name="Rectangle 3"/>
          <p:cNvSpPr/>
          <p:nvPr/>
        </p:nvSpPr>
        <p:spPr>
          <a:xfrm>
            <a:off x="584200" y="3714583"/>
            <a:ext cx="7410675" cy="657410"/>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570"/>
          </a:p>
        </p:txBody>
      </p:sp>
      <p:sp>
        <p:nvSpPr>
          <p:cNvPr id="7" name="TextBox 6"/>
          <p:cNvSpPr txBox="1"/>
          <p:nvPr/>
        </p:nvSpPr>
        <p:spPr>
          <a:xfrm>
            <a:off x="3937426" y="7715250"/>
            <a:ext cx="3959225" cy="707566"/>
          </a:xfrm>
          <a:prstGeom prst="rect">
            <a:avLst/>
          </a:prstGeom>
          <a:noFill/>
        </p:spPr>
        <p:txBody>
          <a:bodyPr wrap="none" rtlCol="0">
            <a:spAutoFit/>
          </a:bodyPr>
          <a:lstStyle/>
          <a:p>
            <a:r>
              <a:rPr lang="en-GB" sz="3998" dirty="0"/>
              <a:t>User task: Identify</a:t>
            </a:r>
          </a:p>
        </p:txBody>
      </p:sp>
    </p:spTree>
    <p:extLst>
      <p:ext uri="{BB962C8B-B14F-4D97-AF65-F5344CB8AC3E}">
        <p14:creationId xmlns:p14="http://schemas.microsoft.com/office/powerpoint/2010/main" val="3949496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4" grpId="0" animBg="1"/>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A5455E2-8AE2-489A-8255-80AE95DBF69B}"/>
              </a:ext>
            </a:extLst>
          </p:cNvPr>
          <p:cNvSpPr txBox="1"/>
          <p:nvPr/>
        </p:nvSpPr>
        <p:spPr>
          <a:xfrm>
            <a:off x="431800" y="476250"/>
            <a:ext cx="9336787" cy="1674305"/>
          </a:xfrm>
          <a:prstGeom prst="rect">
            <a:avLst/>
          </a:prstGeom>
          <a:noFill/>
        </p:spPr>
        <p:txBody>
          <a:bodyPr wrap="square" rtlCol="0">
            <a:spAutoFit/>
          </a:bodyPr>
          <a:lstStyle/>
          <a:p>
            <a:r>
              <a:rPr lang="en-GB" sz="5140" dirty="0"/>
              <a:t>RDA Manifestation statement elements</a:t>
            </a:r>
            <a:endParaRPr lang="en-US" sz="5140" dirty="0"/>
          </a:p>
        </p:txBody>
      </p:sp>
      <p:sp>
        <p:nvSpPr>
          <p:cNvPr id="6" name="TextBox 5">
            <a:extLst>
              <a:ext uri="{FF2B5EF4-FFF2-40B4-BE49-F238E27FC236}">
                <a16:creationId xmlns:a16="http://schemas.microsoft.com/office/drawing/2014/main" id="{7DCB200B-C3AD-42CC-AB0A-A970D80807C6}"/>
              </a:ext>
            </a:extLst>
          </p:cNvPr>
          <p:cNvSpPr txBox="1"/>
          <p:nvPr/>
        </p:nvSpPr>
        <p:spPr>
          <a:xfrm>
            <a:off x="431800" y="2286981"/>
            <a:ext cx="10511019" cy="1322798"/>
          </a:xfrm>
          <a:prstGeom prst="rect">
            <a:avLst/>
          </a:prstGeom>
          <a:noFill/>
          <a:ln w="19050">
            <a:noFill/>
          </a:ln>
        </p:spPr>
        <p:txBody>
          <a:bodyPr wrap="none" rtlCol="0">
            <a:spAutoFit/>
          </a:bodyPr>
          <a:lstStyle/>
          <a:p>
            <a:r>
              <a:rPr lang="en-GB" sz="3998" dirty="0"/>
              <a:t>Broad level of granularity:</a:t>
            </a:r>
          </a:p>
          <a:p>
            <a:pPr marL="719138"/>
            <a:r>
              <a:rPr lang="en-GB" sz="3998" dirty="0"/>
              <a:t>Covers wide range of layouts on manifestation</a:t>
            </a:r>
          </a:p>
        </p:txBody>
      </p:sp>
      <p:sp>
        <p:nvSpPr>
          <p:cNvPr id="7" name="TextBox 6">
            <a:extLst>
              <a:ext uri="{FF2B5EF4-FFF2-40B4-BE49-F238E27FC236}">
                <a16:creationId xmlns:a16="http://schemas.microsoft.com/office/drawing/2014/main" id="{6F03D469-6DBE-4E11-8E02-3AD87AEF138C}"/>
              </a:ext>
            </a:extLst>
          </p:cNvPr>
          <p:cNvSpPr txBox="1"/>
          <p:nvPr/>
        </p:nvSpPr>
        <p:spPr>
          <a:xfrm>
            <a:off x="431800" y="3750741"/>
            <a:ext cx="8470780" cy="1322798"/>
          </a:xfrm>
          <a:prstGeom prst="rect">
            <a:avLst/>
          </a:prstGeom>
          <a:noFill/>
          <a:ln w="19050">
            <a:noFill/>
          </a:ln>
        </p:spPr>
        <p:txBody>
          <a:bodyPr wrap="none" rtlCol="0">
            <a:spAutoFit/>
          </a:bodyPr>
          <a:lstStyle/>
          <a:p>
            <a:r>
              <a:rPr lang="en-GB" sz="3998" dirty="0"/>
              <a:t>One level of hierarchy:</a:t>
            </a:r>
          </a:p>
          <a:p>
            <a:pPr marL="719138"/>
            <a:r>
              <a:rPr lang="en-GB" sz="3998" dirty="0"/>
              <a:t>All specific statements are sub-types</a:t>
            </a:r>
          </a:p>
        </p:txBody>
      </p:sp>
      <p:sp>
        <p:nvSpPr>
          <p:cNvPr id="8" name="TextBox 7">
            <a:extLst>
              <a:ext uri="{FF2B5EF4-FFF2-40B4-BE49-F238E27FC236}">
                <a16:creationId xmlns:a16="http://schemas.microsoft.com/office/drawing/2014/main" id="{A77DF10C-9B8F-4071-BE6B-162F508C8969}"/>
              </a:ext>
            </a:extLst>
          </p:cNvPr>
          <p:cNvSpPr txBox="1"/>
          <p:nvPr/>
        </p:nvSpPr>
        <p:spPr>
          <a:xfrm>
            <a:off x="1193800" y="5276850"/>
            <a:ext cx="11506200" cy="3168496"/>
          </a:xfrm>
          <a:prstGeom prst="rect">
            <a:avLst/>
          </a:prstGeom>
          <a:solidFill>
            <a:schemeClr val="bg1"/>
          </a:solidFill>
          <a:ln w="28575">
            <a:solidFill>
              <a:schemeClr val="accent1"/>
            </a:solidFill>
          </a:ln>
        </p:spPr>
        <p:txBody>
          <a:bodyPr wrap="square" rtlCol="0">
            <a:spAutoFit/>
          </a:bodyPr>
          <a:lstStyle/>
          <a:p>
            <a:r>
              <a:rPr lang="en-GB" sz="3998" dirty="0"/>
              <a:t>Manifestation statement</a:t>
            </a:r>
          </a:p>
          <a:p>
            <a:r>
              <a:rPr lang="en-GB" sz="3998" dirty="0"/>
              <a:t>&gt; Manifestation title and responsibility statement</a:t>
            </a:r>
          </a:p>
          <a:p>
            <a:r>
              <a:rPr lang="en-GB" sz="3998" dirty="0"/>
              <a:t>&gt; Manifestation edition statement</a:t>
            </a:r>
          </a:p>
          <a:p>
            <a:r>
              <a:rPr lang="en-GB" sz="3998" dirty="0"/>
              <a:t>&gt; Manifestation identifier statement</a:t>
            </a:r>
          </a:p>
          <a:p>
            <a:r>
              <a:rPr lang="en-GB" sz="3998" dirty="0"/>
              <a:t>&gt; …</a:t>
            </a:r>
          </a:p>
        </p:txBody>
      </p:sp>
    </p:spTree>
    <p:extLst>
      <p:ext uri="{BB962C8B-B14F-4D97-AF65-F5344CB8AC3E}">
        <p14:creationId xmlns:p14="http://schemas.microsoft.com/office/powerpoint/2010/main" val="35918358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1929BA-B3F1-4404-A845-FA722EA82B15}"/>
              </a:ext>
            </a:extLst>
          </p:cNvPr>
          <p:cNvSpPr>
            <a:spLocks noGrp="1"/>
          </p:cNvSpPr>
          <p:nvPr>
            <p:ph type="dt" sz="half" idx="10"/>
          </p:nvPr>
        </p:nvSpPr>
        <p:spPr/>
        <p:txBody>
          <a:bodyPr/>
          <a:lstStyle/>
          <a:p>
            <a:fld id="{E001E81F-CAD3-412B-8E6F-53481B321DC6}" type="datetime4">
              <a:rPr lang="en-US" smtClean="0"/>
              <a:t>October 15, 2019</a:t>
            </a:fld>
            <a:endParaRPr lang="en-US" dirty="0"/>
          </a:p>
        </p:txBody>
      </p:sp>
      <p:sp>
        <p:nvSpPr>
          <p:cNvPr id="3" name="Slide Number Placeholder 2">
            <a:extLst>
              <a:ext uri="{FF2B5EF4-FFF2-40B4-BE49-F238E27FC236}">
                <a16:creationId xmlns:a16="http://schemas.microsoft.com/office/drawing/2014/main" id="{70C60F8D-1BFB-477A-8181-434AADE216CA}"/>
              </a:ext>
            </a:extLst>
          </p:cNvPr>
          <p:cNvSpPr>
            <a:spLocks noGrp="1"/>
          </p:cNvSpPr>
          <p:nvPr>
            <p:ph type="sldNum" sz="quarter" idx="11"/>
          </p:nvPr>
        </p:nvSpPr>
        <p:spPr/>
        <p:txBody>
          <a:bodyPr/>
          <a:lstStyle/>
          <a:p>
            <a:pPr algn="ctr"/>
            <a:fld id="{6B918772-37A3-47DC-BE01-33CAE9FCB74A}" type="slidenum">
              <a:rPr lang="en-US" smtClean="0"/>
              <a:pPr algn="ctr"/>
              <a:t>9</a:t>
            </a:fld>
            <a:endParaRPr lang="en-US" dirty="0"/>
          </a:p>
        </p:txBody>
      </p:sp>
      <p:sp>
        <p:nvSpPr>
          <p:cNvPr id="4" name="TextBox 3">
            <a:extLst>
              <a:ext uri="{FF2B5EF4-FFF2-40B4-BE49-F238E27FC236}">
                <a16:creationId xmlns:a16="http://schemas.microsoft.com/office/drawing/2014/main" id="{6AD9D978-87B2-4AAB-915B-A7485CBBCE30}"/>
              </a:ext>
            </a:extLst>
          </p:cNvPr>
          <p:cNvSpPr txBox="1"/>
          <p:nvPr/>
        </p:nvSpPr>
        <p:spPr>
          <a:xfrm>
            <a:off x="431801" y="476250"/>
            <a:ext cx="8153400" cy="883319"/>
          </a:xfrm>
          <a:prstGeom prst="rect">
            <a:avLst/>
          </a:prstGeom>
          <a:noFill/>
        </p:spPr>
        <p:txBody>
          <a:bodyPr wrap="square" rtlCol="0">
            <a:spAutoFit/>
          </a:bodyPr>
          <a:lstStyle/>
          <a:p>
            <a:r>
              <a:rPr lang="en-GB" sz="5140" dirty="0"/>
              <a:t>RDA Manifestation statement</a:t>
            </a:r>
            <a:endParaRPr lang="en-US" sz="5140" dirty="0"/>
          </a:p>
        </p:txBody>
      </p:sp>
      <p:sp>
        <p:nvSpPr>
          <p:cNvPr id="5" name="TextBox 4">
            <a:extLst>
              <a:ext uri="{FF2B5EF4-FFF2-40B4-BE49-F238E27FC236}">
                <a16:creationId xmlns:a16="http://schemas.microsoft.com/office/drawing/2014/main" id="{5791BB97-F46E-48FE-892B-D01A9625F281}"/>
              </a:ext>
            </a:extLst>
          </p:cNvPr>
          <p:cNvSpPr txBox="1"/>
          <p:nvPr/>
        </p:nvSpPr>
        <p:spPr>
          <a:xfrm>
            <a:off x="431801" y="2899529"/>
            <a:ext cx="10745955" cy="707566"/>
          </a:xfrm>
          <a:prstGeom prst="rect">
            <a:avLst/>
          </a:prstGeom>
          <a:noFill/>
          <a:ln w="19050">
            <a:noFill/>
          </a:ln>
        </p:spPr>
        <p:txBody>
          <a:bodyPr wrap="none" rtlCol="0">
            <a:spAutoFit/>
          </a:bodyPr>
          <a:lstStyle/>
          <a:p>
            <a:r>
              <a:rPr lang="en-GB" sz="3998" dirty="0"/>
              <a:t>Recording method: unstructured description (only)</a:t>
            </a:r>
          </a:p>
        </p:txBody>
      </p:sp>
      <p:sp>
        <p:nvSpPr>
          <p:cNvPr id="6" name="TextBox 5">
            <a:extLst>
              <a:ext uri="{FF2B5EF4-FFF2-40B4-BE49-F238E27FC236}">
                <a16:creationId xmlns:a16="http://schemas.microsoft.com/office/drawing/2014/main" id="{59C161F6-63B2-4040-BD5A-943122C37383}"/>
              </a:ext>
            </a:extLst>
          </p:cNvPr>
          <p:cNvSpPr txBox="1"/>
          <p:nvPr/>
        </p:nvSpPr>
        <p:spPr>
          <a:xfrm>
            <a:off x="431801" y="4286250"/>
            <a:ext cx="12115799" cy="3168496"/>
          </a:xfrm>
          <a:prstGeom prst="rect">
            <a:avLst/>
          </a:prstGeom>
          <a:noFill/>
          <a:ln w="19050">
            <a:noFill/>
          </a:ln>
        </p:spPr>
        <p:txBody>
          <a:bodyPr wrap="square" rtlCol="0">
            <a:spAutoFit/>
          </a:bodyPr>
          <a:lstStyle/>
          <a:p>
            <a:r>
              <a:rPr lang="en-GB" sz="3998" dirty="0"/>
              <a:t>Transcribed from manifestation being described:</a:t>
            </a:r>
          </a:p>
          <a:p>
            <a:pPr marL="719138"/>
            <a:r>
              <a:rPr lang="en-GB" sz="3998" dirty="0"/>
              <a:t>Basic transcription rules (WYSIWYG, machine-capture)</a:t>
            </a:r>
          </a:p>
          <a:p>
            <a:pPr marL="719138"/>
            <a:r>
              <a:rPr lang="en-GB" sz="3998" dirty="0"/>
              <a:t>Normalized transcription rules (capitalization, punctuation, etc.)</a:t>
            </a:r>
          </a:p>
          <a:p>
            <a:pPr marL="719138"/>
            <a:r>
              <a:rPr lang="en-GB" sz="3998" dirty="0"/>
              <a:t>Other transcription rules (specialized communities)</a:t>
            </a:r>
          </a:p>
        </p:txBody>
      </p:sp>
    </p:spTree>
    <p:extLst>
      <p:ext uri="{BB962C8B-B14F-4D97-AF65-F5344CB8AC3E}">
        <p14:creationId xmlns:p14="http://schemas.microsoft.com/office/powerpoint/2010/main" val="782164379"/>
      </p:ext>
    </p:extLst>
  </p:cSld>
  <p:clrMapOvr>
    <a:masterClrMapping/>
  </p:clrMapOvr>
</p:sld>
</file>

<file path=ppt/theme/theme1.xml><?xml version="1.0" encoding="utf-8"?>
<a:theme xmlns:a="http://schemas.openxmlformats.org/drawingml/2006/main" name="Office Theme">
  <a:themeElements>
    <a:clrScheme name="RDA colors">
      <a:dk1>
        <a:sysClr val="windowText" lastClr="000000"/>
      </a:dk1>
      <a:lt1>
        <a:sysClr val="window" lastClr="FFFFFF"/>
      </a:lt1>
      <a:dk2>
        <a:srgbClr val="21328A"/>
      </a:dk2>
      <a:lt2>
        <a:srgbClr val="FECE4E"/>
      </a:lt2>
      <a:accent1>
        <a:srgbClr val="F59B2D"/>
      </a:accent1>
      <a:accent2>
        <a:srgbClr val="59B2DF"/>
      </a:accent2>
      <a:accent3>
        <a:srgbClr val="CF7609"/>
      </a:accent3>
      <a:accent4>
        <a:srgbClr val="8A4F06"/>
      </a:accent4>
      <a:accent5>
        <a:srgbClr val="BFBFBF"/>
      </a:accent5>
      <a:accent6>
        <a:srgbClr val="7F7F7F"/>
      </a:accent6>
      <a:hlink>
        <a:srgbClr val="F59B2D"/>
      </a:hlink>
      <a:folHlink>
        <a:srgbClr val="21328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DA template" id="{A9586000-ABCC-4F00-A5EB-CE79DC5CE2ED}" vid="{7EFD873D-87CF-4CB2-A974-3F483C95BD8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3639</TotalTime>
  <Words>2583</Words>
  <Application>Microsoft Office PowerPoint</Application>
  <PresentationFormat>Custom</PresentationFormat>
  <Paragraphs>307</Paragraphs>
  <Slides>19</Slides>
  <Notes>16</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5" baseType="lpstr">
      <vt:lpstr>Arial</vt:lpstr>
      <vt:lpstr>Calibri</vt:lpstr>
      <vt:lpstr>Calibri Light</vt:lpstr>
      <vt:lpstr>Wingdings</vt:lpstr>
      <vt:lpstr>Office Theme</vt:lpstr>
      <vt:lpstr>Slide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dc:title>
  <dc:creator>Kimberly Thornton</dc:creator>
  <cp:lastModifiedBy>Gordon Dunsire</cp:lastModifiedBy>
  <cp:revision>146</cp:revision>
  <dcterms:created xsi:type="dcterms:W3CDTF">2018-05-30T16:51:30Z</dcterms:created>
  <dcterms:modified xsi:type="dcterms:W3CDTF">2019-10-15T14:47:21Z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2018-05-30T00:00:00Z</vt:filetime>
  </property>
  <property fmtid="{D5CDD505-2E9C-101B-9397-08002B2CF9AE}" pid="3" name="Creator">
    <vt:lpwstr>Adobe InDesign CC 13.1 (Windows)</vt:lpwstr>
  </property>
  <property fmtid="{D5CDD505-2E9C-101B-9397-08002B2CF9AE}" pid="4" name="LastSaved">
    <vt:filetime>2018-05-30T00:00:00Z</vt:filetime>
  </property>
</Properties>
</file>