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60" r:id="rId2"/>
    <p:sldId id="387" r:id="rId3"/>
    <p:sldId id="378" r:id="rId4"/>
    <p:sldId id="380" r:id="rId5"/>
    <p:sldId id="381" r:id="rId6"/>
    <p:sldId id="384" r:id="rId7"/>
    <p:sldId id="383" r:id="rId8"/>
    <p:sldId id="388" r:id="rId9"/>
    <p:sldId id="382" r:id="rId10"/>
    <p:sldId id="385" r:id="rId11"/>
    <p:sldId id="386" r:id="rId12"/>
    <p:sldId id="374" r:id="rId13"/>
    <p:sldId id="375" r:id="rId14"/>
    <p:sldId id="359" r:id="rId15"/>
    <p:sldId id="269" r:id="rId16"/>
    <p:sldId id="379" r:id="rId17"/>
    <p:sldId id="258" r:id="rId18"/>
    <p:sldId id="376" r:id="rId19"/>
    <p:sldId id="377" r:id="rId20"/>
    <p:sldId id="373" r:id="rId21"/>
  </p:sldIdLst>
  <p:sldSz cx="13055600" cy="9791700"/>
  <p:notesSz cx="17475200" cy="9791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161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ordon Dunsire" initials="GD" lastIdx="1" clrIdx="0">
    <p:extLst>
      <p:ext uri="{19B8F6BF-5375-455C-9EA6-DF929625EA0E}">
        <p15:presenceInfo xmlns:p15="http://schemas.microsoft.com/office/powerpoint/2012/main" userId="89320f45fdc69f4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31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5910" autoAdjust="0"/>
  </p:normalViewPr>
  <p:slideViewPr>
    <p:cSldViewPr>
      <p:cViewPr varScale="1">
        <p:scale>
          <a:sx n="70" d="100"/>
          <a:sy n="70" d="100"/>
        </p:scale>
        <p:origin x="186" y="57"/>
      </p:cViewPr>
      <p:guideLst>
        <p:guide orient="horz" pos="2880"/>
        <p:guide pos="161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3D02E99-099D-425A-8699-6709177857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08FD7A-9CC0-4599-BD0A-642F10BC2E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9898063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FD9114-80B5-4ED7-B8E5-3A0868472264}" type="datetime4">
              <a:rPr lang="en-US" smtClean="0"/>
              <a:t>August 12, 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24D84F-C05A-462E-8E13-F79B6EFDDF6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76C693-50E9-4679-B838-D4E18430BA8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9898063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B3389-A65E-496A-AB6E-7A5B74EF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44475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9898063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0CCE7E-43AE-4D7A-AD6D-EFF496C901FD}" type="datetime4">
              <a:rPr lang="en-US" smtClean="0"/>
              <a:t>August 12, 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34150" y="1223963"/>
            <a:ext cx="4406900" cy="33051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747838" y="4711700"/>
            <a:ext cx="13979525" cy="38560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9898063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7BB43D-6859-4C14-84A8-D9538C972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32070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RDA data ecosystem is summed up in this sentence introducing the RDA Board’s announcement of RDA’s strategic directions.</a:t>
            </a:r>
          </a:p>
          <a:p>
            <a:endParaRPr lang="en-GB" dirty="0"/>
          </a:p>
          <a:p>
            <a:r>
              <a:rPr lang="en-GB" dirty="0"/>
              <a:t>The RDA package is delivered by an infrastructure of two interacting services.</a:t>
            </a:r>
          </a:p>
          <a:p>
            <a:endParaRPr lang="en-GB" dirty="0"/>
          </a:p>
          <a:p>
            <a:r>
              <a:rPr lang="en-GB" dirty="0"/>
              <a:t>The human-facing components, including the guidelines and instructions, are the Toolkit.</a:t>
            </a:r>
          </a:p>
          <a:p>
            <a:endParaRPr lang="en-GB" dirty="0"/>
          </a:p>
          <a:p>
            <a:r>
              <a:rPr lang="en-GB" dirty="0"/>
              <a:t>The data-facing components are contained in the Registry.</a:t>
            </a:r>
          </a:p>
          <a:p>
            <a:endParaRPr lang="en-GB" dirty="0"/>
          </a:p>
          <a:p>
            <a:r>
              <a:rPr lang="en-GB" dirty="0"/>
              <a:t>Applying the data capture and storage techniques in RDA Toolkit to the data architecture in the RDA Registry produces well-formed data for RDA applications.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E34AA-D804-4CB9-B15D-A67A5BA83B4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6886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LRM uses a super-entity, "Res", to model high-level relationships and attributes for all other entities. In RDA, the super-entity "RDA Entity" is used in place of Res for all other RDA entities. RDA Entity is a sub-type (sub-class in RDF) of Res.</a:t>
            </a:r>
          </a:p>
          <a:p>
            <a:endParaRPr lang="en-GB" dirty="0"/>
          </a:p>
          <a:p>
            <a:r>
              <a:rPr lang="en-GB" dirty="0"/>
              <a:t>This RDF graph shows new RDA entities taken from the LRM: </a:t>
            </a:r>
            <a:r>
              <a:rPr lang="en-GB" dirty="0" err="1"/>
              <a:t>Nomen</a:t>
            </a:r>
            <a:r>
              <a:rPr lang="en-GB" dirty="0"/>
              <a:t>, Place, Time-span, Collective Agent, and Agent. Current RDA entities are labelled only with their initials. The graph also shows the high-level relationships between the new and current entities.</a:t>
            </a:r>
          </a:p>
          <a:p>
            <a:endParaRPr lang="en-GB" dirty="0"/>
          </a:p>
          <a:p>
            <a:r>
              <a:rPr lang="en-GB" dirty="0"/>
              <a:t>* The “appellation” relationship does not normally apply to </a:t>
            </a:r>
            <a:r>
              <a:rPr lang="en-GB" dirty="0" err="1"/>
              <a:t>Nomen</a:t>
            </a:r>
            <a:r>
              <a:rPr lang="en-GB" dirty="0"/>
              <a:t> itself: </a:t>
            </a:r>
            <a:r>
              <a:rPr lang="en-GB" dirty="0" err="1"/>
              <a:t>Nomens</a:t>
            </a:r>
            <a:r>
              <a:rPr lang="en-GB" dirty="0"/>
              <a:t> do not have </a:t>
            </a:r>
            <a:r>
              <a:rPr lang="en-GB" dirty="0" err="1"/>
              <a:t>nomens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/>
              <a:t>** The only RDA entity which does not fit without significant modification is Person. In the LRM, the definition of this entity restricts it to a human being, and non-humans including animals, fictitious and legendary beings, and natural </a:t>
            </a:r>
            <a:r>
              <a:rPr lang="en-GB" dirty="0" err="1"/>
              <a:t>phemomena</a:t>
            </a:r>
            <a:r>
              <a:rPr lang="en-GB" dirty="0"/>
              <a:t>, are excluded.</a:t>
            </a:r>
          </a:p>
          <a:p>
            <a:endParaRPr lang="en-GB" dirty="0"/>
          </a:p>
          <a:p>
            <a:r>
              <a:rPr lang="en-GB" dirty="0"/>
              <a:t>The integrated semantic structure of the LRM and RDA entities allows the RDA relationships to be refinements of the high-level LRM relationships, as element sub-types (sub-properties in RDF).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40ABC-08FF-40E9-9386-7C2CA2AB76A6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6126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5F42C2-A0E0-4A3E-AF7F-14900753D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E6ABE-B97B-4A73-B202-6A3F101785E5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19B245-955B-4246-A129-BE33BAC6291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bk object 20">
            <a:extLst>
              <a:ext uri="{FF2B5EF4-FFF2-40B4-BE49-F238E27FC236}">
                <a16:creationId xmlns:a16="http://schemas.microsoft.com/office/drawing/2014/main" id="{430412D5-F62C-4582-822D-523D66A3740B}"/>
              </a:ext>
            </a:extLst>
          </p:cNvPr>
          <p:cNvSpPr/>
          <p:nvPr userDrawn="1"/>
        </p:nvSpPr>
        <p:spPr>
          <a:xfrm>
            <a:off x="0" y="1"/>
            <a:ext cx="13055600" cy="74470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Holder 3">
            <a:extLst>
              <a:ext uri="{FF2B5EF4-FFF2-40B4-BE49-F238E27FC236}">
                <a16:creationId xmlns:a16="http://schemas.microsoft.com/office/drawing/2014/main" id="{D51EB834-5A36-462F-9766-CF525282904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48808" y="4057651"/>
            <a:ext cx="12106792" cy="1908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12402">
                <a:solidFill>
                  <a:schemeClr val="bg1"/>
                </a:solidFill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38237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C43566-6046-4E9C-8D17-ED54F38F8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DFB21-2B77-4727-8DA0-73215DD5C57C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9AE417-89F3-4937-8D80-F2DD32C664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43FAD77-7179-4530-8741-F8500359AB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7811" y="520700"/>
            <a:ext cx="7223988" cy="1893888"/>
          </a:xfrm>
          <a:prstGeom prst="rect">
            <a:avLst/>
          </a:prstGeom>
        </p:spPr>
        <p:txBody>
          <a:bodyPr/>
          <a:lstStyle>
            <a:lvl1pPr>
              <a:defRPr sz="8592">
                <a:solidFill>
                  <a:srgbClr val="203189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2D0B4B6A-2A81-4C9F-B649-C12A8B0BD189}"/>
              </a:ext>
            </a:extLst>
          </p:cNvPr>
          <p:cNvSpPr/>
          <p:nvPr userDrawn="1"/>
        </p:nvSpPr>
        <p:spPr>
          <a:xfrm>
            <a:off x="9165487" y="0"/>
            <a:ext cx="3890113" cy="484854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AB047D8-AC63-4F78-8530-D1DE054AE73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97810" y="2762250"/>
            <a:ext cx="10070412" cy="4343400"/>
          </a:xfrm>
          <a:prstGeom prst="rect">
            <a:avLst/>
          </a:prstGeom>
        </p:spPr>
        <p:txBody>
          <a:bodyPr/>
          <a:lstStyle>
            <a:lvl1pPr>
              <a:defRPr sz="1793"/>
            </a:lvl1pPr>
          </a:lstStyle>
          <a:p>
            <a:pPr lvl="0"/>
            <a:r>
              <a:rPr lang="en-US" dirty="0"/>
              <a:t>Click to insert text.</a:t>
            </a:r>
          </a:p>
        </p:txBody>
      </p:sp>
    </p:spTree>
    <p:extLst>
      <p:ext uri="{BB962C8B-B14F-4D97-AF65-F5344CB8AC3E}">
        <p14:creationId xmlns:p14="http://schemas.microsoft.com/office/powerpoint/2010/main" val="2458006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BA9CF6-AB2D-46CF-8D43-4A1686189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08080-C00F-4680-BFFC-33C890FA1B6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C0936E-F890-4240-8C96-18902985B9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D34479D8-3FF8-47A6-AFE0-325303D56120}"/>
              </a:ext>
            </a:extLst>
          </p:cNvPr>
          <p:cNvSpPr/>
          <p:nvPr userDrawn="1"/>
        </p:nvSpPr>
        <p:spPr>
          <a:xfrm>
            <a:off x="0" y="0"/>
            <a:ext cx="4714931" cy="58765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0BCB6BE5-C74F-4DEB-9DB1-035B3B8BF99F}"/>
              </a:ext>
            </a:extLst>
          </p:cNvPr>
          <p:cNvSpPr/>
          <p:nvPr userDrawn="1"/>
        </p:nvSpPr>
        <p:spPr>
          <a:xfrm>
            <a:off x="0" y="793752"/>
            <a:ext cx="5058096" cy="914400"/>
          </a:xfrm>
          <a:custGeom>
            <a:avLst/>
            <a:gdLst/>
            <a:ahLst/>
            <a:cxnLst/>
            <a:rect l="l" t="t" r="r" b="b"/>
            <a:pathLst>
              <a:path w="6770370" h="914400">
                <a:moveTo>
                  <a:pt x="6769963" y="0"/>
                </a:moveTo>
                <a:lnTo>
                  <a:pt x="0" y="0"/>
                </a:lnTo>
                <a:lnTo>
                  <a:pt x="0" y="914400"/>
                </a:lnTo>
                <a:lnTo>
                  <a:pt x="5803036" y="914400"/>
                </a:lnTo>
                <a:lnTo>
                  <a:pt x="6769963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89DB7F-780C-47BB-B26D-B55B3217E60E}"/>
              </a:ext>
            </a:extLst>
          </p:cNvPr>
          <p:cNvSpPr txBox="1"/>
          <p:nvPr userDrawn="1"/>
        </p:nvSpPr>
        <p:spPr>
          <a:xfrm>
            <a:off x="-929832" y="781051"/>
            <a:ext cx="5294349" cy="64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586" dirty="0">
                <a:solidFill>
                  <a:schemeClr val="bg1"/>
                </a:solidFill>
                <a:latin typeface="Calibri Light" panose="020F0302020204030204" pitchFamily="34" charset="0"/>
              </a:rPr>
              <a:t>overview </a:t>
            </a:r>
          </a:p>
        </p:txBody>
      </p:sp>
    </p:spTree>
    <p:extLst>
      <p:ext uri="{BB962C8B-B14F-4D97-AF65-F5344CB8AC3E}">
        <p14:creationId xmlns:p14="http://schemas.microsoft.com/office/powerpoint/2010/main" val="1478009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1833AC-CE29-412E-9586-A2CCCF756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6B087-20D5-46FC-9AC3-EF55EF059985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85548F-1227-419F-8672-16150B2A27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1E9B1FBC-B132-49E1-B55E-D2FA9F7C099B}"/>
              </a:ext>
            </a:extLst>
          </p:cNvPr>
          <p:cNvSpPr/>
          <p:nvPr userDrawn="1"/>
        </p:nvSpPr>
        <p:spPr>
          <a:xfrm>
            <a:off x="9165487" y="0"/>
            <a:ext cx="3890113" cy="484854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1BDD7E71-4917-4E7C-ABFD-6A843BCDCA0D}"/>
              </a:ext>
            </a:extLst>
          </p:cNvPr>
          <p:cNvSpPr/>
          <p:nvPr userDrawn="1"/>
        </p:nvSpPr>
        <p:spPr>
          <a:xfrm>
            <a:off x="8405156" y="793752"/>
            <a:ext cx="4650583" cy="914400"/>
          </a:xfrm>
          <a:custGeom>
            <a:avLst/>
            <a:gdLst/>
            <a:ahLst/>
            <a:cxnLst/>
            <a:rect l="l" t="t" r="r" b="b"/>
            <a:pathLst>
              <a:path w="6224905" h="914400">
                <a:moveTo>
                  <a:pt x="6224727" y="0"/>
                </a:moveTo>
                <a:lnTo>
                  <a:pt x="0" y="0"/>
                </a:lnTo>
                <a:lnTo>
                  <a:pt x="966927" y="914400"/>
                </a:lnTo>
                <a:lnTo>
                  <a:pt x="6224727" y="914400"/>
                </a:lnTo>
                <a:lnTo>
                  <a:pt x="6224727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0C29F6-276F-4ED4-8E5F-E4899554D283}"/>
              </a:ext>
            </a:extLst>
          </p:cNvPr>
          <p:cNvSpPr txBox="1"/>
          <p:nvPr userDrawn="1"/>
        </p:nvSpPr>
        <p:spPr>
          <a:xfrm>
            <a:off x="9089582" y="781051"/>
            <a:ext cx="5294349" cy="64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86" dirty="0">
                <a:solidFill>
                  <a:schemeClr val="bg1"/>
                </a:solidFill>
                <a:latin typeface="Calibri Light" panose="020F0302020204030204" pitchFamily="34" charset="0"/>
              </a:rPr>
              <a:t>overview</a:t>
            </a:r>
          </a:p>
        </p:txBody>
      </p:sp>
    </p:spTree>
    <p:extLst>
      <p:ext uri="{BB962C8B-B14F-4D97-AF65-F5344CB8AC3E}">
        <p14:creationId xmlns:p14="http://schemas.microsoft.com/office/powerpoint/2010/main" val="939323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7A163D-3886-46C1-8E21-E308A8AB9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6631-B86C-466A-BEA1-F9227B57F3C2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700779-0233-4175-AB80-845BB3D39F2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CBA3B939-BD69-4490-A25D-1CF86986433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990731" y="4057650"/>
            <a:ext cx="8064869" cy="6898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 sz="4483">
                <a:solidFill>
                  <a:srgbClr val="203189"/>
                </a:solidFill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Conclusion</a:t>
            </a:r>
            <a:endParaRPr dirty="0"/>
          </a:p>
        </p:txBody>
      </p:sp>
      <p:sp>
        <p:nvSpPr>
          <p:cNvPr id="6" name="bk object 16">
            <a:extLst>
              <a:ext uri="{FF2B5EF4-FFF2-40B4-BE49-F238E27FC236}">
                <a16:creationId xmlns:a16="http://schemas.microsoft.com/office/drawing/2014/main" id="{FAA1E53A-6FBD-4DBE-8C0D-055893377F68}"/>
              </a:ext>
            </a:extLst>
          </p:cNvPr>
          <p:cNvSpPr/>
          <p:nvPr userDrawn="1"/>
        </p:nvSpPr>
        <p:spPr>
          <a:xfrm>
            <a:off x="0" y="1009650"/>
            <a:ext cx="7688230" cy="7581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7" name="bk object 17">
            <a:extLst>
              <a:ext uri="{FF2B5EF4-FFF2-40B4-BE49-F238E27FC236}">
                <a16:creationId xmlns:a16="http://schemas.microsoft.com/office/drawing/2014/main" id="{C220C9F3-64AA-448A-9B0B-92D658D4D759}"/>
              </a:ext>
            </a:extLst>
          </p:cNvPr>
          <p:cNvSpPr/>
          <p:nvPr userDrawn="1"/>
        </p:nvSpPr>
        <p:spPr>
          <a:xfrm>
            <a:off x="0" y="5556250"/>
            <a:ext cx="1869152" cy="3035300"/>
          </a:xfrm>
          <a:custGeom>
            <a:avLst/>
            <a:gdLst/>
            <a:ahLst/>
            <a:cxnLst/>
            <a:rect l="l" t="t" r="r" b="b"/>
            <a:pathLst>
              <a:path w="2501900" h="3035300">
                <a:moveTo>
                  <a:pt x="0" y="0"/>
                </a:moveTo>
                <a:lnTo>
                  <a:pt x="0" y="3035300"/>
                </a:lnTo>
                <a:lnTo>
                  <a:pt x="2501455" y="3035300"/>
                </a:lnTo>
                <a:lnTo>
                  <a:pt x="0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8" name="bk object 19">
            <a:extLst>
              <a:ext uri="{FF2B5EF4-FFF2-40B4-BE49-F238E27FC236}">
                <a16:creationId xmlns:a16="http://schemas.microsoft.com/office/drawing/2014/main" id="{593C4038-930A-43D6-BE50-90E2A5DB29B3}"/>
              </a:ext>
            </a:extLst>
          </p:cNvPr>
          <p:cNvSpPr/>
          <p:nvPr userDrawn="1"/>
        </p:nvSpPr>
        <p:spPr>
          <a:xfrm>
            <a:off x="0" y="342900"/>
            <a:ext cx="13055600" cy="914400"/>
          </a:xfrm>
          <a:custGeom>
            <a:avLst/>
            <a:gdLst/>
            <a:ahLst/>
            <a:cxnLst/>
            <a:rect l="l" t="t" r="r" b="b"/>
            <a:pathLst>
              <a:path w="17475200" h="914400">
                <a:moveTo>
                  <a:pt x="0" y="914400"/>
                </a:moveTo>
                <a:lnTo>
                  <a:pt x="17475200" y="914400"/>
                </a:lnTo>
                <a:lnTo>
                  <a:pt x="17475200" y="0"/>
                </a:lnTo>
                <a:lnTo>
                  <a:pt x="0" y="0"/>
                </a:lnTo>
                <a:lnTo>
                  <a:pt x="0" y="91440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9" name="Holder 2">
            <a:extLst>
              <a:ext uri="{FF2B5EF4-FFF2-40B4-BE49-F238E27FC236}">
                <a16:creationId xmlns:a16="http://schemas.microsoft.com/office/drawing/2014/main" id="{E2A89CE0-A685-4873-8C87-2996DED585A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0705" y="578764"/>
            <a:ext cx="12254189" cy="3219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92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r>
              <a:rPr lang="en-US" dirty="0"/>
              <a:t>Part 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66645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E6F2EA-0AF8-4EF4-BD94-B4017F85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04E9-DEAF-46AD-95B2-D63C78700BF2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3EDB0C-E1C2-4B21-AE98-8E76A7AA44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231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3D40DF-A59E-46E6-A858-FB93D3B74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EDDCB9-1088-4D84-A120-796874DD17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bk object 16">
            <a:extLst>
              <a:ext uri="{FF2B5EF4-FFF2-40B4-BE49-F238E27FC236}">
                <a16:creationId xmlns:a16="http://schemas.microsoft.com/office/drawing/2014/main" id="{1D6E9937-F207-4901-947F-1AC04DC29BD8}"/>
              </a:ext>
            </a:extLst>
          </p:cNvPr>
          <p:cNvSpPr/>
          <p:nvPr userDrawn="1"/>
        </p:nvSpPr>
        <p:spPr>
          <a:xfrm>
            <a:off x="6416969" y="0"/>
            <a:ext cx="6638630" cy="47384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</p:spTree>
    <p:extLst>
      <p:ext uri="{BB962C8B-B14F-4D97-AF65-F5344CB8AC3E}">
        <p14:creationId xmlns:p14="http://schemas.microsoft.com/office/powerpoint/2010/main" val="2196764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3D40DF-A59E-46E6-A858-FB93D3B74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EDDCB9-1088-4D84-A120-796874DD17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bk object 16">
            <a:extLst>
              <a:ext uri="{FF2B5EF4-FFF2-40B4-BE49-F238E27FC236}">
                <a16:creationId xmlns:a16="http://schemas.microsoft.com/office/drawing/2014/main" id="{1D6E9937-F207-4901-947F-1AC04DC29BD8}"/>
              </a:ext>
            </a:extLst>
          </p:cNvPr>
          <p:cNvSpPr/>
          <p:nvPr userDrawn="1"/>
        </p:nvSpPr>
        <p:spPr>
          <a:xfrm>
            <a:off x="6416969" y="0"/>
            <a:ext cx="6638630" cy="47384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1B40AA9-D85B-4470-887F-CE34A8661C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7811" y="520700"/>
            <a:ext cx="7223988" cy="1893888"/>
          </a:xfrm>
          <a:prstGeom prst="rect">
            <a:avLst/>
          </a:prstGeom>
        </p:spPr>
        <p:txBody>
          <a:bodyPr/>
          <a:lstStyle>
            <a:lvl1pPr>
              <a:defRPr sz="8592">
                <a:solidFill>
                  <a:srgbClr val="203189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020D11E-C62D-46C5-97AC-FEF02646AEC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17972" y="2914650"/>
            <a:ext cx="9165487" cy="3772168"/>
          </a:xfrm>
          <a:prstGeom prst="rect">
            <a:avLst/>
          </a:prstGeom>
        </p:spPr>
        <p:txBody>
          <a:bodyPr/>
          <a:lstStyle>
            <a:lvl1pPr>
              <a:defRPr sz="1644"/>
            </a:lvl1pPr>
          </a:lstStyle>
          <a:p>
            <a:pPr lvl="0"/>
            <a:r>
              <a:rPr lang="en-US" dirty="0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1496272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0F96D-5BDA-4C1D-BCD7-1A03F1B7E144}" type="datetimeFigureOut">
              <a:rPr lang="en-GB" smtClean="0"/>
              <a:t>12/08/2018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8D05-AF44-4D94-A505-D97A914333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830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6">
            <a:extLst>
              <a:ext uri="{FF2B5EF4-FFF2-40B4-BE49-F238E27FC236}">
                <a16:creationId xmlns:a16="http://schemas.microsoft.com/office/drawing/2014/main" id="{EC5A0E8A-69B7-4BBF-8F6A-3839C6A15B8F}"/>
              </a:ext>
            </a:extLst>
          </p:cNvPr>
          <p:cNvSpPr/>
          <p:nvPr userDrawn="1"/>
        </p:nvSpPr>
        <p:spPr>
          <a:xfrm>
            <a:off x="0" y="8769355"/>
            <a:ext cx="9393201" cy="184150"/>
          </a:xfrm>
          <a:custGeom>
            <a:avLst/>
            <a:gdLst/>
            <a:ahLst/>
            <a:cxnLst/>
            <a:rect l="l" t="t" r="r" b="b"/>
            <a:pathLst>
              <a:path w="12573000" h="184150">
                <a:moveTo>
                  <a:pt x="12573000" y="0"/>
                </a:moveTo>
                <a:lnTo>
                  <a:pt x="0" y="0"/>
                </a:lnTo>
                <a:lnTo>
                  <a:pt x="0" y="184149"/>
                </a:lnTo>
                <a:lnTo>
                  <a:pt x="12393663" y="184149"/>
                </a:lnTo>
                <a:lnTo>
                  <a:pt x="12573000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15" name="object 7">
            <a:extLst>
              <a:ext uri="{FF2B5EF4-FFF2-40B4-BE49-F238E27FC236}">
                <a16:creationId xmlns:a16="http://schemas.microsoft.com/office/drawing/2014/main" id="{542D003F-B569-416D-A322-6D45F3337DC5}"/>
              </a:ext>
            </a:extLst>
          </p:cNvPr>
          <p:cNvSpPr/>
          <p:nvPr userDrawn="1"/>
        </p:nvSpPr>
        <p:spPr>
          <a:xfrm>
            <a:off x="9421666" y="8769355"/>
            <a:ext cx="3633935" cy="184150"/>
          </a:xfrm>
          <a:custGeom>
            <a:avLst/>
            <a:gdLst/>
            <a:ahLst/>
            <a:cxnLst/>
            <a:rect l="l" t="t" r="r" b="b"/>
            <a:pathLst>
              <a:path w="4864100" h="184150">
                <a:moveTo>
                  <a:pt x="4864100" y="0"/>
                </a:moveTo>
                <a:lnTo>
                  <a:pt x="165100" y="0"/>
                </a:lnTo>
                <a:lnTo>
                  <a:pt x="0" y="184149"/>
                </a:lnTo>
                <a:lnTo>
                  <a:pt x="4864100" y="184149"/>
                </a:lnTo>
                <a:lnTo>
                  <a:pt x="4864100" y="0"/>
                </a:lnTo>
                <a:close/>
              </a:path>
            </a:pathLst>
          </a:custGeom>
          <a:solidFill>
            <a:srgbClr val="1D8BC1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17" name="object 8">
            <a:extLst>
              <a:ext uri="{FF2B5EF4-FFF2-40B4-BE49-F238E27FC236}">
                <a16:creationId xmlns:a16="http://schemas.microsoft.com/office/drawing/2014/main" id="{4D361103-1B35-4DFB-ACCB-D2433F559F4F}"/>
              </a:ext>
            </a:extLst>
          </p:cNvPr>
          <p:cNvSpPr/>
          <p:nvPr userDrawn="1"/>
        </p:nvSpPr>
        <p:spPr>
          <a:xfrm>
            <a:off x="341571" y="8769350"/>
            <a:ext cx="474404" cy="768350"/>
          </a:xfrm>
          <a:custGeom>
            <a:avLst/>
            <a:gdLst/>
            <a:ahLst/>
            <a:cxnLst/>
            <a:rect l="l" t="t" r="r" b="b"/>
            <a:pathLst>
              <a:path w="635000" h="768350">
                <a:moveTo>
                  <a:pt x="0" y="768350"/>
                </a:moveTo>
                <a:lnTo>
                  <a:pt x="635000" y="768350"/>
                </a:lnTo>
                <a:lnTo>
                  <a:pt x="635000" y="0"/>
                </a:lnTo>
                <a:lnTo>
                  <a:pt x="0" y="0"/>
                </a:lnTo>
                <a:lnTo>
                  <a:pt x="0" y="76835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9C34AD-FD71-460F-9ECD-D1EB5F35AA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93200" y="9010651"/>
            <a:ext cx="3344904" cy="5016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44" baseline="0">
                <a:solidFill>
                  <a:srgbClr val="203189"/>
                </a:solidFill>
                <a:latin typeface="Calibri Light" panose="020F0302020204030204" pitchFamily="34" charset="0"/>
              </a:defRPr>
            </a:lvl1pPr>
          </a:lstStyle>
          <a:p>
            <a:fld id="{DD02AD68-BFEF-40C1-90D1-D37F2BFFA27B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3213C5B-0668-4A88-8A60-00E4C59398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41572" y="8953505"/>
            <a:ext cx="474404" cy="5016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94" b="1" i="0"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E15B787B-E169-4A6D-9BAB-6F919C455F16}"/>
              </a:ext>
            </a:extLst>
          </p:cNvPr>
          <p:cNvSpPr txBox="1">
            <a:spLocks/>
          </p:cNvSpPr>
          <p:nvPr userDrawn="1"/>
        </p:nvSpPr>
        <p:spPr>
          <a:xfrm>
            <a:off x="948808" y="9010651"/>
            <a:ext cx="2302392" cy="501645"/>
          </a:xfrm>
          <a:prstGeom prst="rect">
            <a:avLst/>
          </a:prstGeom>
        </p:spPr>
        <p:txBody>
          <a:bodyPr vert="horz" lIns="68314" tIns="34157" rIns="68314" bIns="34157" rtlCol="0" anchor="ctr"/>
          <a:lstStyle>
            <a:defPPr>
              <a:defRPr lang="en-US"/>
            </a:defPPr>
            <a:lvl1pPr marL="0" algn="r" defTabSz="914400" rtl="0" eaLnBrk="1" latinLnBrk="0" hangingPunct="1">
              <a:defRPr sz="2200" kern="1200" baseline="0">
                <a:solidFill>
                  <a:srgbClr val="203189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44" dirty="0"/>
              <a:t>Introducing IFLA-LRM</a:t>
            </a:r>
          </a:p>
        </p:txBody>
      </p:sp>
      <p:sp>
        <p:nvSpPr>
          <p:cNvPr id="11" name="object 5">
            <a:extLst>
              <a:ext uri="{FF2B5EF4-FFF2-40B4-BE49-F238E27FC236}">
                <a16:creationId xmlns:a16="http://schemas.microsoft.com/office/drawing/2014/main" id="{9A570B3C-81C1-42F9-8484-11ABABD9899B}"/>
              </a:ext>
            </a:extLst>
          </p:cNvPr>
          <p:cNvSpPr/>
          <p:nvPr userDrawn="1"/>
        </p:nvSpPr>
        <p:spPr>
          <a:xfrm>
            <a:off x="10272369" y="7784375"/>
            <a:ext cx="2427631" cy="927834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7" r:id="rId6"/>
    <p:sldLayoutId id="2147483678" r:id="rId7"/>
    <p:sldLayoutId id="2147483675" r:id="rId8"/>
    <p:sldLayoutId id="2147483679" r:id="rId9"/>
  </p:sldLayoutIdLst>
  <p:hf hdr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341574">
        <a:defRPr>
          <a:latin typeface="+mn-lt"/>
          <a:ea typeface="+mn-ea"/>
          <a:cs typeface="+mn-cs"/>
        </a:defRPr>
      </a:lvl2pPr>
      <a:lvl3pPr marL="683148">
        <a:defRPr>
          <a:latin typeface="+mn-lt"/>
          <a:ea typeface="+mn-ea"/>
          <a:cs typeface="+mn-cs"/>
        </a:defRPr>
      </a:lvl3pPr>
      <a:lvl4pPr marL="1024722">
        <a:defRPr>
          <a:latin typeface="+mn-lt"/>
          <a:ea typeface="+mn-ea"/>
          <a:cs typeface="+mn-cs"/>
        </a:defRPr>
      </a:lvl4pPr>
      <a:lvl5pPr marL="1366296">
        <a:defRPr>
          <a:latin typeface="+mn-lt"/>
          <a:ea typeface="+mn-ea"/>
          <a:cs typeface="+mn-cs"/>
        </a:defRPr>
      </a:lvl5pPr>
      <a:lvl6pPr marL="1707871">
        <a:defRPr>
          <a:latin typeface="+mn-lt"/>
          <a:ea typeface="+mn-ea"/>
          <a:cs typeface="+mn-cs"/>
        </a:defRPr>
      </a:lvl6pPr>
      <a:lvl7pPr marL="2049445">
        <a:defRPr>
          <a:latin typeface="+mn-lt"/>
          <a:ea typeface="+mn-ea"/>
          <a:cs typeface="+mn-cs"/>
        </a:defRPr>
      </a:lvl7pPr>
      <a:lvl8pPr marL="2391019">
        <a:defRPr>
          <a:latin typeface="+mn-lt"/>
          <a:ea typeface="+mn-ea"/>
          <a:cs typeface="+mn-cs"/>
        </a:defRPr>
      </a:lvl8pPr>
      <a:lvl9pPr marL="2732593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341574">
        <a:defRPr>
          <a:latin typeface="+mn-lt"/>
          <a:ea typeface="+mn-ea"/>
          <a:cs typeface="+mn-cs"/>
        </a:defRPr>
      </a:lvl2pPr>
      <a:lvl3pPr marL="683148">
        <a:defRPr>
          <a:latin typeface="+mn-lt"/>
          <a:ea typeface="+mn-ea"/>
          <a:cs typeface="+mn-cs"/>
        </a:defRPr>
      </a:lvl3pPr>
      <a:lvl4pPr marL="1024722">
        <a:defRPr>
          <a:latin typeface="+mn-lt"/>
          <a:ea typeface="+mn-ea"/>
          <a:cs typeface="+mn-cs"/>
        </a:defRPr>
      </a:lvl4pPr>
      <a:lvl5pPr marL="1366296">
        <a:defRPr>
          <a:latin typeface="+mn-lt"/>
          <a:ea typeface="+mn-ea"/>
          <a:cs typeface="+mn-cs"/>
        </a:defRPr>
      </a:lvl5pPr>
      <a:lvl6pPr marL="1707871">
        <a:defRPr>
          <a:latin typeface="+mn-lt"/>
          <a:ea typeface="+mn-ea"/>
          <a:cs typeface="+mn-cs"/>
        </a:defRPr>
      </a:lvl6pPr>
      <a:lvl7pPr marL="2049445">
        <a:defRPr>
          <a:latin typeface="+mn-lt"/>
          <a:ea typeface="+mn-ea"/>
          <a:cs typeface="+mn-cs"/>
        </a:defRPr>
      </a:lvl7pPr>
      <a:lvl8pPr marL="2391019">
        <a:defRPr>
          <a:latin typeface="+mn-lt"/>
          <a:ea typeface="+mn-ea"/>
          <a:cs typeface="+mn-cs"/>
        </a:defRPr>
      </a:lvl8pPr>
      <a:lvl9pPr marL="2732593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EDB831-3D3F-414C-BD80-80F881A22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04E9-DEAF-46AD-95B2-D63C78700BF2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B1C251D-DA0F-4B81-AEB6-433E9428072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65570B-69DE-458E-AADA-19513974CE03}"/>
              </a:ext>
            </a:extLst>
          </p:cNvPr>
          <p:cNvSpPr txBox="1"/>
          <p:nvPr/>
        </p:nvSpPr>
        <p:spPr>
          <a:xfrm>
            <a:off x="1041400" y="2762250"/>
            <a:ext cx="10668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>
                <a:solidFill>
                  <a:schemeClr val="tx2"/>
                </a:solidFill>
              </a:rPr>
              <a:t>Introducing IFLA-LRM</a:t>
            </a:r>
            <a:endParaRPr lang="en-GB" sz="8800" dirty="0">
              <a:solidFill>
                <a:schemeClr val="tx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813FB1-E211-4561-901E-456C608675E0}"/>
              </a:ext>
            </a:extLst>
          </p:cNvPr>
          <p:cNvSpPr txBox="1"/>
          <p:nvPr/>
        </p:nvSpPr>
        <p:spPr>
          <a:xfrm>
            <a:off x="1879600" y="5224850"/>
            <a:ext cx="948944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tx2"/>
                </a:solidFill>
              </a:rPr>
              <a:t>Gordon Dunsire, Chair, RSC</a:t>
            </a:r>
          </a:p>
          <a:p>
            <a:pPr algn="ctr"/>
            <a:r>
              <a:rPr lang="en-US" sz="4000" dirty="0">
                <a:solidFill>
                  <a:schemeClr val="tx2"/>
                </a:solidFill>
              </a:rPr>
              <a:t>Presented at “Resource description for the 21st  Century”</a:t>
            </a:r>
          </a:p>
          <a:p>
            <a:pPr algn="ctr"/>
            <a:r>
              <a:rPr lang="en-US" sz="4000" dirty="0">
                <a:solidFill>
                  <a:schemeClr val="tx2"/>
                </a:solidFill>
              </a:rPr>
              <a:t>13 August 2018, Canberra, Australia</a:t>
            </a:r>
            <a:endParaRPr lang="en-GB" sz="4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8383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EF91104-677D-4BC3-B3C8-77CE36C8955E}"/>
              </a:ext>
            </a:extLst>
          </p:cNvPr>
          <p:cNvSpPr txBox="1"/>
          <p:nvPr/>
        </p:nvSpPr>
        <p:spPr>
          <a:xfrm>
            <a:off x="601141" y="2499643"/>
            <a:ext cx="10373083" cy="3783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998" dirty="0"/>
              <a:t>A statement appearing in the </a:t>
            </a:r>
            <a:r>
              <a:rPr lang="en-GB" sz="3998" i="1" dirty="0"/>
              <a:t>manifestation </a:t>
            </a:r>
            <a:r>
              <a:rPr lang="en-GB" sz="3998" dirty="0"/>
              <a:t>and</a:t>
            </a:r>
          </a:p>
          <a:p>
            <a:r>
              <a:rPr lang="en-GB" sz="3998" dirty="0"/>
              <a:t>deemed to be significant for users to understand</a:t>
            </a:r>
          </a:p>
          <a:p>
            <a:r>
              <a:rPr lang="en-GB" sz="3998" dirty="0"/>
              <a:t>how the resource represents itself.</a:t>
            </a:r>
          </a:p>
          <a:p>
            <a:r>
              <a:rPr lang="en-GB" sz="3998" dirty="0"/>
              <a:t>… </a:t>
            </a:r>
            <a:r>
              <a:rPr lang="en-GB" sz="3998" b="1" dirty="0"/>
              <a:t>normally transcribed </a:t>
            </a:r>
            <a:r>
              <a:rPr lang="en-GB" sz="3998" dirty="0"/>
              <a:t>from a source … in a</a:t>
            </a:r>
          </a:p>
          <a:p>
            <a:r>
              <a:rPr lang="en-GB" sz="3998" dirty="0"/>
              <a:t>manifestation. Transcription conventions are</a:t>
            </a:r>
          </a:p>
          <a:p>
            <a:r>
              <a:rPr lang="en-GB" sz="3998" dirty="0"/>
              <a:t>codified by each implementation.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A0A69F-D409-498E-8469-95A5E72F5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43D74E8-3C42-4574-9919-BFA434487B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10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2524AFA-F0E4-43AB-A618-4921E251DD37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7983276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Manifestation statement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030B092-0721-490C-B434-E85148E5EB40}"/>
              </a:ext>
            </a:extLst>
          </p:cNvPr>
          <p:cNvSpPr txBox="1"/>
          <p:nvPr/>
        </p:nvSpPr>
        <p:spPr>
          <a:xfrm>
            <a:off x="601141" y="1636305"/>
            <a:ext cx="3158237" cy="88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140" dirty="0"/>
              <a:t>LRM-E4-A4</a:t>
            </a:r>
            <a:endParaRPr lang="en-US" sz="514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74C8613-1E07-470A-9A28-0E6ABA3E6C6A}"/>
              </a:ext>
            </a:extLst>
          </p:cNvPr>
          <p:cNvSpPr txBox="1"/>
          <p:nvPr/>
        </p:nvSpPr>
        <p:spPr>
          <a:xfrm>
            <a:off x="2871574" y="6496050"/>
            <a:ext cx="7312451" cy="88331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5140" dirty="0"/>
              <a:t>Principle of representation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4F29D37-E469-4A9B-B450-C24A99CC39DD}"/>
              </a:ext>
            </a:extLst>
          </p:cNvPr>
          <p:cNvSpPr/>
          <p:nvPr/>
        </p:nvSpPr>
        <p:spPr>
          <a:xfrm>
            <a:off x="623508" y="3734097"/>
            <a:ext cx="7410675" cy="657410"/>
          </a:xfrm>
          <a:prstGeom prst="rect">
            <a:avLst/>
          </a:pr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57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EE9E4C5-9138-4975-9293-76A0F33E6641}"/>
              </a:ext>
            </a:extLst>
          </p:cNvPr>
          <p:cNvSpPr txBox="1"/>
          <p:nvPr/>
        </p:nvSpPr>
        <p:spPr>
          <a:xfrm>
            <a:off x="4241800" y="7715250"/>
            <a:ext cx="3959225" cy="7075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998" dirty="0"/>
              <a:t>User task: Identify</a:t>
            </a:r>
          </a:p>
        </p:txBody>
      </p:sp>
    </p:spTree>
    <p:extLst>
      <p:ext uri="{BB962C8B-B14F-4D97-AF65-F5344CB8AC3E}">
        <p14:creationId xmlns:p14="http://schemas.microsoft.com/office/powerpoint/2010/main" val="3434210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A0A69F-D409-498E-8469-95A5E72F5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43D74E8-3C42-4574-9919-BFA434487B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11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2524AFA-F0E4-43AB-A618-4921E251DD37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7101624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Work transformations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0BC2D1-F908-4A7C-8370-0AB5A20F278B}"/>
              </a:ext>
            </a:extLst>
          </p:cNvPr>
          <p:cNvSpPr txBox="1"/>
          <p:nvPr/>
        </p:nvSpPr>
        <p:spPr>
          <a:xfrm>
            <a:off x="601141" y="1636305"/>
            <a:ext cx="2610010" cy="88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140" dirty="0"/>
              <a:t>LRM-R22</a:t>
            </a:r>
            <a:endParaRPr lang="en-US" sz="514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A2CD4F6-D3B4-4BAB-ABBA-30D6964C5834}"/>
              </a:ext>
            </a:extLst>
          </p:cNvPr>
          <p:cNvSpPr txBox="1"/>
          <p:nvPr/>
        </p:nvSpPr>
        <p:spPr>
          <a:xfrm>
            <a:off x="1803400" y="2533650"/>
            <a:ext cx="8625695" cy="88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140" dirty="0"/>
              <a:t>Work is transformation of Work</a:t>
            </a:r>
            <a:endParaRPr lang="en-US" sz="514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A28E92F-94FC-4683-B3CF-8046D61EC7DB}"/>
              </a:ext>
            </a:extLst>
          </p:cNvPr>
          <p:cNvSpPr txBox="1"/>
          <p:nvPr/>
        </p:nvSpPr>
        <p:spPr>
          <a:xfrm>
            <a:off x="736600" y="3770810"/>
            <a:ext cx="1010411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4400" dirty="0"/>
              <a:t>Change of the scope or editorial policy (as in a serial or aggregating work), the genre or literary form (dramatization, novelization), target audience (adaptation for children), or style (paraphrase, imitation, parody)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27949466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F4DC3A-BABF-4CE1-9392-BC718664D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5F91DA6-384E-4CDF-8090-C62D2362CBD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12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10B93C0-0ECD-4371-BE08-9B36D2555686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4447051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LRM and RDA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658C8A-876C-4F45-8883-221F17CC5381}"/>
              </a:ext>
            </a:extLst>
          </p:cNvPr>
          <p:cNvSpPr txBox="1"/>
          <p:nvPr/>
        </p:nvSpPr>
        <p:spPr>
          <a:xfrm>
            <a:off x="508000" y="2564495"/>
            <a:ext cx="105156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RDA was based on most of FRBR, some of FRAD, all of FRSAD (but mostly out of scope), and none of </a:t>
            </a:r>
            <a:r>
              <a:rPr lang="en-US" sz="4800" dirty="0" err="1"/>
              <a:t>WGoA</a:t>
            </a:r>
            <a:r>
              <a:rPr lang="en-US" sz="4800" dirty="0"/>
              <a:t>	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58EA665-1837-491D-A87B-72518C7FF22F}"/>
              </a:ext>
            </a:extLst>
          </p:cNvPr>
          <p:cNvSpPr txBox="1"/>
          <p:nvPr/>
        </p:nvSpPr>
        <p:spPr>
          <a:xfrm>
            <a:off x="507999" y="5372075"/>
            <a:ext cx="105156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LRM is the opportunity to fill in gaps and reconcile incoherencies</a:t>
            </a:r>
          </a:p>
        </p:txBody>
      </p:sp>
    </p:spTree>
    <p:extLst>
      <p:ext uri="{BB962C8B-B14F-4D97-AF65-F5344CB8AC3E}">
        <p14:creationId xmlns:p14="http://schemas.microsoft.com/office/powerpoint/2010/main" val="14664225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F4DC3A-BABF-4CE1-9392-BC718664D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5F91DA6-384E-4CDF-8090-C62D2362CBD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13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10B93C0-0ECD-4371-BE08-9B36D2555686}"/>
              </a:ext>
            </a:extLst>
          </p:cNvPr>
          <p:cNvSpPr txBox="1">
            <a:spLocks/>
          </p:cNvSpPr>
          <p:nvPr/>
        </p:nvSpPr>
        <p:spPr>
          <a:xfrm>
            <a:off x="508000" y="408011"/>
            <a:ext cx="5921814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LRM development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54C8A7-E83C-43D8-BA1E-A0C09FE5036A}"/>
              </a:ext>
            </a:extLst>
          </p:cNvPr>
          <p:cNvSpPr txBox="1"/>
          <p:nvPr/>
        </p:nvSpPr>
        <p:spPr>
          <a:xfrm>
            <a:off x="578774" y="3129194"/>
            <a:ext cx="1166223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Close monitoring by RDA Steering </a:t>
            </a:r>
            <a:r>
              <a:rPr lang="en-US" sz="4800" dirty="0" err="1"/>
              <a:t>Commitee</a:t>
            </a:r>
            <a:endParaRPr lang="en-US" sz="4800" dirty="0"/>
          </a:p>
          <a:p>
            <a:r>
              <a:rPr lang="en-US" sz="4800" dirty="0"/>
              <a:t>	Cross-membership of FRBR Review Group</a:t>
            </a:r>
          </a:p>
          <a:p>
            <a:r>
              <a:rPr lang="en-US" sz="4800" dirty="0"/>
              <a:t>	RSC submission to world-wide review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658C8A-876C-4F45-8883-221F17CC5381}"/>
              </a:ext>
            </a:extLst>
          </p:cNvPr>
          <p:cNvSpPr txBox="1"/>
          <p:nvPr/>
        </p:nvSpPr>
        <p:spPr>
          <a:xfrm>
            <a:off x="578774" y="5810250"/>
            <a:ext cx="113879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RSC took decision to align RDA with the LRM following outcomes of w-w review in 2016	</a:t>
            </a:r>
          </a:p>
        </p:txBody>
      </p:sp>
    </p:spTree>
    <p:extLst>
      <p:ext uri="{BB962C8B-B14F-4D97-AF65-F5344CB8AC3E}">
        <p14:creationId xmlns:p14="http://schemas.microsoft.com/office/powerpoint/2010/main" val="6522081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8000" y="2457450"/>
            <a:ext cx="11276145" cy="2201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427" dirty="0"/>
              <a:t>“RDA is a package of data elements, guidelines, and instructions for creating </a:t>
            </a:r>
            <a:r>
              <a:rPr lang="en-GB" sz="3427" dirty="0">
                <a:solidFill>
                  <a:srgbClr val="FF0000"/>
                </a:solidFill>
              </a:rPr>
              <a:t>library and cultural heritage </a:t>
            </a:r>
            <a:r>
              <a:rPr lang="en-GB" sz="3427" dirty="0"/>
              <a:t>resource metadata that are well-formed according to </a:t>
            </a:r>
            <a:r>
              <a:rPr lang="en-GB" sz="3427" dirty="0">
                <a:solidFill>
                  <a:srgbClr val="FF0000"/>
                </a:solidFill>
              </a:rPr>
              <a:t>international models</a:t>
            </a:r>
            <a:r>
              <a:rPr lang="en-GB" sz="3427" dirty="0"/>
              <a:t> for </a:t>
            </a:r>
            <a:r>
              <a:rPr lang="en-GB" sz="3427" dirty="0">
                <a:solidFill>
                  <a:srgbClr val="FF0000"/>
                </a:solidFill>
              </a:rPr>
              <a:t>user-focussed linked data </a:t>
            </a:r>
            <a:r>
              <a:rPr lang="en-GB" sz="3427" dirty="0"/>
              <a:t>applications.”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8000" y="4921744"/>
            <a:ext cx="11276145" cy="1147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427" dirty="0">
                <a:solidFill>
                  <a:srgbClr val="C00000"/>
                </a:solidFill>
              </a:rPr>
              <a:t>RDA Toolkit </a:t>
            </a:r>
            <a:r>
              <a:rPr lang="en-GB" sz="3427" dirty="0"/>
              <a:t>provides the user-focussed elements, guidelines, and instructions.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8000" y="6331392"/>
            <a:ext cx="11276145" cy="1147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427" dirty="0">
                <a:solidFill>
                  <a:srgbClr val="C00000"/>
                </a:solidFill>
              </a:rPr>
              <a:t>RDA Registry </a:t>
            </a:r>
            <a:r>
              <a:rPr lang="en-GB" sz="3427" dirty="0"/>
              <a:t>provides the infrastructure for well-formed, linked, RDA data applications.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F0F2936-14B8-4EA6-A71E-845FC9BDC2D1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5059602" cy="111144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RDA</a:t>
            </a:r>
          </a:p>
        </p:txBody>
      </p:sp>
    </p:spTree>
    <p:extLst>
      <p:ext uri="{BB962C8B-B14F-4D97-AF65-F5344CB8AC3E}">
        <p14:creationId xmlns:p14="http://schemas.microsoft.com/office/powerpoint/2010/main" val="30163542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0401" y="1748913"/>
            <a:ext cx="9906000" cy="114710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3427" dirty="0"/>
              <a:t>LRM “a high-level conceptual model … intended as a guide or basis on which to elaborate cataloguing rules”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94769" y="3167449"/>
            <a:ext cx="6866062" cy="6197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3427" dirty="0"/>
              <a:t>RDA guidance, instructions, elements</a:t>
            </a:r>
          </a:p>
        </p:txBody>
      </p:sp>
      <p:sp>
        <p:nvSpPr>
          <p:cNvPr id="5" name="Bent Arrow 4"/>
          <p:cNvSpPr/>
          <p:nvPr/>
        </p:nvSpPr>
        <p:spPr>
          <a:xfrm flipV="1">
            <a:off x="1916796" y="2914490"/>
            <a:ext cx="1177972" cy="791641"/>
          </a:xfrm>
          <a:prstGeom prst="ben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57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7618" y="6423822"/>
            <a:ext cx="11600363" cy="114710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3427" dirty="0"/>
              <a:t>LRM “this model is developed very much with semantic web technologies in mind”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03600" y="7860391"/>
            <a:ext cx="5551924" cy="6197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3427" dirty="0"/>
              <a:t>RDA linked data communities</a:t>
            </a:r>
          </a:p>
        </p:txBody>
      </p:sp>
      <p:sp>
        <p:nvSpPr>
          <p:cNvPr id="8" name="Bent Arrow 7"/>
          <p:cNvSpPr/>
          <p:nvPr/>
        </p:nvSpPr>
        <p:spPr>
          <a:xfrm flipV="1">
            <a:off x="2225627" y="7576333"/>
            <a:ext cx="1177972" cy="791641"/>
          </a:xfrm>
          <a:prstGeom prst="ben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57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60401" y="4070389"/>
            <a:ext cx="11600365" cy="114710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3427" dirty="0"/>
              <a:t>“operates at a greater level of generality than </a:t>
            </a:r>
            <a:r>
              <a:rPr lang="en-GB" sz="3427" dirty="0" err="1"/>
              <a:t>FRBRoo</a:t>
            </a:r>
            <a:r>
              <a:rPr lang="en-GB" sz="3427" dirty="0"/>
              <a:t>, which seeks to be comparable in terms of generality with CIDOC CRM”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175000" y="5520043"/>
            <a:ext cx="6448677" cy="6197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3427" dirty="0"/>
              <a:t>RDA cultural heritage communities</a:t>
            </a:r>
          </a:p>
        </p:txBody>
      </p:sp>
      <p:sp>
        <p:nvSpPr>
          <p:cNvPr id="11" name="Bent Arrow 10"/>
          <p:cNvSpPr/>
          <p:nvPr/>
        </p:nvSpPr>
        <p:spPr>
          <a:xfrm flipV="1">
            <a:off x="1997027" y="5223240"/>
            <a:ext cx="1177972" cy="791641"/>
          </a:xfrm>
          <a:prstGeom prst="ben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570">
              <a:solidFill>
                <a:schemeClr val="tx1"/>
              </a:solidFill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F696A311-45E3-432C-A5CB-0F2ED1644F8E}"/>
              </a:ext>
            </a:extLst>
          </p:cNvPr>
          <p:cNvSpPr txBox="1">
            <a:spLocks/>
          </p:cNvSpPr>
          <p:nvPr/>
        </p:nvSpPr>
        <p:spPr>
          <a:xfrm>
            <a:off x="508000" y="408011"/>
            <a:ext cx="7850226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Is LRM suitable for RDA?</a:t>
            </a:r>
          </a:p>
        </p:txBody>
      </p:sp>
    </p:spTree>
    <p:extLst>
      <p:ext uri="{BB962C8B-B14F-4D97-AF65-F5344CB8AC3E}">
        <p14:creationId xmlns:p14="http://schemas.microsoft.com/office/powerpoint/2010/main" val="3946321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4D9403-31A0-488D-A7B2-9F02B68F0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ABF1EA-58B5-4351-BDBB-E0A32B8949B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16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5879B57-13FB-4099-BA5A-D29ACE74124A}"/>
              </a:ext>
            </a:extLst>
          </p:cNvPr>
          <p:cNvSpPr txBox="1">
            <a:spLocks/>
          </p:cNvSpPr>
          <p:nvPr/>
        </p:nvSpPr>
        <p:spPr>
          <a:xfrm>
            <a:off x="508000" y="408011"/>
            <a:ext cx="4737194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Impact of LRM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105C83-0092-4D60-9410-E0D67D6E7AE1}"/>
              </a:ext>
            </a:extLst>
          </p:cNvPr>
          <p:cNvSpPr txBox="1"/>
          <p:nvPr/>
        </p:nvSpPr>
        <p:spPr>
          <a:xfrm>
            <a:off x="508000" y="2000250"/>
            <a:ext cx="113879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More entities: </a:t>
            </a:r>
            <a:r>
              <a:rPr lang="en-US" sz="4800" dirty="0" err="1"/>
              <a:t>Nomen</a:t>
            </a:r>
            <a:r>
              <a:rPr lang="en-US" sz="4800" dirty="0"/>
              <a:t>, Place, Timespan, Agent, Collective Agent	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EE4E13-6212-440A-9DED-502B76FB2B32}"/>
              </a:ext>
            </a:extLst>
          </p:cNvPr>
          <p:cNvSpPr txBox="1"/>
          <p:nvPr/>
        </p:nvSpPr>
        <p:spPr>
          <a:xfrm>
            <a:off x="507999" y="3883312"/>
            <a:ext cx="113879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Shift from attributes to relationships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F51FC5A-D10D-4158-B1B5-61706585C04E}"/>
              </a:ext>
            </a:extLst>
          </p:cNvPr>
          <p:cNvSpPr txBox="1"/>
          <p:nvPr/>
        </p:nvSpPr>
        <p:spPr>
          <a:xfrm>
            <a:off x="578774" y="5067629"/>
            <a:ext cx="1138794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LRM high-level entities, attributes, and relationships intended for refinement</a:t>
            </a:r>
          </a:p>
          <a:p>
            <a:pPr marL="715963"/>
            <a:r>
              <a:rPr lang="en-US" sz="4800" dirty="0"/>
              <a:t>RDA is an implementation of the model</a:t>
            </a:r>
          </a:p>
        </p:txBody>
      </p:sp>
    </p:spTree>
    <p:extLst>
      <p:ext uri="{BB962C8B-B14F-4D97-AF65-F5344CB8AC3E}">
        <p14:creationId xmlns:p14="http://schemas.microsoft.com/office/powerpoint/2010/main" val="2559780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Curved Connector 9"/>
          <p:cNvCxnSpPr>
            <a:cxnSpLocks/>
            <a:stCxn id="83" idx="6"/>
            <a:endCxn id="87" idx="2"/>
          </p:cNvCxnSpPr>
          <p:nvPr/>
        </p:nvCxnSpPr>
        <p:spPr>
          <a:xfrm>
            <a:off x="7731604" y="2993606"/>
            <a:ext cx="2661958" cy="35151"/>
          </a:xfrm>
          <a:prstGeom prst="curvedConnector3">
            <a:avLst>
              <a:gd name="adj1" fmla="val 50000"/>
            </a:avLst>
          </a:prstGeom>
          <a:ln w="254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798482" y="2489116"/>
            <a:ext cx="2632259" cy="5318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56" dirty="0"/>
              <a:t>has appellation*</a:t>
            </a:r>
          </a:p>
        </p:txBody>
      </p:sp>
      <p:cxnSp>
        <p:nvCxnSpPr>
          <p:cNvPr id="29" name="Curved Connector 28"/>
          <p:cNvCxnSpPr>
            <a:cxnSpLocks/>
            <a:stCxn id="80" idx="0"/>
            <a:endCxn id="100" idx="4"/>
          </p:cNvCxnSpPr>
          <p:nvPr/>
        </p:nvCxnSpPr>
        <p:spPr>
          <a:xfrm rot="5400000" flipH="1" flipV="1">
            <a:off x="6447846" y="7299725"/>
            <a:ext cx="432452" cy="498766"/>
          </a:xfrm>
          <a:prstGeom prst="curvedConnector3">
            <a:avLst>
              <a:gd name="adj1" fmla="val 50000"/>
            </a:avLst>
          </a:prstGeom>
          <a:ln w="254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urved Connector 29"/>
          <p:cNvCxnSpPr>
            <a:cxnSpLocks/>
            <a:stCxn id="81" idx="0"/>
            <a:endCxn id="100" idx="4"/>
          </p:cNvCxnSpPr>
          <p:nvPr/>
        </p:nvCxnSpPr>
        <p:spPr>
          <a:xfrm rot="16200000" flipV="1">
            <a:off x="6941703" y="7304634"/>
            <a:ext cx="432452" cy="488947"/>
          </a:xfrm>
          <a:prstGeom prst="curvedConnector3">
            <a:avLst>
              <a:gd name="adj1" fmla="val 50000"/>
            </a:avLst>
          </a:prstGeom>
          <a:ln w="254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urved Connector 45"/>
          <p:cNvCxnSpPr>
            <a:cxnSpLocks/>
            <a:stCxn id="83" idx="6"/>
            <a:endCxn id="89" idx="2"/>
          </p:cNvCxnSpPr>
          <p:nvPr/>
        </p:nvCxnSpPr>
        <p:spPr>
          <a:xfrm>
            <a:off x="7731604" y="2993606"/>
            <a:ext cx="3190726" cy="1518243"/>
          </a:xfrm>
          <a:prstGeom prst="curvedConnector3">
            <a:avLst>
              <a:gd name="adj1" fmla="val 50000"/>
            </a:avLst>
          </a:prstGeom>
          <a:ln w="254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urved Connector 48"/>
          <p:cNvCxnSpPr>
            <a:cxnSpLocks/>
            <a:stCxn id="83" idx="6"/>
            <a:endCxn id="91" idx="2"/>
          </p:cNvCxnSpPr>
          <p:nvPr/>
        </p:nvCxnSpPr>
        <p:spPr>
          <a:xfrm>
            <a:off x="7731604" y="2993606"/>
            <a:ext cx="1870014" cy="3001334"/>
          </a:xfrm>
          <a:prstGeom prst="curvedConnector3">
            <a:avLst>
              <a:gd name="adj1" fmla="val 50000"/>
            </a:avLst>
          </a:prstGeom>
          <a:ln w="254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urved Connector 57"/>
          <p:cNvCxnSpPr>
            <a:cxnSpLocks/>
            <a:stCxn id="75" idx="0"/>
            <a:endCxn id="93" idx="4"/>
          </p:cNvCxnSpPr>
          <p:nvPr/>
        </p:nvCxnSpPr>
        <p:spPr>
          <a:xfrm rot="5400000" flipH="1" flipV="1">
            <a:off x="3907684" y="6437232"/>
            <a:ext cx="2643273" cy="12932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urved Connector 60"/>
          <p:cNvCxnSpPr>
            <a:cxnSpLocks/>
            <a:stCxn id="100" idx="0"/>
            <a:endCxn id="93" idx="4"/>
          </p:cNvCxnSpPr>
          <p:nvPr/>
        </p:nvCxnSpPr>
        <p:spPr>
          <a:xfrm rot="16200000" flipV="1">
            <a:off x="5775737" y="4582110"/>
            <a:ext cx="597768" cy="1677669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urved Connector 63"/>
          <p:cNvCxnSpPr>
            <a:cxnSpLocks/>
            <a:stCxn id="65" idx="6"/>
            <a:endCxn id="93" idx="2"/>
          </p:cNvCxnSpPr>
          <p:nvPr/>
        </p:nvCxnSpPr>
        <p:spPr>
          <a:xfrm>
            <a:off x="2041775" y="3652022"/>
            <a:ext cx="2308500" cy="1034316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urved Connector 66"/>
          <p:cNvCxnSpPr>
            <a:cxnSpLocks/>
            <a:stCxn id="66" idx="6"/>
            <a:endCxn id="93" idx="2"/>
          </p:cNvCxnSpPr>
          <p:nvPr/>
        </p:nvCxnSpPr>
        <p:spPr>
          <a:xfrm>
            <a:off x="1913290" y="4668075"/>
            <a:ext cx="2436985" cy="18263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urved Connector 69"/>
          <p:cNvCxnSpPr>
            <a:cxnSpLocks/>
            <a:stCxn id="68" idx="6"/>
            <a:endCxn id="93" idx="2"/>
          </p:cNvCxnSpPr>
          <p:nvPr/>
        </p:nvCxnSpPr>
        <p:spPr>
          <a:xfrm flipV="1">
            <a:off x="2038976" y="4686338"/>
            <a:ext cx="2311299" cy="997791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urved Connector 72"/>
          <p:cNvCxnSpPr>
            <a:cxnSpLocks/>
            <a:stCxn id="69" idx="6"/>
            <a:endCxn id="93" idx="2"/>
          </p:cNvCxnSpPr>
          <p:nvPr/>
        </p:nvCxnSpPr>
        <p:spPr>
          <a:xfrm flipV="1">
            <a:off x="1844539" y="4686338"/>
            <a:ext cx="2505736" cy="2013846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2063735" y="3162389"/>
            <a:ext cx="2060692" cy="531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56" dirty="0"/>
              <a:t>is created by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8845729" y="4893240"/>
            <a:ext cx="2795061" cy="5318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56" dirty="0"/>
              <a:t>is associated with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160085" y="4879288"/>
            <a:ext cx="1832553" cy="971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856" dirty="0"/>
              <a:t>is sub-class</a:t>
            </a:r>
          </a:p>
          <a:p>
            <a:pPr algn="r"/>
            <a:r>
              <a:rPr lang="en-GB" sz="2856" dirty="0"/>
              <a:t>of</a:t>
            </a:r>
          </a:p>
        </p:txBody>
      </p:sp>
      <p:sp>
        <p:nvSpPr>
          <p:cNvPr id="79" name="Down Arrow 78"/>
          <p:cNvSpPr/>
          <p:nvPr/>
        </p:nvSpPr>
        <p:spPr>
          <a:xfrm>
            <a:off x="6384463" y="3864794"/>
            <a:ext cx="934625" cy="478677"/>
          </a:xfrm>
          <a:prstGeom prst="downArrow">
            <a:avLst/>
          </a:prstGeom>
          <a:solidFill>
            <a:schemeClr val="accent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570"/>
          </a:p>
        </p:txBody>
      </p:sp>
      <p:sp>
        <p:nvSpPr>
          <p:cNvPr id="59" name="TextBox 58"/>
          <p:cNvSpPr txBox="1"/>
          <p:nvPr/>
        </p:nvSpPr>
        <p:spPr>
          <a:xfrm>
            <a:off x="604832" y="1629122"/>
            <a:ext cx="4979606" cy="1410771"/>
          </a:xfrm>
          <a:prstGeom prst="rect">
            <a:avLst/>
          </a:prstGeom>
          <a:noFill/>
          <a:ln w="19050"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56" dirty="0"/>
              <a:t>RDA Entity = Any RDA Thing</a:t>
            </a:r>
          </a:p>
          <a:p>
            <a:pPr algn="ctr"/>
            <a:endParaRPr lang="en-GB" sz="2856" dirty="0"/>
          </a:p>
          <a:p>
            <a:pPr algn="ctr"/>
            <a:r>
              <a:rPr lang="en-GB" sz="2856" dirty="0"/>
              <a:t>Covers all other types of entity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947023" y="6628935"/>
            <a:ext cx="2265172" cy="531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56" dirty="0"/>
              <a:t>is modified by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223076" y="3216299"/>
            <a:ext cx="818699" cy="871446"/>
          </a:xfrm>
          <a:prstGeom prst="ellipse">
            <a:avLst/>
          </a:prstGeom>
          <a:noFill/>
          <a:ln w="28575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427" b="1" dirty="0"/>
              <a:t>W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351562" y="4232352"/>
            <a:ext cx="561728" cy="871446"/>
          </a:xfrm>
          <a:prstGeom prst="ellipse">
            <a:avLst/>
          </a:prstGeom>
          <a:noFill/>
          <a:ln w="28575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427" b="1" dirty="0"/>
              <a:t>E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225874" y="5248406"/>
            <a:ext cx="813102" cy="871446"/>
          </a:xfrm>
          <a:prstGeom prst="ellipse">
            <a:avLst/>
          </a:prstGeom>
          <a:noFill/>
          <a:ln w="28575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427" b="1" dirty="0"/>
              <a:t>M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1420312" y="6264461"/>
            <a:ext cx="424227" cy="871446"/>
          </a:xfrm>
          <a:prstGeom prst="ellipse">
            <a:avLst/>
          </a:prstGeom>
          <a:noFill/>
          <a:ln w="28575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427" b="1" dirty="0"/>
              <a:t>I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4619650" y="7765334"/>
            <a:ext cx="1206408" cy="871446"/>
          </a:xfrm>
          <a:prstGeom prst="ellipse">
            <a:avLst/>
          </a:prstGeom>
          <a:noFill/>
          <a:ln w="28575">
            <a:solidFill>
              <a:schemeClr val="accent3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427" b="1" dirty="0"/>
              <a:t>P**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6142841" y="7765334"/>
            <a:ext cx="543695" cy="871446"/>
          </a:xfrm>
          <a:prstGeom prst="ellipse">
            <a:avLst/>
          </a:prstGeom>
          <a:noFill/>
          <a:ln w="28575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427" b="1" dirty="0"/>
              <a:t>F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7109140" y="7765334"/>
            <a:ext cx="586524" cy="871446"/>
          </a:xfrm>
          <a:prstGeom prst="ellipse">
            <a:avLst/>
          </a:prstGeom>
          <a:noFill/>
          <a:ln w="28575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427" b="1" dirty="0"/>
              <a:t>C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5971943" y="2187079"/>
            <a:ext cx="1759661" cy="1613053"/>
          </a:xfrm>
          <a:prstGeom prst="ellipse">
            <a:avLst/>
          </a:prstGeom>
          <a:noFill/>
          <a:ln w="28575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427" b="1" dirty="0"/>
              <a:t>RDA</a:t>
            </a:r>
          </a:p>
          <a:p>
            <a:pPr algn="ctr"/>
            <a:r>
              <a:rPr lang="en-GB" sz="3427" b="1" dirty="0"/>
              <a:t>Entity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10393562" y="2593034"/>
            <a:ext cx="2144125" cy="871446"/>
          </a:xfrm>
          <a:prstGeom prst="ellipse">
            <a:avLst/>
          </a:prstGeom>
          <a:noFill/>
          <a:ln w="28575">
            <a:solidFill>
              <a:schemeClr val="accent3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427" b="1" dirty="0" err="1"/>
              <a:t>Nomen</a:t>
            </a:r>
            <a:endParaRPr lang="en-GB" sz="3427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10922330" y="4076126"/>
            <a:ext cx="1614404" cy="871446"/>
          </a:xfrm>
          <a:prstGeom prst="ellipse">
            <a:avLst/>
          </a:prstGeom>
          <a:noFill/>
          <a:ln w="28575">
            <a:solidFill>
              <a:schemeClr val="accent3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427" b="1" dirty="0"/>
              <a:t>Place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9601618" y="5559217"/>
            <a:ext cx="2933069" cy="871446"/>
          </a:xfrm>
          <a:prstGeom prst="ellipse">
            <a:avLst/>
          </a:prstGeom>
          <a:noFill/>
          <a:ln w="28575">
            <a:solidFill>
              <a:schemeClr val="accent3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427" b="1" dirty="0"/>
              <a:t>Time-span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4350275" y="4250615"/>
            <a:ext cx="1771022" cy="871446"/>
          </a:xfrm>
          <a:prstGeom prst="ellipse">
            <a:avLst/>
          </a:prstGeom>
          <a:noFill/>
          <a:ln w="28575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427" b="1" dirty="0"/>
              <a:t>Agent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5536590" y="5719829"/>
            <a:ext cx="2753730" cy="1613053"/>
          </a:xfrm>
          <a:prstGeom prst="ellipse">
            <a:avLst/>
          </a:prstGeom>
          <a:noFill/>
          <a:ln w="28575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427" b="1" dirty="0"/>
              <a:t>Collective</a:t>
            </a:r>
          </a:p>
          <a:p>
            <a:pPr algn="ctr"/>
            <a:r>
              <a:rPr lang="en-GB" sz="3427" b="1" dirty="0"/>
              <a:t>Agent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11391010" y="596247"/>
            <a:ext cx="1154563" cy="871446"/>
          </a:xfrm>
          <a:prstGeom prst="ellipse">
            <a:avLst/>
          </a:prstGeom>
          <a:noFill/>
          <a:ln w="28575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427" b="1" dirty="0"/>
              <a:t>Res</a:t>
            </a:r>
          </a:p>
        </p:txBody>
      </p:sp>
      <p:cxnSp>
        <p:nvCxnSpPr>
          <p:cNvPr id="141" name="Curved Connector 57"/>
          <p:cNvCxnSpPr>
            <a:cxnSpLocks/>
            <a:stCxn id="83" idx="0"/>
            <a:endCxn id="137" idx="4"/>
          </p:cNvCxnSpPr>
          <p:nvPr/>
        </p:nvCxnSpPr>
        <p:spPr>
          <a:xfrm rot="5400000" flipH="1" flipV="1">
            <a:off x="9050340" y="-730873"/>
            <a:ext cx="719386" cy="5116518"/>
          </a:xfrm>
          <a:prstGeom prst="curvedConnector3">
            <a:avLst>
              <a:gd name="adj1" fmla="val 50000"/>
            </a:avLst>
          </a:prstGeom>
          <a:ln w="254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TextBox 185"/>
          <p:cNvSpPr txBox="1"/>
          <p:nvPr/>
        </p:nvSpPr>
        <p:spPr>
          <a:xfrm>
            <a:off x="9231737" y="1214564"/>
            <a:ext cx="2323650" cy="531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56" dirty="0"/>
              <a:t>is sub-class of</a:t>
            </a:r>
          </a:p>
        </p:txBody>
      </p:sp>
      <p:sp>
        <p:nvSpPr>
          <p:cNvPr id="38" name="Title 1">
            <a:extLst>
              <a:ext uri="{FF2B5EF4-FFF2-40B4-BE49-F238E27FC236}">
                <a16:creationId xmlns:a16="http://schemas.microsoft.com/office/drawing/2014/main" id="{54F4C090-415B-4721-BA32-00796F9C73A2}"/>
              </a:ext>
            </a:extLst>
          </p:cNvPr>
          <p:cNvSpPr txBox="1">
            <a:spLocks/>
          </p:cNvSpPr>
          <p:nvPr/>
        </p:nvSpPr>
        <p:spPr>
          <a:xfrm>
            <a:off x="508000" y="403678"/>
            <a:ext cx="8534400" cy="111144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kern="0" dirty="0">
                <a:solidFill>
                  <a:schemeClr val="tx2"/>
                </a:solidFill>
              </a:rPr>
              <a:t>IFLA LRM and RDA entities</a:t>
            </a:r>
          </a:p>
        </p:txBody>
      </p:sp>
      <p:sp>
        <p:nvSpPr>
          <p:cNvPr id="43" name="Down Arrow 78">
            <a:extLst>
              <a:ext uri="{FF2B5EF4-FFF2-40B4-BE49-F238E27FC236}">
                <a16:creationId xmlns:a16="http://schemas.microsoft.com/office/drawing/2014/main" id="{3BCF7CD3-E6C0-4D72-9881-70EBB47E1469}"/>
              </a:ext>
            </a:extLst>
          </p:cNvPr>
          <p:cNvSpPr/>
          <p:nvPr/>
        </p:nvSpPr>
        <p:spPr>
          <a:xfrm>
            <a:off x="2664469" y="2127248"/>
            <a:ext cx="934625" cy="478677"/>
          </a:xfrm>
          <a:prstGeom prst="downArrow">
            <a:avLst/>
          </a:prstGeom>
          <a:solidFill>
            <a:schemeClr val="accent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570"/>
          </a:p>
        </p:txBody>
      </p:sp>
      <p:cxnSp>
        <p:nvCxnSpPr>
          <p:cNvPr id="44" name="Curved Connector 48">
            <a:extLst>
              <a:ext uri="{FF2B5EF4-FFF2-40B4-BE49-F238E27FC236}">
                <a16:creationId xmlns:a16="http://schemas.microsoft.com/office/drawing/2014/main" id="{A9A41382-0FDE-405A-8B52-8920CA1B774B}"/>
              </a:ext>
            </a:extLst>
          </p:cNvPr>
          <p:cNvCxnSpPr>
            <a:cxnSpLocks/>
            <a:stCxn id="83" idx="2"/>
            <a:endCxn id="93" idx="0"/>
          </p:cNvCxnSpPr>
          <p:nvPr/>
        </p:nvCxnSpPr>
        <p:spPr>
          <a:xfrm rot="10800000" flipV="1">
            <a:off x="5235787" y="2993605"/>
            <a:ext cx="736157" cy="1257009"/>
          </a:xfrm>
          <a:prstGeom prst="curvedConnector2">
            <a:avLst/>
          </a:prstGeom>
          <a:ln w="254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6329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0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3000"/>
                            </p:stCondLst>
                            <p:childTnLst>
                              <p:par>
                                <p:cTn id="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3000"/>
                            </p:stCondLst>
                            <p:childTnLst>
                              <p:par>
                                <p:cTn id="9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000"/>
                            </p:stCondLst>
                            <p:childTnLst>
                              <p:par>
                                <p:cTn id="1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3000"/>
                            </p:stCondLst>
                            <p:childTnLst>
                              <p:par>
                                <p:cTn id="1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4000"/>
                            </p:stCondLst>
                            <p:childTnLst>
                              <p:par>
                                <p:cTn id="1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76" grpId="0"/>
      <p:bldP spid="77" grpId="0"/>
      <p:bldP spid="78" grpId="0"/>
      <p:bldP spid="79" grpId="0" animBg="1"/>
      <p:bldP spid="59" grpId="0" animBg="1"/>
      <p:bldP spid="60" grpId="0"/>
      <p:bldP spid="65" grpId="0" animBg="1"/>
      <p:bldP spid="66" grpId="0" animBg="1"/>
      <p:bldP spid="68" grpId="0" animBg="1"/>
      <p:bldP spid="69" grpId="0" animBg="1"/>
      <p:bldP spid="75" grpId="0" animBg="1"/>
      <p:bldP spid="80" grpId="0" animBg="1"/>
      <p:bldP spid="81" grpId="0" animBg="1"/>
      <p:bldP spid="83" grpId="0" animBg="1"/>
      <p:bldP spid="87" grpId="0" animBg="1"/>
      <p:bldP spid="89" grpId="0" animBg="1"/>
      <p:bldP spid="91" grpId="0" animBg="1"/>
      <p:bldP spid="93" grpId="0" animBg="1"/>
      <p:bldP spid="100" grpId="0" animBg="1"/>
      <p:bldP spid="137" grpId="0" animBg="1"/>
      <p:bldP spid="186" grpId="0"/>
      <p:bldP spid="4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F4DC3A-BABF-4CE1-9392-BC718664D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5F91DA6-384E-4CDF-8090-C62D2362CBD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18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10B93C0-0ECD-4371-BE08-9B36D2555686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7637027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LRM challenges for RDA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54C8A7-E83C-43D8-BA1E-A0C09FE5036A}"/>
              </a:ext>
            </a:extLst>
          </p:cNvPr>
          <p:cNvSpPr txBox="1"/>
          <p:nvPr/>
        </p:nvSpPr>
        <p:spPr>
          <a:xfrm>
            <a:off x="508000" y="1924050"/>
            <a:ext cx="10591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Definition of Person entity excludes “non-human personages”</a:t>
            </a:r>
          </a:p>
          <a:p>
            <a:r>
              <a:rPr lang="en-US" sz="4800" dirty="0"/>
              <a:t>	RDA communities forewarned in 2013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658C8A-876C-4F45-8883-221F17CC5381}"/>
              </a:ext>
            </a:extLst>
          </p:cNvPr>
          <p:cNvSpPr txBox="1"/>
          <p:nvPr/>
        </p:nvSpPr>
        <p:spPr>
          <a:xfrm>
            <a:off x="508000" y="4391712"/>
            <a:ext cx="113879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Treatment of aggregates and serials</a:t>
            </a:r>
          </a:p>
          <a:p>
            <a:r>
              <a:rPr lang="en-US" sz="4800" dirty="0"/>
              <a:t>	Beyond AACR2 …	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24A3A6-2A0C-4EE6-9118-ED449C94AB5F}"/>
              </a:ext>
            </a:extLst>
          </p:cNvPr>
          <p:cNvSpPr txBox="1"/>
          <p:nvPr/>
        </p:nvSpPr>
        <p:spPr>
          <a:xfrm>
            <a:off x="508000" y="6120710"/>
            <a:ext cx="113879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LRM optimized for linked data</a:t>
            </a:r>
          </a:p>
          <a:p>
            <a:r>
              <a:rPr lang="en-US" sz="4800" dirty="0"/>
              <a:t>	No mention in RDA, but part of strategy	</a:t>
            </a:r>
          </a:p>
        </p:txBody>
      </p:sp>
    </p:spTree>
    <p:extLst>
      <p:ext uri="{BB962C8B-B14F-4D97-AF65-F5344CB8AC3E}">
        <p14:creationId xmlns:p14="http://schemas.microsoft.com/office/powerpoint/2010/main" val="2981628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F4DC3A-BABF-4CE1-9392-BC718664D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5F91DA6-384E-4CDF-8090-C62D2362CBD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19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10B93C0-0ECD-4371-BE08-9B36D2555686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7637027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LRM challenges for RDA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2965B4-7332-4783-8707-0E43237F3FAE}"/>
              </a:ext>
            </a:extLst>
          </p:cNvPr>
          <p:cNvSpPr txBox="1"/>
          <p:nvPr/>
        </p:nvSpPr>
        <p:spPr>
          <a:xfrm>
            <a:off x="578774" y="2007532"/>
            <a:ext cx="1014002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Addition of </a:t>
            </a:r>
            <a:r>
              <a:rPr lang="en-US" sz="4800" dirty="0" err="1"/>
              <a:t>Nomen</a:t>
            </a:r>
            <a:r>
              <a:rPr lang="en-US" sz="4800" dirty="0"/>
              <a:t> entity</a:t>
            </a:r>
          </a:p>
          <a:p>
            <a:pPr marL="900113"/>
            <a:r>
              <a:rPr lang="en-US" sz="4800" dirty="0"/>
              <a:t>Very strange … but very useful for the 4-fold path (recording methods)</a:t>
            </a:r>
          </a:p>
          <a:p>
            <a:pPr marL="900113"/>
            <a:r>
              <a:rPr lang="en-US" sz="4800" dirty="0"/>
              <a:t>and authority control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2809E03-1DF4-4358-AA93-A1ED9E93B5DD}"/>
              </a:ext>
            </a:extLst>
          </p:cNvPr>
          <p:cNvSpPr txBox="1"/>
          <p:nvPr/>
        </p:nvSpPr>
        <p:spPr>
          <a:xfrm>
            <a:off x="508000" y="5570140"/>
            <a:ext cx="116186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Addition of manifestation statement element</a:t>
            </a:r>
          </a:p>
          <a:p>
            <a:r>
              <a:rPr lang="en-US" sz="4800" dirty="0"/>
              <a:t>	Separating transcription from recording</a:t>
            </a:r>
          </a:p>
        </p:txBody>
      </p:sp>
    </p:spTree>
    <p:extLst>
      <p:ext uri="{BB962C8B-B14F-4D97-AF65-F5344CB8AC3E}">
        <p14:creationId xmlns:p14="http://schemas.microsoft.com/office/powerpoint/2010/main" val="292658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287C76-B28F-4CF0-A852-FAA3C8EDA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AE9C553-1E3A-47C5-A1CB-850C75911A1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2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D88FB05-1A8C-4C23-849E-1A85F0D34C24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6837128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Linked data diagrams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EDF9541-FF91-4BD4-B9A4-D5FB6D5F4F65}"/>
              </a:ext>
            </a:extLst>
          </p:cNvPr>
          <p:cNvSpPr txBox="1"/>
          <p:nvPr/>
        </p:nvSpPr>
        <p:spPr>
          <a:xfrm>
            <a:off x="1346200" y="2228850"/>
            <a:ext cx="1771022" cy="871446"/>
          </a:xfrm>
          <a:prstGeom prst="ellipse">
            <a:avLst/>
          </a:prstGeom>
          <a:noFill/>
          <a:ln w="28575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427" b="1" dirty="0"/>
              <a:t>Entity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54EA3B-B3B2-430E-A87E-2925AF8BBE2C}"/>
              </a:ext>
            </a:extLst>
          </p:cNvPr>
          <p:cNvSpPr txBox="1"/>
          <p:nvPr/>
        </p:nvSpPr>
        <p:spPr>
          <a:xfrm>
            <a:off x="3556000" y="2125964"/>
            <a:ext cx="78549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A “thing”; identified by a Uniform/Internationalized Resource Identifier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1734518-46AD-462E-8454-236672A1EF7E}"/>
              </a:ext>
            </a:extLst>
          </p:cNvPr>
          <p:cNvSpPr txBox="1"/>
          <p:nvPr/>
        </p:nvSpPr>
        <p:spPr>
          <a:xfrm>
            <a:off x="1348096" y="5581799"/>
            <a:ext cx="1771022" cy="619721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427" b="1" dirty="0"/>
              <a:t>“Stuff”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F3CD96B-E2F4-4A5F-BE11-3519AC791614}"/>
              </a:ext>
            </a:extLst>
          </p:cNvPr>
          <p:cNvSpPr txBox="1"/>
          <p:nvPr/>
        </p:nvSpPr>
        <p:spPr>
          <a:xfrm>
            <a:off x="3481695" y="5353050"/>
            <a:ext cx="78549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A “string” or literal data that can be displayed to humans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A138BE3-E661-4843-85AC-B4CFDDA94450}"/>
              </a:ext>
            </a:extLst>
          </p:cNvPr>
          <p:cNvSpPr txBox="1"/>
          <p:nvPr/>
        </p:nvSpPr>
        <p:spPr>
          <a:xfrm>
            <a:off x="736600" y="4408769"/>
            <a:ext cx="1590720" cy="971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56" dirty="0"/>
              <a:t>property</a:t>
            </a:r>
          </a:p>
          <a:p>
            <a:r>
              <a:rPr lang="en-GB" sz="2856" dirty="0"/>
              <a:t>label</a:t>
            </a:r>
          </a:p>
        </p:txBody>
      </p:sp>
      <p:cxnSp>
        <p:nvCxnSpPr>
          <p:cNvPr id="12" name="Curved Connector 60">
            <a:extLst>
              <a:ext uri="{FF2B5EF4-FFF2-40B4-BE49-F238E27FC236}">
                <a16:creationId xmlns:a16="http://schemas.microsoft.com/office/drawing/2014/main" id="{A8B1CD2F-1BA9-4436-8453-997A68401E62}"/>
              </a:ext>
            </a:extLst>
          </p:cNvPr>
          <p:cNvCxnSpPr>
            <a:cxnSpLocks/>
            <a:stCxn id="7" idx="4"/>
            <a:endCxn id="9" idx="0"/>
          </p:cNvCxnSpPr>
          <p:nvPr/>
        </p:nvCxnSpPr>
        <p:spPr>
          <a:xfrm rot="16200000" flipH="1">
            <a:off x="991908" y="4340099"/>
            <a:ext cx="2481503" cy="1896"/>
          </a:xfrm>
          <a:prstGeom prst="curvedConnector3">
            <a:avLst>
              <a:gd name="adj1" fmla="val 50000"/>
            </a:avLst>
          </a:prstGeom>
          <a:ln w="254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28095E8E-B50D-41E2-986A-9549F68CB8C2}"/>
              </a:ext>
            </a:extLst>
          </p:cNvPr>
          <p:cNvSpPr txBox="1"/>
          <p:nvPr/>
        </p:nvSpPr>
        <p:spPr>
          <a:xfrm>
            <a:off x="3556000" y="3752876"/>
            <a:ext cx="78549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A relationship/property/predicate: has direction (subject – predicate – object)</a:t>
            </a:r>
          </a:p>
        </p:txBody>
      </p:sp>
    </p:spTree>
    <p:extLst>
      <p:ext uri="{BB962C8B-B14F-4D97-AF65-F5344CB8AC3E}">
        <p14:creationId xmlns:p14="http://schemas.microsoft.com/office/powerpoint/2010/main" val="630250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 animBg="1"/>
      <p:bldP spid="10" grpId="0"/>
      <p:bldP spid="11" grpId="0"/>
      <p:bldP spid="1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AAE041-1F86-4FAD-8EFD-2DA4BE2D9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DBB4C4D-CEAF-4C6D-AE40-311D0A41C24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20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BD3FA4-AFCB-4E2A-90DE-249633EA3885}"/>
              </a:ext>
            </a:extLst>
          </p:cNvPr>
          <p:cNvSpPr txBox="1"/>
          <p:nvPr/>
        </p:nvSpPr>
        <p:spPr>
          <a:xfrm>
            <a:off x="642840" y="364497"/>
            <a:ext cx="365895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>
                <a:solidFill>
                  <a:schemeClr val="tx2"/>
                </a:solidFill>
              </a:rPr>
              <a:t>Thank you!</a:t>
            </a:r>
            <a:endParaRPr lang="en-GB" sz="6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159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F4DC3A-BABF-4CE1-9392-BC718664D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5F91DA6-384E-4CDF-8090-C62D2362CBD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3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10B93C0-0ECD-4371-BE08-9B36D2555686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1584088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LRM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54C8A7-E83C-43D8-BA1E-A0C09FE5036A}"/>
              </a:ext>
            </a:extLst>
          </p:cNvPr>
          <p:cNvSpPr txBox="1"/>
          <p:nvPr/>
        </p:nvSpPr>
        <p:spPr>
          <a:xfrm>
            <a:off x="578774" y="3981450"/>
            <a:ext cx="1215933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LRM consolidates the FR family of models</a:t>
            </a:r>
          </a:p>
          <a:p>
            <a:pPr marL="715963"/>
            <a:r>
              <a:rPr lang="en-US" sz="4400" dirty="0"/>
              <a:t>1998: FR for Bibliographic Records (FRBR)</a:t>
            </a:r>
          </a:p>
          <a:p>
            <a:pPr marL="715963"/>
            <a:r>
              <a:rPr lang="en-US" sz="4400" dirty="0"/>
              <a:t>2009: FR for Authority Data (FRAD)</a:t>
            </a:r>
          </a:p>
          <a:p>
            <a:pPr marL="715963"/>
            <a:r>
              <a:rPr lang="en-US" sz="4400" dirty="0"/>
              <a:t>2010: FR for Subject Authority Data (FRSAD) </a:t>
            </a:r>
          </a:p>
          <a:p>
            <a:pPr marL="715963"/>
            <a:r>
              <a:rPr lang="en-US" sz="4400" dirty="0"/>
              <a:t>2011: Working Group on Aggregates report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F5F2770-A2CB-48EF-896B-ABD5A72CF0D8}"/>
              </a:ext>
            </a:extLst>
          </p:cNvPr>
          <p:cNvSpPr txBox="1"/>
          <p:nvPr/>
        </p:nvSpPr>
        <p:spPr>
          <a:xfrm>
            <a:off x="580670" y="1601272"/>
            <a:ext cx="1051560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2017: Library Reference Model</a:t>
            </a:r>
          </a:p>
          <a:p>
            <a:pPr marL="715963"/>
            <a:r>
              <a:rPr lang="en-US" sz="4400" dirty="0"/>
              <a:t>International Federation of Library Associations and Institutions (IFLA)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6062FC2-1F5E-4023-BB6E-DE4BC6E76FCE}"/>
              </a:ext>
            </a:extLst>
          </p:cNvPr>
          <p:cNvSpPr/>
          <p:nvPr/>
        </p:nvSpPr>
        <p:spPr>
          <a:xfrm>
            <a:off x="7197335" y="4743450"/>
            <a:ext cx="2073666" cy="685800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ACE6C4A-B392-4E5E-9779-76EB24798045}"/>
              </a:ext>
            </a:extLst>
          </p:cNvPr>
          <p:cNvSpPr/>
          <p:nvPr/>
        </p:nvSpPr>
        <p:spPr>
          <a:xfrm>
            <a:off x="6473435" y="5377487"/>
            <a:ext cx="1273565" cy="685800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7569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A0A69F-D409-498E-8469-95A5E72F5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43D74E8-3C42-4574-9919-BFA434487B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4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2524AFA-F0E4-43AB-A618-4921E251DD37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5129930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LRM as a model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B69F08E-9EA7-4475-B72C-8F58E92B836B}"/>
              </a:ext>
            </a:extLst>
          </p:cNvPr>
          <p:cNvSpPr txBox="1"/>
          <p:nvPr/>
        </p:nvSpPr>
        <p:spPr>
          <a:xfrm>
            <a:off x="508000" y="2543771"/>
            <a:ext cx="105156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High-level conceptual model</a:t>
            </a:r>
          </a:p>
          <a:p>
            <a:pPr marL="715963"/>
            <a:r>
              <a:rPr lang="en-US" sz="4800" dirty="0"/>
              <a:t>Entity-relationship structure 	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036E56E-8904-4EA1-A84F-65B65722978F}"/>
              </a:ext>
            </a:extLst>
          </p:cNvPr>
          <p:cNvSpPr txBox="1"/>
          <p:nvPr/>
        </p:nvSpPr>
        <p:spPr>
          <a:xfrm>
            <a:off x="508000" y="4594476"/>
            <a:ext cx="11277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Intended for refinement by implementations</a:t>
            </a:r>
          </a:p>
          <a:p>
            <a:pPr marL="715963"/>
            <a:r>
              <a:rPr lang="en-US" sz="4800" dirty="0"/>
              <a:t>By sub-typing entities, relationships, and attributes</a:t>
            </a:r>
          </a:p>
        </p:txBody>
      </p:sp>
    </p:spTree>
    <p:extLst>
      <p:ext uri="{BB962C8B-B14F-4D97-AF65-F5344CB8AC3E}">
        <p14:creationId xmlns:p14="http://schemas.microsoft.com/office/powerpoint/2010/main" val="2611976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A0A69F-D409-498E-8469-95A5E72F5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43D74E8-3C42-4574-9919-BFA434487B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5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2524AFA-F0E4-43AB-A618-4921E251DD37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4099199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LRM entities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B69F08E-9EA7-4475-B72C-8F58E92B836B}"/>
              </a:ext>
            </a:extLst>
          </p:cNvPr>
          <p:cNvSpPr txBox="1"/>
          <p:nvPr/>
        </p:nvSpPr>
        <p:spPr>
          <a:xfrm>
            <a:off x="501932" y="4470839"/>
            <a:ext cx="1051560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Added:</a:t>
            </a:r>
          </a:p>
          <a:p>
            <a:pPr marL="715963"/>
            <a:r>
              <a:rPr lang="en-US" sz="4800" dirty="0"/>
              <a:t>Agent, Collective Agent, </a:t>
            </a:r>
            <a:r>
              <a:rPr lang="en-US" sz="4800" dirty="0" err="1"/>
              <a:t>Nomen</a:t>
            </a:r>
            <a:r>
              <a:rPr lang="en-US" sz="4800" dirty="0"/>
              <a:t>, Place, Time-span</a:t>
            </a:r>
          </a:p>
          <a:p>
            <a:pPr marL="715963"/>
            <a:r>
              <a:rPr lang="en-US" sz="4800" dirty="0"/>
              <a:t>+ Res (super-class of other entities)	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CE2B0A1-5DC8-474D-A108-0F2F516110C2}"/>
              </a:ext>
            </a:extLst>
          </p:cNvPr>
          <p:cNvSpPr txBox="1"/>
          <p:nvPr/>
        </p:nvSpPr>
        <p:spPr>
          <a:xfrm>
            <a:off x="501933" y="1824513"/>
            <a:ext cx="105156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Retained:</a:t>
            </a:r>
          </a:p>
          <a:p>
            <a:pPr marL="715963"/>
            <a:r>
              <a:rPr lang="en-US" sz="4800" dirty="0"/>
              <a:t>Work, Expression, Manifestation, Item, Person**	</a:t>
            </a:r>
          </a:p>
        </p:txBody>
      </p:sp>
    </p:spTree>
    <p:extLst>
      <p:ext uri="{BB962C8B-B14F-4D97-AF65-F5344CB8AC3E}">
        <p14:creationId xmlns:p14="http://schemas.microsoft.com/office/powerpoint/2010/main" val="1514811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A0A69F-D409-498E-8469-95A5E72F5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43D74E8-3C42-4574-9919-BFA434487B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6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2524AFA-F0E4-43AB-A618-4921E251DD37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3289683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Res entity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5AD016-4E80-4C84-BF2A-1F62A6721438}"/>
              </a:ext>
            </a:extLst>
          </p:cNvPr>
          <p:cNvSpPr txBox="1"/>
          <p:nvPr/>
        </p:nvSpPr>
        <p:spPr>
          <a:xfrm>
            <a:off x="508000" y="1924050"/>
            <a:ext cx="1052102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Super-class of all other LRM entities</a:t>
            </a:r>
          </a:p>
          <a:p>
            <a:r>
              <a:rPr lang="en-US" sz="4800" dirty="0"/>
              <a:t>=&gt; What applies to Res applies to every other entity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8D7EC6-653F-49D7-B1B9-AC651BCD47C7}"/>
              </a:ext>
            </a:extLst>
          </p:cNvPr>
          <p:cNvSpPr txBox="1"/>
          <p:nvPr/>
        </p:nvSpPr>
        <p:spPr>
          <a:xfrm>
            <a:off x="508000" y="4567373"/>
            <a:ext cx="105210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Attributes: Category, Note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CEE143-96E6-46DC-8416-66445833D40C}"/>
              </a:ext>
            </a:extLst>
          </p:cNvPr>
          <p:cNvSpPr txBox="1"/>
          <p:nvPr/>
        </p:nvSpPr>
        <p:spPr>
          <a:xfrm>
            <a:off x="508000" y="5733369"/>
            <a:ext cx="105210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High-level relationships (associations) with other entities</a:t>
            </a:r>
          </a:p>
        </p:txBody>
      </p:sp>
    </p:spTree>
    <p:extLst>
      <p:ext uri="{BB962C8B-B14F-4D97-AF65-F5344CB8AC3E}">
        <p14:creationId xmlns:p14="http://schemas.microsoft.com/office/powerpoint/2010/main" val="2581353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A0A69F-D409-498E-8469-95A5E72F5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43D74E8-3C42-4574-9919-BFA434487B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7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2524AFA-F0E4-43AB-A618-4921E251DD37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4490332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 err="1">
                <a:solidFill>
                  <a:schemeClr val="tx2"/>
                </a:solidFill>
              </a:rPr>
              <a:t>Nomen</a:t>
            </a:r>
            <a:r>
              <a:rPr lang="en-GB" sz="6000" kern="0" dirty="0">
                <a:solidFill>
                  <a:schemeClr val="tx2"/>
                </a:solidFill>
              </a:rPr>
              <a:t> entity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6A90AD7-719C-471B-B167-CA92D758FFF6}"/>
              </a:ext>
            </a:extLst>
          </p:cNvPr>
          <p:cNvSpPr txBox="1"/>
          <p:nvPr/>
        </p:nvSpPr>
        <p:spPr>
          <a:xfrm>
            <a:off x="2674772" y="3740150"/>
            <a:ext cx="1771022" cy="871446"/>
          </a:xfrm>
          <a:prstGeom prst="ellipse">
            <a:avLst/>
          </a:prstGeom>
          <a:noFill/>
          <a:ln w="28575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427" b="1" dirty="0"/>
              <a:t>Res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1C2F42B-2C12-4141-B6FB-C16BF303C0F1}"/>
              </a:ext>
            </a:extLst>
          </p:cNvPr>
          <p:cNvSpPr txBox="1"/>
          <p:nvPr/>
        </p:nvSpPr>
        <p:spPr>
          <a:xfrm>
            <a:off x="7289800" y="3752850"/>
            <a:ext cx="2753730" cy="871446"/>
          </a:xfrm>
          <a:prstGeom prst="ellipse">
            <a:avLst/>
          </a:prstGeom>
          <a:noFill/>
          <a:ln w="28575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427" b="1" dirty="0" err="1"/>
              <a:t>Nomen</a:t>
            </a:r>
            <a:endParaRPr lang="en-GB" sz="3427" b="1" dirty="0"/>
          </a:p>
        </p:txBody>
      </p:sp>
      <p:cxnSp>
        <p:nvCxnSpPr>
          <p:cNvPr id="10" name="Curved Connector 57">
            <a:extLst>
              <a:ext uri="{FF2B5EF4-FFF2-40B4-BE49-F238E27FC236}">
                <a16:creationId xmlns:a16="http://schemas.microsoft.com/office/drawing/2014/main" id="{879FB862-2FF8-4ABF-A450-D713D57797A7}"/>
              </a:ext>
            </a:extLst>
          </p:cNvPr>
          <p:cNvCxnSpPr>
            <a:cxnSpLocks/>
            <a:stCxn id="8" idx="6"/>
            <a:endCxn id="9" idx="2"/>
          </p:cNvCxnSpPr>
          <p:nvPr/>
        </p:nvCxnSpPr>
        <p:spPr>
          <a:xfrm>
            <a:off x="4445794" y="4175873"/>
            <a:ext cx="2844006" cy="12700"/>
          </a:xfrm>
          <a:prstGeom prst="curvedConnector3">
            <a:avLst>
              <a:gd name="adj1" fmla="val 50000"/>
            </a:avLst>
          </a:prstGeom>
          <a:ln w="254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D2E5E43A-E597-48C9-8AE8-B46778574CEF}"/>
              </a:ext>
            </a:extLst>
          </p:cNvPr>
          <p:cNvSpPr txBox="1"/>
          <p:nvPr/>
        </p:nvSpPr>
        <p:spPr>
          <a:xfrm>
            <a:off x="4577290" y="3644061"/>
            <a:ext cx="2449517" cy="5318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56" dirty="0"/>
              <a:t>has appellation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0F7DDE4-7925-4F07-B385-D54967F576F4}"/>
              </a:ext>
            </a:extLst>
          </p:cNvPr>
          <p:cNvSpPr txBox="1"/>
          <p:nvPr/>
        </p:nvSpPr>
        <p:spPr>
          <a:xfrm>
            <a:off x="508000" y="2092093"/>
            <a:ext cx="941796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A “name” (designation) of an entity	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AD4A786-301A-4752-8295-CE9845C6B681}"/>
              </a:ext>
            </a:extLst>
          </p:cNvPr>
          <p:cNvSpPr txBox="1"/>
          <p:nvPr/>
        </p:nvSpPr>
        <p:spPr>
          <a:xfrm>
            <a:off x="3479800" y="5016138"/>
            <a:ext cx="572464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All things have names	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FFD4A84-1A2D-4C0E-A8CF-C7EA2AF0037B}"/>
              </a:ext>
            </a:extLst>
          </p:cNvPr>
          <p:cNvSpPr txBox="1"/>
          <p:nvPr/>
        </p:nvSpPr>
        <p:spPr>
          <a:xfrm>
            <a:off x="2336800" y="6559550"/>
            <a:ext cx="2137048" cy="871446"/>
          </a:xfrm>
          <a:prstGeom prst="ellipse">
            <a:avLst/>
          </a:prstGeom>
          <a:noFill/>
          <a:ln w="28575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427" b="1" dirty="0" err="1"/>
              <a:t>Nomen</a:t>
            </a:r>
            <a:endParaRPr lang="en-GB" sz="3427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BE31584-945D-4F44-B861-66CA56BA3767}"/>
              </a:ext>
            </a:extLst>
          </p:cNvPr>
          <p:cNvSpPr txBox="1"/>
          <p:nvPr/>
        </p:nvSpPr>
        <p:spPr>
          <a:xfrm>
            <a:off x="7747000" y="6689724"/>
            <a:ext cx="3581400" cy="619721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427" b="1" dirty="0"/>
              <a:t>“</a:t>
            </a:r>
            <a:r>
              <a:rPr lang="en-GB" sz="3427" b="1" dirty="0" err="1"/>
              <a:t>Nomen</a:t>
            </a:r>
            <a:r>
              <a:rPr lang="en-GB" sz="3427" b="1" dirty="0"/>
              <a:t> string”</a:t>
            </a:r>
          </a:p>
        </p:txBody>
      </p:sp>
      <p:cxnSp>
        <p:nvCxnSpPr>
          <p:cNvPr id="14" name="Curved Connector 57">
            <a:extLst>
              <a:ext uri="{FF2B5EF4-FFF2-40B4-BE49-F238E27FC236}">
                <a16:creationId xmlns:a16="http://schemas.microsoft.com/office/drawing/2014/main" id="{ABC0727F-74C4-493A-8477-7C4F370EAAE1}"/>
              </a:ext>
            </a:extLst>
          </p:cNvPr>
          <p:cNvCxnSpPr>
            <a:cxnSpLocks/>
            <a:stCxn id="12" idx="6"/>
            <a:endCxn id="13" idx="1"/>
          </p:cNvCxnSpPr>
          <p:nvPr/>
        </p:nvCxnSpPr>
        <p:spPr>
          <a:xfrm>
            <a:off x="4473848" y="6995273"/>
            <a:ext cx="3273152" cy="4312"/>
          </a:xfrm>
          <a:prstGeom prst="curvedConnector3">
            <a:avLst>
              <a:gd name="adj1" fmla="val 50000"/>
            </a:avLst>
          </a:prstGeom>
          <a:ln w="254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894963EA-7439-44FF-8CF0-EBF4A8E074EA}"/>
              </a:ext>
            </a:extLst>
          </p:cNvPr>
          <p:cNvSpPr txBox="1"/>
          <p:nvPr/>
        </p:nvSpPr>
        <p:spPr>
          <a:xfrm>
            <a:off x="4605344" y="6463461"/>
            <a:ext cx="2753382" cy="5318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56" dirty="0"/>
              <a:t>has </a:t>
            </a:r>
            <a:r>
              <a:rPr lang="en-GB" sz="2856" dirty="0" err="1"/>
              <a:t>nomen</a:t>
            </a:r>
            <a:r>
              <a:rPr lang="en-GB" sz="2856" dirty="0"/>
              <a:t> string</a:t>
            </a:r>
          </a:p>
        </p:txBody>
      </p:sp>
    </p:spTree>
    <p:extLst>
      <p:ext uri="{BB962C8B-B14F-4D97-AF65-F5344CB8AC3E}">
        <p14:creationId xmlns:p14="http://schemas.microsoft.com/office/powerpoint/2010/main" val="2641518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/>
      <p:bldP spid="19" grpId="0"/>
      <p:bldP spid="12" grpId="0" animBg="1"/>
      <p:bldP spid="13" grpId="0" animBg="1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A0A69F-D409-498E-8469-95A5E72F5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43D74E8-3C42-4574-9919-BFA434487B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8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2524AFA-F0E4-43AB-A618-4921E251DD37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4490332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 err="1">
                <a:solidFill>
                  <a:schemeClr val="tx2"/>
                </a:solidFill>
              </a:rPr>
              <a:t>Nomen</a:t>
            </a:r>
            <a:r>
              <a:rPr lang="en-GB" sz="6000" kern="0" dirty="0">
                <a:solidFill>
                  <a:schemeClr val="tx2"/>
                </a:solidFill>
              </a:rPr>
              <a:t> entity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6A90AD7-719C-471B-B167-CA92D758FFF6}"/>
              </a:ext>
            </a:extLst>
          </p:cNvPr>
          <p:cNvSpPr txBox="1"/>
          <p:nvPr/>
        </p:nvSpPr>
        <p:spPr>
          <a:xfrm>
            <a:off x="6738511" y="2076450"/>
            <a:ext cx="3088217" cy="871446"/>
          </a:xfrm>
          <a:prstGeom prst="ellipse">
            <a:avLst/>
          </a:prstGeom>
          <a:noFill/>
          <a:ln w="28575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427" b="1" dirty="0"/>
              <a:t>Person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1C2F42B-2C12-4141-B6FB-C16BF303C0F1}"/>
              </a:ext>
            </a:extLst>
          </p:cNvPr>
          <p:cNvSpPr txBox="1"/>
          <p:nvPr/>
        </p:nvSpPr>
        <p:spPr>
          <a:xfrm>
            <a:off x="723281" y="2076450"/>
            <a:ext cx="2753730" cy="871446"/>
          </a:xfrm>
          <a:prstGeom prst="ellipse">
            <a:avLst/>
          </a:prstGeom>
          <a:noFill/>
          <a:ln w="28575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427" b="1" dirty="0" err="1"/>
              <a:t>Nomen</a:t>
            </a:r>
            <a:endParaRPr lang="en-GB" sz="3427" b="1" dirty="0"/>
          </a:p>
        </p:txBody>
      </p:sp>
      <p:cxnSp>
        <p:nvCxnSpPr>
          <p:cNvPr id="10" name="Curved Connector 57">
            <a:extLst>
              <a:ext uri="{FF2B5EF4-FFF2-40B4-BE49-F238E27FC236}">
                <a16:creationId xmlns:a16="http://schemas.microsoft.com/office/drawing/2014/main" id="{879FB862-2FF8-4ABF-A450-D713D57797A7}"/>
              </a:ext>
            </a:extLst>
          </p:cNvPr>
          <p:cNvCxnSpPr>
            <a:cxnSpLocks/>
            <a:stCxn id="9" idx="6"/>
            <a:endCxn id="8" idx="2"/>
          </p:cNvCxnSpPr>
          <p:nvPr/>
        </p:nvCxnSpPr>
        <p:spPr>
          <a:xfrm>
            <a:off x="3477011" y="2512173"/>
            <a:ext cx="3261500" cy="12700"/>
          </a:xfrm>
          <a:prstGeom prst="curvedConnector3">
            <a:avLst>
              <a:gd name="adj1" fmla="val 50000"/>
            </a:avLst>
          </a:prstGeom>
          <a:ln w="254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D2E5E43A-E597-48C9-8AE8-B46778574CEF}"/>
              </a:ext>
            </a:extLst>
          </p:cNvPr>
          <p:cNvSpPr txBox="1"/>
          <p:nvPr/>
        </p:nvSpPr>
        <p:spPr>
          <a:xfrm>
            <a:off x="4156414" y="1917018"/>
            <a:ext cx="2553712" cy="5318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56" dirty="0"/>
              <a:t>is appellation of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BE31584-945D-4F44-B861-66CA56BA3767}"/>
              </a:ext>
            </a:extLst>
          </p:cNvPr>
          <p:cNvSpPr txBox="1"/>
          <p:nvPr/>
        </p:nvSpPr>
        <p:spPr>
          <a:xfrm>
            <a:off x="6072819" y="3621854"/>
            <a:ext cx="4419600" cy="619721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427" b="1" dirty="0"/>
              <a:t>“Carroll, Lewis”</a:t>
            </a:r>
          </a:p>
        </p:txBody>
      </p:sp>
      <p:cxnSp>
        <p:nvCxnSpPr>
          <p:cNvPr id="14" name="Curved Connector 57">
            <a:extLst>
              <a:ext uri="{FF2B5EF4-FFF2-40B4-BE49-F238E27FC236}">
                <a16:creationId xmlns:a16="http://schemas.microsoft.com/office/drawing/2014/main" id="{ABC0727F-74C4-493A-8477-7C4F370EAAE1}"/>
              </a:ext>
            </a:extLst>
          </p:cNvPr>
          <p:cNvCxnSpPr>
            <a:cxnSpLocks/>
            <a:stCxn id="9" idx="5"/>
            <a:endCxn id="13" idx="1"/>
          </p:cNvCxnSpPr>
          <p:nvPr/>
        </p:nvCxnSpPr>
        <p:spPr>
          <a:xfrm rot="16200000" flipH="1">
            <a:off x="4017559" y="1876454"/>
            <a:ext cx="1111439" cy="2999082"/>
          </a:xfrm>
          <a:prstGeom prst="curvedConnector2">
            <a:avLst/>
          </a:prstGeom>
          <a:ln w="254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894963EA-7439-44FF-8CF0-EBF4A8E074EA}"/>
              </a:ext>
            </a:extLst>
          </p:cNvPr>
          <p:cNvSpPr txBox="1"/>
          <p:nvPr/>
        </p:nvSpPr>
        <p:spPr>
          <a:xfrm>
            <a:off x="3304463" y="3922387"/>
            <a:ext cx="2753382" cy="5318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56" dirty="0"/>
              <a:t>has </a:t>
            </a:r>
            <a:r>
              <a:rPr lang="en-GB" sz="2856" dirty="0" err="1"/>
              <a:t>nomen</a:t>
            </a:r>
            <a:r>
              <a:rPr lang="en-GB" sz="2856" dirty="0"/>
              <a:t> string</a:t>
            </a:r>
          </a:p>
        </p:txBody>
      </p:sp>
      <p:cxnSp>
        <p:nvCxnSpPr>
          <p:cNvPr id="32" name="Curved Connector 57">
            <a:extLst>
              <a:ext uri="{FF2B5EF4-FFF2-40B4-BE49-F238E27FC236}">
                <a16:creationId xmlns:a16="http://schemas.microsoft.com/office/drawing/2014/main" id="{9F847F25-71A1-479A-8C38-F8A79EFE37F2}"/>
              </a:ext>
            </a:extLst>
          </p:cNvPr>
          <p:cNvCxnSpPr>
            <a:cxnSpLocks/>
            <a:stCxn id="9" idx="4"/>
            <a:endCxn id="39" idx="1"/>
          </p:cNvCxnSpPr>
          <p:nvPr/>
        </p:nvCxnSpPr>
        <p:spPr>
          <a:xfrm rot="16200000" flipH="1">
            <a:off x="2635446" y="2412595"/>
            <a:ext cx="2277498" cy="3348099"/>
          </a:xfrm>
          <a:prstGeom prst="curvedConnector2">
            <a:avLst/>
          </a:prstGeom>
          <a:ln w="254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91F62044-0BF4-4DF8-9B08-5B8B62E17620}"/>
              </a:ext>
            </a:extLst>
          </p:cNvPr>
          <p:cNvSpPr txBox="1"/>
          <p:nvPr/>
        </p:nvSpPr>
        <p:spPr>
          <a:xfrm>
            <a:off x="3556701" y="5234844"/>
            <a:ext cx="1891543" cy="9712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856" dirty="0"/>
              <a:t>has context</a:t>
            </a:r>
          </a:p>
          <a:p>
            <a:pPr algn="r"/>
            <a:r>
              <a:rPr lang="en-GB" sz="2856" dirty="0"/>
              <a:t>of use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5593469-3456-4A9E-B6F6-F1C5220F6B01}"/>
              </a:ext>
            </a:extLst>
          </p:cNvPr>
          <p:cNvSpPr txBox="1"/>
          <p:nvPr/>
        </p:nvSpPr>
        <p:spPr>
          <a:xfrm>
            <a:off x="5448245" y="4915533"/>
            <a:ext cx="5668749" cy="619721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427" b="1" dirty="0"/>
              <a:t>“Used in works for children”</a:t>
            </a:r>
          </a:p>
        </p:txBody>
      </p:sp>
      <p:cxnSp>
        <p:nvCxnSpPr>
          <p:cNvPr id="42" name="Curved Connector 57">
            <a:extLst>
              <a:ext uri="{FF2B5EF4-FFF2-40B4-BE49-F238E27FC236}">
                <a16:creationId xmlns:a16="http://schemas.microsoft.com/office/drawing/2014/main" id="{DB4AF0D4-A3B8-4989-B332-236B9C4DF5A7}"/>
              </a:ext>
            </a:extLst>
          </p:cNvPr>
          <p:cNvCxnSpPr>
            <a:cxnSpLocks/>
            <a:stCxn id="9" idx="4"/>
            <a:endCxn id="43" idx="2"/>
          </p:cNvCxnSpPr>
          <p:nvPr/>
        </p:nvCxnSpPr>
        <p:spPr>
          <a:xfrm rot="16200000" flipH="1">
            <a:off x="1918188" y="3129854"/>
            <a:ext cx="3697040" cy="3333124"/>
          </a:xfrm>
          <a:prstGeom prst="curvedConnector2">
            <a:avLst/>
          </a:prstGeom>
          <a:ln w="254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A8AC8839-DB7D-4790-80BB-A3048A89AC20}"/>
              </a:ext>
            </a:extLst>
          </p:cNvPr>
          <p:cNvSpPr txBox="1"/>
          <p:nvPr/>
        </p:nvSpPr>
        <p:spPr>
          <a:xfrm>
            <a:off x="5433270" y="6209213"/>
            <a:ext cx="5698699" cy="871446"/>
          </a:xfrm>
          <a:prstGeom prst="ellipse">
            <a:avLst/>
          </a:prstGeom>
          <a:noFill/>
          <a:ln w="28575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427" b="1" dirty="0"/>
              <a:t>Authority File (Work)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1A5D7F59-1AE8-4419-A62B-B663F66A4694}"/>
              </a:ext>
            </a:extLst>
          </p:cNvPr>
          <p:cNvSpPr txBox="1"/>
          <p:nvPr/>
        </p:nvSpPr>
        <p:spPr>
          <a:xfrm>
            <a:off x="2039169" y="6691501"/>
            <a:ext cx="3451586" cy="5318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56" dirty="0"/>
              <a:t>has scheme of </a:t>
            </a:r>
            <a:r>
              <a:rPr lang="en-GB" sz="2856" dirty="0" err="1"/>
              <a:t>nomen</a:t>
            </a:r>
            <a:endParaRPr lang="en-GB" sz="2856" dirty="0"/>
          </a:p>
        </p:txBody>
      </p:sp>
    </p:spTree>
    <p:extLst>
      <p:ext uri="{BB962C8B-B14F-4D97-AF65-F5344CB8AC3E}">
        <p14:creationId xmlns:p14="http://schemas.microsoft.com/office/powerpoint/2010/main" val="1168282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/>
      <p:bldP spid="35" grpId="0"/>
      <p:bldP spid="39" grpId="0" animBg="1"/>
      <p:bldP spid="43" grpId="0" animBg="1"/>
      <p:bldP spid="5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A0A69F-D409-498E-8469-95A5E72F5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43D74E8-3C42-4574-9919-BFA434487B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9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2524AFA-F0E4-43AB-A618-4921E251DD37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4039888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Agent entity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7E78B6-F0B6-488A-8AAF-0A17E2A0B683}"/>
              </a:ext>
            </a:extLst>
          </p:cNvPr>
          <p:cNvSpPr txBox="1"/>
          <p:nvPr/>
        </p:nvSpPr>
        <p:spPr>
          <a:xfrm>
            <a:off x="2734213" y="4649980"/>
            <a:ext cx="2009419" cy="871446"/>
          </a:xfrm>
          <a:prstGeom prst="ellipse">
            <a:avLst/>
          </a:prstGeom>
          <a:noFill/>
          <a:ln w="28575">
            <a:solidFill>
              <a:schemeClr val="accent3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427" b="1" dirty="0"/>
              <a:t>Person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EC86C50-EDC2-4F1C-A0B0-045D32A081C0}"/>
              </a:ext>
            </a:extLst>
          </p:cNvPr>
          <p:cNvSpPr txBox="1"/>
          <p:nvPr/>
        </p:nvSpPr>
        <p:spPr>
          <a:xfrm>
            <a:off x="4241800" y="1924050"/>
            <a:ext cx="1771022" cy="871446"/>
          </a:xfrm>
          <a:prstGeom prst="ellipse">
            <a:avLst/>
          </a:prstGeom>
          <a:noFill/>
          <a:ln w="28575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427" b="1" dirty="0"/>
              <a:t>Agent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A4BD600-8BAD-4ECC-907C-F695372E9362}"/>
              </a:ext>
            </a:extLst>
          </p:cNvPr>
          <p:cNvSpPr txBox="1"/>
          <p:nvPr/>
        </p:nvSpPr>
        <p:spPr>
          <a:xfrm>
            <a:off x="5451876" y="4189698"/>
            <a:ext cx="2753730" cy="1613053"/>
          </a:xfrm>
          <a:prstGeom prst="ellipse">
            <a:avLst/>
          </a:prstGeom>
          <a:noFill/>
          <a:ln w="28575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427" b="1" dirty="0"/>
              <a:t>Collective</a:t>
            </a:r>
          </a:p>
          <a:p>
            <a:pPr algn="ctr"/>
            <a:r>
              <a:rPr lang="en-GB" sz="3427" b="1" dirty="0"/>
              <a:t>Agent</a:t>
            </a:r>
          </a:p>
        </p:txBody>
      </p:sp>
      <p:cxnSp>
        <p:nvCxnSpPr>
          <p:cNvPr id="12" name="Curved Connector 57">
            <a:extLst>
              <a:ext uri="{FF2B5EF4-FFF2-40B4-BE49-F238E27FC236}">
                <a16:creationId xmlns:a16="http://schemas.microsoft.com/office/drawing/2014/main" id="{56E3483B-16E4-42D5-ABBA-3FFE910B74E0}"/>
              </a:ext>
            </a:extLst>
          </p:cNvPr>
          <p:cNvCxnSpPr>
            <a:cxnSpLocks/>
            <a:stCxn id="10" idx="4"/>
            <a:endCxn id="11" idx="0"/>
          </p:cNvCxnSpPr>
          <p:nvPr/>
        </p:nvCxnSpPr>
        <p:spPr>
          <a:xfrm rot="16200000" flipH="1">
            <a:off x="5280925" y="2641882"/>
            <a:ext cx="1394202" cy="1701430"/>
          </a:xfrm>
          <a:prstGeom prst="curvedConnector3">
            <a:avLst>
              <a:gd name="adj1" fmla="val 50000"/>
            </a:avLst>
          </a:prstGeom>
          <a:ln w="254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60FF185-4DEA-4891-A6A3-271798854EE7}"/>
              </a:ext>
            </a:extLst>
          </p:cNvPr>
          <p:cNvSpPr txBox="1"/>
          <p:nvPr/>
        </p:nvSpPr>
        <p:spPr>
          <a:xfrm>
            <a:off x="6975876" y="3553248"/>
            <a:ext cx="2116285" cy="5318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56" dirty="0"/>
              <a:t>has sub-class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AFCE668-375F-4B76-9F91-CFE8F2A5F51E}"/>
              </a:ext>
            </a:extLst>
          </p:cNvPr>
          <p:cNvSpPr txBox="1"/>
          <p:nvPr/>
        </p:nvSpPr>
        <p:spPr>
          <a:xfrm>
            <a:off x="1727200" y="6908812"/>
            <a:ext cx="93778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3600" dirty="0"/>
              <a:t>Real person who lives or is assumed to have lived</a:t>
            </a:r>
            <a:endParaRPr lang="en-GB" sz="36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595D308-4ECB-4F73-90C1-0FE9B4EF3B39}"/>
              </a:ext>
            </a:extLst>
          </p:cNvPr>
          <p:cNvSpPr txBox="1"/>
          <p:nvPr/>
        </p:nvSpPr>
        <p:spPr>
          <a:xfrm>
            <a:off x="3529570" y="6032616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3600" dirty="0"/>
              <a:t>1</a:t>
            </a:r>
            <a:endParaRPr lang="en-GB" sz="36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FDFEF66-398D-482B-BE8C-B7199503BE06}"/>
              </a:ext>
            </a:extLst>
          </p:cNvPr>
          <p:cNvSpPr txBox="1"/>
          <p:nvPr/>
        </p:nvSpPr>
        <p:spPr>
          <a:xfrm>
            <a:off x="6504774" y="6032616"/>
            <a:ext cx="6479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3600" dirty="0"/>
              <a:t>2+</a:t>
            </a:r>
            <a:endParaRPr lang="en-GB" sz="36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C418097-3557-4A67-AD82-AA2FD4AB449E}"/>
              </a:ext>
            </a:extLst>
          </p:cNvPr>
          <p:cNvSpPr txBox="1"/>
          <p:nvPr/>
        </p:nvSpPr>
        <p:spPr>
          <a:xfrm>
            <a:off x="1528935" y="4105482"/>
            <a:ext cx="2116285" cy="5318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56" dirty="0"/>
              <a:t>has sub-class</a:t>
            </a:r>
          </a:p>
        </p:txBody>
      </p:sp>
      <p:cxnSp>
        <p:nvCxnSpPr>
          <p:cNvPr id="22" name="Curved Connector 60">
            <a:extLst>
              <a:ext uri="{FF2B5EF4-FFF2-40B4-BE49-F238E27FC236}">
                <a16:creationId xmlns:a16="http://schemas.microsoft.com/office/drawing/2014/main" id="{1DCDB7DC-019C-48FC-8DB2-BE29FD523CF6}"/>
              </a:ext>
            </a:extLst>
          </p:cNvPr>
          <p:cNvCxnSpPr>
            <a:cxnSpLocks/>
            <a:stCxn id="10" idx="4"/>
            <a:endCxn id="9" idx="0"/>
          </p:cNvCxnSpPr>
          <p:nvPr/>
        </p:nvCxnSpPr>
        <p:spPr>
          <a:xfrm rot="5400000">
            <a:off x="3505875" y="3028544"/>
            <a:ext cx="1854484" cy="1388388"/>
          </a:xfrm>
          <a:prstGeom prst="curvedConnector3">
            <a:avLst>
              <a:gd name="adj1" fmla="val 50000"/>
            </a:avLst>
          </a:prstGeom>
          <a:ln w="254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814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7" grpId="0"/>
      <p:bldP spid="18" grpId="0"/>
      <p:bldP spid="19" grpId="0"/>
      <p:bldP spid="20" grpId="0"/>
      <p:bldP spid="21" grpId="0"/>
    </p:bldLst>
  </p:timing>
</p:sld>
</file>

<file path=ppt/theme/theme1.xml><?xml version="1.0" encoding="utf-8"?>
<a:theme xmlns:a="http://schemas.openxmlformats.org/drawingml/2006/main" name="Office Theme">
  <a:themeElements>
    <a:clrScheme name="RDA colors">
      <a:dk1>
        <a:sysClr val="windowText" lastClr="000000"/>
      </a:dk1>
      <a:lt1>
        <a:sysClr val="window" lastClr="FFFFFF"/>
      </a:lt1>
      <a:dk2>
        <a:srgbClr val="21328A"/>
      </a:dk2>
      <a:lt2>
        <a:srgbClr val="FECE4E"/>
      </a:lt2>
      <a:accent1>
        <a:srgbClr val="F59B2D"/>
      </a:accent1>
      <a:accent2>
        <a:srgbClr val="59B2DF"/>
      </a:accent2>
      <a:accent3>
        <a:srgbClr val="CF7609"/>
      </a:accent3>
      <a:accent4>
        <a:srgbClr val="8A4F06"/>
      </a:accent4>
      <a:accent5>
        <a:srgbClr val="BFBFBF"/>
      </a:accent5>
      <a:accent6>
        <a:srgbClr val="7F7F7F"/>
      </a:accent6>
      <a:hlink>
        <a:srgbClr val="F59B2D"/>
      </a:hlink>
      <a:folHlink>
        <a:srgbClr val="21328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DA template" id="{A9586000-ABCC-4F00-A5EB-CE79DC5CE2ED}" vid="{7EFD873D-87CF-4CB2-A974-3F483C95BD8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6294</TotalTime>
  <Words>1075</Words>
  <Application>Microsoft Office PowerPoint</Application>
  <PresentationFormat>Custom</PresentationFormat>
  <Paragraphs>199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</dc:title>
  <dc:creator>Kimberly Thornton</dc:creator>
  <cp:lastModifiedBy>Gordon Dunsire</cp:lastModifiedBy>
  <cp:revision>114</cp:revision>
  <dcterms:created xsi:type="dcterms:W3CDTF">2018-05-30T16:51:30Z</dcterms:created>
  <dcterms:modified xsi:type="dcterms:W3CDTF">2018-08-12T11:19:45Z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2018-05-30T00:00:00Z</vt:filetime>
  </property>
  <property fmtid="{D5CDD505-2E9C-101B-9397-08002B2CF9AE}" pid="3" name="Creator">
    <vt:lpwstr>Adobe InDesign CC 13.1 (Windows)</vt:lpwstr>
  </property>
  <property fmtid="{D5CDD505-2E9C-101B-9397-08002B2CF9AE}" pid="4" name="LastSaved">
    <vt:filetime>2018-05-30T00:00:00Z</vt:filetime>
  </property>
</Properties>
</file>