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5" r:id="rId9"/>
    <p:sldId id="266" r:id="rId10"/>
    <p:sldId id="267" r:id="rId11"/>
    <p:sldId id="264" r:id="rId12"/>
    <p:sldId id="275" r:id="rId13"/>
    <p:sldId id="269" r:id="rId14"/>
    <p:sldId id="270" r:id="rId15"/>
    <p:sldId id="271" r:id="rId16"/>
    <p:sldId id="273" r:id="rId17"/>
    <p:sldId id="272" r:id="rId18"/>
    <p:sldId id="274" r:id="rId19"/>
    <p:sldId id="276" r:id="rId20"/>
    <p:sldId id="278" r:id="rId21"/>
    <p:sldId id="277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D2191-3888-4F96-98B7-C221CF163A2F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FB5B-DAB4-4366-A8D5-3C156EF47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6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can look at a typical simple case.</a:t>
            </a:r>
          </a:p>
          <a:p>
            <a:r>
              <a:rPr lang="en-GB" dirty="0"/>
              <a:t>* This is the WEMI stack for a single resource;</a:t>
            </a:r>
            <a:r>
              <a:rPr lang="en-GB" baseline="0" dirty="0"/>
              <a:t> there is an Item, and therefore a Manifestation, Expression, and Work.</a:t>
            </a:r>
          </a:p>
          <a:p>
            <a:r>
              <a:rPr lang="en-GB" dirty="0"/>
              <a:t>* The Work has two attribute values, for a label such</a:t>
            </a:r>
            <a:r>
              <a:rPr lang="en-GB" baseline="0" dirty="0"/>
              <a:t> as the Preferred title or Authorized access point and for a descriptive element such as Intended audience.</a:t>
            </a:r>
          </a:p>
          <a:p>
            <a:r>
              <a:rPr lang="en-GB" baseline="0" dirty="0"/>
              <a:t>* The Manifestation and Item have label attributes; the Expression and Manifestation have descriptive attributes.</a:t>
            </a:r>
          </a:p>
          <a:p>
            <a:r>
              <a:rPr lang="en-GB" baseline="0" dirty="0"/>
              <a:t>* Is this set of values the record for the resource?</a:t>
            </a:r>
          </a:p>
          <a:p>
            <a:r>
              <a:rPr lang="en-GB" dirty="0"/>
              <a:t>* The</a:t>
            </a:r>
            <a:r>
              <a:rPr lang="en-GB" baseline="0" dirty="0"/>
              <a:t> Work is related to a Person such as its creator. In linked data applications, the entity is identified with a URI.</a:t>
            </a:r>
          </a:p>
          <a:p>
            <a:r>
              <a:rPr lang="en-GB" dirty="0"/>
              <a:t>* The Expression is related</a:t>
            </a:r>
            <a:r>
              <a:rPr lang="en-GB" baseline="0" dirty="0"/>
              <a:t> to a different Person such as a translator, the Manifestation to a Corporate Body such as a publisher, and the Item to a Family such as a donor. The Work is also related to another Work such as an abridgment, and the Expression is related to yet another Work such as a review.</a:t>
            </a:r>
          </a:p>
          <a:p>
            <a:r>
              <a:rPr lang="en-GB" baseline="0" dirty="0"/>
              <a:t>* Do we extend the set of values to include the identifiers of the related entities?</a:t>
            </a:r>
          </a:p>
          <a:p>
            <a:r>
              <a:rPr lang="en-GB" baseline="0" dirty="0"/>
              <a:t>* Each of the related entities has its own label, and related WEMI entities are components of other WEMI stacks.</a:t>
            </a:r>
          </a:p>
          <a:p>
            <a:r>
              <a:rPr lang="en-GB" dirty="0"/>
              <a:t>* Do we</a:t>
            </a:r>
            <a:r>
              <a:rPr lang="en-GB" baseline="0" dirty="0"/>
              <a:t> extend the record to include the labels of related entities?</a:t>
            </a:r>
          </a:p>
          <a:p>
            <a:pPr marL="0" indent="0">
              <a:buFont typeface="Arial" charset="0"/>
              <a:buNone/>
            </a:pPr>
            <a:r>
              <a:rPr lang="en-GB" dirty="0"/>
              <a:t>* Each of the related entities has its own</a:t>
            </a:r>
            <a:r>
              <a:rPr lang="en-GB" baseline="0" dirty="0"/>
              <a:t> descriptive attributes.</a:t>
            </a:r>
          </a:p>
          <a:p>
            <a:pPr marL="0" indent="0">
              <a:buFont typeface="Arial" charset="0"/>
              <a:buNone/>
            </a:pPr>
            <a:r>
              <a:rPr lang="en-GB" baseline="0" dirty="0"/>
              <a:t>* Do we extend the record to include other information about related entities?</a:t>
            </a:r>
          </a:p>
          <a:p>
            <a:pPr marL="0" indent="0">
              <a:buFont typeface="Arial" charset="0"/>
              <a:buNone/>
            </a:pPr>
            <a:r>
              <a:rPr lang="en-GB" dirty="0"/>
              <a:t>* Each of the related entities may</a:t>
            </a:r>
            <a:r>
              <a:rPr lang="en-GB" baseline="0" dirty="0"/>
              <a:t> be related to other entities, such as the Person who is producer of the manuscript that abridges the original Work. Where does the record end?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14DF-910D-4DA2-962C-6CAB7A4207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4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F732-CAD8-4947-A1D8-8B600E9F8A40}" type="datetimeFigureOut">
              <a:rPr lang="en-GB" smtClean="0"/>
              <a:t>25/06/2016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7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D48F732-CAD8-4947-A1D8-8B600E9F8A4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78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D48F732-CAD8-4947-A1D8-8B600E9F8A4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9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D48F732-CAD8-4947-A1D8-8B600E9F8A40}" type="datetimeFigureOut">
              <a:rPr lang="en-GB" smtClean="0"/>
              <a:t>25/06/2016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4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8D48F732-CAD8-4947-A1D8-8B600E9F8A40}" type="datetimeFigureOut">
              <a:rPr lang="en-GB" smtClean="0"/>
              <a:t>25/06/2016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3336"/>
            <a:ext cx="1590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0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scchair@rdatoolkit.or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aregistry.info/Examples/exRSCFullScore.html" TargetMode="External"/><Relationship Id="rId2" Type="http://schemas.openxmlformats.org/officeDocument/2006/relationships/hyperlink" Target="http://www.rdatoolkit.org/sites/default/files/rsc_rda_complete_examples_bibliographic_april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balls.info/topics/m/rdaex/rdaexScor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does RDA linked data look like and how does it benefit users?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Gordon Dunsire</a:t>
            </a:r>
          </a:p>
          <a:p>
            <a:r>
              <a:rPr lang="en-GB" dirty="0"/>
              <a:t>Presented to RDA Forum, ALA Annual, Orlando, USA, June 25, 2016</a:t>
            </a:r>
          </a:p>
        </p:txBody>
      </p:sp>
    </p:spTree>
    <p:extLst>
      <p:ext uri="{BB962C8B-B14F-4D97-AF65-F5344CB8AC3E}">
        <p14:creationId xmlns:p14="http://schemas.microsoft.com/office/powerpoint/2010/main" val="42787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769" y="1253834"/>
            <a:ext cx="2344743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8181" y="3201214"/>
            <a:ext cx="86113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"2004"</a:t>
            </a:r>
            <a:endParaRPr lang="en-GB" dirty="0"/>
          </a:p>
        </p:txBody>
      </p:sp>
      <p:cxnSp>
        <p:nvCxnSpPr>
          <p:cNvPr id="13" name="Curved Connector 12"/>
          <p:cNvCxnSpPr>
            <a:stCxn id="31" idx="5"/>
            <a:endCxn id="19" idx="2"/>
          </p:cNvCxnSpPr>
          <p:nvPr/>
        </p:nvCxnSpPr>
        <p:spPr>
          <a:xfrm rot="16200000" flipH="1">
            <a:off x="2279013" y="3322033"/>
            <a:ext cx="1878853" cy="835185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31" idx="5"/>
            <a:endCxn id="21" idx="2"/>
          </p:cNvCxnSpPr>
          <p:nvPr/>
        </p:nvCxnSpPr>
        <p:spPr>
          <a:xfrm rot="16200000" flipH="1">
            <a:off x="1885882" y="3715165"/>
            <a:ext cx="2611017" cy="78108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31" idx="4"/>
            <a:endCxn id="23" idx="0"/>
          </p:cNvCxnSpPr>
          <p:nvPr/>
        </p:nvCxnSpPr>
        <p:spPr>
          <a:xfrm rot="16200000" flipH="1">
            <a:off x="1125909" y="3601825"/>
            <a:ext cx="1455463" cy="1700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1" idx="6"/>
            <a:endCxn id="11" idx="1"/>
          </p:cNvCxnSpPr>
          <p:nvPr/>
        </p:nvCxnSpPr>
        <p:spPr>
          <a:xfrm>
            <a:off x="3196714" y="2601280"/>
            <a:ext cx="1851467" cy="784600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5618" y="403710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rdam:P30135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6032" y="4419377"/>
            <a:ext cx="1792481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rdact:1049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933" y="5151541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rdamt:1007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2009" y="4338058"/>
            <a:ext cx="1400263" cy="562630"/>
          </a:xfrm>
          <a:prstGeom prst="ellipse">
            <a:avLst/>
          </a:prstGeom>
          <a:solidFill>
            <a:srgbClr val="BBD18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Work:1</a:t>
            </a:r>
            <a:endParaRPr lang="en-GB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242" y="212436"/>
            <a:ext cx="5019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Manifestation</a:t>
            </a:r>
            <a:r>
              <a:rPr lang="en-GB" sz="2800" dirty="0"/>
              <a:t> linked data 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566" y="2319965"/>
            <a:ext cx="2703148" cy="562630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Manifestation:1</a:t>
            </a:r>
          </a:p>
        </p:txBody>
      </p:sp>
      <p:cxnSp>
        <p:nvCxnSpPr>
          <p:cNvPr id="38" name="Curved Connector 37"/>
          <p:cNvCxnSpPr>
            <a:stCxn id="31" idx="0"/>
            <a:endCxn id="5" idx="4"/>
          </p:cNvCxnSpPr>
          <p:nvPr/>
        </p:nvCxnSpPr>
        <p:spPr>
          <a:xfrm rot="5400000" flipH="1" flipV="1">
            <a:off x="1593390" y="2068215"/>
            <a:ext cx="503501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3700" y="185965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rdam:P30139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603785" y="4502428"/>
            <a:ext cx="158248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"volume"@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603785" y="5226845"/>
            <a:ext cx="20441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"unmediated"@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cxnSp>
        <p:nvCxnSpPr>
          <p:cNvPr id="43" name="Curved Connector 42"/>
          <p:cNvCxnSpPr>
            <a:stCxn id="19" idx="6"/>
            <a:endCxn id="40" idx="1"/>
          </p:cNvCxnSpPr>
          <p:nvPr/>
        </p:nvCxnSpPr>
        <p:spPr>
          <a:xfrm>
            <a:off x="5428513" y="4679053"/>
            <a:ext cx="1175272" cy="804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6"/>
            <a:endCxn id="41" idx="1"/>
          </p:cNvCxnSpPr>
          <p:nvPr/>
        </p:nvCxnSpPr>
        <p:spPr>
          <a:xfrm>
            <a:off x="5482612" y="5411217"/>
            <a:ext cx="1121173" cy="29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5937" y="2616612"/>
            <a:ext cx="198964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"[United States?]"</a:t>
            </a:r>
            <a:endParaRPr lang="en-GB" dirty="0"/>
          </a:p>
        </p:txBody>
      </p:sp>
      <p:cxnSp>
        <p:nvCxnSpPr>
          <p:cNvPr id="30" name="Curved Connector 29"/>
          <p:cNvCxnSpPr>
            <a:stCxn id="31" idx="6"/>
            <a:endCxn id="27" idx="1"/>
          </p:cNvCxnSpPr>
          <p:nvPr/>
        </p:nvCxnSpPr>
        <p:spPr>
          <a:xfrm>
            <a:off x="3196714" y="2601280"/>
            <a:ext cx="1989223" cy="19999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05841" y="1483155"/>
            <a:ext cx="21948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"Margaret 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36" name="Curved Connector 35"/>
          <p:cNvCxnSpPr>
            <a:stCxn id="31" idx="6"/>
            <a:endCxn id="32" idx="1"/>
          </p:cNvCxnSpPr>
          <p:nvPr/>
        </p:nvCxnSpPr>
        <p:spPr>
          <a:xfrm flipV="1">
            <a:off x="3196714" y="1667821"/>
            <a:ext cx="1809127" cy="93345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03277" y="980785"/>
            <a:ext cx="432770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en-US" dirty="0">
                <a:latin typeface="Arial Unicode MS" panose="020B0604020202020204" pitchFamily="34" charset="-128"/>
              </a:rPr>
              <a:t>"Concerto for violin and chamber music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45" name="Curved Connector 44"/>
          <p:cNvCxnSpPr>
            <a:stCxn id="31" idx="6"/>
            <a:endCxn id="44" idx="1"/>
          </p:cNvCxnSpPr>
          <p:nvPr/>
        </p:nvCxnSpPr>
        <p:spPr>
          <a:xfrm flipV="1">
            <a:off x="3196714" y="1165451"/>
            <a:ext cx="1206563" cy="143582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85937" y="2029139"/>
            <a:ext cx="352853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 New Music Publishing"</a:t>
            </a:r>
            <a:endParaRPr lang="en-GB" dirty="0"/>
          </a:p>
        </p:txBody>
      </p:sp>
      <p:cxnSp>
        <p:nvCxnSpPr>
          <p:cNvPr id="58" name="Curved Connector 57"/>
          <p:cNvCxnSpPr>
            <a:stCxn id="31" idx="6"/>
            <a:endCxn id="57" idx="1"/>
          </p:cNvCxnSpPr>
          <p:nvPr/>
        </p:nvCxnSpPr>
        <p:spPr>
          <a:xfrm flipV="1">
            <a:off x="3196714" y="2213805"/>
            <a:ext cx="1989223" cy="38747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1" idx="6"/>
            <a:endCxn id="63" idx="1"/>
          </p:cNvCxnSpPr>
          <p:nvPr/>
        </p:nvCxnSpPr>
        <p:spPr>
          <a:xfrm>
            <a:off x="3196714" y="2601280"/>
            <a:ext cx="1169947" cy="13605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66661" y="3777185"/>
            <a:ext cx="9765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"42 cm"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3581933" y="5883705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rdami:1001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5" name="Curved Connector 84"/>
          <p:cNvCxnSpPr>
            <a:stCxn id="31" idx="5"/>
            <a:endCxn id="83" idx="2"/>
          </p:cNvCxnSpPr>
          <p:nvPr/>
        </p:nvCxnSpPr>
        <p:spPr>
          <a:xfrm rot="16200000" flipH="1">
            <a:off x="1519800" y="4081247"/>
            <a:ext cx="3343181" cy="78108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3" idx="6"/>
            <a:endCxn id="118" idx="1"/>
          </p:cNvCxnSpPr>
          <p:nvPr/>
        </p:nvCxnSpPr>
        <p:spPr>
          <a:xfrm flipV="1">
            <a:off x="5482612" y="6135929"/>
            <a:ext cx="1121173" cy="745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603785" y="5951263"/>
            <a:ext cx="187743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"single unit"@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3" grpId="0"/>
      <p:bldP spid="19" grpId="0" animBg="1"/>
      <p:bldP spid="21" grpId="0" animBg="1"/>
      <p:bldP spid="23" grpId="0" animBg="1"/>
      <p:bldP spid="39" grpId="0"/>
      <p:bldP spid="40" grpId="0" animBg="1"/>
      <p:bldP spid="41" grpId="0" animBg="1"/>
      <p:bldP spid="27" grpId="0" animBg="1"/>
      <p:bldP spid="32" grpId="0" animBg="1"/>
      <p:bldP spid="44" grpId="0" animBg="1"/>
      <p:bldP spid="57" grpId="0" animBg="1"/>
      <p:bldP spid="63" grpId="0" animBg="1"/>
      <p:bldP spid="83" grpId="0" animBg="1"/>
      <p:bldP spid="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4203" y="2442785"/>
            <a:ext cx="1501699" cy="562630"/>
          </a:xfrm>
          <a:prstGeom prst="ellipse">
            <a:avLst/>
          </a:prstGeom>
          <a:solidFill>
            <a:srgbClr val="00B6B7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Agent:1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2471" y="1544587"/>
            <a:ext cx="297709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, Margaret, 1940-"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52471" y="2258119"/>
            <a:ext cx="21948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"Margaret 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52471" y="2971651"/>
            <a:ext cx="232307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, Margaret"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52471" y="3685184"/>
            <a:ext cx="86113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"1940"</a:t>
            </a:r>
            <a:endParaRPr lang="en-GB" dirty="0"/>
          </a:p>
        </p:txBody>
      </p:sp>
      <p:cxnSp>
        <p:nvCxnSpPr>
          <p:cNvPr id="13" name="Curved Connector 12"/>
          <p:cNvCxnSpPr>
            <a:stCxn id="5" idx="6"/>
            <a:endCxn id="7" idx="1"/>
          </p:cNvCxnSpPr>
          <p:nvPr/>
        </p:nvCxnSpPr>
        <p:spPr>
          <a:xfrm flipV="1">
            <a:off x="2745902" y="1729253"/>
            <a:ext cx="2606569" cy="994847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6"/>
            <a:endCxn id="8" idx="1"/>
          </p:cNvCxnSpPr>
          <p:nvPr/>
        </p:nvCxnSpPr>
        <p:spPr>
          <a:xfrm flipV="1">
            <a:off x="2745902" y="2442785"/>
            <a:ext cx="2606569" cy="281315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" idx="6"/>
            <a:endCxn id="10" idx="1"/>
          </p:cNvCxnSpPr>
          <p:nvPr/>
        </p:nvCxnSpPr>
        <p:spPr>
          <a:xfrm>
            <a:off x="2745902" y="2724100"/>
            <a:ext cx="2606569" cy="432217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6"/>
            <a:endCxn id="11" idx="1"/>
          </p:cNvCxnSpPr>
          <p:nvPr/>
        </p:nvCxnSpPr>
        <p:spPr>
          <a:xfrm>
            <a:off x="2745902" y="2724100"/>
            <a:ext cx="2606569" cy="1145750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94407" y="137055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rdaa:P50094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994407" y="2076406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rdaa:P50103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994407" y="317645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rdaa:P50117</a:t>
            </a:r>
            <a:endParaRPr lang="en-GB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994407" y="390600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rdaa:P50121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221242" y="212436"/>
            <a:ext cx="3805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Agent</a:t>
            </a:r>
            <a:r>
              <a:rPr lang="en-GB" sz="2800" dirty="0"/>
              <a:t> linked data cluster</a:t>
            </a:r>
          </a:p>
        </p:txBody>
      </p:sp>
    </p:spTree>
    <p:extLst>
      <p:ext uri="{BB962C8B-B14F-4D97-AF65-F5344CB8AC3E}">
        <p14:creationId xmlns:p14="http://schemas.microsoft.com/office/powerpoint/2010/main" val="11398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26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420" y="2372311"/>
            <a:ext cx="2344743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cxnSp>
        <p:nvCxnSpPr>
          <p:cNvPr id="13" name="Curved Connector 12"/>
          <p:cNvCxnSpPr>
            <a:stCxn id="5" idx="5"/>
            <a:endCxn id="19" idx="2"/>
          </p:cNvCxnSpPr>
          <p:nvPr/>
        </p:nvCxnSpPr>
        <p:spPr>
          <a:xfrm rot="16200000" flipH="1">
            <a:off x="3085071" y="2435257"/>
            <a:ext cx="211640" cy="1046217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22148" y="3114469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rdae:P20001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000" y="2782871"/>
            <a:ext cx="2062976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rdaco:1010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242" y="212436"/>
            <a:ext cx="3662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Multilingual labels, etc.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9312" y="1630457"/>
            <a:ext cx="227498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"notated music"@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cxnSp>
        <p:nvCxnSpPr>
          <p:cNvPr id="43" name="Curved Connector 42"/>
          <p:cNvCxnSpPr>
            <a:stCxn id="19" idx="7"/>
            <a:endCxn id="40" idx="1"/>
          </p:cNvCxnSpPr>
          <p:nvPr/>
        </p:nvCxnSpPr>
        <p:spPr>
          <a:xfrm rot="5400000" flipH="1" flipV="1">
            <a:off x="5442015" y="1847969"/>
            <a:ext cx="1050143" cy="984452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40947" y="141620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479814" y="2244361"/>
            <a:ext cx="145424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Noten</a:t>
            </a:r>
            <a:r>
              <a:rPr lang="en-US" altLang="en-US" dirty="0">
                <a:latin typeface="Arial Unicode MS" panose="020B0604020202020204" pitchFamily="34" charset="-128"/>
              </a:rPr>
              <a:t>"@de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493290" y="2873803"/>
            <a:ext cx="226215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GB" dirty="0" err="1"/>
              <a:t>música</a:t>
            </a:r>
            <a:r>
              <a:rPr lang="en-GB" dirty="0"/>
              <a:t> </a:t>
            </a:r>
            <a:r>
              <a:rPr lang="en-GB" dirty="0" err="1"/>
              <a:t>notada</a:t>
            </a:r>
            <a:r>
              <a:rPr lang="en-US" altLang="en-US" dirty="0">
                <a:latin typeface="Arial Unicode MS" panose="020B0604020202020204" pitchFamily="34" charset="-128"/>
              </a:rPr>
              <a:t>"@</a:t>
            </a:r>
            <a:r>
              <a:rPr lang="en-US" altLang="en-US" dirty="0" err="1">
                <a:latin typeface="Arial Unicode MS" panose="020B0604020202020204" pitchFamily="34" charset="-128"/>
              </a:rPr>
              <a:t>es</a:t>
            </a:r>
            <a:endParaRPr lang="en-GB" dirty="0"/>
          </a:p>
        </p:txBody>
      </p:sp>
      <p:cxnSp>
        <p:nvCxnSpPr>
          <p:cNvPr id="28" name="Curved Connector 27"/>
          <p:cNvCxnSpPr>
            <a:stCxn id="19" idx="7"/>
            <a:endCxn id="25" idx="1"/>
          </p:cNvCxnSpPr>
          <p:nvPr/>
        </p:nvCxnSpPr>
        <p:spPr>
          <a:xfrm rot="5400000" flipH="1" flipV="1">
            <a:off x="5759218" y="2144670"/>
            <a:ext cx="436239" cy="1004954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9" idx="6"/>
            <a:endCxn id="27" idx="1"/>
          </p:cNvCxnSpPr>
          <p:nvPr/>
        </p:nvCxnSpPr>
        <p:spPr>
          <a:xfrm flipV="1">
            <a:off x="5776976" y="3058469"/>
            <a:ext cx="716314" cy="571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93290" y="3528146"/>
            <a:ext cx="230063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musique</a:t>
            </a:r>
            <a:r>
              <a:rPr lang="en-US" altLang="en-US" dirty="0">
                <a:latin typeface="Arial Unicode MS" panose="020B0604020202020204" pitchFamily="34" charset="-128"/>
              </a:rPr>
              <a:t> </a:t>
            </a:r>
            <a:r>
              <a:rPr lang="en-US" altLang="en-US" dirty="0" err="1">
                <a:latin typeface="Arial Unicode MS" panose="020B0604020202020204" pitchFamily="34" charset="-128"/>
              </a:rPr>
              <a:t>notée</a:t>
            </a:r>
            <a:r>
              <a:rPr lang="en-US" altLang="en-US" dirty="0">
                <a:latin typeface="Arial Unicode MS" panose="020B0604020202020204" pitchFamily="34" charset="-128"/>
              </a:rPr>
              <a:t>"@</a:t>
            </a:r>
            <a:r>
              <a:rPr lang="en-US" altLang="en-US" dirty="0" err="1">
                <a:latin typeface="Arial Unicode MS" panose="020B0604020202020204" pitchFamily="34" charset="-128"/>
              </a:rPr>
              <a:t>fr</a:t>
            </a:r>
            <a:endParaRPr lang="en-GB" dirty="0"/>
          </a:p>
        </p:txBody>
      </p:sp>
      <p:cxnSp>
        <p:nvCxnSpPr>
          <p:cNvPr id="37" name="Curved Connector 36"/>
          <p:cNvCxnSpPr>
            <a:stCxn id="19" idx="5"/>
            <a:endCxn id="36" idx="1"/>
          </p:cNvCxnSpPr>
          <p:nvPr/>
        </p:nvCxnSpPr>
        <p:spPr>
          <a:xfrm rot="16200000" flipH="1">
            <a:off x="5759222" y="2978744"/>
            <a:ext cx="449706" cy="1018430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93290" y="4150251"/>
            <a:ext cx="12875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ja-JP" altLang="en-US" dirty="0"/>
              <a:t>乐谱</a:t>
            </a:r>
            <a:r>
              <a:rPr lang="en-US" altLang="en-US" dirty="0">
                <a:latin typeface="Arial Unicode MS" panose="020B0604020202020204" pitchFamily="34" charset="-128"/>
              </a:rPr>
              <a:t>"@</a:t>
            </a:r>
            <a:r>
              <a:rPr lang="en-US" altLang="en-US" dirty="0" err="1">
                <a:latin typeface="Arial Unicode MS" panose="020B0604020202020204" pitchFamily="34" charset="-128"/>
              </a:rPr>
              <a:t>zh</a:t>
            </a:r>
            <a:endParaRPr lang="en-GB" dirty="0"/>
          </a:p>
        </p:txBody>
      </p:sp>
      <p:cxnSp>
        <p:nvCxnSpPr>
          <p:cNvPr id="44" name="Curved Connector 43"/>
          <p:cNvCxnSpPr>
            <a:stCxn id="19" idx="5"/>
            <a:endCxn id="42" idx="1"/>
          </p:cNvCxnSpPr>
          <p:nvPr/>
        </p:nvCxnSpPr>
        <p:spPr>
          <a:xfrm rot="16200000" flipH="1">
            <a:off x="5448170" y="3289796"/>
            <a:ext cx="1071811" cy="1018430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 animBg="1"/>
      <p:bldP spid="40" grpId="0" animBg="1"/>
      <p:bldP spid="53" grpId="0"/>
      <p:bldP spid="25" grpId="0" animBg="1"/>
      <p:bldP spid="27" grpId="0" animBg="1"/>
      <p:bldP spid="36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792162"/>
            <a:ext cx="8543925" cy="5476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242" y="212436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 in English</a:t>
            </a:r>
          </a:p>
        </p:txBody>
      </p:sp>
    </p:spTree>
    <p:extLst>
      <p:ext uri="{BB962C8B-B14F-4D97-AF65-F5344CB8AC3E}">
        <p14:creationId xmlns:p14="http://schemas.microsoft.com/office/powerpoint/2010/main" val="61917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2" y="800311"/>
            <a:ext cx="8505825" cy="549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242" y="212436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 in Spanish</a:t>
            </a:r>
          </a:p>
        </p:txBody>
      </p:sp>
    </p:spTree>
    <p:extLst>
      <p:ext uri="{BB962C8B-B14F-4D97-AF65-F5344CB8AC3E}">
        <p14:creationId xmlns:p14="http://schemas.microsoft.com/office/powerpoint/2010/main" val="3964260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242" y="212436"/>
            <a:ext cx="2679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RIMMF in French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6" y="809547"/>
            <a:ext cx="8227002" cy="56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5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769" y="1253834"/>
            <a:ext cx="2344743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8181" y="3201214"/>
            <a:ext cx="86113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"2004"</a:t>
            </a:r>
            <a:endParaRPr lang="en-GB" dirty="0"/>
          </a:p>
        </p:txBody>
      </p:sp>
      <p:cxnSp>
        <p:nvCxnSpPr>
          <p:cNvPr id="13" name="Curved Connector 12"/>
          <p:cNvCxnSpPr>
            <a:stCxn id="31" idx="5"/>
            <a:endCxn id="19" idx="2"/>
          </p:cNvCxnSpPr>
          <p:nvPr/>
        </p:nvCxnSpPr>
        <p:spPr>
          <a:xfrm rot="16200000" flipH="1">
            <a:off x="2279013" y="3322033"/>
            <a:ext cx="1878853" cy="835185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31" idx="5"/>
            <a:endCxn id="21" idx="2"/>
          </p:cNvCxnSpPr>
          <p:nvPr/>
        </p:nvCxnSpPr>
        <p:spPr>
          <a:xfrm rot="16200000" flipH="1">
            <a:off x="1885882" y="3715165"/>
            <a:ext cx="2611017" cy="78108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31" idx="4"/>
            <a:endCxn id="23" idx="0"/>
          </p:cNvCxnSpPr>
          <p:nvPr/>
        </p:nvCxnSpPr>
        <p:spPr>
          <a:xfrm rot="16200000" flipH="1">
            <a:off x="1125909" y="3601825"/>
            <a:ext cx="1455463" cy="1700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1" idx="6"/>
            <a:endCxn id="11" idx="1"/>
          </p:cNvCxnSpPr>
          <p:nvPr/>
        </p:nvCxnSpPr>
        <p:spPr>
          <a:xfrm>
            <a:off x="3196714" y="2601280"/>
            <a:ext cx="1851467" cy="784600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5618" y="403710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rdam:P30135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6032" y="4419377"/>
            <a:ext cx="1792481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rdact:1049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933" y="5151541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rdamt:1007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2009" y="4338058"/>
            <a:ext cx="1400263" cy="562630"/>
          </a:xfrm>
          <a:prstGeom prst="ellipse">
            <a:avLst/>
          </a:prstGeom>
          <a:solidFill>
            <a:srgbClr val="BBD18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Work:1</a:t>
            </a:r>
            <a:endParaRPr lang="en-GB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242" y="212436"/>
            <a:ext cx="6795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Manifestation</a:t>
            </a:r>
            <a:r>
              <a:rPr lang="en-GB" sz="2800" dirty="0"/>
              <a:t> linked data cluster in RDA/RDF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566" y="2319965"/>
            <a:ext cx="2703148" cy="562630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Manifestation:1</a:t>
            </a:r>
          </a:p>
        </p:txBody>
      </p:sp>
      <p:cxnSp>
        <p:nvCxnSpPr>
          <p:cNvPr id="38" name="Curved Connector 37"/>
          <p:cNvCxnSpPr>
            <a:stCxn id="31" idx="0"/>
            <a:endCxn id="5" idx="4"/>
          </p:cNvCxnSpPr>
          <p:nvPr/>
        </p:nvCxnSpPr>
        <p:spPr>
          <a:xfrm rot="5400000" flipH="1" flipV="1">
            <a:off x="1593390" y="2068215"/>
            <a:ext cx="503501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3700" y="185965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rdam:P30139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967338" y="4499207"/>
            <a:ext cx="158248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"volume"@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950202" y="5219532"/>
            <a:ext cx="20441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"unmediated"@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cxnSp>
        <p:nvCxnSpPr>
          <p:cNvPr id="43" name="Curved Connector 42"/>
          <p:cNvCxnSpPr>
            <a:stCxn id="19" idx="6"/>
            <a:endCxn id="40" idx="1"/>
          </p:cNvCxnSpPr>
          <p:nvPr/>
        </p:nvCxnSpPr>
        <p:spPr>
          <a:xfrm>
            <a:off x="5428513" y="4679053"/>
            <a:ext cx="1538825" cy="48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6"/>
            <a:endCxn id="41" idx="1"/>
          </p:cNvCxnSpPr>
          <p:nvPr/>
        </p:nvCxnSpPr>
        <p:spPr>
          <a:xfrm flipV="1">
            <a:off x="5482612" y="5404198"/>
            <a:ext cx="1467590" cy="701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21578" y="4315486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5421578" y="5050776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5937" y="2616612"/>
            <a:ext cx="198964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"[United States?]"</a:t>
            </a:r>
            <a:endParaRPr lang="en-GB" dirty="0"/>
          </a:p>
        </p:txBody>
      </p:sp>
      <p:cxnSp>
        <p:nvCxnSpPr>
          <p:cNvPr id="30" name="Curved Connector 29"/>
          <p:cNvCxnSpPr>
            <a:stCxn id="31" idx="6"/>
            <a:endCxn id="27" idx="1"/>
          </p:cNvCxnSpPr>
          <p:nvPr/>
        </p:nvCxnSpPr>
        <p:spPr>
          <a:xfrm>
            <a:off x="3196714" y="2601280"/>
            <a:ext cx="1989223" cy="19999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05841" y="1483155"/>
            <a:ext cx="21948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"Margaret 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36" name="Curved Connector 35"/>
          <p:cNvCxnSpPr>
            <a:stCxn id="31" idx="6"/>
            <a:endCxn id="32" idx="1"/>
          </p:cNvCxnSpPr>
          <p:nvPr/>
        </p:nvCxnSpPr>
        <p:spPr>
          <a:xfrm flipV="1">
            <a:off x="3196714" y="1667821"/>
            <a:ext cx="1809127" cy="93345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03277" y="980785"/>
            <a:ext cx="432770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en-US" dirty="0">
                <a:latin typeface="Arial Unicode MS" panose="020B0604020202020204" pitchFamily="34" charset="-128"/>
              </a:rPr>
              <a:t>"Concerto for violin and chamber music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45" name="Curved Connector 44"/>
          <p:cNvCxnSpPr>
            <a:stCxn id="31" idx="6"/>
            <a:endCxn id="44" idx="1"/>
          </p:cNvCxnSpPr>
          <p:nvPr/>
        </p:nvCxnSpPr>
        <p:spPr>
          <a:xfrm flipV="1">
            <a:off x="3196714" y="1165451"/>
            <a:ext cx="1206563" cy="143582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85937" y="2029139"/>
            <a:ext cx="352853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 New Music Publishing"</a:t>
            </a:r>
            <a:endParaRPr lang="en-GB" dirty="0"/>
          </a:p>
        </p:txBody>
      </p:sp>
      <p:cxnSp>
        <p:nvCxnSpPr>
          <p:cNvPr id="58" name="Curved Connector 57"/>
          <p:cNvCxnSpPr>
            <a:stCxn id="31" idx="6"/>
            <a:endCxn id="57" idx="1"/>
          </p:cNvCxnSpPr>
          <p:nvPr/>
        </p:nvCxnSpPr>
        <p:spPr>
          <a:xfrm flipV="1">
            <a:off x="3196714" y="2213805"/>
            <a:ext cx="1989223" cy="38747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1" idx="6"/>
            <a:endCxn id="63" idx="1"/>
          </p:cNvCxnSpPr>
          <p:nvPr/>
        </p:nvCxnSpPr>
        <p:spPr>
          <a:xfrm>
            <a:off x="3196714" y="2601280"/>
            <a:ext cx="1169947" cy="13605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66661" y="3777185"/>
            <a:ext cx="9765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"42 cm"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3581933" y="5883705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rdami:1001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5" name="Curved Connector 84"/>
          <p:cNvCxnSpPr>
            <a:stCxn id="31" idx="5"/>
            <a:endCxn id="83" idx="2"/>
          </p:cNvCxnSpPr>
          <p:nvPr/>
        </p:nvCxnSpPr>
        <p:spPr>
          <a:xfrm rot="16200000" flipH="1">
            <a:off x="1519800" y="4081247"/>
            <a:ext cx="3343181" cy="78108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3" idx="6"/>
            <a:endCxn id="118" idx="1"/>
          </p:cNvCxnSpPr>
          <p:nvPr/>
        </p:nvCxnSpPr>
        <p:spPr>
          <a:xfrm flipV="1">
            <a:off x="5482612" y="6134063"/>
            <a:ext cx="1484726" cy="9318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438743" y="5778429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967338" y="5949397"/>
            <a:ext cx="187743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"single unit"@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044360" y="84228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rdam:P30156</a:t>
            </a:r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590069" y="136405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rdam:P30105</a:t>
            </a:r>
            <a:endParaRPr lang="en-GB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3781687" y="187142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rdam:P30176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820509" y="282330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rdam:P30088</a:t>
            </a:r>
            <a:endParaRPr lang="en-GB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709452" y="341225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rdam:P30011</a:t>
            </a:r>
            <a:endParaRPr lang="en-GB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017512" y="396993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rdam:P30169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159510" y="48779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rdam:P30001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3218439" y="561949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rdam:P30002</a:t>
            </a:r>
            <a:endParaRPr lang="en-GB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2279392" y="617302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rdam:P30003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979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3366" y="1253834"/>
            <a:ext cx="2103552" cy="5626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8181" y="3201214"/>
            <a:ext cx="86113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"2004"</a:t>
            </a:r>
            <a:endParaRPr lang="en-GB" dirty="0"/>
          </a:p>
        </p:txBody>
      </p:sp>
      <p:cxnSp>
        <p:nvCxnSpPr>
          <p:cNvPr id="13" name="Curved Connector 12"/>
          <p:cNvCxnSpPr>
            <a:stCxn id="31" idx="5"/>
            <a:endCxn id="19" idx="2"/>
          </p:cNvCxnSpPr>
          <p:nvPr/>
        </p:nvCxnSpPr>
        <p:spPr>
          <a:xfrm rot="16200000" flipH="1">
            <a:off x="2173019" y="3216039"/>
            <a:ext cx="1878853" cy="1047173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31" idx="5"/>
            <a:endCxn id="21" idx="2"/>
          </p:cNvCxnSpPr>
          <p:nvPr/>
        </p:nvCxnSpPr>
        <p:spPr>
          <a:xfrm rot="16200000" flipH="1">
            <a:off x="1779888" y="3609171"/>
            <a:ext cx="2611017" cy="993074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31" idx="4"/>
            <a:endCxn id="23" idx="0"/>
          </p:cNvCxnSpPr>
          <p:nvPr/>
        </p:nvCxnSpPr>
        <p:spPr>
          <a:xfrm rot="16200000" flipH="1">
            <a:off x="1125910" y="3601825"/>
            <a:ext cx="1455463" cy="1700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31" idx="6"/>
            <a:endCxn id="11" idx="1"/>
          </p:cNvCxnSpPr>
          <p:nvPr/>
        </p:nvCxnSpPr>
        <p:spPr>
          <a:xfrm>
            <a:off x="2896917" y="2601280"/>
            <a:ext cx="2151264" cy="784600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6032" y="4419377"/>
            <a:ext cx="1792481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rdact:1049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933" y="5151541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rdamt:1007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366" y="4338058"/>
            <a:ext cx="2103552" cy="5626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Resource:1</a:t>
            </a:r>
            <a:endParaRPr lang="en-GB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242" y="212436"/>
            <a:ext cx="7166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Manifestation</a:t>
            </a:r>
            <a:r>
              <a:rPr lang="en-GB" sz="2800" dirty="0"/>
              <a:t> linked data cluster in Dublin Core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3365" y="2319965"/>
            <a:ext cx="2103552" cy="5626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Resource:1</a:t>
            </a:r>
          </a:p>
        </p:txBody>
      </p:sp>
      <p:cxnSp>
        <p:nvCxnSpPr>
          <p:cNvPr id="38" name="Curved Connector 37"/>
          <p:cNvCxnSpPr>
            <a:stCxn id="31" idx="0"/>
            <a:endCxn id="5" idx="4"/>
          </p:cNvCxnSpPr>
          <p:nvPr/>
        </p:nvCxnSpPr>
        <p:spPr>
          <a:xfrm rot="5400000" flipH="1" flipV="1">
            <a:off x="1593391" y="2068215"/>
            <a:ext cx="503501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03785" y="4502428"/>
            <a:ext cx="158248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"volume"@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603785" y="5226845"/>
            <a:ext cx="20441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"unmediated"@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cxnSp>
        <p:nvCxnSpPr>
          <p:cNvPr id="43" name="Curved Connector 42"/>
          <p:cNvCxnSpPr>
            <a:stCxn id="19" idx="6"/>
            <a:endCxn id="40" idx="1"/>
          </p:cNvCxnSpPr>
          <p:nvPr/>
        </p:nvCxnSpPr>
        <p:spPr>
          <a:xfrm>
            <a:off x="5428513" y="4679053"/>
            <a:ext cx="1175272" cy="804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6"/>
            <a:endCxn id="41" idx="1"/>
          </p:cNvCxnSpPr>
          <p:nvPr/>
        </p:nvCxnSpPr>
        <p:spPr>
          <a:xfrm>
            <a:off x="5482612" y="5411217"/>
            <a:ext cx="1121173" cy="29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94944" y="4307021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rdfs:label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5594944" y="5043496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rdfs:label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848482" y="2754554"/>
            <a:ext cx="1989647" cy="3693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"[United States?]"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005841" y="1483155"/>
            <a:ext cx="21948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"Margaret 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36" name="Curved Connector 35"/>
          <p:cNvCxnSpPr>
            <a:stCxn id="31" idx="6"/>
            <a:endCxn id="32" idx="1"/>
          </p:cNvCxnSpPr>
          <p:nvPr/>
        </p:nvCxnSpPr>
        <p:spPr>
          <a:xfrm flipV="1">
            <a:off x="2896917" y="1667821"/>
            <a:ext cx="2108924" cy="93345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03277" y="980785"/>
            <a:ext cx="432770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en-US" dirty="0">
                <a:latin typeface="Arial Unicode MS" panose="020B0604020202020204" pitchFamily="34" charset="-128"/>
              </a:rPr>
              <a:t>"Concerto for violin and chamber music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cxnSp>
        <p:nvCxnSpPr>
          <p:cNvPr id="45" name="Curved Connector 44"/>
          <p:cNvCxnSpPr>
            <a:stCxn id="31" idx="6"/>
            <a:endCxn id="44" idx="1"/>
          </p:cNvCxnSpPr>
          <p:nvPr/>
        </p:nvCxnSpPr>
        <p:spPr>
          <a:xfrm flipV="1">
            <a:off x="2896917" y="1165451"/>
            <a:ext cx="1506360" cy="143582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85937" y="2029139"/>
            <a:ext cx="352853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 New Music Publishing"</a:t>
            </a:r>
            <a:endParaRPr lang="en-GB" dirty="0"/>
          </a:p>
        </p:txBody>
      </p:sp>
      <p:cxnSp>
        <p:nvCxnSpPr>
          <p:cNvPr id="58" name="Curved Connector 57"/>
          <p:cNvCxnSpPr>
            <a:stCxn id="31" idx="6"/>
            <a:endCxn id="57" idx="1"/>
          </p:cNvCxnSpPr>
          <p:nvPr/>
        </p:nvCxnSpPr>
        <p:spPr>
          <a:xfrm flipV="1">
            <a:off x="2896917" y="2213805"/>
            <a:ext cx="2289020" cy="387475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1" idx="6"/>
            <a:endCxn id="63" idx="1"/>
          </p:cNvCxnSpPr>
          <p:nvPr/>
        </p:nvCxnSpPr>
        <p:spPr>
          <a:xfrm>
            <a:off x="2896917" y="2601280"/>
            <a:ext cx="1469744" cy="13605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66661" y="3777185"/>
            <a:ext cx="97654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"42 cm"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3581933" y="5883705"/>
            <a:ext cx="1900679" cy="519351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rdami:1001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5" name="Curved Connector 84"/>
          <p:cNvCxnSpPr>
            <a:stCxn id="31" idx="5"/>
            <a:endCxn id="83" idx="2"/>
          </p:cNvCxnSpPr>
          <p:nvPr/>
        </p:nvCxnSpPr>
        <p:spPr>
          <a:xfrm rot="16200000" flipH="1">
            <a:off x="1413806" y="3975253"/>
            <a:ext cx="3343181" cy="993074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3" idx="6"/>
            <a:endCxn id="118" idx="1"/>
          </p:cNvCxnSpPr>
          <p:nvPr/>
        </p:nvCxnSpPr>
        <p:spPr>
          <a:xfrm flipV="1">
            <a:off x="5482612" y="6135929"/>
            <a:ext cx="1121173" cy="745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594944" y="5750618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rdfs:label</a:t>
            </a:r>
            <a:endParaRPr lang="en-GB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6603785" y="5951263"/>
            <a:ext cx="187743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"single unit"@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567792" y="816194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dct:title</a:t>
            </a:r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951379" y="1883058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dc:publisher</a:t>
            </a:r>
            <a:endParaRPr lang="en-GB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4029591" y="336781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dct:issued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352024" y="3944393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dct:extent</a:t>
            </a:r>
            <a:endParaRPr lang="en-GB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3926427" y="1340502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dc:creator</a:t>
            </a:r>
            <a:endParaRPr lang="en-GB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157423" y="557782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dct:medium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157423" y="4845655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dct:medium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3157423" y="6335046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 Unicode MS" panose="020B0604020202020204" pitchFamily="34" charset="-128"/>
              </a:rPr>
              <a:t>dct:medium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4449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738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Transformation from RDA to DC loses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5199" y="4260109"/>
            <a:ext cx="2783391" cy="5232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RDA Content type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3150" y="4889777"/>
            <a:ext cx="2545440" cy="5232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RDA Media 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644" y="5519446"/>
            <a:ext cx="3455946" cy="5232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RDA Mode of issuance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693" y="4909739"/>
            <a:ext cx="1911101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ln>
                  <a:solidFill>
                    <a:srgbClr val="002060"/>
                  </a:solidFill>
                </a:ln>
              </a:rPr>
              <a:t>DC Medium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460" y="1088732"/>
            <a:ext cx="5500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DC Terms agents (creator, publisher) expect things, not strings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1015" y="2134816"/>
            <a:ext cx="7560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Original DC agents (creator, publisher) do not expect things or strings – can be used for strings</a:t>
            </a:r>
          </a:p>
        </p:txBody>
      </p:sp>
      <p:cxnSp>
        <p:nvCxnSpPr>
          <p:cNvPr id="11" name="Straight Arrow Connector 10"/>
          <p:cNvCxnSpPr>
            <a:stCxn id="2" idx="3"/>
            <a:endCxn id="7" idx="1"/>
          </p:cNvCxnSpPr>
          <p:nvPr/>
        </p:nvCxnSpPr>
        <p:spPr>
          <a:xfrm>
            <a:off x="4218590" y="4521719"/>
            <a:ext cx="1449103" cy="64963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>
          <a:xfrm>
            <a:off x="4218590" y="5151387"/>
            <a:ext cx="1449103" cy="1996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4218590" y="5171349"/>
            <a:ext cx="1449103" cy="6097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ent Arrow 17"/>
          <p:cNvSpPr/>
          <p:nvPr/>
        </p:nvSpPr>
        <p:spPr>
          <a:xfrm flipV="1">
            <a:off x="762644" y="2162191"/>
            <a:ext cx="446438" cy="5600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2746" y="3335994"/>
            <a:ext cx="292945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No place for place!</a:t>
            </a:r>
          </a:p>
        </p:txBody>
      </p:sp>
    </p:spTree>
    <p:extLst>
      <p:ext uri="{BB962C8B-B14F-4D97-AF65-F5344CB8AC3E}">
        <p14:creationId xmlns:p14="http://schemas.microsoft.com/office/powerpoint/2010/main" val="2839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  <p:bldP spid="9" grpId="0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3078" y="1577432"/>
            <a:ext cx="946323" cy="442036"/>
            <a:chOff x="1824236" y="712296"/>
            <a:chExt cx="946323" cy="442036"/>
          </a:xfrm>
        </p:grpSpPr>
        <p:sp>
          <p:nvSpPr>
            <p:cNvPr id="3" name="TextBox 2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W1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3078" y="2019468"/>
            <a:ext cx="946323" cy="442036"/>
            <a:chOff x="1824236" y="712296"/>
            <a:chExt cx="946323" cy="442036"/>
          </a:xfrm>
        </p:grpSpPr>
        <p:sp>
          <p:nvSpPr>
            <p:cNvPr id="6" name="TextBox 5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E1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3078" y="2474466"/>
            <a:ext cx="946323" cy="442036"/>
            <a:chOff x="1824236" y="712296"/>
            <a:chExt cx="946323" cy="442036"/>
          </a:xfrm>
        </p:grpSpPr>
        <p:sp>
          <p:nvSpPr>
            <p:cNvPr id="9" name="TextBox 8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M1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3078" y="2916501"/>
            <a:ext cx="946323" cy="442036"/>
            <a:chOff x="1824236" y="712296"/>
            <a:chExt cx="946323" cy="442036"/>
          </a:xfrm>
        </p:grpSpPr>
        <p:sp>
          <p:nvSpPr>
            <p:cNvPr id="12" name="TextBox 11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I1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79069" y="1577431"/>
            <a:ext cx="946323" cy="442036"/>
            <a:chOff x="1824236" y="712296"/>
            <a:chExt cx="946323" cy="442036"/>
          </a:xfrm>
        </p:grpSpPr>
        <p:sp>
          <p:nvSpPr>
            <p:cNvPr id="15" name="TextBox 14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P1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79069" y="2240486"/>
            <a:ext cx="946323" cy="442036"/>
            <a:chOff x="1824236" y="712296"/>
            <a:chExt cx="946323" cy="442036"/>
          </a:xfrm>
        </p:grpSpPr>
        <p:sp>
          <p:nvSpPr>
            <p:cNvPr id="18" name="TextBox 17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P2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79069" y="2915971"/>
            <a:ext cx="946323" cy="442036"/>
            <a:chOff x="1824236" y="712296"/>
            <a:chExt cx="946323" cy="442036"/>
          </a:xfrm>
        </p:grpSpPr>
        <p:sp>
          <p:nvSpPr>
            <p:cNvPr id="21" name="TextBox 20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C1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79069" y="3546644"/>
            <a:ext cx="946323" cy="442036"/>
            <a:chOff x="1824236" y="712296"/>
            <a:chExt cx="946323" cy="442036"/>
          </a:xfrm>
        </p:grpSpPr>
        <p:sp>
          <p:nvSpPr>
            <p:cNvPr id="24" name="TextBox 23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F1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8937" y="1128916"/>
            <a:ext cx="1572864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“LabelW1”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937" y="1784594"/>
            <a:ext cx="2301654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“DescriptionW1”</a:t>
            </a:r>
          </a:p>
        </p:txBody>
      </p:sp>
      <p:cxnSp>
        <p:nvCxnSpPr>
          <p:cNvPr id="29" name="Curved Connector 28"/>
          <p:cNvCxnSpPr>
            <a:stCxn id="13" idx="4"/>
            <a:endCxn id="89" idx="3"/>
          </p:cNvCxnSpPr>
          <p:nvPr/>
        </p:nvCxnSpPr>
        <p:spPr>
          <a:xfrm rot="5400000">
            <a:off x="1879404" y="3227838"/>
            <a:ext cx="1269786" cy="1531183"/>
          </a:xfrm>
          <a:prstGeom prst="curvedConnector2">
            <a:avLst/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4" idx="6"/>
            <a:endCxn id="16" idx="2"/>
          </p:cNvCxnSpPr>
          <p:nvPr/>
        </p:nvCxnSpPr>
        <p:spPr>
          <a:xfrm flipV="1">
            <a:off x="3639928" y="1798449"/>
            <a:ext cx="445910" cy="1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7" idx="6"/>
            <a:endCxn id="19" idx="2"/>
          </p:cNvCxnSpPr>
          <p:nvPr/>
        </p:nvCxnSpPr>
        <p:spPr>
          <a:xfrm>
            <a:off x="3639928" y="2240486"/>
            <a:ext cx="445910" cy="221018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0" idx="6"/>
            <a:endCxn id="22" idx="2"/>
          </p:cNvCxnSpPr>
          <p:nvPr/>
        </p:nvCxnSpPr>
        <p:spPr>
          <a:xfrm>
            <a:off x="3639928" y="2695484"/>
            <a:ext cx="445910" cy="441505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3" idx="6"/>
            <a:endCxn id="25" idx="2"/>
          </p:cNvCxnSpPr>
          <p:nvPr/>
        </p:nvCxnSpPr>
        <p:spPr>
          <a:xfrm>
            <a:off x="3639928" y="3137519"/>
            <a:ext cx="445910" cy="630143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96150" y="1570505"/>
            <a:ext cx="1331037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“LabelP1”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50287" y="1570505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“DescriptionP1”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979069" y="4286363"/>
            <a:ext cx="946323" cy="442036"/>
            <a:chOff x="1824236" y="712296"/>
            <a:chExt cx="946323" cy="442036"/>
          </a:xfrm>
        </p:grpSpPr>
        <p:sp>
          <p:nvSpPr>
            <p:cNvPr id="55" name="TextBox 54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W2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96226" y="4276712"/>
            <a:ext cx="946323" cy="442036"/>
            <a:chOff x="1824236" y="712296"/>
            <a:chExt cx="946323" cy="442036"/>
          </a:xfrm>
        </p:grpSpPr>
        <p:sp>
          <p:nvSpPr>
            <p:cNvPr id="53" name="TextBox 52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E2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28701" y="4286362"/>
            <a:ext cx="946323" cy="442036"/>
            <a:chOff x="1824236" y="712296"/>
            <a:chExt cx="946323" cy="442036"/>
          </a:xfrm>
        </p:grpSpPr>
        <p:sp>
          <p:nvSpPr>
            <p:cNvPr id="51" name="TextBox 50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M2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153336" y="4276715"/>
            <a:ext cx="946323" cy="442036"/>
            <a:chOff x="1824236" y="712296"/>
            <a:chExt cx="946323" cy="442036"/>
          </a:xfrm>
        </p:grpSpPr>
        <p:sp>
          <p:nvSpPr>
            <p:cNvPr id="58" name="TextBox 57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I2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995235" y="5088160"/>
            <a:ext cx="946323" cy="442036"/>
            <a:chOff x="1824236" y="712296"/>
            <a:chExt cx="946323" cy="442036"/>
          </a:xfrm>
        </p:grpSpPr>
        <p:sp>
          <p:nvSpPr>
            <p:cNvPr id="72" name="TextBox 71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W3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12392" y="5078509"/>
            <a:ext cx="946323" cy="442036"/>
            <a:chOff x="1824236" y="712296"/>
            <a:chExt cx="946323" cy="442036"/>
          </a:xfrm>
        </p:grpSpPr>
        <p:sp>
          <p:nvSpPr>
            <p:cNvPr id="70" name="TextBox 69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E3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44867" y="5088159"/>
            <a:ext cx="946323" cy="442036"/>
            <a:chOff x="1824236" y="712296"/>
            <a:chExt cx="946323" cy="442036"/>
          </a:xfrm>
        </p:grpSpPr>
        <p:sp>
          <p:nvSpPr>
            <p:cNvPr id="68" name="TextBox 67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M3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69502" y="5078512"/>
            <a:ext cx="946323" cy="442036"/>
            <a:chOff x="1824236" y="712296"/>
            <a:chExt cx="946323" cy="442036"/>
          </a:xfrm>
        </p:grpSpPr>
        <p:sp>
          <p:nvSpPr>
            <p:cNvPr id="66" name="TextBox 65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I3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4" name="Curved Connector 73"/>
          <p:cNvCxnSpPr>
            <a:stCxn id="4" idx="6"/>
            <a:endCxn id="56" idx="2"/>
          </p:cNvCxnSpPr>
          <p:nvPr/>
        </p:nvCxnSpPr>
        <p:spPr>
          <a:xfrm>
            <a:off x="3639928" y="1798450"/>
            <a:ext cx="445910" cy="2708931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7" idx="6"/>
            <a:endCxn id="73" idx="2"/>
          </p:cNvCxnSpPr>
          <p:nvPr/>
        </p:nvCxnSpPr>
        <p:spPr>
          <a:xfrm>
            <a:off x="3639928" y="2240486"/>
            <a:ext cx="462076" cy="3068692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" idx="2"/>
            <a:endCxn id="26" idx="3"/>
          </p:cNvCxnSpPr>
          <p:nvPr/>
        </p:nvCxnSpPr>
        <p:spPr>
          <a:xfrm rot="10800000">
            <a:off x="1961801" y="1349934"/>
            <a:ext cx="958046" cy="448516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0" idx="2"/>
            <a:endCxn id="88" idx="3"/>
          </p:cNvCxnSpPr>
          <p:nvPr/>
        </p:nvCxnSpPr>
        <p:spPr>
          <a:xfrm rot="10800000" flipV="1">
            <a:off x="1961801" y="2695484"/>
            <a:ext cx="958046" cy="621484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937" y="3095950"/>
            <a:ext cx="1572864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“LabelM1”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88937" y="4407304"/>
            <a:ext cx="1359768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“LabelI1”</a:t>
            </a:r>
          </a:p>
        </p:txBody>
      </p:sp>
      <p:cxnSp>
        <p:nvCxnSpPr>
          <p:cNvPr id="92" name="Curved Connector 91"/>
          <p:cNvCxnSpPr>
            <a:stCxn id="4" idx="2"/>
            <a:endCxn id="27" idx="3"/>
          </p:cNvCxnSpPr>
          <p:nvPr/>
        </p:nvCxnSpPr>
        <p:spPr>
          <a:xfrm rot="10800000" flipV="1">
            <a:off x="2690591" y="1798450"/>
            <a:ext cx="229256" cy="207162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88937" y="2440272"/>
            <a:ext cx="2063889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“DescriptionE1”</a:t>
            </a:r>
          </a:p>
        </p:txBody>
      </p:sp>
      <p:cxnSp>
        <p:nvCxnSpPr>
          <p:cNvPr id="100" name="Curved Connector 99"/>
          <p:cNvCxnSpPr>
            <a:stCxn id="7" idx="2"/>
            <a:endCxn id="99" idx="3"/>
          </p:cNvCxnSpPr>
          <p:nvPr/>
        </p:nvCxnSpPr>
        <p:spPr>
          <a:xfrm rot="10800000" flipV="1">
            <a:off x="2452827" y="2240486"/>
            <a:ext cx="467021" cy="420804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88937" y="3751628"/>
            <a:ext cx="2176099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“DescriptionM1”</a:t>
            </a:r>
          </a:p>
        </p:txBody>
      </p:sp>
      <p:cxnSp>
        <p:nvCxnSpPr>
          <p:cNvPr id="104" name="Curved Connector 103"/>
          <p:cNvCxnSpPr>
            <a:stCxn id="10" idx="2"/>
            <a:endCxn id="103" idx="3"/>
          </p:cNvCxnSpPr>
          <p:nvPr/>
        </p:nvCxnSpPr>
        <p:spPr>
          <a:xfrm rot="10800000" flipV="1">
            <a:off x="2565037" y="2695484"/>
            <a:ext cx="354811" cy="1277162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196150" y="2225067"/>
            <a:ext cx="1331037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“LabelP2”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196150" y="2888790"/>
            <a:ext cx="1331037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“LabelC1”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96150" y="3537079"/>
            <a:ext cx="1331037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“LabelF1”</a:t>
            </a:r>
          </a:p>
        </p:txBody>
      </p:sp>
      <p:cxnSp>
        <p:nvCxnSpPr>
          <p:cNvPr id="117" name="Curved Connector 116"/>
          <p:cNvCxnSpPr>
            <a:stCxn id="16" idx="6"/>
            <a:endCxn id="42" idx="1"/>
          </p:cNvCxnSpPr>
          <p:nvPr/>
        </p:nvCxnSpPr>
        <p:spPr>
          <a:xfrm flipV="1">
            <a:off x="4805919" y="1791523"/>
            <a:ext cx="390231" cy="6926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19" idx="6"/>
            <a:endCxn id="114" idx="1"/>
          </p:cNvCxnSpPr>
          <p:nvPr/>
        </p:nvCxnSpPr>
        <p:spPr>
          <a:xfrm flipV="1">
            <a:off x="4805919" y="2446085"/>
            <a:ext cx="390231" cy="15419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22" idx="6"/>
            <a:endCxn id="115" idx="1"/>
          </p:cNvCxnSpPr>
          <p:nvPr/>
        </p:nvCxnSpPr>
        <p:spPr>
          <a:xfrm flipV="1">
            <a:off x="4805919" y="3109808"/>
            <a:ext cx="390231" cy="27181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25" idx="6"/>
            <a:endCxn id="116" idx="1"/>
          </p:cNvCxnSpPr>
          <p:nvPr/>
        </p:nvCxnSpPr>
        <p:spPr>
          <a:xfrm flipV="1">
            <a:off x="4805919" y="3758097"/>
            <a:ext cx="390231" cy="9565"/>
          </a:xfrm>
          <a:prstGeom prst="curvedConnector3">
            <a:avLst>
              <a:gd name="adj1" fmla="val 50000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6" idx="7"/>
            <a:endCxn id="43" idx="0"/>
          </p:cNvCxnSpPr>
          <p:nvPr/>
        </p:nvCxnSpPr>
        <p:spPr>
          <a:xfrm rot="5400000" flipH="1" flipV="1">
            <a:off x="6160038" y="110934"/>
            <a:ext cx="71661" cy="2990804"/>
          </a:xfrm>
          <a:prstGeom prst="curvedConnector3">
            <a:avLst>
              <a:gd name="adj1" fmla="val 419002"/>
            </a:avLst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017152" y="5640704"/>
            <a:ext cx="1539904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“LabelW3”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552662" y="6083309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“DescriptionW3”</a:t>
            </a:r>
          </a:p>
        </p:txBody>
      </p:sp>
      <p:cxnSp>
        <p:nvCxnSpPr>
          <p:cNvPr id="134" name="Curved Connector 133"/>
          <p:cNvCxnSpPr>
            <a:stCxn id="73" idx="4"/>
            <a:endCxn id="132" idx="1"/>
          </p:cNvCxnSpPr>
          <p:nvPr/>
        </p:nvCxnSpPr>
        <p:spPr>
          <a:xfrm rot="16200000" flipH="1">
            <a:off x="4573835" y="5418404"/>
            <a:ext cx="331527" cy="555107"/>
          </a:xfrm>
          <a:prstGeom prst="curvedConnector2">
            <a:avLst/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stCxn id="73" idx="4"/>
            <a:endCxn id="133" idx="1"/>
          </p:cNvCxnSpPr>
          <p:nvPr/>
        </p:nvCxnSpPr>
        <p:spPr>
          <a:xfrm rot="16200000" flipH="1">
            <a:off x="5120287" y="4871952"/>
            <a:ext cx="774132" cy="2090617"/>
          </a:xfrm>
          <a:prstGeom prst="curvedConnector2">
            <a:avLst/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7999223" y="4728399"/>
            <a:ext cx="946323" cy="442036"/>
            <a:chOff x="1824236" y="712296"/>
            <a:chExt cx="946323" cy="442036"/>
          </a:xfrm>
        </p:grpSpPr>
        <p:sp>
          <p:nvSpPr>
            <p:cNvPr id="143" name="TextBox 142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/>
                <a:t>P3</a:t>
              </a:r>
            </a:p>
          </p:txBody>
        </p:sp>
        <p:sp>
          <p:nvSpPr>
            <p:cNvPr id="144" name="Oval 143"/>
            <p:cNvSpPr/>
            <p:nvPr/>
          </p:nvSpPr>
          <p:spPr>
            <a:xfrm>
              <a:off x="1931005" y="712296"/>
              <a:ext cx="720081" cy="4420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45" name="Curved Connector 144"/>
          <p:cNvCxnSpPr>
            <a:stCxn id="52" idx="4"/>
            <a:endCxn id="144" idx="2"/>
          </p:cNvCxnSpPr>
          <p:nvPr/>
        </p:nvCxnSpPr>
        <p:spPr>
          <a:xfrm rot="16200000" flipH="1">
            <a:off x="6890241" y="3733666"/>
            <a:ext cx="221020" cy="2210481"/>
          </a:xfrm>
          <a:prstGeom prst="curvedConnector2">
            <a:avLst/>
          </a:prstGeom>
          <a:ln w="38100"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544107" y="2225067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“Description…”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550288" y="2888790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“Description…”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552662" y="3537079"/>
            <a:ext cx="2281966" cy="44203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/>
              <a:t>“Description…”</a:t>
            </a:r>
          </a:p>
        </p:txBody>
      </p:sp>
      <p:cxnSp>
        <p:nvCxnSpPr>
          <p:cNvPr id="166" name="Straight Connector 165"/>
          <p:cNvCxnSpPr/>
          <p:nvPr/>
        </p:nvCxnSpPr>
        <p:spPr>
          <a:xfrm flipH="1">
            <a:off x="3811229" y="212390"/>
            <a:ext cx="59738" cy="6312954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295194" y="198742"/>
            <a:ext cx="208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A record?</a:t>
            </a:r>
          </a:p>
        </p:txBody>
      </p:sp>
      <p:sp>
        <p:nvSpPr>
          <p:cNvPr id="170" name="Right Arrow 169"/>
          <p:cNvSpPr/>
          <p:nvPr/>
        </p:nvSpPr>
        <p:spPr>
          <a:xfrm>
            <a:off x="2850585" y="265698"/>
            <a:ext cx="953591" cy="51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4911689" y="212390"/>
            <a:ext cx="59738" cy="6312954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6497318" y="212390"/>
            <a:ext cx="59738" cy="6312954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8915677" y="212390"/>
            <a:ext cx="59738" cy="6312954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ight Arrow 173"/>
          <p:cNvSpPr/>
          <p:nvPr/>
        </p:nvSpPr>
        <p:spPr>
          <a:xfrm>
            <a:off x="3958097" y="265698"/>
            <a:ext cx="953591" cy="51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ight Arrow 174"/>
          <p:cNvSpPr/>
          <p:nvPr/>
        </p:nvSpPr>
        <p:spPr>
          <a:xfrm>
            <a:off x="5163035" y="265698"/>
            <a:ext cx="1341975" cy="51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ight Arrow 175"/>
          <p:cNvSpPr/>
          <p:nvPr/>
        </p:nvSpPr>
        <p:spPr>
          <a:xfrm>
            <a:off x="6642663" y="265698"/>
            <a:ext cx="2272711" cy="51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2" grpId="0" animBg="1"/>
      <p:bldP spid="43" grpId="0" animBg="1"/>
      <p:bldP spid="88" grpId="0" animBg="1"/>
      <p:bldP spid="89" grpId="0" animBg="1"/>
      <p:bldP spid="99" grpId="0" animBg="1"/>
      <p:bldP spid="103" grpId="0" animBg="1"/>
      <p:bldP spid="114" grpId="0" animBg="1"/>
      <p:bldP spid="115" grpId="0" animBg="1"/>
      <p:bldP spid="116" grpId="0" animBg="1"/>
      <p:bldP spid="132" grpId="0" animBg="1"/>
      <p:bldP spid="133" grpId="0" animBg="1"/>
      <p:bldP spid="149" grpId="0" animBg="1"/>
      <p:bldP spid="150" grpId="0" animBg="1"/>
      <p:bldP spid="151" grpId="0" animBg="1"/>
      <p:bldP spid="169" grpId="0"/>
      <p:bldP spid="170" grpId="0" animBg="1"/>
      <p:bldP spid="174" grpId="0" animBg="1"/>
      <p:bldP spid="175" grpId="0" animBg="1"/>
      <p:bldP spid="1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560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flat file (no links)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9" y="938357"/>
            <a:ext cx="8515720" cy="50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0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42" y="212436"/>
            <a:ext cx="4797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RDA benefits for users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5926" y="1579418"/>
            <a:ext cx="7426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User's choice of language of labels and controlled terminologies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User's ability to expand or contract the detail displayed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Choice of flat-file, related description and authority data, and graphical display of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Fine granularity supporting interoperability with all coarser-grained schema</a:t>
            </a:r>
          </a:p>
        </p:txBody>
      </p:sp>
    </p:spTree>
    <p:extLst>
      <p:ext uri="{BB962C8B-B14F-4D97-AF65-F5344CB8AC3E}">
        <p14:creationId xmlns:p14="http://schemas.microsoft.com/office/powerpoint/2010/main" val="282663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873" y="461819"/>
            <a:ext cx="226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Thank you!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06468" y="1234498"/>
            <a:ext cx="5578187" cy="51940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2"/>
              </a:rPr>
              <a:t>rscchair@rdatoolkit.org</a:t>
            </a:r>
            <a:endParaRPr lang="en-GB"/>
          </a:p>
          <a:p>
            <a:r>
              <a:rPr lang="en-GB"/>
              <a:t>RSC website</a:t>
            </a:r>
          </a:p>
          <a:p>
            <a:pPr lvl="1"/>
            <a:r>
              <a:rPr lang="en-GB"/>
              <a:t>http://www.rda-rsc.org/</a:t>
            </a:r>
          </a:p>
          <a:p>
            <a:r>
              <a:rPr lang="en-GB"/>
              <a:t>RDA Toolkit</a:t>
            </a:r>
          </a:p>
          <a:p>
            <a:pPr lvl="1"/>
            <a:r>
              <a:rPr lang="en-GB"/>
              <a:t>http://www.rdatoolkit.org/</a:t>
            </a:r>
          </a:p>
          <a:p>
            <a:r>
              <a:rPr lang="en-GB"/>
              <a:t>RDA Registry</a:t>
            </a:r>
          </a:p>
          <a:p>
            <a:pPr lvl="1"/>
            <a:r>
              <a:rPr lang="en-GB"/>
              <a:t>http://www.rdaregistry.info/</a:t>
            </a:r>
          </a:p>
          <a:p>
            <a:r>
              <a:rPr lang="en-GB"/>
              <a:t>RDA data, Jane-athons, etc.</a:t>
            </a:r>
          </a:p>
          <a:p>
            <a:pPr lvl="1"/>
            <a:r>
              <a:rPr lang="en-GB"/>
              <a:t>http://www.rballs.info/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093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RDA Toolkit</a:t>
            </a:r>
          </a:p>
          <a:p>
            <a:pPr lvl="1"/>
            <a:r>
              <a:rPr lang="en-GB" dirty="0">
                <a:hlinkClick r:id="rId2"/>
              </a:rPr>
              <a:t>http://www.rdatoolkit.org/sites/default/files/rsc_rda_complete_examples_bibliographic_april2016.pdf</a:t>
            </a:r>
            <a:endParaRPr lang="en-GB" dirty="0"/>
          </a:p>
          <a:p>
            <a:r>
              <a:rPr lang="en-GB" dirty="0"/>
              <a:t>RDA Registry</a:t>
            </a:r>
          </a:p>
          <a:p>
            <a:pPr lvl="1"/>
            <a:r>
              <a:rPr lang="en-GB" dirty="0">
                <a:hlinkClick r:id="rId3"/>
              </a:rPr>
              <a:t>http://www.rdaregistry.info/Examples/exRSCFullScore.html</a:t>
            </a:r>
            <a:endParaRPr lang="en-GB" dirty="0"/>
          </a:p>
          <a:p>
            <a:r>
              <a:rPr lang="en-GB" dirty="0"/>
              <a:t>R-Balls</a:t>
            </a:r>
          </a:p>
          <a:p>
            <a:pPr lvl="1"/>
            <a:r>
              <a:rPr lang="en-GB" dirty="0">
                <a:hlinkClick r:id="rId4"/>
              </a:rPr>
              <a:t>http://rballs.info/topics/m/rdaex/rdaexScore.html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66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598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r-balls (linked data)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6" y="1077191"/>
            <a:ext cx="8513768" cy="47047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81018" y="1736436"/>
            <a:ext cx="397164" cy="415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4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6148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RIMMF (linked data)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" y="905547"/>
            <a:ext cx="7145482" cy="5259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1243626"/>
            <a:ext cx="7658676" cy="4833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5" y="1586338"/>
            <a:ext cx="7074542" cy="4917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52" y="3024763"/>
            <a:ext cx="6899565" cy="36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618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RIMMF (linked view)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7" y="1041111"/>
            <a:ext cx="8406936" cy="48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491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RIMMF RDF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2" y="1429659"/>
            <a:ext cx="8451273" cy="39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1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42" y="212436"/>
            <a:ext cx="796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Toolkit full example: RDF turtle (semantic linked data)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924503"/>
            <a:ext cx="6719607" cy="533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9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6549" y="4550848"/>
            <a:ext cx="2344743" cy="5626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cxnSp>
        <p:nvCxnSpPr>
          <p:cNvPr id="13" name="Curved Connector 12"/>
          <p:cNvCxnSpPr>
            <a:stCxn id="23" idx="5"/>
            <a:endCxn id="19" idx="2"/>
          </p:cNvCxnSpPr>
          <p:nvPr/>
        </p:nvCxnSpPr>
        <p:spPr>
          <a:xfrm rot="16200000" flipH="1">
            <a:off x="2861472" y="2282652"/>
            <a:ext cx="2032252" cy="3047218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3" idx="6"/>
            <a:endCxn id="32" idx="1"/>
          </p:cNvCxnSpPr>
          <p:nvPr/>
        </p:nvCxnSpPr>
        <p:spPr>
          <a:xfrm flipV="1">
            <a:off x="2559053" y="2209309"/>
            <a:ext cx="2647873" cy="38190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0"/>
            <a:endCxn id="23" idx="4"/>
          </p:cNvCxnSpPr>
          <p:nvPr/>
        </p:nvCxnSpPr>
        <p:spPr>
          <a:xfrm rot="5400000" flipH="1" flipV="1">
            <a:off x="1019762" y="3711689"/>
            <a:ext cx="1678318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89940" y="4883604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rdaw:P10053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815198" y="947895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rdaw:P10002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401207" y="4541072"/>
            <a:ext cx="1501699" cy="562630"/>
          </a:xfrm>
          <a:prstGeom prst="ellipse">
            <a:avLst/>
          </a:prstGeom>
          <a:solidFill>
            <a:srgbClr val="00B6B7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Agent:1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8790" y="2309900"/>
            <a:ext cx="1400263" cy="56263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Work:1</a:t>
            </a:r>
            <a:endParaRPr lang="en-GB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06926" y="1009317"/>
            <a:ext cx="339617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US" altLang="en-US" dirty="0" err="1">
                <a:latin typeface="Arial Unicode MS" panose="020B0604020202020204" pitchFamily="34" charset="-128"/>
              </a:rPr>
              <a:t>Brouwer</a:t>
            </a:r>
            <a:r>
              <a:rPr lang="en-US" altLang="en-US" dirty="0">
                <a:latin typeface="Arial Unicode MS" panose="020B0604020202020204" pitchFamily="34" charset="-128"/>
              </a:rPr>
              <a:t>, Margaret, 1940- . Concertos, violin, orchestra"</a:t>
            </a:r>
            <a:endParaRPr lang="en-GB" dirty="0"/>
          </a:p>
        </p:txBody>
      </p:sp>
      <p:cxnSp>
        <p:nvCxnSpPr>
          <p:cNvPr id="28" name="Curved Connector 27"/>
          <p:cNvCxnSpPr>
            <a:stCxn id="23" idx="6"/>
            <a:endCxn id="27" idx="1"/>
          </p:cNvCxnSpPr>
          <p:nvPr/>
        </p:nvCxnSpPr>
        <p:spPr>
          <a:xfrm flipV="1">
            <a:off x="2559053" y="1332483"/>
            <a:ext cx="2647873" cy="1258732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06926" y="1886143"/>
            <a:ext cx="339617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GB" altLang="en-US" dirty="0">
                <a:latin typeface="Arial Unicode MS" panose="020B0604020202020204" pitchFamily="34" charset="-128"/>
              </a:rPr>
              <a:t>Concerto for violin and chamber music</a:t>
            </a:r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5206926" y="2762969"/>
            <a:ext cx="189026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</a:t>
            </a:r>
            <a:r>
              <a:rPr lang="en-GB" altLang="en-US" dirty="0">
                <a:latin typeface="Arial Unicode MS" panose="020B0604020202020204" pitchFamily="34" charset="-128"/>
              </a:rPr>
              <a:t>Concertos</a:t>
            </a:r>
            <a:r>
              <a:rPr lang="en-US" altLang="en-US" dirty="0">
                <a:latin typeface="Arial Unicode MS" panose="020B0604020202020204" pitchFamily="34" charset="-128"/>
              </a:rPr>
              <a:t>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206926" y="3362795"/>
            <a:ext cx="245451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"violin, orchestra"@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221242" y="212436"/>
            <a:ext cx="3707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Work</a:t>
            </a:r>
            <a:r>
              <a:rPr lang="en-GB" sz="2800" dirty="0"/>
              <a:t> linked data cluster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20670" y="1800066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rdaw:P10086</a:t>
            </a:r>
            <a:endParaRPr lang="en-GB" sz="1600" dirty="0"/>
          </a:p>
        </p:txBody>
      </p:sp>
      <p:cxnSp>
        <p:nvCxnSpPr>
          <p:cNvPr id="53" name="Curved Connector 52"/>
          <p:cNvCxnSpPr>
            <a:stCxn id="23" idx="6"/>
            <a:endCxn id="36" idx="1"/>
          </p:cNvCxnSpPr>
          <p:nvPr/>
        </p:nvCxnSpPr>
        <p:spPr>
          <a:xfrm>
            <a:off x="2559053" y="2591215"/>
            <a:ext cx="2647873" cy="3564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23" idx="6"/>
            <a:endCxn id="37" idx="1"/>
          </p:cNvCxnSpPr>
          <p:nvPr/>
        </p:nvCxnSpPr>
        <p:spPr>
          <a:xfrm>
            <a:off x="2559053" y="2591215"/>
            <a:ext cx="2647873" cy="95624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54813" y="2977364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rdaw:P10223</a:t>
            </a:r>
            <a:endParaRPr lang="en-GB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815198" y="3631377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rdaw:P10220</a:t>
            </a:r>
            <a:endParaRPr lang="en-GB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463728" y="287253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rdae:P20231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249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34" grpId="0"/>
      <p:bldP spid="19" grpId="0" animBg="1"/>
      <p:bldP spid="27" grpId="0" animBg="1"/>
      <p:bldP spid="32" grpId="0" animBg="1"/>
      <p:bldP spid="36" grpId="0" animBg="1"/>
      <p:bldP spid="37" grpId="0" animBg="1"/>
      <p:bldP spid="50" grpId="0"/>
      <p:bldP spid="59" grpId="0"/>
      <p:bldP spid="60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420" y="2372311"/>
            <a:ext cx="2344743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0917" y="1805115"/>
            <a:ext cx="110479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"25 min."</a:t>
            </a:r>
            <a:endParaRPr lang="en-GB" dirty="0"/>
          </a:p>
        </p:txBody>
      </p:sp>
      <p:cxnSp>
        <p:nvCxnSpPr>
          <p:cNvPr id="13" name="Curved Connector 12"/>
          <p:cNvCxnSpPr>
            <a:stCxn id="5" idx="5"/>
            <a:endCxn id="19" idx="2"/>
          </p:cNvCxnSpPr>
          <p:nvPr/>
        </p:nvCxnSpPr>
        <p:spPr>
          <a:xfrm rot="16200000" flipH="1">
            <a:off x="3275203" y="2245125"/>
            <a:ext cx="205650" cy="1420491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5"/>
            <a:endCxn id="21" idx="2"/>
          </p:cNvCxnSpPr>
          <p:nvPr/>
        </p:nvCxnSpPr>
        <p:spPr>
          <a:xfrm rot="16200000" flipH="1">
            <a:off x="2606468" y="2913861"/>
            <a:ext cx="1534105" cy="1411474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" idx="0"/>
            <a:endCxn id="23" idx="4"/>
          </p:cNvCxnSpPr>
          <p:nvPr/>
        </p:nvCxnSpPr>
        <p:spPr>
          <a:xfrm rot="5400000" flipH="1" flipV="1">
            <a:off x="1505681" y="2039200"/>
            <a:ext cx="666223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6"/>
            <a:endCxn id="11" idx="1"/>
          </p:cNvCxnSpPr>
          <p:nvPr/>
        </p:nvCxnSpPr>
        <p:spPr>
          <a:xfrm flipV="1">
            <a:off x="3011163" y="1989781"/>
            <a:ext cx="1889754" cy="663845"/>
          </a:xfrm>
          <a:prstGeom prst="curvedConnector3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85902" y="3172212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rdae:P20001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35199" y="447265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rdae:P20064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80727" y="176083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rdae:P20231</a:t>
            </a:r>
            <a:endParaRPr lang="en-GB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557732" y="1600268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rdae:P20219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088274" y="2776881"/>
            <a:ext cx="2062976" cy="562630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rdaco:1010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9257" y="4126975"/>
            <a:ext cx="2081009" cy="519351"/>
          </a:xfrm>
          <a:prstGeom prst="ellipse">
            <a:avLst/>
          </a:prstGeom>
          <a:solidFill>
            <a:srgbClr val="96B4D6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rdafmn:1007</a:t>
            </a:r>
            <a:endParaRPr lang="en-GB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8661" y="1143458"/>
            <a:ext cx="1400263" cy="562630"/>
          </a:xfrm>
          <a:prstGeom prst="ellipse">
            <a:avLst/>
          </a:prstGeom>
          <a:solidFill>
            <a:srgbClr val="BBD18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</a:rPr>
              <a:t>Work:1</a:t>
            </a:r>
            <a:endParaRPr lang="en-GB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242" y="212436"/>
            <a:ext cx="448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Expression</a:t>
            </a:r>
            <a:r>
              <a:rPr lang="en-GB" sz="2800" dirty="0"/>
              <a:t> linked data 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217" y="4737020"/>
            <a:ext cx="2703148" cy="562630"/>
          </a:xfrm>
          <a:prstGeom prst="ellipse">
            <a:avLst/>
          </a:prstGeom>
          <a:solidFill>
            <a:srgbClr val="EACBC9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Manifestation:1</a:t>
            </a:r>
          </a:p>
        </p:txBody>
      </p:sp>
      <p:cxnSp>
        <p:nvCxnSpPr>
          <p:cNvPr id="38" name="Curved Connector 37"/>
          <p:cNvCxnSpPr>
            <a:stCxn id="31" idx="0"/>
            <a:endCxn id="5" idx="4"/>
          </p:cNvCxnSpPr>
          <p:nvPr/>
        </p:nvCxnSpPr>
        <p:spPr>
          <a:xfrm rot="5400000" flipH="1" flipV="1">
            <a:off x="937752" y="3835981"/>
            <a:ext cx="1802079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2254" y="296931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Arial Unicode MS" panose="020B0604020202020204" pitchFamily="34" charset="-128"/>
              </a:rPr>
              <a:t>rdam:P30139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438810" y="3501687"/>
            <a:ext cx="227498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"notated music"@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554226" y="4737020"/>
            <a:ext cx="215956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 Unicode MS" panose="020B0604020202020204" pitchFamily="34" charset="-128"/>
              </a:rPr>
              <a:t>"staff notation"@</a:t>
            </a:r>
            <a:r>
              <a:rPr lang="en-US" altLang="en-US" dirty="0" err="1">
                <a:latin typeface="Arial Unicode MS" panose="020B0604020202020204" pitchFamily="34" charset="-128"/>
              </a:rPr>
              <a:t>en</a:t>
            </a:r>
            <a:endParaRPr lang="en-GB" dirty="0"/>
          </a:p>
        </p:txBody>
      </p:sp>
      <p:cxnSp>
        <p:nvCxnSpPr>
          <p:cNvPr id="43" name="Curved Connector 42"/>
          <p:cNvCxnSpPr>
            <a:stCxn id="19" idx="5"/>
            <a:endCxn id="40" idx="1"/>
          </p:cNvCxnSpPr>
          <p:nvPr/>
        </p:nvCxnSpPr>
        <p:spPr>
          <a:xfrm rot="16200000" flipH="1">
            <a:off x="5929354" y="3176896"/>
            <a:ext cx="429237" cy="589676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5"/>
            <a:endCxn id="41" idx="1"/>
          </p:cNvCxnSpPr>
          <p:nvPr/>
        </p:nvCxnSpPr>
        <p:spPr>
          <a:xfrm rot="16200000" flipH="1">
            <a:off x="6029159" y="4396618"/>
            <a:ext cx="351417" cy="698717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32270" y="4987143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4915796" y="3721619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 err="1">
                <a:latin typeface="Arial Unicode MS" panose="020B0604020202020204" pitchFamily="34" charset="-128"/>
              </a:rPr>
              <a:t>skos:prefLabel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096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33" grpId="0"/>
      <p:bldP spid="34" grpId="0"/>
      <p:bldP spid="35" grpId="0"/>
      <p:bldP spid="19" grpId="0" animBg="1"/>
      <p:bldP spid="21" grpId="0" animBg="1"/>
      <p:bldP spid="23" grpId="0" animBg="1"/>
      <p:bldP spid="31" grpId="0" animBg="1"/>
      <p:bldP spid="39" grpId="0"/>
      <p:bldP spid="40" grpId="0" animBg="1"/>
      <p:bldP spid="41" grpId="0" animBg="1"/>
      <p:bldP spid="52" grpId="0"/>
      <p:bldP spid="53" grpId="0"/>
    </p:bldLst>
  </p:timing>
</p:sld>
</file>

<file path=ppt/theme/theme1.xml><?xml version="1.0" encoding="utf-8"?>
<a:theme xmlns:a="http://schemas.openxmlformats.org/drawingml/2006/main" name="RDASmall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SmallLogo" id="{4710AFFA-5DDA-48A3-9A1C-9977E65F7716}" vid="{150653F5-A674-4B7B-99B8-A37FD8EA78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RDASmallLogo</Template>
  <TotalTime>1077</TotalTime>
  <Words>937</Words>
  <Application>Microsoft Office PowerPoint</Application>
  <PresentationFormat>On-screen Show (4:3)</PresentationFormat>
  <Paragraphs>215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Unicode MS</vt:lpstr>
      <vt:lpstr>ＭＳ Ｐゴシック</vt:lpstr>
      <vt:lpstr>Arial</vt:lpstr>
      <vt:lpstr>Calibri</vt:lpstr>
      <vt:lpstr>Wingdings</vt:lpstr>
      <vt:lpstr>RDASmallLogo</vt:lpstr>
      <vt:lpstr>What does RDA linked data look like and how does it benefit users?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data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RDA linked data look like and how does it benefit users</dc:title>
  <dc:creator>Gordon Dunsire</dc:creator>
  <cp:lastModifiedBy>Gordon Dunsire</cp:lastModifiedBy>
  <cp:revision>59</cp:revision>
  <dcterms:created xsi:type="dcterms:W3CDTF">2016-06-16T08:48:05Z</dcterms:created>
  <dcterms:modified xsi:type="dcterms:W3CDTF">2016-06-25T12:32:03Z</dcterms:modified>
</cp:coreProperties>
</file>