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0" r:id="rId2"/>
    <p:sldId id="281" r:id="rId3"/>
    <p:sldId id="280" r:id="rId4"/>
    <p:sldId id="282" r:id="rId5"/>
    <p:sldId id="428" r:id="rId6"/>
    <p:sldId id="432" r:id="rId7"/>
    <p:sldId id="429" r:id="rId8"/>
    <p:sldId id="418" r:id="rId9"/>
    <p:sldId id="430" r:id="rId10"/>
    <p:sldId id="431" r:id="rId11"/>
    <p:sldId id="436" r:id="rId12"/>
    <p:sldId id="437" r:id="rId13"/>
    <p:sldId id="438" r:id="rId14"/>
    <p:sldId id="433" r:id="rId15"/>
    <p:sldId id="434" r:id="rId16"/>
    <p:sldId id="424" r:id="rId17"/>
    <p:sldId id="439" r:id="rId18"/>
    <p:sldId id="279" r:id="rId19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88" autoAdjust="0"/>
    <p:restoredTop sz="94651" autoAdjust="0"/>
  </p:normalViewPr>
  <p:slideViewPr>
    <p:cSldViewPr>
      <p:cViewPr varScale="1">
        <p:scale>
          <a:sx n="66" d="100"/>
          <a:sy n="66" d="100"/>
        </p:scale>
        <p:origin x="441" y="51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January 28,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January 28, 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During the 3R Project, the Registry data was used to generate the basic structure of every element page in the new Toolkit.</a:t>
            </a:r>
          </a:p>
          <a:p>
            <a:endParaRPr lang="en-GB" dirty="0"/>
          </a:p>
          <a:p>
            <a:r>
              <a:rPr lang="en-GB" dirty="0"/>
              <a:t>Registry data will be used in future releases of the new Toolkit to update basic element data, and the entire Glossary, Vocabulary encoding schemes reference, and Relationship matrix.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80CCE7E-43AE-4D7A-AD6D-EFF496C901FD}" type="datetime4">
              <a:rPr lang="en-US" smtClean="0"/>
              <a:t>January 28,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899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During the 3R Project, the Registry data was used to generate the basic structure of every element page in the new Toolkit.</a:t>
            </a:r>
          </a:p>
          <a:p>
            <a:endParaRPr lang="en-GB" dirty="0"/>
          </a:p>
          <a:p>
            <a:r>
              <a:rPr lang="en-GB" dirty="0"/>
              <a:t>Registry data will be used in future releases of the new Toolkit to update basic element data, and the entire Glossary, Vocabulary encoding schemes reference, and Relationship matrix.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80CCE7E-43AE-4D7A-AD6D-EFF496C901FD}" type="datetime4">
              <a:rPr lang="en-US" smtClean="0"/>
              <a:t>January 28,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78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an outline of the element page structure.</a:t>
            </a:r>
          </a:p>
          <a:p>
            <a:endParaRPr lang="en-GB" dirty="0"/>
          </a:p>
          <a:p>
            <a:r>
              <a:rPr lang="en-GB" dirty="0"/>
              <a:t>The RDA Reference data are displayed in the sections highlighted in </a:t>
            </a:r>
            <a:r>
              <a:rPr lang="en-GB" dirty="0" err="1"/>
              <a:t>gray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All of these sections use content that has already been translated in the Open Metadata Registry.</a:t>
            </a:r>
          </a:p>
          <a:p>
            <a:endParaRPr lang="en-GB" dirty="0"/>
          </a:p>
          <a:p>
            <a:r>
              <a:rPr lang="en-GB" dirty="0"/>
              <a:t>The guidance and instructions are displayed in the sections highlighted in orange.</a:t>
            </a:r>
          </a:p>
          <a:p>
            <a:endParaRPr lang="en-GB" dirty="0"/>
          </a:p>
          <a:p>
            <a:r>
              <a:rPr lang="en-GB" dirty="0"/>
              <a:t>The content of these sections is translated in the Content Management System using Trados.</a:t>
            </a:r>
          </a:p>
          <a:p>
            <a:endParaRPr lang="en-GB" dirty="0"/>
          </a:p>
          <a:p>
            <a:r>
              <a:rPr lang="en-GB" dirty="0"/>
              <a:t>This allows translators to focus their work on specific areas of Toolkit content.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80CCE7E-43AE-4D7A-AD6D-EFF496C901FD}" type="datetime4">
              <a:rPr lang="en-US" smtClean="0"/>
              <a:t>January 28,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24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table shows the number of elements assigned to each entity.</a:t>
            </a:r>
          </a:p>
          <a:p>
            <a:endParaRPr lang="en-GB" dirty="0"/>
          </a:p>
          <a:p>
            <a:r>
              <a:rPr lang="en-GB" dirty="0"/>
              <a:t>RDA entity reflects the basic elements available for every entity.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80CCE7E-43AE-4D7A-AD6D-EFF496C901FD}" type="datetime4">
              <a:rPr lang="en-US" smtClean="0"/>
              <a:t>January 28,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60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20D11E-C62D-46C5-97AC-FEF02646AE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</p:spPr>
        <p:txBody>
          <a:bodyPr/>
          <a:lstStyle>
            <a:lvl1pPr>
              <a:defRPr sz="1644"/>
            </a:lvl1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</p:spTree>
    <p:extLst>
      <p:ext uri="{BB962C8B-B14F-4D97-AF65-F5344CB8AC3E}">
        <p14:creationId xmlns:p14="http://schemas.microsoft.com/office/powerpoint/2010/main" val="3804575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fld id="{DD02AD68-BFEF-40C1-90D1-D37F2BFFA27B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3978792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RDA Linked Data Forum, ALA Midwinter 2019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5" r:id="rId7"/>
    <p:sldLayoutId id="2147483678" r:id="rId8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056225-C582-43EA-8598-CF590608D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C84627-B013-468F-8BBF-08275E2E15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0F9-5E83-4361-8966-5EAB53DF4D13}"/>
              </a:ext>
            </a:extLst>
          </p:cNvPr>
          <p:cNvSpPr txBox="1"/>
          <p:nvPr/>
        </p:nvSpPr>
        <p:spPr>
          <a:xfrm>
            <a:off x="1523144" y="1238250"/>
            <a:ext cx="1000931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tx2"/>
                </a:solidFill>
              </a:rPr>
              <a:t>RDA linked data update</a:t>
            </a:r>
            <a:endParaRPr lang="en-GB" sz="8800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35F3D0-FB49-44EB-9A90-5F65FCD1C923}"/>
              </a:ext>
            </a:extLst>
          </p:cNvPr>
          <p:cNvSpPr txBox="1"/>
          <p:nvPr/>
        </p:nvSpPr>
        <p:spPr>
          <a:xfrm>
            <a:off x="1783080" y="5962650"/>
            <a:ext cx="94894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Gordon Dunsire, RDA Technical Team Liaison Officer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</a:rPr>
              <a:t>Presented at RDA Linked Data Forum, ALA Midwinter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</a:rPr>
              <a:t>January 28, 2019, Seattle, USA</a:t>
            </a:r>
            <a:endParaRPr lang="en-GB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710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8FF592-ED38-417C-8802-14E4ED0FC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1C32AD-129F-4D48-8D45-28FB5FD8AB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10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6790DF-3D62-4D84-A69E-C2E9551BCF73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65598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Glossary linked data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EB10DC-95E2-482D-981D-CFA5D6B4D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774" y="4362450"/>
            <a:ext cx="11671296" cy="1904324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063925-DEB5-46B3-A19D-F66708F1A667}"/>
              </a:ext>
            </a:extLst>
          </p:cNvPr>
          <p:cNvSpPr txBox="1"/>
          <p:nvPr/>
        </p:nvSpPr>
        <p:spPr>
          <a:xfrm>
            <a:off x="651798" y="2054474"/>
            <a:ext cx="8501430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3600" dirty="0" err="1"/>
              <a:t>skos:label</a:t>
            </a:r>
            <a:r>
              <a:rPr lang="en-GB" sz="3600" dirty="0"/>
              <a:t> (Toolkit label) - canonical property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95A34B-C9F5-4578-BEE7-AC250E516146}"/>
              </a:ext>
            </a:extLst>
          </p:cNvPr>
          <p:cNvSpPr txBox="1"/>
          <p:nvPr/>
        </p:nvSpPr>
        <p:spPr>
          <a:xfrm>
            <a:off x="3409900" y="2830275"/>
            <a:ext cx="7418550" cy="1200329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dirty="0" err="1"/>
              <a:t>skos:definition</a:t>
            </a:r>
            <a:r>
              <a:rPr lang="en-GB" sz="3600" dirty="0"/>
              <a:t> (Toolkit definition) - canonical property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B9ED2D-D5B7-4B84-8EC4-3C803680413B}"/>
              </a:ext>
            </a:extLst>
          </p:cNvPr>
          <p:cNvSpPr txBox="1"/>
          <p:nvPr/>
        </p:nvSpPr>
        <p:spPr>
          <a:xfrm>
            <a:off x="2404398" y="6767093"/>
            <a:ext cx="5583131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3600" dirty="0" err="1"/>
              <a:t>owl:inverse</a:t>
            </a:r>
            <a:r>
              <a:rPr lang="en-GB" sz="3600" dirty="0"/>
              <a:t> - object property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F24360-36E7-4C80-92ED-090DED376653}"/>
              </a:ext>
            </a:extLst>
          </p:cNvPr>
          <p:cNvSpPr txBox="1"/>
          <p:nvPr/>
        </p:nvSpPr>
        <p:spPr>
          <a:xfrm>
            <a:off x="956598" y="7605253"/>
            <a:ext cx="6432915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3600" dirty="0" err="1"/>
              <a:t>skos:altLabel</a:t>
            </a:r>
            <a:r>
              <a:rPr lang="en-GB" sz="3600" dirty="0"/>
              <a:t> - canonical property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A008A4F-2190-43D8-BEBA-F7EDED8DBE6C}"/>
              </a:ext>
            </a:extLst>
          </p:cNvPr>
          <p:cNvCxnSpPr>
            <a:cxnSpLocks/>
          </p:cNvCxnSpPr>
          <p:nvPr/>
        </p:nvCxnSpPr>
        <p:spPr>
          <a:xfrm>
            <a:off x="1718598" y="2700805"/>
            <a:ext cx="0" cy="1661645"/>
          </a:xfrm>
          <a:prstGeom prst="straightConnector1">
            <a:avLst/>
          </a:prstGeom>
          <a:ln w="762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091B851-4711-48DD-B06B-0C275A65895D}"/>
              </a:ext>
            </a:extLst>
          </p:cNvPr>
          <p:cNvCxnSpPr>
            <a:cxnSpLocks/>
          </p:cNvCxnSpPr>
          <p:nvPr/>
        </p:nvCxnSpPr>
        <p:spPr>
          <a:xfrm>
            <a:off x="5299998" y="4030604"/>
            <a:ext cx="0" cy="750608"/>
          </a:xfrm>
          <a:prstGeom prst="straightConnector1">
            <a:avLst/>
          </a:prstGeom>
          <a:ln w="762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E031534-688F-416F-8E1B-5E81B48AADD6}"/>
              </a:ext>
            </a:extLst>
          </p:cNvPr>
          <p:cNvCxnSpPr>
            <a:cxnSpLocks/>
          </p:cNvCxnSpPr>
          <p:nvPr/>
        </p:nvCxnSpPr>
        <p:spPr>
          <a:xfrm flipV="1">
            <a:off x="1529686" y="6266774"/>
            <a:ext cx="0" cy="1338480"/>
          </a:xfrm>
          <a:prstGeom prst="straightConnector1">
            <a:avLst/>
          </a:prstGeom>
          <a:ln w="762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0733444-3600-4328-AFC2-D0A213B24D3C}"/>
              </a:ext>
            </a:extLst>
          </p:cNvPr>
          <p:cNvCxnSpPr>
            <a:cxnSpLocks/>
          </p:cNvCxnSpPr>
          <p:nvPr/>
        </p:nvCxnSpPr>
        <p:spPr>
          <a:xfrm flipV="1">
            <a:off x="3013998" y="5789364"/>
            <a:ext cx="0" cy="977729"/>
          </a:xfrm>
          <a:prstGeom prst="straightConnector1">
            <a:avLst/>
          </a:prstGeom>
          <a:ln w="762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912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11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78801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Break-out of Agent roles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3580CB-4794-46A1-939C-82D1F6A9ED5B}"/>
              </a:ext>
            </a:extLst>
          </p:cNvPr>
          <p:cNvSpPr txBox="1"/>
          <p:nvPr/>
        </p:nvSpPr>
        <p:spPr>
          <a:xfrm>
            <a:off x="837747" y="2604076"/>
            <a:ext cx="1832064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Work</a:t>
            </a:r>
          </a:p>
        </p:txBody>
      </p: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27EDA7B0-76CD-4ACE-9FD9-E5089ED38314}"/>
              </a:ext>
            </a:extLst>
          </p:cNvPr>
          <p:cNvCxnSpPr>
            <a:cxnSpLocks/>
            <a:stCxn id="5" idx="6"/>
            <a:endCxn id="8" idx="2"/>
          </p:cNvCxnSpPr>
          <p:nvPr/>
        </p:nvCxnSpPr>
        <p:spPr>
          <a:xfrm flipV="1">
            <a:off x="2669811" y="3075555"/>
            <a:ext cx="2400076" cy="26232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8284EB3-8590-446B-B43F-B0021693A08D}"/>
              </a:ext>
            </a:extLst>
          </p:cNvPr>
          <p:cNvSpPr txBox="1"/>
          <p:nvPr/>
        </p:nvSpPr>
        <p:spPr>
          <a:xfrm>
            <a:off x="2680994" y="2333627"/>
            <a:ext cx="2196435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/>
              <a:t>has author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823CB8-A7CC-410D-8710-8E64F207711C}"/>
              </a:ext>
            </a:extLst>
          </p:cNvPr>
          <p:cNvSpPr txBox="1"/>
          <p:nvPr/>
        </p:nvSpPr>
        <p:spPr>
          <a:xfrm>
            <a:off x="5069887" y="2577844"/>
            <a:ext cx="1982729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Agent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03B2CF8-5995-4005-8046-0A473AE6D780}"/>
              </a:ext>
            </a:extLst>
          </p:cNvPr>
          <p:cNvSpPr txBox="1"/>
          <p:nvPr/>
        </p:nvSpPr>
        <p:spPr>
          <a:xfrm>
            <a:off x="9715107" y="6535113"/>
            <a:ext cx="2257102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Person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BBF786E-42FD-4B4D-B2E7-9E5B266E3B94}"/>
              </a:ext>
            </a:extLst>
          </p:cNvPr>
          <p:cNvSpPr txBox="1"/>
          <p:nvPr/>
        </p:nvSpPr>
        <p:spPr>
          <a:xfrm>
            <a:off x="3567647" y="4393438"/>
            <a:ext cx="4987209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Collective Agent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B2CD07-9BD4-461E-AF69-F22BA41C63B3}"/>
              </a:ext>
            </a:extLst>
          </p:cNvPr>
          <p:cNvSpPr txBox="1"/>
          <p:nvPr/>
        </p:nvSpPr>
        <p:spPr>
          <a:xfrm>
            <a:off x="1644603" y="6532437"/>
            <a:ext cx="4846912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Corporate Body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6FB84FF-8EFB-4841-BDE6-C427113489AC}"/>
              </a:ext>
            </a:extLst>
          </p:cNvPr>
          <p:cNvSpPr txBox="1"/>
          <p:nvPr/>
        </p:nvSpPr>
        <p:spPr>
          <a:xfrm>
            <a:off x="7137401" y="6532437"/>
            <a:ext cx="2149535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Family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DE18BF71-E77B-41D9-AB80-5A198398835E}"/>
              </a:ext>
            </a:extLst>
          </p:cNvPr>
          <p:cNvCxnSpPr>
            <a:cxnSpLocks/>
            <a:stCxn id="31" idx="0"/>
            <a:endCxn id="8" idx="4"/>
          </p:cNvCxnSpPr>
          <p:nvPr/>
        </p:nvCxnSpPr>
        <p:spPr>
          <a:xfrm rot="5400000" flipH="1" flipV="1">
            <a:off x="5651166" y="3983352"/>
            <a:ext cx="820172" cy="12700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Curved 36">
            <a:extLst>
              <a:ext uri="{FF2B5EF4-FFF2-40B4-BE49-F238E27FC236}">
                <a16:creationId xmlns:a16="http://schemas.microsoft.com/office/drawing/2014/main" id="{40779F2C-1159-42C8-836C-2003AA5F258C}"/>
              </a:ext>
            </a:extLst>
          </p:cNvPr>
          <p:cNvCxnSpPr>
            <a:cxnSpLocks/>
            <a:stCxn id="30" idx="0"/>
            <a:endCxn id="8" idx="6"/>
          </p:cNvCxnSpPr>
          <p:nvPr/>
        </p:nvCxnSpPr>
        <p:spPr>
          <a:xfrm rot="16200000" flipV="1">
            <a:off x="7218358" y="2909813"/>
            <a:ext cx="3459558" cy="3791042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Curved 41">
            <a:extLst>
              <a:ext uri="{FF2B5EF4-FFF2-40B4-BE49-F238E27FC236}">
                <a16:creationId xmlns:a16="http://schemas.microsoft.com/office/drawing/2014/main" id="{038B0E27-1AB3-4DA9-B50D-E1F77749C8B4}"/>
              </a:ext>
            </a:extLst>
          </p:cNvPr>
          <p:cNvCxnSpPr>
            <a:cxnSpLocks/>
            <a:stCxn id="32" idx="0"/>
          </p:cNvCxnSpPr>
          <p:nvPr/>
        </p:nvCxnSpPr>
        <p:spPr>
          <a:xfrm rot="5400000" flipH="1" flipV="1">
            <a:off x="4492868" y="4964052"/>
            <a:ext cx="1143577" cy="1993194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or: Curved 44">
            <a:extLst>
              <a:ext uri="{FF2B5EF4-FFF2-40B4-BE49-F238E27FC236}">
                <a16:creationId xmlns:a16="http://schemas.microsoft.com/office/drawing/2014/main" id="{B50828FF-1704-43F6-B2F5-E192FCD92C13}"/>
              </a:ext>
            </a:extLst>
          </p:cNvPr>
          <p:cNvCxnSpPr>
            <a:cxnSpLocks/>
            <a:stCxn id="33" idx="0"/>
          </p:cNvCxnSpPr>
          <p:nvPr/>
        </p:nvCxnSpPr>
        <p:spPr>
          <a:xfrm rot="16200000" flipV="1">
            <a:off x="6564923" y="4885191"/>
            <a:ext cx="1143577" cy="2150916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D1617552-9960-496D-8291-0755AC911312}"/>
              </a:ext>
            </a:extLst>
          </p:cNvPr>
          <p:cNvSpPr txBox="1"/>
          <p:nvPr/>
        </p:nvSpPr>
        <p:spPr>
          <a:xfrm>
            <a:off x="6189394" y="3587706"/>
            <a:ext cx="2755883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/>
              <a:t>is sub-class of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B7EB416-3DC7-4EAF-BA03-62300DD9611F}"/>
              </a:ext>
            </a:extLst>
          </p:cNvPr>
          <p:cNvSpPr txBox="1"/>
          <p:nvPr/>
        </p:nvSpPr>
        <p:spPr>
          <a:xfrm>
            <a:off x="4811452" y="5960649"/>
            <a:ext cx="2755883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/>
              <a:t>is sub-class of</a:t>
            </a:r>
          </a:p>
        </p:txBody>
      </p:sp>
    </p:spTree>
    <p:extLst>
      <p:ext uri="{BB962C8B-B14F-4D97-AF65-F5344CB8AC3E}">
        <p14:creationId xmlns:p14="http://schemas.microsoft.com/office/powerpoint/2010/main" val="224220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30" grpId="0" animBg="1"/>
      <p:bldP spid="31" grpId="0" animBg="1"/>
      <p:bldP spid="32" grpId="0" animBg="1"/>
      <p:bldP spid="33" grpId="0" animBg="1"/>
      <p:bldP spid="59" grpId="0"/>
      <p:bldP spid="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78801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Break-out of Agent roles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3580CB-4794-46A1-939C-82D1F6A9ED5B}"/>
              </a:ext>
            </a:extLst>
          </p:cNvPr>
          <p:cNvSpPr txBox="1"/>
          <p:nvPr/>
        </p:nvSpPr>
        <p:spPr>
          <a:xfrm>
            <a:off x="843467" y="1994476"/>
            <a:ext cx="1832064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Work</a:t>
            </a:r>
          </a:p>
        </p:txBody>
      </p: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27EDA7B0-76CD-4ACE-9FD9-E5089ED38314}"/>
              </a:ext>
            </a:extLst>
          </p:cNvPr>
          <p:cNvCxnSpPr>
            <a:cxnSpLocks/>
            <a:stCxn id="5" idx="6"/>
            <a:endCxn id="8" idx="2"/>
          </p:cNvCxnSpPr>
          <p:nvPr/>
        </p:nvCxnSpPr>
        <p:spPr>
          <a:xfrm flipV="1">
            <a:off x="2675531" y="2464066"/>
            <a:ext cx="4461869" cy="28121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8284EB3-8590-446B-B43F-B0021693A08D}"/>
              </a:ext>
            </a:extLst>
          </p:cNvPr>
          <p:cNvSpPr txBox="1"/>
          <p:nvPr/>
        </p:nvSpPr>
        <p:spPr>
          <a:xfrm>
            <a:off x="4394200" y="1907434"/>
            <a:ext cx="265502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has author agent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823CB8-A7CC-410D-8710-8E64F207711C}"/>
              </a:ext>
            </a:extLst>
          </p:cNvPr>
          <p:cNvSpPr txBox="1"/>
          <p:nvPr/>
        </p:nvSpPr>
        <p:spPr>
          <a:xfrm>
            <a:off x="7137400" y="1966355"/>
            <a:ext cx="1982729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Agent</a:t>
            </a:r>
          </a:p>
        </p:txBody>
      </p: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3120FF35-10C0-4D97-A85E-D315F8B12801}"/>
              </a:ext>
            </a:extLst>
          </p:cNvPr>
          <p:cNvCxnSpPr>
            <a:cxnSpLocks/>
            <a:stCxn id="5" idx="4"/>
            <a:endCxn id="14" idx="2"/>
          </p:cNvCxnSpPr>
          <p:nvPr/>
        </p:nvCxnSpPr>
        <p:spPr>
          <a:xfrm rot="16200000" flipH="1">
            <a:off x="2186315" y="2563081"/>
            <a:ext cx="4524268" cy="5377901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F9C380F-84E7-4D66-829A-330D7B58281F}"/>
              </a:ext>
            </a:extLst>
          </p:cNvPr>
          <p:cNvSpPr txBox="1"/>
          <p:nvPr/>
        </p:nvSpPr>
        <p:spPr>
          <a:xfrm>
            <a:off x="4319676" y="7563735"/>
            <a:ext cx="2839495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has author person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299CF8-3D42-473C-90E8-9A3B6ABBF86D}"/>
              </a:ext>
            </a:extLst>
          </p:cNvPr>
          <p:cNvSpPr txBox="1"/>
          <p:nvPr/>
        </p:nvSpPr>
        <p:spPr>
          <a:xfrm>
            <a:off x="7137400" y="7016455"/>
            <a:ext cx="2257102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Person</a:t>
            </a:r>
          </a:p>
        </p:txBody>
      </p: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DA52782C-875F-4D4B-847D-D1D8EC2909E1}"/>
              </a:ext>
            </a:extLst>
          </p:cNvPr>
          <p:cNvCxnSpPr>
            <a:cxnSpLocks/>
            <a:stCxn id="5" idx="4"/>
            <a:endCxn id="19" idx="2"/>
          </p:cNvCxnSpPr>
          <p:nvPr/>
        </p:nvCxnSpPr>
        <p:spPr>
          <a:xfrm rot="16200000" flipH="1">
            <a:off x="2817578" y="1931818"/>
            <a:ext cx="3261743" cy="5377901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43E853B-B243-4DEC-8401-2CC71FA98BA4}"/>
              </a:ext>
            </a:extLst>
          </p:cNvPr>
          <p:cNvSpPr txBox="1"/>
          <p:nvPr/>
        </p:nvSpPr>
        <p:spPr>
          <a:xfrm>
            <a:off x="4417360" y="6277947"/>
            <a:ext cx="2720040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has author family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05E5253-4C5E-41A8-9AEC-381E3A356821}"/>
              </a:ext>
            </a:extLst>
          </p:cNvPr>
          <p:cNvSpPr txBox="1"/>
          <p:nvPr/>
        </p:nvSpPr>
        <p:spPr>
          <a:xfrm>
            <a:off x="7137400" y="5753930"/>
            <a:ext cx="2149535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Family</a:t>
            </a:r>
          </a:p>
        </p:txBody>
      </p:sp>
      <p:cxnSp>
        <p:nvCxnSpPr>
          <p:cNvPr id="21" name="Connector: Curved 20">
            <a:extLst>
              <a:ext uri="{FF2B5EF4-FFF2-40B4-BE49-F238E27FC236}">
                <a16:creationId xmlns:a16="http://schemas.microsoft.com/office/drawing/2014/main" id="{61D827D6-A98F-4AEB-87CE-A7D78BBEAF6C}"/>
              </a:ext>
            </a:extLst>
          </p:cNvPr>
          <p:cNvCxnSpPr>
            <a:cxnSpLocks/>
            <a:stCxn id="5" idx="4"/>
            <a:endCxn id="23" idx="2"/>
          </p:cNvCxnSpPr>
          <p:nvPr/>
        </p:nvCxnSpPr>
        <p:spPr>
          <a:xfrm rot="16200000" flipH="1">
            <a:off x="3448840" y="1300556"/>
            <a:ext cx="1999218" cy="5377901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6BD7C76-D234-4DDC-B2CE-16AB715A0499}"/>
              </a:ext>
            </a:extLst>
          </p:cNvPr>
          <p:cNvSpPr txBox="1"/>
          <p:nvPr/>
        </p:nvSpPr>
        <p:spPr>
          <a:xfrm>
            <a:off x="4773384" y="4919438"/>
            <a:ext cx="2417777" cy="954107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en-GB" sz="2800" dirty="0"/>
              <a:t>has author</a:t>
            </a:r>
          </a:p>
          <a:p>
            <a:pPr algn="r"/>
            <a:r>
              <a:rPr lang="en-GB" sz="2800" dirty="0"/>
              <a:t>corporate body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2FEBD7-22EC-456A-A5A1-CD83B3783255}"/>
              </a:ext>
            </a:extLst>
          </p:cNvPr>
          <p:cNvSpPr txBox="1"/>
          <p:nvPr/>
        </p:nvSpPr>
        <p:spPr>
          <a:xfrm>
            <a:off x="7137400" y="4491405"/>
            <a:ext cx="4846912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Corporate Body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5954D67-AAEF-432D-B0FF-69253A676E6F}"/>
              </a:ext>
            </a:extLst>
          </p:cNvPr>
          <p:cNvSpPr txBox="1"/>
          <p:nvPr/>
        </p:nvSpPr>
        <p:spPr>
          <a:xfrm>
            <a:off x="7137400" y="3228880"/>
            <a:ext cx="4987209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Collective Agent</a:t>
            </a:r>
          </a:p>
        </p:txBody>
      </p:sp>
      <p:cxnSp>
        <p:nvCxnSpPr>
          <p:cNvPr id="44" name="Connector: Curved 43">
            <a:extLst>
              <a:ext uri="{FF2B5EF4-FFF2-40B4-BE49-F238E27FC236}">
                <a16:creationId xmlns:a16="http://schemas.microsoft.com/office/drawing/2014/main" id="{C828DC33-B1D9-4104-868A-CA8ECE1ECAEB}"/>
              </a:ext>
            </a:extLst>
          </p:cNvPr>
          <p:cNvCxnSpPr>
            <a:cxnSpLocks/>
            <a:stCxn id="5" idx="4"/>
            <a:endCxn id="27" idx="2"/>
          </p:cNvCxnSpPr>
          <p:nvPr/>
        </p:nvCxnSpPr>
        <p:spPr>
          <a:xfrm rot="16200000" flipH="1">
            <a:off x="4080103" y="669293"/>
            <a:ext cx="736693" cy="5377901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2788DF48-A688-47C4-897E-403A94FA400C}"/>
              </a:ext>
            </a:extLst>
          </p:cNvPr>
          <p:cNvSpPr txBox="1"/>
          <p:nvPr/>
        </p:nvSpPr>
        <p:spPr>
          <a:xfrm>
            <a:off x="4654211" y="3749240"/>
            <a:ext cx="2457789" cy="954107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en-GB" sz="2800" dirty="0"/>
              <a:t>has author</a:t>
            </a:r>
          </a:p>
          <a:p>
            <a:pPr algn="r"/>
            <a:r>
              <a:rPr lang="en-GB" sz="2800" dirty="0"/>
              <a:t>collective agent</a:t>
            </a:r>
          </a:p>
        </p:txBody>
      </p:sp>
    </p:spTree>
    <p:extLst>
      <p:ext uri="{BB962C8B-B14F-4D97-AF65-F5344CB8AC3E}">
        <p14:creationId xmlns:p14="http://schemas.microsoft.com/office/powerpoint/2010/main" val="4071218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71943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Break-out advantages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8DA97D-2488-45C7-A4C4-F840AAA6D517}"/>
              </a:ext>
            </a:extLst>
          </p:cNvPr>
          <p:cNvSpPr txBox="1"/>
          <p:nvPr/>
        </p:nvSpPr>
        <p:spPr>
          <a:xfrm>
            <a:off x="628816" y="1471386"/>
            <a:ext cx="102924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Context of instructions</a:t>
            </a:r>
          </a:p>
          <a:p>
            <a:pPr marL="719138"/>
            <a:r>
              <a:rPr lang="en-GB" sz="4000" dirty="0"/>
              <a:t>All Person relationships in Person entity chapter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4BC77B-04FE-413D-AB19-B56252BA1F16}"/>
              </a:ext>
            </a:extLst>
          </p:cNvPr>
          <p:cNvSpPr txBox="1"/>
          <p:nvPr/>
        </p:nvSpPr>
        <p:spPr>
          <a:xfrm>
            <a:off x="628816" y="3514596"/>
            <a:ext cx="106604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Application profiles</a:t>
            </a:r>
          </a:p>
          <a:p>
            <a:pPr marL="719138"/>
            <a:r>
              <a:rPr lang="en-GB" sz="4000" dirty="0"/>
              <a:t>Selection of explicit elements for persons, etc.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324DC1-DD6C-4F9C-8B6F-F809FF3DDA43}"/>
              </a:ext>
            </a:extLst>
          </p:cNvPr>
          <p:cNvSpPr txBox="1"/>
          <p:nvPr/>
        </p:nvSpPr>
        <p:spPr>
          <a:xfrm>
            <a:off x="628816" y="4942253"/>
            <a:ext cx="89078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Consistency</a:t>
            </a:r>
          </a:p>
          <a:p>
            <a:pPr marL="719138"/>
            <a:r>
              <a:rPr lang="en-GB" sz="4000" dirty="0"/>
              <a:t>Many agent elements already explicit (appellations, etc.)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5B74CA-5C72-45EC-8FB9-E54F66047D37}"/>
              </a:ext>
            </a:extLst>
          </p:cNvPr>
          <p:cNvSpPr txBox="1"/>
          <p:nvPr/>
        </p:nvSpPr>
        <p:spPr>
          <a:xfrm>
            <a:off x="628816" y="6985463"/>
            <a:ext cx="89078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Gender-inflected translations</a:t>
            </a:r>
          </a:p>
          <a:p>
            <a:pPr marL="719138"/>
            <a:r>
              <a:rPr lang="en-GB" sz="4000" dirty="0"/>
              <a:t>Person break-down to male/female</a:t>
            </a:r>
          </a:p>
        </p:txBody>
      </p:sp>
    </p:spTree>
    <p:extLst>
      <p:ext uri="{BB962C8B-B14F-4D97-AF65-F5344CB8AC3E}">
        <p14:creationId xmlns:p14="http://schemas.microsoft.com/office/powerpoint/2010/main" val="997367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0B3958-975C-415C-8595-ED6B41561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72422F-C8AB-460F-BDEC-A96132F0EB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2E2FAB-5E5E-4E70-81D6-D552B5A68C99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521063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Data provenance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91E5BB-5043-4ABA-A97C-8FD8700AC87F}"/>
              </a:ext>
            </a:extLst>
          </p:cNvPr>
          <p:cNvSpPr txBox="1"/>
          <p:nvPr/>
        </p:nvSpPr>
        <p:spPr>
          <a:xfrm>
            <a:off x="585853" y="2570262"/>
            <a:ext cx="102924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Single metadata statement or set of statements is treated as a Work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C881C2-3DC4-4858-BCE9-7D12E2ACE32B}"/>
              </a:ext>
            </a:extLst>
          </p:cNvPr>
          <p:cNvSpPr txBox="1"/>
          <p:nvPr/>
        </p:nvSpPr>
        <p:spPr>
          <a:xfrm>
            <a:off x="598344" y="4362450"/>
            <a:ext cx="1059722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Metadata work can be described using RDA</a:t>
            </a:r>
          </a:p>
          <a:p>
            <a:pPr marL="719138"/>
            <a:r>
              <a:rPr lang="en-GB" sz="4000" dirty="0"/>
              <a:t>Who is the author?</a:t>
            </a:r>
          </a:p>
          <a:p>
            <a:pPr marL="719138"/>
            <a:r>
              <a:rPr lang="en-GB" sz="4000" dirty="0"/>
              <a:t>When was it created?</a:t>
            </a:r>
          </a:p>
          <a:p>
            <a:pPr marL="719138"/>
            <a:r>
              <a:rPr lang="en-GB" sz="4000" dirty="0"/>
              <a:t>Where did the value come from?</a:t>
            </a:r>
          </a:p>
        </p:txBody>
      </p:sp>
    </p:spTree>
    <p:extLst>
      <p:ext uri="{BB962C8B-B14F-4D97-AF65-F5344CB8AC3E}">
        <p14:creationId xmlns:p14="http://schemas.microsoft.com/office/powerpoint/2010/main" val="598994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8D18BE-C19B-485E-8A88-604E242DC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1C5D3D-4921-4182-AF56-287CEACC34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15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8DD9D2-F239-4B58-BFF5-889024913F53}"/>
              </a:ext>
            </a:extLst>
          </p:cNvPr>
          <p:cNvSpPr txBox="1"/>
          <p:nvPr/>
        </p:nvSpPr>
        <p:spPr>
          <a:xfrm>
            <a:off x="1838460" y="3244823"/>
            <a:ext cx="1832064" cy="995422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Work</a:t>
            </a:r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A0672936-8828-4ED3-8829-598EB73E7D55}"/>
              </a:ext>
            </a:extLst>
          </p:cNvPr>
          <p:cNvCxnSpPr>
            <a:cxnSpLocks/>
            <a:stCxn id="4" idx="6"/>
            <a:endCxn id="13" idx="1"/>
          </p:cNvCxnSpPr>
          <p:nvPr/>
        </p:nvCxnSpPr>
        <p:spPr>
          <a:xfrm flipV="1">
            <a:off x="3670524" y="3714406"/>
            <a:ext cx="4457476" cy="28128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1A55292-8797-4AC5-A70F-CB3D08796309}"/>
              </a:ext>
            </a:extLst>
          </p:cNvPr>
          <p:cNvSpPr txBox="1"/>
          <p:nvPr/>
        </p:nvSpPr>
        <p:spPr>
          <a:xfrm>
            <a:off x="8128000" y="3360463"/>
            <a:ext cx="2854394" cy="707886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4000" dirty="0"/>
              <a:t>“2049-3630”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274738-B8CE-4FF3-9224-116318B8E9BC}"/>
              </a:ext>
            </a:extLst>
          </p:cNvPr>
          <p:cNvSpPr txBox="1"/>
          <p:nvPr/>
        </p:nvSpPr>
        <p:spPr>
          <a:xfrm>
            <a:off x="3681707" y="2974374"/>
            <a:ext cx="4327788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/>
              <a:t>has identifier for work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DF49AE2-8360-489A-8E8E-4C57A517A436}"/>
              </a:ext>
            </a:extLst>
          </p:cNvPr>
          <p:cNvSpPr/>
          <p:nvPr/>
        </p:nvSpPr>
        <p:spPr>
          <a:xfrm>
            <a:off x="1041400" y="2533650"/>
            <a:ext cx="10591800" cy="2364772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AA2187-F065-4C6E-B072-833EBCCE482E}"/>
              </a:ext>
            </a:extLst>
          </p:cNvPr>
          <p:cNvSpPr txBox="1"/>
          <p:nvPr/>
        </p:nvSpPr>
        <p:spPr>
          <a:xfrm>
            <a:off x="6680200" y="5276850"/>
            <a:ext cx="5524503" cy="1861006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ISSN International</a:t>
            </a:r>
          </a:p>
          <a:p>
            <a:pPr algn="ctr"/>
            <a:r>
              <a:rPr lang="en-GB" sz="4000" dirty="0"/>
              <a:t>Register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423FAD-88EF-423F-8F4E-8CB3F41222AD}"/>
              </a:ext>
            </a:extLst>
          </p:cNvPr>
          <p:cNvSpPr txBox="1"/>
          <p:nvPr/>
        </p:nvSpPr>
        <p:spPr>
          <a:xfrm>
            <a:off x="2227970" y="5616993"/>
            <a:ext cx="4109330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/>
              <a:t>has source consulted</a:t>
            </a:r>
          </a:p>
        </p:txBody>
      </p:sp>
      <p:cxnSp>
        <p:nvCxnSpPr>
          <p:cNvPr id="22" name="Connector: Curved 21">
            <a:extLst>
              <a:ext uri="{FF2B5EF4-FFF2-40B4-BE49-F238E27FC236}">
                <a16:creationId xmlns:a16="http://schemas.microsoft.com/office/drawing/2014/main" id="{A6045591-6EFC-4C89-8CDB-55C3B3EB9CF2}"/>
              </a:ext>
            </a:extLst>
          </p:cNvPr>
          <p:cNvCxnSpPr>
            <a:cxnSpLocks/>
            <a:stCxn id="19" idx="4"/>
            <a:endCxn id="20" idx="2"/>
          </p:cNvCxnSpPr>
          <p:nvPr/>
        </p:nvCxnSpPr>
        <p:spPr>
          <a:xfrm rot="16200000" flipH="1">
            <a:off x="5854285" y="5381437"/>
            <a:ext cx="1308931" cy="342900"/>
          </a:xfrm>
          <a:prstGeom prst="curvedConnector2">
            <a:avLst/>
          </a:prstGeom>
          <a:ln w="38100">
            <a:solidFill>
              <a:schemeClr val="accent4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1">
            <a:extLst>
              <a:ext uri="{FF2B5EF4-FFF2-40B4-BE49-F238E27FC236}">
                <a16:creationId xmlns:a16="http://schemas.microsoft.com/office/drawing/2014/main" id="{5B2D08B9-62B4-4957-A0F1-C905559A1B01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601487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Metadata reification</a:t>
            </a:r>
          </a:p>
        </p:txBody>
      </p:sp>
    </p:spTree>
    <p:extLst>
      <p:ext uri="{BB962C8B-B14F-4D97-AF65-F5344CB8AC3E}">
        <p14:creationId xmlns:p14="http://schemas.microsoft.com/office/powerpoint/2010/main" val="907914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/>
      <p:bldP spid="19" grpId="0" animBg="1"/>
      <p:bldP spid="20" grpId="0" animBg="1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7" y="322918"/>
            <a:ext cx="5059602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The numbers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A06E5-38DB-4476-8711-BF6FD72A643A}"/>
              </a:ext>
            </a:extLst>
          </p:cNvPr>
          <p:cNvSpPr txBox="1"/>
          <p:nvPr/>
        </p:nvSpPr>
        <p:spPr>
          <a:xfrm>
            <a:off x="866018" y="1706576"/>
            <a:ext cx="2815899" cy="83099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13 entities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2E380C-CCFF-445E-97ED-255D1FE52FA5}"/>
              </a:ext>
            </a:extLst>
          </p:cNvPr>
          <p:cNvSpPr txBox="1"/>
          <p:nvPr/>
        </p:nvSpPr>
        <p:spPr>
          <a:xfrm>
            <a:off x="4089400" y="1694098"/>
            <a:ext cx="4197688" cy="83099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2900+ elements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D7701F8-5FC6-4D2D-9B7F-71A18A294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104351"/>
              </p:ext>
            </p:extLst>
          </p:nvPr>
        </p:nvGraphicFramePr>
        <p:xfrm>
          <a:off x="866018" y="2695577"/>
          <a:ext cx="9166981" cy="4480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8962">
                  <a:extLst>
                    <a:ext uri="{9D8B030D-6E8A-4147-A177-3AD203B41FA5}">
                      <a16:colId xmlns:a16="http://schemas.microsoft.com/office/drawing/2014/main" val="2351244148"/>
                    </a:ext>
                  </a:extLst>
                </a:gridCol>
                <a:gridCol w="1103491">
                  <a:extLst>
                    <a:ext uri="{9D8B030D-6E8A-4147-A177-3AD203B41FA5}">
                      <a16:colId xmlns:a16="http://schemas.microsoft.com/office/drawing/2014/main" val="1902807445"/>
                    </a:ext>
                  </a:extLst>
                </a:gridCol>
                <a:gridCol w="547294">
                  <a:extLst>
                    <a:ext uri="{9D8B030D-6E8A-4147-A177-3AD203B41FA5}">
                      <a16:colId xmlns:a16="http://schemas.microsoft.com/office/drawing/2014/main" val="76765333"/>
                    </a:ext>
                  </a:extLst>
                </a:gridCol>
                <a:gridCol w="3597788">
                  <a:extLst>
                    <a:ext uri="{9D8B030D-6E8A-4147-A177-3AD203B41FA5}">
                      <a16:colId xmlns:a16="http://schemas.microsoft.com/office/drawing/2014/main" val="2134271122"/>
                    </a:ext>
                  </a:extLst>
                </a:gridCol>
                <a:gridCol w="899446">
                  <a:extLst>
                    <a:ext uri="{9D8B030D-6E8A-4147-A177-3AD203B41FA5}">
                      <a16:colId xmlns:a16="http://schemas.microsoft.com/office/drawing/2014/main" val="6472322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Work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587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Agent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183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9339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Expression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531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Person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237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338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Manifestation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394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Collective Agent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187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1414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Item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136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Corporate Body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236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9287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Place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51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Family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198 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9834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Timespan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57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 err="1"/>
                        <a:t>Nomen</a:t>
                      </a:r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165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3907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RDA Entity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29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280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449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17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5" y="322918"/>
            <a:ext cx="7499185" cy="19821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RSC Technical Working Group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B7268E-94DE-452B-A727-519BF2D488A7}"/>
              </a:ext>
            </a:extLst>
          </p:cNvPr>
          <p:cNvSpPr txBox="1"/>
          <p:nvPr/>
        </p:nvSpPr>
        <p:spPr>
          <a:xfrm>
            <a:off x="628815" y="2533650"/>
            <a:ext cx="102924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One of only two permanent (standing) RSC working groups</a:t>
            </a:r>
          </a:p>
          <a:p>
            <a:r>
              <a:rPr lang="en-GB" sz="4000" dirty="0"/>
              <a:t>	New RDA governance structure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A7240F-3CC4-436B-8144-4DA7F7AC9467}"/>
              </a:ext>
            </a:extLst>
          </p:cNvPr>
          <p:cNvSpPr txBox="1"/>
          <p:nvPr/>
        </p:nvSpPr>
        <p:spPr>
          <a:xfrm>
            <a:off x="628815" y="4959697"/>
            <a:ext cx="11206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Will be “revived” following stabilization of 3R content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CA575C-B0B4-4BFC-8B3E-53939EF840B5}"/>
              </a:ext>
            </a:extLst>
          </p:cNvPr>
          <p:cNvSpPr txBox="1"/>
          <p:nvPr/>
        </p:nvSpPr>
        <p:spPr>
          <a:xfrm>
            <a:off x="628815" y="6154638"/>
            <a:ext cx="112068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Wider international representation</a:t>
            </a:r>
          </a:p>
          <a:p>
            <a:r>
              <a:rPr lang="en-GB" sz="4000" dirty="0"/>
              <a:t>	Call for participation in April/May 2019</a:t>
            </a:r>
          </a:p>
        </p:txBody>
      </p:sp>
    </p:spTree>
    <p:extLst>
      <p:ext uri="{BB962C8B-B14F-4D97-AF65-F5344CB8AC3E}">
        <p14:creationId xmlns:p14="http://schemas.microsoft.com/office/powerpoint/2010/main" val="4036440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18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852685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21730-D6BA-43B9-A87B-F6E0448B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B5EBED-2DBA-46E7-BA36-28AA8713D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EDD62F-222F-4472-A2AC-803D805179A0}"/>
              </a:ext>
            </a:extLst>
          </p:cNvPr>
          <p:cNvSpPr txBox="1">
            <a:spLocks/>
          </p:cNvSpPr>
          <p:nvPr/>
        </p:nvSpPr>
        <p:spPr>
          <a:xfrm>
            <a:off x="628817" y="355409"/>
            <a:ext cx="5059602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3R releases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068A33-7271-483B-BE05-4044A5EC192A}"/>
              </a:ext>
            </a:extLst>
          </p:cNvPr>
          <p:cNvSpPr txBox="1"/>
          <p:nvPr/>
        </p:nvSpPr>
        <p:spPr>
          <a:xfrm>
            <a:off x="628817" y="4071625"/>
            <a:ext cx="112329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16 “pre-release” versions of RDA Vocabularies released on GitHub:</a:t>
            </a:r>
          </a:p>
          <a:p>
            <a:r>
              <a:rPr lang="en-US" sz="4000" dirty="0"/>
              <a:t>Release 3.0.0 – Release 3.0.15</a:t>
            </a:r>
            <a:endParaRPr lang="en-GB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FC9BB2-88E1-43B2-A210-83441BCB1CE0}"/>
              </a:ext>
            </a:extLst>
          </p:cNvPr>
          <p:cNvSpPr txBox="1"/>
          <p:nvPr/>
        </p:nvSpPr>
        <p:spPr>
          <a:xfrm>
            <a:off x="628817" y="1712907"/>
            <a:ext cx="97089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Last full release of RDA Vocabularies before 3R Project is Release 2.7.3 (October 2017)</a:t>
            </a:r>
          </a:p>
          <a:p>
            <a:r>
              <a:rPr lang="en-US" sz="4000" dirty="0"/>
              <a:t>	April 2017 Toolkit + translations</a:t>
            </a:r>
            <a:endParaRPr lang="en-GB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585144-2FA5-4513-A099-1C43B9E34E03}"/>
              </a:ext>
            </a:extLst>
          </p:cNvPr>
          <p:cNvSpPr txBox="1"/>
          <p:nvPr/>
        </p:nvSpPr>
        <p:spPr>
          <a:xfrm>
            <a:off x="1041400" y="6544211"/>
            <a:ext cx="10972799" cy="1077218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This is a pre-release to support the 3R Project. The content is not stable, and should be used with caution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89001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8FD6DF-D675-4ECE-ACDF-AE7416EE6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71B913-6290-409B-806E-DFDC33114F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964EA8-7122-4830-A7EC-DCA6FCFC1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365" y="95250"/>
            <a:ext cx="11200870" cy="8568042"/>
          </a:xfrm>
          <a:prstGeom prst="rect">
            <a:avLst/>
          </a:prstGeom>
          <a:ln w="28575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303912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21730-D6BA-43B9-A87B-F6E0448B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B5EBED-2DBA-46E7-BA36-28AA8713D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EDD62F-222F-4472-A2AC-803D805179A0}"/>
              </a:ext>
            </a:extLst>
          </p:cNvPr>
          <p:cNvSpPr txBox="1">
            <a:spLocks/>
          </p:cNvSpPr>
          <p:nvPr/>
        </p:nvSpPr>
        <p:spPr>
          <a:xfrm>
            <a:off x="628816" y="355409"/>
            <a:ext cx="5365583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Next full release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068A33-7271-483B-BE05-4044A5EC192A}"/>
              </a:ext>
            </a:extLst>
          </p:cNvPr>
          <p:cNvSpPr txBox="1"/>
          <p:nvPr/>
        </p:nvSpPr>
        <p:spPr>
          <a:xfrm>
            <a:off x="628816" y="3678634"/>
            <a:ext cx="112329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Indicates that the element sets are “stable”</a:t>
            </a:r>
          </a:p>
          <a:p>
            <a:pPr marL="719138"/>
            <a:r>
              <a:rPr lang="en-US" sz="4000" dirty="0"/>
              <a:t>No further large-scale changes are envisaged</a:t>
            </a:r>
          </a:p>
          <a:p>
            <a:pPr marL="719138"/>
            <a:r>
              <a:rPr lang="en-GB" sz="4000" dirty="0"/>
              <a:t>Updates to support Toolkit releases will continue</a:t>
            </a:r>
          </a:p>
          <a:p>
            <a:pPr marL="1436688"/>
            <a:r>
              <a:rPr lang="en-GB" sz="4000" dirty="0"/>
              <a:t>Typos, translations, feedback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FC9BB2-88E1-43B2-A210-83441BCB1CE0}"/>
              </a:ext>
            </a:extLst>
          </p:cNvPr>
          <p:cNvSpPr txBox="1"/>
          <p:nvPr/>
        </p:nvSpPr>
        <p:spPr>
          <a:xfrm>
            <a:off x="628816" y="1637543"/>
            <a:ext cx="102423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Next full release of RDA Vocabularies is imminent:</a:t>
            </a:r>
          </a:p>
          <a:p>
            <a:pPr marL="719138"/>
            <a:r>
              <a:rPr lang="en-US" sz="4000" dirty="0"/>
              <a:t>Version 3.1.0</a:t>
            </a:r>
            <a:endParaRPr lang="en-GB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738353-B680-48EA-A9DD-236C8141B9F3}"/>
              </a:ext>
            </a:extLst>
          </p:cNvPr>
          <p:cNvSpPr txBox="1"/>
          <p:nvPr/>
        </p:nvSpPr>
        <p:spPr>
          <a:xfrm>
            <a:off x="628816" y="6335278"/>
            <a:ext cx="102423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Element sets will become available to translators</a:t>
            </a:r>
          </a:p>
          <a:p>
            <a:pPr marL="719138"/>
            <a:r>
              <a:rPr lang="en-US" sz="4000" dirty="0"/>
              <a:t>Value vocabularies available since May 2018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179648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011582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Registry data in 3R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7A9B5B-2E66-48F8-8344-E0DAC1DD4B22}"/>
              </a:ext>
            </a:extLst>
          </p:cNvPr>
          <p:cNvSpPr txBox="1"/>
          <p:nvPr/>
        </p:nvSpPr>
        <p:spPr>
          <a:xfrm>
            <a:off x="578774" y="1851039"/>
            <a:ext cx="1006382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Basic structure of all element “pages” generated from Registry linked data</a:t>
            </a:r>
          </a:p>
          <a:p>
            <a:pPr marL="719138"/>
            <a:r>
              <a:rPr lang="en-GB" sz="4000" dirty="0"/>
              <a:t>Standard sections and headings</a:t>
            </a:r>
          </a:p>
          <a:p>
            <a:pPr marL="719138"/>
            <a:r>
              <a:rPr lang="en-GB" sz="4000" dirty="0"/>
              <a:t>Common instructions for every element included as boilerplate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29BFC0-F417-41BD-AF08-2E516D08EA12}"/>
              </a:ext>
            </a:extLst>
          </p:cNvPr>
          <p:cNvSpPr txBox="1"/>
          <p:nvPr/>
        </p:nvSpPr>
        <p:spPr>
          <a:xfrm>
            <a:off x="578774" y="5489590"/>
            <a:ext cx="1059722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GB" sz="4000" dirty="0"/>
              <a:t>Initial set-up of beta Toolkit before incorporating instructions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4000" dirty="0"/>
              <a:t>Break-out of Agent elements to Collective Agent, Corporate Body, Family, and Person</a:t>
            </a:r>
          </a:p>
        </p:txBody>
      </p:sp>
    </p:spTree>
    <p:extLst>
      <p:ext uri="{BB962C8B-B14F-4D97-AF65-F5344CB8AC3E}">
        <p14:creationId xmlns:p14="http://schemas.microsoft.com/office/powerpoint/2010/main" val="175969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AB2A92-6E49-45ED-BA6E-E85FDD9AD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264CA7-1D85-4822-A20E-974268F54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012967-42F1-4DB0-B127-C4F88CF9F627}"/>
              </a:ext>
            </a:extLst>
          </p:cNvPr>
          <p:cNvSpPr txBox="1"/>
          <p:nvPr/>
        </p:nvSpPr>
        <p:spPr>
          <a:xfrm>
            <a:off x="672883" y="2565756"/>
            <a:ext cx="2103846" cy="2308324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4800" dirty="0"/>
              <a:t>GitHub</a:t>
            </a:r>
          </a:p>
          <a:p>
            <a:pPr algn="ctr"/>
            <a:r>
              <a:rPr lang="en-GB" sz="4800" dirty="0"/>
              <a:t>Release</a:t>
            </a:r>
          </a:p>
          <a:p>
            <a:pPr algn="ctr"/>
            <a:r>
              <a:rPr lang="en-GB" sz="4800" dirty="0"/>
              <a:t>(zip)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5095F6-845B-4AC9-BAD0-D8DF8BC7E120}"/>
              </a:ext>
            </a:extLst>
          </p:cNvPr>
          <p:cNvSpPr txBox="1"/>
          <p:nvPr/>
        </p:nvSpPr>
        <p:spPr>
          <a:xfrm>
            <a:off x="3556000" y="2196424"/>
            <a:ext cx="3733891" cy="3046988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Toolkit data extraction</a:t>
            </a:r>
          </a:p>
          <a:p>
            <a:pPr algn="ctr"/>
            <a:r>
              <a:rPr lang="en-GB" sz="4800" dirty="0"/>
              <a:t>(database, program)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D4D166-0625-4496-B336-B7481354B2A0}"/>
              </a:ext>
            </a:extLst>
          </p:cNvPr>
          <p:cNvSpPr txBox="1"/>
          <p:nvPr/>
        </p:nvSpPr>
        <p:spPr>
          <a:xfrm>
            <a:off x="2413000" y="6025616"/>
            <a:ext cx="5939015" cy="1569660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RDA Content Management System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C91A6E-EACA-425B-8823-8B6FA163B395}"/>
              </a:ext>
            </a:extLst>
          </p:cNvPr>
          <p:cNvSpPr txBox="1"/>
          <p:nvPr/>
        </p:nvSpPr>
        <p:spPr>
          <a:xfrm>
            <a:off x="9125724" y="6394948"/>
            <a:ext cx="3049617" cy="83099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4800" dirty="0"/>
              <a:t>RDA Toolkit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71DBF0-5CA0-4D08-8E14-70C683F41436}"/>
              </a:ext>
            </a:extLst>
          </p:cNvPr>
          <p:cNvSpPr txBox="1">
            <a:spLocks/>
          </p:cNvSpPr>
          <p:nvPr/>
        </p:nvSpPr>
        <p:spPr>
          <a:xfrm>
            <a:off x="628816" y="355409"/>
            <a:ext cx="5365583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Data flow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64C13517-6FA7-4DE4-B003-E4303ECB737F}"/>
              </a:ext>
            </a:extLst>
          </p:cNvPr>
          <p:cNvSpPr/>
          <p:nvPr/>
        </p:nvSpPr>
        <p:spPr>
          <a:xfrm>
            <a:off x="2764672" y="3168691"/>
            <a:ext cx="755566" cy="11024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94851419-6763-44BD-BAE5-5CE010AECD6D}"/>
              </a:ext>
            </a:extLst>
          </p:cNvPr>
          <p:cNvSpPr/>
          <p:nvPr/>
        </p:nvSpPr>
        <p:spPr>
          <a:xfrm>
            <a:off x="8352015" y="6259219"/>
            <a:ext cx="755566" cy="11024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A6FCAB89-AB7B-4C08-9CE5-87A9B1E2AE95}"/>
              </a:ext>
            </a:extLst>
          </p:cNvPr>
          <p:cNvSpPr/>
          <p:nvPr/>
        </p:nvSpPr>
        <p:spPr>
          <a:xfrm rot="5400000">
            <a:off x="5004724" y="5096606"/>
            <a:ext cx="755566" cy="11024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69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7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35008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Registry data in Toolkit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C4B2BB-C579-40D0-A9BE-511AAD478ADB}"/>
              </a:ext>
            </a:extLst>
          </p:cNvPr>
          <p:cNvSpPr txBox="1"/>
          <p:nvPr/>
        </p:nvSpPr>
        <p:spPr>
          <a:xfrm>
            <a:off x="508000" y="2457450"/>
            <a:ext cx="1059722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Element page</a:t>
            </a:r>
          </a:p>
          <a:p>
            <a:pPr marL="719138"/>
            <a:r>
              <a:rPr lang="en-GB" sz="4000" dirty="0"/>
              <a:t>Definition and scope; Element reference; Related elements</a:t>
            </a:r>
          </a:p>
          <a:p>
            <a:r>
              <a:rPr lang="en-GB" sz="4000" dirty="0"/>
              <a:t>Resources</a:t>
            </a:r>
          </a:p>
          <a:p>
            <a:pPr marL="719138"/>
            <a:r>
              <a:rPr lang="en-GB" sz="4000" dirty="0"/>
              <a:t>Glossary</a:t>
            </a:r>
          </a:p>
          <a:p>
            <a:pPr marL="719138"/>
            <a:r>
              <a:rPr lang="en-GB" sz="4000" dirty="0"/>
              <a:t>Vocabulary encoding schemes</a:t>
            </a:r>
          </a:p>
          <a:p>
            <a:pPr marL="719138"/>
            <a:r>
              <a:rPr lang="en-GB" sz="4000" dirty="0"/>
              <a:t>Relationship matrix</a:t>
            </a:r>
          </a:p>
        </p:txBody>
      </p:sp>
    </p:spTree>
    <p:extLst>
      <p:ext uri="{BB962C8B-B14F-4D97-AF65-F5344CB8AC3E}">
        <p14:creationId xmlns:p14="http://schemas.microsoft.com/office/powerpoint/2010/main" val="3773401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789C1-FB36-42B4-8E51-15BBDFFF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0D0FAD-6670-4BAB-B963-ECE9F5386D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8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E99B37-31F1-4601-9BA7-C040876C5CC2}"/>
              </a:ext>
            </a:extLst>
          </p:cNvPr>
          <p:cNvSpPr txBox="1"/>
          <p:nvPr/>
        </p:nvSpPr>
        <p:spPr>
          <a:xfrm>
            <a:off x="642840" y="270154"/>
            <a:ext cx="74828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>
                <a:solidFill>
                  <a:schemeClr val="tx2"/>
                </a:solidFill>
              </a:rPr>
              <a:t>Element page structure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B0FAD9-2A02-44FB-8C77-1B82EA7E108F}"/>
              </a:ext>
            </a:extLst>
          </p:cNvPr>
          <p:cNvSpPr txBox="1"/>
          <p:nvPr/>
        </p:nvSpPr>
        <p:spPr>
          <a:xfrm>
            <a:off x="815976" y="2076450"/>
            <a:ext cx="8891152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dirty="0"/>
              <a:t>Definition and Scope</a:t>
            </a:r>
          </a:p>
          <a:p>
            <a:r>
              <a:rPr lang="en-GB" sz="4000" dirty="0"/>
              <a:t>Element Reference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81A9E2-BD16-478F-9446-6E76EC9D4206}"/>
              </a:ext>
            </a:extLst>
          </p:cNvPr>
          <p:cNvSpPr txBox="1"/>
          <p:nvPr/>
        </p:nvSpPr>
        <p:spPr>
          <a:xfrm>
            <a:off x="815976" y="7153791"/>
            <a:ext cx="8891152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dirty="0"/>
              <a:t>Related Elements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A6EAC1-3F31-4C48-B398-70EAAD149D8C}"/>
              </a:ext>
            </a:extLst>
          </p:cNvPr>
          <p:cNvSpPr txBox="1"/>
          <p:nvPr/>
        </p:nvSpPr>
        <p:spPr>
          <a:xfrm>
            <a:off x="815976" y="3384014"/>
            <a:ext cx="8891152" cy="378565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4000" dirty="0"/>
              <a:t>Prerecording</a:t>
            </a:r>
          </a:p>
          <a:p>
            <a:r>
              <a:rPr lang="en-GB" sz="4000" dirty="0"/>
              <a:t>Recording</a:t>
            </a:r>
          </a:p>
          <a:p>
            <a:pPr marL="719138"/>
            <a:r>
              <a:rPr lang="en-GB" sz="4000" dirty="0"/>
              <a:t>Recording an unstructured description</a:t>
            </a:r>
          </a:p>
          <a:p>
            <a:pPr marL="719138"/>
            <a:r>
              <a:rPr lang="en-GB" sz="4000" dirty="0"/>
              <a:t>Recording a structured description</a:t>
            </a:r>
          </a:p>
          <a:p>
            <a:pPr marL="719138"/>
            <a:r>
              <a:rPr lang="en-GB" sz="4000" dirty="0"/>
              <a:t>Recording an identifier</a:t>
            </a:r>
          </a:p>
          <a:p>
            <a:pPr marL="719138"/>
            <a:r>
              <a:rPr lang="en-GB" sz="4000" dirty="0"/>
              <a:t>Recording an IRI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A4B0B2-9B62-4AFC-8BDB-E00458EED627}"/>
              </a:ext>
            </a:extLst>
          </p:cNvPr>
          <p:cNvSpPr txBox="1"/>
          <p:nvPr/>
        </p:nvSpPr>
        <p:spPr>
          <a:xfrm>
            <a:off x="10085198" y="6267450"/>
            <a:ext cx="2652906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RDA Reference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DFBF5A-7DA8-44E7-BC16-2DE4797E93F9}"/>
              </a:ext>
            </a:extLst>
          </p:cNvPr>
          <p:cNvSpPr txBox="1"/>
          <p:nvPr/>
        </p:nvSpPr>
        <p:spPr>
          <a:xfrm>
            <a:off x="10261600" y="5505450"/>
            <a:ext cx="2156552" cy="584775"/>
          </a:xfrm>
          <a:prstGeom prst="rect">
            <a:avLst/>
          </a:prstGeom>
          <a:solidFill>
            <a:schemeClr val="bg2"/>
          </a:solidFill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429324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5AD364-89DA-49C0-8F71-46049EE05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28,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1ECEE-5A07-4596-8326-71C3CDD9A5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9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EE48B4-F3CC-4E03-B973-A4CFDA8F9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976" y="171450"/>
            <a:ext cx="11225707" cy="8553846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255455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 template" id="{A9586000-ABCC-4F00-A5EB-CE79DC5CE2ED}" vid="{7EFD873D-87CF-4CB2-A974-3F483C95BD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3598</TotalTime>
  <Words>771</Words>
  <Application>Microsoft Office PowerPoint</Application>
  <PresentationFormat>Custom</PresentationFormat>
  <Paragraphs>203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Kimberly Thornton</dc:creator>
  <cp:lastModifiedBy>Gordon Dunsire</cp:lastModifiedBy>
  <cp:revision>151</cp:revision>
  <dcterms:created xsi:type="dcterms:W3CDTF">2018-05-30T16:51:30Z</dcterms:created>
  <dcterms:modified xsi:type="dcterms:W3CDTF">2019-01-29T00:27:31Z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