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" r:id="rId2"/>
    <p:sldId id="279" r:id="rId3"/>
    <p:sldId id="367" r:id="rId4"/>
    <p:sldId id="262" r:id="rId5"/>
    <p:sldId id="278" r:id="rId6"/>
    <p:sldId id="368" r:id="rId7"/>
    <p:sldId id="258" r:id="rId8"/>
    <p:sldId id="366" r:id="rId9"/>
    <p:sldId id="370" r:id="rId10"/>
    <p:sldId id="371" r:id="rId11"/>
    <p:sldId id="369" r:id="rId12"/>
    <p:sldId id="372" r:id="rId13"/>
    <p:sldId id="373" r:id="rId14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51" autoAdjust="0"/>
  </p:normalViewPr>
  <p:slideViewPr>
    <p:cSldViewPr>
      <p:cViewPr varScale="1">
        <p:scale>
          <a:sx n="72" d="100"/>
          <a:sy n="72" d="100"/>
        </p:scale>
        <p:origin x="678" y="57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July 5, 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July 5, 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diagram shows all four recording methods in use to reference a related entity.</a:t>
            </a:r>
          </a:p>
          <a:p>
            <a:endParaRPr lang="en-GB" dirty="0"/>
          </a:p>
          <a:p>
            <a:r>
              <a:rPr lang="en-GB" dirty="0"/>
              <a:t>The diagram can be interpreted as an RDF graph for linked data, or as a relational schema for a local database.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450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</p:spTree>
    <p:extLst>
      <p:ext uri="{BB962C8B-B14F-4D97-AF65-F5344CB8AC3E}">
        <p14:creationId xmlns:p14="http://schemas.microsoft.com/office/powerpoint/2010/main" val="591398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20D11E-C62D-46C5-97AC-FEF02646AE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</p:spPr>
        <p:txBody>
          <a:bodyPr/>
          <a:lstStyle>
            <a:lvl1pPr>
              <a:defRPr sz="1644"/>
            </a:lvl1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05/07/2018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58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fld id="{DD02AD68-BFEF-40C1-90D1-D37F2BFFA27B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3673992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RDA Linked Data and the new RDA Toolkit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8" r:id="rId7"/>
    <p:sldLayoutId id="2147483675" r:id="rId8"/>
    <p:sldLayoutId id="2147483679" r:id="rId9"/>
  </p:sldLayoutIdLst>
  <p:hf hdr="0"/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341574" eaLnBrk="1" hangingPunct="1">
        <a:defRPr>
          <a:latin typeface="+mn-lt"/>
          <a:ea typeface="+mn-ea"/>
          <a:cs typeface="+mn-cs"/>
        </a:defRPr>
      </a:lvl2pPr>
      <a:lvl3pPr marL="683148" eaLnBrk="1" hangingPunct="1">
        <a:defRPr>
          <a:latin typeface="+mn-lt"/>
          <a:ea typeface="+mn-ea"/>
          <a:cs typeface="+mn-cs"/>
        </a:defRPr>
      </a:lvl3pPr>
      <a:lvl4pPr marL="1024722" eaLnBrk="1" hangingPunct="1">
        <a:defRPr>
          <a:latin typeface="+mn-lt"/>
          <a:ea typeface="+mn-ea"/>
          <a:cs typeface="+mn-cs"/>
        </a:defRPr>
      </a:lvl4pPr>
      <a:lvl5pPr marL="1366296" eaLnBrk="1" hangingPunct="1">
        <a:defRPr>
          <a:latin typeface="+mn-lt"/>
          <a:ea typeface="+mn-ea"/>
          <a:cs typeface="+mn-cs"/>
        </a:defRPr>
      </a:lvl5pPr>
      <a:lvl6pPr marL="1707871" eaLnBrk="1" hangingPunct="1">
        <a:defRPr>
          <a:latin typeface="+mn-lt"/>
          <a:ea typeface="+mn-ea"/>
          <a:cs typeface="+mn-cs"/>
        </a:defRPr>
      </a:lvl6pPr>
      <a:lvl7pPr marL="2049445" eaLnBrk="1" hangingPunct="1">
        <a:defRPr>
          <a:latin typeface="+mn-lt"/>
          <a:ea typeface="+mn-ea"/>
          <a:cs typeface="+mn-cs"/>
        </a:defRPr>
      </a:lvl7pPr>
      <a:lvl8pPr marL="2391019" eaLnBrk="1" hangingPunct="1">
        <a:defRPr>
          <a:latin typeface="+mn-lt"/>
          <a:ea typeface="+mn-ea"/>
          <a:cs typeface="+mn-cs"/>
        </a:defRPr>
      </a:lvl8pPr>
      <a:lvl9pPr marL="2732593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341574" eaLnBrk="1" hangingPunct="1">
        <a:defRPr>
          <a:latin typeface="+mn-lt"/>
          <a:ea typeface="+mn-ea"/>
          <a:cs typeface="+mn-cs"/>
        </a:defRPr>
      </a:lvl2pPr>
      <a:lvl3pPr marL="683148" eaLnBrk="1" hangingPunct="1">
        <a:defRPr>
          <a:latin typeface="+mn-lt"/>
          <a:ea typeface="+mn-ea"/>
          <a:cs typeface="+mn-cs"/>
        </a:defRPr>
      </a:lvl3pPr>
      <a:lvl4pPr marL="1024722" eaLnBrk="1" hangingPunct="1">
        <a:defRPr>
          <a:latin typeface="+mn-lt"/>
          <a:ea typeface="+mn-ea"/>
          <a:cs typeface="+mn-cs"/>
        </a:defRPr>
      </a:lvl4pPr>
      <a:lvl5pPr marL="1366296" eaLnBrk="1" hangingPunct="1">
        <a:defRPr>
          <a:latin typeface="+mn-lt"/>
          <a:ea typeface="+mn-ea"/>
          <a:cs typeface="+mn-cs"/>
        </a:defRPr>
      </a:lvl5pPr>
      <a:lvl6pPr marL="1707871" eaLnBrk="1" hangingPunct="1">
        <a:defRPr>
          <a:latin typeface="+mn-lt"/>
          <a:ea typeface="+mn-ea"/>
          <a:cs typeface="+mn-cs"/>
        </a:defRPr>
      </a:lvl6pPr>
      <a:lvl7pPr marL="2049445" eaLnBrk="1" hangingPunct="1">
        <a:defRPr>
          <a:latin typeface="+mn-lt"/>
          <a:ea typeface="+mn-ea"/>
          <a:cs typeface="+mn-cs"/>
        </a:defRPr>
      </a:lvl7pPr>
      <a:lvl8pPr marL="2391019" eaLnBrk="1" hangingPunct="1">
        <a:defRPr>
          <a:latin typeface="+mn-lt"/>
          <a:ea typeface="+mn-ea"/>
          <a:cs typeface="+mn-cs"/>
        </a:defRPr>
      </a:lvl8pPr>
      <a:lvl9pPr marL="2732593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EDB831-3D3F-414C-BD80-80F881A22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1C251D-DA0F-4B81-AEB6-433E942807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65570B-69DE-458E-AADA-19513974CE03}"/>
              </a:ext>
            </a:extLst>
          </p:cNvPr>
          <p:cNvSpPr txBox="1"/>
          <p:nvPr/>
        </p:nvSpPr>
        <p:spPr>
          <a:xfrm>
            <a:off x="1203289" y="1390650"/>
            <a:ext cx="1082039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>
                <a:solidFill>
                  <a:schemeClr val="tx2"/>
                </a:solidFill>
              </a:rPr>
              <a:t>RDA linked data and the new RDA Toolkit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813FB1-E211-4561-901E-456C608675E0}"/>
              </a:ext>
            </a:extLst>
          </p:cNvPr>
          <p:cNvSpPr txBox="1"/>
          <p:nvPr/>
        </p:nvSpPr>
        <p:spPr>
          <a:xfrm>
            <a:off x="1868769" y="4743450"/>
            <a:ext cx="9489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Gordon Dunsire, Chair, RSC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Presented at RDA Linked Data Forum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June 25, 2018, New Orleans, USA</a:t>
            </a:r>
            <a:endParaRPr lang="en-GB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38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ED2034-67D2-4736-9620-DDBF26F83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09E31-E571-4626-876A-AFB502BC5B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10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6A73BA-1C6B-4F51-B0B1-E8EFFAD2CFDA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9342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Semantic recording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E4C455-0CF4-4C39-B726-7CF4BF128EE3}"/>
              </a:ext>
            </a:extLst>
          </p:cNvPr>
          <p:cNvSpPr txBox="1"/>
          <p:nvPr/>
        </p:nvSpPr>
        <p:spPr>
          <a:xfrm>
            <a:off x="522458" y="4397111"/>
            <a:ext cx="109334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IRI data recorded in object properties</a:t>
            </a:r>
          </a:p>
          <a:p>
            <a:pPr lvl="1"/>
            <a:r>
              <a:rPr lang="en-GB" sz="4800" dirty="0"/>
              <a:t>Specified range (thing)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10BF44-F54C-41C7-BBF2-0284C7CF56C8}"/>
              </a:ext>
            </a:extLst>
          </p:cNvPr>
          <p:cNvSpPr txBox="1"/>
          <p:nvPr/>
        </p:nvSpPr>
        <p:spPr>
          <a:xfrm>
            <a:off x="522458" y="1838239"/>
            <a:ext cx="109334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Identifier data recorded in datatype properties</a:t>
            </a:r>
          </a:p>
          <a:p>
            <a:pPr lvl="1"/>
            <a:r>
              <a:rPr lang="en-GB" sz="4800" dirty="0"/>
              <a:t>Range specified (literal)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0ACD98-60A3-4192-8CD8-5D3474DFB088}"/>
              </a:ext>
            </a:extLst>
          </p:cNvPr>
          <p:cNvSpPr txBox="1"/>
          <p:nvPr/>
        </p:nvSpPr>
        <p:spPr>
          <a:xfrm>
            <a:off x="508000" y="6217319"/>
            <a:ext cx="109334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Non-LRM data recorded in unconstrained properties</a:t>
            </a:r>
          </a:p>
          <a:p>
            <a:pPr lvl="1"/>
            <a:r>
              <a:rPr lang="en-GB" sz="4800" dirty="0"/>
              <a:t>No domain, no range</a:t>
            </a:r>
          </a:p>
        </p:txBody>
      </p:sp>
    </p:spTree>
    <p:extLst>
      <p:ext uri="{BB962C8B-B14F-4D97-AF65-F5344CB8AC3E}">
        <p14:creationId xmlns:p14="http://schemas.microsoft.com/office/powerpoint/2010/main" val="425856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ED2034-67D2-4736-9620-DDBF26F83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09E31-E571-4626-876A-AFB502BC5B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11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6A73BA-1C6B-4F51-B0B1-E8EFFAD2CFDA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0960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RDA Releases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9227A0-629A-449A-982E-8D4387D0C49C}"/>
              </a:ext>
            </a:extLst>
          </p:cNvPr>
          <p:cNvSpPr txBox="1"/>
          <p:nvPr/>
        </p:nvSpPr>
        <p:spPr>
          <a:xfrm>
            <a:off x="628817" y="2152650"/>
            <a:ext cx="103185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Semantic versioning</a:t>
            </a:r>
          </a:p>
          <a:p>
            <a:r>
              <a:rPr lang="en-GB" sz="4800" dirty="0"/>
              <a:t>	</a:t>
            </a:r>
            <a:r>
              <a:rPr lang="en-GB" sz="4800" dirty="0" err="1"/>
              <a:t>Break.Bend.Minor</a:t>
            </a:r>
            <a:r>
              <a:rPr lang="en-GB" sz="4800" dirty="0"/>
              <a:t> (</a:t>
            </a:r>
            <a:r>
              <a:rPr lang="en-GB" sz="4800" dirty="0" err="1"/>
              <a:t>n.n.n</a:t>
            </a:r>
            <a:r>
              <a:rPr lang="en-GB" sz="4800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213CB5-CD9E-4E02-B5B2-0983025D955C}"/>
              </a:ext>
            </a:extLst>
          </p:cNvPr>
          <p:cNvSpPr txBox="1"/>
          <p:nvPr/>
        </p:nvSpPr>
        <p:spPr>
          <a:xfrm>
            <a:off x="3708400" y="6191250"/>
            <a:ext cx="4951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Warning: unstable!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E4C455-0CF4-4C39-B726-7CF4BF128EE3}"/>
              </a:ext>
            </a:extLst>
          </p:cNvPr>
          <p:cNvSpPr txBox="1"/>
          <p:nvPr/>
        </p:nvSpPr>
        <p:spPr>
          <a:xfrm>
            <a:off x="628817" y="4049890"/>
            <a:ext cx="109334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GitHub pre-releases used to test production infrastructure for new Toolkit</a:t>
            </a:r>
          </a:p>
        </p:txBody>
      </p:sp>
    </p:spTree>
    <p:extLst>
      <p:ext uri="{BB962C8B-B14F-4D97-AF65-F5344CB8AC3E}">
        <p14:creationId xmlns:p14="http://schemas.microsoft.com/office/powerpoint/2010/main" val="241410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ED2034-67D2-4736-9620-DDBF26F83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09E31-E571-4626-876A-AFB502BC5B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6A73BA-1C6B-4F51-B0B1-E8EFFAD2CFDA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0960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RDA Releases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9227A0-629A-449A-982E-8D4387D0C49C}"/>
              </a:ext>
            </a:extLst>
          </p:cNvPr>
          <p:cNvSpPr txBox="1"/>
          <p:nvPr/>
        </p:nvSpPr>
        <p:spPr>
          <a:xfrm>
            <a:off x="587370" y="2152650"/>
            <a:ext cx="103185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2.7.3: Original Toolkit (April 2017)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213CB5-CD9E-4E02-B5B2-0983025D955C}"/>
              </a:ext>
            </a:extLst>
          </p:cNvPr>
          <p:cNvSpPr txBox="1"/>
          <p:nvPr/>
        </p:nvSpPr>
        <p:spPr>
          <a:xfrm>
            <a:off x="587370" y="6419850"/>
            <a:ext cx="10933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3.1.0: real soon now (July 2018?)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E4C455-0CF4-4C39-B726-7CF4BF128EE3}"/>
              </a:ext>
            </a:extLst>
          </p:cNvPr>
          <p:cNvSpPr txBox="1"/>
          <p:nvPr/>
        </p:nvSpPr>
        <p:spPr>
          <a:xfrm>
            <a:off x="587370" y="3328829"/>
            <a:ext cx="10933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Pre-releases: 3.0.1 – 3.0.6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E175C6-DF93-4F1C-BEED-6F56A01AF6F0}"/>
              </a:ext>
            </a:extLst>
          </p:cNvPr>
          <p:cNvSpPr txBox="1"/>
          <p:nvPr/>
        </p:nvSpPr>
        <p:spPr>
          <a:xfrm>
            <a:off x="587370" y="4505008"/>
            <a:ext cx="109334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3 !!!: Breaks semantics of 2.7.3</a:t>
            </a:r>
          </a:p>
          <a:p>
            <a:r>
              <a:rPr lang="en-GB" sz="4800" dirty="0"/>
              <a:t>	Re-definition of Person entity (LRM)</a:t>
            </a:r>
          </a:p>
        </p:txBody>
      </p:sp>
    </p:spTree>
    <p:extLst>
      <p:ext uri="{BB962C8B-B14F-4D97-AF65-F5344CB8AC3E}">
        <p14:creationId xmlns:p14="http://schemas.microsoft.com/office/powerpoint/2010/main" val="64696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ED2034-67D2-4736-9620-DDBF26F83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09E31-E571-4626-876A-AFB502BC5B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6A73BA-1C6B-4F51-B0B1-E8EFFAD2CFDA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0960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Thank you!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9227A0-629A-449A-982E-8D4387D0C49C}"/>
              </a:ext>
            </a:extLst>
          </p:cNvPr>
          <p:cNvSpPr txBox="1"/>
          <p:nvPr/>
        </p:nvSpPr>
        <p:spPr>
          <a:xfrm>
            <a:off x="587370" y="2152650"/>
            <a:ext cx="103185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Questions? Discussion …</a:t>
            </a:r>
          </a:p>
        </p:txBody>
      </p:sp>
    </p:spTree>
    <p:extLst>
      <p:ext uri="{BB962C8B-B14F-4D97-AF65-F5344CB8AC3E}">
        <p14:creationId xmlns:p14="http://schemas.microsoft.com/office/powerpoint/2010/main" val="606080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287C76-B28F-4CF0-A852-FAA3C8ED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E9C553-1E3A-47C5-A1CB-850C75911A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D88FB05-1A8C-4C23-849E-1A85F0D34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059602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3R Project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2ABAC1-0B5A-446E-BAAA-FFD4174104CB}"/>
              </a:ext>
            </a:extLst>
          </p:cNvPr>
          <p:cNvSpPr txBox="1"/>
          <p:nvPr/>
        </p:nvSpPr>
        <p:spPr>
          <a:xfrm>
            <a:off x="507999" y="1800311"/>
            <a:ext cx="9829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RDA Toolkit Restructure and Redesign Project</a:t>
            </a:r>
            <a:endParaRPr lang="en-GB" sz="4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1B7006-2FAF-4160-A5A4-114211455F73}"/>
              </a:ext>
            </a:extLst>
          </p:cNvPr>
          <p:cNvSpPr txBox="1"/>
          <p:nvPr/>
        </p:nvSpPr>
        <p:spPr>
          <a:xfrm>
            <a:off x="507999" y="3443393"/>
            <a:ext cx="9829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New responsive design and structure</a:t>
            </a:r>
            <a:endParaRPr lang="en-GB" sz="4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8675E5-4ED7-4401-A196-40241F7D8832}"/>
              </a:ext>
            </a:extLst>
          </p:cNvPr>
          <p:cNvSpPr txBox="1"/>
          <p:nvPr/>
        </p:nvSpPr>
        <p:spPr>
          <a:xfrm>
            <a:off x="507999" y="4347812"/>
            <a:ext cx="112830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Impact of the IFLA Library Reference Model (LRM)</a:t>
            </a:r>
            <a:endParaRPr lang="en-GB" sz="4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55B04C-FA52-484B-9E8B-9641F3BE21B4}"/>
              </a:ext>
            </a:extLst>
          </p:cNvPr>
          <p:cNvSpPr txBox="1"/>
          <p:nvPr/>
        </p:nvSpPr>
        <p:spPr>
          <a:xfrm>
            <a:off x="507999" y="5990895"/>
            <a:ext cx="120931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RDA strategy for international, cultural heritage, and linked data communities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398323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287C76-B28F-4CF0-A852-FAA3C8ED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E9C553-1E3A-47C5-A1CB-850C75911A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D88FB05-1A8C-4C23-849E-1A85F0D34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059602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Beta Toolkit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2ABAC1-0B5A-446E-BAAA-FFD4174104CB}"/>
              </a:ext>
            </a:extLst>
          </p:cNvPr>
          <p:cNvSpPr txBox="1"/>
          <p:nvPr/>
        </p:nvSpPr>
        <p:spPr>
          <a:xfrm>
            <a:off x="507999" y="1800311"/>
            <a:ext cx="9829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Beta version of the new RDA Toolkit released June 13, 2018</a:t>
            </a:r>
            <a:endParaRPr lang="en-GB" sz="4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8675E5-4ED7-4401-A196-40241F7D8832}"/>
              </a:ext>
            </a:extLst>
          </p:cNvPr>
          <p:cNvSpPr txBox="1"/>
          <p:nvPr/>
        </p:nvSpPr>
        <p:spPr>
          <a:xfrm>
            <a:off x="507999" y="3582591"/>
            <a:ext cx="112830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Transformation of guidance and instructions is ongoing; expected completion December 2018</a:t>
            </a:r>
            <a:endParaRPr lang="en-GB" sz="4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55B04C-FA52-484B-9E8B-9641F3BE21B4}"/>
              </a:ext>
            </a:extLst>
          </p:cNvPr>
          <p:cNvSpPr txBox="1"/>
          <p:nvPr/>
        </p:nvSpPr>
        <p:spPr>
          <a:xfrm>
            <a:off x="507999" y="6105000"/>
            <a:ext cx="120931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Development of entities, elements, and terminologies almost complete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483291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ED2034-67D2-4736-9620-DDBF26F83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09E31-E571-4626-876A-AFB502BC5B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6A73BA-1C6B-4F51-B0B1-E8EFFAD2CFDA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059602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LRM entities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6994E8-F26D-4C4A-B03F-BFB3D4D0508E}"/>
              </a:ext>
            </a:extLst>
          </p:cNvPr>
          <p:cNvSpPr txBox="1"/>
          <p:nvPr/>
        </p:nvSpPr>
        <p:spPr>
          <a:xfrm>
            <a:off x="584200" y="1771650"/>
            <a:ext cx="109334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New entities for Agent, Collective Agent, </a:t>
            </a:r>
            <a:r>
              <a:rPr lang="en-GB" sz="4800" dirty="0" err="1"/>
              <a:t>Nomen</a:t>
            </a:r>
            <a:r>
              <a:rPr lang="en-GB" sz="4800" dirty="0"/>
              <a:t>, Place, Timespan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213CB5-CD9E-4E02-B5B2-0983025D955C}"/>
              </a:ext>
            </a:extLst>
          </p:cNvPr>
          <p:cNvSpPr txBox="1"/>
          <p:nvPr/>
        </p:nvSpPr>
        <p:spPr>
          <a:xfrm>
            <a:off x="584200" y="3563720"/>
            <a:ext cx="109334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Many attributes become relationships</a:t>
            </a:r>
          </a:p>
          <a:p>
            <a:pPr lvl="1"/>
            <a:r>
              <a:rPr lang="en-GB" sz="4800" dirty="0"/>
              <a:t>Example: date of birth [of Person]</a:t>
            </a:r>
          </a:p>
          <a:p>
            <a:pPr lvl="1"/>
            <a:r>
              <a:rPr lang="en-GB" sz="4800" dirty="0"/>
              <a:t>&gt; Related timespan of person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D50E93-C249-4B49-ABD9-A82AAFCA0E1A}"/>
              </a:ext>
            </a:extLst>
          </p:cNvPr>
          <p:cNvSpPr txBox="1"/>
          <p:nvPr/>
        </p:nvSpPr>
        <p:spPr>
          <a:xfrm>
            <a:off x="584200" y="6094454"/>
            <a:ext cx="109334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More inverse relationships</a:t>
            </a:r>
          </a:p>
          <a:p>
            <a:pPr lvl="1"/>
            <a:r>
              <a:rPr lang="en-GB" sz="4800" dirty="0"/>
              <a:t>Date of birth of [related person of timespan]</a:t>
            </a:r>
          </a:p>
        </p:txBody>
      </p:sp>
    </p:spTree>
    <p:extLst>
      <p:ext uri="{BB962C8B-B14F-4D97-AF65-F5344CB8AC3E}">
        <p14:creationId xmlns:p14="http://schemas.microsoft.com/office/powerpoint/2010/main" val="295583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7" y="322918"/>
            <a:ext cx="5059602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The numbers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A06E5-38DB-4476-8711-BF6FD72A643A}"/>
              </a:ext>
            </a:extLst>
          </p:cNvPr>
          <p:cNvSpPr txBox="1"/>
          <p:nvPr/>
        </p:nvSpPr>
        <p:spPr>
          <a:xfrm>
            <a:off x="866018" y="1706576"/>
            <a:ext cx="2815899" cy="83099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13 entities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2E380C-CCFF-445E-97ED-255D1FE52FA5}"/>
              </a:ext>
            </a:extLst>
          </p:cNvPr>
          <p:cNvSpPr txBox="1"/>
          <p:nvPr/>
        </p:nvSpPr>
        <p:spPr>
          <a:xfrm>
            <a:off x="4089400" y="1694098"/>
            <a:ext cx="4197688" cy="83099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1700+ elements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D7701F8-5FC6-4D2D-9B7F-71A18A2949D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66018" y="2695577"/>
          <a:ext cx="9166981" cy="4480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8962">
                  <a:extLst>
                    <a:ext uri="{9D8B030D-6E8A-4147-A177-3AD203B41FA5}">
                      <a16:colId xmlns:a16="http://schemas.microsoft.com/office/drawing/2014/main" val="2351244148"/>
                    </a:ext>
                  </a:extLst>
                </a:gridCol>
                <a:gridCol w="1103491">
                  <a:extLst>
                    <a:ext uri="{9D8B030D-6E8A-4147-A177-3AD203B41FA5}">
                      <a16:colId xmlns:a16="http://schemas.microsoft.com/office/drawing/2014/main" val="1902807445"/>
                    </a:ext>
                  </a:extLst>
                </a:gridCol>
                <a:gridCol w="547294">
                  <a:extLst>
                    <a:ext uri="{9D8B030D-6E8A-4147-A177-3AD203B41FA5}">
                      <a16:colId xmlns:a16="http://schemas.microsoft.com/office/drawing/2014/main" val="76765333"/>
                    </a:ext>
                  </a:extLst>
                </a:gridCol>
                <a:gridCol w="3597788">
                  <a:extLst>
                    <a:ext uri="{9D8B030D-6E8A-4147-A177-3AD203B41FA5}">
                      <a16:colId xmlns:a16="http://schemas.microsoft.com/office/drawing/2014/main" val="2134271122"/>
                    </a:ext>
                  </a:extLst>
                </a:gridCol>
                <a:gridCol w="899446">
                  <a:extLst>
                    <a:ext uri="{9D8B030D-6E8A-4147-A177-3AD203B41FA5}">
                      <a16:colId xmlns:a16="http://schemas.microsoft.com/office/drawing/2014/main" val="6472322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Work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388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Agent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175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9339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Expression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291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Person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85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338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Manifestation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282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Collective Agent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34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1414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Item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70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Corporate Body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84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9287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Place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45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Family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46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9834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Timespan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54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 err="1"/>
                        <a:t>Nomen</a:t>
                      </a:r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169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3907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RDA Entity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27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280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8294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ED2034-67D2-4736-9620-DDBF26F83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09E31-E571-4626-876A-AFB502BC5B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6A73BA-1C6B-4F51-B0B1-E8EFFAD2CFDA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0960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RDA Vocabularies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9227A0-629A-449A-982E-8D4387D0C49C}"/>
              </a:ext>
            </a:extLst>
          </p:cNvPr>
          <p:cNvSpPr txBox="1"/>
          <p:nvPr/>
        </p:nvSpPr>
        <p:spPr>
          <a:xfrm>
            <a:off x="628817" y="2152650"/>
            <a:ext cx="103185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RDF representations of entities (classes), elements (properties), and terms (concepts)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213CB5-CD9E-4E02-B5B2-0983025D955C}"/>
              </a:ext>
            </a:extLst>
          </p:cNvPr>
          <p:cNvSpPr txBox="1"/>
          <p:nvPr/>
        </p:nvSpPr>
        <p:spPr>
          <a:xfrm>
            <a:off x="568614" y="6191250"/>
            <a:ext cx="10933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Published via GitHub and RDA Registry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E4C455-0CF4-4C39-B726-7CF4BF128EE3}"/>
              </a:ext>
            </a:extLst>
          </p:cNvPr>
          <p:cNvSpPr txBox="1"/>
          <p:nvPr/>
        </p:nvSpPr>
        <p:spPr>
          <a:xfrm>
            <a:off x="568614" y="4909734"/>
            <a:ext cx="109334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Includes translations (12+ languages)</a:t>
            </a:r>
          </a:p>
        </p:txBody>
      </p:sp>
    </p:spTree>
    <p:extLst>
      <p:ext uri="{BB962C8B-B14F-4D97-AF65-F5344CB8AC3E}">
        <p14:creationId xmlns:p14="http://schemas.microsoft.com/office/powerpoint/2010/main" val="3539861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75EBF8-E4B7-4957-9E97-04486814AED2}"/>
              </a:ext>
            </a:extLst>
          </p:cNvPr>
          <p:cNvSpPr txBox="1"/>
          <p:nvPr/>
        </p:nvSpPr>
        <p:spPr>
          <a:xfrm>
            <a:off x="642841" y="364497"/>
            <a:ext cx="75945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>
                <a:solidFill>
                  <a:schemeClr val="tx2"/>
                </a:solidFill>
              </a:rPr>
              <a:t>RDA recording methods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B3EE4A-8A57-4438-B14C-AABB8BE6B762}"/>
              </a:ext>
            </a:extLst>
          </p:cNvPr>
          <p:cNvSpPr txBox="1"/>
          <p:nvPr/>
        </p:nvSpPr>
        <p:spPr>
          <a:xfrm>
            <a:off x="1270000" y="7712666"/>
            <a:ext cx="7095519" cy="4878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570" dirty="0"/>
              <a:t>An appellation references an instance of an entity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F95A42-C9AA-4844-A1A6-2A2B6B173AA8}"/>
              </a:ext>
            </a:extLst>
          </p:cNvPr>
          <p:cNvSpPr txBox="1"/>
          <p:nvPr/>
        </p:nvSpPr>
        <p:spPr>
          <a:xfrm>
            <a:off x="1176185" y="2749120"/>
            <a:ext cx="3601563" cy="487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70" b="1" dirty="0"/>
              <a:t>Unstructured description</a:t>
            </a:r>
            <a:endParaRPr lang="en-GB" sz="257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7AB120-0788-41F4-9813-ADEA2A97EEBE}"/>
              </a:ext>
            </a:extLst>
          </p:cNvPr>
          <p:cNvSpPr txBox="1"/>
          <p:nvPr/>
        </p:nvSpPr>
        <p:spPr>
          <a:xfrm>
            <a:off x="1176185" y="4251497"/>
            <a:ext cx="3238194" cy="487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70" b="1" dirty="0"/>
              <a:t>Structured description</a:t>
            </a:r>
            <a:endParaRPr lang="en-GB" sz="257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BBDF61-5E59-434C-8E10-127570FBD8C1}"/>
              </a:ext>
            </a:extLst>
          </p:cNvPr>
          <p:cNvSpPr txBox="1"/>
          <p:nvPr/>
        </p:nvSpPr>
        <p:spPr>
          <a:xfrm>
            <a:off x="1176185" y="6166791"/>
            <a:ext cx="1451166" cy="487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70" b="1" dirty="0"/>
              <a:t>Identifier</a:t>
            </a:r>
            <a:endParaRPr lang="en-GB" sz="257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F20826-D31A-4171-8A33-2B04E41E2B62}"/>
              </a:ext>
            </a:extLst>
          </p:cNvPr>
          <p:cNvSpPr txBox="1"/>
          <p:nvPr/>
        </p:nvSpPr>
        <p:spPr>
          <a:xfrm>
            <a:off x="1176185" y="6886895"/>
            <a:ext cx="546945" cy="487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70" b="1" dirty="0"/>
              <a:t>IRI</a:t>
            </a:r>
            <a:endParaRPr lang="en-GB" sz="257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80F5D2-F2EE-4CFB-94E7-58FF0787AD3A}"/>
              </a:ext>
            </a:extLst>
          </p:cNvPr>
          <p:cNvSpPr txBox="1"/>
          <p:nvPr/>
        </p:nvSpPr>
        <p:spPr>
          <a:xfrm>
            <a:off x="1176185" y="1835121"/>
            <a:ext cx="9320180" cy="487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70" dirty="0"/>
              <a:t>RDA provides instructions for four methods of recording data values: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CEBEE4-EEE0-415C-A99D-C6C397EF80A8}"/>
              </a:ext>
            </a:extLst>
          </p:cNvPr>
          <p:cNvSpPr txBox="1"/>
          <p:nvPr/>
        </p:nvSpPr>
        <p:spPr>
          <a:xfrm>
            <a:off x="5559160" y="2749121"/>
            <a:ext cx="5941123" cy="1278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70" dirty="0"/>
              <a:t>Transcription; free-form notes; uncontrolled human-readable appellation (name, title)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7F4A4C9-CF79-4B31-A3D2-D9C7E6E2EB72}"/>
              </a:ext>
            </a:extLst>
          </p:cNvPr>
          <p:cNvSpPr txBox="1"/>
          <p:nvPr/>
        </p:nvSpPr>
        <p:spPr>
          <a:xfrm>
            <a:off x="5559160" y="4260210"/>
            <a:ext cx="5941123" cy="167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70" dirty="0"/>
              <a:t>Multiple values with string encoding scheme; value with syntax encoding scheme; controlled human-readable appellation (access point)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1D7F878-2803-42F4-8C46-62604A6A4ED6}"/>
              </a:ext>
            </a:extLst>
          </p:cNvPr>
          <p:cNvSpPr txBox="1"/>
          <p:nvPr/>
        </p:nvSpPr>
        <p:spPr>
          <a:xfrm>
            <a:off x="5559160" y="6166792"/>
            <a:ext cx="5941123" cy="487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70" dirty="0"/>
              <a:t>Machine-readable appellation (local)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097CC3-1E03-4336-8009-500DFAE072B8}"/>
              </a:ext>
            </a:extLst>
          </p:cNvPr>
          <p:cNvSpPr txBox="1"/>
          <p:nvPr/>
        </p:nvSpPr>
        <p:spPr>
          <a:xfrm>
            <a:off x="5559159" y="6886895"/>
            <a:ext cx="5941123" cy="487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70" dirty="0"/>
              <a:t>Machine-readable “appellation” (global)</a:t>
            </a:r>
          </a:p>
        </p:txBody>
      </p:sp>
    </p:spTree>
    <p:extLst>
      <p:ext uri="{BB962C8B-B14F-4D97-AF65-F5344CB8AC3E}">
        <p14:creationId xmlns:p14="http://schemas.microsoft.com/office/powerpoint/2010/main" val="125014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7" grpId="0"/>
      <p:bldP spid="19" grpId="0"/>
      <p:bldP spid="20" grpId="0"/>
      <p:bldP spid="22" grpId="0"/>
      <p:bldP spid="25" grpId="0"/>
      <p:bldP spid="26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119" y="393613"/>
            <a:ext cx="6737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tx2"/>
                </a:solidFill>
              </a:rPr>
              <a:t>Recording methods for related data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99434-FB1E-4D2B-AA02-0AFF5A9EEAEA}"/>
              </a:ext>
            </a:extLst>
          </p:cNvPr>
          <p:cNvSpPr txBox="1"/>
          <p:nvPr/>
        </p:nvSpPr>
        <p:spPr>
          <a:xfrm>
            <a:off x="718769" y="4331652"/>
            <a:ext cx="2252503" cy="124211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570" dirty="0"/>
              <a:t>RDA Entity</a:t>
            </a:r>
          </a:p>
          <a:p>
            <a:pPr algn="ctr"/>
            <a:r>
              <a:rPr lang="en-GB" sz="2570" dirty="0"/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800EC8-487F-4CA4-B6EA-D9F055CE41D2}"/>
              </a:ext>
            </a:extLst>
          </p:cNvPr>
          <p:cNvSpPr txBox="1"/>
          <p:nvPr/>
        </p:nvSpPr>
        <p:spPr>
          <a:xfrm>
            <a:off x="3774911" y="6507526"/>
            <a:ext cx="2252503" cy="124211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570" dirty="0"/>
              <a:t>RDA Entity</a:t>
            </a:r>
          </a:p>
          <a:p>
            <a:pPr algn="ctr"/>
            <a:r>
              <a:rPr lang="en-GB" sz="2570" dirty="0"/>
              <a:t>2</a:t>
            </a:r>
          </a:p>
        </p:txBody>
      </p: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9CDCF1C8-22CB-4581-93A8-9A59F20E8BDA}"/>
              </a:ext>
            </a:extLst>
          </p:cNvPr>
          <p:cNvCxnSpPr>
            <a:cxnSpLocks/>
            <a:stCxn id="21" idx="6"/>
            <a:endCxn id="22" idx="2"/>
          </p:cNvCxnSpPr>
          <p:nvPr/>
        </p:nvCxnSpPr>
        <p:spPr>
          <a:xfrm>
            <a:off x="2971272" y="4952709"/>
            <a:ext cx="803639" cy="2175874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A20D5DE-DDAE-4E15-9538-A61B6D0C5C7C}"/>
              </a:ext>
            </a:extLst>
          </p:cNvPr>
          <p:cNvSpPr txBox="1"/>
          <p:nvPr/>
        </p:nvSpPr>
        <p:spPr>
          <a:xfrm>
            <a:off x="3373277" y="4716818"/>
            <a:ext cx="1760867" cy="487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70" i="1" dirty="0"/>
              <a:t>is related to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15FABA-292A-45B5-87E3-5CF20C64B756}"/>
              </a:ext>
            </a:extLst>
          </p:cNvPr>
          <p:cNvSpPr txBox="1"/>
          <p:nvPr/>
        </p:nvSpPr>
        <p:spPr>
          <a:xfrm>
            <a:off x="3766155" y="5531878"/>
            <a:ext cx="4241867" cy="4878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570" dirty="0"/>
              <a:t>"identifier for related entity 2"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7AB5541-3C55-4D34-BDA7-6C56C51E2290}"/>
              </a:ext>
            </a:extLst>
          </p:cNvPr>
          <p:cNvSpPr txBox="1"/>
          <p:nvPr/>
        </p:nvSpPr>
        <p:spPr>
          <a:xfrm>
            <a:off x="3766874" y="2914650"/>
            <a:ext cx="3599126" cy="4878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570" dirty="0"/>
              <a:t>"note on related entity 2"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428D2B-B7DE-4935-9BD1-B23F977147FB}"/>
              </a:ext>
            </a:extLst>
          </p:cNvPr>
          <p:cNvSpPr txBox="1"/>
          <p:nvPr/>
        </p:nvSpPr>
        <p:spPr>
          <a:xfrm>
            <a:off x="3767758" y="3993371"/>
            <a:ext cx="4650632" cy="4878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570" dirty="0"/>
              <a:t>"access point for related entity 2"</a:t>
            </a:r>
          </a:p>
        </p:txBody>
      </p: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5F600FE8-ED7D-4C36-994F-8119F13E8332}"/>
              </a:ext>
            </a:extLst>
          </p:cNvPr>
          <p:cNvCxnSpPr>
            <a:cxnSpLocks/>
            <a:stCxn id="21" idx="6"/>
            <a:endCxn id="30" idx="1"/>
          </p:cNvCxnSpPr>
          <p:nvPr/>
        </p:nvCxnSpPr>
        <p:spPr>
          <a:xfrm flipV="1">
            <a:off x="2971272" y="3158563"/>
            <a:ext cx="795602" cy="1794146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DF18FDB3-AF26-45D8-B278-C3BC26633BBA}"/>
              </a:ext>
            </a:extLst>
          </p:cNvPr>
          <p:cNvCxnSpPr>
            <a:cxnSpLocks/>
            <a:stCxn id="21" idx="6"/>
            <a:endCxn id="32" idx="1"/>
          </p:cNvCxnSpPr>
          <p:nvPr/>
        </p:nvCxnSpPr>
        <p:spPr>
          <a:xfrm flipV="1">
            <a:off x="2971272" y="4237284"/>
            <a:ext cx="796486" cy="715425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Curved 37">
            <a:extLst>
              <a:ext uri="{FF2B5EF4-FFF2-40B4-BE49-F238E27FC236}">
                <a16:creationId xmlns:a16="http://schemas.microsoft.com/office/drawing/2014/main" id="{CAB424BD-9914-4D01-9677-319F5B3D113B}"/>
              </a:ext>
            </a:extLst>
          </p:cNvPr>
          <p:cNvCxnSpPr>
            <a:cxnSpLocks/>
            <a:stCxn id="21" idx="6"/>
            <a:endCxn id="29" idx="1"/>
          </p:cNvCxnSpPr>
          <p:nvPr/>
        </p:nvCxnSpPr>
        <p:spPr>
          <a:xfrm>
            <a:off x="2971272" y="4952709"/>
            <a:ext cx="794883" cy="823082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545B279-4E2F-475E-B604-4C7D6EFC1736}"/>
              </a:ext>
            </a:extLst>
          </p:cNvPr>
          <p:cNvSpPr txBox="1"/>
          <p:nvPr/>
        </p:nvSpPr>
        <p:spPr>
          <a:xfrm>
            <a:off x="8824848" y="2888970"/>
            <a:ext cx="2148217" cy="487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70" dirty="0"/>
              <a:t>Keyword index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CB312DA-0BA1-4DCF-8BFF-A51514D0BCA8}"/>
              </a:ext>
            </a:extLst>
          </p:cNvPr>
          <p:cNvSpPr txBox="1"/>
          <p:nvPr/>
        </p:nvSpPr>
        <p:spPr>
          <a:xfrm>
            <a:off x="8824848" y="3993371"/>
            <a:ext cx="1944763" cy="487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70" dirty="0"/>
              <a:t>Authority file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5D3AFA2-AF62-474D-8B40-90AD0CA34434}"/>
              </a:ext>
            </a:extLst>
          </p:cNvPr>
          <p:cNvSpPr txBox="1"/>
          <p:nvPr/>
        </p:nvSpPr>
        <p:spPr>
          <a:xfrm>
            <a:off x="8824847" y="5334130"/>
            <a:ext cx="2491829" cy="88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70" dirty="0"/>
              <a:t>Standard identifier system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BAB3EA3-4F77-4825-BED9-618829416A2E}"/>
              </a:ext>
            </a:extLst>
          </p:cNvPr>
          <p:cNvSpPr txBox="1"/>
          <p:nvPr/>
        </p:nvSpPr>
        <p:spPr>
          <a:xfrm>
            <a:off x="8824848" y="6694945"/>
            <a:ext cx="2105961" cy="487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70" dirty="0"/>
              <a:t>Semantic Web</a:t>
            </a:r>
          </a:p>
        </p:txBody>
      </p:sp>
    </p:spTree>
    <p:extLst>
      <p:ext uri="{BB962C8B-B14F-4D97-AF65-F5344CB8AC3E}">
        <p14:creationId xmlns:p14="http://schemas.microsoft.com/office/powerpoint/2010/main" val="209585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/>
      <p:bldP spid="29" grpId="0" animBg="1"/>
      <p:bldP spid="30" grpId="0" animBg="1"/>
      <p:bldP spid="32" grpId="0" animBg="1"/>
      <p:bldP spid="10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ED2034-67D2-4736-9620-DDBF26F83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09E31-E571-4626-876A-AFB502BC5B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9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6A73BA-1C6B-4F51-B0B1-E8EFFAD2CFDA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9342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Semantic recording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213CB5-CD9E-4E02-B5B2-0983025D955C}"/>
              </a:ext>
            </a:extLst>
          </p:cNvPr>
          <p:cNvSpPr txBox="1"/>
          <p:nvPr/>
        </p:nvSpPr>
        <p:spPr>
          <a:xfrm>
            <a:off x="578774" y="2081307"/>
            <a:ext cx="109334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Unstructured data recorded in canonical properties</a:t>
            </a:r>
          </a:p>
          <a:p>
            <a:pPr lvl="1"/>
            <a:r>
              <a:rPr lang="en-GB" sz="4800" dirty="0"/>
              <a:t>No range specified (string)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DCBAC3-E682-463A-A698-7C1F236290C3}"/>
              </a:ext>
            </a:extLst>
          </p:cNvPr>
          <p:cNvSpPr txBox="1"/>
          <p:nvPr/>
        </p:nvSpPr>
        <p:spPr>
          <a:xfrm>
            <a:off x="495495" y="4883248"/>
            <a:ext cx="109334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Structured data recorded in datatype properties</a:t>
            </a:r>
          </a:p>
          <a:p>
            <a:pPr lvl="1"/>
            <a:r>
              <a:rPr lang="en-GB" sz="4800" dirty="0"/>
              <a:t>Range specified (literal + encoding scheme)</a:t>
            </a:r>
          </a:p>
        </p:txBody>
      </p:sp>
    </p:spTree>
    <p:extLst>
      <p:ext uri="{BB962C8B-B14F-4D97-AF65-F5344CB8AC3E}">
        <p14:creationId xmlns:p14="http://schemas.microsoft.com/office/powerpoint/2010/main" val="420854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LDBeta" id="{483D6AFA-CA69-4577-8232-556C7D1D9F67}" vid="{D94003D2-51AB-425C-B230-E1975F8116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RDALDBeta</Template>
  <TotalTime>1</TotalTime>
  <Words>510</Words>
  <Application>Microsoft Office PowerPoint</Application>
  <PresentationFormat>Custom</PresentationFormat>
  <Paragraphs>128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Gordon Dunsire</dc:creator>
  <cp:lastModifiedBy>Gordon Dunsire</cp:lastModifiedBy>
  <cp:revision>1</cp:revision>
  <dcterms:created xsi:type="dcterms:W3CDTF">2018-07-05T18:39:09Z</dcterms:created>
  <dcterms:modified xsi:type="dcterms:W3CDTF">2018-07-05T18:40:24Z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