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65" r:id="rId3"/>
    <p:sldId id="258" r:id="rId4"/>
    <p:sldId id="259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33904D-D67E-46D1-AA9D-EDD334BCDAD7}" type="datetimeFigureOut">
              <a:rPr lang="en-GB" smtClean="0"/>
              <a:t>27/02/2014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C3FEB7-1094-491C-8665-C3802363A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91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C9708-141F-4769-A9E4-3CEEF8CC986C}" type="datetimeFigureOut">
              <a:rPr lang="en-GB" smtClean="0"/>
              <a:t>27/02/2014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782C9708-141F-4769-A9E4-3CEEF8CC986C}" type="datetimeFigureOut">
              <a:rPr lang="en-GB" smtClean="0"/>
              <a:t>27/02/2014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782C9708-141F-4769-A9E4-3CEEF8CC986C}" type="datetimeFigureOut">
              <a:rPr lang="en-GB" smtClean="0"/>
              <a:t>27/02/2014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782C9708-141F-4769-A9E4-3CEEF8CC986C}" type="datetimeFigureOut">
              <a:rPr lang="en-GB" smtClean="0"/>
              <a:t>27/02/2014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ski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41" y="0"/>
            <a:ext cx="9131318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7544" y="63093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fld id="{782C9708-141F-4769-A9E4-3CEEF8CC986C}" type="datetimeFigureOut">
              <a:rPr lang="en-GB" smtClean="0"/>
              <a:t>27/02/2014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00009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800" kern="1200">
          <a:solidFill>
            <a:srgbClr val="00009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400" kern="1200">
          <a:solidFill>
            <a:srgbClr val="00009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gordon@gordondunsire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RDA in library linked data applications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Gordon Dunsire</a:t>
            </a:r>
          </a:p>
          <a:p>
            <a:r>
              <a:rPr lang="en-GB" dirty="0"/>
              <a:t>Presented at FSR </a:t>
            </a:r>
            <a:r>
              <a:rPr lang="en-GB" dirty="0" smtClean="0"/>
              <a:t>2014</a:t>
            </a:r>
          </a:p>
          <a:p>
            <a:r>
              <a:rPr lang="en-GB" dirty="0" smtClean="0"/>
              <a:t>Rome </a:t>
            </a:r>
            <a:r>
              <a:rPr lang="en-GB" dirty="0"/>
              <a:t>27-28 February 2014</a:t>
            </a:r>
          </a:p>
        </p:txBody>
      </p:sp>
    </p:spTree>
    <p:extLst>
      <p:ext uri="{BB962C8B-B14F-4D97-AF65-F5344CB8AC3E}">
        <p14:creationId xmlns:p14="http://schemas.microsoft.com/office/powerpoint/2010/main" val="3521278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RDA elements constrained to FRBR</a:t>
            </a:r>
          </a:p>
          <a:p>
            <a:r>
              <a:rPr lang="en-GB" dirty="0" smtClean="0"/>
              <a:t>Unconstrained versions for non-FRBR applications</a:t>
            </a:r>
          </a:p>
          <a:p>
            <a:r>
              <a:rPr lang="en-GB" dirty="0" smtClean="0"/>
              <a:t>Inferences</a:t>
            </a:r>
          </a:p>
          <a:p>
            <a:r>
              <a:rPr lang="en-GB" dirty="0" smtClean="0"/>
              <a:t>Maps</a:t>
            </a:r>
          </a:p>
          <a:p>
            <a:r>
              <a:rPr lang="en-GB" dirty="0" smtClean="0"/>
              <a:t>Interoperability</a:t>
            </a:r>
          </a:p>
          <a:p>
            <a:r>
              <a:rPr lang="en-GB" dirty="0" smtClean="0"/>
              <a:t>Issues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26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720424" y="1832654"/>
            <a:ext cx="1676165" cy="652718"/>
            <a:chOff x="4139951" y="2848290"/>
            <a:chExt cx="1676165" cy="652718"/>
          </a:xfrm>
        </p:grpSpPr>
        <p:sp>
          <p:nvSpPr>
            <p:cNvPr id="4" name="Oval 3"/>
            <p:cNvSpPr/>
            <p:nvPr/>
          </p:nvSpPr>
          <p:spPr>
            <a:xfrm>
              <a:off x="4139951" y="2848290"/>
              <a:ext cx="1676165" cy="65271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4244160" y="2989983"/>
              <a:ext cx="15084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 smtClean="0"/>
                <a:t>rdae:P20037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389115" y="765187"/>
            <a:ext cx="2338782" cy="40011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“has </a:t>
            </a:r>
            <a:r>
              <a:rPr lang="en-GB" sz="2000" dirty="0" err="1" smtClean="0"/>
              <a:t>translator”@en</a:t>
            </a:r>
            <a:endParaRPr lang="en-GB" sz="20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6269638" y="1832654"/>
            <a:ext cx="1734433" cy="652718"/>
            <a:chOff x="4139951" y="2848290"/>
            <a:chExt cx="1734433" cy="652718"/>
          </a:xfrm>
        </p:grpSpPr>
        <p:sp>
          <p:nvSpPr>
            <p:cNvPr id="12" name="Oval 11"/>
            <p:cNvSpPr/>
            <p:nvPr/>
          </p:nvSpPr>
          <p:spPr>
            <a:xfrm>
              <a:off x="4139951" y="2848290"/>
              <a:ext cx="1734433" cy="65271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244160" y="2989983"/>
              <a:ext cx="149239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 smtClean="0"/>
                <a:t>rdac:C10002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087357" y="1845355"/>
            <a:ext cx="1703651" cy="652718"/>
            <a:chOff x="4139951" y="2848290"/>
            <a:chExt cx="1703651" cy="652718"/>
          </a:xfrm>
        </p:grpSpPr>
        <p:sp>
          <p:nvSpPr>
            <p:cNvPr id="15" name="Oval 14"/>
            <p:cNvSpPr/>
            <p:nvPr/>
          </p:nvSpPr>
          <p:spPr>
            <a:xfrm>
              <a:off x="4139951" y="2848290"/>
              <a:ext cx="1703651" cy="65271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244160" y="2989983"/>
              <a:ext cx="149239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 smtClean="0"/>
                <a:t>rdac:C10006</a:t>
              </a: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935638" y="765187"/>
            <a:ext cx="2007088" cy="40011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“</a:t>
            </a:r>
            <a:r>
              <a:rPr lang="en-GB" sz="2000" dirty="0" err="1" smtClean="0"/>
              <a:t>Expression”@en</a:t>
            </a:r>
            <a:endParaRPr lang="en-GB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6390240" y="765187"/>
            <a:ext cx="1493229" cy="40011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“</a:t>
            </a:r>
            <a:r>
              <a:rPr lang="en-GB" sz="2000" dirty="0" err="1" smtClean="0"/>
              <a:t>Agent”@en</a:t>
            </a:r>
            <a:endParaRPr lang="en-GB" sz="2000" dirty="0"/>
          </a:p>
        </p:txBody>
      </p:sp>
      <p:grpSp>
        <p:nvGrpSpPr>
          <p:cNvPr id="102" name="Group 101"/>
          <p:cNvGrpSpPr/>
          <p:nvPr/>
        </p:nvGrpSpPr>
        <p:grpSpPr>
          <a:xfrm>
            <a:off x="1939182" y="1165297"/>
            <a:ext cx="693484" cy="680058"/>
            <a:chOff x="1939182" y="1165297"/>
            <a:chExt cx="693484" cy="680058"/>
          </a:xfrm>
        </p:grpSpPr>
        <p:cxnSp>
          <p:nvCxnSpPr>
            <p:cNvPr id="23" name="Curved Connector 22"/>
            <p:cNvCxnSpPr>
              <a:stCxn id="15" idx="0"/>
              <a:endCxn id="29" idx="2"/>
            </p:cNvCxnSpPr>
            <p:nvPr/>
          </p:nvCxnSpPr>
          <p:spPr>
            <a:xfrm rot="16200000" flipV="1">
              <a:off x="1599154" y="1505325"/>
              <a:ext cx="680058" cy="1"/>
            </a:xfrm>
            <a:prstGeom prst="curvedConnector3">
              <a:avLst>
                <a:gd name="adj1" fmla="val 50000"/>
              </a:avLst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1994350" y="1188505"/>
              <a:ext cx="6383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label</a:t>
              </a:r>
              <a:endParaRPr lang="en-GB" dirty="0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5396589" y="1771604"/>
            <a:ext cx="873049" cy="400109"/>
            <a:chOff x="5396589" y="1771604"/>
            <a:chExt cx="873049" cy="400109"/>
          </a:xfrm>
        </p:grpSpPr>
        <p:cxnSp>
          <p:nvCxnSpPr>
            <p:cNvPr id="17" name="Curved Connector 16"/>
            <p:cNvCxnSpPr>
              <a:stCxn id="4" idx="6"/>
              <a:endCxn id="12" idx="2"/>
            </p:cNvCxnSpPr>
            <p:nvPr/>
          </p:nvCxnSpPr>
          <p:spPr>
            <a:xfrm>
              <a:off x="5396589" y="2159013"/>
              <a:ext cx="873049" cy="12700"/>
            </a:xfrm>
            <a:prstGeom prst="curvedConnector3">
              <a:avLst>
                <a:gd name="adj1" fmla="val 50000"/>
              </a:avLst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5496028" y="1771604"/>
              <a:ext cx="7150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range</a:t>
              </a:r>
              <a:endParaRPr lang="en-GB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748983" y="3284903"/>
            <a:ext cx="1619046" cy="652718"/>
            <a:chOff x="4139952" y="2848290"/>
            <a:chExt cx="1619046" cy="652718"/>
          </a:xfrm>
        </p:grpSpPr>
        <p:sp>
          <p:nvSpPr>
            <p:cNvPr id="37" name="Oval 36"/>
            <p:cNvSpPr/>
            <p:nvPr/>
          </p:nvSpPr>
          <p:spPr>
            <a:xfrm>
              <a:off x="4139952" y="2848290"/>
              <a:ext cx="1619046" cy="65271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244160" y="2989983"/>
              <a:ext cx="15148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 smtClean="0"/>
                <a:t>rdau:P60385</a:t>
              </a: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678768" y="3014914"/>
            <a:ext cx="2522528" cy="3477875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“Relates an expression to a person, family, or corporate body contributing to an expression of a work by expressing the original text of the work in a language different from that of the original </a:t>
            </a:r>
            <a:r>
              <a:rPr lang="en-GB" sz="2000" dirty="0" err="1" smtClean="0"/>
              <a:t>work.”@en</a:t>
            </a:r>
            <a:endParaRPr lang="en-GB" sz="2000" dirty="0"/>
          </a:p>
        </p:txBody>
      </p:sp>
      <p:sp>
        <p:nvSpPr>
          <p:cNvPr id="44" name="TextBox 43"/>
          <p:cNvSpPr txBox="1"/>
          <p:nvPr/>
        </p:nvSpPr>
        <p:spPr>
          <a:xfrm>
            <a:off x="6211032" y="2988170"/>
            <a:ext cx="2258854" cy="3477875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“Relates a resource to an agent contributing to a resource by expressing the original text of the resource in a language different from that of the original </a:t>
            </a:r>
            <a:r>
              <a:rPr lang="en-GB" sz="2000" dirty="0" err="1" smtClean="0"/>
              <a:t>resource.”@en</a:t>
            </a:r>
            <a:endParaRPr lang="en-GB" sz="2000" dirty="0"/>
          </a:p>
        </p:txBody>
      </p:sp>
      <p:grpSp>
        <p:nvGrpSpPr>
          <p:cNvPr id="106" name="Group 105"/>
          <p:cNvGrpSpPr/>
          <p:nvPr/>
        </p:nvGrpSpPr>
        <p:grpSpPr>
          <a:xfrm>
            <a:off x="2791008" y="1789681"/>
            <a:ext cx="929416" cy="382032"/>
            <a:chOff x="2791008" y="1789681"/>
            <a:chExt cx="929416" cy="382032"/>
          </a:xfrm>
        </p:grpSpPr>
        <p:cxnSp>
          <p:nvCxnSpPr>
            <p:cNvPr id="18" name="Curved Connector 17"/>
            <p:cNvCxnSpPr>
              <a:stCxn id="4" idx="2"/>
              <a:endCxn id="15" idx="6"/>
            </p:cNvCxnSpPr>
            <p:nvPr/>
          </p:nvCxnSpPr>
          <p:spPr>
            <a:xfrm rot="10800000" flipV="1">
              <a:off x="2791008" y="2159012"/>
              <a:ext cx="929416" cy="12701"/>
            </a:xfrm>
            <a:prstGeom prst="curvedConnector3">
              <a:avLst>
                <a:gd name="adj1" fmla="val 50000"/>
              </a:avLst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>
              <a:off x="2806713" y="1789681"/>
              <a:ext cx="898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domain</a:t>
              </a:r>
              <a:endParaRPr lang="en-GB" dirty="0"/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4558507" y="1165296"/>
            <a:ext cx="786786" cy="667358"/>
            <a:chOff x="4558507" y="1165296"/>
            <a:chExt cx="786786" cy="667358"/>
          </a:xfrm>
        </p:grpSpPr>
        <p:cxnSp>
          <p:nvCxnSpPr>
            <p:cNvPr id="8" name="Curved Connector 7"/>
            <p:cNvCxnSpPr>
              <a:stCxn id="4" idx="0"/>
              <a:endCxn id="6" idx="2"/>
            </p:cNvCxnSpPr>
            <p:nvPr/>
          </p:nvCxnSpPr>
          <p:spPr>
            <a:xfrm rot="16200000" flipV="1">
              <a:off x="4224829" y="1498975"/>
              <a:ext cx="667357" cy="1"/>
            </a:xfrm>
            <a:prstGeom prst="curvedConnector3">
              <a:avLst>
                <a:gd name="adj1" fmla="val 50000"/>
              </a:avLst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4706977" y="1165296"/>
              <a:ext cx="6383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label</a:t>
              </a:r>
              <a:endParaRPr lang="en-GB" dirty="0"/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7130506" y="1165296"/>
            <a:ext cx="713617" cy="673708"/>
            <a:chOff x="7130506" y="1165296"/>
            <a:chExt cx="713617" cy="673708"/>
          </a:xfrm>
        </p:grpSpPr>
        <p:cxnSp>
          <p:nvCxnSpPr>
            <p:cNvPr id="24" name="Curved Connector 23"/>
            <p:cNvCxnSpPr>
              <a:stCxn id="12" idx="0"/>
              <a:endCxn id="30" idx="2"/>
            </p:cNvCxnSpPr>
            <p:nvPr/>
          </p:nvCxnSpPr>
          <p:spPr>
            <a:xfrm rot="5400000" flipH="1" flipV="1">
              <a:off x="6803177" y="1498976"/>
              <a:ext cx="667357" cy="12700"/>
            </a:xfrm>
            <a:prstGeom prst="curvedConnector3">
              <a:avLst>
                <a:gd name="adj1" fmla="val 50000"/>
              </a:avLst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7205807" y="1165296"/>
              <a:ext cx="6383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label</a:t>
              </a:r>
              <a:endParaRPr lang="en-GB" dirty="0"/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4558507" y="2485372"/>
            <a:ext cx="1627885" cy="799531"/>
            <a:chOff x="4558507" y="2485372"/>
            <a:chExt cx="1627885" cy="799531"/>
          </a:xfrm>
        </p:grpSpPr>
        <p:cxnSp>
          <p:nvCxnSpPr>
            <p:cNvPr id="40" name="Curved Connector 39"/>
            <p:cNvCxnSpPr>
              <a:stCxn id="4" idx="4"/>
              <a:endCxn id="37" idx="0"/>
            </p:cNvCxnSpPr>
            <p:nvPr/>
          </p:nvCxnSpPr>
          <p:spPr>
            <a:xfrm rot="5400000">
              <a:off x="4158742" y="2885137"/>
              <a:ext cx="799531" cy="1"/>
            </a:xfrm>
            <a:prstGeom prst="curvedConnector3">
              <a:avLst>
                <a:gd name="adj1" fmla="val 50000"/>
              </a:avLst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4630069" y="2893438"/>
              <a:ext cx="15563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 smtClean="0"/>
                <a:t>subPropertyOf</a:t>
              </a:r>
              <a:endParaRPr lang="en-GB" dirty="0"/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5119515" y="3611262"/>
            <a:ext cx="1091517" cy="1511372"/>
            <a:chOff x="5119515" y="3611262"/>
            <a:chExt cx="1091517" cy="1511372"/>
          </a:xfrm>
        </p:grpSpPr>
        <p:cxnSp>
          <p:nvCxnSpPr>
            <p:cNvPr id="74" name="Curved Connector 73"/>
            <p:cNvCxnSpPr>
              <a:stCxn id="37" idx="6"/>
              <a:endCxn id="44" idx="1"/>
            </p:cNvCxnSpPr>
            <p:nvPr/>
          </p:nvCxnSpPr>
          <p:spPr>
            <a:xfrm>
              <a:off x="5368029" y="3611262"/>
              <a:ext cx="843003" cy="1115846"/>
            </a:xfrm>
            <a:prstGeom prst="curvedConnector3">
              <a:avLst>
                <a:gd name="adj1" fmla="val 50000"/>
              </a:avLst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/>
            <p:cNvSpPr txBox="1"/>
            <p:nvPr/>
          </p:nvSpPr>
          <p:spPr>
            <a:xfrm>
              <a:off x="5119515" y="4753302"/>
              <a:ext cx="10915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definition</a:t>
              </a:r>
              <a:endParaRPr lang="en-GB" dirty="0"/>
            </a:p>
          </p:txBody>
        </p:sp>
      </p:grpSp>
      <p:sp>
        <p:nvSpPr>
          <p:cNvPr id="90" name="Rectangle 89"/>
          <p:cNvSpPr/>
          <p:nvPr/>
        </p:nvSpPr>
        <p:spPr>
          <a:xfrm>
            <a:off x="2856840" y="1734445"/>
            <a:ext cx="847876" cy="4218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Rectangle 90"/>
          <p:cNvSpPr/>
          <p:nvPr/>
        </p:nvSpPr>
        <p:spPr>
          <a:xfrm>
            <a:off x="5392591" y="1745345"/>
            <a:ext cx="847876" cy="4218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05" name="Group 104"/>
          <p:cNvGrpSpPr/>
          <p:nvPr/>
        </p:nvGrpSpPr>
        <p:grpSpPr>
          <a:xfrm>
            <a:off x="845785" y="2389785"/>
            <a:ext cx="3120108" cy="625130"/>
            <a:chOff x="845785" y="2389785"/>
            <a:chExt cx="3120108" cy="625130"/>
          </a:xfrm>
        </p:grpSpPr>
        <p:cxnSp>
          <p:nvCxnSpPr>
            <p:cNvPr id="69" name="Curved Connector 68"/>
            <p:cNvCxnSpPr>
              <a:stCxn id="4" idx="3"/>
              <a:endCxn id="43" idx="0"/>
            </p:cNvCxnSpPr>
            <p:nvPr/>
          </p:nvCxnSpPr>
          <p:spPr>
            <a:xfrm rot="5400000">
              <a:off x="2640398" y="1689419"/>
              <a:ext cx="625130" cy="2025861"/>
            </a:xfrm>
            <a:prstGeom prst="curvedConnector3">
              <a:avLst>
                <a:gd name="adj1" fmla="val 50000"/>
              </a:avLst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>
              <a:off x="845785" y="2619323"/>
              <a:ext cx="10915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definition</a:t>
              </a:r>
              <a:endParaRPr lang="en-GB" dirty="0"/>
            </a:p>
          </p:txBody>
        </p:sp>
      </p:grpSp>
      <p:sp>
        <p:nvSpPr>
          <p:cNvPr id="92" name="Rectangle 91"/>
          <p:cNvSpPr/>
          <p:nvPr/>
        </p:nvSpPr>
        <p:spPr>
          <a:xfrm>
            <a:off x="845785" y="2599755"/>
            <a:ext cx="1083797" cy="4218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4" name="Group 93"/>
          <p:cNvGrpSpPr/>
          <p:nvPr/>
        </p:nvGrpSpPr>
        <p:grpSpPr>
          <a:xfrm>
            <a:off x="3314614" y="4522467"/>
            <a:ext cx="1556068" cy="830998"/>
            <a:chOff x="3666200" y="5283521"/>
            <a:chExt cx="1556068" cy="830998"/>
          </a:xfrm>
        </p:grpSpPr>
        <p:sp>
          <p:nvSpPr>
            <p:cNvPr id="79" name="TextBox 78"/>
            <p:cNvSpPr txBox="1"/>
            <p:nvPr/>
          </p:nvSpPr>
          <p:spPr>
            <a:xfrm>
              <a:off x="3666201" y="5283522"/>
              <a:ext cx="155606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400" dirty="0"/>
                <a:t>s</a:t>
              </a:r>
              <a:r>
                <a:rPr lang="en-GB" sz="2400" dirty="0" smtClean="0"/>
                <a:t>emantic</a:t>
              </a:r>
            </a:p>
            <a:p>
              <a:pPr algn="ctr"/>
              <a:r>
                <a:rPr lang="en-GB" sz="2400" dirty="0" smtClean="0"/>
                <a:t>constraints</a:t>
              </a:r>
              <a:endParaRPr lang="en-GB" sz="2400" dirty="0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3666200" y="5283521"/>
              <a:ext cx="1556067" cy="830997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5" name="TextBox 94"/>
          <p:cNvSpPr txBox="1"/>
          <p:nvPr/>
        </p:nvSpPr>
        <p:spPr>
          <a:xfrm>
            <a:off x="3785363" y="5635048"/>
            <a:ext cx="24256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/>
              <a:t>h</a:t>
            </a:r>
            <a:r>
              <a:rPr lang="en-GB" sz="2400" dirty="0" smtClean="0"/>
              <a:t>uman + machine</a:t>
            </a:r>
          </a:p>
          <a:p>
            <a:pPr algn="ctr"/>
            <a:r>
              <a:rPr lang="en-GB" sz="2400" dirty="0" smtClean="0"/>
              <a:t>inferences</a:t>
            </a:r>
            <a:endParaRPr lang="en-GB" sz="2400" dirty="0"/>
          </a:p>
        </p:txBody>
      </p:sp>
      <p:sp>
        <p:nvSpPr>
          <p:cNvPr id="98" name="Bent Arrow 97"/>
          <p:cNvSpPr/>
          <p:nvPr/>
        </p:nvSpPr>
        <p:spPr>
          <a:xfrm flipV="1">
            <a:off x="3439745" y="5535300"/>
            <a:ext cx="285632" cy="515246"/>
          </a:xfrm>
          <a:prstGeom prst="ben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639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9" grpId="0" animBg="1"/>
      <p:bldP spid="30" grpId="0" animBg="1"/>
      <p:bldP spid="43" grpId="0" animBg="1"/>
      <p:bldP spid="44" grpId="0" animBg="1"/>
      <p:bldP spid="90" grpId="0" animBg="1"/>
      <p:bldP spid="91" grpId="0" animBg="1"/>
      <p:bldP spid="92" grpId="0" animBg="1"/>
      <p:bldP spid="95" grpId="0"/>
      <p:bldP spid="9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511825" y="986167"/>
            <a:ext cx="2927287" cy="682990"/>
            <a:chOff x="1154429" y="1281649"/>
            <a:chExt cx="2927287" cy="682990"/>
          </a:xfrm>
        </p:grpSpPr>
        <p:grpSp>
          <p:nvGrpSpPr>
            <p:cNvPr id="2" name="Group 1"/>
            <p:cNvGrpSpPr/>
            <p:nvPr/>
          </p:nvGrpSpPr>
          <p:grpSpPr>
            <a:xfrm>
              <a:off x="1154429" y="1311923"/>
              <a:ext cx="707560" cy="652716"/>
              <a:chOff x="4139953" y="2848291"/>
              <a:chExt cx="1415119" cy="652716"/>
            </a:xfrm>
          </p:grpSpPr>
          <p:sp>
            <p:nvSpPr>
              <p:cNvPr id="3" name="Oval 2"/>
              <p:cNvSpPr/>
              <p:nvPr/>
            </p:nvSpPr>
            <p:spPr>
              <a:xfrm>
                <a:off x="4139953" y="2848291"/>
                <a:ext cx="1415119" cy="652716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/>
              </a:p>
            </p:txBody>
          </p:sp>
          <p:sp>
            <p:nvSpPr>
              <p:cNvPr id="4" name="TextBox 3"/>
              <p:cNvSpPr txBox="1"/>
              <p:nvPr/>
            </p:nvSpPr>
            <p:spPr>
              <a:xfrm>
                <a:off x="4244161" y="2989983"/>
                <a:ext cx="12367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 smtClean="0"/>
                  <a:t>ex:1</a:t>
                </a:r>
              </a:p>
            </p:txBody>
          </p:sp>
        </p:grpSp>
        <p:cxnSp>
          <p:nvCxnSpPr>
            <p:cNvPr id="6" name="Curved Connector 5"/>
            <p:cNvCxnSpPr>
              <a:stCxn id="3" idx="6"/>
              <a:endCxn id="12" idx="2"/>
            </p:cNvCxnSpPr>
            <p:nvPr/>
          </p:nvCxnSpPr>
          <p:spPr>
            <a:xfrm>
              <a:off x="1861989" y="1638281"/>
              <a:ext cx="1512167" cy="12700"/>
            </a:xfrm>
            <a:prstGeom prst="curvedConnector3">
              <a:avLst>
                <a:gd name="adj1" fmla="val 50000"/>
              </a:avLst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1861989" y="1281649"/>
              <a:ext cx="13757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rdae:P20037</a:t>
              </a: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3374156" y="1311923"/>
              <a:ext cx="707560" cy="652716"/>
              <a:chOff x="4139953" y="2848291"/>
              <a:chExt cx="1415119" cy="652716"/>
            </a:xfrm>
          </p:grpSpPr>
          <p:sp>
            <p:nvSpPr>
              <p:cNvPr id="12" name="Oval 11"/>
              <p:cNvSpPr/>
              <p:nvPr/>
            </p:nvSpPr>
            <p:spPr>
              <a:xfrm>
                <a:off x="4139953" y="2848291"/>
                <a:ext cx="1415119" cy="652716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244161" y="2989983"/>
                <a:ext cx="12367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 smtClean="0"/>
                  <a:t>ex:2</a:t>
                </a:r>
              </a:p>
            </p:txBody>
          </p:sp>
        </p:grpSp>
      </p:grpSp>
      <p:sp>
        <p:nvSpPr>
          <p:cNvPr id="17" name="TextBox 16"/>
          <p:cNvSpPr txBox="1"/>
          <p:nvPr/>
        </p:nvSpPr>
        <p:spPr>
          <a:xfrm>
            <a:off x="4716016" y="1096830"/>
            <a:ext cx="4026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“thing 1 has translator thing 2”</a:t>
            </a:r>
            <a:endParaRPr lang="en-GB" sz="2400" dirty="0"/>
          </a:p>
        </p:txBody>
      </p:sp>
      <p:sp>
        <p:nvSpPr>
          <p:cNvPr id="18" name="Bent Arrow 17"/>
          <p:cNvSpPr/>
          <p:nvPr/>
        </p:nvSpPr>
        <p:spPr>
          <a:xfrm flipV="1">
            <a:off x="511825" y="2557979"/>
            <a:ext cx="285632" cy="515246"/>
          </a:xfrm>
          <a:prstGeom prst="ben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1089533" y="2478919"/>
            <a:ext cx="3420010" cy="704628"/>
            <a:chOff x="2159245" y="2494794"/>
            <a:chExt cx="3420010" cy="704628"/>
          </a:xfrm>
        </p:grpSpPr>
        <p:grpSp>
          <p:nvGrpSpPr>
            <p:cNvPr id="20" name="Group 19"/>
            <p:cNvGrpSpPr/>
            <p:nvPr/>
          </p:nvGrpSpPr>
          <p:grpSpPr>
            <a:xfrm>
              <a:off x="2159245" y="2546706"/>
              <a:ext cx="707560" cy="652716"/>
              <a:chOff x="4139953" y="2848291"/>
              <a:chExt cx="1415119" cy="652716"/>
            </a:xfrm>
          </p:grpSpPr>
          <p:sp>
            <p:nvSpPr>
              <p:cNvPr id="26" name="Oval 25"/>
              <p:cNvSpPr/>
              <p:nvPr/>
            </p:nvSpPr>
            <p:spPr>
              <a:xfrm>
                <a:off x="4139953" y="2848291"/>
                <a:ext cx="1415119" cy="652716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4244161" y="2989983"/>
                <a:ext cx="12367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 smtClean="0"/>
                  <a:t>ex:1</a:t>
                </a:r>
              </a:p>
            </p:txBody>
          </p:sp>
        </p:grpSp>
        <p:cxnSp>
          <p:nvCxnSpPr>
            <p:cNvPr id="21" name="Curved Connector 20"/>
            <p:cNvCxnSpPr>
              <a:stCxn id="26" idx="6"/>
              <a:endCxn id="24" idx="2"/>
            </p:cNvCxnSpPr>
            <p:nvPr/>
          </p:nvCxnSpPr>
          <p:spPr>
            <a:xfrm>
              <a:off x="2866805" y="2873064"/>
              <a:ext cx="1007254" cy="12700"/>
            </a:xfrm>
            <a:prstGeom prst="curvedConnector3">
              <a:avLst>
                <a:gd name="adj1" fmla="val 50000"/>
              </a:avLst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2887449" y="2494794"/>
              <a:ext cx="934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 smtClean="0"/>
                <a:t>rdf:type</a:t>
              </a:r>
              <a:endParaRPr lang="en-GB" dirty="0" smtClean="0"/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3874059" y="2546706"/>
              <a:ext cx="1705196" cy="652716"/>
              <a:chOff x="4139953" y="2848291"/>
              <a:chExt cx="3410390" cy="652716"/>
            </a:xfrm>
          </p:grpSpPr>
          <p:sp>
            <p:nvSpPr>
              <p:cNvPr id="24" name="Oval 23"/>
              <p:cNvSpPr/>
              <p:nvPr/>
            </p:nvSpPr>
            <p:spPr>
              <a:xfrm>
                <a:off x="4139953" y="2848291"/>
                <a:ext cx="3410390" cy="652716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4244161" y="2989983"/>
                <a:ext cx="298479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 smtClean="0"/>
                  <a:t>rdac:C10006</a:t>
                </a:r>
              </a:p>
            </p:txBody>
          </p:sp>
        </p:grpSp>
      </p:grpSp>
      <p:grpSp>
        <p:nvGrpSpPr>
          <p:cNvPr id="30" name="Group 29"/>
          <p:cNvGrpSpPr/>
          <p:nvPr/>
        </p:nvGrpSpPr>
        <p:grpSpPr>
          <a:xfrm>
            <a:off x="1089533" y="3793455"/>
            <a:ext cx="3420010" cy="704628"/>
            <a:chOff x="2159245" y="2494794"/>
            <a:chExt cx="3420010" cy="704628"/>
          </a:xfrm>
        </p:grpSpPr>
        <p:grpSp>
          <p:nvGrpSpPr>
            <p:cNvPr id="31" name="Group 30"/>
            <p:cNvGrpSpPr/>
            <p:nvPr/>
          </p:nvGrpSpPr>
          <p:grpSpPr>
            <a:xfrm>
              <a:off x="2159245" y="2546706"/>
              <a:ext cx="707560" cy="652716"/>
              <a:chOff x="4139953" y="2848291"/>
              <a:chExt cx="1415119" cy="652716"/>
            </a:xfrm>
          </p:grpSpPr>
          <p:sp>
            <p:nvSpPr>
              <p:cNvPr id="37" name="Oval 36"/>
              <p:cNvSpPr/>
              <p:nvPr/>
            </p:nvSpPr>
            <p:spPr>
              <a:xfrm>
                <a:off x="4139953" y="2848291"/>
                <a:ext cx="1415119" cy="652716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4244161" y="2989983"/>
                <a:ext cx="12367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 smtClean="0"/>
                  <a:t>ex:2</a:t>
                </a:r>
              </a:p>
            </p:txBody>
          </p:sp>
        </p:grpSp>
        <p:cxnSp>
          <p:nvCxnSpPr>
            <p:cNvPr id="32" name="Curved Connector 31"/>
            <p:cNvCxnSpPr>
              <a:stCxn id="37" idx="6"/>
              <a:endCxn id="35" idx="2"/>
            </p:cNvCxnSpPr>
            <p:nvPr/>
          </p:nvCxnSpPr>
          <p:spPr>
            <a:xfrm>
              <a:off x="2866805" y="2873064"/>
              <a:ext cx="1007254" cy="12700"/>
            </a:xfrm>
            <a:prstGeom prst="curvedConnector3">
              <a:avLst>
                <a:gd name="adj1" fmla="val 50000"/>
              </a:avLst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2887449" y="2494794"/>
              <a:ext cx="934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 smtClean="0"/>
                <a:t>rdf:type</a:t>
              </a:r>
              <a:endParaRPr lang="en-GB" dirty="0" smtClean="0"/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3874059" y="2546706"/>
              <a:ext cx="1705196" cy="652716"/>
              <a:chOff x="4139953" y="2848291"/>
              <a:chExt cx="3410390" cy="652716"/>
            </a:xfrm>
          </p:grpSpPr>
          <p:sp>
            <p:nvSpPr>
              <p:cNvPr id="35" name="Oval 34"/>
              <p:cNvSpPr/>
              <p:nvPr/>
            </p:nvSpPr>
            <p:spPr>
              <a:xfrm>
                <a:off x="4139953" y="2848291"/>
                <a:ext cx="3410390" cy="652716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4244161" y="2989983"/>
                <a:ext cx="298479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 smtClean="0"/>
                  <a:t>rdac:C10002</a:t>
                </a:r>
              </a:p>
            </p:txBody>
          </p:sp>
        </p:grpSp>
      </p:grpSp>
      <p:grpSp>
        <p:nvGrpSpPr>
          <p:cNvPr id="39" name="Group 38"/>
          <p:cNvGrpSpPr/>
          <p:nvPr/>
        </p:nvGrpSpPr>
        <p:grpSpPr>
          <a:xfrm>
            <a:off x="1089533" y="5070021"/>
            <a:ext cx="2927287" cy="695690"/>
            <a:chOff x="1154429" y="1268949"/>
            <a:chExt cx="2927287" cy="695690"/>
          </a:xfrm>
        </p:grpSpPr>
        <p:grpSp>
          <p:nvGrpSpPr>
            <p:cNvPr id="40" name="Group 39"/>
            <p:cNvGrpSpPr/>
            <p:nvPr/>
          </p:nvGrpSpPr>
          <p:grpSpPr>
            <a:xfrm>
              <a:off x="1154429" y="1311923"/>
              <a:ext cx="707560" cy="652716"/>
              <a:chOff x="4139953" y="2848291"/>
              <a:chExt cx="1415119" cy="652716"/>
            </a:xfrm>
          </p:grpSpPr>
          <p:sp>
            <p:nvSpPr>
              <p:cNvPr id="46" name="Oval 45"/>
              <p:cNvSpPr/>
              <p:nvPr/>
            </p:nvSpPr>
            <p:spPr>
              <a:xfrm>
                <a:off x="4139953" y="2848291"/>
                <a:ext cx="1415119" cy="652716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/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4244161" y="2989983"/>
                <a:ext cx="12367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 smtClean="0"/>
                  <a:t>ex:1</a:t>
                </a:r>
              </a:p>
            </p:txBody>
          </p:sp>
        </p:grpSp>
        <p:cxnSp>
          <p:nvCxnSpPr>
            <p:cNvPr id="41" name="Curved Connector 40"/>
            <p:cNvCxnSpPr>
              <a:stCxn id="46" idx="6"/>
              <a:endCxn id="44" idx="2"/>
            </p:cNvCxnSpPr>
            <p:nvPr/>
          </p:nvCxnSpPr>
          <p:spPr>
            <a:xfrm>
              <a:off x="1861989" y="1638281"/>
              <a:ext cx="1512167" cy="12700"/>
            </a:xfrm>
            <a:prstGeom prst="curvedConnector3">
              <a:avLst>
                <a:gd name="adj1" fmla="val 50000"/>
              </a:avLst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1894181" y="1268949"/>
              <a:ext cx="13821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rdau:P60385</a:t>
              </a:r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3374156" y="1311923"/>
              <a:ext cx="707560" cy="652716"/>
              <a:chOff x="4139953" y="2848291"/>
              <a:chExt cx="1415119" cy="652716"/>
            </a:xfrm>
          </p:grpSpPr>
          <p:sp>
            <p:nvSpPr>
              <p:cNvPr id="44" name="Oval 43"/>
              <p:cNvSpPr/>
              <p:nvPr/>
            </p:nvSpPr>
            <p:spPr>
              <a:xfrm>
                <a:off x="4139953" y="2848291"/>
                <a:ext cx="1415119" cy="652716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/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4244161" y="2989983"/>
                <a:ext cx="12367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 smtClean="0"/>
                  <a:t>ex:2</a:t>
                </a:r>
              </a:p>
            </p:txBody>
          </p:sp>
        </p:grpSp>
      </p:grpSp>
      <p:sp>
        <p:nvSpPr>
          <p:cNvPr id="48" name="Bent Arrow 47"/>
          <p:cNvSpPr/>
          <p:nvPr/>
        </p:nvSpPr>
        <p:spPr>
          <a:xfrm flipV="1">
            <a:off x="511825" y="3872515"/>
            <a:ext cx="285632" cy="515246"/>
          </a:xfrm>
          <a:prstGeom prst="ben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9" name="Bent Arrow 48"/>
          <p:cNvSpPr/>
          <p:nvPr/>
        </p:nvSpPr>
        <p:spPr>
          <a:xfrm flipV="1">
            <a:off x="511825" y="5144612"/>
            <a:ext cx="285632" cy="515246"/>
          </a:xfrm>
          <a:prstGeom prst="ben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552655" y="2395524"/>
            <a:ext cx="3189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“thing 1 is a Expression”</a:t>
            </a:r>
            <a:endParaRPr lang="en-GB" sz="2400" dirty="0"/>
          </a:p>
        </p:txBody>
      </p:sp>
      <p:sp>
        <p:nvSpPr>
          <p:cNvPr id="52" name="TextBox 51"/>
          <p:cNvSpPr txBox="1"/>
          <p:nvPr/>
        </p:nvSpPr>
        <p:spPr>
          <a:xfrm>
            <a:off x="6144547" y="3909755"/>
            <a:ext cx="25975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“thing 2 is a Agent”</a:t>
            </a:r>
            <a:endParaRPr lang="en-GB" sz="2400" dirty="0"/>
          </a:p>
        </p:txBody>
      </p:sp>
      <p:sp>
        <p:nvSpPr>
          <p:cNvPr id="53" name="TextBox 52"/>
          <p:cNvSpPr txBox="1"/>
          <p:nvPr/>
        </p:nvSpPr>
        <p:spPr>
          <a:xfrm>
            <a:off x="4716016" y="5171402"/>
            <a:ext cx="4026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“thing 1 has translator thing 2”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987271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48" grpId="0" animBg="1"/>
      <p:bldP spid="49" grpId="0" animBg="1"/>
      <p:bldP spid="51" grpId="0"/>
      <p:bldP spid="52" grpId="0"/>
      <p:bldP spid="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824171" y="5549383"/>
            <a:ext cx="1734335" cy="652718"/>
            <a:chOff x="4139951" y="2848290"/>
            <a:chExt cx="1734335" cy="652718"/>
          </a:xfrm>
        </p:grpSpPr>
        <p:sp>
          <p:nvSpPr>
            <p:cNvPr id="3" name="Oval 2"/>
            <p:cNvSpPr/>
            <p:nvPr/>
          </p:nvSpPr>
          <p:spPr>
            <a:xfrm>
              <a:off x="4139951" y="2848290"/>
              <a:ext cx="1734335" cy="65271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4244160" y="2989983"/>
              <a:ext cx="16301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/>
                <a:t>b</a:t>
              </a:r>
              <a:r>
                <a:rPr lang="en-GB" dirty="0" err="1" smtClean="0"/>
                <a:t>ibo:numPages</a:t>
              </a:r>
              <a:endParaRPr lang="en-GB" dirty="0" smtClean="0"/>
            </a:p>
          </p:txBody>
        </p:sp>
      </p:grpSp>
      <p:cxnSp>
        <p:nvCxnSpPr>
          <p:cNvPr id="7" name="Curved Connector 6"/>
          <p:cNvCxnSpPr>
            <a:stCxn id="21" idx="0"/>
            <a:endCxn id="28" idx="4"/>
          </p:cNvCxnSpPr>
          <p:nvPr/>
        </p:nvCxnSpPr>
        <p:spPr>
          <a:xfrm rot="5400000" flipH="1" flipV="1">
            <a:off x="6005167" y="1365357"/>
            <a:ext cx="232884" cy="12700"/>
          </a:xfrm>
          <a:prstGeom prst="curvedConnector3">
            <a:avLst>
              <a:gd name="adj1" fmla="val 5000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427507" y="5538218"/>
            <a:ext cx="2088232" cy="652718"/>
            <a:chOff x="4139951" y="2848290"/>
            <a:chExt cx="2088232" cy="652718"/>
          </a:xfrm>
        </p:grpSpPr>
        <p:sp>
          <p:nvSpPr>
            <p:cNvPr id="12" name="Oval 11"/>
            <p:cNvSpPr/>
            <p:nvPr/>
          </p:nvSpPr>
          <p:spPr>
            <a:xfrm>
              <a:off x="4139951" y="2848290"/>
              <a:ext cx="2088232" cy="65271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244160" y="2989983"/>
              <a:ext cx="19014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 smtClean="0"/>
                <a:t>bibo:numVolumes</a:t>
              </a:r>
              <a:endParaRPr lang="en-GB" dirty="0" smtClean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58424" y="3437641"/>
            <a:ext cx="1443743" cy="652718"/>
            <a:chOff x="4139951" y="2848290"/>
            <a:chExt cx="1443743" cy="652718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15" name="Oval 14"/>
            <p:cNvSpPr/>
            <p:nvPr/>
          </p:nvSpPr>
          <p:spPr>
            <a:xfrm>
              <a:off x="4139951" y="2848290"/>
              <a:ext cx="1443743" cy="65271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192055" y="2989983"/>
              <a:ext cx="13395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 smtClean="0"/>
                <a:t>rdam:extent</a:t>
              </a:r>
              <a:endParaRPr lang="en-GB" dirty="0" smtClean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850964" y="4974233"/>
            <a:ext cx="1992891" cy="652718"/>
            <a:chOff x="4139951" y="2848290"/>
            <a:chExt cx="1992891" cy="652718"/>
          </a:xfrm>
        </p:grpSpPr>
        <p:sp>
          <p:nvSpPr>
            <p:cNvPr id="18" name="Oval 17"/>
            <p:cNvSpPr/>
            <p:nvPr/>
          </p:nvSpPr>
          <p:spPr>
            <a:xfrm>
              <a:off x="4139951" y="2848290"/>
              <a:ext cx="1992891" cy="65271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232623" y="2989983"/>
              <a:ext cx="18075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 smtClean="0"/>
                <a:t>isbd</a:t>
              </a:r>
              <a:r>
                <a:rPr lang="en-GB" dirty="0" smtClean="0"/>
                <a:t>:”has extent”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450329" y="1481799"/>
            <a:ext cx="1342559" cy="652718"/>
            <a:chOff x="4139951" y="2848290"/>
            <a:chExt cx="1342559" cy="652718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1" name="Oval 20"/>
            <p:cNvSpPr/>
            <p:nvPr/>
          </p:nvSpPr>
          <p:spPr>
            <a:xfrm>
              <a:off x="4139951" y="2848290"/>
              <a:ext cx="1342559" cy="65271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240080" y="2989983"/>
              <a:ext cx="11423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 smtClean="0"/>
                <a:t>dct:extent</a:t>
              </a:r>
              <a:endParaRPr lang="en-GB" dirty="0" smtClean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3851" y="4493135"/>
            <a:ext cx="2152889" cy="652718"/>
            <a:chOff x="4139951" y="2848290"/>
            <a:chExt cx="2152889" cy="652718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24" name="Oval 23"/>
            <p:cNvSpPr/>
            <p:nvPr/>
          </p:nvSpPr>
          <p:spPr>
            <a:xfrm>
              <a:off x="4139951" y="2848290"/>
              <a:ext cx="2152889" cy="65271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244879" y="2989983"/>
              <a:ext cx="19430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 smtClean="0"/>
                <a:t>rdam:extentOfText</a:t>
              </a:r>
              <a:endParaRPr lang="en-GB" dirty="0" smtClean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450329" y="596197"/>
            <a:ext cx="1342559" cy="652718"/>
            <a:chOff x="4139951" y="2848290"/>
            <a:chExt cx="1342559" cy="652718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8" name="Oval 27"/>
            <p:cNvSpPr/>
            <p:nvPr/>
          </p:nvSpPr>
          <p:spPr>
            <a:xfrm>
              <a:off x="4139951" y="2848290"/>
              <a:ext cx="1342559" cy="65271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240080" y="2989983"/>
              <a:ext cx="11811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 smtClean="0"/>
                <a:t>dct:format</a:t>
              </a:r>
              <a:endParaRPr lang="en-GB" dirty="0" smtClean="0"/>
            </a:p>
          </p:txBody>
        </p:sp>
      </p:grpSp>
      <p:cxnSp>
        <p:nvCxnSpPr>
          <p:cNvPr id="33" name="Curved Connector 32"/>
          <p:cNvCxnSpPr>
            <a:stCxn id="24" idx="0"/>
            <a:endCxn id="15" idx="4"/>
          </p:cNvCxnSpPr>
          <p:nvPr/>
        </p:nvCxnSpPr>
        <p:spPr>
          <a:xfrm rot="5400000" flipH="1" flipV="1">
            <a:off x="1078908" y="4291747"/>
            <a:ext cx="402776" cy="12700"/>
          </a:xfrm>
          <a:prstGeom prst="curvedConnector3">
            <a:avLst>
              <a:gd name="adj1" fmla="val 5000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/>
          <p:cNvGrpSpPr/>
          <p:nvPr/>
        </p:nvGrpSpPr>
        <p:grpSpPr>
          <a:xfrm>
            <a:off x="3015166" y="3450341"/>
            <a:ext cx="1443743" cy="652718"/>
            <a:chOff x="4139951" y="2848290"/>
            <a:chExt cx="1443743" cy="652718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37" name="Oval 36"/>
            <p:cNvSpPr/>
            <p:nvPr/>
          </p:nvSpPr>
          <p:spPr>
            <a:xfrm>
              <a:off x="4139951" y="2848290"/>
              <a:ext cx="1443743" cy="65271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192055" y="2989983"/>
              <a:ext cx="12770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 smtClean="0"/>
                <a:t>rdau:extent</a:t>
              </a:r>
              <a:endParaRPr lang="en-GB" dirty="0" smtClean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660593" y="4505835"/>
            <a:ext cx="2152889" cy="652718"/>
            <a:chOff x="4139951" y="2848290"/>
            <a:chExt cx="2152889" cy="652718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40" name="Oval 39"/>
            <p:cNvSpPr/>
            <p:nvPr/>
          </p:nvSpPr>
          <p:spPr>
            <a:xfrm>
              <a:off x="4139951" y="2848290"/>
              <a:ext cx="2152889" cy="65271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244879" y="2989983"/>
              <a:ext cx="1880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 smtClean="0"/>
                <a:t>rdau:extentOfText</a:t>
              </a:r>
              <a:endParaRPr lang="en-GB" dirty="0" smtClean="0"/>
            </a:p>
          </p:txBody>
        </p:sp>
      </p:grpSp>
      <p:cxnSp>
        <p:nvCxnSpPr>
          <p:cNvPr id="42" name="Curved Connector 41"/>
          <p:cNvCxnSpPr>
            <a:stCxn id="40" idx="0"/>
            <a:endCxn id="37" idx="4"/>
          </p:cNvCxnSpPr>
          <p:nvPr/>
        </p:nvCxnSpPr>
        <p:spPr>
          <a:xfrm rot="5400000" flipH="1" flipV="1">
            <a:off x="3535650" y="4304447"/>
            <a:ext cx="402776" cy="12700"/>
          </a:xfrm>
          <a:prstGeom prst="curvedConnector3">
            <a:avLst>
              <a:gd name="adj1" fmla="val 5000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/>
          <p:cNvCxnSpPr>
            <a:stCxn id="24" idx="6"/>
            <a:endCxn id="40" idx="2"/>
          </p:cNvCxnSpPr>
          <p:nvPr/>
        </p:nvCxnSpPr>
        <p:spPr>
          <a:xfrm>
            <a:off x="2356740" y="4819494"/>
            <a:ext cx="303853" cy="12700"/>
          </a:xfrm>
          <a:prstGeom prst="curvedConnector3">
            <a:avLst>
              <a:gd name="adj1" fmla="val 5000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urved Connector 45"/>
          <p:cNvCxnSpPr>
            <a:stCxn id="15" idx="6"/>
            <a:endCxn id="37" idx="2"/>
          </p:cNvCxnSpPr>
          <p:nvPr/>
        </p:nvCxnSpPr>
        <p:spPr>
          <a:xfrm>
            <a:off x="2002167" y="3764000"/>
            <a:ext cx="1012999" cy="12700"/>
          </a:xfrm>
          <a:prstGeom prst="curvedConnector3">
            <a:avLst>
              <a:gd name="adj1" fmla="val 5000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urved Connector 48"/>
          <p:cNvCxnSpPr>
            <a:stCxn id="3" idx="0"/>
            <a:endCxn id="40" idx="4"/>
          </p:cNvCxnSpPr>
          <p:nvPr/>
        </p:nvCxnSpPr>
        <p:spPr>
          <a:xfrm rot="5400000" flipH="1" flipV="1">
            <a:off x="3518773" y="5331119"/>
            <a:ext cx="390830" cy="45699"/>
          </a:xfrm>
          <a:prstGeom prst="curvedConnector3">
            <a:avLst>
              <a:gd name="adj1" fmla="val 50000"/>
            </a:avLst>
          </a:prstGeom>
          <a:ln w="38100">
            <a:prstDash val="sys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urved Connector 51"/>
          <p:cNvCxnSpPr>
            <a:stCxn id="12" idx="0"/>
            <a:endCxn id="40" idx="3"/>
          </p:cNvCxnSpPr>
          <p:nvPr/>
        </p:nvCxnSpPr>
        <p:spPr>
          <a:xfrm rot="5400000" flipH="1" flipV="1">
            <a:off x="1986123" y="4548466"/>
            <a:ext cx="475253" cy="1504253"/>
          </a:xfrm>
          <a:prstGeom prst="curvedConnector3">
            <a:avLst>
              <a:gd name="adj1" fmla="val 50000"/>
            </a:avLst>
          </a:prstGeom>
          <a:ln w="38100">
            <a:prstDash val="sys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Group 54"/>
          <p:cNvGrpSpPr/>
          <p:nvPr/>
        </p:nvGrpSpPr>
        <p:grpSpPr>
          <a:xfrm>
            <a:off x="7186606" y="596197"/>
            <a:ext cx="1204342" cy="652718"/>
            <a:chOff x="4139952" y="2848290"/>
            <a:chExt cx="1204342" cy="652718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56" name="Oval 55"/>
            <p:cNvSpPr/>
            <p:nvPr/>
          </p:nvSpPr>
          <p:spPr>
            <a:xfrm>
              <a:off x="4139952" y="2848290"/>
              <a:ext cx="1204342" cy="65271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190017" y="2989983"/>
              <a:ext cx="11042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 smtClean="0"/>
                <a:t>dc:format</a:t>
              </a:r>
              <a:endParaRPr lang="en-GB" dirty="0" smtClean="0"/>
            </a:p>
          </p:txBody>
        </p:sp>
      </p:grpSp>
      <p:cxnSp>
        <p:nvCxnSpPr>
          <p:cNvPr id="58" name="Curved Connector 57"/>
          <p:cNvCxnSpPr>
            <a:stCxn id="28" idx="6"/>
            <a:endCxn id="56" idx="2"/>
          </p:cNvCxnSpPr>
          <p:nvPr/>
        </p:nvCxnSpPr>
        <p:spPr>
          <a:xfrm>
            <a:off x="6792888" y="922556"/>
            <a:ext cx="393718" cy="12700"/>
          </a:xfrm>
          <a:prstGeom prst="curvedConnector3">
            <a:avLst>
              <a:gd name="adj1" fmla="val 5000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6954745" y="3443050"/>
            <a:ext cx="1686267" cy="652718"/>
            <a:chOff x="4139950" y="2848290"/>
            <a:chExt cx="1686267" cy="652718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63" name="Oval 62"/>
            <p:cNvSpPr/>
            <p:nvPr/>
          </p:nvSpPr>
          <p:spPr>
            <a:xfrm>
              <a:off x="4139950" y="2848290"/>
              <a:ext cx="1686267" cy="65271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4243329" y="2989983"/>
              <a:ext cx="14795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 smtClean="0"/>
                <a:t>rdau:duration</a:t>
              </a:r>
              <a:endParaRPr lang="en-GB" dirty="0" smtClean="0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6980622" y="4512185"/>
            <a:ext cx="1634512" cy="652718"/>
            <a:chOff x="4315759" y="2860990"/>
            <a:chExt cx="1634512" cy="652718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66" name="Oval 65"/>
            <p:cNvSpPr/>
            <p:nvPr/>
          </p:nvSpPr>
          <p:spPr>
            <a:xfrm>
              <a:off x="4315759" y="2860990"/>
              <a:ext cx="1634512" cy="65271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4396467" y="3002683"/>
              <a:ext cx="14730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 smtClean="0"/>
                <a:t>rdae:duration</a:t>
              </a:r>
              <a:endParaRPr lang="en-GB" dirty="0" smtClean="0"/>
            </a:p>
          </p:txBody>
        </p:sp>
      </p:grpSp>
      <p:cxnSp>
        <p:nvCxnSpPr>
          <p:cNvPr id="68" name="Curved Connector 67"/>
          <p:cNvCxnSpPr>
            <a:stCxn id="66" idx="0"/>
            <a:endCxn id="63" idx="4"/>
          </p:cNvCxnSpPr>
          <p:nvPr/>
        </p:nvCxnSpPr>
        <p:spPr>
          <a:xfrm rot="5400000" flipH="1" flipV="1">
            <a:off x="7589670" y="4303977"/>
            <a:ext cx="416417" cy="1"/>
          </a:xfrm>
          <a:prstGeom prst="curvedConnector3">
            <a:avLst>
              <a:gd name="adj1" fmla="val 5000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2" name="Group 81"/>
          <p:cNvGrpSpPr/>
          <p:nvPr/>
        </p:nvGrpSpPr>
        <p:grpSpPr>
          <a:xfrm>
            <a:off x="4942941" y="3812382"/>
            <a:ext cx="1808936" cy="652718"/>
            <a:chOff x="4139952" y="2848290"/>
            <a:chExt cx="1808936" cy="652718"/>
          </a:xfrm>
        </p:grpSpPr>
        <p:sp>
          <p:nvSpPr>
            <p:cNvPr id="83" name="Oval 82"/>
            <p:cNvSpPr/>
            <p:nvPr/>
          </p:nvSpPr>
          <p:spPr>
            <a:xfrm>
              <a:off x="4139952" y="2848290"/>
              <a:ext cx="1808936" cy="65271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4266803" y="2989983"/>
              <a:ext cx="15552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m21:M306__a</a:t>
              </a:r>
            </a:p>
          </p:txBody>
        </p:sp>
      </p:grpSp>
      <p:cxnSp>
        <p:nvCxnSpPr>
          <p:cNvPr id="89" name="Curved Connector 88"/>
          <p:cNvCxnSpPr>
            <a:stCxn id="83" idx="6"/>
            <a:endCxn id="63" idx="2"/>
          </p:cNvCxnSpPr>
          <p:nvPr/>
        </p:nvCxnSpPr>
        <p:spPr>
          <a:xfrm flipV="1">
            <a:off x="6751877" y="3769409"/>
            <a:ext cx="202868" cy="369332"/>
          </a:xfrm>
          <a:prstGeom prst="curvedConnector3">
            <a:avLst>
              <a:gd name="adj1" fmla="val 50000"/>
            </a:avLst>
          </a:prstGeom>
          <a:ln w="38100">
            <a:prstDash val="sysDash"/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urved Connector 91"/>
          <p:cNvCxnSpPr>
            <a:stCxn id="63" idx="0"/>
            <a:endCxn id="21" idx="5"/>
          </p:cNvCxnSpPr>
          <p:nvPr/>
        </p:nvCxnSpPr>
        <p:spPr>
          <a:xfrm rot="16200000" flipV="1">
            <a:off x="6495017" y="2140188"/>
            <a:ext cx="1404121" cy="1201604"/>
          </a:xfrm>
          <a:prstGeom prst="curvedConnector3">
            <a:avLst>
              <a:gd name="adj1" fmla="val 5000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5" name="Group 94"/>
          <p:cNvGrpSpPr/>
          <p:nvPr/>
        </p:nvGrpSpPr>
        <p:grpSpPr>
          <a:xfrm>
            <a:off x="5142816" y="2974064"/>
            <a:ext cx="1382931" cy="652718"/>
            <a:chOff x="4139952" y="2848290"/>
            <a:chExt cx="1382931" cy="652718"/>
          </a:xfrm>
        </p:grpSpPr>
        <p:sp>
          <p:nvSpPr>
            <p:cNvPr id="96" name="Oval 95"/>
            <p:cNvSpPr/>
            <p:nvPr/>
          </p:nvSpPr>
          <p:spPr>
            <a:xfrm>
              <a:off x="4139952" y="2848290"/>
              <a:ext cx="1382931" cy="65271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4224520" y="2989983"/>
              <a:ext cx="1213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m21:M300</a:t>
              </a:r>
            </a:p>
          </p:txBody>
        </p:sp>
      </p:grpSp>
      <p:cxnSp>
        <p:nvCxnSpPr>
          <p:cNvPr id="98" name="Curved Connector 97"/>
          <p:cNvCxnSpPr>
            <a:stCxn id="37" idx="0"/>
            <a:endCxn id="21" idx="3"/>
          </p:cNvCxnSpPr>
          <p:nvPr/>
        </p:nvCxnSpPr>
        <p:spPr>
          <a:xfrm rot="5400000" flipH="1" flipV="1">
            <a:off x="3986284" y="1789683"/>
            <a:ext cx="1411412" cy="1909904"/>
          </a:xfrm>
          <a:prstGeom prst="curvedConnector3">
            <a:avLst>
              <a:gd name="adj1" fmla="val 5000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urved Connector 110"/>
          <p:cNvCxnSpPr>
            <a:stCxn id="21" idx="7"/>
            <a:endCxn id="56" idx="3"/>
          </p:cNvCxnSpPr>
          <p:nvPr/>
        </p:nvCxnSpPr>
        <p:spPr>
          <a:xfrm rot="5400000" flipH="1" flipV="1">
            <a:off x="6767596" y="982006"/>
            <a:ext cx="424060" cy="766703"/>
          </a:xfrm>
          <a:prstGeom prst="curvedConnector3">
            <a:avLst>
              <a:gd name="adj1" fmla="val 50000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Curved Connector 123"/>
          <p:cNvCxnSpPr>
            <a:stCxn id="96" idx="2"/>
            <a:endCxn id="37" idx="6"/>
          </p:cNvCxnSpPr>
          <p:nvPr/>
        </p:nvCxnSpPr>
        <p:spPr>
          <a:xfrm rot="10800000" flipV="1">
            <a:off x="4458910" y="3300422"/>
            <a:ext cx="683907" cy="476277"/>
          </a:xfrm>
          <a:prstGeom prst="curvedConnector3">
            <a:avLst>
              <a:gd name="adj1" fmla="val 50000"/>
            </a:avLst>
          </a:prstGeom>
          <a:ln w="38100">
            <a:prstDash val="sysDash"/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Curved Connector 129"/>
          <p:cNvCxnSpPr>
            <a:stCxn id="18" idx="1"/>
            <a:endCxn id="37" idx="5"/>
          </p:cNvCxnSpPr>
          <p:nvPr/>
        </p:nvCxnSpPr>
        <p:spPr>
          <a:xfrm rot="16200000" flipV="1">
            <a:off x="4163972" y="4090977"/>
            <a:ext cx="1062350" cy="895338"/>
          </a:xfrm>
          <a:prstGeom prst="curvedConnector3">
            <a:avLst>
              <a:gd name="adj1" fmla="val 50000"/>
            </a:avLst>
          </a:prstGeom>
          <a:ln w="38100">
            <a:prstDash val="sysDash"/>
            <a:headEnd type="non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0" name="Group 139"/>
          <p:cNvGrpSpPr/>
          <p:nvPr/>
        </p:nvGrpSpPr>
        <p:grpSpPr>
          <a:xfrm>
            <a:off x="6928729" y="5538219"/>
            <a:ext cx="1720095" cy="652718"/>
            <a:chOff x="4139952" y="2848290"/>
            <a:chExt cx="1720095" cy="652718"/>
          </a:xfrm>
        </p:grpSpPr>
        <p:sp>
          <p:nvSpPr>
            <p:cNvPr id="141" name="Oval 140"/>
            <p:cNvSpPr/>
            <p:nvPr/>
          </p:nvSpPr>
          <p:spPr>
            <a:xfrm>
              <a:off x="4139952" y="2848290"/>
              <a:ext cx="1720095" cy="65271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4215970" y="2989983"/>
              <a:ext cx="15680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unim:U127__a</a:t>
              </a:r>
            </a:p>
          </p:txBody>
        </p:sp>
      </p:grpSp>
      <p:cxnSp>
        <p:nvCxnSpPr>
          <p:cNvPr id="143" name="Curved Connector 142"/>
          <p:cNvCxnSpPr>
            <a:stCxn id="141" idx="6"/>
            <a:endCxn id="63" idx="6"/>
          </p:cNvCxnSpPr>
          <p:nvPr/>
        </p:nvCxnSpPr>
        <p:spPr>
          <a:xfrm flipH="1" flipV="1">
            <a:off x="8641012" y="3769409"/>
            <a:ext cx="7812" cy="2095169"/>
          </a:xfrm>
          <a:prstGeom prst="curvedConnector3">
            <a:avLst>
              <a:gd name="adj1" fmla="val -2926267"/>
            </a:avLst>
          </a:prstGeom>
          <a:ln w="38100">
            <a:prstDash val="sysDash"/>
            <a:headEnd type="non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7" name="Group 146"/>
          <p:cNvGrpSpPr/>
          <p:nvPr/>
        </p:nvGrpSpPr>
        <p:grpSpPr>
          <a:xfrm>
            <a:off x="1303537" y="2647704"/>
            <a:ext cx="1720095" cy="652718"/>
            <a:chOff x="4139952" y="2848290"/>
            <a:chExt cx="1720095" cy="652718"/>
          </a:xfrm>
        </p:grpSpPr>
        <p:sp>
          <p:nvSpPr>
            <p:cNvPr id="148" name="Oval 147"/>
            <p:cNvSpPr/>
            <p:nvPr/>
          </p:nvSpPr>
          <p:spPr>
            <a:xfrm>
              <a:off x="4139952" y="2848290"/>
              <a:ext cx="1720095" cy="65271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4215970" y="2989983"/>
              <a:ext cx="15680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unim:U215__a</a:t>
              </a:r>
            </a:p>
          </p:txBody>
        </p:sp>
      </p:grpSp>
      <p:cxnSp>
        <p:nvCxnSpPr>
          <p:cNvPr id="150" name="Curved Connector 149"/>
          <p:cNvCxnSpPr>
            <a:stCxn id="148" idx="6"/>
            <a:endCxn id="37" idx="1"/>
          </p:cNvCxnSpPr>
          <p:nvPr/>
        </p:nvCxnSpPr>
        <p:spPr>
          <a:xfrm>
            <a:off x="3023632" y="2974063"/>
            <a:ext cx="202965" cy="571866"/>
          </a:xfrm>
          <a:prstGeom prst="curvedConnector2">
            <a:avLst/>
          </a:prstGeom>
          <a:ln w="38100">
            <a:prstDash val="sysDash"/>
            <a:headEnd type="non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1245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3000"/>
                            </p:stCondLst>
                            <p:childTnLst>
                              <p:par>
                                <p:cTn id="10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000"/>
                            </p:stCondLst>
                            <p:childTnLst>
                              <p:par>
                                <p:cTn id="1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3000"/>
                            </p:stCondLst>
                            <p:childTnLst>
                              <p:par>
                                <p:cTn id="1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64730" y="644672"/>
            <a:ext cx="5086790" cy="682990"/>
            <a:chOff x="511825" y="986167"/>
            <a:chExt cx="5086790" cy="682990"/>
          </a:xfrm>
        </p:grpSpPr>
        <p:grpSp>
          <p:nvGrpSpPr>
            <p:cNvPr id="3" name="Group 2"/>
            <p:cNvGrpSpPr/>
            <p:nvPr/>
          </p:nvGrpSpPr>
          <p:grpSpPr>
            <a:xfrm>
              <a:off x="511825" y="1016441"/>
              <a:ext cx="707560" cy="652716"/>
              <a:chOff x="4139953" y="2848291"/>
              <a:chExt cx="1415119" cy="652716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4139953" y="2848291"/>
                <a:ext cx="1415119" cy="652716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4244161" y="2989983"/>
                <a:ext cx="12367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 smtClean="0"/>
                  <a:t>ex:3</a:t>
                </a:r>
              </a:p>
            </p:txBody>
          </p:sp>
        </p:grpSp>
        <p:cxnSp>
          <p:nvCxnSpPr>
            <p:cNvPr id="4" name="Curved Connector 3"/>
            <p:cNvCxnSpPr>
              <a:stCxn id="9" idx="6"/>
              <a:endCxn id="7" idx="2"/>
            </p:cNvCxnSpPr>
            <p:nvPr/>
          </p:nvCxnSpPr>
          <p:spPr>
            <a:xfrm>
              <a:off x="1219385" y="1342799"/>
              <a:ext cx="1943032" cy="12700"/>
            </a:xfrm>
            <a:prstGeom prst="curvedConnector3">
              <a:avLst>
                <a:gd name="adj1" fmla="val 50000"/>
              </a:avLst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1219385" y="986167"/>
              <a:ext cx="19430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 smtClean="0"/>
                <a:t>rdam:extentOfText</a:t>
              </a:r>
              <a:endParaRPr lang="en-GB" dirty="0" smtClean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187890" y="1155444"/>
              <a:ext cx="2410725" cy="40011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0070C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GB" sz="2000" dirty="0" smtClean="0"/>
                <a:t>“xvii, 323 </a:t>
              </a:r>
              <a:r>
                <a:rPr lang="en-GB" sz="2000" dirty="0" err="1" smtClean="0"/>
                <a:t>pages”@en</a:t>
              </a:r>
              <a:endParaRPr lang="en-GB" sz="2000" dirty="0"/>
            </a:p>
          </p:txBody>
        </p:sp>
      </p:grpSp>
      <p:sp>
        <p:nvSpPr>
          <p:cNvPr id="12" name="Bent Arrow 11"/>
          <p:cNvSpPr/>
          <p:nvPr/>
        </p:nvSpPr>
        <p:spPr>
          <a:xfrm flipV="1">
            <a:off x="1705653" y="2002610"/>
            <a:ext cx="876305" cy="515246"/>
          </a:xfrm>
          <a:prstGeom prst="ben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3507904" y="2160165"/>
            <a:ext cx="707560" cy="652716"/>
            <a:chOff x="4139953" y="2848291"/>
            <a:chExt cx="1415119" cy="652716"/>
          </a:xfrm>
        </p:grpSpPr>
        <p:sp>
          <p:nvSpPr>
            <p:cNvPr id="19" name="Oval 18"/>
            <p:cNvSpPr/>
            <p:nvPr/>
          </p:nvSpPr>
          <p:spPr>
            <a:xfrm>
              <a:off x="4139953" y="2848291"/>
              <a:ext cx="1415119" cy="652716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244161" y="2989983"/>
              <a:ext cx="12367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 smtClean="0"/>
                <a:t>ex:3</a:t>
              </a: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4215464" y="2148524"/>
            <a:ext cx="1462378" cy="369332"/>
            <a:chOff x="2885484" y="3448815"/>
            <a:chExt cx="1462378" cy="369332"/>
          </a:xfrm>
        </p:grpSpPr>
        <p:cxnSp>
          <p:nvCxnSpPr>
            <p:cNvPr id="16" name="Curved Connector 15"/>
            <p:cNvCxnSpPr>
              <a:stCxn id="19" idx="6"/>
              <a:endCxn id="18" idx="1"/>
            </p:cNvCxnSpPr>
            <p:nvPr/>
          </p:nvCxnSpPr>
          <p:spPr>
            <a:xfrm>
              <a:off x="2885484" y="3786814"/>
              <a:ext cx="1462378" cy="18633"/>
            </a:xfrm>
            <a:prstGeom prst="curvedConnector3">
              <a:avLst>
                <a:gd name="adj1" fmla="val 50000"/>
              </a:avLst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3008328" y="3448815"/>
              <a:ext cx="13395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 smtClean="0"/>
                <a:t>rdam:extent</a:t>
              </a:r>
              <a:endParaRPr lang="en-GB" dirty="0" smtClean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5677842" y="2305101"/>
            <a:ext cx="2410725" cy="40011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“xvii, 323 </a:t>
            </a:r>
            <a:r>
              <a:rPr lang="en-GB" sz="2000" dirty="0" err="1" smtClean="0"/>
              <a:t>pages”@en</a:t>
            </a:r>
            <a:endParaRPr lang="en-GB" sz="2000" dirty="0"/>
          </a:p>
        </p:txBody>
      </p:sp>
      <p:cxnSp>
        <p:nvCxnSpPr>
          <p:cNvPr id="26" name="Curved Connector 25"/>
          <p:cNvCxnSpPr>
            <a:stCxn id="19" idx="7"/>
            <a:endCxn id="18" idx="0"/>
          </p:cNvCxnSpPr>
          <p:nvPr/>
        </p:nvCxnSpPr>
        <p:spPr>
          <a:xfrm rot="16200000" flipH="1">
            <a:off x="5472850" y="894747"/>
            <a:ext cx="49348" cy="2771361"/>
          </a:xfrm>
          <a:prstGeom prst="curvedConnector3">
            <a:avLst>
              <a:gd name="adj1" fmla="val -656943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883204" y="1935769"/>
            <a:ext cx="1142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dct:extent</a:t>
            </a:r>
            <a:endParaRPr lang="en-GB" dirty="0" smtClean="0"/>
          </a:p>
        </p:txBody>
      </p:sp>
      <p:sp>
        <p:nvSpPr>
          <p:cNvPr id="53" name="TextBox 52"/>
          <p:cNvSpPr txBox="1"/>
          <p:nvPr/>
        </p:nvSpPr>
        <p:spPr>
          <a:xfrm>
            <a:off x="6844347" y="2704773"/>
            <a:ext cx="1181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dct:format</a:t>
            </a:r>
            <a:endParaRPr lang="en-GB" dirty="0" smtClean="0"/>
          </a:p>
        </p:txBody>
      </p:sp>
      <p:cxnSp>
        <p:nvCxnSpPr>
          <p:cNvPr id="55" name="Curved Connector 54"/>
          <p:cNvCxnSpPr>
            <a:stCxn id="19" idx="4"/>
            <a:endCxn id="18" idx="2"/>
          </p:cNvCxnSpPr>
          <p:nvPr/>
        </p:nvCxnSpPr>
        <p:spPr>
          <a:xfrm rot="5400000" flipH="1" flipV="1">
            <a:off x="5318609" y="1248285"/>
            <a:ext cx="107670" cy="3021521"/>
          </a:xfrm>
          <a:prstGeom prst="curvedConnector3">
            <a:avLst>
              <a:gd name="adj1" fmla="val -212315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urved Connector 26"/>
          <p:cNvCxnSpPr>
            <a:stCxn id="19" idx="5"/>
            <a:endCxn id="18" idx="2"/>
          </p:cNvCxnSpPr>
          <p:nvPr/>
        </p:nvCxnSpPr>
        <p:spPr>
          <a:xfrm rot="5400000" flipH="1" flipV="1">
            <a:off x="5491483" y="1325571"/>
            <a:ext cx="12082" cy="2771361"/>
          </a:xfrm>
          <a:prstGeom prst="curvedConnector3">
            <a:avLst>
              <a:gd name="adj1" fmla="val -2683231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5341083" y="3074105"/>
            <a:ext cx="1277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/>
              <a:t>r</a:t>
            </a:r>
            <a:r>
              <a:rPr lang="en-GB" dirty="0" err="1" smtClean="0"/>
              <a:t>dau:extent</a:t>
            </a:r>
            <a:endParaRPr lang="en-GB" dirty="0" smtClean="0"/>
          </a:p>
        </p:txBody>
      </p:sp>
      <p:cxnSp>
        <p:nvCxnSpPr>
          <p:cNvPr id="62" name="Curved Connector 61"/>
          <p:cNvCxnSpPr>
            <a:stCxn id="19" idx="0"/>
            <a:endCxn id="18" idx="0"/>
          </p:cNvCxnSpPr>
          <p:nvPr/>
        </p:nvCxnSpPr>
        <p:spPr>
          <a:xfrm rot="16200000" flipH="1">
            <a:off x="5299976" y="721873"/>
            <a:ext cx="144936" cy="3021521"/>
          </a:xfrm>
          <a:prstGeom prst="curvedConnector3">
            <a:avLst>
              <a:gd name="adj1" fmla="val -157725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4737584" y="1566437"/>
            <a:ext cx="1880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rdau:extentOfText</a:t>
            </a:r>
            <a:endParaRPr lang="en-GB" dirty="0" smtClean="0"/>
          </a:p>
        </p:txBody>
      </p:sp>
      <p:grpSp>
        <p:nvGrpSpPr>
          <p:cNvPr id="101" name="Group 100"/>
          <p:cNvGrpSpPr/>
          <p:nvPr/>
        </p:nvGrpSpPr>
        <p:grpSpPr>
          <a:xfrm>
            <a:off x="545983" y="3722764"/>
            <a:ext cx="5329081" cy="682990"/>
            <a:chOff x="511825" y="986167"/>
            <a:chExt cx="5329081" cy="682990"/>
          </a:xfrm>
        </p:grpSpPr>
        <p:grpSp>
          <p:nvGrpSpPr>
            <p:cNvPr id="102" name="Group 101"/>
            <p:cNvGrpSpPr/>
            <p:nvPr/>
          </p:nvGrpSpPr>
          <p:grpSpPr>
            <a:xfrm>
              <a:off x="511825" y="1016441"/>
              <a:ext cx="707560" cy="652716"/>
              <a:chOff x="4139953" y="2848291"/>
              <a:chExt cx="1415119" cy="652716"/>
            </a:xfrm>
          </p:grpSpPr>
          <p:sp>
            <p:nvSpPr>
              <p:cNvPr id="106" name="Oval 105"/>
              <p:cNvSpPr/>
              <p:nvPr/>
            </p:nvSpPr>
            <p:spPr>
              <a:xfrm>
                <a:off x="4139953" y="2848291"/>
                <a:ext cx="1415119" cy="652716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/>
              </a:p>
            </p:txBody>
          </p:sp>
          <p:sp>
            <p:nvSpPr>
              <p:cNvPr id="107" name="TextBox 106"/>
              <p:cNvSpPr txBox="1"/>
              <p:nvPr/>
            </p:nvSpPr>
            <p:spPr>
              <a:xfrm>
                <a:off x="4244161" y="2989983"/>
                <a:ext cx="12367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 smtClean="0"/>
                  <a:t>ex:4</a:t>
                </a:r>
              </a:p>
            </p:txBody>
          </p:sp>
        </p:grpSp>
        <p:cxnSp>
          <p:nvCxnSpPr>
            <p:cNvPr id="103" name="Curved Connector 102"/>
            <p:cNvCxnSpPr>
              <a:stCxn id="106" idx="6"/>
            </p:cNvCxnSpPr>
            <p:nvPr/>
          </p:nvCxnSpPr>
          <p:spPr>
            <a:xfrm>
              <a:off x="1219385" y="1342799"/>
              <a:ext cx="1943032" cy="12700"/>
            </a:xfrm>
            <a:prstGeom prst="curvedConnector3">
              <a:avLst>
                <a:gd name="adj1" fmla="val 50000"/>
              </a:avLst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TextBox 103"/>
            <p:cNvSpPr txBox="1"/>
            <p:nvPr/>
          </p:nvSpPr>
          <p:spPr>
            <a:xfrm>
              <a:off x="1219385" y="986167"/>
              <a:ext cx="1213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m21:M300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447541" y="1155444"/>
              <a:ext cx="3393365" cy="40011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0070C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GB" sz="2000" dirty="0" smtClean="0"/>
                <a:t>“</a:t>
              </a:r>
              <a:r>
                <a:rPr lang="it-IT" sz="2000" dirty="0" smtClean="0"/>
                <a:t>1 map : col. ; 30 x 55 cm</a:t>
              </a:r>
              <a:r>
                <a:rPr lang="en-GB" sz="2000" dirty="0" smtClean="0"/>
                <a:t>”@en</a:t>
              </a:r>
              <a:endParaRPr lang="en-GB" sz="2000" dirty="0"/>
            </a:p>
          </p:txBody>
        </p:sp>
      </p:grpSp>
      <p:sp>
        <p:nvSpPr>
          <p:cNvPr id="109" name="Bent Arrow 108"/>
          <p:cNvSpPr/>
          <p:nvPr/>
        </p:nvSpPr>
        <p:spPr>
          <a:xfrm flipV="1">
            <a:off x="1911579" y="4834755"/>
            <a:ext cx="876305" cy="515246"/>
          </a:xfrm>
          <a:prstGeom prst="ben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110" name="Group 109"/>
          <p:cNvGrpSpPr/>
          <p:nvPr/>
        </p:nvGrpSpPr>
        <p:grpSpPr>
          <a:xfrm>
            <a:off x="3286423" y="4980669"/>
            <a:ext cx="707560" cy="652716"/>
            <a:chOff x="4139953" y="2848291"/>
            <a:chExt cx="1415119" cy="652716"/>
          </a:xfrm>
        </p:grpSpPr>
        <p:sp>
          <p:nvSpPr>
            <p:cNvPr id="111" name="Oval 110"/>
            <p:cNvSpPr/>
            <p:nvPr/>
          </p:nvSpPr>
          <p:spPr>
            <a:xfrm>
              <a:off x="4139953" y="2848291"/>
              <a:ext cx="1415119" cy="652716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4244161" y="2989983"/>
              <a:ext cx="12367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 smtClean="0"/>
                <a:t>ex:4</a:t>
              </a:r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3993983" y="4992759"/>
            <a:ext cx="1398464" cy="369332"/>
            <a:chOff x="2458077" y="3460905"/>
            <a:chExt cx="1398464" cy="369332"/>
          </a:xfrm>
        </p:grpSpPr>
        <p:cxnSp>
          <p:nvCxnSpPr>
            <p:cNvPr id="114" name="Curved Connector 113"/>
            <p:cNvCxnSpPr>
              <a:stCxn id="111" idx="6"/>
              <a:endCxn id="116" idx="1"/>
            </p:cNvCxnSpPr>
            <p:nvPr/>
          </p:nvCxnSpPr>
          <p:spPr>
            <a:xfrm>
              <a:off x="2458077" y="3775173"/>
              <a:ext cx="1398464" cy="20957"/>
            </a:xfrm>
            <a:prstGeom prst="curvedConnector3">
              <a:avLst>
                <a:gd name="adj1" fmla="val 50000"/>
              </a:avLst>
            </a:prstGeom>
            <a:ln w="381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TextBox 114"/>
            <p:cNvSpPr txBox="1"/>
            <p:nvPr/>
          </p:nvSpPr>
          <p:spPr>
            <a:xfrm>
              <a:off x="2528161" y="3460905"/>
              <a:ext cx="12770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 smtClean="0"/>
                <a:t>rdau:extent</a:t>
              </a:r>
              <a:endParaRPr lang="en-GB" dirty="0" smtClean="0"/>
            </a:p>
          </p:txBody>
        </p:sp>
      </p:grpSp>
      <p:sp>
        <p:nvSpPr>
          <p:cNvPr id="116" name="TextBox 115"/>
          <p:cNvSpPr txBox="1"/>
          <p:nvPr/>
        </p:nvSpPr>
        <p:spPr>
          <a:xfrm>
            <a:off x="5392447" y="5127929"/>
            <a:ext cx="3393365" cy="40011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 smtClean="0"/>
              <a:t>“</a:t>
            </a:r>
            <a:r>
              <a:rPr lang="it-IT" sz="2000" dirty="0" smtClean="0"/>
              <a:t>1 map : col. ; 30 x 55 cm</a:t>
            </a:r>
            <a:r>
              <a:rPr lang="en-GB" sz="2000" dirty="0" smtClean="0"/>
              <a:t>”@en</a:t>
            </a:r>
            <a:endParaRPr lang="en-GB" sz="2000" dirty="0"/>
          </a:p>
        </p:txBody>
      </p:sp>
      <p:cxnSp>
        <p:nvCxnSpPr>
          <p:cNvPr id="117" name="Curved Connector 116"/>
          <p:cNvCxnSpPr>
            <a:stCxn id="111" idx="7"/>
            <a:endCxn id="116" idx="0"/>
          </p:cNvCxnSpPr>
          <p:nvPr/>
        </p:nvCxnSpPr>
        <p:spPr>
          <a:xfrm rot="16200000" flipH="1">
            <a:off x="5463910" y="3502710"/>
            <a:ext cx="51672" cy="3198767"/>
          </a:xfrm>
          <a:prstGeom prst="curvedConnector3">
            <a:avLst>
              <a:gd name="adj1" fmla="val -627396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>
            <a:off x="7089130" y="4767914"/>
            <a:ext cx="1142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dct:extent</a:t>
            </a:r>
            <a:endParaRPr lang="en-GB" dirty="0" smtClean="0"/>
          </a:p>
        </p:txBody>
      </p:sp>
      <p:sp>
        <p:nvSpPr>
          <p:cNvPr id="119" name="TextBox 118"/>
          <p:cNvSpPr txBox="1"/>
          <p:nvPr/>
        </p:nvSpPr>
        <p:spPr>
          <a:xfrm>
            <a:off x="7050273" y="5536918"/>
            <a:ext cx="1181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dct:format</a:t>
            </a:r>
            <a:endParaRPr lang="en-GB" dirty="0" smtClean="0"/>
          </a:p>
        </p:txBody>
      </p:sp>
      <p:cxnSp>
        <p:nvCxnSpPr>
          <p:cNvPr id="121" name="Curved Connector 120"/>
          <p:cNvCxnSpPr>
            <a:stCxn id="111" idx="5"/>
            <a:endCxn id="116" idx="2"/>
          </p:cNvCxnSpPr>
          <p:nvPr/>
        </p:nvCxnSpPr>
        <p:spPr>
          <a:xfrm rot="5400000" flipH="1" flipV="1">
            <a:off x="5484867" y="3933534"/>
            <a:ext cx="9758" cy="3198767"/>
          </a:xfrm>
          <a:prstGeom prst="curvedConnector3">
            <a:avLst>
              <a:gd name="adj1" fmla="val -3322279"/>
            </a:avLst>
          </a:prstGeom>
          <a:ln w="381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0901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0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70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 animBg="1"/>
      <p:bldP spid="54" grpId="0"/>
      <p:bldP spid="53" grpId="0"/>
      <p:bldP spid="65" grpId="0"/>
      <p:bldP spid="66" grpId="0"/>
      <p:bldP spid="109" grpId="0" animBg="1"/>
      <p:bldP spid="116" grpId="0" animBg="1"/>
      <p:bldP spid="118" grpId="0"/>
      <p:bldP spid="1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Issues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Interoperability of classes (domain entities)</a:t>
            </a:r>
          </a:p>
          <a:p>
            <a:pPr lvl="1"/>
            <a:r>
              <a:rPr lang="en-GB" dirty="0" smtClean="0"/>
              <a:t>Resource; WEMI, Document, Collection</a:t>
            </a:r>
          </a:p>
          <a:p>
            <a:r>
              <a:rPr lang="en-GB" dirty="0" smtClean="0"/>
              <a:t>Synchronization of unconstrained properties</a:t>
            </a:r>
          </a:p>
          <a:p>
            <a:pPr lvl="1"/>
            <a:r>
              <a:rPr lang="en-GB" dirty="0"/>
              <a:t>“Relates a resource to a resource that describes a described entity</a:t>
            </a:r>
            <a:r>
              <a:rPr lang="en-GB" dirty="0" smtClean="0"/>
              <a:t>.”</a:t>
            </a:r>
          </a:p>
          <a:p>
            <a:r>
              <a:rPr lang="en-GB" dirty="0" smtClean="0"/>
              <a:t>Property refinement; e.g. “has translator”</a:t>
            </a:r>
          </a:p>
          <a:p>
            <a:pPr lvl="1"/>
            <a:r>
              <a:rPr lang="en-GB" dirty="0" smtClean="0"/>
              <a:t>“has translator person”</a:t>
            </a:r>
          </a:p>
          <a:p>
            <a:pPr lvl="1"/>
            <a:r>
              <a:rPr lang="en-GB" dirty="0" smtClean="0"/>
              <a:t>“has translator family”</a:t>
            </a:r>
          </a:p>
          <a:p>
            <a:pPr lvl="1"/>
            <a:r>
              <a:rPr lang="en-GB" dirty="0" smtClean="0"/>
              <a:t>“has translator corporate body”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14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gordon@gordondunsire.com</a:t>
            </a:r>
            <a:endParaRPr lang="en-GB" dirty="0" smtClean="0"/>
          </a:p>
          <a:p>
            <a:r>
              <a:rPr lang="en-GB"/>
              <a:t>r</a:t>
            </a:r>
            <a:r>
              <a:rPr lang="en-GB" smtClean="0"/>
              <a:t>daregistry.info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974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ordon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GordonPPT</Template>
  <TotalTime>1721</TotalTime>
  <Words>317</Words>
  <Application>Microsoft Office PowerPoint</Application>
  <PresentationFormat>On-screen Show (4:3)</PresentationFormat>
  <Paragraphs>94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GordonPPT</vt:lpstr>
      <vt:lpstr>RDA in library linked data applications</vt:lpstr>
      <vt:lpstr>Overview</vt:lpstr>
      <vt:lpstr>PowerPoint Presentation</vt:lpstr>
      <vt:lpstr>PowerPoint Presentation</vt:lpstr>
      <vt:lpstr>PowerPoint Presentation</vt:lpstr>
      <vt:lpstr>PowerPoint Presentation</vt:lpstr>
      <vt:lpstr>Issues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RDA in library linked data applications</dc:title>
  <dc:creator>Gordon Dunsire</dc:creator>
  <cp:lastModifiedBy>Gordon Dunsire</cp:lastModifiedBy>
  <cp:revision>43</cp:revision>
  <dcterms:created xsi:type="dcterms:W3CDTF">2014-01-17T14:08:31Z</dcterms:created>
  <dcterms:modified xsi:type="dcterms:W3CDTF">2014-02-27T08:13:38Z</dcterms:modified>
</cp:coreProperties>
</file>