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sldIdLst>
    <p:sldId id="256" r:id="rId2"/>
    <p:sldId id="257" r:id="rId3"/>
    <p:sldId id="277" r:id="rId4"/>
    <p:sldId id="278" r:id="rId5"/>
    <p:sldId id="279" r:id="rId6"/>
    <p:sldId id="282" r:id="rId7"/>
    <p:sldId id="280" r:id="rId8"/>
    <p:sldId id="285" r:id="rId9"/>
    <p:sldId id="286" r:id="rId10"/>
    <p:sldId id="258" r:id="rId11"/>
    <p:sldId id="260" r:id="rId12"/>
    <p:sldId id="259" r:id="rId13"/>
    <p:sldId id="261" r:id="rId14"/>
    <p:sldId id="263" r:id="rId15"/>
    <p:sldId id="262" r:id="rId16"/>
    <p:sldId id="264" r:id="rId17"/>
    <p:sldId id="267" r:id="rId18"/>
    <p:sldId id="265" r:id="rId19"/>
    <p:sldId id="266" r:id="rId20"/>
    <p:sldId id="268" r:id="rId21"/>
    <p:sldId id="270" r:id="rId22"/>
    <p:sldId id="271" r:id="rId23"/>
    <p:sldId id="272" r:id="rId24"/>
    <p:sldId id="273" r:id="rId25"/>
    <p:sldId id="274" r:id="rId26"/>
    <p:sldId id="284" r:id="rId27"/>
    <p:sldId id="275" r:id="rId28"/>
    <p:sldId id="276" r:id="rId29"/>
    <p:sldId id="287" r:id="rId30"/>
    <p:sldId id="281"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35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59234F-F58C-4493-99D8-1E033CBD50F5}" type="datetimeFigureOut">
              <a:rPr lang="en-GB" smtClean="0"/>
              <a:t>25/06/2016</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D100B6-00B0-4D9F-989E-C8DB2F854B95}" type="slidenum">
              <a:rPr lang="en-GB" smtClean="0"/>
              <a:t>‹#›</a:t>
            </a:fld>
            <a:endParaRPr lang="en-GB"/>
          </a:p>
        </p:txBody>
      </p:sp>
    </p:spTree>
    <p:extLst>
      <p:ext uri="{BB962C8B-B14F-4D97-AF65-F5344CB8AC3E}">
        <p14:creationId xmlns:p14="http://schemas.microsoft.com/office/powerpoint/2010/main" val="1549167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Changes to the structure of the RDA Steering Committee have already been made.</a:t>
            </a:r>
          </a:p>
          <a:p>
            <a:endParaRPr lang="en-GB" dirty="0"/>
          </a:p>
          <a:p>
            <a:r>
              <a:rPr lang="en-GB" dirty="0"/>
              <a:t>The representation of the UK’s Chartered Institute of Library and Information Professionals (CILIP) and of the British Library were merged to form a temporary United Kingdom community prior to the JSC meeting in Edinburgh in November 2015.</a:t>
            </a:r>
          </a:p>
          <a:p>
            <a:endParaRPr lang="en-GB" dirty="0"/>
          </a:p>
          <a:p>
            <a:r>
              <a:rPr lang="en-GB" dirty="0"/>
              <a:t>Transition to a Europe regional community will involve an additional merger with the DNB representation. This may take place on or before the next RSC meeting, scheduled to be held in Frankfurt, Germany, in November 2016.</a:t>
            </a:r>
          </a:p>
        </p:txBody>
      </p:sp>
      <p:sp>
        <p:nvSpPr>
          <p:cNvPr id="4" name="Slide Number Placeholder 3"/>
          <p:cNvSpPr>
            <a:spLocks noGrp="1"/>
          </p:cNvSpPr>
          <p:nvPr>
            <p:ph type="sldNum" sz="quarter" idx="10"/>
          </p:nvPr>
        </p:nvSpPr>
        <p:spPr/>
        <p:txBody>
          <a:bodyPr/>
          <a:lstStyle/>
          <a:p>
            <a:fld id="{B1D305BC-47DC-496B-8740-7BEC34EFDE09}" type="slidenum">
              <a:rPr lang="en-GB" smtClean="0"/>
              <a:t>3</a:t>
            </a:fld>
            <a:endParaRPr lang="en-GB"/>
          </a:p>
        </p:txBody>
      </p:sp>
    </p:spTree>
    <p:extLst>
      <p:ext uri="{BB962C8B-B14F-4D97-AF65-F5344CB8AC3E}">
        <p14:creationId xmlns:p14="http://schemas.microsoft.com/office/powerpoint/2010/main" val="1839105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RDA is being developed to support refinements and extensions to RDA elements and vocabularies for local applications.</a:t>
            </a:r>
          </a:p>
          <a:p>
            <a:endParaRPr lang="en-GB" dirty="0"/>
          </a:p>
          <a:p>
            <a:r>
              <a:rPr lang="en-GB" dirty="0"/>
              <a:t>An example is “audio belt”, proposed by the Library of Congress as a new RDA Carrier type.</a:t>
            </a:r>
          </a:p>
          <a:p>
            <a:endParaRPr lang="en-GB" dirty="0"/>
          </a:p>
          <a:p>
            <a:r>
              <a:rPr lang="en-GB" dirty="0"/>
              <a:t>This was implemented as a local RDA refinement of a basic resource category in the RDA/ONIX Framework ontology.</a:t>
            </a:r>
          </a:p>
          <a:p>
            <a:endParaRPr lang="en-GB" dirty="0"/>
          </a:p>
          <a:p>
            <a:r>
              <a:rPr lang="en-GB" dirty="0"/>
              <a:t>The new type is included in the vocabulary, and the nature of the refinement is given in a machine-readable map in the RDA Registry.</a:t>
            </a:r>
          </a:p>
        </p:txBody>
      </p:sp>
      <p:sp>
        <p:nvSpPr>
          <p:cNvPr id="4" name="Slide Number Placeholder 3"/>
          <p:cNvSpPr>
            <a:spLocks noGrp="1"/>
          </p:cNvSpPr>
          <p:nvPr>
            <p:ph type="sldNum" sz="quarter" idx="10"/>
          </p:nvPr>
        </p:nvSpPr>
        <p:spPr/>
        <p:txBody>
          <a:bodyPr/>
          <a:lstStyle/>
          <a:p>
            <a:fld id="{B1D305BC-47DC-496B-8740-7BEC34EFDE09}" type="slidenum">
              <a:rPr lang="en-GB" smtClean="0"/>
              <a:t>25</a:t>
            </a:fld>
            <a:endParaRPr lang="en-GB"/>
          </a:p>
        </p:txBody>
      </p:sp>
    </p:spTree>
    <p:extLst>
      <p:ext uri="{BB962C8B-B14F-4D97-AF65-F5344CB8AC3E}">
        <p14:creationId xmlns:p14="http://schemas.microsoft.com/office/powerpoint/2010/main" val="1570462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1D305BC-47DC-496B-8740-7BEC34EFDE09}" type="slidenum">
              <a:rPr lang="en-GB" smtClean="0"/>
              <a:t>30</a:t>
            </a:fld>
            <a:endParaRPr lang="en-GB"/>
          </a:p>
        </p:txBody>
      </p:sp>
    </p:spTree>
    <p:extLst>
      <p:ext uri="{BB962C8B-B14F-4D97-AF65-F5344CB8AC3E}">
        <p14:creationId xmlns:p14="http://schemas.microsoft.com/office/powerpoint/2010/main" val="23545837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B3B9A1E6-F6AE-4591-9D8E-FE93718FC4A1}" type="datetimeFigureOut">
              <a:rPr lang="en-GB" smtClean="0"/>
              <a:t>25/06/2016</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73ED1371-D60B-472D-BCDC-D26EB395A80F}" type="slidenum">
              <a:rPr lang="en-GB" smtClean="0"/>
              <a:t>‹#›</a:t>
            </a:fld>
            <a:endParaRPr lang="en-GB"/>
          </a:p>
        </p:txBody>
      </p:sp>
    </p:spTree>
    <p:extLst>
      <p:ext uri="{BB962C8B-B14F-4D97-AF65-F5344CB8AC3E}">
        <p14:creationId xmlns:p14="http://schemas.microsoft.com/office/powerpoint/2010/main" val="1850042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B3B9A1E6-F6AE-4591-9D8E-FE93718FC4A1}" type="datetimeFigureOut">
              <a:rPr lang="en-GB" smtClean="0"/>
              <a:t>25/06/2016</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73ED1371-D60B-472D-BCDC-D26EB395A80F}" type="slidenum">
              <a:rPr lang="en-GB" smtClean="0"/>
              <a:t>‹#›</a:t>
            </a:fld>
            <a:endParaRPr lang="en-GB"/>
          </a:p>
        </p:txBody>
      </p:sp>
    </p:spTree>
    <p:extLst>
      <p:ext uri="{BB962C8B-B14F-4D97-AF65-F5344CB8AC3E}">
        <p14:creationId xmlns:p14="http://schemas.microsoft.com/office/powerpoint/2010/main" val="2058818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B3B9A1E6-F6AE-4591-9D8E-FE93718FC4A1}" type="datetimeFigureOut">
              <a:rPr lang="en-GB" smtClean="0"/>
              <a:t>25/06/2016</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73ED1371-D60B-472D-BCDC-D26EB395A80F}" type="slidenum">
              <a:rPr lang="en-GB" smtClean="0"/>
              <a:t>‹#›</a:t>
            </a:fld>
            <a:endParaRPr lang="en-GB"/>
          </a:p>
        </p:txBody>
      </p:sp>
    </p:spTree>
    <p:extLst>
      <p:ext uri="{BB962C8B-B14F-4D97-AF65-F5344CB8AC3E}">
        <p14:creationId xmlns:p14="http://schemas.microsoft.com/office/powerpoint/2010/main" val="1706375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B3B9A1E6-F6AE-4591-9D8E-FE93718FC4A1}" type="datetimeFigureOut">
              <a:rPr lang="en-GB" smtClean="0"/>
              <a:t>25/06/2016</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73ED1371-D60B-472D-BCDC-D26EB395A80F}" type="slidenum">
              <a:rPr lang="en-GB" smtClean="0"/>
              <a:t>‹#›</a:t>
            </a:fld>
            <a:endParaRPr lang="en-GB"/>
          </a:p>
        </p:txBody>
      </p:sp>
    </p:spTree>
    <p:extLst>
      <p:ext uri="{BB962C8B-B14F-4D97-AF65-F5344CB8AC3E}">
        <p14:creationId xmlns:p14="http://schemas.microsoft.com/office/powerpoint/2010/main" val="1441068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B3B9A1E6-F6AE-4591-9D8E-FE93718FC4A1}" type="datetimeFigureOut">
              <a:rPr lang="en-GB" smtClean="0"/>
              <a:t>25/06/2016</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73ED1371-D60B-472D-BCDC-D26EB395A80F}" type="slidenum">
              <a:rPr lang="en-GB" smtClean="0"/>
              <a:t>‹#›</a:t>
            </a:fld>
            <a:endParaRPr lang="en-GB"/>
          </a:p>
        </p:txBody>
      </p:sp>
    </p:spTree>
    <p:extLst>
      <p:ext uri="{BB962C8B-B14F-4D97-AF65-F5344CB8AC3E}">
        <p14:creationId xmlns:p14="http://schemas.microsoft.com/office/powerpoint/2010/main" val="983518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B3B9A1E6-F6AE-4591-9D8E-FE93718FC4A1}" type="datetimeFigureOut">
              <a:rPr lang="en-GB" smtClean="0"/>
              <a:t>25/06/2016</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73ED1371-D60B-472D-BCDC-D26EB395A80F}" type="slidenum">
              <a:rPr lang="en-GB" smtClean="0"/>
              <a:t>‹#›</a:t>
            </a:fld>
            <a:endParaRPr lang="en-GB"/>
          </a:p>
        </p:txBody>
      </p:sp>
    </p:spTree>
    <p:extLst>
      <p:ext uri="{BB962C8B-B14F-4D97-AF65-F5344CB8AC3E}">
        <p14:creationId xmlns:p14="http://schemas.microsoft.com/office/powerpoint/2010/main" val="438737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B3B9A1E6-F6AE-4591-9D8E-FE93718FC4A1}" type="datetimeFigureOut">
              <a:rPr lang="en-GB" smtClean="0"/>
              <a:t>25/06/2016</a:t>
            </a:fld>
            <a:endParaRPr lang="en-GB"/>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73ED1371-D60B-472D-BCDC-D26EB395A80F}" type="slidenum">
              <a:rPr lang="en-GB" smtClean="0"/>
              <a:t>‹#›</a:t>
            </a:fld>
            <a:endParaRPr lang="en-GB"/>
          </a:p>
        </p:txBody>
      </p:sp>
    </p:spTree>
    <p:extLst>
      <p:ext uri="{BB962C8B-B14F-4D97-AF65-F5344CB8AC3E}">
        <p14:creationId xmlns:p14="http://schemas.microsoft.com/office/powerpoint/2010/main" val="264835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B3B9A1E6-F6AE-4591-9D8E-FE93718FC4A1}" type="datetimeFigureOut">
              <a:rPr lang="en-GB" smtClean="0"/>
              <a:t>25/06/2016</a:t>
            </a:fld>
            <a:endParaRPr lang="en-GB"/>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73ED1371-D60B-472D-BCDC-D26EB395A80F}" type="slidenum">
              <a:rPr lang="en-GB" smtClean="0"/>
              <a:t>‹#›</a:t>
            </a:fld>
            <a:endParaRPr lang="en-GB"/>
          </a:p>
        </p:txBody>
      </p:sp>
    </p:spTree>
    <p:extLst>
      <p:ext uri="{BB962C8B-B14F-4D97-AF65-F5344CB8AC3E}">
        <p14:creationId xmlns:p14="http://schemas.microsoft.com/office/powerpoint/2010/main" val="4205127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B3B9A1E6-F6AE-4591-9D8E-FE93718FC4A1}" type="datetimeFigureOut">
              <a:rPr lang="en-GB" smtClean="0"/>
              <a:t>25/06/2016</a:t>
            </a:fld>
            <a:endParaRPr lang="en-GB"/>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73ED1371-D60B-472D-BCDC-D26EB395A80F}" type="slidenum">
              <a:rPr lang="en-GB" smtClean="0"/>
              <a:t>‹#›</a:t>
            </a:fld>
            <a:endParaRPr lang="en-GB"/>
          </a:p>
        </p:txBody>
      </p:sp>
    </p:spTree>
    <p:extLst>
      <p:ext uri="{BB962C8B-B14F-4D97-AF65-F5344CB8AC3E}">
        <p14:creationId xmlns:p14="http://schemas.microsoft.com/office/powerpoint/2010/main" val="3568785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B3B9A1E6-F6AE-4591-9D8E-FE93718FC4A1}" type="datetimeFigureOut">
              <a:rPr lang="en-GB" smtClean="0"/>
              <a:t>25/06/2016</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73ED1371-D60B-472D-BCDC-D26EB395A80F}" type="slidenum">
              <a:rPr lang="en-GB" smtClean="0"/>
              <a:t>‹#›</a:t>
            </a:fld>
            <a:endParaRPr lang="en-GB"/>
          </a:p>
        </p:txBody>
      </p:sp>
    </p:spTree>
    <p:extLst>
      <p:ext uri="{BB962C8B-B14F-4D97-AF65-F5344CB8AC3E}">
        <p14:creationId xmlns:p14="http://schemas.microsoft.com/office/powerpoint/2010/main" val="1727954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B3B9A1E6-F6AE-4591-9D8E-FE93718FC4A1}" type="datetimeFigureOut">
              <a:rPr lang="en-GB" smtClean="0"/>
              <a:t>25/06/2016</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73ED1371-D60B-472D-BCDC-D26EB395A80F}" type="slidenum">
              <a:rPr lang="en-GB" smtClean="0"/>
              <a:t>‹#›</a:t>
            </a:fld>
            <a:endParaRPr lang="en-GB"/>
          </a:p>
        </p:txBody>
      </p:sp>
    </p:spTree>
    <p:extLst>
      <p:ext uri="{BB962C8B-B14F-4D97-AF65-F5344CB8AC3E}">
        <p14:creationId xmlns:p14="http://schemas.microsoft.com/office/powerpoint/2010/main" val="3787432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28650" y="6325114"/>
            <a:ext cx="2121383" cy="381087"/>
          </a:xfrm>
          <a:prstGeom prst="rect">
            <a:avLst/>
          </a:prstGeom>
        </p:spPr>
      </p:pic>
    </p:spTree>
    <p:extLst>
      <p:ext uri="{BB962C8B-B14F-4D97-AF65-F5344CB8AC3E}">
        <p14:creationId xmlns:p14="http://schemas.microsoft.com/office/powerpoint/2010/main" val="12902704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7.xml"/><Relationship Id="rId4" Type="http://schemas.openxmlformats.org/officeDocument/2006/relationships/image" Target="../media/image4.jpg"/></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hyperlink" Target="mailto:rscchair@rdatoolkit.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4800" dirty="0"/>
              <a:t>RDA internationalization and application profiles: applying the global to the local</a:t>
            </a:r>
          </a:p>
        </p:txBody>
      </p:sp>
      <p:sp>
        <p:nvSpPr>
          <p:cNvPr id="3" name="Subtitle 2"/>
          <p:cNvSpPr>
            <a:spLocks noGrp="1"/>
          </p:cNvSpPr>
          <p:nvPr>
            <p:ph type="subTitle" idx="1"/>
          </p:nvPr>
        </p:nvSpPr>
        <p:spPr/>
        <p:txBody>
          <a:bodyPr/>
          <a:lstStyle/>
          <a:p>
            <a:r>
              <a:rPr lang="en-GB" dirty="0"/>
              <a:t>Gordon Dunsire</a:t>
            </a:r>
          </a:p>
          <a:p>
            <a:r>
              <a:rPr lang="en-GB" dirty="0"/>
              <a:t>Presented to the CC:DA meeting, ALA Annual, Orlando, USA, June 25, 2016</a:t>
            </a:r>
          </a:p>
        </p:txBody>
      </p:sp>
    </p:spTree>
    <p:extLst>
      <p:ext uri="{BB962C8B-B14F-4D97-AF65-F5344CB8AC3E}">
        <p14:creationId xmlns:p14="http://schemas.microsoft.com/office/powerpoint/2010/main" val="711555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3314" y="4362160"/>
            <a:ext cx="8104048" cy="661555"/>
          </a:xfrm>
          <a:prstGeom prst="rect">
            <a:avLst/>
          </a:prstGeom>
          <a:ln w="19050">
            <a:solidFill>
              <a:schemeClr val="accent5"/>
            </a:solidFill>
          </a:ln>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41815" y="3420052"/>
            <a:ext cx="5127048" cy="613158"/>
          </a:xfrm>
          <a:prstGeom prst="rect">
            <a:avLst/>
          </a:prstGeom>
          <a:ln w="19050">
            <a:solidFill>
              <a:schemeClr val="accent5"/>
            </a:solidFill>
          </a:ln>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88640" y="2506370"/>
            <a:ext cx="5833397" cy="584732"/>
          </a:xfrm>
          <a:prstGeom prst="rect">
            <a:avLst/>
          </a:prstGeom>
          <a:ln w="19050">
            <a:solidFill>
              <a:schemeClr val="accent5"/>
            </a:solidFill>
          </a:ln>
        </p:spPr>
      </p:pic>
      <p:sp>
        <p:nvSpPr>
          <p:cNvPr id="6" name="TextBox 5"/>
          <p:cNvSpPr txBox="1"/>
          <p:nvPr/>
        </p:nvSpPr>
        <p:spPr>
          <a:xfrm>
            <a:off x="1100922" y="1562273"/>
            <a:ext cx="7009996" cy="523220"/>
          </a:xfrm>
          <a:prstGeom prst="rect">
            <a:avLst/>
          </a:prstGeom>
          <a:noFill/>
        </p:spPr>
        <p:txBody>
          <a:bodyPr wrap="none" rtlCol="0">
            <a:spAutoFit/>
          </a:bodyPr>
          <a:lstStyle/>
          <a:p>
            <a:r>
              <a:rPr lang="en-GB" sz="2800" dirty="0"/>
              <a:t>Local choice of variation in general instructions</a:t>
            </a:r>
          </a:p>
        </p:txBody>
      </p:sp>
      <p:sp>
        <p:nvSpPr>
          <p:cNvPr id="7" name="TextBox 6"/>
          <p:cNvSpPr txBox="1"/>
          <p:nvPr/>
        </p:nvSpPr>
        <p:spPr>
          <a:xfrm>
            <a:off x="384403" y="415038"/>
            <a:ext cx="4845301" cy="707886"/>
          </a:xfrm>
          <a:prstGeom prst="rect">
            <a:avLst/>
          </a:prstGeom>
          <a:noFill/>
        </p:spPr>
        <p:txBody>
          <a:bodyPr wrap="none" rtlCol="0">
            <a:spAutoFit/>
          </a:bodyPr>
          <a:lstStyle/>
          <a:p>
            <a:r>
              <a:rPr lang="en-GB" sz="4000" dirty="0"/>
              <a:t>RDA policy statements</a:t>
            </a:r>
          </a:p>
        </p:txBody>
      </p:sp>
    </p:spTree>
    <p:extLst>
      <p:ext uri="{BB962C8B-B14F-4D97-AF65-F5344CB8AC3E}">
        <p14:creationId xmlns:p14="http://schemas.microsoft.com/office/powerpoint/2010/main" val="2864787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489395" y="1783945"/>
            <a:ext cx="5931624" cy="523220"/>
          </a:xfrm>
          <a:prstGeom prst="rect">
            <a:avLst/>
          </a:prstGeom>
          <a:noFill/>
        </p:spPr>
        <p:txBody>
          <a:bodyPr wrap="none" rtlCol="0">
            <a:spAutoFit/>
          </a:bodyPr>
          <a:lstStyle/>
          <a:p>
            <a:r>
              <a:rPr lang="en-GB" sz="2800" dirty="0"/>
              <a:t>Local option for vocabularies and terms</a:t>
            </a:r>
          </a:p>
        </p:txBody>
      </p:sp>
      <p:sp>
        <p:nvSpPr>
          <p:cNvPr id="7" name="TextBox 6"/>
          <p:cNvSpPr txBox="1"/>
          <p:nvPr/>
        </p:nvSpPr>
        <p:spPr>
          <a:xfrm>
            <a:off x="384403" y="415038"/>
            <a:ext cx="8095165" cy="707886"/>
          </a:xfrm>
          <a:prstGeom prst="rect">
            <a:avLst/>
          </a:prstGeom>
          <a:noFill/>
        </p:spPr>
        <p:txBody>
          <a:bodyPr wrap="none" rtlCol="0">
            <a:spAutoFit/>
          </a:bodyPr>
          <a:lstStyle/>
          <a:p>
            <a:r>
              <a:rPr lang="en-GB" sz="4000" dirty="0"/>
              <a:t>Local choice of data value vocabulary</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8712" y="2524841"/>
            <a:ext cx="5972990" cy="1945559"/>
          </a:xfrm>
          <a:prstGeom prst="rect">
            <a:avLst/>
          </a:prstGeom>
          <a:ln w="19050">
            <a:solidFill>
              <a:schemeClr val="accent5"/>
            </a:solidFill>
          </a:ln>
        </p:spPr>
      </p:pic>
      <p:sp>
        <p:nvSpPr>
          <p:cNvPr id="9" name="TextBox 8"/>
          <p:cNvSpPr txBox="1"/>
          <p:nvPr/>
        </p:nvSpPr>
        <p:spPr>
          <a:xfrm>
            <a:off x="1751743" y="4688076"/>
            <a:ext cx="5406929" cy="523220"/>
          </a:xfrm>
          <a:prstGeom prst="rect">
            <a:avLst/>
          </a:prstGeom>
          <a:noFill/>
          <a:ln w="19050">
            <a:solidFill>
              <a:schemeClr val="tx2"/>
            </a:solidFill>
          </a:ln>
        </p:spPr>
        <p:txBody>
          <a:bodyPr wrap="none" rtlCol="0">
            <a:spAutoFit/>
          </a:bodyPr>
          <a:lstStyle/>
          <a:p>
            <a:r>
              <a:rPr lang="en-GB" sz="2800" dirty="0"/>
              <a:t>Vocabulary encoding scheme (VES)</a:t>
            </a:r>
          </a:p>
        </p:txBody>
      </p:sp>
    </p:spTree>
    <p:extLst>
      <p:ext uri="{BB962C8B-B14F-4D97-AF65-F5344CB8AC3E}">
        <p14:creationId xmlns:p14="http://schemas.microsoft.com/office/powerpoint/2010/main" val="2263940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82368" y="1691582"/>
            <a:ext cx="6955558" cy="523220"/>
          </a:xfrm>
          <a:prstGeom prst="rect">
            <a:avLst/>
          </a:prstGeom>
          <a:noFill/>
        </p:spPr>
        <p:txBody>
          <a:bodyPr wrap="none" rtlCol="0">
            <a:spAutoFit/>
          </a:bodyPr>
          <a:lstStyle/>
          <a:p>
            <a:r>
              <a:rPr lang="en-GB" sz="2800" dirty="0"/>
              <a:t>Aggregated values (e.g. publication statement)</a:t>
            </a:r>
          </a:p>
        </p:txBody>
      </p:sp>
      <p:sp>
        <p:nvSpPr>
          <p:cNvPr id="7" name="TextBox 6"/>
          <p:cNvSpPr txBox="1"/>
          <p:nvPr/>
        </p:nvSpPr>
        <p:spPr>
          <a:xfrm>
            <a:off x="384403" y="415038"/>
            <a:ext cx="5512728" cy="707886"/>
          </a:xfrm>
          <a:prstGeom prst="rect">
            <a:avLst/>
          </a:prstGeom>
          <a:noFill/>
        </p:spPr>
        <p:txBody>
          <a:bodyPr wrap="none" rtlCol="0">
            <a:spAutoFit/>
          </a:bodyPr>
          <a:lstStyle/>
          <a:p>
            <a:r>
              <a:rPr lang="en-GB" sz="4000" dirty="0"/>
              <a:t>Local choice of data value</a:t>
            </a:r>
          </a:p>
        </p:txBody>
      </p:sp>
      <p:sp>
        <p:nvSpPr>
          <p:cNvPr id="9" name="TextBox 8"/>
          <p:cNvSpPr txBox="1"/>
          <p:nvPr/>
        </p:nvSpPr>
        <p:spPr>
          <a:xfrm>
            <a:off x="1804778" y="4857304"/>
            <a:ext cx="5510739" cy="523220"/>
          </a:xfrm>
          <a:prstGeom prst="rect">
            <a:avLst/>
          </a:prstGeom>
          <a:noFill/>
          <a:ln w="19050">
            <a:solidFill>
              <a:schemeClr val="tx2"/>
            </a:solidFill>
          </a:ln>
        </p:spPr>
        <p:txBody>
          <a:bodyPr wrap="none" rtlCol="0">
            <a:spAutoFit/>
          </a:bodyPr>
          <a:lstStyle/>
          <a:p>
            <a:r>
              <a:rPr lang="en-GB" sz="2800" dirty="0"/>
              <a:t>Syntax/string encoding scheme (SES)</a:t>
            </a:r>
          </a:p>
        </p:txBody>
      </p:sp>
      <p:sp>
        <p:nvSpPr>
          <p:cNvPr id="11" name="TextBox 10"/>
          <p:cNvSpPr txBox="1"/>
          <p:nvPr/>
        </p:nvSpPr>
        <p:spPr>
          <a:xfrm>
            <a:off x="2152725" y="2243033"/>
            <a:ext cx="4814844" cy="523220"/>
          </a:xfrm>
          <a:prstGeom prst="rect">
            <a:avLst/>
          </a:prstGeom>
          <a:noFill/>
        </p:spPr>
        <p:txBody>
          <a:bodyPr wrap="none" rtlCol="0">
            <a:spAutoFit/>
          </a:bodyPr>
          <a:lstStyle/>
          <a:p>
            <a:r>
              <a:rPr lang="en-GB" sz="2800" dirty="0"/>
              <a:t>Components: place, name, date</a:t>
            </a:r>
          </a:p>
        </p:txBody>
      </p:sp>
      <p:sp>
        <p:nvSpPr>
          <p:cNvPr id="12" name="TextBox 11"/>
          <p:cNvSpPr txBox="1"/>
          <p:nvPr/>
        </p:nvSpPr>
        <p:spPr>
          <a:xfrm>
            <a:off x="2876417" y="2977113"/>
            <a:ext cx="3367460" cy="523220"/>
          </a:xfrm>
          <a:prstGeom prst="rect">
            <a:avLst/>
          </a:prstGeom>
          <a:noFill/>
        </p:spPr>
        <p:txBody>
          <a:bodyPr wrap="none" rtlCol="0">
            <a:spAutoFit/>
          </a:bodyPr>
          <a:lstStyle/>
          <a:p>
            <a:r>
              <a:rPr lang="en-GB" sz="2800" dirty="0"/>
              <a:t>"date: name (place)"?</a:t>
            </a:r>
          </a:p>
        </p:txBody>
      </p:sp>
      <p:sp>
        <p:nvSpPr>
          <p:cNvPr id="13" name="TextBox 12"/>
          <p:cNvSpPr txBox="1"/>
          <p:nvPr/>
        </p:nvSpPr>
        <p:spPr>
          <a:xfrm>
            <a:off x="2835540" y="3571773"/>
            <a:ext cx="3449214" cy="523220"/>
          </a:xfrm>
          <a:prstGeom prst="rect">
            <a:avLst/>
          </a:prstGeom>
          <a:noFill/>
        </p:spPr>
        <p:txBody>
          <a:bodyPr wrap="none" rtlCol="0">
            <a:spAutoFit/>
          </a:bodyPr>
          <a:lstStyle/>
          <a:p>
            <a:r>
              <a:rPr lang="en-GB" sz="2800" dirty="0"/>
              <a:t>"place (date : name)"?</a:t>
            </a:r>
          </a:p>
        </p:txBody>
      </p:sp>
      <p:sp>
        <p:nvSpPr>
          <p:cNvPr id="14" name="TextBox 13"/>
          <p:cNvSpPr txBox="1"/>
          <p:nvPr/>
        </p:nvSpPr>
        <p:spPr>
          <a:xfrm>
            <a:off x="2886035" y="4166433"/>
            <a:ext cx="3348224" cy="523220"/>
          </a:xfrm>
          <a:prstGeom prst="rect">
            <a:avLst/>
          </a:prstGeom>
          <a:noFill/>
        </p:spPr>
        <p:txBody>
          <a:bodyPr wrap="none" rtlCol="0">
            <a:spAutoFit/>
          </a:bodyPr>
          <a:lstStyle/>
          <a:p>
            <a:r>
              <a:rPr lang="en-GB" sz="2800" dirty="0"/>
              <a:t>"place : name, date"?</a:t>
            </a:r>
          </a:p>
        </p:txBody>
      </p:sp>
    </p:spTree>
    <p:extLst>
      <p:ext uri="{BB962C8B-B14F-4D97-AF65-F5344CB8AC3E}">
        <p14:creationId xmlns:p14="http://schemas.microsoft.com/office/powerpoint/2010/main" val="3709867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908173" y="1461773"/>
            <a:ext cx="5323893" cy="954107"/>
          </a:xfrm>
          <a:prstGeom prst="rect">
            <a:avLst/>
          </a:prstGeom>
          <a:noFill/>
        </p:spPr>
        <p:txBody>
          <a:bodyPr wrap="none" rtlCol="0">
            <a:spAutoFit/>
          </a:bodyPr>
          <a:lstStyle/>
          <a:p>
            <a:r>
              <a:rPr lang="en-GB" sz="2800" dirty="0"/>
              <a:t>Core elements are not mandatory:</a:t>
            </a:r>
          </a:p>
          <a:p>
            <a:r>
              <a:rPr lang="en-GB" sz="2800" dirty="0"/>
              <a:t>"… a minimum … should include …"</a:t>
            </a:r>
          </a:p>
        </p:txBody>
      </p:sp>
      <p:sp>
        <p:nvSpPr>
          <p:cNvPr id="7" name="TextBox 6"/>
          <p:cNvSpPr txBox="1"/>
          <p:nvPr/>
        </p:nvSpPr>
        <p:spPr>
          <a:xfrm>
            <a:off x="384403" y="415038"/>
            <a:ext cx="5093702" cy="707886"/>
          </a:xfrm>
          <a:prstGeom prst="rect">
            <a:avLst/>
          </a:prstGeom>
          <a:noFill/>
        </p:spPr>
        <p:txBody>
          <a:bodyPr wrap="none" rtlCol="0">
            <a:spAutoFit/>
          </a:bodyPr>
          <a:lstStyle/>
          <a:p>
            <a:r>
              <a:rPr lang="en-GB" sz="4000" dirty="0"/>
              <a:t>Local choice of element</a:t>
            </a:r>
          </a:p>
        </p:txBody>
      </p:sp>
      <p:sp>
        <p:nvSpPr>
          <p:cNvPr id="9" name="TextBox 8"/>
          <p:cNvSpPr txBox="1"/>
          <p:nvPr/>
        </p:nvSpPr>
        <p:spPr>
          <a:xfrm>
            <a:off x="4275885" y="5790439"/>
            <a:ext cx="3556551" cy="523220"/>
          </a:xfrm>
          <a:prstGeom prst="rect">
            <a:avLst/>
          </a:prstGeom>
          <a:noFill/>
          <a:ln w="19050">
            <a:solidFill>
              <a:schemeClr val="tx2"/>
            </a:solidFill>
          </a:ln>
        </p:spPr>
        <p:txBody>
          <a:bodyPr wrap="none" rtlCol="0">
            <a:spAutoFit/>
          </a:bodyPr>
          <a:lstStyle/>
          <a:p>
            <a:r>
              <a:rPr lang="en-GB" sz="2800" dirty="0"/>
              <a:t>Application profile (AP)</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2031" y="2610129"/>
            <a:ext cx="6676177" cy="2841461"/>
          </a:xfrm>
          <a:prstGeom prst="rect">
            <a:avLst/>
          </a:prstGeom>
          <a:ln w="19050">
            <a:solidFill>
              <a:schemeClr val="accent5"/>
            </a:solidFill>
          </a:ln>
        </p:spPr>
      </p:pic>
    </p:spTree>
    <p:extLst>
      <p:ext uri="{BB962C8B-B14F-4D97-AF65-F5344CB8AC3E}">
        <p14:creationId xmlns:p14="http://schemas.microsoft.com/office/powerpoint/2010/main" val="11601676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33320" y="1646500"/>
            <a:ext cx="6718591" cy="3539430"/>
          </a:xfrm>
          <a:prstGeom prst="rect">
            <a:avLst/>
          </a:prstGeom>
          <a:noFill/>
        </p:spPr>
        <p:txBody>
          <a:bodyPr wrap="square" rtlCol="0">
            <a:spAutoFit/>
          </a:bodyPr>
          <a:lstStyle/>
          <a:p>
            <a:r>
              <a:rPr lang="en-GB" sz="2800" dirty="0"/>
              <a:t>Specifies each element that is used in an application, how it is aggregated into logical units of information, and if it is:</a:t>
            </a:r>
          </a:p>
          <a:p>
            <a:endParaRPr lang="en-GB" sz="2800" dirty="0"/>
          </a:p>
          <a:p>
            <a:pPr marL="457200" indent="-457200">
              <a:buFont typeface="Arial" panose="020B0604020202020204" pitchFamily="34" charset="0"/>
              <a:buChar char="•"/>
            </a:pPr>
            <a:r>
              <a:rPr lang="en-GB" sz="2800" dirty="0"/>
              <a:t>mandatory or optional</a:t>
            </a:r>
          </a:p>
          <a:p>
            <a:pPr marL="457200" indent="-457200">
              <a:buFont typeface="Arial" panose="020B0604020202020204" pitchFamily="34" charset="0"/>
              <a:buChar char="•"/>
            </a:pPr>
            <a:r>
              <a:rPr lang="en-GB" sz="2800" dirty="0"/>
              <a:t>repeatable</a:t>
            </a:r>
          </a:p>
          <a:p>
            <a:pPr marL="457200" indent="-457200">
              <a:buFont typeface="Arial" panose="020B0604020202020204" pitchFamily="34" charset="0"/>
              <a:buChar char="•"/>
            </a:pPr>
            <a:r>
              <a:rPr lang="en-GB" sz="2800" dirty="0"/>
              <a:t>associated with a VES</a:t>
            </a:r>
          </a:p>
          <a:p>
            <a:pPr marL="457200" indent="-457200">
              <a:buFont typeface="Arial" panose="020B0604020202020204" pitchFamily="34" charset="0"/>
              <a:buChar char="•"/>
            </a:pPr>
            <a:r>
              <a:rPr lang="en-GB" sz="2800" dirty="0"/>
              <a:t>associated with an SES or datatype</a:t>
            </a:r>
          </a:p>
        </p:txBody>
      </p:sp>
      <p:sp>
        <p:nvSpPr>
          <p:cNvPr id="7" name="TextBox 6"/>
          <p:cNvSpPr txBox="1"/>
          <p:nvPr/>
        </p:nvSpPr>
        <p:spPr>
          <a:xfrm>
            <a:off x="384403" y="415038"/>
            <a:ext cx="4008213" cy="707886"/>
          </a:xfrm>
          <a:prstGeom prst="rect">
            <a:avLst/>
          </a:prstGeom>
          <a:noFill/>
        </p:spPr>
        <p:txBody>
          <a:bodyPr wrap="none" rtlCol="0">
            <a:spAutoFit/>
          </a:bodyPr>
          <a:lstStyle/>
          <a:p>
            <a:r>
              <a:rPr lang="en-GB" sz="4000" dirty="0"/>
              <a:t>Application profile</a:t>
            </a:r>
          </a:p>
        </p:txBody>
      </p:sp>
    </p:spTree>
    <p:extLst>
      <p:ext uri="{BB962C8B-B14F-4D97-AF65-F5344CB8AC3E}">
        <p14:creationId xmlns:p14="http://schemas.microsoft.com/office/powerpoint/2010/main" val="1023073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4403" y="415038"/>
            <a:ext cx="4713534" cy="707886"/>
          </a:xfrm>
          <a:prstGeom prst="rect">
            <a:avLst/>
          </a:prstGeom>
          <a:noFill/>
        </p:spPr>
        <p:txBody>
          <a:bodyPr wrap="none" rtlCol="0">
            <a:spAutoFit/>
          </a:bodyPr>
          <a:lstStyle/>
          <a:p>
            <a:r>
              <a:rPr lang="en-GB" sz="4000" dirty="0"/>
              <a:t>DC Application profile</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6063" y="1298862"/>
            <a:ext cx="6339609" cy="4764085"/>
          </a:xfrm>
          <a:prstGeom prst="rect">
            <a:avLst/>
          </a:prstGeom>
        </p:spPr>
      </p:pic>
      <p:sp>
        <p:nvSpPr>
          <p:cNvPr id="4" name="TextBox 3"/>
          <p:cNvSpPr txBox="1"/>
          <p:nvPr/>
        </p:nvSpPr>
        <p:spPr>
          <a:xfrm>
            <a:off x="4590473" y="4488871"/>
            <a:ext cx="4341091" cy="1569660"/>
          </a:xfrm>
          <a:prstGeom prst="rect">
            <a:avLst/>
          </a:prstGeom>
          <a:solidFill>
            <a:schemeClr val="bg1"/>
          </a:solidFill>
          <a:ln w="19050">
            <a:solidFill>
              <a:schemeClr val="tx2"/>
            </a:solidFill>
          </a:ln>
        </p:spPr>
        <p:txBody>
          <a:bodyPr wrap="square" rtlCol="0">
            <a:spAutoFit/>
          </a:bodyPr>
          <a:lstStyle/>
          <a:p>
            <a:pPr algn="r"/>
            <a:r>
              <a:rPr lang="en-GB" sz="2400" dirty="0"/>
              <a:t>"a generic construct for designing metadata records that does not require the use of metadata terms defined by DCMI"</a:t>
            </a:r>
          </a:p>
        </p:txBody>
      </p:sp>
    </p:spTree>
    <p:extLst>
      <p:ext uri="{BB962C8B-B14F-4D97-AF65-F5344CB8AC3E}">
        <p14:creationId xmlns:p14="http://schemas.microsoft.com/office/powerpoint/2010/main" val="681550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4403" y="415038"/>
            <a:ext cx="4647106" cy="707886"/>
          </a:xfrm>
          <a:prstGeom prst="rect">
            <a:avLst/>
          </a:prstGeom>
          <a:noFill/>
        </p:spPr>
        <p:txBody>
          <a:bodyPr wrap="none" rtlCol="0">
            <a:spAutoFit/>
          </a:bodyPr>
          <a:lstStyle/>
          <a:p>
            <a:r>
              <a:rPr lang="en-GB" sz="4000" dirty="0"/>
              <a:t>Singapore framework</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7132" y="1290991"/>
            <a:ext cx="6774510" cy="4703408"/>
          </a:xfrm>
          <a:prstGeom prst="rect">
            <a:avLst/>
          </a:prstGeom>
        </p:spPr>
      </p:pic>
      <p:sp>
        <p:nvSpPr>
          <p:cNvPr id="3" name="Rectangle 2"/>
          <p:cNvSpPr/>
          <p:nvPr/>
        </p:nvSpPr>
        <p:spPr>
          <a:xfrm>
            <a:off x="4618182" y="1468581"/>
            <a:ext cx="2567709" cy="785091"/>
          </a:xfrm>
          <a:prstGeom prst="rect">
            <a:avLst/>
          </a:prstGeom>
          <a:noFill/>
          <a:ln w="19050">
            <a:solidFill>
              <a:schemeClr val="accent5"/>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5800436" y="1537960"/>
            <a:ext cx="1385455" cy="646331"/>
          </a:xfrm>
          <a:prstGeom prst="rect">
            <a:avLst/>
          </a:prstGeom>
          <a:noFill/>
        </p:spPr>
        <p:txBody>
          <a:bodyPr wrap="none" rtlCol="0">
            <a:spAutoFit/>
          </a:bodyPr>
          <a:lstStyle/>
          <a:p>
            <a:r>
              <a:rPr lang="en-GB" dirty="0"/>
              <a:t>RDA + Policy</a:t>
            </a:r>
          </a:p>
          <a:p>
            <a:r>
              <a:rPr lang="en-GB" dirty="0"/>
              <a:t>statements</a:t>
            </a:r>
          </a:p>
        </p:txBody>
      </p:sp>
      <p:sp>
        <p:nvSpPr>
          <p:cNvPr id="8" name="Rectangle 7"/>
          <p:cNvSpPr/>
          <p:nvPr/>
        </p:nvSpPr>
        <p:spPr>
          <a:xfrm>
            <a:off x="1514764" y="2253672"/>
            <a:ext cx="2733963" cy="1029961"/>
          </a:xfrm>
          <a:prstGeom prst="rect">
            <a:avLst/>
          </a:prstGeom>
          <a:noFill/>
          <a:ln w="19050">
            <a:solidFill>
              <a:schemeClr val="accent5"/>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1891913" y="2253672"/>
            <a:ext cx="1156086" cy="369332"/>
          </a:xfrm>
          <a:prstGeom prst="rect">
            <a:avLst/>
          </a:prstGeom>
          <a:noFill/>
        </p:spPr>
        <p:txBody>
          <a:bodyPr wrap="none" rtlCol="0">
            <a:spAutoFit/>
          </a:bodyPr>
          <a:lstStyle/>
          <a:p>
            <a:r>
              <a:rPr lang="en-GB" dirty="0"/>
              <a:t>FRBR-LRM</a:t>
            </a:r>
          </a:p>
        </p:txBody>
      </p:sp>
      <p:sp>
        <p:nvSpPr>
          <p:cNvPr id="10" name="Rectangle 9"/>
          <p:cNvSpPr/>
          <p:nvPr/>
        </p:nvSpPr>
        <p:spPr>
          <a:xfrm>
            <a:off x="3047999" y="1571444"/>
            <a:ext cx="1200729" cy="2788119"/>
          </a:xfrm>
          <a:prstGeom prst="rect">
            <a:avLst/>
          </a:prstGeom>
          <a:noFill/>
          <a:ln w="19050">
            <a:solidFill>
              <a:schemeClr val="accent5"/>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3121944" y="1571444"/>
            <a:ext cx="1126783" cy="646331"/>
          </a:xfrm>
          <a:prstGeom prst="rect">
            <a:avLst/>
          </a:prstGeom>
          <a:noFill/>
        </p:spPr>
        <p:txBody>
          <a:bodyPr wrap="none" rtlCol="0">
            <a:spAutoFit/>
          </a:bodyPr>
          <a:lstStyle/>
          <a:p>
            <a:pPr algn="ctr"/>
            <a:r>
              <a:rPr lang="en-GB" dirty="0"/>
              <a:t>RDA</a:t>
            </a:r>
          </a:p>
          <a:p>
            <a:pPr algn="ctr"/>
            <a:r>
              <a:rPr lang="en-GB" dirty="0"/>
              <a:t>Reference</a:t>
            </a:r>
          </a:p>
        </p:txBody>
      </p:sp>
    </p:spTree>
    <p:extLst>
      <p:ext uri="{BB962C8B-B14F-4D97-AF65-F5344CB8AC3E}">
        <p14:creationId xmlns:p14="http://schemas.microsoft.com/office/powerpoint/2010/main" val="4149526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33167" y="3349744"/>
            <a:ext cx="6907086" cy="954107"/>
          </a:xfrm>
          <a:prstGeom prst="rect">
            <a:avLst/>
          </a:prstGeom>
          <a:noFill/>
        </p:spPr>
        <p:txBody>
          <a:bodyPr wrap="square" rtlCol="0">
            <a:spAutoFit/>
          </a:bodyPr>
          <a:lstStyle/>
          <a:p>
            <a:r>
              <a:rPr lang="en-GB" sz="2800" dirty="0"/>
              <a:t>Assigns local mandatory and repeatability status to each element </a:t>
            </a:r>
          </a:p>
        </p:txBody>
      </p:sp>
      <p:sp>
        <p:nvSpPr>
          <p:cNvPr id="7" name="TextBox 6"/>
          <p:cNvSpPr txBox="1"/>
          <p:nvPr/>
        </p:nvSpPr>
        <p:spPr>
          <a:xfrm>
            <a:off x="384403" y="415038"/>
            <a:ext cx="5380960" cy="707886"/>
          </a:xfrm>
          <a:prstGeom prst="rect">
            <a:avLst/>
          </a:prstGeom>
          <a:noFill/>
        </p:spPr>
        <p:txBody>
          <a:bodyPr wrap="none" rtlCol="0">
            <a:spAutoFit/>
          </a:bodyPr>
          <a:lstStyle/>
          <a:p>
            <a:r>
              <a:rPr lang="en-GB" sz="4000" dirty="0"/>
              <a:t>Local Application Profile</a:t>
            </a:r>
          </a:p>
        </p:txBody>
      </p:sp>
      <p:sp>
        <p:nvSpPr>
          <p:cNvPr id="15" name="TextBox 14"/>
          <p:cNvSpPr txBox="1"/>
          <p:nvPr/>
        </p:nvSpPr>
        <p:spPr>
          <a:xfrm>
            <a:off x="1133167" y="4383793"/>
            <a:ext cx="3918445" cy="523220"/>
          </a:xfrm>
          <a:prstGeom prst="rect">
            <a:avLst/>
          </a:prstGeom>
          <a:noFill/>
        </p:spPr>
        <p:txBody>
          <a:bodyPr wrap="none" rtlCol="0">
            <a:spAutoFit/>
          </a:bodyPr>
          <a:lstStyle/>
          <a:p>
            <a:r>
              <a:rPr lang="en-GB" sz="2800" dirty="0"/>
              <a:t>Assigns local vocabularies</a:t>
            </a:r>
          </a:p>
        </p:txBody>
      </p:sp>
      <p:sp>
        <p:nvSpPr>
          <p:cNvPr id="16" name="TextBox 15"/>
          <p:cNvSpPr txBox="1"/>
          <p:nvPr/>
        </p:nvSpPr>
        <p:spPr>
          <a:xfrm>
            <a:off x="1133167" y="4986954"/>
            <a:ext cx="6575070" cy="523220"/>
          </a:xfrm>
          <a:prstGeom prst="rect">
            <a:avLst/>
          </a:prstGeom>
          <a:noFill/>
        </p:spPr>
        <p:txBody>
          <a:bodyPr wrap="none" rtlCol="0">
            <a:spAutoFit/>
          </a:bodyPr>
          <a:lstStyle/>
          <a:p>
            <a:r>
              <a:rPr lang="en-GB" sz="2800" dirty="0"/>
              <a:t>Assigns local syntax encoding and datatypes</a:t>
            </a:r>
          </a:p>
        </p:txBody>
      </p:sp>
      <p:sp>
        <p:nvSpPr>
          <p:cNvPr id="8" name="TextBox 7"/>
          <p:cNvSpPr txBox="1"/>
          <p:nvPr/>
        </p:nvSpPr>
        <p:spPr>
          <a:xfrm>
            <a:off x="1133167" y="1712533"/>
            <a:ext cx="6992299" cy="523220"/>
          </a:xfrm>
          <a:prstGeom prst="rect">
            <a:avLst/>
          </a:prstGeom>
          <a:noFill/>
        </p:spPr>
        <p:txBody>
          <a:bodyPr wrap="none" rtlCol="0">
            <a:spAutoFit/>
          </a:bodyPr>
          <a:lstStyle/>
          <a:p>
            <a:r>
              <a:rPr lang="en-GB" sz="2800" dirty="0"/>
              <a:t>Selects set of RDA elements for the application</a:t>
            </a:r>
          </a:p>
        </p:txBody>
      </p:sp>
      <p:sp>
        <p:nvSpPr>
          <p:cNvPr id="9" name="TextBox 8"/>
          <p:cNvSpPr txBox="1"/>
          <p:nvPr/>
        </p:nvSpPr>
        <p:spPr>
          <a:xfrm>
            <a:off x="1133167" y="2315695"/>
            <a:ext cx="6773159" cy="954107"/>
          </a:xfrm>
          <a:prstGeom prst="rect">
            <a:avLst/>
          </a:prstGeom>
          <a:noFill/>
        </p:spPr>
        <p:txBody>
          <a:bodyPr wrap="square" rtlCol="0">
            <a:spAutoFit/>
          </a:bodyPr>
          <a:lstStyle/>
          <a:p>
            <a:r>
              <a:rPr lang="en-GB" sz="2800" dirty="0"/>
              <a:t>Identifies locally refined elements for the application</a:t>
            </a:r>
          </a:p>
        </p:txBody>
      </p:sp>
    </p:spTree>
    <p:extLst>
      <p:ext uri="{BB962C8B-B14F-4D97-AF65-F5344CB8AC3E}">
        <p14:creationId xmlns:p14="http://schemas.microsoft.com/office/powerpoint/2010/main" val="16740392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4403" y="415038"/>
            <a:ext cx="7466981" cy="707886"/>
          </a:xfrm>
          <a:prstGeom prst="rect">
            <a:avLst/>
          </a:prstGeom>
          <a:noFill/>
        </p:spPr>
        <p:txBody>
          <a:bodyPr wrap="none" rtlCol="0">
            <a:spAutoFit/>
          </a:bodyPr>
          <a:lstStyle/>
          <a:p>
            <a:r>
              <a:rPr lang="en-GB" sz="4000" dirty="0"/>
              <a:t>Very basic RDA AP: core Expression</a:t>
            </a:r>
          </a:p>
        </p:txBody>
      </p:sp>
      <p:graphicFrame>
        <p:nvGraphicFramePr>
          <p:cNvPr id="2" name="Table 1"/>
          <p:cNvGraphicFramePr>
            <a:graphicFrameLocks noGrp="1"/>
          </p:cNvGraphicFramePr>
          <p:nvPr>
            <p:extLst>
              <p:ext uri="{D42A27DB-BD31-4B8C-83A1-F6EECF244321}">
                <p14:modId xmlns:p14="http://schemas.microsoft.com/office/powerpoint/2010/main" val="1360047632"/>
              </p:ext>
            </p:extLst>
          </p:nvPr>
        </p:nvGraphicFramePr>
        <p:xfrm>
          <a:off x="384403" y="1447984"/>
          <a:ext cx="8334725" cy="4066127"/>
        </p:xfrm>
        <a:graphic>
          <a:graphicData uri="http://schemas.openxmlformats.org/drawingml/2006/table">
            <a:tbl>
              <a:tblPr firstRow="1" firstCol="1" bandRow="1">
                <a:tableStyleId>{5C22544A-7EE6-4342-B048-85BDC9FD1C3A}</a:tableStyleId>
              </a:tblPr>
              <a:tblGrid>
                <a:gridCol w="1793219">
                  <a:extLst>
                    <a:ext uri="{9D8B030D-6E8A-4147-A177-3AD203B41FA5}">
                      <a16:colId xmlns:a16="http://schemas.microsoft.com/office/drawing/2014/main" val="1679911371"/>
                    </a:ext>
                  </a:extLst>
                </a:gridCol>
                <a:gridCol w="909360">
                  <a:extLst>
                    <a:ext uri="{9D8B030D-6E8A-4147-A177-3AD203B41FA5}">
                      <a16:colId xmlns:a16="http://schemas.microsoft.com/office/drawing/2014/main" val="272320603"/>
                    </a:ext>
                  </a:extLst>
                </a:gridCol>
                <a:gridCol w="845350">
                  <a:extLst>
                    <a:ext uri="{9D8B030D-6E8A-4147-A177-3AD203B41FA5}">
                      <a16:colId xmlns:a16="http://schemas.microsoft.com/office/drawing/2014/main" val="3237687427"/>
                    </a:ext>
                  </a:extLst>
                </a:gridCol>
                <a:gridCol w="877050">
                  <a:extLst>
                    <a:ext uri="{9D8B030D-6E8A-4147-A177-3AD203B41FA5}">
                      <a16:colId xmlns:a16="http://schemas.microsoft.com/office/drawing/2014/main" val="4198006917"/>
                    </a:ext>
                  </a:extLst>
                </a:gridCol>
                <a:gridCol w="1230119">
                  <a:extLst>
                    <a:ext uri="{9D8B030D-6E8A-4147-A177-3AD203B41FA5}">
                      <a16:colId xmlns:a16="http://schemas.microsoft.com/office/drawing/2014/main" val="3889571808"/>
                    </a:ext>
                  </a:extLst>
                </a:gridCol>
                <a:gridCol w="1552790">
                  <a:extLst>
                    <a:ext uri="{9D8B030D-6E8A-4147-A177-3AD203B41FA5}">
                      <a16:colId xmlns:a16="http://schemas.microsoft.com/office/drawing/2014/main" val="2125500300"/>
                    </a:ext>
                  </a:extLst>
                </a:gridCol>
                <a:gridCol w="544945">
                  <a:extLst>
                    <a:ext uri="{9D8B030D-6E8A-4147-A177-3AD203B41FA5}">
                      <a16:colId xmlns:a16="http://schemas.microsoft.com/office/drawing/2014/main" val="3088662434"/>
                    </a:ext>
                  </a:extLst>
                </a:gridCol>
                <a:gridCol w="581892">
                  <a:extLst>
                    <a:ext uri="{9D8B030D-6E8A-4147-A177-3AD203B41FA5}">
                      <a16:colId xmlns:a16="http://schemas.microsoft.com/office/drawing/2014/main" val="4219331235"/>
                    </a:ext>
                  </a:extLst>
                </a:gridCol>
              </a:tblGrid>
              <a:tr h="749953">
                <a:tc>
                  <a:txBody>
                    <a:bodyPr/>
                    <a:lstStyle/>
                    <a:p>
                      <a:pPr>
                        <a:lnSpc>
                          <a:spcPct val="107000"/>
                        </a:lnSpc>
                        <a:spcAft>
                          <a:spcPts val="0"/>
                        </a:spcAft>
                      </a:pPr>
                      <a:r>
                        <a:rPr lang="en-GB" sz="1800">
                          <a:effectLst/>
                        </a:rPr>
                        <a:t>Element</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Range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Value</a:t>
                      </a:r>
                    </a:p>
                    <a:p>
                      <a:pPr>
                        <a:lnSpc>
                          <a:spcPct val="107000"/>
                        </a:lnSpc>
                        <a:spcAft>
                          <a:spcPts val="0"/>
                        </a:spcAft>
                      </a:pPr>
                      <a:r>
                        <a:rPr lang="en-GB" sz="1800">
                          <a:effectLst/>
                        </a:rPr>
                        <a:t>string</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String</a:t>
                      </a:r>
                    </a:p>
                    <a:p>
                      <a:pPr>
                        <a:lnSpc>
                          <a:spcPct val="107000"/>
                        </a:lnSpc>
                        <a:spcAft>
                          <a:spcPts val="0"/>
                        </a:spcAft>
                      </a:pPr>
                      <a:r>
                        <a:rPr lang="en-GB" sz="1800">
                          <a:effectLst/>
                        </a:rPr>
                        <a:t>type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rPr>
                        <a:t>SES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VES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Min</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Max</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6976350"/>
                  </a:ext>
                </a:extLst>
              </a:tr>
              <a:tr h="1066315">
                <a:tc>
                  <a:txBody>
                    <a:bodyPr/>
                    <a:lstStyle/>
                    <a:p>
                      <a:pPr>
                        <a:lnSpc>
                          <a:spcPct val="107000"/>
                        </a:lnSpc>
                        <a:spcAft>
                          <a:spcPts val="0"/>
                        </a:spcAft>
                      </a:pPr>
                      <a:r>
                        <a:rPr lang="en-GB" sz="1800">
                          <a:effectLst/>
                        </a:rPr>
                        <a:t>content type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non-literal</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Yes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plain</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GB" sz="1800">
                        <a:effectLst/>
                        <a:latin typeface="Calibri" panose="020F0502020204030204" pitchFamily="34" charset="0"/>
                      </a:endParaRPr>
                    </a:p>
                  </a:txBody>
                  <a:tcPr marL="68580" marR="68580" marT="0" marB="0"/>
                </a:tc>
                <a:tc>
                  <a:txBody>
                    <a:bodyPr/>
                    <a:lstStyle/>
                    <a:p>
                      <a:pPr>
                        <a:lnSpc>
                          <a:spcPct val="107000"/>
                        </a:lnSpc>
                        <a:spcAft>
                          <a:spcPts val="0"/>
                        </a:spcAft>
                      </a:pPr>
                      <a:r>
                        <a:rPr lang="en-GB" sz="1800">
                          <a:effectLst/>
                        </a:rPr>
                        <a:t>RDA Content Type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1</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GB" sz="1800">
                        <a:effectLst/>
                        <a:latin typeface="Calibri" panose="020F0502020204030204" pitchFamily="34" charset="0"/>
                      </a:endParaRPr>
                    </a:p>
                  </a:txBody>
                  <a:tcPr marL="68580" marR="68580" marT="0" marB="0"/>
                </a:tc>
                <a:extLst>
                  <a:ext uri="{0D108BD9-81ED-4DB2-BD59-A6C34878D82A}">
                    <a16:rowId xmlns:a16="http://schemas.microsoft.com/office/drawing/2014/main" val="2831208315"/>
                  </a:ext>
                </a:extLst>
              </a:tr>
              <a:tr h="749953">
                <a:tc>
                  <a:txBody>
                    <a:bodyPr/>
                    <a:lstStyle/>
                    <a:p>
                      <a:pPr>
                        <a:lnSpc>
                          <a:spcPct val="107000"/>
                        </a:lnSpc>
                        <a:spcAft>
                          <a:spcPts val="0"/>
                        </a:spcAft>
                      </a:pPr>
                      <a:r>
                        <a:rPr lang="en-GB" sz="1800">
                          <a:effectLst/>
                        </a:rPr>
                        <a:t>identifier for the expression</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literal</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Yes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typed</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rPr>
                        <a:t>[RDA Identifier]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GB" sz="1800">
                        <a:effectLst/>
                        <a:latin typeface="Calibri" panose="020F0502020204030204" pitchFamily="34" charset="0"/>
                      </a:endParaRPr>
                    </a:p>
                  </a:txBody>
                  <a:tcPr marL="68580" marR="68580" marT="0" marB="0"/>
                </a:tc>
                <a:tc>
                  <a:txBody>
                    <a:bodyPr/>
                    <a:lstStyle/>
                    <a:p>
                      <a:pPr>
                        <a:lnSpc>
                          <a:spcPct val="107000"/>
                        </a:lnSpc>
                        <a:spcAft>
                          <a:spcPts val="0"/>
                        </a:spcAft>
                      </a:pPr>
                      <a:r>
                        <a:rPr lang="en-GB" sz="1800">
                          <a:effectLst/>
                        </a:rPr>
                        <a:t>(1)</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GB" sz="1800">
                        <a:effectLst/>
                        <a:latin typeface="Calibri" panose="020F0502020204030204" pitchFamily="34" charset="0"/>
                      </a:endParaRPr>
                    </a:p>
                  </a:txBody>
                  <a:tcPr marL="68580" marR="68580" marT="0" marB="0"/>
                </a:tc>
                <a:extLst>
                  <a:ext uri="{0D108BD9-81ED-4DB2-BD59-A6C34878D82A}">
                    <a16:rowId xmlns:a16="http://schemas.microsoft.com/office/drawing/2014/main" val="1778761302"/>
                  </a:ext>
                </a:extLst>
              </a:tr>
              <a:tr h="749953">
                <a:tc>
                  <a:txBody>
                    <a:bodyPr/>
                    <a:lstStyle/>
                    <a:p>
                      <a:pPr>
                        <a:lnSpc>
                          <a:spcPct val="107000"/>
                        </a:lnSpc>
                        <a:spcAft>
                          <a:spcPts val="0"/>
                        </a:spcAft>
                      </a:pPr>
                      <a:r>
                        <a:rPr lang="en-GB" sz="1800">
                          <a:effectLst/>
                        </a:rPr>
                        <a:t>language of expression</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non-literal</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Yes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plain</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GB" sz="1800">
                        <a:effectLst/>
                        <a:latin typeface="Calibri" panose="020F0502020204030204" pitchFamily="34" charset="0"/>
                      </a:endParaRPr>
                    </a:p>
                  </a:txBody>
                  <a:tcPr marL="68580" marR="68580" marT="0" marB="0"/>
                </a:tc>
                <a:tc>
                  <a:txBody>
                    <a:bodyPr/>
                    <a:lstStyle/>
                    <a:p>
                      <a:pPr>
                        <a:lnSpc>
                          <a:spcPct val="107000"/>
                        </a:lnSpc>
                        <a:spcAft>
                          <a:spcPts val="0"/>
                        </a:spcAft>
                      </a:pPr>
                      <a:r>
                        <a:rPr lang="en-GB" sz="1800">
                          <a:effectLst/>
                        </a:rPr>
                        <a:t>ISO 639-3</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GB" sz="1800">
                        <a:effectLst/>
                        <a:latin typeface="Calibri" panose="020F0502020204030204" pitchFamily="34" charset="0"/>
                      </a:endParaRPr>
                    </a:p>
                  </a:txBody>
                  <a:tcPr marL="68580" marR="68580" marT="0" marB="0"/>
                </a:tc>
                <a:tc>
                  <a:txBody>
                    <a:bodyPr/>
                    <a:lstStyle/>
                    <a:p>
                      <a:endParaRPr lang="en-GB" sz="1800">
                        <a:effectLst/>
                        <a:latin typeface="Calibri" panose="020F0502020204030204" pitchFamily="34" charset="0"/>
                      </a:endParaRPr>
                    </a:p>
                  </a:txBody>
                  <a:tcPr marL="68580" marR="68580" marT="0" marB="0"/>
                </a:tc>
                <a:extLst>
                  <a:ext uri="{0D108BD9-81ED-4DB2-BD59-A6C34878D82A}">
                    <a16:rowId xmlns:a16="http://schemas.microsoft.com/office/drawing/2014/main" val="3232720997"/>
                  </a:ext>
                </a:extLst>
              </a:tr>
              <a:tr h="749953">
                <a:tc>
                  <a:txBody>
                    <a:bodyPr/>
                    <a:lstStyle/>
                    <a:p>
                      <a:pPr>
                        <a:lnSpc>
                          <a:spcPct val="107000"/>
                        </a:lnSpc>
                        <a:spcAft>
                          <a:spcPts val="0"/>
                        </a:spcAft>
                      </a:pPr>
                      <a:r>
                        <a:rPr lang="en-GB" sz="1800">
                          <a:effectLst/>
                        </a:rPr>
                        <a:t>scale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non-literal</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Yes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typed</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rPr>
                        <a:t>[RDA Scale]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GB" sz="1800">
                        <a:effectLst/>
                        <a:latin typeface="Calibri" panose="020F0502020204030204" pitchFamily="34" charset="0"/>
                      </a:endParaRPr>
                    </a:p>
                  </a:txBody>
                  <a:tcPr marL="68580" marR="68580" marT="0" marB="0"/>
                </a:tc>
                <a:tc>
                  <a:txBody>
                    <a:bodyPr/>
                    <a:lstStyle/>
                    <a:p>
                      <a:endParaRPr lang="en-GB" sz="1800" dirty="0">
                        <a:effectLst/>
                        <a:latin typeface="Calibri" panose="020F0502020204030204" pitchFamily="34" charset="0"/>
                      </a:endParaRPr>
                    </a:p>
                  </a:txBody>
                  <a:tcPr marL="68580" marR="68580" marT="0" marB="0"/>
                </a:tc>
                <a:extLst>
                  <a:ext uri="{0D108BD9-81ED-4DB2-BD59-A6C34878D82A}">
                    <a16:rowId xmlns:a16="http://schemas.microsoft.com/office/drawing/2014/main" val="2007425804"/>
                  </a:ext>
                </a:extLst>
              </a:tr>
            </a:tbl>
          </a:graphicData>
        </a:graphic>
      </p:graphicFrame>
      <p:sp>
        <p:nvSpPr>
          <p:cNvPr id="3" name="TextBox 2"/>
          <p:cNvSpPr txBox="1"/>
          <p:nvPr/>
        </p:nvSpPr>
        <p:spPr>
          <a:xfrm>
            <a:off x="5428612" y="5588000"/>
            <a:ext cx="3290516" cy="830997"/>
          </a:xfrm>
          <a:prstGeom prst="rect">
            <a:avLst/>
          </a:prstGeom>
          <a:noFill/>
        </p:spPr>
        <p:txBody>
          <a:bodyPr wrap="none" rtlCol="0">
            <a:spAutoFit/>
          </a:bodyPr>
          <a:lstStyle/>
          <a:p>
            <a:r>
              <a:rPr lang="en-GB" sz="2400" dirty="0"/>
              <a:t>Min: 1 = Mandatory</a:t>
            </a:r>
          </a:p>
          <a:p>
            <a:r>
              <a:rPr lang="en-GB" sz="2400" dirty="0"/>
              <a:t>Max: 1 = Non-repeatable</a:t>
            </a:r>
          </a:p>
        </p:txBody>
      </p:sp>
    </p:spTree>
    <p:extLst>
      <p:ext uri="{BB962C8B-B14F-4D97-AF65-F5344CB8AC3E}">
        <p14:creationId xmlns:p14="http://schemas.microsoft.com/office/powerpoint/2010/main" val="876477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276332" y="1987145"/>
            <a:ext cx="6537111" cy="523220"/>
          </a:xfrm>
          <a:prstGeom prst="rect">
            <a:avLst/>
          </a:prstGeom>
          <a:noFill/>
        </p:spPr>
        <p:txBody>
          <a:bodyPr wrap="none" rtlCol="0">
            <a:spAutoFit/>
          </a:bodyPr>
          <a:lstStyle/>
          <a:p>
            <a:r>
              <a:rPr lang="en-GB" sz="2800" dirty="0"/>
              <a:t>Based on "core for" and "core if" conditions</a:t>
            </a:r>
          </a:p>
        </p:txBody>
      </p:sp>
      <p:sp>
        <p:nvSpPr>
          <p:cNvPr id="7" name="TextBox 6"/>
          <p:cNvSpPr txBox="1"/>
          <p:nvPr/>
        </p:nvSpPr>
        <p:spPr>
          <a:xfrm>
            <a:off x="384403" y="415038"/>
            <a:ext cx="4431534" cy="707886"/>
          </a:xfrm>
          <a:prstGeom prst="rect">
            <a:avLst/>
          </a:prstGeom>
          <a:noFill/>
        </p:spPr>
        <p:txBody>
          <a:bodyPr wrap="none" rtlCol="0">
            <a:spAutoFit/>
          </a:bodyPr>
          <a:lstStyle/>
          <a:p>
            <a:r>
              <a:rPr lang="en-GB" sz="4000" dirty="0"/>
              <a:t>Other basic RDA APs</a:t>
            </a:r>
          </a:p>
        </p:txBody>
      </p:sp>
      <p:sp>
        <p:nvSpPr>
          <p:cNvPr id="15" name="TextBox 14"/>
          <p:cNvSpPr txBox="1"/>
          <p:nvPr/>
        </p:nvSpPr>
        <p:spPr>
          <a:xfrm>
            <a:off x="1276332" y="2817413"/>
            <a:ext cx="5493363" cy="523220"/>
          </a:xfrm>
          <a:prstGeom prst="rect">
            <a:avLst/>
          </a:prstGeom>
          <a:noFill/>
        </p:spPr>
        <p:txBody>
          <a:bodyPr wrap="none" rtlCol="0">
            <a:spAutoFit/>
          </a:bodyPr>
          <a:lstStyle/>
          <a:p>
            <a:r>
              <a:rPr lang="en-GB" sz="2800" dirty="0"/>
              <a:t>Often focused on a content category</a:t>
            </a:r>
          </a:p>
        </p:txBody>
      </p:sp>
      <p:sp>
        <p:nvSpPr>
          <p:cNvPr id="16" name="TextBox 15"/>
          <p:cNvSpPr txBox="1"/>
          <p:nvPr/>
        </p:nvSpPr>
        <p:spPr>
          <a:xfrm>
            <a:off x="1276332" y="3647681"/>
            <a:ext cx="5808963" cy="523220"/>
          </a:xfrm>
          <a:prstGeom prst="rect">
            <a:avLst/>
          </a:prstGeom>
          <a:noFill/>
        </p:spPr>
        <p:txBody>
          <a:bodyPr wrap="none" rtlCol="0">
            <a:spAutoFit/>
          </a:bodyPr>
          <a:lstStyle/>
          <a:p>
            <a:r>
              <a:rPr lang="en-GB" sz="2800" dirty="0"/>
              <a:t>E.g. music, cartography, rare materials </a:t>
            </a:r>
          </a:p>
        </p:txBody>
      </p:sp>
    </p:spTree>
    <p:extLst>
      <p:ext uri="{BB962C8B-B14F-4D97-AF65-F5344CB8AC3E}">
        <p14:creationId xmlns:p14="http://schemas.microsoft.com/office/powerpoint/2010/main" val="2097909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Overview</a:t>
            </a:r>
          </a:p>
        </p:txBody>
      </p:sp>
      <p:sp>
        <p:nvSpPr>
          <p:cNvPr id="3" name="Content Placeholder 2"/>
          <p:cNvSpPr>
            <a:spLocks noGrp="1"/>
          </p:cNvSpPr>
          <p:nvPr>
            <p:ph idx="1"/>
          </p:nvPr>
        </p:nvSpPr>
        <p:spPr/>
        <p:txBody>
          <a:bodyPr/>
          <a:lstStyle/>
          <a:p>
            <a:r>
              <a:rPr lang="en-GB" dirty="0"/>
              <a:t>Internationalization developments</a:t>
            </a:r>
          </a:p>
          <a:p>
            <a:r>
              <a:rPr lang="en-GB" dirty="0"/>
              <a:t>Local choice in global RDA</a:t>
            </a:r>
          </a:p>
          <a:p>
            <a:r>
              <a:rPr lang="en-GB" dirty="0"/>
              <a:t>Introduction to application profiles</a:t>
            </a:r>
          </a:p>
          <a:p>
            <a:r>
              <a:rPr lang="en-GB" dirty="0"/>
              <a:t>Basic application profiles for RDA</a:t>
            </a:r>
          </a:p>
          <a:p>
            <a:r>
              <a:rPr lang="en-GB" dirty="0"/>
              <a:t>Local terms and vocabularies</a:t>
            </a:r>
          </a:p>
          <a:p>
            <a:r>
              <a:rPr lang="en-GB" dirty="0"/>
              <a:t>Local refinements</a:t>
            </a:r>
          </a:p>
          <a:p>
            <a:endParaRPr lang="en-GB" dirty="0"/>
          </a:p>
        </p:txBody>
      </p:sp>
    </p:spTree>
    <p:extLst>
      <p:ext uri="{BB962C8B-B14F-4D97-AF65-F5344CB8AC3E}">
        <p14:creationId xmlns:p14="http://schemas.microsoft.com/office/powerpoint/2010/main" val="22497752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4403" y="415038"/>
            <a:ext cx="7162217" cy="707886"/>
          </a:xfrm>
          <a:prstGeom prst="rect">
            <a:avLst/>
          </a:prstGeom>
          <a:noFill/>
        </p:spPr>
        <p:txBody>
          <a:bodyPr wrap="none" rtlCol="0">
            <a:spAutoFit/>
          </a:bodyPr>
          <a:lstStyle/>
          <a:p>
            <a:r>
              <a:rPr lang="en-GB" sz="4000" dirty="0"/>
              <a:t>Local AP for Expression (example)</a:t>
            </a:r>
          </a:p>
        </p:txBody>
      </p:sp>
      <p:graphicFrame>
        <p:nvGraphicFramePr>
          <p:cNvPr id="2" name="Table 1"/>
          <p:cNvGraphicFramePr>
            <a:graphicFrameLocks noGrp="1"/>
          </p:cNvGraphicFramePr>
          <p:nvPr>
            <p:extLst>
              <p:ext uri="{D42A27DB-BD31-4B8C-83A1-F6EECF244321}">
                <p14:modId xmlns:p14="http://schemas.microsoft.com/office/powerpoint/2010/main" val="2655066155"/>
              </p:ext>
            </p:extLst>
          </p:nvPr>
        </p:nvGraphicFramePr>
        <p:xfrm>
          <a:off x="384403" y="1447984"/>
          <a:ext cx="8334725" cy="2566221"/>
        </p:xfrm>
        <a:graphic>
          <a:graphicData uri="http://schemas.openxmlformats.org/drawingml/2006/table">
            <a:tbl>
              <a:tblPr firstRow="1" firstCol="1" bandRow="1">
                <a:tableStyleId>{5C22544A-7EE6-4342-B048-85BDC9FD1C3A}</a:tableStyleId>
              </a:tblPr>
              <a:tblGrid>
                <a:gridCol w="1793219">
                  <a:extLst>
                    <a:ext uri="{9D8B030D-6E8A-4147-A177-3AD203B41FA5}">
                      <a16:colId xmlns:a16="http://schemas.microsoft.com/office/drawing/2014/main" val="1679911371"/>
                    </a:ext>
                  </a:extLst>
                </a:gridCol>
                <a:gridCol w="909360">
                  <a:extLst>
                    <a:ext uri="{9D8B030D-6E8A-4147-A177-3AD203B41FA5}">
                      <a16:colId xmlns:a16="http://schemas.microsoft.com/office/drawing/2014/main" val="272320603"/>
                    </a:ext>
                  </a:extLst>
                </a:gridCol>
                <a:gridCol w="845350">
                  <a:extLst>
                    <a:ext uri="{9D8B030D-6E8A-4147-A177-3AD203B41FA5}">
                      <a16:colId xmlns:a16="http://schemas.microsoft.com/office/drawing/2014/main" val="3237687427"/>
                    </a:ext>
                  </a:extLst>
                </a:gridCol>
                <a:gridCol w="877050">
                  <a:extLst>
                    <a:ext uri="{9D8B030D-6E8A-4147-A177-3AD203B41FA5}">
                      <a16:colId xmlns:a16="http://schemas.microsoft.com/office/drawing/2014/main" val="4198006917"/>
                    </a:ext>
                  </a:extLst>
                </a:gridCol>
                <a:gridCol w="1230119">
                  <a:extLst>
                    <a:ext uri="{9D8B030D-6E8A-4147-A177-3AD203B41FA5}">
                      <a16:colId xmlns:a16="http://schemas.microsoft.com/office/drawing/2014/main" val="3889571808"/>
                    </a:ext>
                  </a:extLst>
                </a:gridCol>
                <a:gridCol w="1423481">
                  <a:extLst>
                    <a:ext uri="{9D8B030D-6E8A-4147-A177-3AD203B41FA5}">
                      <a16:colId xmlns:a16="http://schemas.microsoft.com/office/drawing/2014/main" val="2125500300"/>
                    </a:ext>
                  </a:extLst>
                </a:gridCol>
                <a:gridCol w="600999">
                  <a:extLst>
                    <a:ext uri="{9D8B030D-6E8A-4147-A177-3AD203B41FA5}">
                      <a16:colId xmlns:a16="http://schemas.microsoft.com/office/drawing/2014/main" val="3088662434"/>
                    </a:ext>
                  </a:extLst>
                </a:gridCol>
                <a:gridCol w="655147">
                  <a:extLst>
                    <a:ext uri="{9D8B030D-6E8A-4147-A177-3AD203B41FA5}">
                      <a16:colId xmlns:a16="http://schemas.microsoft.com/office/drawing/2014/main" val="4219331235"/>
                    </a:ext>
                  </a:extLst>
                </a:gridCol>
              </a:tblGrid>
              <a:tr h="749953">
                <a:tc>
                  <a:txBody>
                    <a:bodyPr/>
                    <a:lstStyle/>
                    <a:p>
                      <a:pPr>
                        <a:lnSpc>
                          <a:spcPct val="107000"/>
                        </a:lnSpc>
                        <a:spcAft>
                          <a:spcPts val="0"/>
                        </a:spcAft>
                      </a:pPr>
                      <a:r>
                        <a:rPr lang="en-GB" sz="1800">
                          <a:effectLst/>
                        </a:rPr>
                        <a:t>Element</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Range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Value</a:t>
                      </a:r>
                    </a:p>
                    <a:p>
                      <a:pPr>
                        <a:lnSpc>
                          <a:spcPct val="107000"/>
                        </a:lnSpc>
                        <a:spcAft>
                          <a:spcPts val="0"/>
                        </a:spcAft>
                      </a:pPr>
                      <a:r>
                        <a:rPr lang="en-GB" sz="1800">
                          <a:effectLst/>
                        </a:rPr>
                        <a:t>string</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String</a:t>
                      </a:r>
                    </a:p>
                    <a:p>
                      <a:pPr>
                        <a:lnSpc>
                          <a:spcPct val="107000"/>
                        </a:lnSpc>
                        <a:spcAft>
                          <a:spcPts val="0"/>
                        </a:spcAft>
                      </a:pPr>
                      <a:r>
                        <a:rPr lang="en-GB" sz="1800">
                          <a:effectLst/>
                        </a:rPr>
                        <a:t>type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rPr>
                        <a:t>SES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VES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Min</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Max</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6976350"/>
                  </a:ext>
                </a:extLst>
              </a:tr>
              <a:tr h="1066315">
                <a:tc>
                  <a:txBody>
                    <a:bodyPr/>
                    <a:lstStyle/>
                    <a:p>
                      <a:pPr>
                        <a:lnSpc>
                          <a:spcPct val="107000"/>
                        </a:lnSpc>
                        <a:spcAft>
                          <a:spcPts val="0"/>
                        </a:spcAft>
                      </a:pPr>
                      <a:r>
                        <a:rPr lang="en-GB" sz="1800">
                          <a:effectLst/>
                        </a:rPr>
                        <a:t>content type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non-literal</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Yes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plain</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GB" sz="1800">
                        <a:effectLst/>
                        <a:latin typeface="Calibri" panose="020F0502020204030204" pitchFamily="34" charset="0"/>
                      </a:endParaRPr>
                    </a:p>
                  </a:txBody>
                  <a:tcPr marL="68580" marR="68580" marT="0" marB="0"/>
                </a:tc>
                <a:tc>
                  <a:txBody>
                    <a:bodyPr/>
                    <a:lstStyle/>
                    <a:p>
                      <a:pPr>
                        <a:lnSpc>
                          <a:spcPct val="107000"/>
                        </a:lnSpc>
                        <a:spcAft>
                          <a:spcPts val="0"/>
                        </a:spcAft>
                      </a:pPr>
                      <a:r>
                        <a:rPr lang="en-GB" sz="1800" dirty="0">
                          <a:effectLst/>
                        </a:rPr>
                        <a:t>Local Content Type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1</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800" dirty="0">
                          <a:effectLst/>
                          <a:latin typeface="Calibri" panose="020F0502020204030204" pitchFamily="34" charset="0"/>
                        </a:rPr>
                        <a:t>1</a:t>
                      </a:r>
                    </a:p>
                  </a:txBody>
                  <a:tcPr marL="68580" marR="68580" marT="0" marB="0"/>
                </a:tc>
                <a:extLst>
                  <a:ext uri="{0D108BD9-81ED-4DB2-BD59-A6C34878D82A}">
                    <a16:rowId xmlns:a16="http://schemas.microsoft.com/office/drawing/2014/main" val="2831208315"/>
                  </a:ext>
                </a:extLst>
              </a:tr>
              <a:tr h="749953">
                <a:tc>
                  <a:txBody>
                    <a:bodyPr/>
                    <a:lstStyle/>
                    <a:p>
                      <a:pPr>
                        <a:lnSpc>
                          <a:spcPct val="107000"/>
                        </a:lnSpc>
                        <a:spcAft>
                          <a:spcPts val="0"/>
                        </a:spcAft>
                      </a:pPr>
                      <a:r>
                        <a:rPr lang="en-GB" sz="1800" dirty="0">
                          <a:effectLst/>
                        </a:rPr>
                        <a:t>scale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non-literal</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Yes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typed</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rPr>
                        <a:t>Local Scale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800" dirty="0">
                          <a:effectLst/>
                          <a:latin typeface="Calibri" panose="020F0502020204030204" pitchFamily="34" charset="0"/>
                        </a:rPr>
                        <a:t>1</a:t>
                      </a:r>
                    </a:p>
                  </a:txBody>
                  <a:tcPr marL="68580" marR="68580" marT="0" marB="0"/>
                </a:tc>
                <a:tc>
                  <a:txBody>
                    <a:bodyPr/>
                    <a:lstStyle/>
                    <a:p>
                      <a:endParaRPr lang="en-GB" sz="1800" dirty="0">
                        <a:effectLst/>
                        <a:latin typeface="Calibri" panose="020F0502020204030204" pitchFamily="34" charset="0"/>
                      </a:endParaRPr>
                    </a:p>
                  </a:txBody>
                  <a:tcPr marL="68580" marR="68580" marT="0" marB="0"/>
                </a:tc>
                <a:extLst>
                  <a:ext uri="{0D108BD9-81ED-4DB2-BD59-A6C34878D82A}">
                    <a16:rowId xmlns:a16="http://schemas.microsoft.com/office/drawing/2014/main" val="2007425804"/>
                  </a:ext>
                </a:extLst>
              </a:tr>
            </a:tbl>
          </a:graphicData>
        </a:graphic>
      </p:graphicFrame>
      <p:sp>
        <p:nvSpPr>
          <p:cNvPr id="4" name="TextBox 3"/>
          <p:cNvSpPr txBox="1"/>
          <p:nvPr/>
        </p:nvSpPr>
        <p:spPr>
          <a:xfrm>
            <a:off x="384401" y="4134344"/>
            <a:ext cx="8334725" cy="954107"/>
          </a:xfrm>
          <a:prstGeom prst="rect">
            <a:avLst/>
          </a:prstGeom>
          <a:noFill/>
        </p:spPr>
        <p:txBody>
          <a:bodyPr wrap="square" rtlCol="0">
            <a:spAutoFit/>
          </a:bodyPr>
          <a:lstStyle/>
          <a:p>
            <a:r>
              <a:rPr lang="en-GB" sz="2800" dirty="0"/>
              <a:t>Content type uses a local VES, is mandatory, and is non-repeatable</a:t>
            </a:r>
          </a:p>
        </p:txBody>
      </p:sp>
      <p:sp>
        <p:nvSpPr>
          <p:cNvPr id="5" name="TextBox 4"/>
          <p:cNvSpPr txBox="1"/>
          <p:nvPr/>
        </p:nvSpPr>
        <p:spPr>
          <a:xfrm>
            <a:off x="384401" y="5208591"/>
            <a:ext cx="8334725" cy="954107"/>
          </a:xfrm>
          <a:prstGeom prst="rect">
            <a:avLst/>
          </a:prstGeom>
          <a:noFill/>
        </p:spPr>
        <p:txBody>
          <a:bodyPr wrap="square" rtlCol="0">
            <a:spAutoFit/>
          </a:bodyPr>
          <a:lstStyle/>
          <a:p>
            <a:r>
              <a:rPr lang="en-GB" sz="2800" dirty="0"/>
              <a:t>Scale uses a local SES (e.g. "1 to 25000"), is mandatory, and is repeatable</a:t>
            </a:r>
          </a:p>
        </p:txBody>
      </p:sp>
    </p:spTree>
    <p:extLst>
      <p:ext uri="{BB962C8B-B14F-4D97-AF65-F5344CB8AC3E}">
        <p14:creationId xmlns:p14="http://schemas.microsoft.com/office/powerpoint/2010/main" val="19720054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4403" y="415038"/>
            <a:ext cx="4368825" cy="707886"/>
          </a:xfrm>
          <a:prstGeom prst="rect">
            <a:avLst/>
          </a:prstGeom>
          <a:noFill/>
        </p:spPr>
        <p:txBody>
          <a:bodyPr wrap="none" rtlCol="0">
            <a:spAutoFit/>
          </a:bodyPr>
          <a:lstStyle/>
          <a:p>
            <a:r>
              <a:rPr lang="en-GB" sz="4000" dirty="0"/>
              <a:t>Semantic coherency</a:t>
            </a:r>
          </a:p>
        </p:txBody>
      </p:sp>
      <p:graphicFrame>
        <p:nvGraphicFramePr>
          <p:cNvPr id="14" name="Table 13"/>
          <p:cNvGraphicFramePr>
            <a:graphicFrameLocks noGrp="1"/>
          </p:cNvGraphicFramePr>
          <p:nvPr>
            <p:extLst>
              <p:ext uri="{D42A27DB-BD31-4B8C-83A1-F6EECF244321}">
                <p14:modId xmlns:p14="http://schemas.microsoft.com/office/powerpoint/2010/main" val="4015781207"/>
              </p:ext>
            </p:extLst>
          </p:nvPr>
        </p:nvGraphicFramePr>
        <p:xfrm>
          <a:off x="1488160" y="1413673"/>
          <a:ext cx="6806095" cy="2286000"/>
        </p:xfrm>
        <a:graphic>
          <a:graphicData uri="http://schemas.openxmlformats.org/drawingml/2006/table">
            <a:tbl>
              <a:tblPr firstRow="1" bandRow="1">
                <a:tableStyleId>{5C22544A-7EE6-4342-B048-85BDC9FD1C3A}</a:tableStyleId>
              </a:tblPr>
              <a:tblGrid>
                <a:gridCol w="2963767">
                  <a:extLst>
                    <a:ext uri="{9D8B030D-6E8A-4147-A177-3AD203B41FA5}">
                      <a16:colId xmlns:a16="http://schemas.microsoft.com/office/drawing/2014/main" val="3260427982"/>
                    </a:ext>
                  </a:extLst>
                </a:gridCol>
                <a:gridCol w="2355273">
                  <a:extLst>
                    <a:ext uri="{9D8B030D-6E8A-4147-A177-3AD203B41FA5}">
                      <a16:colId xmlns:a16="http://schemas.microsoft.com/office/drawing/2014/main" val="1292986735"/>
                    </a:ext>
                  </a:extLst>
                </a:gridCol>
                <a:gridCol w="1487055">
                  <a:extLst>
                    <a:ext uri="{9D8B030D-6E8A-4147-A177-3AD203B41FA5}">
                      <a16:colId xmlns:a16="http://schemas.microsoft.com/office/drawing/2014/main" val="1816344634"/>
                    </a:ext>
                  </a:extLst>
                </a:gridCol>
              </a:tblGrid>
              <a:tr h="370840">
                <a:tc>
                  <a:txBody>
                    <a:bodyPr/>
                    <a:lstStyle/>
                    <a:p>
                      <a:r>
                        <a:rPr lang="en-GB" sz="2400" dirty="0"/>
                        <a:t>Element/property</a:t>
                      </a:r>
                    </a:p>
                  </a:txBody>
                  <a:tcPr/>
                </a:tc>
                <a:tc>
                  <a:txBody>
                    <a:bodyPr/>
                    <a:lstStyle/>
                    <a:p>
                      <a:r>
                        <a:rPr lang="en-GB" sz="2400" dirty="0"/>
                        <a:t>Domain</a:t>
                      </a:r>
                    </a:p>
                  </a:txBody>
                  <a:tcPr/>
                </a:tc>
                <a:tc>
                  <a:txBody>
                    <a:bodyPr/>
                    <a:lstStyle/>
                    <a:p>
                      <a:r>
                        <a:rPr lang="en-GB" sz="2400" dirty="0"/>
                        <a:t>Range</a:t>
                      </a:r>
                    </a:p>
                  </a:txBody>
                  <a:tcPr/>
                </a:tc>
                <a:extLst>
                  <a:ext uri="{0D108BD9-81ED-4DB2-BD59-A6C34878D82A}">
                    <a16:rowId xmlns:a16="http://schemas.microsoft.com/office/drawing/2014/main" val="1543272652"/>
                  </a:ext>
                </a:extLst>
              </a:tr>
              <a:tr h="370840">
                <a:tc>
                  <a:txBody>
                    <a:bodyPr/>
                    <a:lstStyle/>
                    <a:p>
                      <a:r>
                        <a:rPr lang="en-GB" sz="2400" dirty="0"/>
                        <a:t>Unconstrained</a:t>
                      </a:r>
                    </a:p>
                  </a:txBody>
                  <a:tcPr/>
                </a:tc>
                <a:tc>
                  <a:txBody>
                    <a:bodyPr/>
                    <a:lstStyle/>
                    <a:p>
                      <a:r>
                        <a:rPr lang="en-GB" sz="2400" dirty="0"/>
                        <a:t>-</a:t>
                      </a:r>
                    </a:p>
                  </a:txBody>
                  <a:tcPr/>
                </a:tc>
                <a:tc>
                  <a:txBody>
                    <a:bodyPr/>
                    <a:lstStyle/>
                    <a:p>
                      <a:r>
                        <a:rPr lang="en-GB" sz="2400" dirty="0"/>
                        <a:t>-</a:t>
                      </a:r>
                    </a:p>
                  </a:txBody>
                  <a:tcPr/>
                </a:tc>
                <a:extLst>
                  <a:ext uri="{0D108BD9-81ED-4DB2-BD59-A6C34878D82A}">
                    <a16:rowId xmlns:a16="http://schemas.microsoft.com/office/drawing/2014/main" val="3071792011"/>
                  </a:ext>
                </a:extLst>
              </a:tr>
              <a:tr h="370840">
                <a:tc>
                  <a:txBody>
                    <a:bodyPr/>
                    <a:lstStyle/>
                    <a:p>
                      <a:r>
                        <a:rPr lang="en-GB" sz="2400" dirty="0"/>
                        <a:t>Constrained (FRBR)</a:t>
                      </a:r>
                    </a:p>
                  </a:txBody>
                  <a:tcPr/>
                </a:tc>
                <a:tc>
                  <a:txBody>
                    <a:bodyPr/>
                    <a:lstStyle/>
                    <a:p>
                      <a:r>
                        <a:rPr lang="en-GB" sz="2400" dirty="0"/>
                        <a:t>RDA/FRBR</a:t>
                      </a:r>
                      <a:r>
                        <a:rPr lang="en-GB" sz="2400" baseline="0" dirty="0"/>
                        <a:t> entity</a:t>
                      </a:r>
                      <a:endParaRPr lang="en-GB" sz="2400" dirty="0"/>
                    </a:p>
                  </a:txBody>
                  <a:tcPr/>
                </a:tc>
                <a:tc>
                  <a:txBody>
                    <a:bodyPr/>
                    <a:lstStyle/>
                    <a:p>
                      <a:r>
                        <a:rPr lang="en-GB" sz="2400" dirty="0"/>
                        <a:t>-</a:t>
                      </a:r>
                    </a:p>
                  </a:txBody>
                  <a:tcPr/>
                </a:tc>
                <a:extLst>
                  <a:ext uri="{0D108BD9-81ED-4DB2-BD59-A6C34878D82A}">
                    <a16:rowId xmlns:a16="http://schemas.microsoft.com/office/drawing/2014/main" val="4006342569"/>
                  </a:ext>
                </a:extLst>
              </a:tr>
              <a:tr h="370840">
                <a:tc>
                  <a:txBody>
                    <a:bodyPr/>
                    <a:lstStyle/>
                    <a:p>
                      <a:r>
                        <a:rPr lang="en-GB" sz="2400" dirty="0"/>
                        <a:t>Associated VES</a:t>
                      </a:r>
                    </a:p>
                  </a:txBody>
                  <a:tcPr/>
                </a:tc>
                <a:tc>
                  <a:txBody>
                    <a:bodyPr/>
                    <a:lstStyle/>
                    <a:p>
                      <a:r>
                        <a:rPr lang="en-GB" sz="2400" dirty="0"/>
                        <a:t>RDA/FRBR</a:t>
                      </a:r>
                      <a:r>
                        <a:rPr lang="en-GB" sz="2400" baseline="0" dirty="0"/>
                        <a:t> entity</a:t>
                      </a:r>
                      <a:endParaRPr lang="en-GB" sz="2400" dirty="0"/>
                    </a:p>
                  </a:txBody>
                  <a:tcPr/>
                </a:tc>
                <a:tc>
                  <a:txBody>
                    <a:bodyPr/>
                    <a:lstStyle/>
                    <a:p>
                      <a:r>
                        <a:rPr lang="en-GB" sz="2400" dirty="0"/>
                        <a:t>VES</a:t>
                      </a:r>
                    </a:p>
                  </a:txBody>
                  <a:tcPr/>
                </a:tc>
                <a:extLst>
                  <a:ext uri="{0D108BD9-81ED-4DB2-BD59-A6C34878D82A}">
                    <a16:rowId xmlns:a16="http://schemas.microsoft.com/office/drawing/2014/main" val="930248644"/>
                  </a:ext>
                </a:extLst>
              </a:tr>
              <a:tr h="370840">
                <a:tc>
                  <a:txBody>
                    <a:bodyPr/>
                    <a:lstStyle/>
                    <a:p>
                      <a:r>
                        <a:rPr lang="en-GB" sz="2400" dirty="0"/>
                        <a:t>Local</a:t>
                      </a:r>
                    </a:p>
                  </a:txBody>
                  <a:tcPr/>
                </a:tc>
                <a:tc>
                  <a:txBody>
                    <a:bodyPr/>
                    <a:lstStyle/>
                    <a:p>
                      <a:r>
                        <a:rPr lang="en-GB" sz="2400" dirty="0"/>
                        <a:t>Entity sub-type</a:t>
                      </a:r>
                    </a:p>
                  </a:txBody>
                  <a:tcPr/>
                </a:tc>
                <a:tc>
                  <a:txBody>
                    <a:bodyPr/>
                    <a:lstStyle/>
                    <a:p>
                      <a:r>
                        <a:rPr lang="en-GB" sz="2400" dirty="0"/>
                        <a:t>Local VES</a:t>
                      </a:r>
                    </a:p>
                  </a:txBody>
                  <a:tcPr/>
                </a:tc>
                <a:extLst>
                  <a:ext uri="{0D108BD9-81ED-4DB2-BD59-A6C34878D82A}">
                    <a16:rowId xmlns:a16="http://schemas.microsoft.com/office/drawing/2014/main" val="1530469111"/>
                  </a:ext>
                </a:extLst>
              </a:tr>
            </a:tbl>
          </a:graphicData>
        </a:graphic>
      </p:graphicFrame>
      <p:sp>
        <p:nvSpPr>
          <p:cNvPr id="19" name="Curved Right Arrow 18"/>
          <p:cNvSpPr/>
          <p:nvPr/>
        </p:nvSpPr>
        <p:spPr>
          <a:xfrm flipV="1">
            <a:off x="1100233" y="3014310"/>
            <a:ext cx="387927" cy="36945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0" name="Curved Right Arrow 19"/>
          <p:cNvSpPr/>
          <p:nvPr/>
        </p:nvSpPr>
        <p:spPr>
          <a:xfrm flipV="1">
            <a:off x="1100232" y="2592207"/>
            <a:ext cx="387927" cy="36945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1" name="Curved Right Arrow 20"/>
          <p:cNvSpPr/>
          <p:nvPr/>
        </p:nvSpPr>
        <p:spPr>
          <a:xfrm flipV="1">
            <a:off x="1092102" y="2136157"/>
            <a:ext cx="387927" cy="36945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 name="TextBox 1"/>
          <p:cNvSpPr txBox="1"/>
          <p:nvPr/>
        </p:nvSpPr>
        <p:spPr>
          <a:xfrm>
            <a:off x="91158" y="4347614"/>
            <a:ext cx="2110514" cy="954107"/>
          </a:xfrm>
          <a:prstGeom prst="rect">
            <a:avLst/>
          </a:prstGeom>
          <a:noFill/>
        </p:spPr>
        <p:txBody>
          <a:bodyPr wrap="none" rtlCol="0">
            <a:spAutoFit/>
          </a:bodyPr>
          <a:lstStyle/>
          <a:p>
            <a:pPr algn="ctr"/>
            <a:r>
              <a:rPr lang="en-GB" sz="2800" dirty="0"/>
              <a:t>Sub-property</a:t>
            </a:r>
          </a:p>
          <a:p>
            <a:pPr algn="ctr"/>
            <a:r>
              <a:rPr lang="en-GB" sz="2800" dirty="0"/>
              <a:t>ladder</a:t>
            </a:r>
          </a:p>
        </p:txBody>
      </p:sp>
      <p:sp>
        <p:nvSpPr>
          <p:cNvPr id="8" name="TextBox 7"/>
          <p:cNvSpPr txBox="1"/>
          <p:nvPr/>
        </p:nvSpPr>
        <p:spPr>
          <a:xfrm>
            <a:off x="5663470" y="4344671"/>
            <a:ext cx="1845377" cy="523220"/>
          </a:xfrm>
          <a:prstGeom prst="rect">
            <a:avLst/>
          </a:prstGeom>
          <a:noFill/>
        </p:spPr>
        <p:txBody>
          <a:bodyPr wrap="none" rtlCol="0">
            <a:spAutoFit/>
          </a:bodyPr>
          <a:lstStyle/>
          <a:p>
            <a:pPr algn="ctr"/>
            <a:r>
              <a:rPr lang="en-GB" sz="2800" dirty="0"/>
              <a:t>Sub-classes</a:t>
            </a:r>
          </a:p>
        </p:txBody>
      </p:sp>
      <p:sp>
        <p:nvSpPr>
          <p:cNvPr id="3" name="Up Arrow 2"/>
          <p:cNvSpPr/>
          <p:nvPr/>
        </p:nvSpPr>
        <p:spPr>
          <a:xfrm>
            <a:off x="804669" y="3885844"/>
            <a:ext cx="683491" cy="48029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Up Arrow 9"/>
          <p:cNvSpPr/>
          <p:nvPr/>
        </p:nvSpPr>
        <p:spPr>
          <a:xfrm>
            <a:off x="5288922" y="3885844"/>
            <a:ext cx="683491" cy="48029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Up Arrow 10"/>
          <p:cNvSpPr/>
          <p:nvPr/>
        </p:nvSpPr>
        <p:spPr>
          <a:xfrm>
            <a:off x="7199903" y="3885844"/>
            <a:ext cx="683491" cy="48029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12089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fade">
                                      <p:cBhvr>
                                        <p:cTn id="11" dur="1000"/>
                                        <p:tgtEl>
                                          <p:spTgt spid="20"/>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1000"/>
                                        <p:tgtEl>
                                          <p:spTgt spid="21"/>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childTnLst>
                                </p:cTn>
                              </p:par>
                            </p:childTnLst>
                          </p:cTn>
                        </p:par>
                        <p:par>
                          <p:cTn id="20" fill="hold">
                            <p:stCondLst>
                              <p:cond delay="4000"/>
                            </p:stCondLst>
                            <p:childTnLst>
                              <p:par>
                                <p:cTn id="21" presetID="10" presetClass="entr" presetSubtype="0" fill="hold" grpId="0" nodeType="after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10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1000"/>
                                        <p:tgtEl>
                                          <p:spTgt spid="10"/>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2" grpId="0"/>
      <p:bldP spid="8" grpId="0"/>
      <p:bldP spid="3" grpId="0" animBg="1"/>
      <p:bldP spid="10" grpId="0" animBg="1"/>
      <p:bldP spid="1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4403" y="415038"/>
            <a:ext cx="6774099" cy="707886"/>
          </a:xfrm>
          <a:prstGeom prst="rect">
            <a:avLst/>
          </a:prstGeom>
          <a:noFill/>
        </p:spPr>
        <p:txBody>
          <a:bodyPr wrap="none" rtlCol="0">
            <a:spAutoFit/>
          </a:bodyPr>
          <a:lstStyle/>
          <a:p>
            <a:r>
              <a:rPr lang="en-GB" sz="4000" dirty="0"/>
              <a:t>4-fold path for relating entities</a:t>
            </a:r>
          </a:p>
        </p:txBody>
      </p:sp>
      <p:sp>
        <p:nvSpPr>
          <p:cNvPr id="8" name="TextBox 7"/>
          <p:cNvSpPr txBox="1"/>
          <p:nvPr/>
        </p:nvSpPr>
        <p:spPr>
          <a:xfrm>
            <a:off x="2102985" y="1380024"/>
            <a:ext cx="4372672" cy="954107"/>
          </a:xfrm>
          <a:prstGeom prst="rect">
            <a:avLst/>
          </a:prstGeom>
          <a:noFill/>
        </p:spPr>
        <p:txBody>
          <a:bodyPr wrap="none" rtlCol="0">
            <a:spAutoFit/>
          </a:bodyPr>
          <a:lstStyle/>
          <a:p>
            <a:r>
              <a:rPr lang="en-GB" sz="2800" dirty="0"/>
              <a:t>Unstructured description:</a:t>
            </a:r>
          </a:p>
          <a:p>
            <a:r>
              <a:rPr lang="en-GB" sz="2800" dirty="0"/>
              <a:t>"The capital city of Scotland"</a:t>
            </a:r>
          </a:p>
        </p:txBody>
      </p:sp>
      <p:sp>
        <p:nvSpPr>
          <p:cNvPr id="10" name="TextBox 9"/>
          <p:cNvSpPr txBox="1"/>
          <p:nvPr/>
        </p:nvSpPr>
        <p:spPr>
          <a:xfrm>
            <a:off x="2102985" y="2538477"/>
            <a:ext cx="6187015" cy="954107"/>
          </a:xfrm>
          <a:prstGeom prst="rect">
            <a:avLst/>
          </a:prstGeom>
          <a:noFill/>
        </p:spPr>
        <p:txBody>
          <a:bodyPr wrap="none" rtlCol="0">
            <a:spAutoFit/>
          </a:bodyPr>
          <a:lstStyle/>
          <a:p>
            <a:r>
              <a:rPr lang="en-GB" sz="2800" dirty="0"/>
              <a:t>Structured description/access point:</a:t>
            </a:r>
          </a:p>
          <a:p>
            <a:r>
              <a:rPr lang="en-GB" sz="2800" dirty="0"/>
              <a:t>"Edinburgh (City of Edinburgh, Scotland)"</a:t>
            </a:r>
          </a:p>
        </p:txBody>
      </p:sp>
      <p:sp>
        <p:nvSpPr>
          <p:cNvPr id="11" name="TextBox 10"/>
          <p:cNvSpPr txBox="1"/>
          <p:nvPr/>
        </p:nvSpPr>
        <p:spPr>
          <a:xfrm>
            <a:off x="2102985" y="3696930"/>
            <a:ext cx="4196983" cy="954107"/>
          </a:xfrm>
          <a:prstGeom prst="rect">
            <a:avLst/>
          </a:prstGeom>
          <a:noFill/>
        </p:spPr>
        <p:txBody>
          <a:bodyPr wrap="none" rtlCol="0">
            <a:spAutoFit/>
          </a:bodyPr>
          <a:lstStyle/>
          <a:p>
            <a:r>
              <a:rPr lang="en-GB" sz="2800" dirty="0"/>
              <a:t>Identifier:</a:t>
            </a:r>
          </a:p>
          <a:p>
            <a:r>
              <a:rPr lang="en-GB" sz="2800" dirty="0"/>
              <a:t>"N 55° 57' 7''/W 3° 11' 47''"</a:t>
            </a:r>
          </a:p>
        </p:txBody>
      </p:sp>
      <p:sp>
        <p:nvSpPr>
          <p:cNvPr id="12" name="TextBox 11"/>
          <p:cNvSpPr txBox="1"/>
          <p:nvPr/>
        </p:nvSpPr>
        <p:spPr>
          <a:xfrm>
            <a:off x="2102985" y="4855382"/>
            <a:ext cx="2037737" cy="954107"/>
          </a:xfrm>
          <a:prstGeom prst="rect">
            <a:avLst/>
          </a:prstGeom>
          <a:noFill/>
        </p:spPr>
        <p:txBody>
          <a:bodyPr wrap="none" rtlCol="0">
            <a:spAutoFit/>
          </a:bodyPr>
          <a:lstStyle/>
          <a:p>
            <a:r>
              <a:rPr lang="en-GB" sz="2800" dirty="0"/>
              <a:t>URI:</a:t>
            </a:r>
          </a:p>
          <a:p>
            <a:r>
              <a:rPr lang="en-GB" sz="2800" dirty="0"/>
              <a:t>tgn:7009546</a:t>
            </a:r>
          </a:p>
        </p:txBody>
      </p:sp>
      <p:sp>
        <p:nvSpPr>
          <p:cNvPr id="2" name="TextBox 1"/>
          <p:cNvSpPr txBox="1"/>
          <p:nvPr/>
        </p:nvSpPr>
        <p:spPr>
          <a:xfrm>
            <a:off x="604921" y="2965994"/>
            <a:ext cx="1032655" cy="461665"/>
          </a:xfrm>
          <a:prstGeom prst="rect">
            <a:avLst/>
          </a:prstGeom>
          <a:noFill/>
        </p:spPr>
        <p:txBody>
          <a:bodyPr wrap="none" rtlCol="0">
            <a:spAutoFit/>
          </a:bodyPr>
          <a:lstStyle/>
          <a:p>
            <a:r>
              <a:rPr lang="en-GB" sz="2400" i="1" dirty="0"/>
              <a:t>Strings</a:t>
            </a:r>
          </a:p>
        </p:txBody>
      </p:sp>
      <p:sp>
        <p:nvSpPr>
          <p:cNvPr id="13" name="TextBox 12"/>
          <p:cNvSpPr txBox="1"/>
          <p:nvPr/>
        </p:nvSpPr>
        <p:spPr>
          <a:xfrm>
            <a:off x="604921" y="5304443"/>
            <a:ext cx="873957" cy="461665"/>
          </a:xfrm>
          <a:prstGeom prst="rect">
            <a:avLst/>
          </a:prstGeom>
          <a:noFill/>
        </p:spPr>
        <p:txBody>
          <a:bodyPr wrap="none" rtlCol="0">
            <a:spAutoFit/>
          </a:bodyPr>
          <a:lstStyle/>
          <a:p>
            <a:r>
              <a:rPr lang="en-GB" sz="2400" i="1" dirty="0"/>
              <a:t>Thing</a:t>
            </a:r>
          </a:p>
        </p:txBody>
      </p:sp>
      <p:sp>
        <p:nvSpPr>
          <p:cNvPr id="4" name="Right Arrow 3"/>
          <p:cNvSpPr/>
          <p:nvPr/>
        </p:nvSpPr>
        <p:spPr>
          <a:xfrm>
            <a:off x="1637576" y="5408662"/>
            <a:ext cx="386961" cy="35744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ight Arrow 16"/>
          <p:cNvSpPr/>
          <p:nvPr/>
        </p:nvSpPr>
        <p:spPr>
          <a:xfrm>
            <a:off x="1637576" y="3034960"/>
            <a:ext cx="386961" cy="35744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Bent Arrow 4"/>
          <p:cNvSpPr/>
          <p:nvPr/>
        </p:nvSpPr>
        <p:spPr>
          <a:xfrm>
            <a:off x="1417216" y="1879177"/>
            <a:ext cx="646545" cy="108681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8" name="Bent Arrow 17"/>
          <p:cNvSpPr/>
          <p:nvPr/>
        </p:nvSpPr>
        <p:spPr>
          <a:xfrm flipV="1">
            <a:off x="1417216" y="3461373"/>
            <a:ext cx="646545" cy="108681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8984470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4403" y="415038"/>
            <a:ext cx="5659626" cy="707886"/>
          </a:xfrm>
          <a:prstGeom prst="rect">
            <a:avLst/>
          </a:prstGeom>
          <a:noFill/>
        </p:spPr>
        <p:txBody>
          <a:bodyPr wrap="none" rtlCol="0">
            <a:spAutoFit/>
          </a:bodyPr>
          <a:lstStyle/>
          <a:p>
            <a:r>
              <a:rPr lang="en-GB" sz="4000" dirty="0"/>
              <a:t>Accommodating the paths</a:t>
            </a:r>
          </a:p>
        </p:txBody>
      </p:sp>
      <p:sp>
        <p:nvSpPr>
          <p:cNvPr id="8" name="TextBox 7"/>
          <p:cNvSpPr txBox="1"/>
          <p:nvPr/>
        </p:nvSpPr>
        <p:spPr>
          <a:xfrm>
            <a:off x="948440" y="1546279"/>
            <a:ext cx="6903749" cy="523220"/>
          </a:xfrm>
          <a:prstGeom prst="rect">
            <a:avLst/>
          </a:prstGeom>
          <a:noFill/>
        </p:spPr>
        <p:txBody>
          <a:bodyPr wrap="none" rtlCol="0">
            <a:spAutoFit/>
          </a:bodyPr>
          <a:lstStyle/>
          <a:p>
            <a:r>
              <a:rPr lang="en-GB" sz="2800" dirty="0"/>
              <a:t>Range of a property = type of object in a triple</a:t>
            </a:r>
          </a:p>
        </p:txBody>
      </p:sp>
      <p:sp>
        <p:nvSpPr>
          <p:cNvPr id="14" name="TextBox 13"/>
          <p:cNvSpPr txBox="1"/>
          <p:nvPr/>
        </p:nvSpPr>
        <p:spPr>
          <a:xfrm>
            <a:off x="948440" y="2492854"/>
            <a:ext cx="6067558" cy="523220"/>
          </a:xfrm>
          <a:prstGeom prst="rect">
            <a:avLst/>
          </a:prstGeom>
          <a:noFill/>
        </p:spPr>
        <p:txBody>
          <a:bodyPr wrap="none" rtlCol="0">
            <a:spAutoFit/>
          </a:bodyPr>
          <a:lstStyle/>
          <a:p>
            <a:r>
              <a:rPr lang="en-GB" sz="2800" dirty="0"/>
              <a:t>Only two types of object: thing, or string</a:t>
            </a:r>
          </a:p>
        </p:txBody>
      </p:sp>
      <p:sp>
        <p:nvSpPr>
          <p:cNvPr id="15" name="TextBox 14"/>
          <p:cNvSpPr txBox="1"/>
          <p:nvPr/>
        </p:nvSpPr>
        <p:spPr>
          <a:xfrm>
            <a:off x="948440" y="3439429"/>
            <a:ext cx="7105669" cy="1815882"/>
          </a:xfrm>
          <a:prstGeom prst="rect">
            <a:avLst/>
          </a:prstGeom>
          <a:noFill/>
        </p:spPr>
        <p:txBody>
          <a:bodyPr wrap="square" rtlCol="0">
            <a:spAutoFit/>
          </a:bodyPr>
          <a:lstStyle/>
          <a:p>
            <a:r>
              <a:rPr lang="en-GB" sz="2800" dirty="0"/>
              <a:t>OWL (Web Ontology Language) provides two types of property:</a:t>
            </a:r>
          </a:p>
          <a:p>
            <a:r>
              <a:rPr lang="en-GB" sz="2800" dirty="0" err="1"/>
              <a:t>ObjectProperty</a:t>
            </a:r>
            <a:r>
              <a:rPr lang="en-GB" sz="2800" dirty="0"/>
              <a:t>: expects a thing as the object</a:t>
            </a:r>
          </a:p>
          <a:p>
            <a:r>
              <a:rPr lang="en-GB" sz="2800" dirty="0" err="1"/>
              <a:t>DatatypeProperty</a:t>
            </a:r>
            <a:r>
              <a:rPr lang="en-GB" sz="2800" dirty="0"/>
              <a:t>: expect a string as the object</a:t>
            </a:r>
          </a:p>
        </p:txBody>
      </p:sp>
    </p:spTree>
    <p:extLst>
      <p:ext uri="{BB962C8B-B14F-4D97-AF65-F5344CB8AC3E}">
        <p14:creationId xmlns:p14="http://schemas.microsoft.com/office/powerpoint/2010/main" val="17141993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4403" y="415038"/>
            <a:ext cx="3458063" cy="707886"/>
          </a:xfrm>
          <a:prstGeom prst="rect">
            <a:avLst/>
          </a:prstGeom>
          <a:noFill/>
        </p:spPr>
        <p:txBody>
          <a:bodyPr wrap="none" rtlCol="0">
            <a:spAutoFit/>
          </a:bodyPr>
          <a:lstStyle/>
          <a:p>
            <a:r>
              <a:rPr lang="en-GB" sz="4000" dirty="0"/>
              <a:t>4 paths, 2 types</a:t>
            </a:r>
          </a:p>
        </p:txBody>
      </p:sp>
      <p:graphicFrame>
        <p:nvGraphicFramePr>
          <p:cNvPr id="6" name="Table 5"/>
          <p:cNvGraphicFramePr>
            <a:graphicFrameLocks noGrp="1"/>
          </p:cNvGraphicFramePr>
          <p:nvPr>
            <p:extLst>
              <p:ext uri="{D42A27DB-BD31-4B8C-83A1-F6EECF244321}">
                <p14:modId xmlns:p14="http://schemas.microsoft.com/office/powerpoint/2010/main" val="2016988679"/>
              </p:ext>
            </p:extLst>
          </p:nvPr>
        </p:nvGraphicFramePr>
        <p:xfrm>
          <a:off x="646543" y="1526309"/>
          <a:ext cx="7684657" cy="2590800"/>
        </p:xfrm>
        <a:graphic>
          <a:graphicData uri="http://schemas.openxmlformats.org/drawingml/2006/table">
            <a:tbl>
              <a:tblPr firstRow="1" bandRow="1">
                <a:tableStyleId>{5C22544A-7EE6-4342-B048-85BDC9FD1C3A}</a:tableStyleId>
              </a:tblPr>
              <a:tblGrid>
                <a:gridCol w="2346039">
                  <a:extLst>
                    <a:ext uri="{9D8B030D-6E8A-4147-A177-3AD203B41FA5}">
                      <a16:colId xmlns:a16="http://schemas.microsoft.com/office/drawing/2014/main" val="3260427982"/>
                    </a:ext>
                  </a:extLst>
                </a:gridCol>
                <a:gridCol w="2835563">
                  <a:extLst>
                    <a:ext uri="{9D8B030D-6E8A-4147-A177-3AD203B41FA5}">
                      <a16:colId xmlns:a16="http://schemas.microsoft.com/office/drawing/2014/main" val="1816344634"/>
                    </a:ext>
                  </a:extLst>
                </a:gridCol>
                <a:gridCol w="2503055">
                  <a:extLst>
                    <a:ext uri="{9D8B030D-6E8A-4147-A177-3AD203B41FA5}">
                      <a16:colId xmlns:a16="http://schemas.microsoft.com/office/drawing/2014/main" val="1244601261"/>
                    </a:ext>
                  </a:extLst>
                </a:gridCol>
              </a:tblGrid>
              <a:tr h="370840">
                <a:tc>
                  <a:txBody>
                    <a:bodyPr/>
                    <a:lstStyle/>
                    <a:p>
                      <a:r>
                        <a:rPr lang="en-GB" sz="2800" dirty="0"/>
                        <a:t>Property type</a:t>
                      </a:r>
                    </a:p>
                  </a:txBody>
                  <a:tcPr/>
                </a:tc>
                <a:tc>
                  <a:txBody>
                    <a:bodyPr/>
                    <a:lstStyle/>
                    <a:p>
                      <a:r>
                        <a:rPr lang="en-GB" sz="2800" dirty="0"/>
                        <a:t>Expected object</a:t>
                      </a:r>
                    </a:p>
                  </a:txBody>
                  <a:tcPr/>
                </a:tc>
                <a:tc>
                  <a:txBody>
                    <a:bodyPr/>
                    <a:lstStyle/>
                    <a:p>
                      <a:r>
                        <a:rPr lang="en-GB" sz="2800" dirty="0"/>
                        <a:t>Path</a:t>
                      </a:r>
                    </a:p>
                  </a:txBody>
                  <a:tcPr/>
                </a:tc>
                <a:extLst>
                  <a:ext uri="{0D108BD9-81ED-4DB2-BD59-A6C34878D82A}">
                    <a16:rowId xmlns:a16="http://schemas.microsoft.com/office/drawing/2014/main" val="1543272652"/>
                  </a:ext>
                </a:extLst>
              </a:tr>
              <a:tr h="370840">
                <a:tc>
                  <a:txBody>
                    <a:bodyPr/>
                    <a:lstStyle/>
                    <a:p>
                      <a:r>
                        <a:rPr lang="en-GB" sz="2800" dirty="0"/>
                        <a:t>Datatype</a:t>
                      </a:r>
                    </a:p>
                  </a:txBody>
                  <a:tcPr/>
                </a:tc>
                <a:tc>
                  <a:txBody>
                    <a:bodyPr/>
                    <a:lstStyle/>
                    <a:p>
                      <a:r>
                        <a:rPr lang="en-GB" sz="2800" dirty="0"/>
                        <a:t>Literal</a:t>
                      </a:r>
                    </a:p>
                  </a:txBody>
                  <a:tcPr/>
                </a:tc>
                <a:tc>
                  <a:txBody>
                    <a:bodyPr/>
                    <a:lstStyle/>
                    <a:p>
                      <a:r>
                        <a:rPr lang="en-GB" sz="2800" dirty="0"/>
                        <a:t>Unstructured</a:t>
                      </a:r>
                    </a:p>
                  </a:txBody>
                  <a:tcPr/>
                </a:tc>
                <a:extLst>
                  <a:ext uri="{0D108BD9-81ED-4DB2-BD59-A6C34878D82A}">
                    <a16:rowId xmlns:a16="http://schemas.microsoft.com/office/drawing/2014/main" val="4006342569"/>
                  </a:ext>
                </a:extLst>
              </a:tr>
              <a:tr h="370840">
                <a:tc>
                  <a:txBody>
                    <a:bodyPr/>
                    <a:lstStyle/>
                    <a:p>
                      <a:r>
                        <a:rPr lang="en-GB" sz="2800" dirty="0"/>
                        <a:t>+ SES </a:t>
                      </a:r>
                    </a:p>
                  </a:txBody>
                  <a:tcPr/>
                </a:tc>
                <a:tc>
                  <a:txBody>
                    <a:bodyPr/>
                    <a:lstStyle/>
                    <a:p>
                      <a:r>
                        <a:rPr lang="en-GB" sz="2800" dirty="0"/>
                        <a:t>Literal</a:t>
                      </a:r>
                      <a:r>
                        <a:rPr lang="en-GB" sz="2800" baseline="0" dirty="0"/>
                        <a:t> (typed)</a:t>
                      </a:r>
                      <a:endParaRPr lang="en-GB" sz="2800" dirty="0"/>
                    </a:p>
                  </a:txBody>
                  <a:tcPr/>
                </a:tc>
                <a:tc>
                  <a:txBody>
                    <a:bodyPr/>
                    <a:lstStyle/>
                    <a:p>
                      <a:r>
                        <a:rPr lang="en-GB" sz="2800" dirty="0"/>
                        <a:t>Structured</a:t>
                      </a:r>
                    </a:p>
                  </a:txBody>
                  <a:tcPr/>
                </a:tc>
                <a:extLst>
                  <a:ext uri="{0D108BD9-81ED-4DB2-BD59-A6C34878D82A}">
                    <a16:rowId xmlns:a16="http://schemas.microsoft.com/office/drawing/2014/main" val="2570253234"/>
                  </a:ext>
                </a:extLst>
              </a:tr>
              <a:tr h="370840">
                <a:tc>
                  <a:txBody>
                    <a:bodyPr/>
                    <a:lstStyle/>
                    <a:p>
                      <a:r>
                        <a:rPr lang="en-GB" sz="2800" dirty="0"/>
                        <a:t>+ data type</a:t>
                      </a:r>
                    </a:p>
                  </a:txBody>
                  <a:tcPr/>
                </a:tc>
                <a:tc>
                  <a:txBody>
                    <a:bodyPr/>
                    <a:lstStyle/>
                    <a:p>
                      <a:r>
                        <a:rPr lang="en-GB" sz="2800" dirty="0"/>
                        <a:t>Literal (typed)</a:t>
                      </a:r>
                    </a:p>
                  </a:txBody>
                  <a:tcPr/>
                </a:tc>
                <a:tc>
                  <a:txBody>
                    <a:bodyPr/>
                    <a:lstStyle/>
                    <a:p>
                      <a:r>
                        <a:rPr lang="en-GB" sz="2800" dirty="0"/>
                        <a:t>Identifier</a:t>
                      </a:r>
                    </a:p>
                  </a:txBody>
                  <a:tcPr/>
                </a:tc>
                <a:extLst>
                  <a:ext uri="{0D108BD9-81ED-4DB2-BD59-A6C34878D82A}">
                    <a16:rowId xmlns:a16="http://schemas.microsoft.com/office/drawing/2014/main" val="599519319"/>
                  </a:ext>
                </a:extLst>
              </a:tr>
              <a:tr h="370840">
                <a:tc>
                  <a:txBody>
                    <a:bodyPr/>
                    <a:lstStyle/>
                    <a:p>
                      <a:r>
                        <a:rPr lang="en-GB" sz="2800" dirty="0"/>
                        <a:t>Object</a:t>
                      </a:r>
                    </a:p>
                  </a:txBody>
                  <a:tcPr/>
                </a:tc>
                <a:tc>
                  <a:txBody>
                    <a:bodyPr/>
                    <a:lstStyle/>
                    <a:p>
                      <a:r>
                        <a:rPr lang="en-GB" sz="2800" dirty="0"/>
                        <a:t>URI</a:t>
                      </a:r>
                    </a:p>
                  </a:txBody>
                  <a:tcPr/>
                </a:tc>
                <a:tc>
                  <a:txBody>
                    <a:bodyPr/>
                    <a:lstStyle/>
                    <a:p>
                      <a:r>
                        <a:rPr lang="en-GB" sz="2800" dirty="0"/>
                        <a:t>URI</a:t>
                      </a:r>
                    </a:p>
                  </a:txBody>
                  <a:tcPr/>
                </a:tc>
                <a:extLst>
                  <a:ext uri="{0D108BD9-81ED-4DB2-BD59-A6C34878D82A}">
                    <a16:rowId xmlns:a16="http://schemas.microsoft.com/office/drawing/2014/main" val="930248644"/>
                  </a:ext>
                </a:extLst>
              </a:tr>
            </a:tbl>
          </a:graphicData>
        </a:graphic>
      </p:graphicFrame>
    </p:spTree>
    <p:extLst>
      <p:ext uri="{BB962C8B-B14F-4D97-AF65-F5344CB8AC3E}">
        <p14:creationId xmlns:p14="http://schemas.microsoft.com/office/powerpoint/2010/main" val="35922847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9961" y="1343853"/>
            <a:ext cx="7653602" cy="2425732"/>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11560" y="3843476"/>
            <a:ext cx="5224439" cy="2476846"/>
          </a:xfrm>
          <a:prstGeom prst="rect">
            <a:avLst/>
          </a:prstGeom>
        </p:spPr>
      </p:pic>
      <p:sp>
        <p:nvSpPr>
          <p:cNvPr id="5" name="TextBox 4"/>
          <p:cNvSpPr txBox="1"/>
          <p:nvPr/>
        </p:nvSpPr>
        <p:spPr>
          <a:xfrm>
            <a:off x="342486" y="4297069"/>
            <a:ext cx="2788641" cy="1569660"/>
          </a:xfrm>
          <a:prstGeom prst="rect">
            <a:avLst/>
          </a:prstGeom>
          <a:noFill/>
          <a:ln w="19050">
            <a:solidFill>
              <a:schemeClr val="tx1"/>
            </a:solidFill>
          </a:ln>
        </p:spPr>
        <p:txBody>
          <a:bodyPr wrap="square" rtlCol="0">
            <a:spAutoFit/>
          </a:bodyPr>
          <a:lstStyle/>
          <a:p>
            <a:r>
              <a:rPr lang="en-GB" sz="2400" dirty="0"/>
              <a:t>Vocabulary removed</a:t>
            </a:r>
          </a:p>
          <a:p>
            <a:r>
              <a:rPr lang="en-GB" sz="2400" dirty="0"/>
              <a:t>from “global” RDA</a:t>
            </a:r>
          </a:p>
          <a:p>
            <a:r>
              <a:rPr lang="en-GB" sz="2400" dirty="0"/>
              <a:t>becomes a “local” vocabulary</a:t>
            </a:r>
          </a:p>
        </p:txBody>
      </p:sp>
      <p:sp>
        <p:nvSpPr>
          <p:cNvPr id="6" name="TextBox 5"/>
          <p:cNvSpPr txBox="1"/>
          <p:nvPr/>
        </p:nvSpPr>
        <p:spPr>
          <a:xfrm>
            <a:off x="384403" y="415038"/>
            <a:ext cx="3970574" cy="707886"/>
          </a:xfrm>
          <a:prstGeom prst="rect">
            <a:avLst/>
          </a:prstGeom>
          <a:noFill/>
        </p:spPr>
        <p:txBody>
          <a:bodyPr wrap="none" rtlCol="0">
            <a:spAutoFit/>
          </a:bodyPr>
          <a:lstStyle/>
          <a:p>
            <a:r>
              <a:rPr lang="en-GB" sz="4000" dirty="0"/>
              <a:t>Local vocabularies</a:t>
            </a:r>
          </a:p>
        </p:txBody>
      </p:sp>
    </p:spTree>
    <p:extLst>
      <p:ext uri="{BB962C8B-B14F-4D97-AF65-F5344CB8AC3E}">
        <p14:creationId xmlns:p14="http://schemas.microsoft.com/office/powerpoint/2010/main" val="41597601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4403" y="415038"/>
            <a:ext cx="4216219" cy="707886"/>
          </a:xfrm>
          <a:prstGeom prst="rect">
            <a:avLst/>
          </a:prstGeom>
          <a:noFill/>
        </p:spPr>
        <p:txBody>
          <a:bodyPr wrap="none" rtlCol="0">
            <a:spAutoFit/>
          </a:bodyPr>
          <a:lstStyle/>
          <a:p>
            <a:r>
              <a:rPr lang="en-GB" sz="4000" dirty="0"/>
              <a:t>Local AP for gender</a:t>
            </a:r>
          </a:p>
        </p:txBody>
      </p:sp>
      <p:graphicFrame>
        <p:nvGraphicFramePr>
          <p:cNvPr id="2" name="Table 1"/>
          <p:cNvGraphicFramePr>
            <a:graphicFrameLocks noGrp="1"/>
          </p:cNvGraphicFramePr>
          <p:nvPr>
            <p:extLst>
              <p:ext uri="{D42A27DB-BD31-4B8C-83A1-F6EECF244321}">
                <p14:modId xmlns:p14="http://schemas.microsoft.com/office/powerpoint/2010/main" val="176969632"/>
              </p:ext>
            </p:extLst>
          </p:nvPr>
        </p:nvGraphicFramePr>
        <p:xfrm>
          <a:off x="384401" y="1878681"/>
          <a:ext cx="8334725" cy="1499906"/>
        </p:xfrm>
        <a:graphic>
          <a:graphicData uri="http://schemas.openxmlformats.org/drawingml/2006/table">
            <a:tbl>
              <a:tblPr firstRow="1" firstCol="1" bandRow="1">
                <a:tableStyleId>{5C22544A-7EE6-4342-B048-85BDC9FD1C3A}</a:tableStyleId>
              </a:tblPr>
              <a:tblGrid>
                <a:gridCol w="1793219">
                  <a:extLst>
                    <a:ext uri="{9D8B030D-6E8A-4147-A177-3AD203B41FA5}">
                      <a16:colId xmlns:a16="http://schemas.microsoft.com/office/drawing/2014/main" val="1679911371"/>
                    </a:ext>
                  </a:extLst>
                </a:gridCol>
                <a:gridCol w="909360">
                  <a:extLst>
                    <a:ext uri="{9D8B030D-6E8A-4147-A177-3AD203B41FA5}">
                      <a16:colId xmlns:a16="http://schemas.microsoft.com/office/drawing/2014/main" val="272320603"/>
                    </a:ext>
                  </a:extLst>
                </a:gridCol>
                <a:gridCol w="845350">
                  <a:extLst>
                    <a:ext uri="{9D8B030D-6E8A-4147-A177-3AD203B41FA5}">
                      <a16:colId xmlns:a16="http://schemas.microsoft.com/office/drawing/2014/main" val="3237687427"/>
                    </a:ext>
                  </a:extLst>
                </a:gridCol>
                <a:gridCol w="877050">
                  <a:extLst>
                    <a:ext uri="{9D8B030D-6E8A-4147-A177-3AD203B41FA5}">
                      <a16:colId xmlns:a16="http://schemas.microsoft.com/office/drawing/2014/main" val="4198006917"/>
                    </a:ext>
                  </a:extLst>
                </a:gridCol>
                <a:gridCol w="1230119">
                  <a:extLst>
                    <a:ext uri="{9D8B030D-6E8A-4147-A177-3AD203B41FA5}">
                      <a16:colId xmlns:a16="http://schemas.microsoft.com/office/drawing/2014/main" val="3889571808"/>
                    </a:ext>
                  </a:extLst>
                </a:gridCol>
                <a:gridCol w="1423481">
                  <a:extLst>
                    <a:ext uri="{9D8B030D-6E8A-4147-A177-3AD203B41FA5}">
                      <a16:colId xmlns:a16="http://schemas.microsoft.com/office/drawing/2014/main" val="2125500300"/>
                    </a:ext>
                  </a:extLst>
                </a:gridCol>
                <a:gridCol w="600999">
                  <a:extLst>
                    <a:ext uri="{9D8B030D-6E8A-4147-A177-3AD203B41FA5}">
                      <a16:colId xmlns:a16="http://schemas.microsoft.com/office/drawing/2014/main" val="3088662434"/>
                    </a:ext>
                  </a:extLst>
                </a:gridCol>
                <a:gridCol w="655147">
                  <a:extLst>
                    <a:ext uri="{9D8B030D-6E8A-4147-A177-3AD203B41FA5}">
                      <a16:colId xmlns:a16="http://schemas.microsoft.com/office/drawing/2014/main" val="4219331235"/>
                    </a:ext>
                  </a:extLst>
                </a:gridCol>
              </a:tblGrid>
              <a:tr h="749953">
                <a:tc>
                  <a:txBody>
                    <a:bodyPr/>
                    <a:lstStyle/>
                    <a:p>
                      <a:pPr>
                        <a:lnSpc>
                          <a:spcPct val="107000"/>
                        </a:lnSpc>
                        <a:spcAft>
                          <a:spcPts val="0"/>
                        </a:spcAft>
                      </a:pPr>
                      <a:r>
                        <a:rPr lang="en-GB" sz="1800">
                          <a:effectLst/>
                        </a:rPr>
                        <a:t>Element</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Range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Value</a:t>
                      </a:r>
                    </a:p>
                    <a:p>
                      <a:pPr>
                        <a:lnSpc>
                          <a:spcPct val="107000"/>
                        </a:lnSpc>
                        <a:spcAft>
                          <a:spcPts val="0"/>
                        </a:spcAft>
                      </a:pPr>
                      <a:r>
                        <a:rPr lang="en-GB" sz="1800">
                          <a:effectLst/>
                        </a:rPr>
                        <a:t>string</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rPr>
                        <a:t>String</a:t>
                      </a:r>
                    </a:p>
                    <a:p>
                      <a:pPr>
                        <a:lnSpc>
                          <a:spcPct val="107000"/>
                        </a:lnSpc>
                        <a:spcAft>
                          <a:spcPts val="0"/>
                        </a:spcAft>
                      </a:pPr>
                      <a:r>
                        <a:rPr lang="en-GB" sz="1800" dirty="0">
                          <a:effectLst/>
                        </a:rPr>
                        <a:t>type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rPr>
                        <a:t>SES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VES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Min</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Max</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6976350"/>
                  </a:ext>
                </a:extLst>
              </a:tr>
              <a:tr h="749953">
                <a:tc>
                  <a:txBody>
                    <a:bodyPr/>
                    <a:lstStyle/>
                    <a:p>
                      <a:pPr>
                        <a:lnSpc>
                          <a:spcPct val="107000"/>
                        </a:lnSpc>
                        <a:spcAft>
                          <a:spcPts val="0"/>
                        </a:spcAft>
                      </a:pPr>
                      <a:r>
                        <a:rPr lang="en-GB" sz="1800" dirty="0">
                          <a:effectLst/>
                        </a:rPr>
                        <a:t>gender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non-literal</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Yes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typed</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ALA Gender</a:t>
                      </a:r>
                    </a:p>
                  </a:txBody>
                  <a:tcPr marL="68580" marR="68580" marT="0" marB="0"/>
                </a:tc>
                <a:tc>
                  <a:txBody>
                    <a:bodyPr/>
                    <a:lstStyle/>
                    <a:p>
                      <a:endParaRPr lang="en-GB" sz="1800" dirty="0">
                        <a:effectLst/>
                        <a:latin typeface="Calibri" panose="020F0502020204030204" pitchFamily="34" charset="0"/>
                      </a:endParaRPr>
                    </a:p>
                  </a:txBody>
                  <a:tcPr marL="68580" marR="68580" marT="0" marB="0"/>
                </a:tc>
                <a:tc>
                  <a:txBody>
                    <a:bodyPr/>
                    <a:lstStyle/>
                    <a:p>
                      <a:r>
                        <a:rPr lang="en-GB" sz="1800" dirty="0">
                          <a:effectLst/>
                          <a:latin typeface="Calibri" panose="020F0502020204030204" pitchFamily="34" charset="0"/>
                        </a:rPr>
                        <a:t>1</a:t>
                      </a:r>
                    </a:p>
                  </a:txBody>
                  <a:tcPr marL="68580" marR="68580" marT="0" marB="0"/>
                </a:tc>
                <a:extLst>
                  <a:ext uri="{0D108BD9-81ED-4DB2-BD59-A6C34878D82A}">
                    <a16:rowId xmlns:a16="http://schemas.microsoft.com/office/drawing/2014/main" val="2007425804"/>
                  </a:ext>
                </a:extLst>
              </a:tr>
            </a:tbl>
          </a:graphicData>
        </a:graphic>
      </p:graphicFrame>
      <p:sp>
        <p:nvSpPr>
          <p:cNvPr id="4" name="TextBox 3"/>
          <p:cNvSpPr txBox="1"/>
          <p:nvPr/>
        </p:nvSpPr>
        <p:spPr>
          <a:xfrm>
            <a:off x="384400" y="3912671"/>
            <a:ext cx="8334725" cy="954107"/>
          </a:xfrm>
          <a:prstGeom prst="rect">
            <a:avLst/>
          </a:prstGeom>
          <a:noFill/>
        </p:spPr>
        <p:txBody>
          <a:bodyPr wrap="square" rtlCol="0">
            <a:spAutoFit/>
          </a:bodyPr>
          <a:lstStyle/>
          <a:p>
            <a:r>
              <a:rPr lang="en-GB" sz="2800" dirty="0"/>
              <a:t>Gender uses a local VES (ALA), is not mandatory, and is non-repeatable</a:t>
            </a:r>
          </a:p>
        </p:txBody>
      </p:sp>
    </p:spTree>
    <p:extLst>
      <p:ext uri="{BB962C8B-B14F-4D97-AF65-F5344CB8AC3E}">
        <p14:creationId xmlns:p14="http://schemas.microsoft.com/office/powerpoint/2010/main" val="4611282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4403" y="415038"/>
            <a:ext cx="4635180" cy="707886"/>
          </a:xfrm>
          <a:prstGeom prst="rect">
            <a:avLst/>
          </a:prstGeom>
          <a:noFill/>
        </p:spPr>
        <p:txBody>
          <a:bodyPr wrap="none" rtlCol="0">
            <a:spAutoFit/>
          </a:bodyPr>
          <a:lstStyle/>
          <a:p>
            <a:r>
              <a:rPr lang="en-GB" sz="4000" dirty="0"/>
              <a:t>Another gender issue</a:t>
            </a:r>
          </a:p>
        </p:txBody>
      </p:sp>
      <p:sp>
        <p:nvSpPr>
          <p:cNvPr id="3" name="TextBox 2"/>
          <p:cNvSpPr txBox="1"/>
          <p:nvPr/>
        </p:nvSpPr>
        <p:spPr>
          <a:xfrm>
            <a:off x="948440" y="1546279"/>
            <a:ext cx="7521305" cy="1384995"/>
          </a:xfrm>
          <a:prstGeom prst="rect">
            <a:avLst/>
          </a:prstGeom>
          <a:noFill/>
        </p:spPr>
        <p:txBody>
          <a:bodyPr wrap="square" rtlCol="0">
            <a:spAutoFit/>
          </a:bodyPr>
          <a:lstStyle/>
          <a:p>
            <a:r>
              <a:rPr lang="en-GB" sz="2800" dirty="0"/>
              <a:t>Gender distinctions in roles (relationship designators) have largely disappeared in Anglophone countries: "actor" is gender-neutral</a:t>
            </a:r>
          </a:p>
        </p:txBody>
      </p:sp>
      <p:sp>
        <p:nvSpPr>
          <p:cNvPr id="4" name="TextBox 3"/>
          <p:cNvSpPr txBox="1"/>
          <p:nvPr/>
        </p:nvSpPr>
        <p:spPr>
          <a:xfrm>
            <a:off x="948439" y="3231916"/>
            <a:ext cx="7521305" cy="954107"/>
          </a:xfrm>
          <a:prstGeom prst="rect">
            <a:avLst/>
          </a:prstGeom>
          <a:noFill/>
        </p:spPr>
        <p:txBody>
          <a:bodyPr wrap="square" rtlCol="0">
            <a:spAutoFit/>
          </a:bodyPr>
          <a:lstStyle/>
          <a:p>
            <a:r>
              <a:rPr lang="en-GB" sz="2800" dirty="0"/>
              <a:t>But this is not the case in many other languages: "</a:t>
            </a:r>
            <a:r>
              <a:rPr lang="en-GB" sz="2800" dirty="0" err="1"/>
              <a:t>acteur</a:t>
            </a:r>
            <a:r>
              <a:rPr lang="en-GB" sz="2800" dirty="0"/>
              <a:t>" is male; "</a:t>
            </a:r>
            <a:r>
              <a:rPr lang="en-GB" sz="2800" dirty="0" err="1"/>
              <a:t>actrice</a:t>
            </a:r>
            <a:r>
              <a:rPr lang="en-GB" sz="2800" dirty="0"/>
              <a:t>" is female</a:t>
            </a:r>
          </a:p>
        </p:txBody>
      </p:sp>
      <p:sp>
        <p:nvSpPr>
          <p:cNvPr id="5" name="TextBox 4"/>
          <p:cNvSpPr txBox="1"/>
          <p:nvPr/>
        </p:nvSpPr>
        <p:spPr>
          <a:xfrm>
            <a:off x="948438" y="4486665"/>
            <a:ext cx="7521305" cy="954107"/>
          </a:xfrm>
          <a:prstGeom prst="rect">
            <a:avLst/>
          </a:prstGeom>
          <a:noFill/>
        </p:spPr>
        <p:txBody>
          <a:bodyPr wrap="square" rtlCol="0">
            <a:spAutoFit/>
          </a:bodyPr>
          <a:lstStyle/>
          <a:p>
            <a:r>
              <a:rPr lang="en-GB" sz="2800" dirty="0"/>
              <a:t>Translations make a compromise and use the male form, but this looks strange to metadata users</a:t>
            </a:r>
          </a:p>
        </p:txBody>
      </p:sp>
    </p:spTree>
    <p:extLst>
      <p:ext uri="{BB962C8B-B14F-4D97-AF65-F5344CB8AC3E}">
        <p14:creationId xmlns:p14="http://schemas.microsoft.com/office/powerpoint/2010/main" val="3598259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4403" y="415038"/>
            <a:ext cx="8151270" cy="707886"/>
          </a:xfrm>
          <a:prstGeom prst="rect">
            <a:avLst/>
          </a:prstGeom>
          <a:noFill/>
        </p:spPr>
        <p:txBody>
          <a:bodyPr wrap="none" rtlCol="0">
            <a:spAutoFit/>
          </a:bodyPr>
          <a:lstStyle/>
          <a:p>
            <a:r>
              <a:rPr lang="en-GB" sz="4000" dirty="0"/>
              <a:t>Local refinements to vocabulary terms</a:t>
            </a:r>
          </a:p>
        </p:txBody>
      </p:sp>
      <p:sp>
        <p:nvSpPr>
          <p:cNvPr id="3" name="TextBox 2"/>
          <p:cNvSpPr txBox="1"/>
          <p:nvPr/>
        </p:nvSpPr>
        <p:spPr>
          <a:xfrm>
            <a:off x="2548806" y="2260471"/>
            <a:ext cx="939360" cy="523220"/>
          </a:xfrm>
          <a:prstGeom prst="rect">
            <a:avLst/>
          </a:prstGeom>
          <a:noFill/>
        </p:spPr>
        <p:txBody>
          <a:bodyPr wrap="none" rtlCol="0">
            <a:spAutoFit/>
          </a:bodyPr>
          <a:lstStyle/>
          <a:p>
            <a:r>
              <a:rPr lang="en-GB" sz="2800" dirty="0"/>
              <a:t>actor</a:t>
            </a:r>
          </a:p>
        </p:txBody>
      </p:sp>
      <p:sp>
        <p:nvSpPr>
          <p:cNvPr id="4" name="TextBox 3"/>
          <p:cNvSpPr txBox="1"/>
          <p:nvPr/>
        </p:nvSpPr>
        <p:spPr>
          <a:xfrm>
            <a:off x="1565447" y="3855004"/>
            <a:ext cx="1116972" cy="523220"/>
          </a:xfrm>
          <a:prstGeom prst="rect">
            <a:avLst/>
          </a:prstGeom>
          <a:noFill/>
        </p:spPr>
        <p:txBody>
          <a:bodyPr wrap="none" rtlCol="0">
            <a:spAutoFit/>
          </a:bodyPr>
          <a:lstStyle/>
          <a:p>
            <a:r>
              <a:rPr lang="en-GB" sz="2800" dirty="0" err="1"/>
              <a:t>acteur</a:t>
            </a:r>
            <a:endParaRPr lang="en-GB" sz="2800" dirty="0"/>
          </a:p>
        </p:txBody>
      </p:sp>
      <p:sp>
        <p:nvSpPr>
          <p:cNvPr id="5" name="TextBox 4"/>
          <p:cNvSpPr txBox="1"/>
          <p:nvPr/>
        </p:nvSpPr>
        <p:spPr>
          <a:xfrm>
            <a:off x="3339962" y="3855004"/>
            <a:ext cx="1165704" cy="523220"/>
          </a:xfrm>
          <a:prstGeom prst="rect">
            <a:avLst/>
          </a:prstGeom>
          <a:noFill/>
        </p:spPr>
        <p:txBody>
          <a:bodyPr wrap="none" rtlCol="0">
            <a:spAutoFit/>
          </a:bodyPr>
          <a:lstStyle/>
          <a:p>
            <a:r>
              <a:rPr lang="en-GB" sz="2800" dirty="0" err="1"/>
              <a:t>actrice</a:t>
            </a:r>
            <a:endParaRPr lang="en-GB" sz="2800" dirty="0"/>
          </a:p>
        </p:txBody>
      </p:sp>
      <p:cxnSp>
        <p:nvCxnSpPr>
          <p:cNvPr id="7" name="Straight Arrow Connector 6"/>
          <p:cNvCxnSpPr>
            <a:stCxn id="4" idx="0"/>
            <a:endCxn id="3" idx="2"/>
          </p:cNvCxnSpPr>
          <p:nvPr/>
        </p:nvCxnSpPr>
        <p:spPr>
          <a:xfrm flipV="1">
            <a:off x="2123933" y="2783691"/>
            <a:ext cx="894553" cy="1071313"/>
          </a:xfrm>
          <a:prstGeom prst="straightConnector1">
            <a:avLst/>
          </a:prstGeom>
          <a:ln w="28575">
            <a:tailEnd type="triangle" w="lg" len="lg"/>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5" idx="0"/>
            <a:endCxn id="3" idx="2"/>
          </p:cNvCxnSpPr>
          <p:nvPr/>
        </p:nvCxnSpPr>
        <p:spPr>
          <a:xfrm flipH="1" flipV="1">
            <a:off x="3018486" y="2783691"/>
            <a:ext cx="904328" cy="1071313"/>
          </a:xfrm>
          <a:prstGeom prst="straightConnector1">
            <a:avLst/>
          </a:prstGeom>
          <a:ln w="28575">
            <a:tailEnd type="triangle" w="lg" len="lg"/>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6409606" y="2260471"/>
            <a:ext cx="1179618" cy="523220"/>
          </a:xfrm>
          <a:prstGeom prst="rect">
            <a:avLst/>
          </a:prstGeom>
          <a:noFill/>
        </p:spPr>
        <p:txBody>
          <a:bodyPr wrap="none" rtlCol="0">
            <a:spAutoFit/>
          </a:bodyPr>
          <a:lstStyle/>
          <a:p>
            <a:r>
              <a:rPr lang="en-GB" sz="2800" dirty="0"/>
              <a:t>Person</a:t>
            </a:r>
          </a:p>
        </p:txBody>
      </p:sp>
      <p:sp>
        <p:nvSpPr>
          <p:cNvPr id="15" name="TextBox 14"/>
          <p:cNvSpPr txBox="1"/>
          <p:nvPr/>
        </p:nvSpPr>
        <p:spPr>
          <a:xfrm>
            <a:off x="5641014" y="3855004"/>
            <a:ext cx="923651" cy="523220"/>
          </a:xfrm>
          <a:prstGeom prst="rect">
            <a:avLst/>
          </a:prstGeom>
          <a:noFill/>
        </p:spPr>
        <p:txBody>
          <a:bodyPr wrap="none" rtlCol="0">
            <a:spAutoFit/>
          </a:bodyPr>
          <a:lstStyle/>
          <a:p>
            <a:r>
              <a:rPr lang="en-GB" sz="2800" dirty="0"/>
              <a:t>Male</a:t>
            </a:r>
          </a:p>
        </p:txBody>
      </p:sp>
      <p:sp>
        <p:nvSpPr>
          <p:cNvPr id="16" name="TextBox 15"/>
          <p:cNvSpPr txBox="1"/>
          <p:nvPr/>
        </p:nvSpPr>
        <p:spPr>
          <a:xfrm>
            <a:off x="7295077" y="3855004"/>
            <a:ext cx="1240596" cy="523220"/>
          </a:xfrm>
          <a:prstGeom prst="rect">
            <a:avLst/>
          </a:prstGeom>
          <a:noFill/>
        </p:spPr>
        <p:txBody>
          <a:bodyPr wrap="none" rtlCol="0">
            <a:spAutoFit/>
          </a:bodyPr>
          <a:lstStyle/>
          <a:p>
            <a:r>
              <a:rPr lang="en-GB" sz="2800" dirty="0"/>
              <a:t>Female</a:t>
            </a:r>
          </a:p>
        </p:txBody>
      </p:sp>
      <p:cxnSp>
        <p:nvCxnSpPr>
          <p:cNvPr id="17" name="Straight Arrow Connector 16"/>
          <p:cNvCxnSpPr>
            <a:stCxn id="15" idx="0"/>
            <a:endCxn id="14" idx="2"/>
          </p:cNvCxnSpPr>
          <p:nvPr/>
        </p:nvCxnSpPr>
        <p:spPr>
          <a:xfrm flipV="1">
            <a:off x="6102840" y="2783691"/>
            <a:ext cx="896575" cy="1071313"/>
          </a:xfrm>
          <a:prstGeom prst="straightConnector1">
            <a:avLst/>
          </a:prstGeom>
          <a:ln w="28575">
            <a:tailEnd type="triangle"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6" idx="0"/>
            <a:endCxn id="14" idx="2"/>
          </p:cNvCxnSpPr>
          <p:nvPr/>
        </p:nvCxnSpPr>
        <p:spPr>
          <a:xfrm flipH="1" flipV="1">
            <a:off x="6999415" y="2783691"/>
            <a:ext cx="915960" cy="1071313"/>
          </a:xfrm>
          <a:prstGeom prst="straightConnector1">
            <a:avLst/>
          </a:prstGeom>
          <a:ln w="28575">
            <a:tailEnd type="triangle" w="lg" len="lg"/>
          </a:ln>
        </p:spPr>
        <p:style>
          <a:lnRef idx="1">
            <a:schemeClr val="accent1"/>
          </a:lnRef>
          <a:fillRef idx="0">
            <a:schemeClr val="accent1"/>
          </a:fillRef>
          <a:effectRef idx="0">
            <a:schemeClr val="accent1"/>
          </a:effectRef>
          <a:fontRef idx="minor">
            <a:schemeClr val="tx1"/>
          </a:fontRef>
        </p:style>
      </p:cxnSp>
      <p:cxnSp>
        <p:nvCxnSpPr>
          <p:cNvPr id="21" name="Curved Connector 20"/>
          <p:cNvCxnSpPr>
            <a:stCxn id="4" idx="2"/>
            <a:endCxn id="15" idx="2"/>
          </p:cNvCxnSpPr>
          <p:nvPr/>
        </p:nvCxnSpPr>
        <p:spPr>
          <a:xfrm rot="16200000" flipH="1">
            <a:off x="4113386" y="2388770"/>
            <a:ext cx="12700" cy="3978907"/>
          </a:xfrm>
          <a:prstGeom prst="curvedConnector3">
            <a:avLst>
              <a:gd name="adj1" fmla="val 1800000"/>
            </a:avLst>
          </a:prstGeom>
          <a:ln w="1905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urved Connector 23"/>
          <p:cNvCxnSpPr>
            <a:stCxn id="5" idx="2"/>
            <a:endCxn id="16" idx="2"/>
          </p:cNvCxnSpPr>
          <p:nvPr/>
        </p:nvCxnSpPr>
        <p:spPr>
          <a:xfrm rot="16200000" flipH="1">
            <a:off x="5919094" y="2381943"/>
            <a:ext cx="12700" cy="3992561"/>
          </a:xfrm>
          <a:prstGeom prst="curvedConnector3">
            <a:avLst>
              <a:gd name="adj1" fmla="val 1800000"/>
            </a:avLst>
          </a:prstGeom>
          <a:ln w="1905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600003" y="3088514"/>
            <a:ext cx="1835631" cy="461665"/>
          </a:xfrm>
          <a:prstGeom prst="rect">
            <a:avLst/>
          </a:prstGeom>
          <a:noFill/>
        </p:spPr>
        <p:txBody>
          <a:bodyPr wrap="none" rtlCol="0">
            <a:spAutoFit/>
          </a:bodyPr>
          <a:lstStyle/>
          <a:p>
            <a:r>
              <a:rPr lang="en-GB" sz="2400" dirty="0"/>
              <a:t>Sub-property</a:t>
            </a:r>
          </a:p>
        </p:txBody>
      </p:sp>
      <p:sp>
        <p:nvSpPr>
          <p:cNvPr id="32" name="TextBox 31"/>
          <p:cNvSpPr txBox="1"/>
          <p:nvPr/>
        </p:nvSpPr>
        <p:spPr>
          <a:xfrm>
            <a:off x="5077190" y="3088514"/>
            <a:ext cx="1332416" cy="461665"/>
          </a:xfrm>
          <a:prstGeom prst="rect">
            <a:avLst/>
          </a:prstGeom>
          <a:noFill/>
        </p:spPr>
        <p:txBody>
          <a:bodyPr wrap="none" rtlCol="0">
            <a:spAutoFit/>
          </a:bodyPr>
          <a:lstStyle/>
          <a:p>
            <a:r>
              <a:rPr lang="en-GB" sz="2400" dirty="0"/>
              <a:t>Sub-class</a:t>
            </a:r>
          </a:p>
        </p:txBody>
      </p:sp>
      <p:sp>
        <p:nvSpPr>
          <p:cNvPr id="33" name="TextBox 32"/>
          <p:cNvSpPr txBox="1"/>
          <p:nvPr/>
        </p:nvSpPr>
        <p:spPr>
          <a:xfrm>
            <a:off x="4588957" y="4765783"/>
            <a:ext cx="956352" cy="461665"/>
          </a:xfrm>
          <a:prstGeom prst="rect">
            <a:avLst/>
          </a:prstGeom>
          <a:noFill/>
        </p:spPr>
        <p:txBody>
          <a:bodyPr wrap="none" rtlCol="0">
            <a:spAutoFit/>
          </a:bodyPr>
          <a:lstStyle/>
          <a:p>
            <a:r>
              <a:rPr lang="en-GB" sz="2400" dirty="0"/>
              <a:t>Range</a:t>
            </a:r>
          </a:p>
        </p:txBody>
      </p:sp>
      <p:sp>
        <p:nvSpPr>
          <p:cNvPr id="6" name="TextBox 5"/>
          <p:cNvSpPr txBox="1"/>
          <p:nvPr/>
        </p:nvSpPr>
        <p:spPr>
          <a:xfrm>
            <a:off x="600003" y="2227354"/>
            <a:ext cx="804579" cy="523220"/>
          </a:xfrm>
          <a:prstGeom prst="rect">
            <a:avLst/>
          </a:prstGeom>
          <a:solidFill>
            <a:schemeClr val="accent1"/>
          </a:solidFill>
        </p:spPr>
        <p:txBody>
          <a:bodyPr wrap="none" rtlCol="0">
            <a:spAutoFit/>
          </a:bodyPr>
          <a:lstStyle/>
          <a:p>
            <a:r>
              <a:rPr lang="en-GB" sz="2800" dirty="0"/>
              <a:t>RDA</a:t>
            </a:r>
          </a:p>
        </p:txBody>
      </p:sp>
      <p:sp>
        <p:nvSpPr>
          <p:cNvPr id="19" name="TextBox 18"/>
          <p:cNvSpPr txBox="1"/>
          <p:nvPr/>
        </p:nvSpPr>
        <p:spPr>
          <a:xfrm>
            <a:off x="611414" y="3848653"/>
            <a:ext cx="927113" cy="523220"/>
          </a:xfrm>
          <a:prstGeom prst="rect">
            <a:avLst/>
          </a:prstGeom>
          <a:solidFill>
            <a:schemeClr val="accent1"/>
          </a:solidFill>
        </p:spPr>
        <p:txBody>
          <a:bodyPr wrap="none" rtlCol="0">
            <a:spAutoFit/>
          </a:bodyPr>
          <a:lstStyle/>
          <a:p>
            <a:r>
              <a:rPr lang="en-GB" sz="2800" dirty="0"/>
              <a:t>Local</a:t>
            </a:r>
          </a:p>
        </p:txBody>
      </p:sp>
    </p:spTree>
    <p:extLst>
      <p:ext uri="{BB962C8B-B14F-4D97-AF65-F5344CB8AC3E}">
        <p14:creationId xmlns:p14="http://schemas.microsoft.com/office/powerpoint/2010/main" val="1999626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1"/>
                                        </p:tgtEl>
                                        <p:attrNameLst>
                                          <p:attrName>style.visibility</p:attrName>
                                        </p:attrNameLst>
                                      </p:cBhvr>
                                      <p:to>
                                        <p:strVal val="visible"/>
                                      </p:to>
                                    </p:set>
                                    <p:animEffect transition="in" filter="fade">
                                      <p:cBhvr>
                                        <p:cTn id="14" dur="1000"/>
                                        <p:tgtEl>
                                          <p:spTgt spid="31"/>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10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1000"/>
                                        <p:tgtEl>
                                          <p:spTgt spid="5"/>
                                        </p:tgtEl>
                                      </p:cBhvr>
                                    </p:animEffect>
                                  </p:childTnLst>
                                </p:cTn>
                              </p:par>
                            </p:childTnLst>
                          </p:cTn>
                        </p:par>
                        <p:par>
                          <p:cTn id="24" fill="hold">
                            <p:stCondLst>
                              <p:cond delay="1000"/>
                            </p:stCondLst>
                            <p:childTnLst>
                              <p:par>
                                <p:cTn id="25" presetID="10" presetClass="entr" presetSubtype="0" fill="hold"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1000"/>
                                        <p:tgtEl>
                                          <p:spTgt spid="21"/>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fade">
                                      <p:cBhvr>
                                        <p:cTn id="35" dur="1000"/>
                                        <p:tgtEl>
                                          <p:spTgt spid="33"/>
                                        </p:tgtEl>
                                      </p:cBhvr>
                                    </p:animEffect>
                                  </p:childTnLst>
                                </p:cTn>
                              </p:par>
                            </p:childTnLst>
                          </p:cTn>
                        </p:par>
                        <p:par>
                          <p:cTn id="36" fill="hold">
                            <p:stCondLst>
                              <p:cond delay="1000"/>
                            </p:stCondLst>
                            <p:childTnLst>
                              <p:par>
                                <p:cTn id="37" presetID="10" presetClass="entr" presetSubtype="0" fill="hold" grpId="0" nodeType="after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fade">
                                      <p:cBhvr>
                                        <p:cTn id="39" dur="1000"/>
                                        <p:tgtEl>
                                          <p:spTgt spid="15"/>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24"/>
                                        </p:tgtEl>
                                        <p:attrNameLst>
                                          <p:attrName>style.visibility</p:attrName>
                                        </p:attrNameLst>
                                      </p:cBhvr>
                                      <p:to>
                                        <p:strVal val="visible"/>
                                      </p:to>
                                    </p:set>
                                    <p:animEffect transition="in" filter="fade">
                                      <p:cBhvr>
                                        <p:cTn id="44" dur="1000"/>
                                        <p:tgtEl>
                                          <p:spTgt spid="24"/>
                                        </p:tgtEl>
                                      </p:cBhvr>
                                    </p:animEffect>
                                  </p:childTnLst>
                                </p:cTn>
                              </p:par>
                            </p:childTnLst>
                          </p:cTn>
                        </p:par>
                        <p:par>
                          <p:cTn id="45" fill="hold">
                            <p:stCondLst>
                              <p:cond delay="1000"/>
                            </p:stCondLst>
                            <p:childTnLst>
                              <p:par>
                                <p:cTn id="46" presetID="10" presetClass="entr" presetSubtype="0" fill="hold" grpId="0" nodeType="after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1000"/>
                                        <p:tgtEl>
                                          <p:spTgt spid="16"/>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fade">
                                      <p:cBhvr>
                                        <p:cTn id="53" dur="1000"/>
                                        <p:tgtEl>
                                          <p:spTgt spid="18"/>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32"/>
                                        </p:tgtEl>
                                        <p:attrNameLst>
                                          <p:attrName>style.visibility</p:attrName>
                                        </p:attrNameLst>
                                      </p:cBhvr>
                                      <p:to>
                                        <p:strVal val="visible"/>
                                      </p:to>
                                    </p:set>
                                    <p:animEffect transition="in" filter="fade">
                                      <p:cBhvr>
                                        <p:cTn id="56" dur="1000"/>
                                        <p:tgtEl>
                                          <p:spTgt spid="32"/>
                                        </p:tgtEl>
                                      </p:cBhvr>
                                    </p:animEffect>
                                  </p:childTnLst>
                                </p:cTn>
                              </p:par>
                            </p:childTnLst>
                          </p:cTn>
                        </p:par>
                        <p:par>
                          <p:cTn id="57" fill="hold">
                            <p:stCondLst>
                              <p:cond delay="1000"/>
                            </p:stCondLst>
                            <p:childTnLst>
                              <p:par>
                                <p:cTn id="58" presetID="10" presetClass="entr" presetSubtype="0" fill="hold" grpId="0" nodeType="afterEffect">
                                  <p:stCondLst>
                                    <p:cond delay="0"/>
                                  </p:stCondLst>
                                  <p:childTnLst>
                                    <p:set>
                                      <p:cBhvr>
                                        <p:cTn id="59" dur="1" fill="hold">
                                          <p:stCondLst>
                                            <p:cond delay="0"/>
                                          </p:stCondLst>
                                        </p:cTn>
                                        <p:tgtEl>
                                          <p:spTgt spid="14"/>
                                        </p:tgtEl>
                                        <p:attrNameLst>
                                          <p:attrName>style.visibility</p:attrName>
                                        </p:attrNameLst>
                                      </p:cBhvr>
                                      <p:to>
                                        <p:strVal val="visible"/>
                                      </p:to>
                                    </p:set>
                                    <p:animEffect transition="in" filter="fade">
                                      <p:cBhvr>
                                        <p:cTn id="60" dur="1000"/>
                                        <p:tgtEl>
                                          <p:spTgt spid="14"/>
                                        </p:tgtEl>
                                      </p:cBhvr>
                                    </p:animEffect>
                                  </p:childTnLst>
                                </p:cTn>
                              </p:par>
                            </p:childTnLst>
                          </p:cTn>
                        </p:par>
                        <p:par>
                          <p:cTn id="61" fill="hold">
                            <p:stCondLst>
                              <p:cond delay="2000"/>
                            </p:stCondLst>
                            <p:childTnLst>
                              <p:par>
                                <p:cTn id="62" presetID="10" presetClass="entr" presetSubtype="0" fill="hold" nodeType="afterEffect">
                                  <p:stCondLst>
                                    <p:cond delay="0"/>
                                  </p:stCondLst>
                                  <p:childTnLst>
                                    <p:set>
                                      <p:cBhvr>
                                        <p:cTn id="63" dur="1" fill="hold">
                                          <p:stCondLst>
                                            <p:cond delay="0"/>
                                          </p:stCondLst>
                                        </p:cTn>
                                        <p:tgtEl>
                                          <p:spTgt spid="17"/>
                                        </p:tgtEl>
                                        <p:attrNameLst>
                                          <p:attrName>style.visibility</p:attrName>
                                        </p:attrNameLst>
                                      </p:cBhvr>
                                      <p:to>
                                        <p:strVal val="visible"/>
                                      </p:to>
                                    </p:set>
                                    <p:animEffect transition="in" filter="fade">
                                      <p:cBhvr>
                                        <p:cTn id="64"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14" grpId="0"/>
      <p:bldP spid="15" grpId="0"/>
      <p:bldP spid="16" grpId="0"/>
      <p:bldP spid="31" grpId="0"/>
      <p:bldP spid="32" grpId="0"/>
      <p:bldP spid="3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4403" y="415038"/>
            <a:ext cx="2459328" cy="707886"/>
          </a:xfrm>
          <a:prstGeom prst="rect">
            <a:avLst/>
          </a:prstGeom>
          <a:noFill/>
        </p:spPr>
        <p:txBody>
          <a:bodyPr wrap="none" rtlCol="0">
            <a:spAutoFit/>
          </a:bodyPr>
          <a:lstStyle/>
          <a:p>
            <a:r>
              <a:rPr lang="en-GB" sz="4000" dirty="0"/>
              <a:t>Conclusion</a:t>
            </a:r>
          </a:p>
        </p:txBody>
      </p:sp>
      <p:sp>
        <p:nvSpPr>
          <p:cNvPr id="3" name="TextBox 2"/>
          <p:cNvSpPr txBox="1"/>
          <p:nvPr/>
        </p:nvSpPr>
        <p:spPr>
          <a:xfrm>
            <a:off x="1614067" y="1915810"/>
            <a:ext cx="5773119" cy="523220"/>
          </a:xfrm>
          <a:prstGeom prst="rect">
            <a:avLst/>
          </a:prstGeom>
          <a:noFill/>
        </p:spPr>
        <p:txBody>
          <a:bodyPr wrap="none" rtlCol="0">
            <a:spAutoFit/>
          </a:bodyPr>
          <a:lstStyle/>
          <a:p>
            <a:r>
              <a:rPr lang="en-GB" sz="2800" dirty="0"/>
              <a:t>Accommodating the local in the global</a:t>
            </a:r>
          </a:p>
        </p:txBody>
      </p:sp>
      <p:sp>
        <p:nvSpPr>
          <p:cNvPr id="6" name="TextBox 5"/>
          <p:cNvSpPr txBox="1"/>
          <p:nvPr/>
        </p:nvSpPr>
        <p:spPr>
          <a:xfrm>
            <a:off x="1614067" y="2780307"/>
            <a:ext cx="5773119" cy="954107"/>
          </a:xfrm>
          <a:prstGeom prst="rect">
            <a:avLst/>
          </a:prstGeom>
          <a:noFill/>
        </p:spPr>
        <p:txBody>
          <a:bodyPr wrap="square" rtlCol="0">
            <a:spAutoFit/>
          </a:bodyPr>
          <a:lstStyle/>
          <a:p>
            <a:r>
              <a:rPr lang="en-GB" sz="2800" dirty="0"/>
              <a:t>Accommodating national practice in an international framework </a:t>
            </a:r>
          </a:p>
        </p:txBody>
      </p:sp>
      <p:sp>
        <p:nvSpPr>
          <p:cNvPr id="7" name="TextBox 6"/>
          <p:cNvSpPr txBox="1"/>
          <p:nvPr/>
        </p:nvSpPr>
        <p:spPr>
          <a:xfrm>
            <a:off x="1614066" y="4075691"/>
            <a:ext cx="6364884" cy="523220"/>
          </a:xfrm>
          <a:prstGeom prst="rect">
            <a:avLst/>
          </a:prstGeom>
          <a:noFill/>
        </p:spPr>
        <p:txBody>
          <a:bodyPr wrap="none" rtlCol="0">
            <a:spAutoFit/>
          </a:bodyPr>
          <a:lstStyle/>
          <a:p>
            <a:r>
              <a:rPr lang="en-GB" sz="2800" dirty="0"/>
              <a:t>Presenting global data in local applications</a:t>
            </a:r>
          </a:p>
        </p:txBody>
      </p:sp>
      <p:sp>
        <p:nvSpPr>
          <p:cNvPr id="8" name="TextBox 7"/>
          <p:cNvSpPr txBox="1"/>
          <p:nvPr/>
        </p:nvSpPr>
        <p:spPr>
          <a:xfrm>
            <a:off x="1614067" y="4940187"/>
            <a:ext cx="5888920" cy="523220"/>
          </a:xfrm>
          <a:prstGeom prst="rect">
            <a:avLst/>
          </a:prstGeom>
          <a:noFill/>
        </p:spPr>
        <p:txBody>
          <a:bodyPr wrap="none" rtlCol="0">
            <a:spAutoFit/>
          </a:bodyPr>
          <a:lstStyle/>
          <a:p>
            <a:r>
              <a:rPr lang="en-GB" sz="2800" dirty="0"/>
              <a:t>Focusing on the individual in the crowd</a:t>
            </a:r>
          </a:p>
        </p:txBody>
      </p:sp>
    </p:spTree>
    <p:extLst>
      <p:ext uri="{BB962C8B-B14F-4D97-AF65-F5344CB8AC3E}">
        <p14:creationId xmlns:p14="http://schemas.microsoft.com/office/powerpoint/2010/main" val="3218883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118689" y="4092356"/>
            <a:ext cx="1224053" cy="523220"/>
          </a:xfrm>
          <a:prstGeom prst="rect">
            <a:avLst/>
          </a:prstGeom>
          <a:solidFill>
            <a:schemeClr val="accent1">
              <a:lumMod val="60000"/>
              <a:lumOff val="40000"/>
            </a:schemeClr>
          </a:solidFill>
          <a:ln>
            <a:solidFill>
              <a:schemeClr val="tx1"/>
            </a:solidFill>
          </a:ln>
        </p:spPr>
        <p:txBody>
          <a:bodyPr wrap="none" rtlCol="0">
            <a:spAutoFit/>
          </a:bodyPr>
          <a:lstStyle/>
          <a:p>
            <a:pPr algn="ctr"/>
            <a:r>
              <a:rPr lang="en-GB" sz="2800" dirty="0"/>
              <a:t>Europe</a:t>
            </a:r>
          </a:p>
        </p:txBody>
      </p:sp>
      <p:sp>
        <p:nvSpPr>
          <p:cNvPr id="4" name="TextBox 3"/>
          <p:cNvSpPr txBox="1"/>
          <p:nvPr/>
        </p:nvSpPr>
        <p:spPr>
          <a:xfrm>
            <a:off x="777309" y="2437025"/>
            <a:ext cx="891591" cy="523220"/>
          </a:xfrm>
          <a:prstGeom prst="rect">
            <a:avLst/>
          </a:prstGeom>
          <a:solidFill>
            <a:schemeClr val="accent1">
              <a:lumMod val="60000"/>
              <a:lumOff val="40000"/>
            </a:schemeClr>
          </a:solidFill>
          <a:ln>
            <a:solidFill>
              <a:schemeClr val="tx1"/>
            </a:solidFill>
          </a:ln>
        </p:spPr>
        <p:txBody>
          <a:bodyPr wrap="none" rtlCol="0">
            <a:spAutoFit/>
          </a:bodyPr>
          <a:lstStyle/>
          <a:p>
            <a:pPr algn="ctr"/>
            <a:r>
              <a:rPr lang="en-GB" sz="2800" dirty="0"/>
              <a:t>CILIP</a:t>
            </a:r>
          </a:p>
        </p:txBody>
      </p:sp>
      <p:sp>
        <p:nvSpPr>
          <p:cNvPr id="5" name="TextBox 4"/>
          <p:cNvSpPr txBox="1"/>
          <p:nvPr/>
        </p:nvSpPr>
        <p:spPr>
          <a:xfrm>
            <a:off x="777309" y="3202073"/>
            <a:ext cx="2200411" cy="523220"/>
          </a:xfrm>
          <a:prstGeom prst="rect">
            <a:avLst/>
          </a:prstGeom>
          <a:solidFill>
            <a:schemeClr val="accent1">
              <a:lumMod val="60000"/>
              <a:lumOff val="40000"/>
            </a:schemeClr>
          </a:solidFill>
          <a:ln>
            <a:solidFill>
              <a:schemeClr val="tx1"/>
            </a:solidFill>
          </a:ln>
        </p:spPr>
        <p:txBody>
          <a:bodyPr wrap="none" rtlCol="0">
            <a:spAutoFit/>
          </a:bodyPr>
          <a:lstStyle/>
          <a:p>
            <a:pPr algn="ctr"/>
            <a:r>
              <a:rPr lang="en-GB" sz="2800" dirty="0"/>
              <a:t>British Library</a:t>
            </a:r>
          </a:p>
        </p:txBody>
      </p:sp>
      <p:sp>
        <p:nvSpPr>
          <p:cNvPr id="6" name="TextBox 5"/>
          <p:cNvSpPr txBox="1"/>
          <p:nvPr/>
        </p:nvSpPr>
        <p:spPr>
          <a:xfrm>
            <a:off x="777309" y="4092356"/>
            <a:ext cx="4333110" cy="523220"/>
          </a:xfrm>
          <a:prstGeom prst="rect">
            <a:avLst/>
          </a:prstGeom>
          <a:solidFill>
            <a:schemeClr val="accent1">
              <a:lumMod val="60000"/>
              <a:lumOff val="40000"/>
            </a:schemeClr>
          </a:solidFill>
          <a:ln>
            <a:solidFill>
              <a:schemeClr val="tx1"/>
            </a:solidFill>
          </a:ln>
        </p:spPr>
        <p:txBody>
          <a:bodyPr wrap="none" rtlCol="0">
            <a:spAutoFit/>
          </a:bodyPr>
          <a:lstStyle/>
          <a:p>
            <a:pPr algn="ctr"/>
            <a:r>
              <a:rPr lang="en-GB" sz="2800" dirty="0"/>
              <a:t>Deutsche </a:t>
            </a:r>
            <a:r>
              <a:rPr lang="en-GB" sz="2800" dirty="0" err="1"/>
              <a:t>Nationalbibliothek</a:t>
            </a:r>
            <a:endParaRPr lang="en-GB" sz="2800" dirty="0"/>
          </a:p>
        </p:txBody>
      </p:sp>
      <p:sp>
        <p:nvSpPr>
          <p:cNvPr id="7" name="TextBox 6"/>
          <p:cNvSpPr txBox="1"/>
          <p:nvPr/>
        </p:nvSpPr>
        <p:spPr>
          <a:xfrm>
            <a:off x="4284650" y="3202073"/>
            <a:ext cx="601448" cy="523220"/>
          </a:xfrm>
          <a:prstGeom prst="rect">
            <a:avLst/>
          </a:prstGeom>
          <a:solidFill>
            <a:schemeClr val="accent1">
              <a:lumMod val="60000"/>
              <a:lumOff val="40000"/>
            </a:schemeClr>
          </a:solidFill>
          <a:ln>
            <a:solidFill>
              <a:schemeClr val="tx1"/>
            </a:solidFill>
          </a:ln>
        </p:spPr>
        <p:txBody>
          <a:bodyPr wrap="none" rtlCol="0">
            <a:spAutoFit/>
          </a:bodyPr>
          <a:lstStyle/>
          <a:p>
            <a:pPr algn="ctr"/>
            <a:r>
              <a:rPr lang="en-GB" sz="2800" dirty="0"/>
              <a:t>UK</a:t>
            </a:r>
          </a:p>
        </p:txBody>
      </p:sp>
      <p:sp>
        <p:nvSpPr>
          <p:cNvPr id="8" name="Bent-Up Arrow 7"/>
          <p:cNvSpPr/>
          <p:nvPr/>
        </p:nvSpPr>
        <p:spPr>
          <a:xfrm flipV="1">
            <a:off x="1668901" y="2633472"/>
            <a:ext cx="3058547" cy="5686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ight Arrow 8"/>
          <p:cNvSpPr/>
          <p:nvPr/>
        </p:nvSpPr>
        <p:spPr>
          <a:xfrm>
            <a:off x="2977721" y="3312514"/>
            <a:ext cx="1306930" cy="3267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Bent-Up Arrow 9"/>
          <p:cNvSpPr/>
          <p:nvPr/>
        </p:nvSpPr>
        <p:spPr>
          <a:xfrm flipV="1">
            <a:off x="4886098" y="3383276"/>
            <a:ext cx="2977742" cy="709075"/>
          </a:xfrm>
          <a:prstGeom prst="bentUpArrow">
            <a:avLst>
              <a:gd name="adj1" fmla="val 25000"/>
              <a:gd name="adj2" fmla="val 17263"/>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ight Arrow 10"/>
          <p:cNvSpPr/>
          <p:nvPr/>
        </p:nvSpPr>
        <p:spPr>
          <a:xfrm>
            <a:off x="5110420" y="4170436"/>
            <a:ext cx="2008270" cy="3670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3856200" y="1474375"/>
            <a:ext cx="1458348" cy="830997"/>
          </a:xfrm>
          <a:prstGeom prst="rect">
            <a:avLst/>
          </a:prstGeom>
          <a:noFill/>
        </p:spPr>
        <p:txBody>
          <a:bodyPr wrap="none" rtlCol="0">
            <a:spAutoFit/>
          </a:bodyPr>
          <a:lstStyle/>
          <a:p>
            <a:pPr algn="ctr"/>
            <a:r>
              <a:rPr lang="en-GB" sz="2400" dirty="0"/>
              <a:t>JSC 2015</a:t>
            </a:r>
          </a:p>
          <a:p>
            <a:pPr algn="ctr"/>
            <a:r>
              <a:rPr lang="en-GB" sz="2400" dirty="0"/>
              <a:t>Edinburgh</a:t>
            </a:r>
          </a:p>
        </p:txBody>
      </p:sp>
      <p:sp>
        <p:nvSpPr>
          <p:cNvPr id="13" name="TextBox 12"/>
          <p:cNvSpPr txBox="1"/>
          <p:nvPr/>
        </p:nvSpPr>
        <p:spPr>
          <a:xfrm>
            <a:off x="7059314" y="1474375"/>
            <a:ext cx="1342803" cy="830997"/>
          </a:xfrm>
          <a:prstGeom prst="rect">
            <a:avLst/>
          </a:prstGeom>
          <a:noFill/>
        </p:spPr>
        <p:txBody>
          <a:bodyPr wrap="none" rtlCol="0">
            <a:spAutoFit/>
          </a:bodyPr>
          <a:lstStyle/>
          <a:p>
            <a:pPr algn="ctr"/>
            <a:r>
              <a:rPr lang="en-GB" sz="2400" dirty="0"/>
              <a:t>RSC 2016</a:t>
            </a:r>
          </a:p>
          <a:p>
            <a:pPr algn="ctr"/>
            <a:r>
              <a:rPr lang="en-GB" sz="2400" dirty="0"/>
              <a:t>Frankfurt</a:t>
            </a:r>
          </a:p>
        </p:txBody>
      </p:sp>
      <p:sp>
        <p:nvSpPr>
          <p:cNvPr id="14" name="TextBox 13"/>
          <p:cNvSpPr txBox="1"/>
          <p:nvPr/>
        </p:nvSpPr>
        <p:spPr>
          <a:xfrm>
            <a:off x="384403" y="415038"/>
            <a:ext cx="3591496" cy="707886"/>
          </a:xfrm>
          <a:prstGeom prst="rect">
            <a:avLst/>
          </a:prstGeom>
          <a:noFill/>
        </p:spPr>
        <p:txBody>
          <a:bodyPr wrap="none" rtlCol="0">
            <a:spAutoFit/>
          </a:bodyPr>
          <a:lstStyle/>
          <a:p>
            <a:r>
              <a:rPr lang="en-GB" sz="4000" dirty="0"/>
              <a:t>RSC Governance</a:t>
            </a:r>
          </a:p>
        </p:txBody>
      </p:sp>
      <p:cxnSp>
        <p:nvCxnSpPr>
          <p:cNvPr id="16" name="Straight Connector 15"/>
          <p:cNvCxnSpPr/>
          <p:nvPr/>
        </p:nvCxnSpPr>
        <p:spPr>
          <a:xfrm flipV="1">
            <a:off x="6216073" y="2041236"/>
            <a:ext cx="0" cy="335280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5834205" y="5555391"/>
            <a:ext cx="763735" cy="461665"/>
          </a:xfrm>
          <a:prstGeom prst="rect">
            <a:avLst/>
          </a:prstGeom>
          <a:noFill/>
        </p:spPr>
        <p:txBody>
          <a:bodyPr wrap="none" rtlCol="0">
            <a:spAutoFit/>
          </a:bodyPr>
          <a:lstStyle/>
          <a:p>
            <a:pPr algn="ctr"/>
            <a:r>
              <a:rPr lang="en-GB" sz="2400" dirty="0"/>
              <a:t>Now</a:t>
            </a:r>
          </a:p>
        </p:txBody>
      </p:sp>
    </p:spTree>
    <p:extLst>
      <p:ext uri="{BB962C8B-B14F-4D97-AF65-F5344CB8AC3E}">
        <p14:creationId xmlns:p14="http://schemas.microsoft.com/office/powerpoint/2010/main" val="31904344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Questions?</a:t>
            </a:r>
          </a:p>
        </p:txBody>
      </p:sp>
      <p:sp>
        <p:nvSpPr>
          <p:cNvPr id="3" name="Content Placeholder 2"/>
          <p:cNvSpPr>
            <a:spLocks noGrp="1"/>
          </p:cNvSpPr>
          <p:nvPr>
            <p:ph idx="1"/>
          </p:nvPr>
        </p:nvSpPr>
        <p:spPr/>
        <p:txBody>
          <a:bodyPr/>
          <a:lstStyle/>
          <a:p>
            <a:r>
              <a:rPr lang="en-GB">
                <a:hlinkClick r:id="rId3"/>
              </a:rPr>
              <a:t>rscchair@rdatoolkit.org</a:t>
            </a:r>
            <a:endParaRPr lang="en-GB" dirty="0"/>
          </a:p>
          <a:p>
            <a:r>
              <a:rPr lang="en-GB" dirty="0"/>
              <a:t>RSC website</a:t>
            </a:r>
          </a:p>
          <a:p>
            <a:pPr lvl="1"/>
            <a:r>
              <a:rPr lang="en-GB" dirty="0"/>
              <a:t>http://www.rda-rsc.org/</a:t>
            </a:r>
          </a:p>
          <a:p>
            <a:r>
              <a:rPr lang="en-GB" dirty="0"/>
              <a:t>RDA Toolkit</a:t>
            </a:r>
          </a:p>
          <a:p>
            <a:pPr lvl="1"/>
            <a:r>
              <a:rPr lang="en-GB" dirty="0"/>
              <a:t>http://www.rdatoolkit.org/</a:t>
            </a:r>
          </a:p>
          <a:p>
            <a:r>
              <a:rPr lang="en-GB" dirty="0"/>
              <a:t>RDA Registry</a:t>
            </a:r>
          </a:p>
          <a:p>
            <a:pPr lvl="1"/>
            <a:r>
              <a:rPr lang="en-GB" dirty="0"/>
              <a:t>http://www.rdaregistry.info/</a:t>
            </a:r>
          </a:p>
          <a:p>
            <a:r>
              <a:rPr lang="en-GB" dirty="0"/>
              <a:t>RDA data, Jane-</a:t>
            </a:r>
            <a:r>
              <a:rPr lang="en-GB" dirty="0" err="1"/>
              <a:t>athons</a:t>
            </a:r>
            <a:r>
              <a:rPr lang="en-GB" dirty="0"/>
              <a:t>, etc.</a:t>
            </a:r>
          </a:p>
          <a:p>
            <a:pPr lvl="1"/>
            <a:r>
              <a:rPr lang="en-GB" dirty="0"/>
              <a:t>http://www.rballs.info/</a:t>
            </a:r>
          </a:p>
        </p:txBody>
      </p:sp>
    </p:spTree>
    <p:extLst>
      <p:ext uri="{BB962C8B-B14F-4D97-AF65-F5344CB8AC3E}">
        <p14:creationId xmlns:p14="http://schemas.microsoft.com/office/powerpoint/2010/main" val="2039842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66623" y="2148387"/>
            <a:ext cx="3825086" cy="523220"/>
          </a:xfrm>
          <a:prstGeom prst="rect">
            <a:avLst/>
          </a:prstGeom>
          <a:solidFill>
            <a:srgbClr val="C3DFB3"/>
          </a:solidFill>
          <a:ln>
            <a:solidFill>
              <a:schemeClr val="tx1"/>
            </a:solidFill>
          </a:ln>
        </p:spPr>
        <p:txBody>
          <a:bodyPr wrap="none" rtlCol="0">
            <a:spAutoFit/>
          </a:bodyPr>
          <a:lstStyle/>
          <a:p>
            <a:r>
              <a:rPr lang="en-GB" sz="2800" dirty="0"/>
              <a:t>Hackathons: Jane-</a:t>
            </a:r>
            <a:r>
              <a:rPr lang="en-GB" sz="2800" dirty="0" err="1"/>
              <a:t>athons</a:t>
            </a:r>
            <a:endParaRPr lang="en-GB" sz="2800" dirty="0"/>
          </a:p>
        </p:txBody>
      </p:sp>
      <p:sp>
        <p:nvSpPr>
          <p:cNvPr id="4" name="TextBox 3"/>
          <p:cNvSpPr txBox="1"/>
          <p:nvPr/>
        </p:nvSpPr>
        <p:spPr>
          <a:xfrm>
            <a:off x="1729350" y="4563760"/>
            <a:ext cx="2762359" cy="523220"/>
          </a:xfrm>
          <a:prstGeom prst="rect">
            <a:avLst/>
          </a:prstGeom>
          <a:solidFill>
            <a:srgbClr val="C3DFB3"/>
          </a:solidFill>
          <a:ln>
            <a:solidFill>
              <a:schemeClr val="tx1"/>
            </a:solidFill>
          </a:ln>
        </p:spPr>
        <p:txBody>
          <a:bodyPr wrap="none" rtlCol="0">
            <a:spAutoFit/>
          </a:bodyPr>
          <a:lstStyle/>
          <a:p>
            <a:r>
              <a:rPr lang="en-GB" sz="2800" dirty="0"/>
              <a:t>Translation teams</a:t>
            </a:r>
          </a:p>
        </p:txBody>
      </p:sp>
      <p:sp>
        <p:nvSpPr>
          <p:cNvPr id="5" name="TextBox 4"/>
          <p:cNvSpPr txBox="1"/>
          <p:nvPr/>
        </p:nvSpPr>
        <p:spPr>
          <a:xfrm>
            <a:off x="5269923" y="3232963"/>
            <a:ext cx="1044453" cy="769441"/>
          </a:xfrm>
          <a:prstGeom prst="rect">
            <a:avLst/>
          </a:prstGeom>
          <a:solidFill>
            <a:srgbClr val="A1C7F6"/>
          </a:solidFill>
          <a:ln>
            <a:solidFill>
              <a:schemeClr val="tx1"/>
            </a:solidFill>
          </a:ln>
        </p:spPr>
        <p:txBody>
          <a:bodyPr wrap="none" rtlCol="0">
            <a:spAutoFit/>
          </a:bodyPr>
          <a:lstStyle/>
          <a:p>
            <a:pPr algn="r"/>
            <a:r>
              <a:rPr lang="en-GB" sz="4400" dirty="0"/>
              <a:t>RSC</a:t>
            </a:r>
          </a:p>
        </p:txBody>
      </p:sp>
      <p:sp>
        <p:nvSpPr>
          <p:cNvPr id="7" name="Bent-Up Arrow 6"/>
          <p:cNvSpPr/>
          <p:nvPr/>
        </p:nvSpPr>
        <p:spPr>
          <a:xfrm>
            <a:off x="4531644" y="4002404"/>
            <a:ext cx="1471991" cy="943764"/>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3110529" y="2925186"/>
            <a:ext cx="1911229" cy="1384995"/>
          </a:xfrm>
          <a:prstGeom prst="rect">
            <a:avLst/>
          </a:prstGeom>
          <a:solidFill>
            <a:schemeClr val="bg1"/>
          </a:solidFill>
          <a:ln>
            <a:solidFill>
              <a:schemeClr val="tx1"/>
            </a:solidFill>
          </a:ln>
        </p:spPr>
        <p:txBody>
          <a:bodyPr wrap="none" rtlCol="0">
            <a:spAutoFit/>
          </a:bodyPr>
          <a:lstStyle/>
          <a:p>
            <a:r>
              <a:rPr lang="en-GB" sz="2800" dirty="0"/>
              <a:t>Clarity</a:t>
            </a:r>
          </a:p>
          <a:p>
            <a:r>
              <a:rPr lang="en-GB" sz="2800" dirty="0"/>
              <a:t>Consistency</a:t>
            </a:r>
          </a:p>
          <a:p>
            <a:r>
              <a:rPr lang="en-GB" sz="2800" dirty="0"/>
              <a:t>Simplicity</a:t>
            </a:r>
          </a:p>
        </p:txBody>
      </p:sp>
      <p:sp>
        <p:nvSpPr>
          <p:cNvPr id="10" name="Bent-Up Arrow 9"/>
          <p:cNvSpPr/>
          <p:nvPr/>
        </p:nvSpPr>
        <p:spPr>
          <a:xfrm flipV="1">
            <a:off x="4531644" y="2289199"/>
            <a:ext cx="1471991" cy="943764"/>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ight Arrow 10"/>
          <p:cNvSpPr/>
          <p:nvPr/>
        </p:nvSpPr>
        <p:spPr>
          <a:xfrm>
            <a:off x="6314376" y="3410712"/>
            <a:ext cx="443040" cy="5212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6757416" y="3109851"/>
            <a:ext cx="1510285" cy="1015663"/>
          </a:xfrm>
          <a:prstGeom prst="rect">
            <a:avLst/>
          </a:prstGeom>
          <a:solidFill>
            <a:schemeClr val="bg1"/>
          </a:solidFill>
          <a:ln>
            <a:solidFill>
              <a:schemeClr val="tx1"/>
            </a:solidFill>
          </a:ln>
        </p:spPr>
        <p:txBody>
          <a:bodyPr wrap="none" rtlCol="0">
            <a:spAutoFit/>
          </a:bodyPr>
          <a:lstStyle/>
          <a:p>
            <a:r>
              <a:rPr lang="en-GB" sz="6000" dirty="0"/>
              <a:t>RDA</a:t>
            </a:r>
          </a:p>
        </p:txBody>
      </p:sp>
      <p:sp>
        <p:nvSpPr>
          <p:cNvPr id="13" name="TextBox 12"/>
          <p:cNvSpPr txBox="1"/>
          <p:nvPr/>
        </p:nvSpPr>
        <p:spPr>
          <a:xfrm>
            <a:off x="384403" y="415038"/>
            <a:ext cx="3150286" cy="707886"/>
          </a:xfrm>
          <a:prstGeom prst="rect">
            <a:avLst/>
          </a:prstGeom>
          <a:noFill/>
        </p:spPr>
        <p:txBody>
          <a:bodyPr wrap="none" rtlCol="0">
            <a:spAutoFit/>
          </a:bodyPr>
          <a:lstStyle/>
          <a:p>
            <a:r>
              <a:rPr lang="en-GB" sz="4000" dirty="0"/>
              <a:t>User feedback</a:t>
            </a:r>
          </a:p>
        </p:txBody>
      </p:sp>
    </p:spTree>
    <p:extLst>
      <p:ext uri="{BB962C8B-B14F-4D97-AF65-F5344CB8AC3E}">
        <p14:creationId xmlns:p14="http://schemas.microsoft.com/office/powerpoint/2010/main" val="2488026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252813" y="1481622"/>
            <a:ext cx="914400" cy="932688"/>
            <a:chOff x="1821080" y="2121408"/>
            <a:chExt cx="914400" cy="932688"/>
          </a:xfrm>
        </p:grpSpPr>
        <p:sp>
          <p:nvSpPr>
            <p:cNvPr id="5" name="Oval 4"/>
            <p:cNvSpPr/>
            <p:nvPr/>
          </p:nvSpPr>
          <p:spPr>
            <a:xfrm>
              <a:off x="1821080" y="2121408"/>
              <a:ext cx="914400" cy="932688"/>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931807" y="2326142"/>
              <a:ext cx="692947" cy="523220"/>
            </a:xfrm>
            <a:prstGeom prst="rect">
              <a:avLst/>
            </a:prstGeom>
            <a:noFill/>
          </p:spPr>
          <p:txBody>
            <a:bodyPr wrap="none" rtlCol="0">
              <a:spAutoFit/>
            </a:bodyPr>
            <a:lstStyle/>
            <a:p>
              <a:r>
                <a:rPr lang="en-GB" sz="2800" dirty="0"/>
                <a:t>Res</a:t>
              </a:r>
              <a:endParaRPr lang="en-US" sz="2800" dirty="0"/>
            </a:p>
          </p:txBody>
        </p:sp>
      </p:grpSp>
      <p:grpSp>
        <p:nvGrpSpPr>
          <p:cNvPr id="7" name="Group 6"/>
          <p:cNvGrpSpPr/>
          <p:nvPr/>
        </p:nvGrpSpPr>
        <p:grpSpPr>
          <a:xfrm>
            <a:off x="6994026" y="2209576"/>
            <a:ext cx="1530096" cy="932688"/>
            <a:chOff x="1737360" y="2121408"/>
            <a:chExt cx="1530096" cy="932688"/>
          </a:xfrm>
        </p:grpSpPr>
        <p:sp>
          <p:nvSpPr>
            <p:cNvPr id="8" name="Oval 7"/>
            <p:cNvSpPr/>
            <p:nvPr/>
          </p:nvSpPr>
          <p:spPr>
            <a:xfrm>
              <a:off x="1737360" y="2121408"/>
              <a:ext cx="1530096" cy="932688"/>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872268" y="2326142"/>
              <a:ext cx="1260281" cy="523220"/>
            </a:xfrm>
            <a:prstGeom prst="rect">
              <a:avLst/>
            </a:prstGeom>
            <a:noFill/>
          </p:spPr>
          <p:txBody>
            <a:bodyPr wrap="none" rtlCol="0">
              <a:spAutoFit/>
            </a:bodyPr>
            <a:lstStyle/>
            <a:p>
              <a:r>
                <a:rPr lang="en-GB" sz="2800" dirty="0" err="1"/>
                <a:t>Nomen</a:t>
              </a:r>
              <a:endParaRPr lang="en-US" sz="2800" dirty="0"/>
            </a:p>
          </p:txBody>
        </p:sp>
      </p:grpSp>
      <p:cxnSp>
        <p:nvCxnSpPr>
          <p:cNvPr id="10" name="Curved Connector 9"/>
          <p:cNvCxnSpPr>
            <a:stCxn id="5" idx="6"/>
            <a:endCxn id="8" idx="2"/>
          </p:cNvCxnSpPr>
          <p:nvPr/>
        </p:nvCxnSpPr>
        <p:spPr>
          <a:xfrm>
            <a:off x="5167213" y="1947966"/>
            <a:ext cx="1826813" cy="727954"/>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6004191" y="1785202"/>
            <a:ext cx="1777281" cy="400110"/>
          </a:xfrm>
          <a:prstGeom prst="rect">
            <a:avLst/>
          </a:prstGeom>
          <a:noFill/>
        </p:spPr>
        <p:txBody>
          <a:bodyPr wrap="none" rtlCol="0">
            <a:spAutoFit/>
          </a:bodyPr>
          <a:lstStyle/>
          <a:p>
            <a:r>
              <a:rPr lang="en-GB" sz="2000" dirty="0"/>
              <a:t>has appellation</a:t>
            </a:r>
          </a:p>
        </p:txBody>
      </p:sp>
      <p:grpSp>
        <p:nvGrpSpPr>
          <p:cNvPr id="14" name="Group 13"/>
          <p:cNvGrpSpPr/>
          <p:nvPr/>
        </p:nvGrpSpPr>
        <p:grpSpPr>
          <a:xfrm>
            <a:off x="7105278" y="3666518"/>
            <a:ext cx="1307592" cy="932688"/>
            <a:chOff x="1737360" y="2121408"/>
            <a:chExt cx="1307592" cy="932688"/>
          </a:xfrm>
        </p:grpSpPr>
        <p:sp>
          <p:nvSpPr>
            <p:cNvPr id="15" name="Oval 14"/>
            <p:cNvSpPr/>
            <p:nvPr/>
          </p:nvSpPr>
          <p:spPr>
            <a:xfrm>
              <a:off x="1737360" y="2121408"/>
              <a:ext cx="1307592" cy="932688"/>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914103" y="2326142"/>
              <a:ext cx="954107" cy="523220"/>
            </a:xfrm>
            <a:prstGeom prst="rect">
              <a:avLst/>
            </a:prstGeom>
            <a:noFill/>
          </p:spPr>
          <p:txBody>
            <a:bodyPr wrap="none" rtlCol="0">
              <a:spAutoFit/>
            </a:bodyPr>
            <a:lstStyle/>
            <a:p>
              <a:r>
                <a:rPr lang="en-GB" sz="2800" dirty="0"/>
                <a:t>Place</a:t>
              </a:r>
              <a:endParaRPr lang="en-US" sz="2800" dirty="0"/>
            </a:p>
          </p:txBody>
        </p:sp>
      </p:grpSp>
      <p:grpSp>
        <p:nvGrpSpPr>
          <p:cNvPr id="17" name="Group 16"/>
          <p:cNvGrpSpPr/>
          <p:nvPr/>
        </p:nvGrpSpPr>
        <p:grpSpPr>
          <a:xfrm>
            <a:off x="6827889" y="5102553"/>
            <a:ext cx="1862370" cy="932688"/>
            <a:chOff x="1914102" y="3569053"/>
            <a:chExt cx="1862370" cy="932688"/>
          </a:xfrm>
        </p:grpSpPr>
        <p:sp>
          <p:nvSpPr>
            <p:cNvPr id="18" name="Oval 17"/>
            <p:cNvSpPr/>
            <p:nvPr/>
          </p:nvSpPr>
          <p:spPr>
            <a:xfrm>
              <a:off x="1914102" y="3569053"/>
              <a:ext cx="1862370" cy="932688"/>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46831" y="3773787"/>
              <a:ext cx="1596912" cy="523220"/>
            </a:xfrm>
            <a:prstGeom prst="rect">
              <a:avLst/>
            </a:prstGeom>
            <a:noFill/>
          </p:spPr>
          <p:txBody>
            <a:bodyPr wrap="none" rtlCol="0">
              <a:spAutoFit/>
            </a:bodyPr>
            <a:lstStyle/>
            <a:p>
              <a:r>
                <a:rPr lang="en-GB" sz="2800" dirty="0"/>
                <a:t>Timespan</a:t>
              </a:r>
              <a:endParaRPr lang="en-US" sz="2800" dirty="0"/>
            </a:p>
          </p:txBody>
        </p:sp>
      </p:grpSp>
      <p:grpSp>
        <p:nvGrpSpPr>
          <p:cNvPr id="20" name="Group 19"/>
          <p:cNvGrpSpPr/>
          <p:nvPr/>
        </p:nvGrpSpPr>
        <p:grpSpPr>
          <a:xfrm>
            <a:off x="3940692" y="4442499"/>
            <a:ext cx="1849003" cy="1190409"/>
            <a:chOff x="1737359" y="1863687"/>
            <a:chExt cx="1849003" cy="1190409"/>
          </a:xfrm>
        </p:grpSpPr>
        <p:sp>
          <p:nvSpPr>
            <p:cNvPr id="21" name="Oval 20"/>
            <p:cNvSpPr/>
            <p:nvPr/>
          </p:nvSpPr>
          <p:spPr>
            <a:xfrm>
              <a:off x="1737359" y="1863687"/>
              <a:ext cx="1849003" cy="1190409"/>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1839064" y="2036642"/>
              <a:ext cx="1596591" cy="954107"/>
            </a:xfrm>
            <a:prstGeom prst="rect">
              <a:avLst/>
            </a:prstGeom>
            <a:noFill/>
          </p:spPr>
          <p:txBody>
            <a:bodyPr wrap="none" rtlCol="0">
              <a:spAutoFit/>
            </a:bodyPr>
            <a:lstStyle/>
            <a:p>
              <a:pPr algn="ctr"/>
              <a:r>
                <a:rPr lang="en-GB" sz="2800" dirty="0"/>
                <a:t>Collective</a:t>
              </a:r>
            </a:p>
            <a:p>
              <a:pPr algn="ctr"/>
              <a:r>
                <a:rPr lang="en-GB" sz="2800" dirty="0"/>
                <a:t>agent</a:t>
              </a:r>
              <a:endParaRPr lang="en-US" sz="2800" dirty="0"/>
            </a:p>
          </p:txBody>
        </p:sp>
      </p:grpSp>
      <p:grpSp>
        <p:nvGrpSpPr>
          <p:cNvPr id="23" name="Group 22"/>
          <p:cNvGrpSpPr/>
          <p:nvPr/>
        </p:nvGrpSpPr>
        <p:grpSpPr>
          <a:xfrm>
            <a:off x="4147725" y="6035241"/>
            <a:ext cx="555904" cy="523220"/>
            <a:chOff x="1737360" y="2326142"/>
            <a:chExt cx="555904" cy="523220"/>
          </a:xfrm>
        </p:grpSpPr>
        <p:sp>
          <p:nvSpPr>
            <p:cNvPr id="24" name="Oval 23"/>
            <p:cNvSpPr/>
            <p:nvPr/>
          </p:nvSpPr>
          <p:spPr>
            <a:xfrm>
              <a:off x="1737360" y="2326142"/>
              <a:ext cx="555904" cy="52322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1842448" y="2326142"/>
              <a:ext cx="349776" cy="523220"/>
            </a:xfrm>
            <a:prstGeom prst="rect">
              <a:avLst/>
            </a:prstGeom>
            <a:noFill/>
          </p:spPr>
          <p:txBody>
            <a:bodyPr wrap="none" rtlCol="0">
              <a:spAutoFit/>
            </a:bodyPr>
            <a:lstStyle/>
            <a:p>
              <a:r>
                <a:rPr lang="en-GB" sz="2800" dirty="0"/>
                <a:t>F</a:t>
              </a:r>
              <a:endParaRPr lang="en-US" sz="2800" dirty="0"/>
            </a:p>
          </p:txBody>
        </p:sp>
      </p:grpSp>
      <p:grpSp>
        <p:nvGrpSpPr>
          <p:cNvPr id="26" name="Group 25"/>
          <p:cNvGrpSpPr/>
          <p:nvPr/>
        </p:nvGrpSpPr>
        <p:grpSpPr>
          <a:xfrm>
            <a:off x="5083214" y="6035241"/>
            <a:ext cx="555904" cy="523220"/>
            <a:chOff x="1737360" y="2326142"/>
            <a:chExt cx="555904" cy="523220"/>
          </a:xfrm>
        </p:grpSpPr>
        <p:sp>
          <p:nvSpPr>
            <p:cNvPr id="27" name="Oval 26"/>
            <p:cNvSpPr/>
            <p:nvPr/>
          </p:nvSpPr>
          <p:spPr>
            <a:xfrm>
              <a:off x="1737360" y="2326142"/>
              <a:ext cx="555904" cy="52322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1827600" y="2326142"/>
              <a:ext cx="375424" cy="523220"/>
            </a:xfrm>
            <a:prstGeom prst="rect">
              <a:avLst/>
            </a:prstGeom>
            <a:noFill/>
          </p:spPr>
          <p:txBody>
            <a:bodyPr wrap="none" rtlCol="0">
              <a:spAutoFit/>
            </a:bodyPr>
            <a:lstStyle/>
            <a:p>
              <a:r>
                <a:rPr lang="en-GB" sz="2800" dirty="0"/>
                <a:t>C</a:t>
              </a:r>
              <a:endParaRPr lang="en-US" sz="2800" dirty="0"/>
            </a:p>
          </p:txBody>
        </p:sp>
      </p:grpSp>
      <p:cxnSp>
        <p:nvCxnSpPr>
          <p:cNvPr id="29" name="Curved Connector 28"/>
          <p:cNvCxnSpPr>
            <a:stCxn id="24" idx="0"/>
            <a:endCxn id="21" idx="4"/>
          </p:cNvCxnSpPr>
          <p:nvPr/>
        </p:nvCxnSpPr>
        <p:spPr>
          <a:xfrm rot="5400000" flipH="1" flipV="1">
            <a:off x="4444269" y="5614317"/>
            <a:ext cx="402333" cy="439517"/>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urved Connector 29"/>
          <p:cNvCxnSpPr>
            <a:stCxn id="27" idx="0"/>
            <a:endCxn id="21" idx="4"/>
          </p:cNvCxnSpPr>
          <p:nvPr/>
        </p:nvCxnSpPr>
        <p:spPr>
          <a:xfrm rot="16200000" flipV="1">
            <a:off x="4912014" y="5586089"/>
            <a:ext cx="402333" cy="49597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a:xfrm>
            <a:off x="2920571" y="3211198"/>
            <a:ext cx="1307592" cy="932688"/>
            <a:chOff x="1781507" y="2112867"/>
            <a:chExt cx="1307592" cy="932688"/>
          </a:xfrm>
        </p:grpSpPr>
        <p:sp>
          <p:nvSpPr>
            <p:cNvPr id="32" name="Oval 31"/>
            <p:cNvSpPr/>
            <p:nvPr/>
          </p:nvSpPr>
          <p:spPr>
            <a:xfrm>
              <a:off x="1781507" y="2112867"/>
              <a:ext cx="1307592" cy="932688"/>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1914103" y="2317601"/>
              <a:ext cx="1042401" cy="523220"/>
            </a:xfrm>
            <a:prstGeom prst="rect">
              <a:avLst/>
            </a:prstGeom>
            <a:noFill/>
          </p:spPr>
          <p:txBody>
            <a:bodyPr wrap="none" rtlCol="0">
              <a:spAutoFit/>
            </a:bodyPr>
            <a:lstStyle/>
            <a:p>
              <a:r>
                <a:rPr lang="en-GB" sz="2800" dirty="0"/>
                <a:t>Agent</a:t>
              </a:r>
              <a:endParaRPr lang="en-US" sz="2800" dirty="0"/>
            </a:p>
          </p:txBody>
        </p:sp>
      </p:grpSp>
      <p:grpSp>
        <p:nvGrpSpPr>
          <p:cNvPr id="34" name="Group 33"/>
          <p:cNvGrpSpPr/>
          <p:nvPr/>
        </p:nvGrpSpPr>
        <p:grpSpPr>
          <a:xfrm>
            <a:off x="780249" y="2854662"/>
            <a:ext cx="555904" cy="523220"/>
            <a:chOff x="1763784" y="2326142"/>
            <a:chExt cx="555904" cy="523220"/>
          </a:xfrm>
        </p:grpSpPr>
        <p:sp>
          <p:nvSpPr>
            <p:cNvPr id="35" name="Oval 34"/>
            <p:cNvSpPr/>
            <p:nvPr/>
          </p:nvSpPr>
          <p:spPr>
            <a:xfrm>
              <a:off x="1763784" y="2326142"/>
              <a:ext cx="555904" cy="52322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1789904" y="2326142"/>
              <a:ext cx="503664" cy="523220"/>
            </a:xfrm>
            <a:prstGeom prst="rect">
              <a:avLst/>
            </a:prstGeom>
            <a:noFill/>
          </p:spPr>
          <p:txBody>
            <a:bodyPr wrap="none" rtlCol="0">
              <a:spAutoFit/>
            </a:bodyPr>
            <a:lstStyle/>
            <a:p>
              <a:r>
                <a:rPr lang="en-GB" sz="2800" dirty="0"/>
                <a:t>W</a:t>
              </a:r>
              <a:endParaRPr lang="en-US" sz="2800" dirty="0"/>
            </a:p>
          </p:txBody>
        </p:sp>
      </p:grpSp>
      <p:grpSp>
        <p:nvGrpSpPr>
          <p:cNvPr id="37" name="Group 36"/>
          <p:cNvGrpSpPr/>
          <p:nvPr/>
        </p:nvGrpSpPr>
        <p:grpSpPr>
          <a:xfrm>
            <a:off x="780249" y="3396907"/>
            <a:ext cx="555904" cy="523220"/>
            <a:chOff x="1737360" y="2326142"/>
            <a:chExt cx="555904" cy="523220"/>
          </a:xfrm>
        </p:grpSpPr>
        <p:sp>
          <p:nvSpPr>
            <p:cNvPr id="38" name="Oval 37"/>
            <p:cNvSpPr/>
            <p:nvPr/>
          </p:nvSpPr>
          <p:spPr>
            <a:xfrm>
              <a:off x="1737360" y="2326142"/>
              <a:ext cx="555904" cy="52322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1835615" y="2326142"/>
              <a:ext cx="359394" cy="523220"/>
            </a:xfrm>
            <a:prstGeom prst="rect">
              <a:avLst/>
            </a:prstGeom>
            <a:noFill/>
          </p:spPr>
          <p:txBody>
            <a:bodyPr wrap="none" rtlCol="0">
              <a:spAutoFit/>
            </a:bodyPr>
            <a:lstStyle/>
            <a:p>
              <a:r>
                <a:rPr lang="en-GB" sz="2800" dirty="0"/>
                <a:t>E</a:t>
              </a:r>
              <a:endParaRPr lang="en-US" sz="2800" dirty="0"/>
            </a:p>
          </p:txBody>
        </p:sp>
      </p:grpSp>
      <p:grpSp>
        <p:nvGrpSpPr>
          <p:cNvPr id="40" name="Group 39"/>
          <p:cNvGrpSpPr/>
          <p:nvPr/>
        </p:nvGrpSpPr>
        <p:grpSpPr>
          <a:xfrm>
            <a:off x="780249" y="3939152"/>
            <a:ext cx="555904" cy="523220"/>
            <a:chOff x="1758173" y="2326142"/>
            <a:chExt cx="555904" cy="523220"/>
          </a:xfrm>
        </p:grpSpPr>
        <p:sp>
          <p:nvSpPr>
            <p:cNvPr id="41" name="Oval 40"/>
            <p:cNvSpPr/>
            <p:nvPr/>
          </p:nvSpPr>
          <p:spPr>
            <a:xfrm>
              <a:off x="1758173" y="2326142"/>
              <a:ext cx="555904" cy="52322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1789904" y="2326142"/>
              <a:ext cx="492443" cy="523220"/>
            </a:xfrm>
            <a:prstGeom prst="rect">
              <a:avLst/>
            </a:prstGeom>
            <a:noFill/>
          </p:spPr>
          <p:txBody>
            <a:bodyPr wrap="none" rtlCol="0">
              <a:spAutoFit/>
            </a:bodyPr>
            <a:lstStyle/>
            <a:p>
              <a:r>
                <a:rPr lang="en-GB" sz="2800" dirty="0"/>
                <a:t>M</a:t>
              </a:r>
              <a:endParaRPr lang="en-US" sz="2800" dirty="0"/>
            </a:p>
          </p:txBody>
        </p:sp>
      </p:grpSp>
      <p:cxnSp>
        <p:nvCxnSpPr>
          <p:cNvPr id="46" name="Curved Connector 45"/>
          <p:cNvCxnSpPr>
            <a:stCxn id="5" idx="6"/>
            <a:endCxn id="15" idx="2"/>
          </p:cNvCxnSpPr>
          <p:nvPr/>
        </p:nvCxnSpPr>
        <p:spPr>
          <a:xfrm>
            <a:off x="5167213" y="1947966"/>
            <a:ext cx="1938065" cy="218489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9" name="Curved Connector 48"/>
          <p:cNvCxnSpPr>
            <a:stCxn id="5" idx="6"/>
            <a:endCxn id="18" idx="2"/>
          </p:cNvCxnSpPr>
          <p:nvPr/>
        </p:nvCxnSpPr>
        <p:spPr>
          <a:xfrm>
            <a:off x="5167213" y="1947966"/>
            <a:ext cx="1660676" cy="362093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52" name="Group 51"/>
          <p:cNvGrpSpPr/>
          <p:nvPr/>
        </p:nvGrpSpPr>
        <p:grpSpPr>
          <a:xfrm>
            <a:off x="785333" y="4489200"/>
            <a:ext cx="555904" cy="523220"/>
            <a:chOff x="1758173" y="2326142"/>
            <a:chExt cx="555904" cy="523220"/>
          </a:xfrm>
        </p:grpSpPr>
        <p:sp>
          <p:nvSpPr>
            <p:cNvPr id="53" name="Oval 52"/>
            <p:cNvSpPr/>
            <p:nvPr/>
          </p:nvSpPr>
          <p:spPr>
            <a:xfrm>
              <a:off x="1758173" y="2326142"/>
              <a:ext cx="555904" cy="52322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p:cNvSpPr txBox="1"/>
            <p:nvPr/>
          </p:nvSpPr>
          <p:spPr>
            <a:xfrm>
              <a:off x="1898908" y="2326142"/>
              <a:ext cx="274434" cy="523220"/>
            </a:xfrm>
            <a:prstGeom prst="rect">
              <a:avLst/>
            </a:prstGeom>
            <a:noFill/>
          </p:spPr>
          <p:txBody>
            <a:bodyPr wrap="none" rtlCol="0">
              <a:spAutoFit/>
            </a:bodyPr>
            <a:lstStyle/>
            <a:p>
              <a:r>
                <a:rPr lang="en-GB" sz="2800" dirty="0"/>
                <a:t>I</a:t>
              </a:r>
              <a:endParaRPr lang="en-US" sz="2800" dirty="0"/>
            </a:p>
          </p:txBody>
        </p:sp>
      </p:grpSp>
      <p:grpSp>
        <p:nvGrpSpPr>
          <p:cNvPr id="55" name="Group 54"/>
          <p:cNvGrpSpPr/>
          <p:nvPr/>
        </p:nvGrpSpPr>
        <p:grpSpPr>
          <a:xfrm>
            <a:off x="3296415" y="6035241"/>
            <a:ext cx="555904" cy="523220"/>
            <a:chOff x="1737360" y="2326142"/>
            <a:chExt cx="555904" cy="523220"/>
          </a:xfrm>
        </p:grpSpPr>
        <p:sp>
          <p:nvSpPr>
            <p:cNvPr id="56" name="Oval 55"/>
            <p:cNvSpPr/>
            <p:nvPr/>
          </p:nvSpPr>
          <p:spPr>
            <a:xfrm>
              <a:off x="1737360" y="2326142"/>
              <a:ext cx="555904" cy="52322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p:cNvSpPr txBox="1"/>
            <p:nvPr/>
          </p:nvSpPr>
          <p:spPr>
            <a:xfrm>
              <a:off x="1842448" y="2326142"/>
              <a:ext cx="370614" cy="523220"/>
            </a:xfrm>
            <a:prstGeom prst="rect">
              <a:avLst/>
            </a:prstGeom>
            <a:noFill/>
          </p:spPr>
          <p:txBody>
            <a:bodyPr wrap="none" rtlCol="0">
              <a:spAutoFit/>
            </a:bodyPr>
            <a:lstStyle/>
            <a:p>
              <a:r>
                <a:rPr lang="en-GB" sz="2800" dirty="0"/>
                <a:t>P</a:t>
              </a:r>
              <a:endParaRPr lang="en-US" sz="2800" dirty="0"/>
            </a:p>
          </p:txBody>
        </p:sp>
      </p:grpSp>
      <p:cxnSp>
        <p:nvCxnSpPr>
          <p:cNvPr id="58" name="Curved Connector 57"/>
          <p:cNvCxnSpPr>
            <a:stCxn id="57" idx="0"/>
            <a:endCxn id="32" idx="4"/>
          </p:cNvCxnSpPr>
          <p:nvPr/>
        </p:nvCxnSpPr>
        <p:spPr>
          <a:xfrm rot="16200000" flipV="1">
            <a:off x="2634912" y="5083342"/>
            <a:ext cx="1891355" cy="1244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1" name="Curved Connector 60"/>
          <p:cNvCxnSpPr>
            <a:stCxn id="21" idx="0"/>
            <a:endCxn id="32" idx="4"/>
          </p:cNvCxnSpPr>
          <p:nvPr/>
        </p:nvCxnSpPr>
        <p:spPr>
          <a:xfrm rot="16200000" flipV="1">
            <a:off x="4070475" y="3647779"/>
            <a:ext cx="298613" cy="1290827"/>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4" name="Curved Connector 63"/>
          <p:cNvCxnSpPr>
            <a:stCxn id="35" idx="6"/>
            <a:endCxn id="32" idx="2"/>
          </p:cNvCxnSpPr>
          <p:nvPr/>
        </p:nvCxnSpPr>
        <p:spPr>
          <a:xfrm>
            <a:off x="1336153" y="3116272"/>
            <a:ext cx="1584418" cy="56127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7" name="Curved Connector 66"/>
          <p:cNvCxnSpPr>
            <a:stCxn id="38" idx="6"/>
            <a:endCxn id="32" idx="2"/>
          </p:cNvCxnSpPr>
          <p:nvPr/>
        </p:nvCxnSpPr>
        <p:spPr>
          <a:xfrm>
            <a:off x="1336153" y="3658517"/>
            <a:ext cx="1584418" cy="19025"/>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0" name="Curved Connector 69"/>
          <p:cNvCxnSpPr>
            <a:stCxn id="41" idx="6"/>
            <a:endCxn id="32" idx="2"/>
          </p:cNvCxnSpPr>
          <p:nvPr/>
        </p:nvCxnSpPr>
        <p:spPr>
          <a:xfrm flipV="1">
            <a:off x="1336153" y="3677542"/>
            <a:ext cx="1584418" cy="52322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3" name="Curved Connector 72"/>
          <p:cNvCxnSpPr>
            <a:stCxn id="53" idx="6"/>
            <a:endCxn id="32" idx="2"/>
          </p:cNvCxnSpPr>
          <p:nvPr/>
        </p:nvCxnSpPr>
        <p:spPr>
          <a:xfrm flipV="1">
            <a:off x="1341237" y="3677542"/>
            <a:ext cx="1579334" cy="1073268"/>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1341237" y="2702748"/>
            <a:ext cx="1500539" cy="400110"/>
          </a:xfrm>
          <a:prstGeom prst="rect">
            <a:avLst/>
          </a:prstGeom>
          <a:noFill/>
        </p:spPr>
        <p:txBody>
          <a:bodyPr wrap="none" rtlCol="0">
            <a:spAutoFit/>
          </a:bodyPr>
          <a:lstStyle/>
          <a:p>
            <a:r>
              <a:rPr lang="en-GB" sz="2000" dirty="0"/>
              <a:t>is created by</a:t>
            </a:r>
          </a:p>
        </p:txBody>
      </p:sp>
      <p:sp>
        <p:nvSpPr>
          <p:cNvPr id="77" name="TextBox 76"/>
          <p:cNvSpPr txBox="1"/>
          <p:nvPr/>
        </p:nvSpPr>
        <p:spPr>
          <a:xfrm>
            <a:off x="6213174" y="4599206"/>
            <a:ext cx="2019784" cy="400110"/>
          </a:xfrm>
          <a:prstGeom prst="rect">
            <a:avLst/>
          </a:prstGeom>
          <a:noFill/>
        </p:spPr>
        <p:txBody>
          <a:bodyPr wrap="none" rtlCol="0">
            <a:spAutoFit/>
          </a:bodyPr>
          <a:lstStyle/>
          <a:p>
            <a:r>
              <a:rPr lang="en-GB" sz="2000" dirty="0"/>
              <a:t>is associated with</a:t>
            </a:r>
          </a:p>
        </p:txBody>
      </p:sp>
      <p:sp>
        <p:nvSpPr>
          <p:cNvPr id="78" name="TextBox 77"/>
          <p:cNvSpPr txBox="1"/>
          <p:nvPr/>
        </p:nvSpPr>
        <p:spPr>
          <a:xfrm>
            <a:off x="3958765" y="3937932"/>
            <a:ext cx="1138453" cy="400110"/>
          </a:xfrm>
          <a:prstGeom prst="rect">
            <a:avLst/>
          </a:prstGeom>
          <a:noFill/>
        </p:spPr>
        <p:txBody>
          <a:bodyPr wrap="none" rtlCol="0">
            <a:spAutoFit/>
          </a:bodyPr>
          <a:lstStyle/>
          <a:p>
            <a:r>
              <a:rPr lang="en-GB" sz="2000" dirty="0"/>
              <a:t>is type of</a:t>
            </a:r>
          </a:p>
        </p:txBody>
      </p:sp>
      <p:sp>
        <p:nvSpPr>
          <p:cNvPr id="79" name="Down Arrow 78"/>
          <p:cNvSpPr/>
          <p:nvPr/>
        </p:nvSpPr>
        <p:spPr>
          <a:xfrm>
            <a:off x="4382713" y="2465297"/>
            <a:ext cx="654601" cy="335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TextBox 58"/>
          <p:cNvSpPr txBox="1"/>
          <p:nvPr/>
        </p:nvSpPr>
        <p:spPr>
          <a:xfrm>
            <a:off x="2284676" y="1436152"/>
            <a:ext cx="1856886" cy="1015663"/>
          </a:xfrm>
          <a:prstGeom prst="rect">
            <a:avLst/>
          </a:prstGeom>
          <a:solidFill>
            <a:srgbClr val="00B0F0"/>
          </a:solidFill>
        </p:spPr>
        <p:txBody>
          <a:bodyPr wrap="square" rtlCol="0">
            <a:spAutoFit/>
          </a:bodyPr>
          <a:lstStyle/>
          <a:p>
            <a:r>
              <a:rPr lang="en-GB" sz="2000" dirty="0"/>
              <a:t>Any Thing:</a:t>
            </a:r>
          </a:p>
          <a:p>
            <a:r>
              <a:rPr lang="en-GB" sz="2000" dirty="0"/>
              <a:t>Covers all other types of thing</a:t>
            </a:r>
          </a:p>
        </p:txBody>
      </p:sp>
      <p:sp>
        <p:nvSpPr>
          <p:cNvPr id="60" name="TextBox 59"/>
          <p:cNvSpPr txBox="1"/>
          <p:nvPr/>
        </p:nvSpPr>
        <p:spPr>
          <a:xfrm>
            <a:off x="1376478" y="4750810"/>
            <a:ext cx="1643720" cy="400110"/>
          </a:xfrm>
          <a:prstGeom prst="rect">
            <a:avLst/>
          </a:prstGeom>
          <a:noFill/>
        </p:spPr>
        <p:txBody>
          <a:bodyPr wrap="none" rtlCol="0">
            <a:spAutoFit/>
          </a:bodyPr>
          <a:lstStyle/>
          <a:p>
            <a:r>
              <a:rPr lang="en-GB" sz="2000" dirty="0"/>
              <a:t>is modified by</a:t>
            </a:r>
          </a:p>
        </p:txBody>
      </p:sp>
      <p:sp>
        <p:nvSpPr>
          <p:cNvPr id="63" name="TextBox 62"/>
          <p:cNvSpPr txBox="1"/>
          <p:nvPr/>
        </p:nvSpPr>
        <p:spPr>
          <a:xfrm>
            <a:off x="6271189" y="295648"/>
            <a:ext cx="2556407" cy="1323439"/>
          </a:xfrm>
          <a:prstGeom prst="rect">
            <a:avLst/>
          </a:prstGeom>
          <a:solidFill>
            <a:srgbClr val="00B0F0"/>
          </a:solidFill>
        </p:spPr>
        <p:txBody>
          <a:bodyPr wrap="square" rtlCol="0">
            <a:spAutoFit/>
          </a:bodyPr>
          <a:lstStyle/>
          <a:p>
            <a:pPr algn="ctr"/>
            <a:r>
              <a:rPr lang="en-GB" sz="2000" dirty="0"/>
              <a:t>RDA refines LRM relationships as element sub-types (RDF sub-properties)</a:t>
            </a:r>
          </a:p>
        </p:txBody>
      </p:sp>
      <p:sp>
        <p:nvSpPr>
          <p:cNvPr id="62" name="TextBox 61"/>
          <p:cNvSpPr txBox="1"/>
          <p:nvPr/>
        </p:nvSpPr>
        <p:spPr>
          <a:xfrm>
            <a:off x="384403" y="415038"/>
            <a:ext cx="4247188" cy="707886"/>
          </a:xfrm>
          <a:prstGeom prst="rect">
            <a:avLst/>
          </a:prstGeom>
          <a:noFill/>
        </p:spPr>
        <p:txBody>
          <a:bodyPr wrap="none" rtlCol="0">
            <a:spAutoFit/>
          </a:bodyPr>
          <a:lstStyle/>
          <a:p>
            <a:r>
              <a:rPr lang="en-GB" sz="4000" dirty="0"/>
              <a:t>FRBR-LRM and RDA</a:t>
            </a:r>
          </a:p>
        </p:txBody>
      </p:sp>
    </p:spTree>
    <p:extLst>
      <p:ext uri="{BB962C8B-B14F-4D97-AF65-F5344CB8AC3E}">
        <p14:creationId xmlns:p14="http://schemas.microsoft.com/office/powerpoint/2010/main" val="1796125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1000"/>
                                        <p:tgtEl>
                                          <p:spTgt spid="13"/>
                                        </p:tgtEl>
                                      </p:cBhvr>
                                    </p:animEffect>
                                  </p:childTnLst>
                                </p:cTn>
                              </p:par>
                            </p:childTnLst>
                          </p:cTn>
                        </p:par>
                        <p:par>
                          <p:cTn id="11" fill="hold">
                            <p:stCondLst>
                              <p:cond delay="1000"/>
                            </p:stCondLst>
                            <p:childTnLst>
                              <p:par>
                                <p:cTn id="12" presetID="10" presetClass="entr" presetSubtype="0"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46"/>
                                        </p:tgtEl>
                                        <p:attrNameLst>
                                          <p:attrName>style.visibility</p:attrName>
                                        </p:attrNameLst>
                                      </p:cBhvr>
                                      <p:to>
                                        <p:strVal val="visible"/>
                                      </p:to>
                                    </p:set>
                                    <p:animEffect transition="in" filter="fade">
                                      <p:cBhvr>
                                        <p:cTn id="19" dur="1000"/>
                                        <p:tgtEl>
                                          <p:spTgt spid="46"/>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77"/>
                                        </p:tgtEl>
                                        <p:attrNameLst>
                                          <p:attrName>style.visibility</p:attrName>
                                        </p:attrNameLst>
                                      </p:cBhvr>
                                      <p:to>
                                        <p:strVal val="visible"/>
                                      </p:to>
                                    </p:set>
                                    <p:animEffect transition="in" filter="fade">
                                      <p:cBhvr>
                                        <p:cTn id="22" dur="1000"/>
                                        <p:tgtEl>
                                          <p:spTgt spid="77"/>
                                        </p:tgtEl>
                                      </p:cBhvr>
                                    </p:animEffect>
                                  </p:childTnLst>
                                </p:cTn>
                              </p:par>
                            </p:childTnLst>
                          </p:cTn>
                        </p:par>
                        <p:par>
                          <p:cTn id="23" fill="hold">
                            <p:stCondLst>
                              <p:cond delay="1000"/>
                            </p:stCondLst>
                            <p:childTnLst>
                              <p:par>
                                <p:cTn id="24" presetID="10" presetClass="entr" presetSubtype="0" fill="hold" nodeType="after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childTnLst>
                                </p:cTn>
                              </p:par>
                            </p:childTnLst>
                          </p:cTn>
                        </p:par>
                        <p:par>
                          <p:cTn id="27" fill="hold">
                            <p:stCondLst>
                              <p:cond delay="2000"/>
                            </p:stCondLst>
                            <p:childTnLst>
                              <p:par>
                                <p:cTn id="28" presetID="10" presetClass="entr" presetSubtype="0" fill="hold" nodeType="afterEffect">
                                  <p:stCondLst>
                                    <p:cond delay="0"/>
                                  </p:stCondLst>
                                  <p:childTnLst>
                                    <p:set>
                                      <p:cBhvr>
                                        <p:cTn id="29" dur="1" fill="hold">
                                          <p:stCondLst>
                                            <p:cond delay="0"/>
                                          </p:stCondLst>
                                        </p:cTn>
                                        <p:tgtEl>
                                          <p:spTgt spid="49"/>
                                        </p:tgtEl>
                                        <p:attrNameLst>
                                          <p:attrName>style.visibility</p:attrName>
                                        </p:attrNameLst>
                                      </p:cBhvr>
                                      <p:to>
                                        <p:strVal val="visible"/>
                                      </p:to>
                                    </p:set>
                                    <p:animEffect transition="in" filter="fade">
                                      <p:cBhvr>
                                        <p:cTn id="30" dur="1000"/>
                                        <p:tgtEl>
                                          <p:spTgt spid="49"/>
                                        </p:tgtEl>
                                      </p:cBhvr>
                                    </p:animEffect>
                                  </p:childTnLst>
                                </p:cTn>
                              </p:par>
                            </p:childTnLst>
                          </p:cTn>
                        </p:par>
                        <p:par>
                          <p:cTn id="31" fill="hold">
                            <p:stCondLst>
                              <p:cond delay="3000"/>
                            </p:stCondLst>
                            <p:childTnLst>
                              <p:par>
                                <p:cTn id="32" presetID="10" presetClass="entr" presetSubtype="0" fill="hold" nodeType="after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fade">
                                      <p:cBhvr>
                                        <p:cTn id="34" dur="1000"/>
                                        <p:tgtEl>
                                          <p:spTgt spid="17"/>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fade">
                                      <p:cBhvr>
                                        <p:cTn id="39" dur="1000"/>
                                        <p:tgtEl>
                                          <p:spTgt spid="20"/>
                                        </p:tgtEl>
                                      </p:cBhvr>
                                    </p:animEffect>
                                  </p:childTnLst>
                                </p:cTn>
                              </p:par>
                            </p:childTnLst>
                          </p:cTn>
                        </p:par>
                        <p:par>
                          <p:cTn id="40" fill="hold">
                            <p:stCondLst>
                              <p:cond delay="1000"/>
                            </p:stCondLst>
                            <p:childTnLst>
                              <p:par>
                                <p:cTn id="41" presetID="10" presetClass="entr" presetSubtype="0" fill="hold" grpId="0" nodeType="afterEffect">
                                  <p:stCondLst>
                                    <p:cond delay="0"/>
                                  </p:stCondLst>
                                  <p:childTnLst>
                                    <p:set>
                                      <p:cBhvr>
                                        <p:cTn id="42" dur="1" fill="hold">
                                          <p:stCondLst>
                                            <p:cond delay="0"/>
                                          </p:stCondLst>
                                        </p:cTn>
                                        <p:tgtEl>
                                          <p:spTgt spid="78"/>
                                        </p:tgtEl>
                                        <p:attrNameLst>
                                          <p:attrName>style.visibility</p:attrName>
                                        </p:attrNameLst>
                                      </p:cBhvr>
                                      <p:to>
                                        <p:strVal val="visible"/>
                                      </p:to>
                                    </p:set>
                                    <p:animEffect transition="in" filter="fade">
                                      <p:cBhvr>
                                        <p:cTn id="43" dur="1000"/>
                                        <p:tgtEl>
                                          <p:spTgt spid="78"/>
                                        </p:tgtEl>
                                      </p:cBhvr>
                                    </p:animEffect>
                                  </p:childTnLst>
                                </p:cTn>
                              </p:par>
                              <p:par>
                                <p:cTn id="44" presetID="10" presetClass="entr" presetSubtype="0" fill="hold" nodeType="withEffect">
                                  <p:stCondLst>
                                    <p:cond delay="0"/>
                                  </p:stCondLst>
                                  <p:childTnLst>
                                    <p:set>
                                      <p:cBhvr>
                                        <p:cTn id="45" dur="1" fill="hold">
                                          <p:stCondLst>
                                            <p:cond delay="0"/>
                                          </p:stCondLst>
                                        </p:cTn>
                                        <p:tgtEl>
                                          <p:spTgt spid="61"/>
                                        </p:tgtEl>
                                        <p:attrNameLst>
                                          <p:attrName>style.visibility</p:attrName>
                                        </p:attrNameLst>
                                      </p:cBhvr>
                                      <p:to>
                                        <p:strVal val="visible"/>
                                      </p:to>
                                    </p:set>
                                    <p:animEffect transition="in" filter="fade">
                                      <p:cBhvr>
                                        <p:cTn id="46" dur="1000"/>
                                        <p:tgtEl>
                                          <p:spTgt spid="61"/>
                                        </p:tgtEl>
                                      </p:cBhvr>
                                    </p:animEffect>
                                  </p:childTnLst>
                                </p:cTn>
                              </p:par>
                            </p:childTnLst>
                          </p:cTn>
                        </p:par>
                        <p:par>
                          <p:cTn id="47" fill="hold">
                            <p:stCondLst>
                              <p:cond delay="2000"/>
                            </p:stCondLst>
                            <p:childTnLst>
                              <p:par>
                                <p:cTn id="48" presetID="10" presetClass="entr" presetSubtype="0" fill="hold" nodeType="afterEffect">
                                  <p:stCondLst>
                                    <p:cond delay="0"/>
                                  </p:stCondLst>
                                  <p:childTnLst>
                                    <p:set>
                                      <p:cBhvr>
                                        <p:cTn id="49" dur="1" fill="hold">
                                          <p:stCondLst>
                                            <p:cond delay="0"/>
                                          </p:stCondLst>
                                        </p:cTn>
                                        <p:tgtEl>
                                          <p:spTgt spid="31"/>
                                        </p:tgtEl>
                                        <p:attrNameLst>
                                          <p:attrName>style.visibility</p:attrName>
                                        </p:attrNameLst>
                                      </p:cBhvr>
                                      <p:to>
                                        <p:strVal val="visible"/>
                                      </p:to>
                                    </p:set>
                                    <p:animEffect transition="in" filter="fade">
                                      <p:cBhvr>
                                        <p:cTn id="50" dur="1000"/>
                                        <p:tgtEl>
                                          <p:spTgt spid="31"/>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4"/>
                                        </p:tgtEl>
                                        <p:attrNameLst>
                                          <p:attrName>style.visibility</p:attrName>
                                        </p:attrNameLst>
                                      </p:cBhvr>
                                      <p:to>
                                        <p:strVal val="visible"/>
                                      </p:to>
                                    </p:set>
                                    <p:animEffect transition="in" filter="fade">
                                      <p:cBhvr>
                                        <p:cTn id="55" dur="1000"/>
                                        <p:tgtEl>
                                          <p:spTgt spid="34"/>
                                        </p:tgtEl>
                                      </p:cBhvr>
                                    </p:animEffect>
                                  </p:childTnLst>
                                </p:cTn>
                              </p:par>
                            </p:childTnLst>
                          </p:cTn>
                        </p:par>
                        <p:par>
                          <p:cTn id="56" fill="hold">
                            <p:stCondLst>
                              <p:cond delay="1000"/>
                            </p:stCondLst>
                            <p:childTnLst>
                              <p:par>
                                <p:cTn id="57" presetID="10" presetClass="entr" presetSubtype="0" fill="hold" grpId="0" nodeType="afterEffect">
                                  <p:stCondLst>
                                    <p:cond delay="0"/>
                                  </p:stCondLst>
                                  <p:childTnLst>
                                    <p:set>
                                      <p:cBhvr>
                                        <p:cTn id="58" dur="1" fill="hold">
                                          <p:stCondLst>
                                            <p:cond delay="0"/>
                                          </p:stCondLst>
                                        </p:cTn>
                                        <p:tgtEl>
                                          <p:spTgt spid="76"/>
                                        </p:tgtEl>
                                        <p:attrNameLst>
                                          <p:attrName>style.visibility</p:attrName>
                                        </p:attrNameLst>
                                      </p:cBhvr>
                                      <p:to>
                                        <p:strVal val="visible"/>
                                      </p:to>
                                    </p:set>
                                    <p:animEffect transition="in" filter="fade">
                                      <p:cBhvr>
                                        <p:cTn id="59" dur="1000"/>
                                        <p:tgtEl>
                                          <p:spTgt spid="76"/>
                                        </p:tgtEl>
                                      </p:cBhvr>
                                    </p:animEffect>
                                  </p:childTnLst>
                                </p:cTn>
                              </p:par>
                              <p:par>
                                <p:cTn id="60" presetID="10" presetClass="entr" presetSubtype="0" fill="hold" nodeType="withEffect">
                                  <p:stCondLst>
                                    <p:cond delay="0"/>
                                  </p:stCondLst>
                                  <p:childTnLst>
                                    <p:set>
                                      <p:cBhvr>
                                        <p:cTn id="61" dur="1" fill="hold">
                                          <p:stCondLst>
                                            <p:cond delay="0"/>
                                          </p:stCondLst>
                                        </p:cTn>
                                        <p:tgtEl>
                                          <p:spTgt spid="64"/>
                                        </p:tgtEl>
                                        <p:attrNameLst>
                                          <p:attrName>style.visibility</p:attrName>
                                        </p:attrNameLst>
                                      </p:cBhvr>
                                      <p:to>
                                        <p:strVal val="visible"/>
                                      </p:to>
                                    </p:set>
                                    <p:animEffect transition="in" filter="fade">
                                      <p:cBhvr>
                                        <p:cTn id="62" dur="1000"/>
                                        <p:tgtEl>
                                          <p:spTgt spid="64"/>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37"/>
                                        </p:tgtEl>
                                        <p:attrNameLst>
                                          <p:attrName>style.visibility</p:attrName>
                                        </p:attrNameLst>
                                      </p:cBhvr>
                                      <p:to>
                                        <p:strVal val="visible"/>
                                      </p:to>
                                    </p:set>
                                    <p:animEffect transition="in" filter="fade">
                                      <p:cBhvr>
                                        <p:cTn id="67" dur="1000"/>
                                        <p:tgtEl>
                                          <p:spTgt spid="37"/>
                                        </p:tgtEl>
                                      </p:cBhvr>
                                    </p:animEffect>
                                  </p:childTnLst>
                                </p:cTn>
                              </p:par>
                            </p:childTnLst>
                          </p:cTn>
                        </p:par>
                        <p:par>
                          <p:cTn id="68" fill="hold">
                            <p:stCondLst>
                              <p:cond delay="1000"/>
                            </p:stCondLst>
                            <p:childTnLst>
                              <p:par>
                                <p:cTn id="69" presetID="10" presetClass="entr" presetSubtype="0" fill="hold" nodeType="afterEffect">
                                  <p:stCondLst>
                                    <p:cond delay="0"/>
                                  </p:stCondLst>
                                  <p:childTnLst>
                                    <p:set>
                                      <p:cBhvr>
                                        <p:cTn id="70" dur="1" fill="hold">
                                          <p:stCondLst>
                                            <p:cond delay="0"/>
                                          </p:stCondLst>
                                        </p:cTn>
                                        <p:tgtEl>
                                          <p:spTgt spid="67"/>
                                        </p:tgtEl>
                                        <p:attrNameLst>
                                          <p:attrName>style.visibility</p:attrName>
                                        </p:attrNameLst>
                                      </p:cBhvr>
                                      <p:to>
                                        <p:strVal val="visible"/>
                                      </p:to>
                                    </p:set>
                                    <p:animEffect transition="in" filter="fade">
                                      <p:cBhvr>
                                        <p:cTn id="71" dur="1000"/>
                                        <p:tgtEl>
                                          <p:spTgt spid="67"/>
                                        </p:tgtEl>
                                      </p:cBhvr>
                                    </p:animEffect>
                                  </p:childTnLst>
                                </p:cTn>
                              </p:par>
                            </p:childTnLst>
                          </p:cTn>
                        </p:par>
                        <p:par>
                          <p:cTn id="72" fill="hold">
                            <p:stCondLst>
                              <p:cond delay="2000"/>
                            </p:stCondLst>
                            <p:childTnLst>
                              <p:par>
                                <p:cTn id="73" presetID="10" presetClass="entr" presetSubtype="0" fill="hold" nodeType="afterEffect">
                                  <p:stCondLst>
                                    <p:cond delay="0"/>
                                  </p:stCondLst>
                                  <p:childTnLst>
                                    <p:set>
                                      <p:cBhvr>
                                        <p:cTn id="74" dur="1" fill="hold">
                                          <p:stCondLst>
                                            <p:cond delay="0"/>
                                          </p:stCondLst>
                                        </p:cTn>
                                        <p:tgtEl>
                                          <p:spTgt spid="40"/>
                                        </p:tgtEl>
                                        <p:attrNameLst>
                                          <p:attrName>style.visibility</p:attrName>
                                        </p:attrNameLst>
                                      </p:cBhvr>
                                      <p:to>
                                        <p:strVal val="visible"/>
                                      </p:to>
                                    </p:set>
                                    <p:animEffect transition="in" filter="fade">
                                      <p:cBhvr>
                                        <p:cTn id="75" dur="1000"/>
                                        <p:tgtEl>
                                          <p:spTgt spid="40"/>
                                        </p:tgtEl>
                                      </p:cBhvr>
                                    </p:animEffect>
                                  </p:childTnLst>
                                </p:cTn>
                              </p:par>
                            </p:childTnLst>
                          </p:cTn>
                        </p:par>
                        <p:par>
                          <p:cTn id="76" fill="hold">
                            <p:stCondLst>
                              <p:cond delay="3000"/>
                            </p:stCondLst>
                            <p:childTnLst>
                              <p:par>
                                <p:cTn id="77" presetID="10" presetClass="entr" presetSubtype="0" fill="hold" nodeType="afterEffect">
                                  <p:stCondLst>
                                    <p:cond delay="0"/>
                                  </p:stCondLst>
                                  <p:childTnLst>
                                    <p:set>
                                      <p:cBhvr>
                                        <p:cTn id="78" dur="1" fill="hold">
                                          <p:stCondLst>
                                            <p:cond delay="0"/>
                                          </p:stCondLst>
                                        </p:cTn>
                                        <p:tgtEl>
                                          <p:spTgt spid="70"/>
                                        </p:tgtEl>
                                        <p:attrNameLst>
                                          <p:attrName>style.visibility</p:attrName>
                                        </p:attrNameLst>
                                      </p:cBhvr>
                                      <p:to>
                                        <p:strVal val="visible"/>
                                      </p:to>
                                    </p:set>
                                    <p:animEffect transition="in" filter="fade">
                                      <p:cBhvr>
                                        <p:cTn id="79" dur="1000"/>
                                        <p:tgtEl>
                                          <p:spTgt spid="70"/>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nodeType="clickEffect">
                                  <p:stCondLst>
                                    <p:cond delay="0"/>
                                  </p:stCondLst>
                                  <p:childTnLst>
                                    <p:set>
                                      <p:cBhvr>
                                        <p:cTn id="83" dur="1" fill="hold">
                                          <p:stCondLst>
                                            <p:cond delay="0"/>
                                          </p:stCondLst>
                                        </p:cTn>
                                        <p:tgtEl>
                                          <p:spTgt spid="52"/>
                                        </p:tgtEl>
                                        <p:attrNameLst>
                                          <p:attrName>style.visibility</p:attrName>
                                        </p:attrNameLst>
                                      </p:cBhvr>
                                      <p:to>
                                        <p:strVal val="visible"/>
                                      </p:to>
                                    </p:set>
                                    <p:animEffect transition="in" filter="fade">
                                      <p:cBhvr>
                                        <p:cTn id="84" dur="1000"/>
                                        <p:tgtEl>
                                          <p:spTgt spid="52"/>
                                        </p:tgtEl>
                                      </p:cBhvr>
                                    </p:animEffect>
                                  </p:childTnLst>
                                </p:cTn>
                              </p:par>
                            </p:childTnLst>
                          </p:cTn>
                        </p:par>
                        <p:par>
                          <p:cTn id="85" fill="hold">
                            <p:stCondLst>
                              <p:cond delay="1000"/>
                            </p:stCondLst>
                            <p:childTnLst>
                              <p:par>
                                <p:cTn id="86" presetID="10" presetClass="entr" presetSubtype="0" fill="hold" grpId="0" nodeType="afterEffect">
                                  <p:stCondLst>
                                    <p:cond delay="0"/>
                                  </p:stCondLst>
                                  <p:childTnLst>
                                    <p:set>
                                      <p:cBhvr>
                                        <p:cTn id="87" dur="1" fill="hold">
                                          <p:stCondLst>
                                            <p:cond delay="0"/>
                                          </p:stCondLst>
                                        </p:cTn>
                                        <p:tgtEl>
                                          <p:spTgt spid="60"/>
                                        </p:tgtEl>
                                        <p:attrNameLst>
                                          <p:attrName>style.visibility</p:attrName>
                                        </p:attrNameLst>
                                      </p:cBhvr>
                                      <p:to>
                                        <p:strVal val="visible"/>
                                      </p:to>
                                    </p:set>
                                    <p:animEffect transition="in" filter="fade">
                                      <p:cBhvr>
                                        <p:cTn id="88" dur="1000"/>
                                        <p:tgtEl>
                                          <p:spTgt spid="60"/>
                                        </p:tgtEl>
                                      </p:cBhvr>
                                    </p:animEffect>
                                  </p:childTnLst>
                                </p:cTn>
                              </p:par>
                              <p:par>
                                <p:cTn id="89" presetID="10" presetClass="entr" presetSubtype="0" fill="hold" nodeType="withEffect">
                                  <p:stCondLst>
                                    <p:cond delay="0"/>
                                  </p:stCondLst>
                                  <p:childTnLst>
                                    <p:set>
                                      <p:cBhvr>
                                        <p:cTn id="90" dur="1" fill="hold">
                                          <p:stCondLst>
                                            <p:cond delay="0"/>
                                          </p:stCondLst>
                                        </p:cTn>
                                        <p:tgtEl>
                                          <p:spTgt spid="73"/>
                                        </p:tgtEl>
                                        <p:attrNameLst>
                                          <p:attrName>style.visibility</p:attrName>
                                        </p:attrNameLst>
                                      </p:cBhvr>
                                      <p:to>
                                        <p:strVal val="visible"/>
                                      </p:to>
                                    </p:set>
                                    <p:animEffect transition="in" filter="fade">
                                      <p:cBhvr>
                                        <p:cTn id="91" dur="1000"/>
                                        <p:tgtEl>
                                          <p:spTgt spid="73"/>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nodeType="clickEffect">
                                  <p:stCondLst>
                                    <p:cond delay="0"/>
                                  </p:stCondLst>
                                  <p:childTnLst>
                                    <p:set>
                                      <p:cBhvr>
                                        <p:cTn id="95" dur="1" fill="hold">
                                          <p:stCondLst>
                                            <p:cond delay="0"/>
                                          </p:stCondLst>
                                        </p:cTn>
                                        <p:tgtEl>
                                          <p:spTgt spid="55"/>
                                        </p:tgtEl>
                                        <p:attrNameLst>
                                          <p:attrName>style.visibility</p:attrName>
                                        </p:attrNameLst>
                                      </p:cBhvr>
                                      <p:to>
                                        <p:strVal val="visible"/>
                                      </p:to>
                                    </p:set>
                                    <p:animEffect transition="in" filter="fade">
                                      <p:cBhvr>
                                        <p:cTn id="96" dur="1000"/>
                                        <p:tgtEl>
                                          <p:spTgt spid="55"/>
                                        </p:tgtEl>
                                      </p:cBhvr>
                                    </p:animEffect>
                                  </p:childTnLst>
                                </p:cTn>
                              </p:par>
                            </p:childTnLst>
                          </p:cTn>
                        </p:par>
                        <p:par>
                          <p:cTn id="97" fill="hold">
                            <p:stCondLst>
                              <p:cond delay="1000"/>
                            </p:stCondLst>
                            <p:childTnLst>
                              <p:par>
                                <p:cTn id="98" presetID="10" presetClass="entr" presetSubtype="0" fill="hold" nodeType="afterEffect">
                                  <p:stCondLst>
                                    <p:cond delay="0"/>
                                  </p:stCondLst>
                                  <p:childTnLst>
                                    <p:set>
                                      <p:cBhvr>
                                        <p:cTn id="99" dur="1" fill="hold">
                                          <p:stCondLst>
                                            <p:cond delay="0"/>
                                          </p:stCondLst>
                                        </p:cTn>
                                        <p:tgtEl>
                                          <p:spTgt spid="58"/>
                                        </p:tgtEl>
                                        <p:attrNameLst>
                                          <p:attrName>style.visibility</p:attrName>
                                        </p:attrNameLst>
                                      </p:cBhvr>
                                      <p:to>
                                        <p:strVal val="visible"/>
                                      </p:to>
                                    </p:set>
                                    <p:animEffect transition="in" filter="fade">
                                      <p:cBhvr>
                                        <p:cTn id="100" dur="1000"/>
                                        <p:tgtEl>
                                          <p:spTgt spid="58"/>
                                        </p:tgtEl>
                                      </p:cBhvr>
                                    </p:animEffect>
                                  </p:childTnLst>
                                </p:cTn>
                              </p:par>
                            </p:childTnLst>
                          </p:cTn>
                        </p:par>
                        <p:par>
                          <p:cTn id="101" fill="hold">
                            <p:stCondLst>
                              <p:cond delay="2000"/>
                            </p:stCondLst>
                            <p:childTnLst>
                              <p:par>
                                <p:cTn id="102" presetID="10" presetClass="entr" presetSubtype="0" fill="hold" nodeType="afterEffect">
                                  <p:stCondLst>
                                    <p:cond delay="0"/>
                                  </p:stCondLst>
                                  <p:childTnLst>
                                    <p:set>
                                      <p:cBhvr>
                                        <p:cTn id="103" dur="1" fill="hold">
                                          <p:stCondLst>
                                            <p:cond delay="0"/>
                                          </p:stCondLst>
                                        </p:cTn>
                                        <p:tgtEl>
                                          <p:spTgt spid="23"/>
                                        </p:tgtEl>
                                        <p:attrNameLst>
                                          <p:attrName>style.visibility</p:attrName>
                                        </p:attrNameLst>
                                      </p:cBhvr>
                                      <p:to>
                                        <p:strVal val="visible"/>
                                      </p:to>
                                    </p:set>
                                    <p:animEffect transition="in" filter="fade">
                                      <p:cBhvr>
                                        <p:cTn id="104" dur="1000"/>
                                        <p:tgtEl>
                                          <p:spTgt spid="23"/>
                                        </p:tgtEl>
                                      </p:cBhvr>
                                    </p:animEffect>
                                  </p:childTnLst>
                                </p:cTn>
                              </p:par>
                            </p:childTnLst>
                          </p:cTn>
                        </p:par>
                        <p:par>
                          <p:cTn id="105" fill="hold">
                            <p:stCondLst>
                              <p:cond delay="3000"/>
                            </p:stCondLst>
                            <p:childTnLst>
                              <p:par>
                                <p:cTn id="106" presetID="10" presetClass="entr" presetSubtype="0" fill="hold" nodeType="afterEffect">
                                  <p:stCondLst>
                                    <p:cond delay="0"/>
                                  </p:stCondLst>
                                  <p:childTnLst>
                                    <p:set>
                                      <p:cBhvr>
                                        <p:cTn id="107" dur="1" fill="hold">
                                          <p:stCondLst>
                                            <p:cond delay="0"/>
                                          </p:stCondLst>
                                        </p:cTn>
                                        <p:tgtEl>
                                          <p:spTgt spid="29"/>
                                        </p:tgtEl>
                                        <p:attrNameLst>
                                          <p:attrName>style.visibility</p:attrName>
                                        </p:attrNameLst>
                                      </p:cBhvr>
                                      <p:to>
                                        <p:strVal val="visible"/>
                                      </p:to>
                                    </p:set>
                                    <p:animEffect transition="in" filter="fade">
                                      <p:cBhvr>
                                        <p:cTn id="108" dur="1000"/>
                                        <p:tgtEl>
                                          <p:spTgt spid="29"/>
                                        </p:tgtEl>
                                      </p:cBhvr>
                                    </p:animEffect>
                                  </p:childTnLst>
                                </p:cTn>
                              </p:par>
                            </p:childTnLst>
                          </p:cTn>
                        </p:par>
                        <p:par>
                          <p:cTn id="109" fill="hold">
                            <p:stCondLst>
                              <p:cond delay="4000"/>
                            </p:stCondLst>
                            <p:childTnLst>
                              <p:par>
                                <p:cTn id="110" presetID="10" presetClass="entr" presetSubtype="0" fill="hold" nodeType="afterEffect">
                                  <p:stCondLst>
                                    <p:cond delay="0"/>
                                  </p:stCondLst>
                                  <p:childTnLst>
                                    <p:set>
                                      <p:cBhvr>
                                        <p:cTn id="111" dur="1" fill="hold">
                                          <p:stCondLst>
                                            <p:cond delay="0"/>
                                          </p:stCondLst>
                                        </p:cTn>
                                        <p:tgtEl>
                                          <p:spTgt spid="26"/>
                                        </p:tgtEl>
                                        <p:attrNameLst>
                                          <p:attrName>style.visibility</p:attrName>
                                        </p:attrNameLst>
                                      </p:cBhvr>
                                      <p:to>
                                        <p:strVal val="visible"/>
                                      </p:to>
                                    </p:set>
                                    <p:animEffect transition="in" filter="fade">
                                      <p:cBhvr>
                                        <p:cTn id="112" dur="1000"/>
                                        <p:tgtEl>
                                          <p:spTgt spid="26"/>
                                        </p:tgtEl>
                                      </p:cBhvr>
                                    </p:animEffect>
                                  </p:childTnLst>
                                </p:cTn>
                              </p:par>
                            </p:childTnLst>
                          </p:cTn>
                        </p:par>
                        <p:par>
                          <p:cTn id="113" fill="hold">
                            <p:stCondLst>
                              <p:cond delay="5000"/>
                            </p:stCondLst>
                            <p:childTnLst>
                              <p:par>
                                <p:cTn id="114" presetID="10" presetClass="entr" presetSubtype="0" fill="hold" nodeType="afterEffect">
                                  <p:stCondLst>
                                    <p:cond delay="0"/>
                                  </p:stCondLst>
                                  <p:childTnLst>
                                    <p:set>
                                      <p:cBhvr>
                                        <p:cTn id="115" dur="1" fill="hold">
                                          <p:stCondLst>
                                            <p:cond delay="0"/>
                                          </p:stCondLst>
                                        </p:cTn>
                                        <p:tgtEl>
                                          <p:spTgt spid="30"/>
                                        </p:tgtEl>
                                        <p:attrNameLst>
                                          <p:attrName>style.visibility</p:attrName>
                                        </p:attrNameLst>
                                      </p:cBhvr>
                                      <p:to>
                                        <p:strVal val="visible"/>
                                      </p:to>
                                    </p:set>
                                    <p:animEffect transition="in" filter="fade">
                                      <p:cBhvr>
                                        <p:cTn id="116" dur="1000"/>
                                        <p:tgtEl>
                                          <p:spTgt spid="30"/>
                                        </p:tgtEl>
                                      </p:cBhvr>
                                    </p:animEffect>
                                  </p:childTnLst>
                                </p:cTn>
                              </p:par>
                            </p:childTnLst>
                          </p:cTn>
                        </p:par>
                      </p:childTnLst>
                    </p:cTn>
                  </p:par>
                  <p:par>
                    <p:cTn id="117" fill="hold">
                      <p:stCondLst>
                        <p:cond delay="indefinite"/>
                      </p:stCondLst>
                      <p:childTnLst>
                        <p:par>
                          <p:cTn id="118" fill="hold">
                            <p:stCondLst>
                              <p:cond delay="0"/>
                            </p:stCondLst>
                            <p:childTnLst>
                              <p:par>
                                <p:cTn id="119" presetID="10" presetClass="entr" presetSubtype="0" fill="hold" grpId="0" nodeType="clickEffect">
                                  <p:stCondLst>
                                    <p:cond delay="0"/>
                                  </p:stCondLst>
                                  <p:childTnLst>
                                    <p:set>
                                      <p:cBhvr>
                                        <p:cTn id="120" dur="1" fill="hold">
                                          <p:stCondLst>
                                            <p:cond delay="0"/>
                                          </p:stCondLst>
                                        </p:cTn>
                                        <p:tgtEl>
                                          <p:spTgt spid="63"/>
                                        </p:tgtEl>
                                        <p:attrNameLst>
                                          <p:attrName>style.visibility</p:attrName>
                                        </p:attrNameLst>
                                      </p:cBhvr>
                                      <p:to>
                                        <p:strVal val="visible"/>
                                      </p:to>
                                    </p:set>
                                    <p:animEffect transition="in" filter="fade">
                                      <p:cBhvr>
                                        <p:cTn id="121" dur="10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76" grpId="0"/>
      <p:bldP spid="77" grpId="0"/>
      <p:bldP spid="78" grpId="0"/>
      <p:bldP spid="60" grpId="0"/>
      <p:bldP spid="6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4460781" y="1519170"/>
            <a:ext cx="914400" cy="932688"/>
            <a:chOff x="1857088" y="2121408"/>
            <a:chExt cx="914400" cy="932688"/>
          </a:xfrm>
        </p:grpSpPr>
        <p:sp>
          <p:nvSpPr>
            <p:cNvPr id="8" name="Oval 7"/>
            <p:cNvSpPr/>
            <p:nvPr/>
          </p:nvSpPr>
          <p:spPr>
            <a:xfrm>
              <a:off x="1857088" y="2121408"/>
              <a:ext cx="914400" cy="932688"/>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876444" y="2326142"/>
              <a:ext cx="875689" cy="523220"/>
            </a:xfrm>
            <a:prstGeom prst="rect">
              <a:avLst/>
            </a:prstGeom>
            <a:noFill/>
          </p:spPr>
          <p:txBody>
            <a:bodyPr wrap="none" rtlCol="0">
              <a:spAutoFit/>
            </a:bodyPr>
            <a:lstStyle/>
            <a:p>
              <a:r>
                <a:rPr lang="en-GB" sz="2800" dirty="0"/>
                <a:t>Res2</a:t>
              </a:r>
              <a:endParaRPr lang="en-US" sz="2800" dirty="0"/>
            </a:p>
          </p:txBody>
        </p:sp>
      </p:grpSp>
      <p:cxnSp>
        <p:nvCxnSpPr>
          <p:cNvPr id="10" name="Curved Connector 9"/>
          <p:cNvCxnSpPr>
            <a:stCxn id="12" idx="6"/>
            <a:endCxn id="8" idx="2"/>
          </p:cNvCxnSpPr>
          <p:nvPr/>
        </p:nvCxnSpPr>
        <p:spPr>
          <a:xfrm>
            <a:off x="2444925" y="1985514"/>
            <a:ext cx="2015856"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11" name="Group 10"/>
          <p:cNvGrpSpPr/>
          <p:nvPr/>
        </p:nvGrpSpPr>
        <p:grpSpPr>
          <a:xfrm>
            <a:off x="1530525" y="1519170"/>
            <a:ext cx="914400" cy="932688"/>
            <a:chOff x="1857088" y="2121408"/>
            <a:chExt cx="914400" cy="932688"/>
          </a:xfrm>
        </p:grpSpPr>
        <p:sp>
          <p:nvSpPr>
            <p:cNvPr id="12" name="Oval 11"/>
            <p:cNvSpPr/>
            <p:nvPr/>
          </p:nvSpPr>
          <p:spPr>
            <a:xfrm>
              <a:off x="1857088" y="2121408"/>
              <a:ext cx="914400" cy="932688"/>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876444" y="2326142"/>
              <a:ext cx="875689" cy="523220"/>
            </a:xfrm>
            <a:prstGeom prst="rect">
              <a:avLst/>
            </a:prstGeom>
            <a:noFill/>
          </p:spPr>
          <p:txBody>
            <a:bodyPr wrap="none" rtlCol="0">
              <a:spAutoFit/>
            </a:bodyPr>
            <a:lstStyle/>
            <a:p>
              <a:r>
                <a:rPr lang="en-GB" sz="2800" dirty="0"/>
                <a:t>Res1</a:t>
              </a:r>
              <a:endParaRPr lang="en-US" sz="2800" dirty="0"/>
            </a:p>
          </p:txBody>
        </p:sp>
      </p:grpSp>
      <p:sp>
        <p:nvSpPr>
          <p:cNvPr id="14" name="TextBox 13"/>
          <p:cNvSpPr txBox="1"/>
          <p:nvPr/>
        </p:nvSpPr>
        <p:spPr>
          <a:xfrm>
            <a:off x="2425524" y="1579928"/>
            <a:ext cx="2019784" cy="400110"/>
          </a:xfrm>
          <a:prstGeom prst="rect">
            <a:avLst/>
          </a:prstGeom>
          <a:noFill/>
        </p:spPr>
        <p:txBody>
          <a:bodyPr wrap="none" rtlCol="0">
            <a:spAutoFit/>
          </a:bodyPr>
          <a:lstStyle/>
          <a:p>
            <a:r>
              <a:rPr lang="en-GB" sz="2000" dirty="0"/>
              <a:t>is associated with</a:t>
            </a:r>
          </a:p>
        </p:txBody>
      </p:sp>
      <p:cxnSp>
        <p:nvCxnSpPr>
          <p:cNvPr id="15" name="Curved Connector 14"/>
          <p:cNvCxnSpPr>
            <a:stCxn id="12" idx="5"/>
            <a:endCxn id="8" idx="3"/>
          </p:cNvCxnSpPr>
          <p:nvPr/>
        </p:nvCxnSpPr>
        <p:spPr>
          <a:xfrm rot="16200000" flipH="1">
            <a:off x="3452853" y="1173430"/>
            <a:ext cx="12700" cy="2283678"/>
          </a:xfrm>
          <a:prstGeom prst="curvedConnector3">
            <a:avLst>
              <a:gd name="adj1" fmla="val 2875504"/>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2767815" y="2258154"/>
            <a:ext cx="1354602" cy="400110"/>
          </a:xfrm>
          <a:prstGeom prst="rect">
            <a:avLst/>
          </a:prstGeom>
          <a:noFill/>
        </p:spPr>
        <p:txBody>
          <a:bodyPr wrap="none" rtlCol="0">
            <a:spAutoFit/>
          </a:bodyPr>
          <a:lstStyle/>
          <a:p>
            <a:r>
              <a:rPr lang="en-GB" sz="2000" dirty="0"/>
              <a:t>has creator</a:t>
            </a:r>
          </a:p>
        </p:txBody>
      </p:sp>
      <p:cxnSp>
        <p:nvCxnSpPr>
          <p:cNvPr id="20" name="Curved Connector 19"/>
          <p:cNvCxnSpPr>
            <a:stCxn id="12" idx="4"/>
            <a:endCxn id="8" idx="4"/>
          </p:cNvCxnSpPr>
          <p:nvPr/>
        </p:nvCxnSpPr>
        <p:spPr>
          <a:xfrm rot="16200000" flipH="1">
            <a:off x="3452853" y="986730"/>
            <a:ext cx="12700" cy="2930256"/>
          </a:xfrm>
          <a:prstGeom prst="curvedConnector3">
            <a:avLst>
              <a:gd name="adj1" fmla="val 180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2862823" y="2856126"/>
            <a:ext cx="1145185" cy="400110"/>
          </a:xfrm>
          <a:prstGeom prst="rect">
            <a:avLst/>
          </a:prstGeom>
          <a:noFill/>
        </p:spPr>
        <p:txBody>
          <a:bodyPr wrap="none" rtlCol="0">
            <a:spAutoFit/>
          </a:bodyPr>
          <a:lstStyle/>
          <a:p>
            <a:r>
              <a:rPr lang="en-GB" sz="2000" dirty="0"/>
              <a:t>has artist</a:t>
            </a:r>
          </a:p>
        </p:txBody>
      </p:sp>
      <p:sp>
        <p:nvSpPr>
          <p:cNvPr id="24" name="Down Arrow 23"/>
          <p:cNvSpPr/>
          <p:nvPr/>
        </p:nvSpPr>
        <p:spPr>
          <a:xfrm>
            <a:off x="7204754" y="1779983"/>
            <a:ext cx="567852" cy="14378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TextBox 24"/>
          <p:cNvSpPr txBox="1"/>
          <p:nvPr/>
        </p:nvSpPr>
        <p:spPr>
          <a:xfrm>
            <a:off x="6260973" y="1152908"/>
            <a:ext cx="2455416" cy="523220"/>
          </a:xfrm>
          <a:prstGeom prst="rect">
            <a:avLst/>
          </a:prstGeom>
          <a:noFill/>
        </p:spPr>
        <p:txBody>
          <a:bodyPr wrap="none" rtlCol="0">
            <a:spAutoFit/>
          </a:bodyPr>
          <a:lstStyle/>
          <a:p>
            <a:r>
              <a:rPr lang="en-GB" sz="2800" dirty="0"/>
              <a:t>Coarse/General</a:t>
            </a:r>
          </a:p>
        </p:txBody>
      </p:sp>
      <p:sp>
        <p:nvSpPr>
          <p:cNvPr id="26" name="TextBox 25"/>
          <p:cNvSpPr txBox="1"/>
          <p:nvPr/>
        </p:nvSpPr>
        <p:spPr>
          <a:xfrm>
            <a:off x="6460639" y="3394577"/>
            <a:ext cx="2047355" cy="523220"/>
          </a:xfrm>
          <a:prstGeom prst="rect">
            <a:avLst/>
          </a:prstGeom>
          <a:noFill/>
        </p:spPr>
        <p:txBody>
          <a:bodyPr wrap="none" rtlCol="0">
            <a:spAutoFit/>
          </a:bodyPr>
          <a:lstStyle/>
          <a:p>
            <a:r>
              <a:rPr lang="en-GB" sz="2800" dirty="0"/>
              <a:t>Fine/Specific</a:t>
            </a:r>
          </a:p>
        </p:txBody>
      </p:sp>
      <p:grpSp>
        <p:nvGrpSpPr>
          <p:cNvPr id="27" name="Group 26"/>
          <p:cNvGrpSpPr/>
          <p:nvPr/>
        </p:nvGrpSpPr>
        <p:grpSpPr>
          <a:xfrm>
            <a:off x="4561738" y="3549754"/>
            <a:ext cx="914400" cy="932688"/>
            <a:chOff x="1857088" y="2121408"/>
            <a:chExt cx="914400" cy="932688"/>
          </a:xfrm>
        </p:grpSpPr>
        <p:sp>
          <p:nvSpPr>
            <p:cNvPr id="28" name="Oval 27"/>
            <p:cNvSpPr/>
            <p:nvPr/>
          </p:nvSpPr>
          <p:spPr>
            <a:xfrm>
              <a:off x="1857088" y="2121408"/>
              <a:ext cx="914400" cy="932688"/>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1876444" y="2326142"/>
              <a:ext cx="875689" cy="523220"/>
            </a:xfrm>
            <a:prstGeom prst="rect">
              <a:avLst/>
            </a:prstGeom>
            <a:noFill/>
          </p:spPr>
          <p:txBody>
            <a:bodyPr wrap="none" rtlCol="0">
              <a:spAutoFit/>
            </a:bodyPr>
            <a:lstStyle/>
            <a:p>
              <a:r>
                <a:rPr lang="en-GB" sz="2800" dirty="0"/>
                <a:t>Res2</a:t>
              </a:r>
              <a:endParaRPr lang="en-US" sz="2800" dirty="0"/>
            </a:p>
          </p:txBody>
        </p:sp>
      </p:grpSp>
      <p:cxnSp>
        <p:nvCxnSpPr>
          <p:cNvPr id="30" name="Curved Connector 29"/>
          <p:cNvCxnSpPr>
            <a:stCxn id="32" idx="6"/>
            <a:endCxn id="28" idx="2"/>
          </p:cNvCxnSpPr>
          <p:nvPr/>
        </p:nvCxnSpPr>
        <p:spPr>
          <a:xfrm>
            <a:off x="2545882" y="4016098"/>
            <a:ext cx="2015856"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a:xfrm>
            <a:off x="1631482" y="3549754"/>
            <a:ext cx="914400" cy="932688"/>
            <a:chOff x="1857088" y="2121408"/>
            <a:chExt cx="914400" cy="932688"/>
          </a:xfrm>
        </p:grpSpPr>
        <p:sp>
          <p:nvSpPr>
            <p:cNvPr id="32" name="Oval 31"/>
            <p:cNvSpPr/>
            <p:nvPr/>
          </p:nvSpPr>
          <p:spPr>
            <a:xfrm>
              <a:off x="1857088" y="2121408"/>
              <a:ext cx="914400" cy="932688"/>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1876444" y="2326142"/>
              <a:ext cx="875689" cy="523220"/>
            </a:xfrm>
            <a:prstGeom prst="rect">
              <a:avLst/>
            </a:prstGeom>
            <a:noFill/>
          </p:spPr>
          <p:txBody>
            <a:bodyPr wrap="none" rtlCol="0">
              <a:spAutoFit/>
            </a:bodyPr>
            <a:lstStyle/>
            <a:p>
              <a:r>
                <a:rPr lang="en-GB" sz="2800" dirty="0"/>
                <a:t>Res1</a:t>
              </a:r>
              <a:endParaRPr lang="en-US" sz="2800" dirty="0"/>
            </a:p>
          </p:txBody>
        </p:sp>
      </p:grpSp>
      <p:sp>
        <p:nvSpPr>
          <p:cNvPr id="34" name="TextBox 33"/>
          <p:cNvSpPr txBox="1"/>
          <p:nvPr/>
        </p:nvSpPr>
        <p:spPr>
          <a:xfrm>
            <a:off x="2526481" y="3610512"/>
            <a:ext cx="2019784" cy="400110"/>
          </a:xfrm>
          <a:prstGeom prst="rect">
            <a:avLst/>
          </a:prstGeom>
          <a:noFill/>
        </p:spPr>
        <p:txBody>
          <a:bodyPr wrap="none" rtlCol="0">
            <a:spAutoFit/>
          </a:bodyPr>
          <a:lstStyle/>
          <a:p>
            <a:r>
              <a:rPr lang="en-GB" sz="2000" dirty="0"/>
              <a:t>is associated with</a:t>
            </a:r>
          </a:p>
        </p:txBody>
      </p:sp>
      <p:cxnSp>
        <p:nvCxnSpPr>
          <p:cNvPr id="35" name="Curved Connector 34"/>
          <p:cNvCxnSpPr>
            <a:stCxn id="32" idx="5"/>
            <a:endCxn id="28" idx="3"/>
          </p:cNvCxnSpPr>
          <p:nvPr/>
        </p:nvCxnSpPr>
        <p:spPr>
          <a:xfrm rot="16200000" flipH="1">
            <a:off x="3553810" y="3204014"/>
            <a:ext cx="12700" cy="2283678"/>
          </a:xfrm>
          <a:prstGeom prst="curvedConnector3">
            <a:avLst>
              <a:gd name="adj1" fmla="val 2875504"/>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2651235" y="4189176"/>
            <a:ext cx="1774204" cy="400110"/>
          </a:xfrm>
          <a:prstGeom prst="rect">
            <a:avLst/>
          </a:prstGeom>
          <a:noFill/>
        </p:spPr>
        <p:txBody>
          <a:bodyPr wrap="none" rtlCol="0">
            <a:spAutoFit/>
          </a:bodyPr>
          <a:lstStyle/>
          <a:p>
            <a:r>
              <a:rPr lang="en-GB" sz="2000" dirty="0"/>
              <a:t>is derivative (E)</a:t>
            </a:r>
          </a:p>
        </p:txBody>
      </p:sp>
      <p:cxnSp>
        <p:nvCxnSpPr>
          <p:cNvPr id="37" name="Curved Connector 36"/>
          <p:cNvCxnSpPr>
            <a:stCxn id="32" idx="4"/>
            <a:endCxn id="28" idx="4"/>
          </p:cNvCxnSpPr>
          <p:nvPr/>
        </p:nvCxnSpPr>
        <p:spPr>
          <a:xfrm rot="16200000" flipH="1">
            <a:off x="3553810" y="3017314"/>
            <a:ext cx="12700" cy="2930256"/>
          </a:xfrm>
          <a:prstGeom prst="curvedConnector3">
            <a:avLst>
              <a:gd name="adj1" fmla="val 180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2613802" y="4865388"/>
            <a:ext cx="1886350" cy="400110"/>
          </a:xfrm>
          <a:prstGeom prst="rect">
            <a:avLst/>
          </a:prstGeom>
          <a:noFill/>
        </p:spPr>
        <p:txBody>
          <a:bodyPr wrap="none" rtlCol="0">
            <a:spAutoFit/>
          </a:bodyPr>
          <a:lstStyle/>
          <a:p>
            <a:r>
              <a:rPr lang="en-GB" sz="2000" dirty="0"/>
              <a:t>is adapted as (E)</a:t>
            </a:r>
          </a:p>
        </p:txBody>
      </p:sp>
      <p:sp>
        <p:nvSpPr>
          <p:cNvPr id="39" name="TextBox 38"/>
          <p:cNvSpPr txBox="1"/>
          <p:nvPr/>
        </p:nvSpPr>
        <p:spPr>
          <a:xfrm>
            <a:off x="1868288" y="5341545"/>
            <a:ext cx="3336170" cy="400110"/>
          </a:xfrm>
          <a:prstGeom prst="rect">
            <a:avLst/>
          </a:prstGeom>
          <a:noFill/>
        </p:spPr>
        <p:txBody>
          <a:bodyPr wrap="none" rtlCol="0">
            <a:spAutoFit/>
          </a:bodyPr>
          <a:lstStyle/>
          <a:p>
            <a:r>
              <a:rPr lang="en-GB" sz="2000" dirty="0"/>
              <a:t>is adapted as graphic novel (E)</a:t>
            </a:r>
          </a:p>
        </p:txBody>
      </p:sp>
      <p:sp>
        <p:nvSpPr>
          <p:cNvPr id="41" name="TextBox 40"/>
          <p:cNvSpPr txBox="1"/>
          <p:nvPr/>
        </p:nvSpPr>
        <p:spPr>
          <a:xfrm>
            <a:off x="384403" y="415038"/>
            <a:ext cx="2804935" cy="707886"/>
          </a:xfrm>
          <a:prstGeom prst="rect">
            <a:avLst/>
          </a:prstGeom>
          <a:noFill/>
        </p:spPr>
        <p:txBody>
          <a:bodyPr wrap="none" rtlCol="0">
            <a:spAutoFit/>
          </a:bodyPr>
          <a:lstStyle/>
          <a:p>
            <a:r>
              <a:rPr lang="en-GB" sz="4000" dirty="0"/>
              <a:t>Refinements</a:t>
            </a:r>
          </a:p>
        </p:txBody>
      </p:sp>
    </p:spTree>
    <p:extLst>
      <p:ext uri="{BB962C8B-B14F-4D97-AF65-F5344CB8AC3E}">
        <p14:creationId xmlns:p14="http://schemas.microsoft.com/office/powerpoint/2010/main" val="3688176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000"/>
                                        <p:tgtEl>
                                          <p:spTgt spid="10"/>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1000"/>
                                        <p:tgtEl>
                                          <p:spTgt spid="14"/>
                                        </p:tgtEl>
                                      </p:cBhvr>
                                    </p:animEffect>
                                  </p:childTnLst>
                                </p:cTn>
                              </p:par>
                            </p:childTnLst>
                          </p:cTn>
                        </p:par>
                        <p:par>
                          <p:cTn id="15" fill="hold">
                            <p:stCondLst>
                              <p:cond delay="2000"/>
                            </p:stCondLst>
                            <p:childTnLst>
                              <p:par>
                                <p:cTn id="16" presetID="10" presetClass="entr" presetSubtype="0" fill="hold"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1000"/>
                                        <p:tgtEl>
                                          <p:spTgt spid="15"/>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fade">
                                      <p:cBhvr>
                                        <p:cTn id="26" dur="1000"/>
                                        <p:tgtEl>
                                          <p:spTgt spid="19"/>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fade">
                                      <p:cBhvr>
                                        <p:cTn id="31" dur="1000"/>
                                        <p:tgtEl>
                                          <p:spTgt spid="20"/>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fade">
                                      <p:cBhvr>
                                        <p:cTn id="34" dur="1000"/>
                                        <p:tgtEl>
                                          <p:spTgt spid="23"/>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animEffect transition="in" filter="fade">
                                      <p:cBhvr>
                                        <p:cTn id="39" dur="1000"/>
                                        <p:tgtEl>
                                          <p:spTgt spid="25"/>
                                        </p:tgtEl>
                                      </p:cBhvr>
                                    </p:animEffect>
                                  </p:childTnLst>
                                </p:cTn>
                              </p:par>
                            </p:childTnLst>
                          </p:cTn>
                        </p:par>
                        <p:par>
                          <p:cTn id="40" fill="hold">
                            <p:stCondLst>
                              <p:cond delay="1000"/>
                            </p:stCondLst>
                            <p:childTnLst>
                              <p:par>
                                <p:cTn id="41" presetID="10" presetClass="entr" presetSubtype="0" fill="hold" grpId="0" nodeType="afterEffect">
                                  <p:stCondLst>
                                    <p:cond delay="0"/>
                                  </p:stCondLst>
                                  <p:childTnLst>
                                    <p:set>
                                      <p:cBhvr>
                                        <p:cTn id="42" dur="1" fill="hold">
                                          <p:stCondLst>
                                            <p:cond delay="0"/>
                                          </p:stCondLst>
                                        </p:cTn>
                                        <p:tgtEl>
                                          <p:spTgt spid="24"/>
                                        </p:tgtEl>
                                        <p:attrNameLst>
                                          <p:attrName>style.visibility</p:attrName>
                                        </p:attrNameLst>
                                      </p:cBhvr>
                                      <p:to>
                                        <p:strVal val="visible"/>
                                      </p:to>
                                    </p:set>
                                    <p:animEffect transition="in" filter="fade">
                                      <p:cBhvr>
                                        <p:cTn id="43" dur="1000"/>
                                        <p:tgtEl>
                                          <p:spTgt spid="24"/>
                                        </p:tgtEl>
                                      </p:cBhvr>
                                    </p:animEffect>
                                  </p:childTnLst>
                                </p:cTn>
                              </p:par>
                            </p:childTnLst>
                          </p:cTn>
                        </p:par>
                        <p:par>
                          <p:cTn id="44" fill="hold">
                            <p:stCondLst>
                              <p:cond delay="2000"/>
                            </p:stCondLst>
                            <p:childTnLst>
                              <p:par>
                                <p:cTn id="45" presetID="10" presetClass="entr" presetSubtype="0" fill="hold" grpId="0" nodeType="after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fade">
                                      <p:cBhvr>
                                        <p:cTn id="47" dur="1000"/>
                                        <p:tgtEl>
                                          <p:spTgt spid="2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1"/>
                                        </p:tgtEl>
                                        <p:attrNameLst>
                                          <p:attrName>style.visibility</p:attrName>
                                        </p:attrNameLst>
                                      </p:cBhvr>
                                      <p:to>
                                        <p:strVal val="visible"/>
                                      </p:to>
                                    </p:set>
                                    <p:animEffect transition="in" filter="fade">
                                      <p:cBhvr>
                                        <p:cTn id="52" dur="1000"/>
                                        <p:tgtEl>
                                          <p:spTgt spid="31"/>
                                        </p:tgtEl>
                                      </p:cBhvr>
                                    </p:animEffect>
                                  </p:childTnLst>
                                </p:cTn>
                              </p:par>
                            </p:childTnLst>
                          </p:cTn>
                        </p:par>
                        <p:par>
                          <p:cTn id="53" fill="hold">
                            <p:stCondLst>
                              <p:cond delay="1000"/>
                            </p:stCondLst>
                            <p:childTnLst>
                              <p:par>
                                <p:cTn id="54" presetID="10" presetClass="entr" presetSubtype="0" fill="hold" nodeType="afterEffect">
                                  <p:stCondLst>
                                    <p:cond delay="0"/>
                                  </p:stCondLst>
                                  <p:childTnLst>
                                    <p:set>
                                      <p:cBhvr>
                                        <p:cTn id="55" dur="1" fill="hold">
                                          <p:stCondLst>
                                            <p:cond delay="0"/>
                                          </p:stCondLst>
                                        </p:cTn>
                                        <p:tgtEl>
                                          <p:spTgt spid="30"/>
                                        </p:tgtEl>
                                        <p:attrNameLst>
                                          <p:attrName>style.visibility</p:attrName>
                                        </p:attrNameLst>
                                      </p:cBhvr>
                                      <p:to>
                                        <p:strVal val="visible"/>
                                      </p:to>
                                    </p:set>
                                    <p:animEffect transition="in" filter="fade">
                                      <p:cBhvr>
                                        <p:cTn id="56" dur="1000"/>
                                        <p:tgtEl>
                                          <p:spTgt spid="30"/>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34"/>
                                        </p:tgtEl>
                                        <p:attrNameLst>
                                          <p:attrName>style.visibility</p:attrName>
                                        </p:attrNameLst>
                                      </p:cBhvr>
                                      <p:to>
                                        <p:strVal val="visible"/>
                                      </p:to>
                                    </p:set>
                                    <p:animEffect transition="in" filter="fade">
                                      <p:cBhvr>
                                        <p:cTn id="59" dur="1000"/>
                                        <p:tgtEl>
                                          <p:spTgt spid="34"/>
                                        </p:tgtEl>
                                      </p:cBhvr>
                                    </p:animEffect>
                                  </p:childTnLst>
                                </p:cTn>
                              </p:par>
                            </p:childTnLst>
                          </p:cTn>
                        </p:par>
                        <p:par>
                          <p:cTn id="60" fill="hold">
                            <p:stCondLst>
                              <p:cond delay="2000"/>
                            </p:stCondLst>
                            <p:childTnLst>
                              <p:par>
                                <p:cTn id="61" presetID="10" presetClass="entr" presetSubtype="0" fill="hold" nodeType="afterEffect">
                                  <p:stCondLst>
                                    <p:cond delay="0"/>
                                  </p:stCondLst>
                                  <p:childTnLst>
                                    <p:set>
                                      <p:cBhvr>
                                        <p:cTn id="62" dur="1" fill="hold">
                                          <p:stCondLst>
                                            <p:cond delay="0"/>
                                          </p:stCondLst>
                                        </p:cTn>
                                        <p:tgtEl>
                                          <p:spTgt spid="27"/>
                                        </p:tgtEl>
                                        <p:attrNameLst>
                                          <p:attrName>style.visibility</p:attrName>
                                        </p:attrNameLst>
                                      </p:cBhvr>
                                      <p:to>
                                        <p:strVal val="visible"/>
                                      </p:to>
                                    </p:set>
                                    <p:animEffect transition="in" filter="fade">
                                      <p:cBhvr>
                                        <p:cTn id="63" dur="1000"/>
                                        <p:tgtEl>
                                          <p:spTgt spid="27"/>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nodeType="clickEffect">
                                  <p:stCondLst>
                                    <p:cond delay="0"/>
                                  </p:stCondLst>
                                  <p:childTnLst>
                                    <p:set>
                                      <p:cBhvr>
                                        <p:cTn id="67" dur="1" fill="hold">
                                          <p:stCondLst>
                                            <p:cond delay="0"/>
                                          </p:stCondLst>
                                        </p:cTn>
                                        <p:tgtEl>
                                          <p:spTgt spid="35"/>
                                        </p:tgtEl>
                                        <p:attrNameLst>
                                          <p:attrName>style.visibility</p:attrName>
                                        </p:attrNameLst>
                                      </p:cBhvr>
                                      <p:to>
                                        <p:strVal val="visible"/>
                                      </p:to>
                                    </p:set>
                                    <p:animEffect transition="in" filter="fade">
                                      <p:cBhvr>
                                        <p:cTn id="68" dur="1000"/>
                                        <p:tgtEl>
                                          <p:spTgt spid="35"/>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36"/>
                                        </p:tgtEl>
                                        <p:attrNameLst>
                                          <p:attrName>style.visibility</p:attrName>
                                        </p:attrNameLst>
                                      </p:cBhvr>
                                      <p:to>
                                        <p:strVal val="visible"/>
                                      </p:to>
                                    </p:set>
                                    <p:animEffect transition="in" filter="fade">
                                      <p:cBhvr>
                                        <p:cTn id="71" dur="1000"/>
                                        <p:tgtEl>
                                          <p:spTgt spid="36"/>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nodeType="clickEffect">
                                  <p:stCondLst>
                                    <p:cond delay="0"/>
                                  </p:stCondLst>
                                  <p:childTnLst>
                                    <p:set>
                                      <p:cBhvr>
                                        <p:cTn id="75" dur="1" fill="hold">
                                          <p:stCondLst>
                                            <p:cond delay="0"/>
                                          </p:stCondLst>
                                        </p:cTn>
                                        <p:tgtEl>
                                          <p:spTgt spid="37"/>
                                        </p:tgtEl>
                                        <p:attrNameLst>
                                          <p:attrName>style.visibility</p:attrName>
                                        </p:attrNameLst>
                                      </p:cBhvr>
                                      <p:to>
                                        <p:strVal val="visible"/>
                                      </p:to>
                                    </p:set>
                                    <p:animEffect transition="in" filter="fade">
                                      <p:cBhvr>
                                        <p:cTn id="76" dur="1000"/>
                                        <p:tgtEl>
                                          <p:spTgt spid="37"/>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38"/>
                                        </p:tgtEl>
                                        <p:attrNameLst>
                                          <p:attrName>style.visibility</p:attrName>
                                        </p:attrNameLst>
                                      </p:cBhvr>
                                      <p:to>
                                        <p:strVal val="visible"/>
                                      </p:to>
                                    </p:set>
                                    <p:animEffect transition="in" filter="fade">
                                      <p:cBhvr>
                                        <p:cTn id="79" dur="1000"/>
                                        <p:tgtEl>
                                          <p:spTgt spid="38"/>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39"/>
                                        </p:tgtEl>
                                        <p:attrNameLst>
                                          <p:attrName>style.visibility</p:attrName>
                                        </p:attrNameLst>
                                      </p:cBhvr>
                                      <p:to>
                                        <p:strVal val="visible"/>
                                      </p:to>
                                    </p:set>
                                    <p:animEffect transition="in" filter="fade">
                                      <p:cBhvr>
                                        <p:cTn id="84" dur="10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9" grpId="0"/>
      <p:bldP spid="23" grpId="0"/>
      <p:bldP spid="24" grpId="0" animBg="1"/>
      <p:bldP spid="25" grpId="0"/>
      <p:bldP spid="26" grpId="0"/>
      <p:bldP spid="34" grpId="0"/>
      <p:bldP spid="36" grpId="0"/>
      <p:bldP spid="38" grpId="0"/>
      <p:bldP spid="3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863375" y="3762881"/>
            <a:ext cx="555904" cy="523220"/>
            <a:chOff x="1758173" y="2326142"/>
            <a:chExt cx="555904" cy="523220"/>
          </a:xfrm>
        </p:grpSpPr>
        <p:sp>
          <p:nvSpPr>
            <p:cNvPr id="4" name="Oval 3"/>
            <p:cNvSpPr/>
            <p:nvPr/>
          </p:nvSpPr>
          <p:spPr>
            <a:xfrm>
              <a:off x="1758173" y="2326142"/>
              <a:ext cx="555904" cy="52322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789904" y="2326142"/>
              <a:ext cx="492443" cy="523220"/>
            </a:xfrm>
            <a:prstGeom prst="rect">
              <a:avLst/>
            </a:prstGeom>
            <a:noFill/>
          </p:spPr>
          <p:txBody>
            <a:bodyPr wrap="none" rtlCol="0">
              <a:spAutoFit/>
            </a:bodyPr>
            <a:lstStyle/>
            <a:p>
              <a:r>
                <a:rPr lang="en-GB" sz="2800" dirty="0"/>
                <a:t>M</a:t>
              </a:r>
              <a:endParaRPr lang="en-US" sz="2800" dirty="0"/>
            </a:p>
          </p:txBody>
        </p:sp>
      </p:grpSp>
      <p:cxnSp>
        <p:nvCxnSpPr>
          <p:cNvPr id="6" name="Curved Connector 5"/>
          <p:cNvCxnSpPr>
            <a:stCxn id="5" idx="0"/>
            <a:endCxn id="8" idx="2"/>
          </p:cNvCxnSpPr>
          <p:nvPr/>
        </p:nvCxnSpPr>
        <p:spPr>
          <a:xfrm rot="5400000" flipH="1" flipV="1">
            <a:off x="2103306" y="2202095"/>
            <a:ext cx="598808" cy="2522765"/>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7" name="Group 6"/>
          <p:cNvGrpSpPr/>
          <p:nvPr/>
        </p:nvGrpSpPr>
        <p:grpSpPr>
          <a:xfrm>
            <a:off x="3664093" y="2835578"/>
            <a:ext cx="1031764" cy="656990"/>
            <a:chOff x="1836446" y="2260272"/>
            <a:chExt cx="1031764" cy="656990"/>
          </a:xfrm>
        </p:grpSpPr>
        <p:sp>
          <p:nvSpPr>
            <p:cNvPr id="8" name="Oval 7"/>
            <p:cNvSpPr/>
            <p:nvPr/>
          </p:nvSpPr>
          <p:spPr>
            <a:xfrm>
              <a:off x="1836446" y="2260272"/>
              <a:ext cx="1031764" cy="65699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875275" y="2327157"/>
              <a:ext cx="954107" cy="523220"/>
            </a:xfrm>
            <a:prstGeom prst="rect">
              <a:avLst/>
            </a:prstGeom>
            <a:noFill/>
          </p:spPr>
          <p:txBody>
            <a:bodyPr wrap="none" rtlCol="0">
              <a:spAutoFit/>
            </a:bodyPr>
            <a:lstStyle/>
            <a:p>
              <a:r>
                <a:rPr lang="en-GB" sz="2800" dirty="0"/>
                <a:t>Place</a:t>
              </a:r>
              <a:endParaRPr lang="en-US" sz="2800" dirty="0"/>
            </a:p>
          </p:txBody>
        </p:sp>
      </p:grpSp>
      <p:grpSp>
        <p:nvGrpSpPr>
          <p:cNvPr id="10" name="Group 9"/>
          <p:cNvGrpSpPr/>
          <p:nvPr/>
        </p:nvGrpSpPr>
        <p:grpSpPr>
          <a:xfrm>
            <a:off x="3346374" y="4549668"/>
            <a:ext cx="1667203" cy="720436"/>
            <a:chOff x="1976540" y="3666573"/>
            <a:chExt cx="1667203" cy="720436"/>
          </a:xfrm>
        </p:grpSpPr>
        <p:sp>
          <p:nvSpPr>
            <p:cNvPr id="11" name="Oval 10"/>
            <p:cNvSpPr/>
            <p:nvPr/>
          </p:nvSpPr>
          <p:spPr>
            <a:xfrm>
              <a:off x="1976540" y="3666573"/>
              <a:ext cx="1667203" cy="720436"/>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2011685" y="3765181"/>
              <a:ext cx="1596912" cy="523220"/>
            </a:xfrm>
            <a:prstGeom prst="rect">
              <a:avLst/>
            </a:prstGeom>
            <a:noFill/>
          </p:spPr>
          <p:txBody>
            <a:bodyPr wrap="none" rtlCol="0">
              <a:spAutoFit/>
            </a:bodyPr>
            <a:lstStyle/>
            <a:p>
              <a:r>
                <a:rPr lang="en-GB" sz="2800" dirty="0"/>
                <a:t>Timespan</a:t>
              </a:r>
              <a:endParaRPr lang="en-US" sz="2800" dirty="0"/>
            </a:p>
          </p:txBody>
        </p:sp>
      </p:grpSp>
      <p:grpSp>
        <p:nvGrpSpPr>
          <p:cNvPr id="16" name="Group 15"/>
          <p:cNvGrpSpPr/>
          <p:nvPr/>
        </p:nvGrpSpPr>
        <p:grpSpPr>
          <a:xfrm>
            <a:off x="3902023" y="3759508"/>
            <a:ext cx="555904" cy="523220"/>
            <a:chOff x="1737360" y="2326142"/>
            <a:chExt cx="555904" cy="523220"/>
          </a:xfrm>
        </p:grpSpPr>
        <p:sp>
          <p:nvSpPr>
            <p:cNvPr id="17" name="Oval 16"/>
            <p:cNvSpPr/>
            <p:nvPr/>
          </p:nvSpPr>
          <p:spPr>
            <a:xfrm>
              <a:off x="1737360" y="2326142"/>
              <a:ext cx="555904" cy="52322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1827600" y="2326142"/>
              <a:ext cx="375424" cy="523220"/>
            </a:xfrm>
            <a:prstGeom prst="rect">
              <a:avLst/>
            </a:prstGeom>
            <a:noFill/>
          </p:spPr>
          <p:txBody>
            <a:bodyPr wrap="none" rtlCol="0">
              <a:spAutoFit/>
            </a:bodyPr>
            <a:lstStyle/>
            <a:p>
              <a:r>
                <a:rPr lang="en-GB" sz="2800" dirty="0"/>
                <a:t>C</a:t>
              </a:r>
              <a:endParaRPr lang="en-US" sz="2800" dirty="0"/>
            </a:p>
          </p:txBody>
        </p:sp>
      </p:grpSp>
      <p:sp>
        <p:nvSpPr>
          <p:cNvPr id="19" name="TextBox 18"/>
          <p:cNvSpPr txBox="1"/>
          <p:nvPr/>
        </p:nvSpPr>
        <p:spPr>
          <a:xfrm>
            <a:off x="1013688" y="2763962"/>
            <a:ext cx="2650406" cy="400110"/>
          </a:xfrm>
          <a:prstGeom prst="rect">
            <a:avLst/>
          </a:prstGeom>
          <a:noFill/>
        </p:spPr>
        <p:txBody>
          <a:bodyPr wrap="none" rtlCol="0">
            <a:spAutoFit/>
          </a:bodyPr>
          <a:lstStyle/>
          <a:p>
            <a:r>
              <a:rPr lang="en-GB" sz="2000" dirty="0"/>
              <a:t>has place of publication</a:t>
            </a:r>
          </a:p>
        </p:txBody>
      </p:sp>
      <p:cxnSp>
        <p:nvCxnSpPr>
          <p:cNvPr id="21" name="Curved Connector 20"/>
          <p:cNvCxnSpPr>
            <a:stCxn id="4" idx="6"/>
            <a:endCxn id="17" idx="2"/>
          </p:cNvCxnSpPr>
          <p:nvPr/>
        </p:nvCxnSpPr>
        <p:spPr>
          <a:xfrm flipV="1">
            <a:off x="1419279" y="4021118"/>
            <a:ext cx="2482744" cy="337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1477789" y="3575077"/>
            <a:ext cx="2387770" cy="400110"/>
          </a:xfrm>
          <a:prstGeom prst="rect">
            <a:avLst/>
          </a:prstGeom>
          <a:noFill/>
        </p:spPr>
        <p:txBody>
          <a:bodyPr wrap="none" rtlCol="0">
            <a:spAutoFit/>
          </a:bodyPr>
          <a:lstStyle/>
          <a:p>
            <a:r>
              <a:rPr lang="en-GB" sz="2000" dirty="0"/>
              <a:t>has publisher’s name</a:t>
            </a:r>
          </a:p>
        </p:txBody>
      </p:sp>
      <p:sp>
        <p:nvSpPr>
          <p:cNvPr id="25" name="TextBox 24"/>
          <p:cNvSpPr txBox="1"/>
          <p:nvPr/>
        </p:nvSpPr>
        <p:spPr>
          <a:xfrm>
            <a:off x="863375" y="4943091"/>
            <a:ext cx="2563522" cy="400110"/>
          </a:xfrm>
          <a:prstGeom prst="rect">
            <a:avLst/>
          </a:prstGeom>
          <a:noFill/>
        </p:spPr>
        <p:txBody>
          <a:bodyPr wrap="none" rtlCol="0">
            <a:spAutoFit/>
          </a:bodyPr>
          <a:lstStyle/>
          <a:p>
            <a:r>
              <a:rPr lang="en-GB" sz="2000" dirty="0"/>
              <a:t>has date of publication</a:t>
            </a:r>
          </a:p>
        </p:txBody>
      </p:sp>
      <p:cxnSp>
        <p:nvCxnSpPr>
          <p:cNvPr id="27" name="Curved Connector 26"/>
          <p:cNvCxnSpPr>
            <a:stCxn id="5" idx="2"/>
            <a:endCxn id="11" idx="2"/>
          </p:cNvCxnSpPr>
          <p:nvPr/>
        </p:nvCxnSpPr>
        <p:spPr>
          <a:xfrm rot="16200000" flipH="1">
            <a:off x="1931959" y="3495470"/>
            <a:ext cx="623785" cy="2205046"/>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33" name="Group 32"/>
          <p:cNvGrpSpPr/>
          <p:nvPr/>
        </p:nvGrpSpPr>
        <p:grpSpPr>
          <a:xfrm>
            <a:off x="5240535" y="2831823"/>
            <a:ext cx="1589767" cy="656990"/>
            <a:chOff x="1836445" y="2260272"/>
            <a:chExt cx="1589767" cy="656990"/>
          </a:xfrm>
        </p:grpSpPr>
        <p:sp>
          <p:nvSpPr>
            <p:cNvPr id="34" name="Oval 33"/>
            <p:cNvSpPr/>
            <p:nvPr/>
          </p:nvSpPr>
          <p:spPr>
            <a:xfrm>
              <a:off x="1836445" y="2260272"/>
              <a:ext cx="1589767" cy="65699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2001188" y="2327157"/>
              <a:ext cx="1260281" cy="523220"/>
            </a:xfrm>
            <a:prstGeom prst="rect">
              <a:avLst/>
            </a:prstGeom>
            <a:noFill/>
          </p:spPr>
          <p:txBody>
            <a:bodyPr wrap="none" rtlCol="0">
              <a:spAutoFit/>
            </a:bodyPr>
            <a:lstStyle/>
            <a:p>
              <a:r>
                <a:rPr lang="en-GB" sz="2800" dirty="0" err="1"/>
                <a:t>Nomen</a:t>
              </a:r>
              <a:endParaRPr lang="en-US" sz="2800" dirty="0"/>
            </a:p>
          </p:txBody>
        </p:sp>
      </p:grpSp>
      <p:grpSp>
        <p:nvGrpSpPr>
          <p:cNvPr id="36" name="Group 35"/>
          <p:cNvGrpSpPr/>
          <p:nvPr/>
        </p:nvGrpSpPr>
        <p:grpSpPr>
          <a:xfrm>
            <a:off x="5240534" y="3692623"/>
            <a:ext cx="1589767" cy="656990"/>
            <a:chOff x="1836445" y="2260272"/>
            <a:chExt cx="1589767" cy="656990"/>
          </a:xfrm>
        </p:grpSpPr>
        <p:sp>
          <p:nvSpPr>
            <p:cNvPr id="37" name="Oval 36"/>
            <p:cNvSpPr/>
            <p:nvPr/>
          </p:nvSpPr>
          <p:spPr>
            <a:xfrm>
              <a:off x="1836445" y="2260272"/>
              <a:ext cx="1589767" cy="65699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2001188" y="2327157"/>
              <a:ext cx="1260281" cy="523220"/>
            </a:xfrm>
            <a:prstGeom prst="rect">
              <a:avLst/>
            </a:prstGeom>
            <a:noFill/>
          </p:spPr>
          <p:txBody>
            <a:bodyPr wrap="none" rtlCol="0">
              <a:spAutoFit/>
            </a:bodyPr>
            <a:lstStyle/>
            <a:p>
              <a:r>
                <a:rPr lang="en-GB" sz="2800" dirty="0" err="1"/>
                <a:t>Nomen</a:t>
              </a:r>
              <a:endParaRPr lang="en-US" sz="2800" dirty="0"/>
            </a:p>
          </p:txBody>
        </p:sp>
      </p:grpSp>
      <p:grpSp>
        <p:nvGrpSpPr>
          <p:cNvPr id="39" name="Group 38"/>
          <p:cNvGrpSpPr/>
          <p:nvPr/>
        </p:nvGrpSpPr>
        <p:grpSpPr>
          <a:xfrm>
            <a:off x="5240534" y="4581391"/>
            <a:ext cx="1589767" cy="656990"/>
            <a:chOff x="1836445" y="2260272"/>
            <a:chExt cx="1589767" cy="656990"/>
          </a:xfrm>
        </p:grpSpPr>
        <p:sp>
          <p:nvSpPr>
            <p:cNvPr id="40" name="Oval 39"/>
            <p:cNvSpPr/>
            <p:nvPr/>
          </p:nvSpPr>
          <p:spPr>
            <a:xfrm>
              <a:off x="1836445" y="2260272"/>
              <a:ext cx="1589767" cy="65699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2001188" y="2327157"/>
              <a:ext cx="1260281" cy="523220"/>
            </a:xfrm>
            <a:prstGeom prst="rect">
              <a:avLst/>
            </a:prstGeom>
            <a:noFill/>
          </p:spPr>
          <p:txBody>
            <a:bodyPr wrap="none" rtlCol="0">
              <a:spAutoFit/>
            </a:bodyPr>
            <a:lstStyle/>
            <a:p>
              <a:r>
                <a:rPr lang="en-GB" sz="2800" dirty="0" err="1"/>
                <a:t>Nomen</a:t>
              </a:r>
              <a:endParaRPr lang="en-US" sz="2800" dirty="0"/>
            </a:p>
          </p:txBody>
        </p:sp>
      </p:grpSp>
      <p:cxnSp>
        <p:nvCxnSpPr>
          <p:cNvPr id="42" name="Curved Connector 41"/>
          <p:cNvCxnSpPr>
            <a:stCxn id="11" idx="6"/>
            <a:endCxn id="40" idx="2"/>
          </p:cNvCxnSpPr>
          <p:nvPr/>
        </p:nvCxnSpPr>
        <p:spPr>
          <a:xfrm>
            <a:off x="5013577" y="4909886"/>
            <a:ext cx="226957"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5" name="Curved Connector 44"/>
          <p:cNvCxnSpPr>
            <a:stCxn id="17" idx="6"/>
            <a:endCxn id="37" idx="2"/>
          </p:cNvCxnSpPr>
          <p:nvPr/>
        </p:nvCxnSpPr>
        <p:spPr>
          <a:xfrm>
            <a:off x="4457927" y="4021118"/>
            <a:ext cx="782607"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8" name="Curved Connector 47"/>
          <p:cNvCxnSpPr>
            <a:stCxn id="8" idx="6"/>
            <a:endCxn id="34" idx="2"/>
          </p:cNvCxnSpPr>
          <p:nvPr/>
        </p:nvCxnSpPr>
        <p:spPr>
          <a:xfrm flipV="1">
            <a:off x="4695857" y="3160318"/>
            <a:ext cx="544678" cy="3755"/>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2" name="Curved Connector 51"/>
          <p:cNvCxnSpPr>
            <a:stCxn id="4" idx="2"/>
            <a:endCxn id="55" idx="1"/>
          </p:cNvCxnSpPr>
          <p:nvPr/>
        </p:nvCxnSpPr>
        <p:spPr>
          <a:xfrm rot="10800000" flipH="1">
            <a:off x="863374" y="2118747"/>
            <a:ext cx="2852753" cy="1905745"/>
          </a:xfrm>
          <a:prstGeom prst="curvedConnector3">
            <a:avLst>
              <a:gd name="adj1" fmla="val -8013"/>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3716128" y="1857136"/>
            <a:ext cx="3378297" cy="523220"/>
          </a:xfrm>
          <a:prstGeom prst="rect">
            <a:avLst/>
          </a:prstGeom>
          <a:noFill/>
          <a:ln w="28575">
            <a:solidFill>
              <a:schemeClr val="accent1"/>
            </a:solidFill>
          </a:ln>
        </p:spPr>
        <p:txBody>
          <a:bodyPr wrap="none" rtlCol="0">
            <a:spAutoFit/>
          </a:bodyPr>
          <a:lstStyle/>
          <a:p>
            <a:r>
              <a:rPr lang="en-GB" sz="2800" dirty="0"/>
              <a:t>Publication statement</a:t>
            </a:r>
          </a:p>
        </p:txBody>
      </p:sp>
      <p:sp>
        <p:nvSpPr>
          <p:cNvPr id="61" name="TextBox 60"/>
          <p:cNvSpPr txBox="1"/>
          <p:nvPr/>
        </p:nvSpPr>
        <p:spPr>
          <a:xfrm>
            <a:off x="1621931" y="1381146"/>
            <a:ext cx="2042162" cy="707886"/>
          </a:xfrm>
          <a:prstGeom prst="rect">
            <a:avLst/>
          </a:prstGeom>
          <a:noFill/>
        </p:spPr>
        <p:txBody>
          <a:bodyPr wrap="none" rtlCol="0">
            <a:spAutoFit/>
          </a:bodyPr>
          <a:lstStyle/>
          <a:p>
            <a:pPr algn="r"/>
            <a:r>
              <a:rPr lang="en-GB" sz="2000" dirty="0"/>
              <a:t>has manifestation</a:t>
            </a:r>
          </a:p>
          <a:p>
            <a:pPr algn="r"/>
            <a:r>
              <a:rPr lang="en-GB" sz="2000" dirty="0"/>
              <a:t>statement</a:t>
            </a:r>
          </a:p>
        </p:txBody>
      </p:sp>
      <p:sp>
        <p:nvSpPr>
          <p:cNvPr id="65" name="TextBox 64"/>
          <p:cNvSpPr txBox="1"/>
          <p:nvPr/>
        </p:nvSpPr>
        <p:spPr>
          <a:xfrm>
            <a:off x="7213855" y="1918691"/>
            <a:ext cx="1500338" cy="400110"/>
          </a:xfrm>
          <a:prstGeom prst="rect">
            <a:avLst/>
          </a:prstGeom>
          <a:solidFill>
            <a:srgbClr val="00B0F0"/>
          </a:solidFill>
        </p:spPr>
        <p:txBody>
          <a:bodyPr wrap="square" rtlCol="0">
            <a:spAutoFit/>
          </a:bodyPr>
          <a:lstStyle/>
          <a:p>
            <a:pPr algn="ctr"/>
            <a:r>
              <a:rPr lang="en-GB" sz="2000" dirty="0"/>
              <a:t>Transcribed</a:t>
            </a:r>
          </a:p>
        </p:txBody>
      </p:sp>
      <p:sp>
        <p:nvSpPr>
          <p:cNvPr id="66" name="TextBox 65"/>
          <p:cNvSpPr txBox="1"/>
          <p:nvPr/>
        </p:nvSpPr>
        <p:spPr>
          <a:xfrm>
            <a:off x="7213855" y="3821063"/>
            <a:ext cx="1500338" cy="400110"/>
          </a:xfrm>
          <a:prstGeom prst="rect">
            <a:avLst/>
          </a:prstGeom>
          <a:solidFill>
            <a:srgbClr val="00B0F0"/>
          </a:solidFill>
        </p:spPr>
        <p:txBody>
          <a:bodyPr wrap="square" rtlCol="0">
            <a:spAutoFit/>
          </a:bodyPr>
          <a:lstStyle/>
          <a:p>
            <a:pPr algn="ctr"/>
            <a:r>
              <a:rPr lang="en-GB" sz="2000" dirty="0"/>
              <a:t>Recorded</a:t>
            </a:r>
          </a:p>
        </p:txBody>
      </p:sp>
      <p:sp>
        <p:nvSpPr>
          <p:cNvPr id="44" name="TextBox 43"/>
          <p:cNvSpPr txBox="1"/>
          <p:nvPr/>
        </p:nvSpPr>
        <p:spPr>
          <a:xfrm>
            <a:off x="384403" y="415038"/>
            <a:ext cx="5765937" cy="707886"/>
          </a:xfrm>
          <a:prstGeom prst="rect">
            <a:avLst/>
          </a:prstGeom>
          <a:noFill/>
        </p:spPr>
        <p:txBody>
          <a:bodyPr wrap="none" rtlCol="0">
            <a:spAutoFit/>
          </a:bodyPr>
          <a:lstStyle/>
          <a:p>
            <a:r>
              <a:rPr lang="en-GB" sz="4000" dirty="0"/>
              <a:t>Attributes =&gt; Relationships</a:t>
            </a:r>
          </a:p>
        </p:txBody>
      </p:sp>
    </p:spTree>
    <p:extLst>
      <p:ext uri="{BB962C8B-B14F-4D97-AF65-F5344CB8AC3E}">
        <p14:creationId xmlns:p14="http://schemas.microsoft.com/office/powerpoint/2010/main" val="2776547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52"/>
                                        </p:tgtEl>
                                        <p:attrNameLst>
                                          <p:attrName>style.visibility</p:attrName>
                                        </p:attrNameLst>
                                      </p:cBhvr>
                                      <p:to>
                                        <p:strVal val="visible"/>
                                      </p:to>
                                    </p:set>
                                    <p:animEffect transition="in" filter="fade">
                                      <p:cBhvr>
                                        <p:cTn id="11" dur="1000"/>
                                        <p:tgtEl>
                                          <p:spTgt spid="52"/>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61"/>
                                        </p:tgtEl>
                                        <p:attrNameLst>
                                          <p:attrName>style.visibility</p:attrName>
                                        </p:attrNameLst>
                                      </p:cBhvr>
                                      <p:to>
                                        <p:strVal val="visible"/>
                                      </p:to>
                                    </p:set>
                                    <p:animEffect transition="in" filter="fade">
                                      <p:cBhvr>
                                        <p:cTn id="14" dur="1000"/>
                                        <p:tgtEl>
                                          <p:spTgt spid="61"/>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55"/>
                                        </p:tgtEl>
                                        <p:attrNameLst>
                                          <p:attrName>style.visibility</p:attrName>
                                        </p:attrNameLst>
                                      </p:cBhvr>
                                      <p:to>
                                        <p:strVal val="visible"/>
                                      </p:to>
                                    </p:set>
                                    <p:animEffect transition="in" filter="fade">
                                      <p:cBhvr>
                                        <p:cTn id="18" dur="1000"/>
                                        <p:tgtEl>
                                          <p:spTgt spid="5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1000"/>
                                        <p:tgtEl>
                                          <p:spTgt spid="6"/>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fade">
                                      <p:cBhvr>
                                        <p:cTn id="26" dur="1000"/>
                                        <p:tgtEl>
                                          <p:spTgt spid="19"/>
                                        </p:tgtEl>
                                      </p:cBhvr>
                                    </p:animEffect>
                                  </p:childTnLst>
                                </p:cTn>
                              </p:par>
                            </p:childTnLst>
                          </p:cTn>
                        </p:par>
                        <p:par>
                          <p:cTn id="27" fill="hold">
                            <p:stCondLst>
                              <p:cond delay="1000"/>
                            </p:stCondLst>
                            <p:childTnLst>
                              <p:par>
                                <p:cTn id="28" presetID="10" presetClass="entr" presetSubtype="0" fill="hold" nodeType="after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1000"/>
                                        <p:tgtEl>
                                          <p:spTgt spid="7"/>
                                        </p:tgtEl>
                                      </p:cBhvr>
                                    </p:animEffect>
                                  </p:childTnLst>
                                </p:cTn>
                              </p:par>
                            </p:childTnLst>
                          </p:cTn>
                        </p:par>
                        <p:par>
                          <p:cTn id="31" fill="hold">
                            <p:stCondLst>
                              <p:cond delay="2000"/>
                            </p:stCondLst>
                            <p:childTnLst>
                              <p:par>
                                <p:cTn id="32" presetID="10" presetClass="entr" presetSubtype="0" fill="hold" nodeType="afterEffect">
                                  <p:stCondLst>
                                    <p:cond delay="0"/>
                                  </p:stCondLst>
                                  <p:childTnLst>
                                    <p:set>
                                      <p:cBhvr>
                                        <p:cTn id="33" dur="1" fill="hold">
                                          <p:stCondLst>
                                            <p:cond delay="0"/>
                                          </p:stCondLst>
                                        </p:cTn>
                                        <p:tgtEl>
                                          <p:spTgt spid="21"/>
                                        </p:tgtEl>
                                        <p:attrNameLst>
                                          <p:attrName>style.visibility</p:attrName>
                                        </p:attrNameLst>
                                      </p:cBhvr>
                                      <p:to>
                                        <p:strVal val="visible"/>
                                      </p:to>
                                    </p:set>
                                    <p:animEffect transition="in" filter="fade">
                                      <p:cBhvr>
                                        <p:cTn id="34" dur="1000"/>
                                        <p:tgtEl>
                                          <p:spTgt spid="21"/>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fade">
                                      <p:cBhvr>
                                        <p:cTn id="37" dur="1000"/>
                                        <p:tgtEl>
                                          <p:spTgt spid="24"/>
                                        </p:tgtEl>
                                      </p:cBhvr>
                                    </p:animEffect>
                                  </p:childTnLst>
                                </p:cTn>
                              </p:par>
                            </p:childTnLst>
                          </p:cTn>
                        </p:par>
                        <p:par>
                          <p:cTn id="38" fill="hold">
                            <p:stCondLst>
                              <p:cond delay="3000"/>
                            </p:stCondLst>
                            <p:childTnLst>
                              <p:par>
                                <p:cTn id="39" presetID="10" presetClass="entr" presetSubtype="0" fill="hold" nodeType="after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fade">
                                      <p:cBhvr>
                                        <p:cTn id="41" dur="1000"/>
                                        <p:tgtEl>
                                          <p:spTgt spid="16"/>
                                        </p:tgtEl>
                                      </p:cBhvr>
                                    </p:animEffect>
                                  </p:childTnLst>
                                </p:cTn>
                              </p:par>
                            </p:childTnLst>
                          </p:cTn>
                        </p:par>
                        <p:par>
                          <p:cTn id="42" fill="hold">
                            <p:stCondLst>
                              <p:cond delay="4000"/>
                            </p:stCondLst>
                            <p:childTnLst>
                              <p:par>
                                <p:cTn id="43" presetID="10" presetClass="entr" presetSubtype="0" fill="hold" nodeType="afterEffect">
                                  <p:stCondLst>
                                    <p:cond delay="0"/>
                                  </p:stCondLst>
                                  <p:childTnLst>
                                    <p:set>
                                      <p:cBhvr>
                                        <p:cTn id="44" dur="1" fill="hold">
                                          <p:stCondLst>
                                            <p:cond delay="0"/>
                                          </p:stCondLst>
                                        </p:cTn>
                                        <p:tgtEl>
                                          <p:spTgt spid="27"/>
                                        </p:tgtEl>
                                        <p:attrNameLst>
                                          <p:attrName>style.visibility</p:attrName>
                                        </p:attrNameLst>
                                      </p:cBhvr>
                                      <p:to>
                                        <p:strVal val="visible"/>
                                      </p:to>
                                    </p:set>
                                    <p:animEffect transition="in" filter="fade">
                                      <p:cBhvr>
                                        <p:cTn id="45" dur="1000"/>
                                        <p:tgtEl>
                                          <p:spTgt spid="27"/>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25"/>
                                        </p:tgtEl>
                                        <p:attrNameLst>
                                          <p:attrName>style.visibility</p:attrName>
                                        </p:attrNameLst>
                                      </p:cBhvr>
                                      <p:to>
                                        <p:strVal val="visible"/>
                                      </p:to>
                                    </p:set>
                                    <p:animEffect transition="in" filter="fade">
                                      <p:cBhvr>
                                        <p:cTn id="48" dur="1000"/>
                                        <p:tgtEl>
                                          <p:spTgt spid="25"/>
                                        </p:tgtEl>
                                      </p:cBhvr>
                                    </p:animEffect>
                                  </p:childTnLst>
                                </p:cTn>
                              </p:par>
                            </p:childTnLst>
                          </p:cTn>
                        </p:par>
                        <p:par>
                          <p:cTn id="49" fill="hold">
                            <p:stCondLst>
                              <p:cond delay="5000"/>
                            </p:stCondLst>
                            <p:childTnLst>
                              <p:par>
                                <p:cTn id="50" presetID="10" presetClass="entr" presetSubtype="0" fill="hold" nodeType="after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fade">
                                      <p:cBhvr>
                                        <p:cTn id="52" dur="10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48"/>
                                        </p:tgtEl>
                                        <p:attrNameLst>
                                          <p:attrName>style.visibility</p:attrName>
                                        </p:attrNameLst>
                                      </p:cBhvr>
                                      <p:to>
                                        <p:strVal val="visible"/>
                                      </p:to>
                                    </p:set>
                                    <p:animEffect transition="in" filter="fade">
                                      <p:cBhvr>
                                        <p:cTn id="57" dur="1000"/>
                                        <p:tgtEl>
                                          <p:spTgt spid="48"/>
                                        </p:tgtEl>
                                      </p:cBhvr>
                                    </p:animEffect>
                                  </p:childTnLst>
                                </p:cTn>
                              </p:par>
                            </p:childTnLst>
                          </p:cTn>
                        </p:par>
                        <p:par>
                          <p:cTn id="58" fill="hold">
                            <p:stCondLst>
                              <p:cond delay="1000"/>
                            </p:stCondLst>
                            <p:childTnLst>
                              <p:par>
                                <p:cTn id="59" presetID="10" presetClass="entr" presetSubtype="0" fill="hold" nodeType="afterEffect">
                                  <p:stCondLst>
                                    <p:cond delay="0"/>
                                  </p:stCondLst>
                                  <p:childTnLst>
                                    <p:set>
                                      <p:cBhvr>
                                        <p:cTn id="60" dur="1" fill="hold">
                                          <p:stCondLst>
                                            <p:cond delay="0"/>
                                          </p:stCondLst>
                                        </p:cTn>
                                        <p:tgtEl>
                                          <p:spTgt spid="33"/>
                                        </p:tgtEl>
                                        <p:attrNameLst>
                                          <p:attrName>style.visibility</p:attrName>
                                        </p:attrNameLst>
                                      </p:cBhvr>
                                      <p:to>
                                        <p:strVal val="visible"/>
                                      </p:to>
                                    </p:set>
                                    <p:animEffect transition="in" filter="fade">
                                      <p:cBhvr>
                                        <p:cTn id="61" dur="1000"/>
                                        <p:tgtEl>
                                          <p:spTgt spid="33"/>
                                        </p:tgtEl>
                                      </p:cBhvr>
                                    </p:animEffect>
                                  </p:childTnLst>
                                </p:cTn>
                              </p:par>
                            </p:childTnLst>
                          </p:cTn>
                        </p:par>
                        <p:par>
                          <p:cTn id="62" fill="hold">
                            <p:stCondLst>
                              <p:cond delay="2000"/>
                            </p:stCondLst>
                            <p:childTnLst>
                              <p:par>
                                <p:cTn id="63" presetID="10" presetClass="entr" presetSubtype="0" fill="hold" nodeType="afterEffect">
                                  <p:stCondLst>
                                    <p:cond delay="0"/>
                                  </p:stCondLst>
                                  <p:childTnLst>
                                    <p:set>
                                      <p:cBhvr>
                                        <p:cTn id="64" dur="1" fill="hold">
                                          <p:stCondLst>
                                            <p:cond delay="0"/>
                                          </p:stCondLst>
                                        </p:cTn>
                                        <p:tgtEl>
                                          <p:spTgt spid="45"/>
                                        </p:tgtEl>
                                        <p:attrNameLst>
                                          <p:attrName>style.visibility</p:attrName>
                                        </p:attrNameLst>
                                      </p:cBhvr>
                                      <p:to>
                                        <p:strVal val="visible"/>
                                      </p:to>
                                    </p:set>
                                    <p:animEffect transition="in" filter="fade">
                                      <p:cBhvr>
                                        <p:cTn id="65" dur="1000"/>
                                        <p:tgtEl>
                                          <p:spTgt spid="45"/>
                                        </p:tgtEl>
                                      </p:cBhvr>
                                    </p:animEffect>
                                  </p:childTnLst>
                                </p:cTn>
                              </p:par>
                            </p:childTnLst>
                          </p:cTn>
                        </p:par>
                        <p:par>
                          <p:cTn id="66" fill="hold">
                            <p:stCondLst>
                              <p:cond delay="3000"/>
                            </p:stCondLst>
                            <p:childTnLst>
                              <p:par>
                                <p:cTn id="67" presetID="10" presetClass="entr" presetSubtype="0" fill="hold" nodeType="afterEffect">
                                  <p:stCondLst>
                                    <p:cond delay="0"/>
                                  </p:stCondLst>
                                  <p:childTnLst>
                                    <p:set>
                                      <p:cBhvr>
                                        <p:cTn id="68" dur="1" fill="hold">
                                          <p:stCondLst>
                                            <p:cond delay="0"/>
                                          </p:stCondLst>
                                        </p:cTn>
                                        <p:tgtEl>
                                          <p:spTgt spid="36"/>
                                        </p:tgtEl>
                                        <p:attrNameLst>
                                          <p:attrName>style.visibility</p:attrName>
                                        </p:attrNameLst>
                                      </p:cBhvr>
                                      <p:to>
                                        <p:strVal val="visible"/>
                                      </p:to>
                                    </p:set>
                                    <p:animEffect transition="in" filter="fade">
                                      <p:cBhvr>
                                        <p:cTn id="69" dur="1000"/>
                                        <p:tgtEl>
                                          <p:spTgt spid="36"/>
                                        </p:tgtEl>
                                      </p:cBhvr>
                                    </p:animEffect>
                                  </p:childTnLst>
                                </p:cTn>
                              </p:par>
                            </p:childTnLst>
                          </p:cTn>
                        </p:par>
                        <p:par>
                          <p:cTn id="70" fill="hold">
                            <p:stCondLst>
                              <p:cond delay="4000"/>
                            </p:stCondLst>
                            <p:childTnLst>
                              <p:par>
                                <p:cTn id="71" presetID="10" presetClass="entr" presetSubtype="0" fill="hold" nodeType="afterEffect">
                                  <p:stCondLst>
                                    <p:cond delay="0"/>
                                  </p:stCondLst>
                                  <p:childTnLst>
                                    <p:set>
                                      <p:cBhvr>
                                        <p:cTn id="72" dur="1" fill="hold">
                                          <p:stCondLst>
                                            <p:cond delay="0"/>
                                          </p:stCondLst>
                                        </p:cTn>
                                        <p:tgtEl>
                                          <p:spTgt spid="42"/>
                                        </p:tgtEl>
                                        <p:attrNameLst>
                                          <p:attrName>style.visibility</p:attrName>
                                        </p:attrNameLst>
                                      </p:cBhvr>
                                      <p:to>
                                        <p:strVal val="visible"/>
                                      </p:to>
                                    </p:set>
                                    <p:animEffect transition="in" filter="fade">
                                      <p:cBhvr>
                                        <p:cTn id="73" dur="1000"/>
                                        <p:tgtEl>
                                          <p:spTgt spid="42"/>
                                        </p:tgtEl>
                                      </p:cBhvr>
                                    </p:animEffect>
                                  </p:childTnLst>
                                </p:cTn>
                              </p:par>
                            </p:childTnLst>
                          </p:cTn>
                        </p:par>
                        <p:par>
                          <p:cTn id="74" fill="hold">
                            <p:stCondLst>
                              <p:cond delay="5000"/>
                            </p:stCondLst>
                            <p:childTnLst>
                              <p:par>
                                <p:cTn id="75" presetID="10" presetClass="entr" presetSubtype="0" fill="hold" nodeType="afterEffect">
                                  <p:stCondLst>
                                    <p:cond delay="0"/>
                                  </p:stCondLst>
                                  <p:childTnLst>
                                    <p:set>
                                      <p:cBhvr>
                                        <p:cTn id="76" dur="1" fill="hold">
                                          <p:stCondLst>
                                            <p:cond delay="0"/>
                                          </p:stCondLst>
                                        </p:cTn>
                                        <p:tgtEl>
                                          <p:spTgt spid="39"/>
                                        </p:tgtEl>
                                        <p:attrNameLst>
                                          <p:attrName>style.visibility</p:attrName>
                                        </p:attrNameLst>
                                      </p:cBhvr>
                                      <p:to>
                                        <p:strVal val="visible"/>
                                      </p:to>
                                    </p:set>
                                    <p:animEffect transition="in" filter="fade">
                                      <p:cBhvr>
                                        <p:cTn id="77" dur="1000"/>
                                        <p:tgtEl>
                                          <p:spTgt spid="39"/>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66"/>
                                        </p:tgtEl>
                                        <p:attrNameLst>
                                          <p:attrName>style.visibility</p:attrName>
                                        </p:attrNameLst>
                                      </p:cBhvr>
                                      <p:to>
                                        <p:strVal val="visible"/>
                                      </p:to>
                                    </p:set>
                                    <p:animEffect transition="in" filter="fade">
                                      <p:cBhvr>
                                        <p:cTn id="82" dur="1000"/>
                                        <p:tgtEl>
                                          <p:spTgt spid="66"/>
                                        </p:tgtEl>
                                      </p:cBhvr>
                                    </p:animEffect>
                                  </p:childTnLst>
                                </p:cTn>
                              </p:par>
                            </p:childTnLst>
                          </p:cTn>
                        </p:par>
                        <p:par>
                          <p:cTn id="83" fill="hold">
                            <p:stCondLst>
                              <p:cond delay="1000"/>
                            </p:stCondLst>
                            <p:childTnLst>
                              <p:par>
                                <p:cTn id="84" presetID="10" presetClass="entr" presetSubtype="0" fill="hold" grpId="0" nodeType="afterEffect">
                                  <p:stCondLst>
                                    <p:cond delay="0"/>
                                  </p:stCondLst>
                                  <p:childTnLst>
                                    <p:set>
                                      <p:cBhvr>
                                        <p:cTn id="85" dur="1" fill="hold">
                                          <p:stCondLst>
                                            <p:cond delay="0"/>
                                          </p:stCondLst>
                                        </p:cTn>
                                        <p:tgtEl>
                                          <p:spTgt spid="65"/>
                                        </p:tgtEl>
                                        <p:attrNameLst>
                                          <p:attrName>style.visibility</p:attrName>
                                        </p:attrNameLst>
                                      </p:cBhvr>
                                      <p:to>
                                        <p:strVal val="visible"/>
                                      </p:to>
                                    </p:set>
                                    <p:animEffect transition="in" filter="fade">
                                      <p:cBhvr>
                                        <p:cTn id="86" dur="10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4" grpId="0"/>
      <p:bldP spid="25" grpId="0"/>
      <p:bldP spid="55" grpId="0" animBg="1"/>
      <p:bldP spid="61" grpId="0"/>
      <p:bldP spid="65" grpId="0" animBg="1"/>
      <p:bldP spid="6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4403" y="415038"/>
            <a:ext cx="3271601" cy="707886"/>
          </a:xfrm>
          <a:prstGeom prst="rect">
            <a:avLst/>
          </a:prstGeom>
          <a:noFill/>
        </p:spPr>
        <p:txBody>
          <a:bodyPr wrap="none" rtlCol="0">
            <a:spAutoFit/>
          </a:bodyPr>
          <a:lstStyle/>
          <a:p>
            <a:r>
              <a:rPr lang="en-GB" sz="4000" dirty="0"/>
              <a:t>RDA Reference</a:t>
            </a:r>
          </a:p>
        </p:txBody>
      </p:sp>
      <p:sp>
        <p:nvSpPr>
          <p:cNvPr id="3" name="TextBox 2"/>
          <p:cNvSpPr txBox="1"/>
          <p:nvPr/>
        </p:nvSpPr>
        <p:spPr>
          <a:xfrm>
            <a:off x="1013095" y="3532097"/>
            <a:ext cx="7521305" cy="2246769"/>
          </a:xfrm>
          <a:prstGeom prst="rect">
            <a:avLst/>
          </a:prstGeom>
          <a:noFill/>
        </p:spPr>
        <p:txBody>
          <a:bodyPr wrap="square" rtlCol="0">
            <a:spAutoFit/>
          </a:bodyPr>
          <a:lstStyle/>
          <a:p>
            <a:r>
              <a:rPr lang="en-GB" sz="2800" dirty="0"/>
              <a:t>RDA Glossary in process of review:</a:t>
            </a:r>
          </a:p>
          <a:p>
            <a:pPr marL="457200" indent="-457200">
              <a:buFont typeface="Arial" panose="020B0604020202020204" pitchFamily="34" charset="0"/>
              <a:buChar char="•"/>
            </a:pPr>
            <a:r>
              <a:rPr lang="en-GB" sz="2800" dirty="0"/>
              <a:t>To improve consistency and completeness</a:t>
            </a:r>
          </a:p>
          <a:p>
            <a:pPr marL="457200" indent="-457200">
              <a:buFont typeface="Arial" panose="020B0604020202020204" pitchFamily="34" charset="0"/>
              <a:buChar char="•"/>
            </a:pPr>
            <a:r>
              <a:rPr lang="en-GB" sz="2800" dirty="0"/>
              <a:t>To consolidate sub-vocabularies</a:t>
            </a:r>
          </a:p>
          <a:p>
            <a:pPr marL="457200" indent="-457200">
              <a:buFont typeface="Arial" panose="020B0604020202020204" pitchFamily="34" charset="0"/>
              <a:buChar char="•"/>
            </a:pPr>
            <a:r>
              <a:rPr lang="en-GB" sz="2800" dirty="0"/>
              <a:t>To publish all value vocabularies in OMR</a:t>
            </a:r>
          </a:p>
          <a:p>
            <a:pPr marL="457200" indent="-457200">
              <a:buFont typeface="Arial" panose="020B0604020202020204" pitchFamily="34" charset="0"/>
              <a:buChar char="•"/>
            </a:pPr>
            <a:r>
              <a:rPr lang="en-GB" sz="2800" dirty="0"/>
              <a:t>Everything in Glossary should be in OMR</a:t>
            </a:r>
          </a:p>
        </p:txBody>
      </p:sp>
      <p:sp>
        <p:nvSpPr>
          <p:cNvPr id="4" name="TextBox 3"/>
          <p:cNvSpPr txBox="1"/>
          <p:nvPr/>
        </p:nvSpPr>
        <p:spPr>
          <a:xfrm>
            <a:off x="1013095" y="1236860"/>
            <a:ext cx="7521305" cy="523220"/>
          </a:xfrm>
          <a:prstGeom prst="rect">
            <a:avLst/>
          </a:prstGeom>
          <a:noFill/>
        </p:spPr>
        <p:txBody>
          <a:bodyPr wrap="square" rtlCol="0">
            <a:spAutoFit/>
          </a:bodyPr>
          <a:lstStyle/>
          <a:p>
            <a:r>
              <a:rPr lang="en-GB" sz="2800" dirty="0"/>
              <a:t>RDA element sets and value vocabularies</a:t>
            </a:r>
          </a:p>
        </p:txBody>
      </p:sp>
      <p:sp>
        <p:nvSpPr>
          <p:cNvPr id="5" name="TextBox 4"/>
          <p:cNvSpPr txBox="1"/>
          <p:nvPr/>
        </p:nvSpPr>
        <p:spPr>
          <a:xfrm>
            <a:off x="1013095" y="1953591"/>
            <a:ext cx="7521305" cy="1384995"/>
          </a:xfrm>
          <a:prstGeom prst="rect">
            <a:avLst/>
          </a:prstGeom>
          <a:noFill/>
        </p:spPr>
        <p:txBody>
          <a:bodyPr wrap="square" rtlCol="0">
            <a:spAutoFit/>
          </a:bodyPr>
          <a:lstStyle/>
          <a:p>
            <a:r>
              <a:rPr lang="en-GB" sz="2800" dirty="0"/>
              <a:t>Linked data representations will be used to derive Toolkit data: Glossary, Relationship designators, and relevant instruction content</a:t>
            </a:r>
          </a:p>
        </p:txBody>
      </p:sp>
    </p:spTree>
    <p:extLst>
      <p:ext uri="{BB962C8B-B14F-4D97-AF65-F5344CB8AC3E}">
        <p14:creationId xmlns:p14="http://schemas.microsoft.com/office/powerpoint/2010/main" val="204208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4403" y="415038"/>
            <a:ext cx="2433487" cy="707886"/>
          </a:xfrm>
          <a:prstGeom prst="rect">
            <a:avLst/>
          </a:prstGeom>
          <a:noFill/>
        </p:spPr>
        <p:txBody>
          <a:bodyPr wrap="none" rtlCol="0">
            <a:spAutoFit/>
          </a:bodyPr>
          <a:lstStyle/>
          <a:p>
            <a:r>
              <a:rPr lang="en-GB" sz="4000" dirty="0"/>
              <a:t>RDA Terms</a:t>
            </a:r>
          </a:p>
        </p:txBody>
      </p:sp>
      <p:sp>
        <p:nvSpPr>
          <p:cNvPr id="3" name="TextBox 2"/>
          <p:cNvSpPr txBox="1"/>
          <p:nvPr/>
        </p:nvSpPr>
        <p:spPr>
          <a:xfrm>
            <a:off x="1003859" y="4006956"/>
            <a:ext cx="7521305" cy="954107"/>
          </a:xfrm>
          <a:prstGeom prst="rect">
            <a:avLst/>
          </a:prstGeom>
          <a:noFill/>
        </p:spPr>
        <p:txBody>
          <a:bodyPr wrap="square" rtlCol="0">
            <a:spAutoFit/>
          </a:bodyPr>
          <a:lstStyle/>
          <a:p>
            <a:r>
              <a:rPr lang="en-GB" sz="2800" dirty="0"/>
              <a:t>Will support extension of RDA to archives and museums communities</a:t>
            </a:r>
          </a:p>
        </p:txBody>
      </p:sp>
      <p:sp>
        <p:nvSpPr>
          <p:cNvPr id="4" name="TextBox 3"/>
          <p:cNvSpPr txBox="1"/>
          <p:nvPr/>
        </p:nvSpPr>
        <p:spPr>
          <a:xfrm>
            <a:off x="1003859" y="1670969"/>
            <a:ext cx="7521305" cy="954107"/>
          </a:xfrm>
          <a:prstGeom prst="rect">
            <a:avLst/>
          </a:prstGeom>
          <a:noFill/>
        </p:spPr>
        <p:txBody>
          <a:bodyPr wrap="square" rtlCol="0">
            <a:spAutoFit/>
          </a:bodyPr>
          <a:lstStyle/>
          <a:p>
            <a:r>
              <a:rPr lang="en-GB" sz="2800" dirty="0"/>
              <a:t>Value vocabulary for specialized terms used in instructions, requiring Glossary definitions</a:t>
            </a:r>
          </a:p>
        </p:txBody>
      </p:sp>
      <p:sp>
        <p:nvSpPr>
          <p:cNvPr id="6" name="TextBox 5"/>
          <p:cNvSpPr txBox="1"/>
          <p:nvPr/>
        </p:nvSpPr>
        <p:spPr>
          <a:xfrm>
            <a:off x="1003859" y="2818587"/>
            <a:ext cx="7521305" cy="954107"/>
          </a:xfrm>
          <a:prstGeom prst="rect">
            <a:avLst/>
          </a:prstGeom>
          <a:noFill/>
        </p:spPr>
        <p:txBody>
          <a:bodyPr wrap="square" rtlCol="0">
            <a:spAutoFit/>
          </a:bodyPr>
          <a:lstStyle/>
          <a:p>
            <a:r>
              <a:rPr lang="en-GB" sz="2800" dirty="0"/>
              <a:t>Possibility of linking to IFLA's Multilingual Dictionary of Cataloguing (25+ languages)</a:t>
            </a:r>
          </a:p>
        </p:txBody>
      </p:sp>
    </p:spTree>
    <p:extLst>
      <p:ext uri="{BB962C8B-B14F-4D97-AF65-F5344CB8AC3E}">
        <p14:creationId xmlns:p14="http://schemas.microsoft.com/office/powerpoint/2010/main" val="1863056316"/>
      </p:ext>
    </p:extLst>
  </p:cSld>
  <p:clrMapOvr>
    <a:masterClrMapping/>
  </p:clrMapOvr>
</p:sld>
</file>

<file path=ppt/theme/theme1.xml><?xml version="1.0" encoding="utf-8"?>
<a:theme xmlns:a="http://schemas.openxmlformats.org/drawingml/2006/main" name="RDABig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DABigLogo" id="{75E69B61-E473-4FEA-9534-B0247DD63724}" vid="{A1F5EDC9-71C7-49B6-9A1E-916479D35A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RDABigLogo</Template>
  <TotalTime>1871</TotalTime>
  <Words>1191</Words>
  <Application>Microsoft Office PowerPoint</Application>
  <PresentationFormat>On-screen Show (4:3)</PresentationFormat>
  <Paragraphs>316</Paragraphs>
  <Slides>30</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Times New Roman</vt:lpstr>
      <vt:lpstr>RDABigLogo</vt:lpstr>
      <vt:lpstr>RDA internationalization and application profiles: applying the global to the local</vt:lpstr>
      <vt:lpstr>Overview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RDA internationalization and application profiles: applying the global to the local</dc:title>
  <dc:creator>Gordon Dunsire</dc:creator>
  <cp:lastModifiedBy>Gordon Dunsire</cp:lastModifiedBy>
  <cp:revision>75</cp:revision>
  <dcterms:created xsi:type="dcterms:W3CDTF">2016-06-14T10:18:24Z</dcterms:created>
  <dcterms:modified xsi:type="dcterms:W3CDTF">2016-06-25T17:54:35Z</dcterms:modified>
</cp:coreProperties>
</file>