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6906-CCE4-4DE2-8530-A253CFD94C99}" type="datetimeFigureOut">
              <a:rPr lang="en-GB" smtClean="0"/>
              <a:t>31/01/2015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636C6906-CCE4-4DE2-8530-A253CFD94C99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636C6906-CCE4-4DE2-8530-A253CFD94C99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636C6906-CCE4-4DE2-8530-A253CFD94C99}" type="datetimeFigureOut">
              <a:rPr lang="en-GB" smtClean="0"/>
              <a:t>31/01/2015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636C6906-CCE4-4DE2-8530-A253CFD94C99}" type="datetimeFigureOut">
              <a:rPr lang="en-GB" smtClean="0"/>
              <a:t>31/01/2015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53336"/>
            <a:ext cx="1590675" cy="2857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jscchair@rdatoolkit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RDA in the wild: taking RDA into the global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Gordon Dunsire</a:t>
            </a:r>
            <a:endParaRPr lang="en-GB" dirty="0"/>
          </a:p>
          <a:p>
            <a:r>
              <a:rPr lang="en-GB" dirty="0" smtClean="0"/>
              <a:t>Presented at the RDA Forum “RDA in the wild”, ALA Midwinter, 1 February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7809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jscchair@rdatoolkit.org</a:t>
            </a:r>
            <a:endParaRPr lang="en-GB" dirty="0" smtClean="0"/>
          </a:p>
          <a:p>
            <a:r>
              <a:rPr lang="en-GB" dirty="0" smtClean="0"/>
              <a:t>Presentations from the RDA Forum will be made available: Watch out for an announcement on the JSC website</a:t>
            </a:r>
          </a:p>
          <a:p>
            <a:r>
              <a:rPr lang="en-GB" dirty="0"/>
              <a:t>Outcomes of the 2014 JSC </a:t>
            </a:r>
            <a:r>
              <a:rPr lang="en-GB" dirty="0" smtClean="0"/>
              <a:t>Meeting</a:t>
            </a:r>
          </a:p>
          <a:p>
            <a:pPr lvl="1"/>
            <a:r>
              <a:rPr lang="en-GB" sz="2400" dirty="0"/>
              <a:t>http://www.rda-jsc.org/2014JSCmeetingoutcomes.html</a:t>
            </a:r>
          </a:p>
        </p:txBody>
      </p:sp>
    </p:spTree>
    <p:extLst>
      <p:ext uri="{BB962C8B-B14F-4D97-AF65-F5344CB8AC3E}">
        <p14:creationId xmlns:p14="http://schemas.microsoft.com/office/powerpoint/2010/main" val="96649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… how </a:t>
            </a:r>
            <a:r>
              <a:rPr lang="en-GB" dirty="0"/>
              <a:t>the JSC is meeting the challenges of internationalization, linked data, and the evolution of the FRBR </a:t>
            </a:r>
            <a:r>
              <a:rPr lang="en-GB" dirty="0" smtClean="0"/>
              <a:t>models.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80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8152" y="260648"/>
            <a:ext cx="4746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Environmental factors</a:t>
            </a:r>
            <a:endParaRPr lang="en-GB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218035" y="1499532"/>
            <a:ext cx="4276492" cy="107721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Committee of Principals’</a:t>
            </a:r>
          </a:p>
          <a:p>
            <a:r>
              <a:rPr lang="en-GB" sz="3200" dirty="0" smtClean="0"/>
              <a:t>Governance Review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2911976"/>
            <a:ext cx="2428101" cy="206210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FRBR/</a:t>
            </a:r>
          </a:p>
          <a:p>
            <a:r>
              <a:rPr lang="en-GB" sz="3200" dirty="0" smtClean="0"/>
              <a:t>FRAD/</a:t>
            </a:r>
          </a:p>
          <a:p>
            <a:r>
              <a:rPr lang="en-GB" sz="3200" dirty="0" smtClean="0"/>
              <a:t>FRSAD</a:t>
            </a:r>
          </a:p>
          <a:p>
            <a:r>
              <a:rPr lang="en-GB" sz="3200" dirty="0" smtClean="0"/>
              <a:t>consolidation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583599" y="4974079"/>
            <a:ext cx="2385205" cy="1077218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ISBD strategy</a:t>
            </a:r>
          </a:p>
          <a:p>
            <a:r>
              <a:rPr lang="en-GB" sz="3200" dirty="0" smtClean="0"/>
              <a:t>review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907454" y="2560579"/>
            <a:ext cx="2468112" cy="206210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RDA Toolkit &amp;</a:t>
            </a:r>
          </a:p>
          <a:p>
            <a:r>
              <a:rPr lang="en-GB" sz="3200" dirty="0" smtClean="0"/>
              <a:t>RDA Registry</a:t>
            </a:r>
          </a:p>
          <a:p>
            <a:r>
              <a:rPr lang="en-GB" sz="3200" dirty="0"/>
              <a:t>s</a:t>
            </a:r>
            <a:r>
              <a:rPr lang="en-GB" sz="3200" dirty="0" smtClean="0"/>
              <a:t>tructure and</a:t>
            </a:r>
          </a:p>
          <a:p>
            <a:r>
              <a:rPr lang="en-GB" sz="3200" dirty="0" smtClean="0"/>
              <a:t>content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583599" y="2911976"/>
            <a:ext cx="1933543" cy="1754326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5400" dirty="0" smtClean="0">
                <a:solidFill>
                  <a:schemeClr val="tx2"/>
                </a:solidFill>
              </a:rPr>
              <a:t>RDA</a:t>
            </a:r>
          </a:p>
          <a:p>
            <a:pPr algn="ctr"/>
            <a:r>
              <a:rPr lang="en-GB" sz="5400" dirty="0" smtClean="0">
                <a:solidFill>
                  <a:schemeClr val="tx2"/>
                </a:solidFill>
              </a:rPr>
              <a:t>2015+</a:t>
            </a:r>
            <a:endParaRPr lang="en-GB" sz="5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529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8152" y="260648"/>
            <a:ext cx="5379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Governance and strategy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218035" y="1499532"/>
            <a:ext cx="5507341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Expansion of JSC representation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218035" y="2262701"/>
            <a:ext cx="4607993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International communities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218035" y="3025870"/>
            <a:ext cx="4391202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Linked Data communities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218035" y="3789040"/>
            <a:ext cx="6594113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Cultural heritage (GLAM) communities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21469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8152" y="260648"/>
            <a:ext cx="72405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FRBR consolidation (expectations)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782935" y="1499531"/>
            <a:ext cx="7347974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Deprecation of Group 3 entities as subjects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82935" y="2410588"/>
            <a:ext cx="7381081" cy="1077218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Addition of some Group 3 and FRSAD entities beyond context of subjects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82935" y="3814088"/>
            <a:ext cx="7597593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Replacement of attributes with relationships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82935" y="4725144"/>
            <a:ext cx="7738957" cy="1077218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3200" i="1" dirty="0" smtClean="0"/>
              <a:t>Example:</a:t>
            </a:r>
            <a:r>
              <a:rPr lang="en-GB" sz="3200" dirty="0" smtClean="0"/>
              <a:t> Place of publication as relationship between Manifestation and Place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4560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8152" y="260648"/>
            <a:ext cx="44408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ISBD strategy review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782935" y="1771478"/>
            <a:ext cx="7819385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Continuing and improved alignment with RDA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82935" y="2698031"/>
            <a:ext cx="7381081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Review of consolidated edition 2015-2016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82935" y="3624583"/>
            <a:ext cx="7677497" cy="156966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3200" dirty="0" smtClean="0"/>
              <a:t>Punctuation of aggregations of RDA elements (aggregated statements; e.g. publication statement)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011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8152" y="260648"/>
            <a:ext cx="4583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RDA Toolkit structure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782935" y="1771478"/>
            <a:ext cx="7389465" cy="1077218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JSC proposals on Appendix D and Books of the Bible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82935" y="3278509"/>
            <a:ext cx="5787995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Layout of cross-entity designators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82935" y="4293096"/>
            <a:ext cx="7400320" cy="1077218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RDA Development Team work on Element set view and navigation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2329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8152" y="260648"/>
            <a:ext cx="38564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Working principle</a:t>
            </a:r>
            <a:endParaRPr lang="en-GB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782935" y="1771478"/>
            <a:ext cx="7389465" cy="156966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Some areas of RDA will require overall review and amendment as a result of these developments.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93456" y="3573016"/>
            <a:ext cx="7389465" cy="156966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JSC will allocate resources as effectively as possible: minimize extensive wording and numbering changes in these areas.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03518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8152" y="260648"/>
            <a:ext cx="35491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Working Groups</a:t>
            </a:r>
            <a:endParaRPr lang="en-GB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142664" y="1356563"/>
            <a:ext cx="1225015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Places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142664" y="2029141"/>
            <a:ext cx="3883435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RDA/ONIX Framework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142664" y="2701719"/>
            <a:ext cx="1714124" cy="58477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Technical</a:t>
            </a:r>
            <a:endParaRPr lang="en-GB" sz="32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2142664" y="3374297"/>
            <a:ext cx="2571518" cy="584775"/>
            <a:chOff x="506947" y="3374297"/>
            <a:chExt cx="2571518" cy="584775"/>
          </a:xfrm>
        </p:grpSpPr>
        <p:sp>
          <p:nvSpPr>
            <p:cNvPr id="3" name="TextBox 2"/>
            <p:cNvSpPr txBox="1"/>
            <p:nvPr/>
          </p:nvSpPr>
          <p:spPr>
            <a:xfrm>
              <a:off x="1046947" y="3374297"/>
              <a:ext cx="2031518" cy="58477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Aggregates</a:t>
              </a:r>
              <a:endParaRPr lang="en-GB" sz="3200" dirty="0"/>
            </a:p>
          </p:txBody>
        </p:sp>
        <p:sp>
          <p:nvSpPr>
            <p:cNvPr id="10" name="5-Point Star 9"/>
            <p:cNvSpPr/>
            <p:nvPr/>
          </p:nvSpPr>
          <p:spPr>
            <a:xfrm>
              <a:off x="506947" y="3486684"/>
              <a:ext cx="360000" cy="360000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142664" y="5392033"/>
            <a:ext cx="4802514" cy="584775"/>
            <a:chOff x="506947" y="5392033"/>
            <a:chExt cx="4802514" cy="584775"/>
          </a:xfrm>
        </p:grpSpPr>
        <p:sp>
          <p:nvSpPr>
            <p:cNvPr id="6" name="TextBox 5"/>
            <p:cNvSpPr txBox="1"/>
            <p:nvPr/>
          </p:nvSpPr>
          <p:spPr>
            <a:xfrm>
              <a:off x="1046947" y="5392033"/>
              <a:ext cx="4262514" cy="58477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Relationship designators</a:t>
              </a:r>
              <a:endParaRPr lang="en-GB" sz="3200" dirty="0"/>
            </a:p>
          </p:txBody>
        </p:sp>
        <p:sp>
          <p:nvSpPr>
            <p:cNvPr id="11" name="5-Point Star 10"/>
            <p:cNvSpPr/>
            <p:nvPr/>
          </p:nvSpPr>
          <p:spPr>
            <a:xfrm>
              <a:off x="506947" y="5504420"/>
              <a:ext cx="360000" cy="360000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142664" y="4719453"/>
            <a:ext cx="5526109" cy="584775"/>
            <a:chOff x="506947" y="4719453"/>
            <a:chExt cx="5526109" cy="584775"/>
          </a:xfrm>
        </p:grpSpPr>
        <p:sp>
          <p:nvSpPr>
            <p:cNvPr id="5" name="TextBox 4"/>
            <p:cNvSpPr txBox="1"/>
            <p:nvPr/>
          </p:nvSpPr>
          <p:spPr>
            <a:xfrm>
              <a:off x="1046947" y="4719453"/>
              <a:ext cx="4986109" cy="58477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Instructions on capitalization</a:t>
              </a:r>
              <a:endParaRPr lang="en-GB" sz="3200" dirty="0"/>
            </a:p>
          </p:txBody>
        </p:sp>
        <p:sp>
          <p:nvSpPr>
            <p:cNvPr id="12" name="5-Point Star 11"/>
            <p:cNvSpPr/>
            <p:nvPr/>
          </p:nvSpPr>
          <p:spPr>
            <a:xfrm>
              <a:off x="506947" y="4831840"/>
              <a:ext cx="360000" cy="360000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142664" y="4046875"/>
            <a:ext cx="3577435" cy="584775"/>
            <a:chOff x="506947" y="4046875"/>
            <a:chExt cx="3577435" cy="584775"/>
          </a:xfrm>
        </p:grpSpPr>
        <p:sp>
          <p:nvSpPr>
            <p:cNvPr id="4" name="TextBox 3"/>
            <p:cNvSpPr txBox="1"/>
            <p:nvPr/>
          </p:nvSpPr>
          <p:spPr>
            <a:xfrm>
              <a:off x="1046947" y="4046875"/>
              <a:ext cx="3037435" cy="584775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Fictitious entities</a:t>
              </a:r>
              <a:endParaRPr lang="en-GB" sz="3200" dirty="0"/>
            </a:p>
          </p:txBody>
        </p:sp>
        <p:sp>
          <p:nvSpPr>
            <p:cNvPr id="13" name="5-Point Star 12"/>
            <p:cNvSpPr/>
            <p:nvPr/>
          </p:nvSpPr>
          <p:spPr>
            <a:xfrm>
              <a:off x="506947" y="4159262"/>
              <a:ext cx="360000" cy="360000"/>
            </a:xfrm>
            <a:prstGeom prst="star5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51196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ordonRDA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GordonRDAPPT</Template>
  <TotalTime>205</TotalTime>
  <Words>278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GordonRDAPPT</vt:lpstr>
      <vt:lpstr>RDA in the wild: taking RDA into the global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RDA</dc:title>
  <dc:creator>Gordon Dunsire</dc:creator>
  <cp:lastModifiedBy>Gordon Dunsire</cp:lastModifiedBy>
  <cp:revision>23</cp:revision>
  <dcterms:created xsi:type="dcterms:W3CDTF">2015-01-25T15:19:54Z</dcterms:created>
  <dcterms:modified xsi:type="dcterms:W3CDTF">2015-01-31T19:22:33Z</dcterms:modified>
</cp:coreProperties>
</file>