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8" r:id="rId3"/>
    <p:sldId id="259" r:id="rId4"/>
    <p:sldId id="260" r:id="rId5"/>
    <p:sldId id="261" r:id="rId6"/>
    <p:sldId id="262" r:id="rId7"/>
    <p:sldId id="263" r:id="rId8"/>
    <p:sldId id="267" r:id="rId9"/>
    <p:sldId id="276" r:id="rId10"/>
    <p:sldId id="277" r:id="rId11"/>
    <p:sldId id="269" r:id="rId12"/>
    <p:sldId id="270" r:id="rId13"/>
    <p:sldId id="271" r:id="rId14"/>
    <p:sldId id="275" r:id="rId15"/>
    <p:sldId id="272" r:id="rId16"/>
    <p:sldId id="264" r:id="rId17"/>
    <p:sldId id="265" r:id="rId18"/>
    <p:sldId id="266"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689F0-5111-40AC-A2F2-C0604B3EC597}" type="datetimeFigureOut">
              <a:rPr lang="en-GB" smtClean="0"/>
              <a:t>19/04/2016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1C34-9220-4264-BF48-35D3EAF7EBA1}" type="slidenum">
              <a:rPr lang="en-GB" smtClean="0"/>
              <a:t>‹#›</a:t>
            </a:fld>
            <a:endParaRPr lang="en-GB"/>
          </a:p>
        </p:txBody>
      </p:sp>
    </p:spTree>
    <p:extLst>
      <p:ext uri="{BB962C8B-B14F-4D97-AF65-F5344CB8AC3E}">
        <p14:creationId xmlns:p14="http://schemas.microsoft.com/office/powerpoint/2010/main" val="285162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a:t>
            </a:fld>
            <a:endParaRPr lang="en-GB"/>
          </a:p>
        </p:txBody>
      </p:sp>
    </p:spTree>
    <p:extLst>
      <p:ext uri="{BB962C8B-B14F-4D97-AF65-F5344CB8AC3E}">
        <p14:creationId xmlns:p14="http://schemas.microsoft.com/office/powerpoint/2010/main" val="97836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4</a:t>
            </a:fld>
            <a:endParaRPr lang="en-GB"/>
          </a:p>
        </p:txBody>
      </p:sp>
    </p:spTree>
    <p:extLst>
      <p:ext uri="{BB962C8B-B14F-4D97-AF65-F5344CB8AC3E}">
        <p14:creationId xmlns:p14="http://schemas.microsoft.com/office/powerpoint/2010/main" val="100093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a:t>
            </a:fld>
            <a:endParaRPr lang="en-GB"/>
          </a:p>
        </p:txBody>
      </p:sp>
    </p:spTree>
    <p:extLst>
      <p:ext uri="{BB962C8B-B14F-4D97-AF65-F5344CB8AC3E}">
        <p14:creationId xmlns:p14="http://schemas.microsoft.com/office/powerpoint/2010/main" val="287733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first page of the Manifestation element set in the OMR.</a:t>
            </a:r>
          </a:p>
          <a:p>
            <a:endParaRPr lang="en-GB" dirty="0"/>
          </a:p>
          <a:p>
            <a:r>
              <a:rPr lang="en-GB" dirty="0"/>
              <a:t>The interface provides standard browse and search facilities.</a:t>
            </a:r>
          </a:p>
          <a:p>
            <a:endParaRPr lang="en-GB" dirty="0"/>
          </a:p>
          <a:p>
            <a:r>
              <a:rPr lang="en-GB" dirty="0"/>
              <a:t>Clicking on an element reveals more data about the element.</a:t>
            </a:r>
          </a:p>
          <a:p>
            <a:endParaRPr lang="en-GB" dirty="0"/>
          </a:p>
          <a:p>
            <a:r>
              <a:rPr lang="en-GB" dirty="0"/>
              <a:t>The OMR maintains an audit trail at the level of each transaction on each element, dated and attributed.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6</a:t>
            </a:fld>
            <a:endParaRPr lang="en-GB"/>
          </a:p>
        </p:txBody>
      </p:sp>
    </p:spTree>
    <p:extLst>
      <p:ext uri="{BB962C8B-B14F-4D97-AF65-F5344CB8AC3E}">
        <p14:creationId xmlns:p14="http://schemas.microsoft.com/office/powerpoint/2010/main" val="263576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7</a:t>
            </a:fld>
            <a:endParaRPr lang="en-GB"/>
          </a:p>
        </p:txBody>
      </p:sp>
    </p:spTree>
    <p:extLst>
      <p:ext uri="{BB962C8B-B14F-4D97-AF65-F5344CB8AC3E}">
        <p14:creationId xmlns:p14="http://schemas.microsoft.com/office/powerpoint/2010/main" val="280057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a:t>The diagram is part of the “linked data cloud” of RDF maps, and is not itself an RDF graph. For example, the map between ISBD and the unconstrained RDA elements represented by a single line is an RDF graph, the first part of which is shown.</a:t>
            </a:r>
          </a:p>
        </p:txBody>
      </p:sp>
      <p:sp>
        <p:nvSpPr>
          <p:cNvPr id="4" name="Slide Number Placeholder 3"/>
          <p:cNvSpPr>
            <a:spLocks noGrp="1"/>
          </p:cNvSpPr>
          <p:nvPr>
            <p:ph type="sldNum" sz="quarter" idx="10"/>
          </p:nvPr>
        </p:nvSpPr>
        <p:spPr/>
        <p:txBody>
          <a:bodyPr/>
          <a:lstStyle/>
          <a:p>
            <a:fld id="{458E55A1-B5C4-43AB-B7A3-7E1A9581DFF9}" type="slidenum">
              <a:rPr lang="en-GB" smtClean="0"/>
              <a:t>18</a:t>
            </a:fld>
            <a:endParaRPr lang="en-GB"/>
          </a:p>
        </p:txBody>
      </p:sp>
    </p:spTree>
    <p:extLst>
      <p:ext uri="{BB962C8B-B14F-4D97-AF65-F5344CB8AC3E}">
        <p14:creationId xmlns:p14="http://schemas.microsoft.com/office/powerpoint/2010/main" val="305716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20</a:t>
            </a:fld>
            <a:endParaRPr lang="en-GB"/>
          </a:p>
        </p:txBody>
      </p:sp>
    </p:spTree>
    <p:extLst>
      <p:ext uri="{BB962C8B-B14F-4D97-AF65-F5344CB8AC3E}">
        <p14:creationId xmlns:p14="http://schemas.microsoft.com/office/powerpoint/2010/main" val="82274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7D7289CB-4F06-47C5-B110-2060C94E0D45}" type="datetimeFigureOut">
              <a:rPr lang="en-GB" smtClean="0"/>
              <a:t>19/04/2016</a:t>
            </a:fld>
            <a:endParaRPr lang="en-GB"/>
          </a:p>
        </p:txBody>
      </p:sp>
    </p:spTree>
    <p:extLst>
      <p:ext uri="{BB962C8B-B14F-4D97-AF65-F5344CB8AC3E}">
        <p14:creationId xmlns:p14="http://schemas.microsoft.com/office/powerpoint/2010/main" val="142672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7D7289CB-4F06-47C5-B110-2060C94E0D45}" type="datetimeFigureOut">
              <a:rPr lang="en-GB" smtClean="0"/>
              <a:t>19/04/2016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284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7D7289CB-4F06-47C5-B110-2060C94E0D45}" type="datetimeFigureOut">
              <a:rPr lang="en-GB" smtClean="0"/>
              <a:t>19/04/2016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5292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7D7289CB-4F06-47C5-B110-2060C94E0D45}" type="datetimeFigureOut">
              <a:rPr lang="en-GB" smtClean="0"/>
              <a:t>19/04/2016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79718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636C6906-CCE4-4DE2-8530-A253CFD94C99}" type="datetimeFigureOut">
              <a:rPr lang="en-GB" smtClean="0"/>
              <a:t>19/04/2016</a:t>
            </a:fld>
            <a:endParaRPr lang="en-GB"/>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453336"/>
            <a:ext cx="1590675" cy="285750"/>
          </a:xfrm>
          <a:prstGeom prst="rect">
            <a:avLst/>
          </a:prstGeom>
        </p:spPr>
      </p:pic>
    </p:spTree>
    <p:extLst>
      <p:ext uri="{BB962C8B-B14F-4D97-AF65-F5344CB8AC3E}">
        <p14:creationId xmlns:p14="http://schemas.microsoft.com/office/powerpoint/2010/main" val="3669939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7" Type="http://schemas.openxmlformats.org/officeDocument/2006/relationships/hyperlink" Target="http://www.marcofquality.com/wiki/rimmf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metadataregistry.org/" TargetMode="External"/><Relationship Id="rId5" Type="http://schemas.openxmlformats.org/officeDocument/2006/relationships/hyperlink" Target="http://www.rdaregistry.info/" TargetMode="External"/><Relationship Id="rId4" Type="http://schemas.openxmlformats.org/officeDocument/2006/relationships/hyperlink" Target="http://www.rda-rs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RDA in a non-MARC environment</a:t>
            </a:r>
            <a:endParaRPr lang="en-GB" dirty="0"/>
          </a:p>
        </p:txBody>
      </p:sp>
      <p:sp>
        <p:nvSpPr>
          <p:cNvPr id="3" name="Subtitle 2"/>
          <p:cNvSpPr>
            <a:spLocks noGrp="1"/>
          </p:cNvSpPr>
          <p:nvPr>
            <p:ph type="subTitle" idx="1"/>
          </p:nvPr>
        </p:nvSpPr>
        <p:spPr/>
        <p:txBody>
          <a:bodyPr>
            <a:normAutofit fontScale="77500" lnSpcReduction="20000"/>
          </a:bodyPr>
          <a:lstStyle/>
          <a:p>
            <a:r>
              <a:rPr lang="en-GB" dirty="0"/>
              <a:t>Gordon Dunsire</a:t>
            </a:r>
          </a:p>
          <a:p>
            <a:r>
              <a:rPr lang="en-GB" dirty="0"/>
              <a:t>Presented at 22</a:t>
            </a:r>
            <a:r>
              <a:rPr lang="en-GB" baseline="30000" dirty="0"/>
              <a:t>nd</a:t>
            </a:r>
            <a:r>
              <a:rPr lang="en-GB" dirty="0"/>
              <a:t> Annual Conference and Exhibition of the Special Libraries Association/Arabian Gulf Chapter, Kuwait, 19 April 2016</a:t>
            </a:r>
          </a:p>
        </p:txBody>
      </p:sp>
    </p:spTree>
    <p:extLst>
      <p:ext uri="{BB962C8B-B14F-4D97-AF65-F5344CB8AC3E}">
        <p14:creationId xmlns:p14="http://schemas.microsoft.com/office/powerpoint/2010/main" val="25642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1" y="176212"/>
            <a:ext cx="7344259" cy="5384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rdon\AppData\Local\Temp\x10sctm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12" y="637309"/>
            <a:ext cx="7358960" cy="5052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ordon\AppData\Local\Temp\x10sctm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253" y="1140258"/>
            <a:ext cx="7337247" cy="53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9" y="374283"/>
            <a:ext cx="8480714" cy="5743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1129" y="3246254"/>
            <a:ext cx="2854036" cy="1200329"/>
          </a:xfrm>
          <a:prstGeom prst="rect">
            <a:avLst/>
          </a:prstGeom>
          <a:noFill/>
          <a:ln w="28575">
            <a:solidFill>
              <a:schemeClr val="tx1"/>
            </a:solidFill>
          </a:ln>
        </p:spPr>
        <p:txBody>
          <a:bodyPr wrap="square" rtlCol="0">
            <a:spAutoFit/>
          </a:bodyPr>
          <a:lstStyle/>
          <a:p>
            <a:r>
              <a:rPr lang="en-GB" sz="2400" dirty="0"/>
              <a:t>RIMMF import from Library of Congress MARC21 catalogue</a:t>
            </a:r>
          </a:p>
        </p:txBody>
      </p:sp>
    </p:spTree>
    <p:extLst>
      <p:ext uri="{BB962C8B-B14F-4D97-AF65-F5344CB8AC3E}">
        <p14:creationId xmlns:p14="http://schemas.microsoft.com/office/powerpoint/2010/main" val="113149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ordon\AppData\Local\Temp\x10sct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9521"/>
            <a:ext cx="8624744" cy="561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08075" y="3148415"/>
            <a:ext cx="2133598" cy="461665"/>
          </a:xfrm>
          <a:prstGeom prst="rect">
            <a:avLst/>
          </a:prstGeom>
          <a:noFill/>
          <a:ln w="28575">
            <a:solidFill>
              <a:schemeClr val="tx1"/>
            </a:solidFill>
          </a:ln>
        </p:spPr>
        <p:txBody>
          <a:bodyPr wrap="square" rtlCol="0">
            <a:spAutoFit/>
          </a:bodyPr>
          <a:lstStyle/>
          <a:p>
            <a:r>
              <a:rPr lang="en-GB" sz="2400" dirty="0"/>
              <a:t>MARC21 record</a:t>
            </a:r>
          </a:p>
        </p:txBody>
      </p:sp>
    </p:spTree>
    <p:extLst>
      <p:ext uri="{BB962C8B-B14F-4D97-AF65-F5344CB8AC3E}">
        <p14:creationId xmlns:p14="http://schemas.microsoft.com/office/powerpoint/2010/main" val="70045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ordon\AppData\Local\Temp\x10sctm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7" y="985837"/>
            <a:ext cx="8553450" cy="5153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7390" y="355273"/>
            <a:ext cx="6289963" cy="461665"/>
          </a:xfrm>
          <a:prstGeom prst="rect">
            <a:avLst/>
          </a:prstGeom>
          <a:noFill/>
          <a:ln w="28575">
            <a:solidFill>
              <a:schemeClr val="tx1"/>
            </a:solidFill>
          </a:ln>
        </p:spPr>
        <p:txBody>
          <a:bodyPr wrap="square" rtlCol="0">
            <a:spAutoFit/>
          </a:bodyPr>
          <a:lstStyle/>
          <a:p>
            <a:r>
              <a:rPr lang="en-GB" sz="2400" dirty="0"/>
              <a:t>RIMMF </a:t>
            </a:r>
            <a:r>
              <a:rPr lang="en-GB" sz="2400" dirty="0" err="1"/>
              <a:t>FRBRizes</a:t>
            </a:r>
            <a:r>
              <a:rPr lang="en-GB" sz="2400" dirty="0"/>
              <a:t> MARC21 record to RDA data set</a:t>
            </a:r>
          </a:p>
        </p:txBody>
      </p:sp>
      <p:sp>
        <p:nvSpPr>
          <p:cNvPr id="2" name="Oval 1"/>
          <p:cNvSpPr/>
          <p:nvPr/>
        </p:nvSpPr>
        <p:spPr>
          <a:xfrm>
            <a:off x="1033317" y="2955636"/>
            <a:ext cx="1340428" cy="424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0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ordon\AppData\Local\Temp\x10sctm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90" y="194009"/>
            <a:ext cx="8162887" cy="56803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6170" y="5874327"/>
            <a:ext cx="7592720" cy="461665"/>
          </a:xfrm>
          <a:prstGeom prst="rect">
            <a:avLst/>
          </a:prstGeom>
          <a:noFill/>
          <a:ln>
            <a:solidFill>
              <a:schemeClr val="tx1"/>
            </a:solidFill>
          </a:ln>
        </p:spPr>
        <p:txBody>
          <a:bodyPr wrap="none" rtlCol="0">
            <a:spAutoFit/>
          </a:bodyPr>
          <a:lstStyle/>
          <a:p>
            <a:r>
              <a:rPr lang="en-GB" sz="2400" dirty="0"/>
              <a:t>RIMMF interface switched to French translation of Registry</a:t>
            </a:r>
          </a:p>
        </p:txBody>
      </p:sp>
    </p:spTree>
    <p:extLst>
      <p:ext uri="{BB962C8B-B14F-4D97-AF65-F5344CB8AC3E}">
        <p14:creationId xmlns:p14="http://schemas.microsoft.com/office/powerpoint/2010/main" val="42720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ordon\AppData\Local\Temp\x10sctm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48" y="1116013"/>
            <a:ext cx="8372475" cy="4238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7390" y="355273"/>
            <a:ext cx="6289963" cy="461665"/>
          </a:xfrm>
          <a:prstGeom prst="rect">
            <a:avLst/>
          </a:prstGeom>
          <a:noFill/>
          <a:ln w="28575">
            <a:solidFill>
              <a:schemeClr val="tx1"/>
            </a:solidFill>
          </a:ln>
        </p:spPr>
        <p:txBody>
          <a:bodyPr wrap="square" rtlCol="0">
            <a:spAutoFit/>
          </a:bodyPr>
          <a:lstStyle/>
          <a:p>
            <a:r>
              <a:rPr lang="en-GB" sz="2400" dirty="0"/>
              <a:t>RIMMF exports linked data: RDF N-triples</a:t>
            </a:r>
          </a:p>
        </p:txBody>
      </p:sp>
    </p:spTree>
    <p:extLst>
      <p:ext uri="{BB962C8B-B14F-4D97-AF65-F5344CB8AC3E}">
        <p14:creationId xmlns:p14="http://schemas.microsoft.com/office/powerpoint/2010/main" val="178599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7" y="1095281"/>
            <a:ext cx="7951788" cy="5154768"/>
          </a:xfrm>
          <a:prstGeom prst="rect">
            <a:avLst/>
          </a:prstGeom>
        </p:spPr>
      </p:pic>
      <p:sp>
        <p:nvSpPr>
          <p:cNvPr id="3" name="TextBox 2"/>
          <p:cNvSpPr txBox="1"/>
          <p:nvPr/>
        </p:nvSpPr>
        <p:spPr>
          <a:xfrm>
            <a:off x="339201" y="348565"/>
            <a:ext cx="5207708" cy="646331"/>
          </a:xfrm>
          <a:prstGeom prst="rect">
            <a:avLst/>
          </a:prstGeom>
          <a:noFill/>
        </p:spPr>
        <p:txBody>
          <a:bodyPr wrap="none" rtlCol="0">
            <a:spAutoFit/>
          </a:bodyPr>
          <a:lstStyle/>
          <a:p>
            <a:r>
              <a:rPr lang="en-GB" sz="3600" dirty="0"/>
              <a:t> Multi-schema linked data</a:t>
            </a:r>
          </a:p>
        </p:txBody>
      </p:sp>
      <p:sp>
        <p:nvSpPr>
          <p:cNvPr id="5" name="TextBox 4"/>
          <p:cNvSpPr txBox="1"/>
          <p:nvPr/>
        </p:nvSpPr>
        <p:spPr>
          <a:xfrm>
            <a:off x="4997087" y="2315910"/>
            <a:ext cx="3175712" cy="1938992"/>
          </a:xfrm>
          <a:prstGeom prst="rect">
            <a:avLst/>
          </a:prstGeom>
          <a:noFill/>
          <a:ln w="19050">
            <a:solidFill>
              <a:srgbClr val="0070C0"/>
            </a:solidFill>
          </a:ln>
        </p:spPr>
        <p:txBody>
          <a:bodyPr wrap="square" rtlCol="0">
            <a:spAutoFit/>
          </a:bodyPr>
          <a:lstStyle/>
          <a:p>
            <a:pPr algn="ctr"/>
            <a:r>
              <a:rPr lang="en-GB" sz="2400" dirty="0"/>
              <a:t>Linking RDA to:</a:t>
            </a:r>
          </a:p>
          <a:p>
            <a:pPr algn="ctr"/>
            <a:r>
              <a:rPr lang="en-GB" sz="2400" dirty="0"/>
              <a:t>ISBD</a:t>
            </a:r>
          </a:p>
          <a:p>
            <a:pPr algn="ctr"/>
            <a:r>
              <a:rPr lang="en-GB" sz="2400" dirty="0"/>
              <a:t>MARC21</a:t>
            </a:r>
          </a:p>
          <a:p>
            <a:pPr algn="ctr"/>
            <a:r>
              <a:rPr lang="en-GB" sz="2400" dirty="0"/>
              <a:t>RDA/ONIX Framework</a:t>
            </a:r>
          </a:p>
          <a:p>
            <a:pPr algn="ctr"/>
            <a:r>
              <a:rPr lang="en-GB" sz="2400" dirty="0"/>
              <a:t>…</a:t>
            </a:r>
          </a:p>
        </p:txBody>
      </p:sp>
    </p:spTree>
    <p:extLst>
      <p:ext uri="{BB962C8B-B14F-4D97-AF65-F5344CB8AC3E}">
        <p14:creationId xmlns:p14="http://schemas.microsoft.com/office/powerpoint/2010/main" val="91670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5182765" cy="646331"/>
          </a:xfrm>
          <a:prstGeom prst="rect">
            <a:avLst/>
          </a:prstGeom>
          <a:noFill/>
        </p:spPr>
        <p:txBody>
          <a:bodyPr wrap="none" rtlCol="0">
            <a:spAutoFit/>
          </a:bodyPr>
          <a:lstStyle/>
          <a:p>
            <a:r>
              <a:rPr lang="en-GB" sz="3600" dirty="0"/>
              <a:t> Unconstrained linked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31" y="1106516"/>
            <a:ext cx="6779059" cy="5438481"/>
          </a:xfrm>
          <a:prstGeom prst="rect">
            <a:avLst/>
          </a:prstGeom>
        </p:spPr>
      </p:pic>
      <p:sp>
        <p:nvSpPr>
          <p:cNvPr id="5" name="TextBox 4"/>
          <p:cNvSpPr txBox="1"/>
          <p:nvPr/>
        </p:nvSpPr>
        <p:spPr>
          <a:xfrm>
            <a:off x="339201" y="2071430"/>
            <a:ext cx="1579418" cy="1754326"/>
          </a:xfrm>
          <a:prstGeom prst="rect">
            <a:avLst/>
          </a:prstGeom>
          <a:noFill/>
        </p:spPr>
        <p:txBody>
          <a:bodyPr wrap="square" rtlCol="0">
            <a:spAutoFit/>
          </a:bodyPr>
          <a:lstStyle/>
          <a:p>
            <a:pPr algn="ctr"/>
            <a:r>
              <a:rPr lang="en-GB" dirty="0"/>
              <a:t>Remove FRBR model to</a:t>
            </a:r>
          </a:p>
          <a:p>
            <a:pPr algn="ctr"/>
            <a:r>
              <a:rPr lang="en-GB" dirty="0"/>
              <a:t>“dumb-down”</a:t>
            </a:r>
          </a:p>
          <a:p>
            <a:pPr algn="ctr"/>
            <a:r>
              <a:rPr lang="en-GB" dirty="0"/>
              <a:t>  semantics to common level of granularity</a:t>
            </a:r>
          </a:p>
        </p:txBody>
      </p:sp>
      <p:sp>
        <p:nvSpPr>
          <p:cNvPr id="6" name="TextBox 5"/>
          <p:cNvSpPr txBox="1"/>
          <p:nvPr/>
        </p:nvSpPr>
        <p:spPr>
          <a:xfrm>
            <a:off x="339201" y="4394581"/>
            <a:ext cx="1579418" cy="646331"/>
          </a:xfrm>
          <a:prstGeom prst="rect">
            <a:avLst/>
          </a:prstGeom>
          <a:noFill/>
        </p:spPr>
        <p:txBody>
          <a:bodyPr wrap="square" rtlCol="0">
            <a:spAutoFit/>
          </a:bodyPr>
          <a:lstStyle/>
          <a:p>
            <a:pPr algn="ctr"/>
            <a:r>
              <a:rPr lang="en-GB" dirty="0"/>
              <a:t>“resources” and “agents”</a:t>
            </a:r>
          </a:p>
        </p:txBody>
      </p:sp>
      <p:sp>
        <p:nvSpPr>
          <p:cNvPr id="7" name="Down Arrow 6"/>
          <p:cNvSpPr/>
          <p:nvPr/>
        </p:nvSpPr>
        <p:spPr>
          <a:xfrm>
            <a:off x="814873" y="3967005"/>
            <a:ext cx="628073" cy="286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21960" y="1872564"/>
            <a:ext cx="3175712" cy="923330"/>
          </a:xfrm>
          <a:prstGeom prst="rect">
            <a:avLst/>
          </a:prstGeom>
          <a:noFill/>
          <a:ln w="19050">
            <a:solidFill>
              <a:srgbClr val="0070C0"/>
            </a:solidFill>
          </a:ln>
        </p:spPr>
        <p:txBody>
          <a:bodyPr wrap="square" rtlCol="0">
            <a:spAutoFit/>
          </a:bodyPr>
          <a:lstStyle/>
          <a:p>
            <a:pPr algn="ctr"/>
            <a:r>
              <a:rPr lang="en-GB" dirty="0"/>
              <a:t>Example: Contributor</a:t>
            </a:r>
          </a:p>
          <a:p>
            <a:pPr algn="ctr"/>
            <a:r>
              <a:rPr lang="en-GB" dirty="0"/>
              <a:t>Relates a resource to an agent contributing to a resource.</a:t>
            </a:r>
          </a:p>
        </p:txBody>
      </p:sp>
    </p:spTree>
    <p:extLst>
      <p:ext uri="{BB962C8B-B14F-4D97-AF65-F5344CB8AC3E}">
        <p14:creationId xmlns:p14="http://schemas.microsoft.com/office/powerpoint/2010/main" val="35168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4620817" cy="646331"/>
          </a:xfrm>
          <a:prstGeom prst="rect">
            <a:avLst/>
          </a:prstGeom>
          <a:noFill/>
        </p:spPr>
        <p:txBody>
          <a:bodyPr wrap="none" rtlCol="0">
            <a:spAutoFit/>
          </a:bodyPr>
          <a:lstStyle/>
          <a:p>
            <a:r>
              <a:rPr lang="en-GB" sz="3600" dirty="0"/>
              <a:t> Beyond RDA data: ISBD</a:t>
            </a:r>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Tree>
    <p:extLst>
      <p:ext uri="{BB962C8B-B14F-4D97-AF65-F5344CB8AC3E}">
        <p14:creationId xmlns:p14="http://schemas.microsoft.com/office/powerpoint/2010/main" val="24494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urved Connector 33"/>
          <p:cNvCxnSpPr>
            <a:stCxn id="35" idx="0"/>
            <a:endCxn id="44" idx="4"/>
          </p:cNvCxnSpPr>
          <p:nvPr/>
        </p:nvCxnSpPr>
        <p:spPr>
          <a:xfrm rot="16200000" flipH="1">
            <a:off x="3578888" y="2061827"/>
            <a:ext cx="193471" cy="3873608"/>
          </a:xfrm>
          <a:prstGeom prst="curvedConnector5">
            <a:avLst>
              <a:gd name="adj1" fmla="val -118157"/>
              <a:gd name="adj2" fmla="val 51840"/>
              <a:gd name="adj3" fmla="val 218157"/>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 Box 13"/>
          <p:cNvSpPr txBox="1"/>
          <p:nvPr/>
        </p:nvSpPr>
        <p:spPr>
          <a:xfrm>
            <a:off x="825764" y="3901896"/>
            <a:ext cx="1826112" cy="951690"/>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m21:</a:t>
            </a:r>
            <a:endParaRPr lang="en-GB" sz="2000">
              <a:effectLst/>
              <a:latin typeface="Times New Roman"/>
              <a:ea typeface="Times New Roman"/>
            </a:endParaRPr>
          </a:p>
          <a:p>
            <a:pPr algn="ctr">
              <a:spcAft>
                <a:spcPts val="0"/>
              </a:spcAft>
            </a:pPr>
            <a:r>
              <a:rPr lang="en-GB" sz="2000">
                <a:effectLst/>
                <a:latin typeface="Arial"/>
                <a:ea typeface="Times New Roman"/>
              </a:rPr>
              <a:t>M338__b</a:t>
            </a:r>
            <a:endParaRPr lang="en-GB" sz="2000">
              <a:effectLst/>
              <a:latin typeface="Times New Roman"/>
              <a:ea typeface="Times New Roman"/>
            </a:endParaRPr>
          </a:p>
        </p:txBody>
      </p:sp>
      <p:sp>
        <p:nvSpPr>
          <p:cNvPr id="36" name="Text Box 13"/>
          <p:cNvSpPr txBox="1"/>
          <p:nvPr/>
        </p:nvSpPr>
        <p:spPr>
          <a:xfrm>
            <a:off x="6671351" y="5496629"/>
            <a:ext cx="1651901" cy="1101362"/>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P30001</a:t>
            </a:r>
            <a:endParaRPr lang="en-GB" sz="2000" dirty="0">
              <a:effectLst/>
              <a:latin typeface="Times New Roman"/>
              <a:ea typeface="Times New Roman"/>
            </a:endParaRPr>
          </a:p>
        </p:txBody>
      </p:sp>
      <p:sp>
        <p:nvSpPr>
          <p:cNvPr id="37" name="Text Box 13"/>
          <p:cNvSpPr txBox="1"/>
          <p:nvPr/>
        </p:nvSpPr>
        <p:spPr>
          <a:xfrm>
            <a:off x="5270256" y="4418656"/>
            <a:ext cx="2036768"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P30002</a:t>
            </a:r>
            <a:endParaRPr lang="en-GB" sz="2000" dirty="0">
              <a:effectLst/>
              <a:latin typeface="Times New Roman"/>
              <a:ea typeface="Times New Roman"/>
            </a:endParaRPr>
          </a:p>
        </p:txBody>
      </p:sp>
      <p:sp>
        <p:nvSpPr>
          <p:cNvPr id="38" name="Text Box 13"/>
          <p:cNvSpPr txBox="1"/>
          <p:nvPr/>
        </p:nvSpPr>
        <p:spPr>
          <a:xfrm>
            <a:off x="1948485" y="1720378"/>
            <a:ext cx="1261515"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dct:</a:t>
            </a:r>
            <a:endParaRPr lang="en-GB" sz="2000">
              <a:effectLst/>
              <a:latin typeface="Times New Roman"/>
              <a:ea typeface="Times New Roman"/>
            </a:endParaRPr>
          </a:p>
          <a:p>
            <a:pPr algn="ctr">
              <a:spcAft>
                <a:spcPts val="0"/>
              </a:spcAft>
            </a:pPr>
            <a:r>
              <a:rPr lang="en-GB" sz="2000">
                <a:effectLst/>
                <a:latin typeface="Arial"/>
                <a:ea typeface="Times New Roman"/>
              </a:rPr>
              <a:t>format</a:t>
            </a:r>
            <a:endParaRPr lang="en-GB" sz="2000">
              <a:effectLst/>
              <a:latin typeface="Times New Roman"/>
              <a:ea typeface="Times New Roman"/>
            </a:endParaRPr>
          </a:p>
        </p:txBody>
      </p:sp>
      <p:sp>
        <p:nvSpPr>
          <p:cNvPr id="39" name="Text Box 13"/>
          <p:cNvSpPr txBox="1"/>
          <p:nvPr/>
        </p:nvSpPr>
        <p:spPr>
          <a:xfrm>
            <a:off x="477859" y="661938"/>
            <a:ext cx="1260960"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dc:</a:t>
            </a:r>
            <a:endParaRPr lang="en-GB" sz="2000" dirty="0">
              <a:effectLst/>
              <a:latin typeface="Times New Roman"/>
              <a:ea typeface="Times New Roman"/>
            </a:endParaRPr>
          </a:p>
          <a:p>
            <a:pPr algn="ctr">
              <a:spcAft>
                <a:spcPts val="0"/>
              </a:spcAft>
            </a:pPr>
            <a:r>
              <a:rPr lang="en-GB" sz="2000" dirty="0">
                <a:effectLst/>
                <a:latin typeface="Arial"/>
                <a:ea typeface="Times New Roman"/>
              </a:rPr>
              <a:t>format</a:t>
            </a:r>
            <a:endParaRPr lang="en-GB" sz="2000" dirty="0">
              <a:effectLst/>
              <a:latin typeface="Times New Roman"/>
              <a:ea typeface="Times New Roman"/>
            </a:endParaRPr>
          </a:p>
        </p:txBody>
      </p:sp>
      <p:cxnSp>
        <p:nvCxnSpPr>
          <p:cNvPr id="40" name="Curved Connector 39"/>
          <p:cNvCxnSpPr>
            <a:stCxn id="37" idx="0"/>
            <a:endCxn id="44" idx="5"/>
          </p:cNvCxnSpPr>
          <p:nvPr/>
        </p:nvCxnSpPr>
        <p:spPr>
          <a:xfrm rot="16200000" flipV="1">
            <a:off x="5991700" y="4121715"/>
            <a:ext cx="462509" cy="131373"/>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0"/>
            <a:endCxn id="37" idx="5"/>
          </p:cNvCxnSpPr>
          <p:nvPr/>
        </p:nvCxnSpPr>
        <p:spPr>
          <a:xfrm rot="16200000" flipV="1">
            <a:off x="7119753" y="5119080"/>
            <a:ext cx="266542" cy="48855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50" idx="0"/>
            <a:endCxn id="44" idx="4"/>
          </p:cNvCxnSpPr>
          <p:nvPr/>
        </p:nvCxnSpPr>
        <p:spPr>
          <a:xfrm rot="5400000" flipH="1" flipV="1">
            <a:off x="4012283" y="3563229"/>
            <a:ext cx="1068007" cy="2132284"/>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8" idx="2"/>
            <a:endCxn id="39" idx="4"/>
          </p:cNvCxnSpPr>
          <p:nvPr/>
        </p:nvCxnSpPr>
        <p:spPr>
          <a:xfrm rot="10800000">
            <a:off x="1108339" y="1612590"/>
            <a:ext cx="840146" cy="583115"/>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Text Box 13"/>
          <p:cNvSpPr txBox="1"/>
          <p:nvPr/>
        </p:nvSpPr>
        <p:spPr>
          <a:xfrm>
            <a:off x="4841908" y="3144716"/>
            <a:ext cx="1541039"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rdau</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P60050</a:t>
            </a:r>
            <a:endParaRPr lang="en-GB" sz="2000" dirty="0">
              <a:effectLst/>
              <a:latin typeface="Times New Roman"/>
              <a:ea typeface="Times New Roman"/>
            </a:endParaRPr>
          </a:p>
        </p:txBody>
      </p:sp>
      <p:cxnSp>
        <p:nvCxnSpPr>
          <p:cNvPr id="45" name="Curved Connector 44"/>
          <p:cNvCxnSpPr>
            <a:stCxn id="44" idx="2"/>
            <a:endCxn id="39" idx="4"/>
          </p:cNvCxnSpPr>
          <p:nvPr/>
        </p:nvCxnSpPr>
        <p:spPr>
          <a:xfrm rot="10800000">
            <a:off x="1108340" y="1612590"/>
            <a:ext cx="3733569" cy="2007453"/>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6" idx="2"/>
            <a:endCxn id="38" idx="4"/>
          </p:cNvCxnSpPr>
          <p:nvPr/>
        </p:nvCxnSpPr>
        <p:spPr>
          <a:xfrm rot="10800000">
            <a:off x="2579243" y="2671030"/>
            <a:ext cx="4092108" cy="3376281"/>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7" idx="2"/>
            <a:endCxn id="38" idx="4"/>
          </p:cNvCxnSpPr>
          <p:nvPr/>
        </p:nvCxnSpPr>
        <p:spPr>
          <a:xfrm rot="10800000">
            <a:off x="2579244" y="2671030"/>
            <a:ext cx="2691013" cy="2222953"/>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50" idx="0"/>
            <a:endCxn id="38" idx="4"/>
          </p:cNvCxnSpPr>
          <p:nvPr/>
        </p:nvCxnSpPr>
        <p:spPr>
          <a:xfrm rot="16200000" flipV="1">
            <a:off x="1783522" y="3466751"/>
            <a:ext cx="2492345" cy="900901"/>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0"/>
            <a:endCxn id="38" idx="4"/>
          </p:cNvCxnSpPr>
          <p:nvPr/>
        </p:nvCxnSpPr>
        <p:spPr>
          <a:xfrm rot="5400000" flipH="1" flipV="1">
            <a:off x="1543598" y="2866252"/>
            <a:ext cx="1230867" cy="840423"/>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50" name="Text Box 13"/>
          <p:cNvSpPr txBox="1"/>
          <p:nvPr/>
        </p:nvSpPr>
        <p:spPr>
          <a:xfrm>
            <a:off x="2756058" y="5163374"/>
            <a:ext cx="1448171"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isbd:</a:t>
            </a:r>
            <a:endParaRPr lang="en-GB" sz="2000">
              <a:effectLst/>
              <a:latin typeface="Times New Roman"/>
              <a:ea typeface="Times New Roman"/>
            </a:endParaRPr>
          </a:p>
          <a:p>
            <a:pPr algn="ctr">
              <a:spcAft>
                <a:spcPts val="0"/>
              </a:spcAft>
            </a:pPr>
            <a:r>
              <a:rPr lang="en-GB" sz="2000">
                <a:effectLst/>
                <a:latin typeface="Arial"/>
                <a:ea typeface="Times New Roman"/>
              </a:rPr>
              <a:t>P1003</a:t>
            </a:r>
            <a:endParaRPr lang="en-GB" sz="2000">
              <a:effectLst/>
              <a:latin typeface="Times New Roman"/>
              <a:ea typeface="Times New Roman"/>
            </a:endParaRPr>
          </a:p>
        </p:txBody>
      </p:sp>
      <p:sp>
        <p:nvSpPr>
          <p:cNvPr id="51" name="Text Box 13"/>
          <p:cNvSpPr txBox="1"/>
          <p:nvPr/>
        </p:nvSpPr>
        <p:spPr>
          <a:xfrm>
            <a:off x="4467656" y="1992637"/>
            <a:ext cx="1907272" cy="949734"/>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schema:</a:t>
            </a:r>
            <a:endParaRPr lang="en-GB" sz="2000" dirty="0">
              <a:effectLst/>
              <a:latin typeface="Times New Roman"/>
              <a:ea typeface="Times New Roman"/>
            </a:endParaRPr>
          </a:p>
          <a:p>
            <a:pPr algn="ctr">
              <a:spcAft>
                <a:spcPts val="0"/>
              </a:spcAft>
            </a:pPr>
            <a:r>
              <a:rPr lang="en-GB" sz="2000" dirty="0">
                <a:effectLst/>
                <a:latin typeface="Arial"/>
                <a:ea typeface="Times New Roman"/>
              </a:rPr>
              <a:t>encoding</a:t>
            </a:r>
            <a:endParaRPr lang="en-GB" sz="2000" dirty="0">
              <a:effectLst/>
              <a:latin typeface="Times New Roman"/>
              <a:ea typeface="Times New Roman"/>
            </a:endParaRPr>
          </a:p>
        </p:txBody>
      </p:sp>
      <p:cxnSp>
        <p:nvCxnSpPr>
          <p:cNvPr id="52" name="Curved Connector 51"/>
          <p:cNvCxnSpPr>
            <a:stCxn id="51" idx="2"/>
            <a:endCxn id="38" idx="6"/>
          </p:cNvCxnSpPr>
          <p:nvPr/>
        </p:nvCxnSpPr>
        <p:spPr>
          <a:xfrm rot="10800000">
            <a:off x="3210000" y="2195704"/>
            <a:ext cx="1257656" cy="27180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94611" y="346352"/>
            <a:ext cx="3172583" cy="830997"/>
          </a:xfrm>
          <a:prstGeom prst="rect">
            <a:avLst/>
          </a:prstGeom>
          <a:noFill/>
          <a:ln w="19050">
            <a:solidFill>
              <a:srgbClr val="0070C0"/>
            </a:solidFill>
          </a:ln>
        </p:spPr>
        <p:txBody>
          <a:bodyPr wrap="square" rtlCol="0">
            <a:spAutoFit/>
          </a:bodyPr>
          <a:lstStyle/>
          <a:p>
            <a:pPr algn="ctr"/>
            <a:r>
              <a:rPr lang="en-GB" sz="2400" dirty="0"/>
              <a:t>Does BIBFRAME fit here?</a:t>
            </a:r>
            <a:endParaRPr lang="en-GB" sz="2400" b="1" dirty="0"/>
          </a:p>
        </p:txBody>
      </p:sp>
      <p:cxnSp>
        <p:nvCxnSpPr>
          <p:cNvPr id="26" name="Straight Arrow Connector 25"/>
          <p:cNvCxnSpPr>
            <a:stCxn id="25" idx="2"/>
          </p:cNvCxnSpPr>
          <p:nvPr/>
        </p:nvCxnSpPr>
        <p:spPr>
          <a:xfrm flipH="1">
            <a:off x="4204229" y="1177349"/>
            <a:ext cx="476674" cy="890050"/>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48541" y="1718850"/>
            <a:ext cx="3531437" cy="3511236"/>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TextBox 296"/>
          <p:cNvSpPr txBox="1"/>
          <p:nvPr/>
        </p:nvSpPr>
        <p:spPr>
          <a:xfrm>
            <a:off x="6588175" y="220735"/>
            <a:ext cx="2246010" cy="2246769"/>
          </a:xfrm>
          <a:prstGeom prst="rect">
            <a:avLst/>
          </a:prstGeom>
          <a:noFill/>
          <a:ln w="19050">
            <a:solidFill>
              <a:schemeClr val="tx1"/>
            </a:solidFill>
          </a:ln>
        </p:spPr>
        <p:txBody>
          <a:bodyPr wrap="square" rtlCol="0">
            <a:spAutoFit/>
          </a:bodyPr>
          <a:lstStyle/>
          <a:p>
            <a:pPr algn="ctr"/>
            <a:r>
              <a:rPr lang="en-GB" sz="2800" dirty="0"/>
              <a:t>Semantic map of manifestation carrier type</a:t>
            </a:r>
          </a:p>
          <a:p>
            <a:pPr algn="ctr"/>
            <a:r>
              <a:rPr lang="en-GB" sz="2800" dirty="0"/>
              <a:t>element</a:t>
            </a:r>
          </a:p>
        </p:txBody>
      </p:sp>
    </p:spTree>
    <p:extLst>
      <p:ext uri="{BB962C8B-B14F-4D97-AF65-F5344CB8AC3E}">
        <p14:creationId xmlns:p14="http://schemas.microsoft.com/office/powerpoint/2010/main" val="296628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library and cultural heritage resource metadata that are well-formed according to international models for user-focussed linked data applications.”</a:t>
            </a:r>
          </a:p>
          <a:p>
            <a:pPr lvl="1"/>
            <a:r>
              <a:rPr lang="en-GB" i="1" dirty="0"/>
              <a:t>RDA Board, 2015</a:t>
            </a:r>
          </a:p>
          <a:p>
            <a:pPr lvl="1"/>
            <a:r>
              <a:rPr lang="en-GB" i="1" dirty="0">
                <a:hlinkClick r:id="rId3"/>
              </a:rPr>
              <a:t>http</a:t>
            </a:r>
            <a:r>
              <a:rPr lang="en-GB" i="1">
                <a:hlinkClick r:id="rId3"/>
              </a:rPr>
              <a:t>://www.rda-rsc.org/node/235</a:t>
            </a:r>
            <a:endParaRPr lang="en-GB" i="1" dirty="0"/>
          </a:p>
        </p:txBody>
      </p:sp>
    </p:spTree>
    <p:extLst>
      <p:ext uri="{BB962C8B-B14F-4D97-AF65-F5344CB8AC3E}">
        <p14:creationId xmlns:p14="http://schemas.microsoft.com/office/powerpoint/2010/main" val="272443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r>
              <a:rPr lang="en-GB" dirty="0"/>
              <a:t> [RDA Steering Committee]</a:t>
            </a:r>
          </a:p>
          <a:p>
            <a:r>
              <a:rPr lang="en-GB" dirty="0">
                <a:hlinkClick r:id="rId5"/>
              </a:rPr>
              <a:t>http://www.rdaregistry.info/</a:t>
            </a:r>
            <a:endParaRPr lang="en-GB" dirty="0"/>
          </a:p>
          <a:p>
            <a:r>
              <a:rPr lang="en-GB" dirty="0">
                <a:hlinkClick r:id="rId6"/>
              </a:rPr>
              <a:t>http://metadataregistry.org/</a:t>
            </a:r>
            <a:endParaRPr lang="en-GB" dirty="0"/>
          </a:p>
          <a:p>
            <a:r>
              <a:rPr lang="en-GB" dirty="0">
                <a:hlinkClick r:id="rId7"/>
              </a:rPr>
              <a:t>http://www.marcofquality.com/wiki/rimmf3/</a:t>
            </a:r>
            <a:endParaRPr lang="en-GB" dirty="0"/>
          </a:p>
          <a:p>
            <a:endParaRPr lang="en-GB" dirty="0"/>
          </a:p>
          <a:p>
            <a:endParaRPr lang="en-GB" dirty="0"/>
          </a:p>
        </p:txBody>
      </p:sp>
    </p:spTree>
    <p:extLst>
      <p:ext uri="{BB962C8B-B14F-4D97-AF65-F5344CB8AC3E}">
        <p14:creationId xmlns:p14="http://schemas.microsoft.com/office/powerpoint/2010/main" val="82921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in Resource Description Format</a:t>
            </a:r>
          </a:p>
        </p:txBody>
      </p:sp>
      <p:sp>
        <p:nvSpPr>
          <p:cNvPr id="3" name="Content Placeholder 2"/>
          <p:cNvSpPr>
            <a:spLocks noGrp="1"/>
          </p:cNvSpPr>
          <p:nvPr>
            <p:ph idx="1"/>
          </p:nvPr>
        </p:nvSpPr>
        <p:spPr/>
        <p:txBody>
          <a:bodyPr>
            <a:normAutofit lnSpcReduction="10000"/>
          </a:bodyPr>
          <a:lstStyle/>
          <a:p>
            <a:r>
              <a:rPr lang="en-GB" dirty="0"/>
              <a:t>RDA </a:t>
            </a:r>
            <a:r>
              <a:rPr lang="en-GB" u="sng" dirty="0"/>
              <a:t>controlled terminologies </a:t>
            </a:r>
            <a:r>
              <a:rPr lang="en-GB" dirty="0"/>
              <a:t>represented as RDF value vocabularies</a:t>
            </a:r>
          </a:p>
          <a:p>
            <a:pPr lvl="1"/>
            <a:r>
              <a:rPr lang="en-GB" dirty="0"/>
              <a:t>Example: RDA carrier type vocabulary</a:t>
            </a:r>
          </a:p>
          <a:p>
            <a:r>
              <a:rPr lang="en-GB" dirty="0"/>
              <a:t>Entities, attributes, and relationships represented as RDF element sets</a:t>
            </a:r>
          </a:p>
          <a:p>
            <a:pPr lvl="1"/>
            <a:r>
              <a:rPr lang="en-GB" u="sng" dirty="0"/>
              <a:t>Entities</a:t>
            </a:r>
            <a:r>
              <a:rPr lang="en-GB" dirty="0"/>
              <a:t> represented in RDF as classes</a:t>
            </a:r>
          </a:p>
          <a:p>
            <a:pPr lvl="1"/>
            <a:r>
              <a:rPr lang="en-GB" u="sng" dirty="0"/>
              <a:t>Attributes and relationships </a:t>
            </a:r>
            <a:r>
              <a:rPr lang="en-GB" dirty="0"/>
              <a:t>represented in RDF as properties (“predicates”)</a:t>
            </a:r>
          </a:p>
          <a:p>
            <a:pPr lvl="1"/>
            <a:r>
              <a:rPr lang="en-GB" dirty="0"/>
              <a:t>Example: RDA manifestation properties</a:t>
            </a:r>
          </a:p>
        </p:txBody>
      </p:sp>
    </p:spTree>
    <p:extLst>
      <p:ext uri="{BB962C8B-B14F-4D97-AF65-F5344CB8AC3E}">
        <p14:creationId xmlns:p14="http://schemas.microsoft.com/office/powerpoint/2010/main" val="230970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743564" y="2781607"/>
            <a:ext cx="4977068" cy="1938992"/>
          </a:xfrm>
          <a:prstGeom prst="rect">
            <a:avLst/>
          </a:prstGeom>
          <a:solidFill>
            <a:schemeClr val="bg1"/>
          </a:solidFill>
          <a:ln w="19050">
            <a:solidFill>
              <a:srgbClr val="002060"/>
            </a:solidFill>
          </a:ln>
        </p:spPr>
        <p:txBody>
          <a:bodyPr wrap="none" rtlCol="0">
            <a:spAutoFit/>
          </a:bodyPr>
          <a:lstStyle/>
          <a:p>
            <a:r>
              <a:rPr lang="en-GB" sz="2400" dirty="0"/>
              <a:t>RDA Reference</a:t>
            </a:r>
          </a:p>
          <a:p>
            <a:pPr marL="342900" indent="-342900">
              <a:buFont typeface="Arial" panose="020B0604020202020204" pitchFamily="34" charset="0"/>
              <a:buChar char="•"/>
            </a:pPr>
            <a:r>
              <a:rPr lang="en-GB" sz="2400" dirty="0"/>
              <a:t>Elements, attributes, relationships</a:t>
            </a:r>
          </a:p>
          <a:p>
            <a:pPr marL="342900" indent="-342900">
              <a:buFont typeface="Arial" panose="020B0604020202020204" pitchFamily="34" charset="0"/>
              <a:buChar char="•"/>
            </a:pPr>
            <a:r>
              <a:rPr lang="en-GB" sz="2400" dirty="0"/>
              <a:t>Values</a:t>
            </a:r>
          </a:p>
          <a:p>
            <a:pPr marL="342900" indent="-342900">
              <a:buFont typeface="Arial" panose="020B0604020202020204" pitchFamily="34" charset="0"/>
              <a:buChar char="•"/>
            </a:pPr>
            <a:r>
              <a:rPr lang="en-GB" sz="2400" dirty="0"/>
              <a:t>Other Glossary terms</a:t>
            </a:r>
          </a:p>
          <a:p>
            <a:pPr marL="342900" indent="-342900">
              <a:buFont typeface="Arial" panose="020B0604020202020204" pitchFamily="34" charset="0"/>
              <a:buChar char="•"/>
            </a:pPr>
            <a:r>
              <a:rPr lang="en-GB" sz="2400" dirty="0"/>
              <a:t>Translations and partial translations</a:t>
            </a:r>
          </a:p>
        </p:txBody>
      </p:sp>
    </p:spTree>
    <p:extLst>
      <p:ext uri="{BB962C8B-B14F-4D97-AF65-F5344CB8AC3E}">
        <p14:creationId xmlns:p14="http://schemas.microsoft.com/office/powerpoint/2010/main" val="30434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a:ln>
            <a:solidFill>
              <a:schemeClr val="tx1"/>
            </a:solidFill>
          </a:ln>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a:ln>
            <a:solidFill>
              <a:schemeClr val="tx1"/>
            </a:solidFill>
          </a:ln>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 name="Up Arrow 6"/>
          <p:cNvSpPr/>
          <p:nvPr/>
        </p:nvSpPr>
        <p:spPr>
          <a:xfrm>
            <a:off x="6707442" y="3123062"/>
            <a:ext cx="451501" cy="2309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700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9" y="770562"/>
            <a:ext cx="7958987" cy="530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 y="2257487"/>
            <a:ext cx="8629715" cy="2055182"/>
          </a:xfrm>
          <a:prstGeom prst="rect">
            <a:avLst/>
          </a:prstGeom>
          <a:ln>
            <a:solidFill>
              <a:schemeClr val="tx1"/>
            </a:solidFill>
          </a:ln>
        </p:spPr>
      </p:pic>
      <p:sp>
        <p:nvSpPr>
          <p:cNvPr id="4" name="TextBox 3"/>
          <p:cNvSpPr txBox="1"/>
          <p:nvPr/>
        </p:nvSpPr>
        <p:spPr>
          <a:xfrm>
            <a:off x="5944833" y="802143"/>
            <a:ext cx="1697452" cy="523220"/>
          </a:xfrm>
          <a:prstGeom prst="rect">
            <a:avLst/>
          </a:prstGeom>
          <a:noFill/>
          <a:ln>
            <a:solidFill>
              <a:schemeClr val="tx1"/>
            </a:solidFill>
          </a:ln>
        </p:spPr>
        <p:txBody>
          <a:bodyPr wrap="none" rtlCol="0">
            <a:spAutoFit/>
          </a:bodyPr>
          <a:lstStyle/>
          <a:p>
            <a:pPr algn="r"/>
            <a:r>
              <a:rPr lang="en-GB" sz="2800" dirty="0"/>
              <a:t> Web view</a:t>
            </a:r>
          </a:p>
        </p:txBody>
      </p:sp>
      <p:sp>
        <p:nvSpPr>
          <p:cNvPr id="5" name="TextBox 4"/>
          <p:cNvSpPr txBox="1"/>
          <p:nvPr/>
        </p:nvSpPr>
        <p:spPr>
          <a:xfrm>
            <a:off x="116859" y="107862"/>
            <a:ext cx="8040534" cy="523220"/>
          </a:xfrm>
          <a:prstGeom prst="rect">
            <a:avLst/>
          </a:prstGeom>
          <a:noFill/>
        </p:spPr>
        <p:txBody>
          <a:bodyPr wrap="none" rtlCol="0">
            <a:spAutoFit/>
          </a:bodyPr>
          <a:lstStyle/>
          <a:p>
            <a:r>
              <a:rPr lang="en-GB" sz="2800" dirty="0"/>
              <a:t>Open Metadata Registry (http://metadataregistry.org)</a:t>
            </a:r>
          </a:p>
        </p:txBody>
      </p:sp>
      <p:sp>
        <p:nvSpPr>
          <p:cNvPr id="7" name="TextBox 6"/>
          <p:cNvSpPr txBox="1"/>
          <p:nvPr/>
        </p:nvSpPr>
        <p:spPr>
          <a:xfrm>
            <a:off x="4877829" y="6224451"/>
            <a:ext cx="4028347" cy="523220"/>
          </a:xfrm>
          <a:prstGeom prst="rect">
            <a:avLst/>
          </a:prstGeom>
          <a:noFill/>
          <a:ln>
            <a:solidFill>
              <a:schemeClr val="tx1"/>
            </a:solidFill>
          </a:ln>
        </p:spPr>
        <p:txBody>
          <a:bodyPr wrap="none" rtlCol="0">
            <a:spAutoFit/>
          </a:bodyPr>
          <a:lstStyle/>
          <a:p>
            <a:pPr algn="r"/>
            <a:r>
              <a:rPr lang="en-GB" sz="2800" dirty="0"/>
              <a:t> Fine granularity audit trail</a:t>
            </a:r>
          </a:p>
        </p:txBody>
      </p:sp>
      <p:cxnSp>
        <p:nvCxnSpPr>
          <p:cNvPr id="9" name="Straight Arrow Connector 8"/>
          <p:cNvCxnSpPr>
            <a:stCxn id="7" idx="0"/>
          </p:cNvCxnSpPr>
          <p:nvPr/>
        </p:nvCxnSpPr>
        <p:spPr>
          <a:xfrm flipH="1" flipV="1">
            <a:off x="6020656" y="5845996"/>
            <a:ext cx="871347" cy="3784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28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70" y="1087260"/>
            <a:ext cx="7338532" cy="5309038"/>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2700015" y="2635879"/>
            <a:ext cx="392099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468583" y="2920358"/>
            <a:ext cx="1231433" cy="2239801"/>
          </a:xfrm>
          <a:prstGeom prst="curvedConnector3">
            <a:avLst>
              <a:gd name="adj1" fmla="val 118564"/>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68582" y="3925455"/>
            <a:ext cx="7228220" cy="2469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197291" y="1246366"/>
            <a:ext cx="1361270" cy="2677656"/>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[Arabic]</a:t>
            </a:r>
          </a:p>
          <a:p>
            <a:r>
              <a:rPr lang="en-GB" sz="2800" dirty="0"/>
              <a:t>…</a:t>
            </a:r>
          </a:p>
        </p:txBody>
      </p:sp>
    </p:spTree>
    <p:extLst>
      <p:ext uri="{BB962C8B-B14F-4D97-AF65-F5344CB8AC3E}">
        <p14:creationId xmlns:p14="http://schemas.microsoft.com/office/powerpoint/2010/main" val="42125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455" y="731025"/>
            <a:ext cx="3879272" cy="5988042"/>
          </a:xfrm>
          <a:prstGeom prst="rect">
            <a:avLst/>
          </a:prstGeom>
        </p:spPr>
      </p:pic>
      <p:sp>
        <p:nvSpPr>
          <p:cNvPr id="3" name="TextBox 2"/>
          <p:cNvSpPr txBox="1"/>
          <p:nvPr/>
        </p:nvSpPr>
        <p:spPr>
          <a:xfrm>
            <a:off x="339201" y="348565"/>
            <a:ext cx="3401252" cy="646331"/>
          </a:xfrm>
          <a:prstGeom prst="rect">
            <a:avLst/>
          </a:prstGeom>
          <a:noFill/>
        </p:spPr>
        <p:txBody>
          <a:bodyPr wrap="none" rtlCol="0">
            <a:spAutoFit/>
          </a:bodyPr>
          <a:lstStyle/>
          <a:p>
            <a:r>
              <a:rPr lang="en-GB" sz="3600" dirty="0"/>
              <a:t> RDA data: r-balls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01" y="3086050"/>
            <a:ext cx="8481526" cy="2975974"/>
          </a:xfrm>
          <a:prstGeom prst="rect">
            <a:avLst/>
          </a:prstGeom>
          <a:ln>
            <a:solidFill>
              <a:schemeClr val="tx1"/>
            </a:solidFill>
          </a:ln>
        </p:spPr>
      </p:pic>
      <p:sp>
        <p:nvSpPr>
          <p:cNvPr id="5" name="TextBox 4"/>
          <p:cNvSpPr txBox="1"/>
          <p:nvPr/>
        </p:nvSpPr>
        <p:spPr>
          <a:xfrm>
            <a:off x="5575509" y="207805"/>
            <a:ext cx="2611164" cy="523220"/>
          </a:xfrm>
          <a:prstGeom prst="rect">
            <a:avLst/>
          </a:prstGeom>
          <a:noFill/>
        </p:spPr>
        <p:txBody>
          <a:bodyPr wrap="none" rtlCol="0">
            <a:spAutoFit/>
          </a:bodyPr>
          <a:lstStyle/>
          <a:p>
            <a:r>
              <a:rPr lang="en-GB" sz="2800" dirty="0"/>
              <a:t>http://rballs.info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570" y="1183733"/>
            <a:ext cx="2201766" cy="1787050"/>
          </a:xfrm>
          <a:prstGeom prst="rect">
            <a:avLst/>
          </a:prstGeom>
        </p:spPr>
      </p:pic>
    </p:spTree>
    <p:extLst>
      <p:ext uri="{BB962C8B-B14F-4D97-AF65-F5344CB8AC3E}">
        <p14:creationId xmlns:p14="http://schemas.microsoft.com/office/powerpoint/2010/main" val="349002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84" y="326303"/>
            <a:ext cx="858202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16206"/>
      </p:ext>
    </p:extLst>
  </p:cSld>
  <p:clrMapOvr>
    <a:masterClrMapping/>
  </p:clrMapOvr>
</p:sld>
</file>

<file path=ppt/theme/theme1.xml><?xml version="1.0" encoding="utf-8"?>
<a:theme xmlns:a="http://schemas.openxmlformats.org/drawingml/2006/main" name="RDASmal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SmallLogo" id="{4710AFFA-5DDA-48A3-9A1C-9977E65F7716}" vid="{150653F5-A674-4B7B-99B8-A37FD8EA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RDASmallLogo</Template>
  <TotalTime>675</TotalTime>
  <Words>1017</Words>
  <Application>Microsoft Office PowerPoint</Application>
  <PresentationFormat>On-screen Show (4:3)</PresentationFormat>
  <Paragraphs>137</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RDASmallLogo</vt:lpstr>
      <vt:lpstr>RDA in a non-MARC environment</vt:lpstr>
      <vt:lpstr>RDA: resource description and access</vt:lpstr>
      <vt:lpstr>RDA in Resource Description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in a non-MARC environment</dc:title>
  <dc:creator>Gordon Dunsire</dc:creator>
  <cp:lastModifiedBy>Gordon Dunsire</cp:lastModifiedBy>
  <cp:revision>27</cp:revision>
  <dcterms:created xsi:type="dcterms:W3CDTF">2016-04-09T08:55:53Z</dcterms:created>
  <dcterms:modified xsi:type="dcterms:W3CDTF">2016-04-19T09:19:08Z</dcterms:modified>
</cp:coreProperties>
</file>