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2" r:id="rId4"/>
    <p:sldId id="257" r:id="rId5"/>
    <p:sldId id="258" r:id="rId6"/>
    <p:sldId id="259" r:id="rId7"/>
    <p:sldId id="260" r:id="rId8"/>
    <p:sldId id="261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076B2-E997-4F66-9B41-238ADE0168E1}" type="datetimeFigureOut">
              <a:rPr lang="en-GB" smtClean="0"/>
              <a:t>28/05/2015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9C1076B2-E997-4F66-9B41-238ADE0168E1}" type="datetimeFigureOut">
              <a:rPr lang="en-GB" smtClean="0"/>
              <a:t>28/05/2015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9C1076B2-E997-4F66-9B41-238ADE0168E1}" type="datetimeFigureOut">
              <a:rPr lang="en-GB" smtClean="0"/>
              <a:t>28/05/2015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9C1076B2-E997-4F66-9B41-238ADE0168E1}" type="datetimeFigureOut">
              <a:rPr lang="en-GB" smtClean="0"/>
              <a:t>28/05/2015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g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ski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41" y="0"/>
            <a:ext cx="9131318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7544" y="63093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fld id="{9C1076B2-E997-4F66-9B41-238ADE0168E1}" type="datetimeFigureOut">
              <a:rPr lang="en-GB" smtClean="0"/>
              <a:t>28/05/2015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453336"/>
            <a:ext cx="1590675" cy="2857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00009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800" kern="1200">
          <a:solidFill>
            <a:srgbClr val="00009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400" kern="1200">
          <a:solidFill>
            <a:srgbClr val="00009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rdaregistry.info/" TargetMode="External"/><Relationship Id="rId3" Type="http://schemas.openxmlformats.org/officeDocument/2006/relationships/hyperlink" Target="http://www.rda-jsc.org/" TargetMode="External"/><Relationship Id="rId7" Type="http://schemas.openxmlformats.org/officeDocument/2006/relationships/hyperlink" Target="http://rballs.info/topics/p/jane/" TargetMode="External"/><Relationship Id="rId2" Type="http://schemas.openxmlformats.org/officeDocument/2006/relationships/hyperlink" Target="mailto:jscchair@rdatoolkit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balls.info/" TargetMode="External"/><Relationship Id="rId5" Type="http://schemas.openxmlformats.org/officeDocument/2006/relationships/hyperlink" Target="http://www.slainte.org.uk/aacr/training.htm" TargetMode="External"/><Relationship Id="rId4" Type="http://schemas.openxmlformats.org/officeDocument/2006/relationships/hyperlink" Target="http://www.slainte.org.uk/aacr/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RDA development and implementation overview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Gordon Dunsire</a:t>
            </a:r>
          </a:p>
          <a:p>
            <a:r>
              <a:rPr lang="en-GB" dirty="0" smtClean="0"/>
              <a:t>Presented at </a:t>
            </a:r>
            <a:r>
              <a:rPr lang="en-GB" dirty="0" smtClean="0"/>
              <a:t>Cataloguing </a:t>
            </a:r>
            <a:r>
              <a:rPr lang="en-GB" dirty="0" smtClean="0"/>
              <a:t>&amp; Indexing Group in Scotland</a:t>
            </a:r>
          </a:p>
          <a:p>
            <a:r>
              <a:rPr lang="en-GB" dirty="0" smtClean="0"/>
              <a:t>RDA for Implementers</a:t>
            </a:r>
          </a:p>
          <a:p>
            <a:r>
              <a:rPr lang="en-GB" dirty="0" smtClean="0"/>
              <a:t>27 May 2015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09474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RDA beyond MARC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Try the free RDA data editor software</a:t>
            </a:r>
          </a:p>
          <a:p>
            <a:pPr lvl="1"/>
            <a:r>
              <a:rPr lang="en-GB" dirty="0" smtClean="0"/>
              <a:t>RIMMF (RDA in Many Metadata Formats)</a:t>
            </a:r>
          </a:p>
          <a:p>
            <a:pPr lvl="1"/>
            <a:r>
              <a:rPr lang="en-GB" dirty="0" smtClean="0"/>
              <a:t>Imports and </a:t>
            </a:r>
            <a:r>
              <a:rPr lang="en-GB" dirty="0" err="1" smtClean="0"/>
              <a:t>FRBRizes</a:t>
            </a:r>
            <a:r>
              <a:rPr lang="en-GB" dirty="0" smtClean="0"/>
              <a:t> MARC records</a:t>
            </a:r>
          </a:p>
          <a:p>
            <a:pPr lvl="1"/>
            <a:r>
              <a:rPr lang="en-GB" dirty="0" smtClean="0"/>
              <a:t>Full editing of RDA entity data</a:t>
            </a:r>
          </a:p>
          <a:p>
            <a:pPr lvl="1"/>
            <a:r>
              <a:rPr lang="en-GB" dirty="0" smtClean="0"/>
              <a:t>Exports linked data in Resource Description Framework</a:t>
            </a:r>
          </a:p>
          <a:p>
            <a:r>
              <a:rPr lang="en-GB" dirty="0" smtClean="0"/>
              <a:t>Attend a Jane-</a:t>
            </a:r>
            <a:r>
              <a:rPr lang="en-GB" dirty="0" err="1" smtClean="0"/>
              <a:t>athon</a:t>
            </a:r>
            <a:endParaRPr lang="en-GB" dirty="0" smtClean="0"/>
          </a:p>
          <a:p>
            <a:pPr lvl="1"/>
            <a:r>
              <a:rPr lang="en-GB" dirty="0" smtClean="0"/>
              <a:t>Hosted by CIGS &amp; NLS, Edinburgh, 9 Nov 2015?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1398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More 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Contact me</a:t>
            </a:r>
          </a:p>
          <a:p>
            <a:pPr lvl="1"/>
            <a:r>
              <a:rPr lang="en-GB" dirty="0" smtClean="0">
                <a:solidFill>
                  <a:schemeClr val="tx1"/>
                </a:solidFill>
                <a:hlinkClick r:id="rId2"/>
              </a:rPr>
              <a:t>jscchair@rdatoolkit.org</a:t>
            </a:r>
            <a:endParaRPr lang="en-GB" dirty="0" smtClean="0">
              <a:solidFill>
                <a:schemeClr val="tx1"/>
              </a:solidFill>
            </a:endParaRPr>
          </a:p>
          <a:p>
            <a:r>
              <a:rPr lang="en-GB" dirty="0" smtClean="0">
                <a:solidFill>
                  <a:schemeClr val="tx1"/>
                </a:solidFill>
              </a:rPr>
              <a:t>JSC</a:t>
            </a:r>
          </a:p>
          <a:p>
            <a:pPr lvl="1"/>
            <a:r>
              <a:rPr lang="en-GB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en-GB" dirty="0" smtClean="0">
                <a:solidFill>
                  <a:schemeClr val="tx1"/>
                </a:solidFill>
                <a:hlinkClick r:id="rId3"/>
              </a:rPr>
              <a:t>www.rda-jsc.org/</a:t>
            </a:r>
            <a:endParaRPr lang="en-GB" dirty="0" smtClean="0">
              <a:solidFill>
                <a:schemeClr val="tx1"/>
              </a:solidFill>
            </a:endParaRPr>
          </a:p>
          <a:p>
            <a:r>
              <a:rPr lang="en-GB" dirty="0" smtClean="0">
                <a:solidFill>
                  <a:schemeClr val="tx1"/>
                </a:solidFill>
              </a:rPr>
              <a:t>CILIP-BL Committee on RDA</a:t>
            </a:r>
          </a:p>
          <a:p>
            <a:pPr lvl="1"/>
            <a:r>
              <a:rPr lang="en-GB" dirty="0">
                <a:hlinkClick r:id="rId4"/>
              </a:rPr>
              <a:t>http://</a:t>
            </a:r>
            <a:r>
              <a:rPr lang="en-GB" dirty="0" smtClean="0">
                <a:hlinkClick r:id="rId4"/>
              </a:rPr>
              <a:t>www.slainte.org.uk/aacr/</a:t>
            </a:r>
            <a:endParaRPr lang="en-GB" dirty="0"/>
          </a:p>
          <a:p>
            <a:r>
              <a:rPr lang="en-GB" dirty="0" smtClean="0">
                <a:solidFill>
                  <a:schemeClr val="tx1"/>
                </a:solidFill>
              </a:rPr>
              <a:t>RDA training materials</a:t>
            </a:r>
          </a:p>
          <a:p>
            <a:pPr lvl="1"/>
            <a:r>
              <a:rPr lang="en-GB" dirty="0">
                <a:hlinkClick r:id="rId5"/>
              </a:rPr>
              <a:t>http://</a:t>
            </a:r>
            <a:r>
              <a:rPr lang="en-GB" dirty="0" smtClean="0">
                <a:hlinkClick r:id="rId5"/>
              </a:rPr>
              <a:t>www.slainte.org.uk/aacr/training.htm</a:t>
            </a:r>
            <a:endParaRPr lang="en-GB" dirty="0" smtClean="0"/>
          </a:p>
          <a:p>
            <a:r>
              <a:rPr lang="en-GB" dirty="0" smtClean="0">
                <a:solidFill>
                  <a:schemeClr val="tx1"/>
                </a:solidFill>
              </a:rPr>
              <a:t>RIMMF and pure RDA data</a:t>
            </a:r>
          </a:p>
          <a:p>
            <a:pPr lvl="1"/>
            <a:r>
              <a:rPr lang="en-GB" dirty="0" smtClean="0">
                <a:hlinkClick r:id="rId6"/>
              </a:rPr>
              <a:t>http://rballs.info</a:t>
            </a:r>
            <a:r>
              <a:rPr lang="en-GB" dirty="0" smtClean="0"/>
              <a:t>/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Jane-</a:t>
            </a:r>
            <a:r>
              <a:rPr lang="en-GB" dirty="0" err="1" smtClean="0">
                <a:solidFill>
                  <a:schemeClr val="tx1"/>
                </a:solidFill>
              </a:rPr>
              <a:t>athons</a:t>
            </a:r>
            <a:endParaRPr lang="en-GB" dirty="0" smtClean="0">
              <a:solidFill>
                <a:schemeClr val="tx1"/>
              </a:solidFill>
            </a:endParaRPr>
          </a:p>
          <a:p>
            <a:pPr lvl="1"/>
            <a:r>
              <a:rPr lang="en-GB" dirty="0">
                <a:hlinkClick r:id="rId7"/>
              </a:rPr>
              <a:t>http://rballs.info/topics/p/jane/</a:t>
            </a:r>
            <a:endParaRPr lang="en-GB" dirty="0"/>
          </a:p>
          <a:p>
            <a:r>
              <a:rPr lang="en-GB" dirty="0" smtClean="0">
                <a:solidFill>
                  <a:schemeClr val="tx1"/>
                </a:solidFill>
              </a:rPr>
              <a:t>RDA linked data</a:t>
            </a:r>
          </a:p>
          <a:p>
            <a:pPr lvl="1"/>
            <a:r>
              <a:rPr lang="en-GB" dirty="0" smtClean="0">
                <a:hlinkClick r:id="rId8"/>
              </a:rPr>
              <a:t>http://rdaregistry.info/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9925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Implementation issues (-)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Training</a:t>
            </a:r>
          </a:p>
          <a:p>
            <a:pPr lvl="1"/>
            <a:r>
              <a:rPr lang="en-GB" dirty="0" smtClean="0"/>
              <a:t>Cataloguers are human beings!</a:t>
            </a:r>
          </a:p>
          <a:p>
            <a:r>
              <a:rPr lang="en-GB" dirty="0" smtClean="0"/>
              <a:t>Hybrid data</a:t>
            </a:r>
          </a:p>
          <a:p>
            <a:pPr lvl="1"/>
            <a:r>
              <a:rPr lang="en-GB" dirty="0" smtClean="0"/>
              <a:t>RDA in MARC is not full RDA</a:t>
            </a:r>
          </a:p>
          <a:p>
            <a:pPr lvl="2"/>
            <a:r>
              <a:rPr lang="en-GB" dirty="0" smtClean="0"/>
              <a:t>Relationship designators and WEMI</a:t>
            </a:r>
          </a:p>
          <a:p>
            <a:pPr lvl="2"/>
            <a:r>
              <a:rPr lang="en-GB" dirty="0" smtClean="0"/>
              <a:t>Structured descriptions of related resources, not links</a:t>
            </a:r>
          </a:p>
          <a:p>
            <a:r>
              <a:rPr lang="en-GB" dirty="0" smtClean="0"/>
              <a:t>Productivity</a:t>
            </a:r>
          </a:p>
          <a:p>
            <a:pPr lvl="1"/>
            <a:r>
              <a:rPr lang="en-GB" dirty="0" smtClean="0"/>
              <a:t>Full effects cannot be seen with partial RDA (in MARC)</a:t>
            </a:r>
          </a:p>
          <a:p>
            <a:r>
              <a:rPr lang="en-GB" dirty="0" smtClean="0"/>
              <a:t>Ongoing </a:t>
            </a:r>
            <a:r>
              <a:rPr lang="en-GB" dirty="0"/>
              <a:t>development of RDA</a:t>
            </a:r>
          </a:p>
          <a:p>
            <a:pPr lvl="1"/>
            <a:r>
              <a:rPr lang="en-GB" dirty="0"/>
              <a:t>Continuing professional development </a:t>
            </a:r>
            <a:r>
              <a:rPr lang="en-GB" dirty="0" smtClean="0"/>
              <a:t>required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3729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Implementation issues (+)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Positive response to new approach</a:t>
            </a:r>
          </a:p>
          <a:p>
            <a:pPr lvl="1"/>
            <a:r>
              <a:rPr lang="en-GB" dirty="0" smtClean="0"/>
              <a:t>Better able to meet the current and future needs of libraries</a:t>
            </a:r>
          </a:p>
          <a:p>
            <a:pPr lvl="2"/>
            <a:r>
              <a:rPr lang="en-GB" dirty="0" smtClean="0"/>
              <a:t>Team-building in adversity</a:t>
            </a:r>
          </a:p>
          <a:p>
            <a:r>
              <a:rPr lang="en-GB" dirty="0" smtClean="0"/>
              <a:t>Opportunity to review policies and procedures</a:t>
            </a:r>
          </a:p>
          <a:p>
            <a:pPr lvl="1"/>
            <a:r>
              <a:rPr lang="en-GB" dirty="0" smtClean="0"/>
              <a:t>Because that’s the way they did it when I arrived</a:t>
            </a:r>
          </a:p>
          <a:p>
            <a:r>
              <a:rPr lang="en-GB" dirty="0" smtClean="0"/>
              <a:t>Not as difficult it as it looks?</a:t>
            </a:r>
          </a:p>
          <a:p>
            <a:pPr lvl="1"/>
            <a:r>
              <a:rPr lang="en-GB" dirty="0" smtClean="0"/>
              <a:t>RDA is more logical</a:t>
            </a:r>
          </a:p>
          <a:p>
            <a:r>
              <a:rPr lang="en-GB" dirty="0" smtClean="0"/>
              <a:t>Not as expensive as anticipated?</a:t>
            </a:r>
          </a:p>
          <a:p>
            <a:pPr lvl="1"/>
            <a:r>
              <a:rPr lang="en-GB" dirty="0" smtClean="0"/>
              <a:t>RDA is designed for machine-processing</a:t>
            </a:r>
          </a:p>
        </p:txBody>
      </p:sp>
    </p:spTree>
    <p:extLst>
      <p:ext uri="{BB962C8B-B14F-4D97-AF65-F5344CB8AC3E}">
        <p14:creationId xmlns:p14="http://schemas.microsoft.com/office/powerpoint/2010/main" val="1635554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RDA environment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Related international standards are all under review</a:t>
            </a:r>
          </a:p>
          <a:p>
            <a:pPr lvl="1"/>
            <a:r>
              <a:rPr lang="en-GB" dirty="0" smtClean="0"/>
              <a:t>FRBR/FRAD/FRSAD – consolidation (2015-2016)</a:t>
            </a:r>
          </a:p>
          <a:p>
            <a:pPr lvl="1"/>
            <a:r>
              <a:rPr lang="en-GB" dirty="0" smtClean="0"/>
              <a:t>ISBD – review (2016+)</a:t>
            </a:r>
          </a:p>
          <a:p>
            <a:pPr lvl="1"/>
            <a:r>
              <a:rPr lang="en-GB" dirty="0" smtClean="0"/>
              <a:t>ICP – review (2015)</a:t>
            </a:r>
          </a:p>
          <a:p>
            <a:r>
              <a:rPr lang="en-GB" dirty="0" smtClean="0"/>
              <a:t>Workload of JSC is increasing</a:t>
            </a:r>
          </a:p>
          <a:p>
            <a:r>
              <a:rPr lang="en-GB" dirty="0" smtClean="0"/>
              <a:t>RDA user base is changing</a:t>
            </a:r>
          </a:p>
          <a:p>
            <a:r>
              <a:rPr lang="en-GB" dirty="0" smtClean="0"/>
              <a:t>Toolkit structure and layout </a:t>
            </a:r>
            <a:r>
              <a:rPr lang="en-GB" smtClean="0"/>
              <a:t>need review</a:t>
            </a:r>
            <a:endParaRPr lang="en-GB" dirty="0" smtClean="0"/>
          </a:p>
          <a:p>
            <a:r>
              <a:rPr lang="en-GB" dirty="0" smtClean="0"/>
              <a:t>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9059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New RDA governance and strategy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Review by Committee of Principals</a:t>
            </a:r>
          </a:p>
          <a:p>
            <a:r>
              <a:rPr lang="en-GB" dirty="0" smtClean="0"/>
              <a:t>World-wide questionnaire</a:t>
            </a:r>
          </a:p>
          <a:p>
            <a:r>
              <a:rPr lang="en-GB" dirty="0" smtClean="0"/>
              <a:t>New governance structure will be announced shortly</a:t>
            </a:r>
          </a:p>
          <a:p>
            <a:r>
              <a:rPr lang="en-GB" dirty="0" smtClean="0"/>
              <a:t>New strategy under development</a:t>
            </a:r>
          </a:p>
          <a:p>
            <a:r>
              <a:rPr lang="en-GB" dirty="0" smtClean="0"/>
              <a:t>Some components already in place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701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New RDA communities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International communities</a:t>
            </a:r>
          </a:p>
          <a:p>
            <a:pPr lvl="1"/>
            <a:r>
              <a:rPr lang="en-GB" dirty="0" smtClean="0"/>
              <a:t>Translations</a:t>
            </a:r>
          </a:p>
          <a:p>
            <a:pPr lvl="1"/>
            <a:r>
              <a:rPr lang="en-GB" dirty="0" smtClean="0"/>
              <a:t>Generalization from Anglo-American bias</a:t>
            </a:r>
          </a:p>
          <a:p>
            <a:r>
              <a:rPr lang="en-GB" dirty="0" smtClean="0"/>
              <a:t>Cultural heritage communities</a:t>
            </a:r>
          </a:p>
          <a:p>
            <a:pPr lvl="1"/>
            <a:r>
              <a:rPr lang="en-GB" dirty="0" smtClean="0"/>
              <a:t>Museums and archives</a:t>
            </a:r>
          </a:p>
          <a:p>
            <a:r>
              <a:rPr lang="en-GB" dirty="0" smtClean="0"/>
              <a:t>Linked data communities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5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JSC Working Groups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Aggregates</a:t>
            </a:r>
          </a:p>
          <a:p>
            <a:pPr lvl="1"/>
            <a:r>
              <a:rPr lang="en-GB" dirty="0" smtClean="0"/>
              <a:t>"All </a:t>
            </a:r>
            <a:r>
              <a:rPr lang="en-GB" dirty="0"/>
              <a:t>publications are aggregates" – Le </a:t>
            </a:r>
            <a:r>
              <a:rPr lang="en-GB" dirty="0" smtClean="0"/>
              <a:t>Boeuf</a:t>
            </a:r>
          </a:p>
          <a:p>
            <a:r>
              <a:rPr lang="en-GB" dirty="0" smtClean="0"/>
              <a:t>Capitalization Instructions</a:t>
            </a:r>
          </a:p>
          <a:p>
            <a:pPr lvl="1"/>
            <a:r>
              <a:rPr lang="en-GB" dirty="0" smtClean="0"/>
              <a:t>RDA Appendix A</a:t>
            </a:r>
          </a:p>
          <a:p>
            <a:r>
              <a:rPr lang="en-GB" dirty="0" smtClean="0"/>
              <a:t>Fictitious Entities</a:t>
            </a:r>
          </a:p>
          <a:p>
            <a:pPr lvl="1"/>
            <a:r>
              <a:rPr lang="en-GB" dirty="0" smtClean="0"/>
              <a:t>FRAD model likely to be rescinded</a:t>
            </a:r>
          </a:p>
          <a:p>
            <a:r>
              <a:rPr lang="en-GB" dirty="0" smtClean="0"/>
              <a:t>Music</a:t>
            </a:r>
          </a:p>
          <a:p>
            <a:pPr lvl="1"/>
            <a:r>
              <a:rPr lang="en-GB" dirty="0" smtClean="0"/>
              <a:t>Well-established and effective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8559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JSC Working Groups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Places</a:t>
            </a:r>
          </a:p>
          <a:p>
            <a:pPr lvl="1"/>
            <a:r>
              <a:rPr lang="en-GB" dirty="0" smtClean="0"/>
              <a:t>Place as a new RDA entity (not an attribute)</a:t>
            </a:r>
          </a:p>
          <a:p>
            <a:r>
              <a:rPr lang="en-GB" dirty="0" smtClean="0"/>
              <a:t>Relationship Designators</a:t>
            </a:r>
          </a:p>
          <a:p>
            <a:pPr lvl="1"/>
            <a:r>
              <a:rPr lang="en-GB" dirty="0" smtClean="0"/>
              <a:t>Relationships are better than attributes</a:t>
            </a:r>
          </a:p>
          <a:p>
            <a:r>
              <a:rPr lang="en-GB" dirty="0" smtClean="0"/>
              <a:t>RDA/ONIX Framework</a:t>
            </a:r>
          </a:p>
          <a:p>
            <a:pPr lvl="1"/>
            <a:r>
              <a:rPr lang="en-GB" dirty="0" smtClean="0"/>
              <a:t>Underpinning RDA carrier and content categories</a:t>
            </a:r>
          </a:p>
          <a:p>
            <a:r>
              <a:rPr lang="en-GB" dirty="0" smtClean="0"/>
              <a:t>Technical</a:t>
            </a:r>
          </a:p>
          <a:p>
            <a:pPr lvl="1"/>
            <a:r>
              <a:rPr lang="en-GB" dirty="0" smtClean="0"/>
              <a:t>Underlying models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4529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RDA Development Team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ALA Publishing</a:t>
            </a:r>
          </a:p>
          <a:p>
            <a:r>
              <a:rPr lang="en-GB" dirty="0" smtClean="0"/>
              <a:t>JSC</a:t>
            </a:r>
          </a:p>
          <a:p>
            <a:pPr lvl="1"/>
            <a:r>
              <a:rPr lang="en-GB" dirty="0" smtClean="0"/>
              <a:t>Chair and Secretary</a:t>
            </a:r>
          </a:p>
          <a:p>
            <a:r>
              <a:rPr lang="en-GB" dirty="0" smtClean="0"/>
              <a:t>Metadata Management Associates</a:t>
            </a:r>
          </a:p>
          <a:p>
            <a:pPr lvl="1"/>
            <a:r>
              <a:rPr lang="en-GB" dirty="0" smtClean="0"/>
              <a:t>RDA Registry</a:t>
            </a:r>
          </a:p>
          <a:p>
            <a:r>
              <a:rPr lang="en-GB" dirty="0" smtClean="0"/>
              <a:t>TMQ</a:t>
            </a:r>
          </a:p>
          <a:p>
            <a:pPr lvl="1"/>
            <a:r>
              <a:rPr lang="en-GB" dirty="0" smtClean="0"/>
              <a:t>RIMMF (RDA data editor)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2230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RDA Toolkit Technical Committee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RDA Development Team</a:t>
            </a:r>
          </a:p>
          <a:p>
            <a:r>
              <a:rPr lang="en-GB" dirty="0" smtClean="0"/>
              <a:t>Library system developers </a:t>
            </a:r>
            <a:r>
              <a:rPr lang="en-GB" smtClean="0"/>
              <a:t>and vendors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616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JSC annual meeting 2015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2-6 November 2015</a:t>
            </a:r>
          </a:p>
          <a:p>
            <a:r>
              <a:rPr lang="en-GB" dirty="0" smtClean="0"/>
              <a:t>National Library of Scotland, Edinburgh</a:t>
            </a:r>
          </a:p>
          <a:p>
            <a:r>
              <a:rPr lang="en-GB" dirty="0" smtClean="0"/>
              <a:t>Possible foci</a:t>
            </a:r>
          </a:p>
          <a:p>
            <a:pPr lvl="1"/>
            <a:r>
              <a:rPr lang="en-GB" dirty="0" smtClean="0"/>
              <a:t>Serials</a:t>
            </a:r>
          </a:p>
          <a:p>
            <a:pPr lvl="1"/>
            <a:r>
              <a:rPr lang="en-GB" dirty="0" smtClean="0"/>
              <a:t>Music</a:t>
            </a:r>
          </a:p>
          <a:p>
            <a:pPr lvl="1"/>
            <a:r>
              <a:rPr lang="en-GB" dirty="0" smtClean="0"/>
              <a:t>Rare books</a:t>
            </a:r>
          </a:p>
          <a:p>
            <a:r>
              <a:rPr lang="en-GB" dirty="0" smtClean="0"/>
              <a:t>Observers welcome!</a:t>
            </a:r>
          </a:p>
        </p:txBody>
      </p:sp>
    </p:spTree>
    <p:extLst>
      <p:ext uri="{BB962C8B-B14F-4D97-AF65-F5344CB8AC3E}">
        <p14:creationId xmlns:p14="http://schemas.microsoft.com/office/powerpoint/2010/main" val="2748558105"/>
      </p:ext>
    </p:extLst>
  </p:cSld>
  <p:clrMapOvr>
    <a:masterClrMapping/>
  </p:clrMapOvr>
</p:sld>
</file>

<file path=ppt/theme/theme1.xml><?xml version="1.0" encoding="utf-8"?>
<a:theme xmlns:a="http://schemas.openxmlformats.org/drawingml/2006/main" name="GordonRDAPPT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444</Words>
  <Application>Microsoft Office PowerPoint</Application>
  <PresentationFormat>On-screen Show (4:3)</PresentationFormat>
  <Paragraphs>108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GordonRDAPPT</vt:lpstr>
      <vt:lpstr>RDA development and implementation overview</vt:lpstr>
      <vt:lpstr>RDA environment</vt:lpstr>
      <vt:lpstr>New RDA governance and strategy</vt:lpstr>
      <vt:lpstr>New RDA communities</vt:lpstr>
      <vt:lpstr>JSC Working Groups (1)</vt:lpstr>
      <vt:lpstr>JSC Working Groups (2)</vt:lpstr>
      <vt:lpstr>RDA Development Team</vt:lpstr>
      <vt:lpstr>RDA Toolkit Technical Committee</vt:lpstr>
      <vt:lpstr>JSC annual meeting 2015</vt:lpstr>
      <vt:lpstr>RDA beyond MARC</vt:lpstr>
      <vt:lpstr>More information</vt:lpstr>
      <vt:lpstr>Implementation issues (-)</vt:lpstr>
      <vt:lpstr>Implementation issues (+)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</dc:title>
  <dc:creator>Gordon Dunsire</dc:creator>
  <cp:lastModifiedBy>Gordon Dunsire</cp:lastModifiedBy>
  <cp:revision>13</cp:revision>
  <dcterms:created xsi:type="dcterms:W3CDTF">2015-05-26T19:37:35Z</dcterms:created>
  <dcterms:modified xsi:type="dcterms:W3CDTF">2015-05-28T08:37:35Z</dcterms:modified>
</cp:coreProperties>
</file>