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6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75" r:id="rId11"/>
    <p:sldId id="276" r:id="rId12"/>
    <p:sldId id="278" r:id="rId13"/>
    <p:sldId id="277" r:id="rId14"/>
    <p:sldId id="27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8C6F4-131B-43A8-9193-3098A436AB09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F9E32-14BB-401E-BD37-D70F67CD4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41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RDA data ecosystem is summed up in this sentence introducing the RDA Board’s announcement of RDA’s strategic directions.</a:t>
            </a:r>
          </a:p>
          <a:p>
            <a:endParaRPr lang="en-GB" dirty="0"/>
          </a:p>
          <a:p>
            <a:r>
              <a:rPr lang="en-GB" dirty="0"/>
              <a:t>The RDA package is delivered by an infrastructure of two interacting services.</a:t>
            </a:r>
          </a:p>
          <a:p>
            <a:endParaRPr lang="en-GB" dirty="0"/>
          </a:p>
          <a:p>
            <a:r>
              <a:rPr lang="en-GB" dirty="0"/>
              <a:t>The human-facing components, including the guidelines and instructions, are the Toolkit.</a:t>
            </a:r>
          </a:p>
          <a:p>
            <a:endParaRPr lang="en-GB" dirty="0"/>
          </a:p>
          <a:p>
            <a:r>
              <a:rPr lang="en-GB" dirty="0"/>
              <a:t>The data-facing components are contained in the Registry.</a:t>
            </a:r>
          </a:p>
          <a:p>
            <a:endParaRPr lang="en-GB" dirty="0"/>
          </a:p>
          <a:p>
            <a:r>
              <a:rPr lang="en-GB" dirty="0"/>
              <a:t>Applying the data capture and storage techniques in RDA Toolkit to the data architecture in the RDA Registry produces well-formed data for RDA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E34AA-D804-4CB9-B15D-A67A5BA83B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0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305BC-47DC-496B-8740-7BEC34EFDE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2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305BC-47DC-496B-8740-7BEC34EFDE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4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305BC-47DC-496B-8740-7BEC34EFDE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3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68A0-14C8-4D35-BF90-DB58234218CC}" type="datetimeFigureOut">
              <a:rPr lang="en-GB" smtClean="0"/>
              <a:t>24/06/2016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50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F9C68A0-14C8-4D35-BF90-DB58234218CC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8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F9C68A0-14C8-4D35-BF90-DB58234218CC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0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F9C68A0-14C8-4D35-BF90-DB58234218CC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5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1F9C68A0-14C8-4D35-BF90-DB58234218CC}" type="datetimeFigureOut">
              <a:rPr lang="en-GB" smtClean="0"/>
              <a:t>24/06/2016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3336"/>
            <a:ext cx="1590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4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scchair@rdatoolkit.or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RDA: international linked data for cultural heritage resources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Gordon Dunsire</a:t>
            </a:r>
          </a:p>
          <a:p>
            <a:r>
              <a:rPr lang="en-GB" dirty="0"/>
              <a:t>Presented to ALCTS/LITA session, ALA Annual, Orlando, USA, June 25, 2016</a:t>
            </a:r>
          </a:p>
        </p:txBody>
      </p:sp>
    </p:spTree>
    <p:extLst>
      <p:ext uri="{BB962C8B-B14F-4D97-AF65-F5344CB8AC3E}">
        <p14:creationId xmlns:p14="http://schemas.microsoft.com/office/powerpoint/2010/main" val="420822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55" y="731025"/>
            <a:ext cx="3879272" cy="5988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201" y="348565"/>
            <a:ext cx="3401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RDA data: r-balls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1" y="3086050"/>
            <a:ext cx="8481526" cy="2975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75509" y="207805"/>
            <a:ext cx="261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http://rballs.info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70" y="1183733"/>
            <a:ext cx="2201766" cy="17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2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rdon\AppData\Local\Temp\x10sctm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" y="712213"/>
            <a:ext cx="8705756" cy="60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0423" y="6186935"/>
            <a:ext cx="2055563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French cataloguer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146" y="168267"/>
            <a:ext cx="1850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Global data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49177" y="6186935"/>
            <a:ext cx="221124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German translation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0144" y="6186935"/>
            <a:ext cx="161903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Swedish work</a:t>
            </a:r>
          </a:p>
        </p:txBody>
      </p:sp>
    </p:spTree>
    <p:extLst>
      <p:ext uri="{BB962C8B-B14F-4D97-AF65-F5344CB8AC3E}">
        <p14:creationId xmlns:p14="http://schemas.microsoft.com/office/powerpoint/2010/main" val="40897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" y="2305328"/>
            <a:ext cx="75178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British Library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Bibliothèque</a:t>
            </a:r>
            <a:r>
              <a:rPr lang="en-GB" sz="3200" dirty="0"/>
              <a:t> national de France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Biblioteca</a:t>
            </a:r>
            <a:r>
              <a:rPr lang="en-GB" sz="3200" dirty="0"/>
              <a:t> Nacional de </a:t>
            </a:r>
            <a:r>
              <a:rPr lang="en-GB" sz="3200" dirty="0" err="1"/>
              <a:t>España</a:t>
            </a: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/>
              <a:t>Kungliga</a:t>
            </a:r>
            <a:r>
              <a:rPr lang="en-GB" sz="3200" dirty="0"/>
              <a:t> </a:t>
            </a:r>
            <a:r>
              <a:rPr lang="en-GB" sz="3200" dirty="0" err="1"/>
              <a:t>biblioteket</a:t>
            </a:r>
            <a:r>
              <a:rPr lang="en-GB" sz="3200" dirty="0"/>
              <a:t> (Sweden)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1430330"/>
            <a:ext cx="778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National Libraries: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" y="493776"/>
            <a:ext cx="664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RDA linked data projects in Europe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180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73" y="461819"/>
            <a:ext cx="714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Global fun with RDA: the jane-</a:t>
            </a:r>
            <a:r>
              <a:rPr lang="en-GB" sz="3600" dirty="0" err="1"/>
              <a:t>athons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24873" y="1178169"/>
            <a:ext cx="823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Jane-</a:t>
            </a:r>
            <a:r>
              <a:rPr lang="en-GB" sz="2800" dirty="0" err="1"/>
              <a:t>athon</a:t>
            </a:r>
            <a:r>
              <a:rPr lang="en-GB" sz="2800" dirty="0"/>
              <a:t>: A hackathon for RDA data using RIMMF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73" y="1979868"/>
            <a:ext cx="823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ALA Midwinter 2015: topic: Jane Austen and her works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804" y="2895706"/>
            <a:ext cx="3951274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Wellington (New Zealand)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3004" y="2895706"/>
            <a:ext cx="3225242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Edinburgh (Scotland)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5950" y="3596987"/>
            <a:ext cx="2345514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Madrid (Spain)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2637" y="4298268"/>
            <a:ext cx="194918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Riga (Latvia)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1477" y="3596987"/>
            <a:ext cx="3167855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Stockholm (Sweden)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1441" y="4298268"/>
            <a:ext cx="215571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Paris (France)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345" y="3596987"/>
            <a:ext cx="1424364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USA (x5)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87567" y="4298268"/>
            <a:ext cx="2744662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London (England)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656" y="5006133"/>
            <a:ext cx="4456348" cy="523220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The Hague (The Netherlands)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8721" y="5713998"/>
            <a:ext cx="2693366" cy="523220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Helsinki (Finland)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5404" y="5006580"/>
            <a:ext cx="3166636" cy="523220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Frankfurt (Germany)</a:t>
            </a:r>
          </a:p>
        </p:txBody>
      </p:sp>
    </p:spTree>
    <p:extLst>
      <p:ext uri="{BB962C8B-B14F-4D97-AF65-F5344CB8AC3E}">
        <p14:creationId xmlns:p14="http://schemas.microsoft.com/office/powerpoint/2010/main" val="10512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873" y="461819"/>
            <a:ext cx="2769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The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873" y="1269076"/>
            <a:ext cx="6714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Building the global from the local is essential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3777" y="1873246"/>
            <a:ext cx="719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But the global infrastructure needs coordination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872" y="3652397"/>
            <a:ext cx="3539623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Triples store(s) for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2581" y="3631040"/>
            <a:ext cx="4308359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Maps between element sets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872" y="4392486"/>
            <a:ext cx="5124416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Maps between value vocabularies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5675" y="5132575"/>
            <a:ext cx="4945265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Data triple maintenance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5114" y="5936437"/>
            <a:ext cx="3485826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Linked data catalogues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5796" y="2600086"/>
            <a:ext cx="3962880" cy="70788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/>
              <a:t>Who, when, how?</a:t>
            </a:r>
          </a:p>
        </p:txBody>
      </p:sp>
    </p:spTree>
    <p:extLst>
      <p:ext uri="{BB962C8B-B14F-4D97-AF65-F5344CB8AC3E}">
        <p14:creationId xmlns:p14="http://schemas.microsoft.com/office/powerpoint/2010/main" val="415817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73" y="461819"/>
            <a:ext cx="226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Thank you!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06468" y="1234498"/>
            <a:ext cx="5578187" cy="51940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2"/>
              </a:rPr>
              <a:t>rscchair@rdatoolkit.org</a:t>
            </a:r>
            <a:endParaRPr lang="en-GB"/>
          </a:p>
          <a:p>
            <a:r>
              <a:rPr lang="en-GB"/>
              <a:t>RSC website</a:t>
            </a:r>
          </a:p>
          <a:p>
            <a:pPr lvl="1"/>
            <a:r>
              <a:rPr lang="en-GB"/>
              <a:t>http://www.rda-rsc.org/</a:t>
            </a:r>
          </a:p>
          <a:p>
            <a:r>
              <a:rPr lang="en-GB"/>
              <a:t>RDA Toolkit</a:t>
            </a:r>
          </a:p>
          <a:p>
            <a:pPr lvl="1"/>
            <a:r>
              <a:rPr lang="en-GB"/>
              <a:t>http://www.rdatoolkit.org/</a:t>
            </a:r>
          </a:p>
          <a:p>
            <a:r>
              <a:rPr lang="en-GB"/>
              <a:t>RDA Registry</a:t>
            </a:r>
          </a:p>
          <a:p>
            <a:pPr lvl="1"/>
            <a:r>
              <a:rPr lang="en-GB"/>
              <a:t>http://www.rdaregistry.info/</a:t>
            </a:r>
          </a:p>
          <a:p>
            <a:r>
              <a:rPr lang="en-GB"/>
              <a:t>RDA data, Jane-athons, etc.</a:t>
            </a:r>
          </a:p>
          <a:p>
            <a:pPr lvl="1"/>
            <a:r>
              <a:rPr lang="en-GB"/>
              <a:t>http://www.rballs.info/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34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493776"/>
            <a:ext cx="1912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RDA data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94359" y="1552379"/>
            <a:ext cx="7897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“RDA is a package of data elements, guidelines, and instructions for creating </a:t>
            </a:r>
            <a:r>
              <a:rPr lang="en-GB" sz="2400" dirty="0">
                <a:solidFill>
                  <a:srgbClr val="FF0000"/>
                </a:solidFill>
              </a:rPr>
              <a:t>library and cultural heritage </a:t>
            </a:r>
            <a:r>
              <a:rPr lang="en-GB" sz="2400" dirty="0"/>
              <a:t>resource metadata that are well-formed according to </a:t>
            </a:r>
            <a:r>
              <a:rPr lang="en-GB" sz="2400" dirty="0">
                <a:solidFill>
                  <a:srgbClr val="FF0000"/>
                </a:solidFill>
              </a:rPr>
              <a:t>international models</a:t>
            </a:r>
            <a:r>
              <a:rPr lang="en-GB" sz="2400" dirty="0"/>
              <a:t> for </a:t>
            </a:r>
            <a:r>
              <a:rPr lang="en-GB" sz="2400" dirty="0">
                <a:solidFill>
                  <a:srgbClr val="FF0000"/>
                </a:solidFill>
              </a:rPr>
              <a:t>user-focussed linked data </a:t>
            </a:r>
            <a:r>
              <a:rPr lang="en-GB" sz="2400" dirty="0"/>
              <a:t>applications.”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59" y="3278344"/>
            <a:ext cx="789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RDA Toolkit </a:t>
            </a:r>
            <a:r>
              <a:rPr lang="en-GB" sz="2400" dirty="0"/>
              <a:t>provides the user-focussed elements, guidelines, and instructions.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59" y="4265646"/>
            <a:ext cx="7897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RDA Registry </a:t>
            </a:r>
            <a:r>
              <a:rPr lang="en-GB" sz="2400" dirty="0"/>
              <a:t>provides the infrastructure for well-formed, linked, RDA data applications. Open Metadata Registry (OMR) provides linked data representation of RDA elements.</a:t>
            </a:r>
          </a:p>
        </p:txBody>
      </p:sp>
    </p:spTree>
    <p:extLst>
      <p:ext uri="{BB962C8B-B14F-4D97-AF65-F5344CB8AC3E}">
        <p14:creationId xmlns:p14="http://schemas.microsoft.com/office/powerpoint/2010/main" val="301635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" y="2997198"/>
            <a:ext cx="7517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FRBR Library Reference Model and other international standards (IFLA, ISSN, 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1430330"/>
            <a:ext cx="7783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Governance transition from Anglo-American to international communities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4564066"/>
            <a:ext cx="584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Toolkit review and re-organization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" y="493776"/>
            <a:ext cx="3904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Contexts (2-3 years)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80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59" y="1330592"/>
            <a:ext cx="81247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LRM is “a high-level conceptual model … intended as a guide or basis on which to elaborate cataloguing rules”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493776"/>
            <a:ext cx="383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FRBR-LRM and RDA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10212" y="2347967"/>
            <a:ext cx="48089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guidance, instructions, elements</a:t>
            </a:r>
          </a:p>
        </p:txBody>
      </p:sp>
      <p:sp>
        <p:nvSpPr>
          <p:cNvPr id="5" name="Bent Arrow 4"/>
          <p:cNvSpPr/>
          <p:nvPr/>
        </p:nvSpPr>
        <p:spPr>
          <a:xfrm flipV="1">
            <a:off x="3085173" y="2170797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4712824"/>
            <a:ext cx="81247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“this model is developed very much with semantic web technologies in mind”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0620" y="5751699"/>
            <a:ext cx="38885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linked data communities</a:t>
            </a:r>
          </a:p>
        </p:txBody>
      </p:sp>
      <p:sp>
        <p:nvSpPr>
          <p:cNvPr id="8" name="Bent Arrow 7"/>
          <p:cNvSpPr/>
          <p:nvPr/>
        </p:nvSpPr>
        <p:spPr>
          <a:xfrm flipV="1">
            <a:off x="4005581" y="5552748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58" y="3019768"/>
            <a:ext cx="812476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“operates at a greater level of generality than </a:t>
            </a:r>
            <a:r>
              <a:rPr lang="en-GB" sz="2400" dirty="0" err="1"/>
              <a:t>FRBRoo</a:t>
            </a:r>
            <a:r>
              <a:rPr lang="en-GB" sz="2400" dirty="0"/>
              <a:t>, which seeks to be comparable in terms of generality with CIDOC CRM”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2544" y="4058643"/>
            <a:ext cx="45165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RDA cultural heritage communities</a:t>
            </a:r>
          </a:p>
        </p:txBody>
      </p:sp>
      <p:sp>
        <p:nvSpPr>
          <p:cNvPr id="11" name="Bent Arrow 10"/>
          <p:cNvSpPr/>
          <p:nvPr/>
        </p:nvSpPr>
        <p:spPr>
          <a:xfrm flipV="1">
            <a:off x="3377505" y="3850765"/>
            <a:ext cx="825039" cy="5544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2813" y="1481622"/>
            <a:ext cx="914400" cy="932688"/>
            <a:chOff x="1821080" y="2121408"/>
            <a:chExt cx="914400" cy="932688"/>
          </a:xfrm>
        </p:grpSpPr>
        <p:sp>
          <p:nvSpPr>
            <p:cNvPr id="5" name="Oval 4"/>
            <p:cNvSpPr/>
            <p:nvPr/>
          </p:nvSpPr>
          <p:spPr>
            <a:xfrm>
              <a:off x="1821080" y="2121408"/>
              <a:ext cx="914400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1807" y="2326142"/>
              <a:ext cx="6929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94026" y="2209576"/>
            <a:ext cx="1530096" cy="932688"/>
            <a:chOff x="1737360" y="2121408"/>
            <a:chExt cx="1530096" cy="932688"/>
          </a:xfrm>
        </p:grpSpPr>
        <p:sp>
          <p:nvSpPr>
            <p:cNvPr id="8" name="Oval 7"/>
            <p:cNvSpPr/>
            <p:nvPr/>
          </p:nvSpPr>
          <p:spPr>
            <a:xfrm>
              <a:off x="1737360" y="2121408"/>
              <a:ext cx="1530096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2268" y="2326142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err="1"/>
                <a:t>Nomen</a:t>
              </a:r>
              <a:endParaRPr lang="en-US" sz="2800" dirty="0"/>
            </a:p>
          </p:txBody>
        </p:sp>
      </p:grpSp>
      <p:cxnSp>
        <p:nvCxnSpPr>
          <p:cNvPr id="10" name="Curved Connector 9"/>
          <p:cNvCxnSpPr>
            <a:stCxn id="5" idx="6"/>
            <a:endCxn id="8" idx="2"/>
          </p:cNvCxnSpPr>
          <p:nvPr/>
        </p:nvCxnSpPr>
        <p:spPr>
          <a:xfrm>
            <a:off x="5167213" y="1947966"/>
            <a:ext cx="1826813" cy="727954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04191" y="1785202"/>
            <a:ext cx="177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appellation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05278" y="3666518"/>
            <a:ext cx="1307592" cy="932688"/>
            <a:chOff x="1737360" y="2121408"/>
            <a:chExt cx="1307592" cy="932688"/>
          </a:xfrm>
        </p:grpSpPr>
        <p:sp>
          <p:nvSpPr>
            <p:cNvPr id="15" name="Oval 14"/>
            <p:cNvSpPr/>
            <p:nvPr/>
          </p:nvSpPr>
          <p:spPr>
            <a:xfrm>
              <a:off x="1737360" y="2121408"/>
              <a:ext cx="1307592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4103" y="2326142"/>
              <a:ext cx="954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Place</a:t>
              </a:r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27889" y="5102553"/>
            <a:ext cx="1862370" cy="932688"/>
            <a:chOff x="1914102" y="3569053"/>
            <a:chExt cx="1862370" cy="932688"/>
          </a:xfrm>
        </p:grpSpPr>
        <p:sp>
          <p:nvSpPr>
            <p:cNvPr id="18" name="Oval 17"/>
            <p:cNvSpPr/>
            <p:nvPr/>
          </p:nvSpPr>
          <p:spPr>
            <a:xfrm>
              <a:off x="1914102" y="3569053"/>
              <a:ext cx="1862370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6831" y="3773787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Timespan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0692" y="4442499"/>
            <a:ext cx="1849003" cy="1190409"/>
            <a:chOff x="1737359" y="1863687"/>
            <a:chExt cx="1849003" cy="1190409"/>
          </a:xfrm>
        </p:grpSpPr>
        <p:sp>
          <p:nvSpPr>
            <p:cNvPr id="21" name="Oval 20"/>
            <p:cNvSpPr/>
            <p:nvPr/>
          </p:nvSpPr>
          <p:spPr>
            <a:xfrm>
              <a:off x="1737359" y="1863687"/>
              <a:ext cx="1849003" cy="11904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39064" y="2036642"/>
              <a:ext cx="15965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Collective</a:t>
              </a:r>
            </a:p>
            <a:p>
              <a:pPr algn="ctr"/>
              <a:r>
                <a:rPr lang="en-GB" sz="2800" dirty="0"/>
                <a:t>agent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47725" y="6035241"/>
            <a:ext cx="555904" cy="523220"/>
            <a:chOff x="1737360" y="2326142"/>
            <a:chExt cx="555904" cy="523220"/>
          </a:xfrm>
        </p:grpSpPr>
        <p:sp>
          <p:nvSpPr>
            <p:cNvPr id="24" name="Oval 23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42448" y="2326142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</a:t>
              </a:r>
              <a:endParaRPr lang="en-US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83214" y="6035241"/>
            <a:ext cx="555904" cy="523220"/>
            <a:chOff x="1737360" y="2326142"/>
            <a:chExt cx="555904" cy="523220"/>
          </a:xfrm>
        </p:grpSpPr>
        <p:sp>
          <p:nvSpPr>
            <p:cNvPr id="27" name="Oval 26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27600" y="2326142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</a:t>
              </a:r>
              <a:endParaRPr lang="en-US" sz="2800" dirty="0"/>
            </a:p>
          </p:txBody>
        </p:sp>
      </p:grpSp>
      <p:cxnSp>
        <p:nvCxnSpPr>
          <p:cNvPr id="29" name="Curved Connector 28"/>
          <p:cNvCxnSpPr>
            <a:stCxn id="24" idx="0"/>
            <a:endCxn id="21" idx="4"/>
          </p:cNvCxnSpPr>
          <p:nvPr/>
        </p:nvCxnSpPr>
        <p:spPr>
          <a:xfrm rot="5400000" flipH="1" flipV="1">
            <a:off x="4444269" y="5614317"/>
            <a:ext cx="402333" cy="439517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7" idx="0"/>
            <a:endCxn id="21" idx="4"/>
          </p:cNvCxnSpPr>
          <p:nvPr/>
        </p:nvCxnSpPr>
        <p:spPr>
          <a:xfrm rot="16200000" flipV="1">
            <a:off x="4912014" y="5586089"/>
            <a:ext cx="402333" cy="495972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920571" y="3211198"/>
            <a:ext cx="1307592" cy="932688"/>
            <a:chOff x="1781507" y="2112867"/>
            <a:chExt cx="1307592" cy="932688"/>
          </a:xfrm>
        </p:grpSpPr>
        <p:sp>
          <p:nvSpPr>
            <p:cNvPr id="32" name="Oval 31"/>
            <p:cNvSpPr/>
            <p:nvPr/>
          </p:nvSpPr>
          <p:spPr>
            <a:xfrm>
              <a:off x="1781507" y="2112867"/>
              <a:ext cx="1307592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14103" y="2317601"/>
              <a:ext cx="1042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Agent</a:t>
              </a:r>
              <a:endParaRPr lang="en-US" sz="28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0249" y="2854662"/>
            <a:ext cx="555904" cy="523220"/>
            <a:chOff x="1763784" y="2326142"/>
            <a:chExt cx="555904" cy="523220"/>
          </a:xfrm>
        </p:grpSpPr>
        <p:sp>
          <p:nvSpPr>
            <p:cNvPr id="35" name="Oval 34"/>
            <p:cNvSpPr/>
            <p:nvPr/>
          </p:nvSpPr>
          <p:spPr>
            <a:xfrm>
              <a:off x="1763784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9904" y="2326142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0249" y="3396907"/>
            <a:ext cx="555904" cy="523220"/>
            <a:chOff x="1737360" y="2326142"/>
            <a:chExt cx="555904" cy="523220"/>
          </a:xfrm>
        </p:grpSpPr>
        <p:sp>
          <p:nvSpPr>
            <p:cNvPr id="38" name="Oval 37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35615" y="232614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0249" y="3939152"/>
            <a:ext cx="555904" cy="523220"/>
            <a:chOff x="1758173" y="2326142"/>
            <a:chExt cx="555904" cy="523220"/>
          </a:xfrm>
        </p:grpSpPr>
        <p:sp>
          <p:nvSpPr>
            <p:cNvPr id="41" name="Oval 40"/>
            <p:cNvSpPr/>
            <p:nvPr/>
          </p:nvSpPr>
          <p:spPr>
            <a:xfrm>
              <a:off x="1758173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89904" y="2326142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</a:t>
              </a:r>
              <a:endParaRPr lang="en-US" sz="2800" dirty="0"/>
            </a:p>
          </p:txBody>
        </p:sp>
      </p:grpSp>
      <p:cxnSp>
        <p:nvCxnSpPr>
          <p:cNvPr id="46" name="Curved Connector 45"/>
          <p:cNvCxnSpPr>
            <a:stCxn id="5" idx="6"/>
            <a:endCxn id="15" idx="2"/>
          </p:cNvCxnSpPr>
          <p:nvPr/>
        </p:nvCxnSpPr>
        <p:spPr>
          <a:xfrm>
            <a:off x="5167213" y="1947966"/>
            <a:ext cx="1938065" cy="2184896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5" idx="6"/>
            <a:endCxn id="18" idx="2"/>
          </p:cNvCxnSpPr>
          <p:nvPr/>
        </p:nvCxnSpPr>
        <p:spPr>
          <a:xfrm>
            <a:off x="5167213" y="1947966"/>
            <a:ext cx="1660676" cy="3620931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85333" y="4489200"/>
            <a:ext cx="555904" cy="523220"/>
            <a:chOff x="1758173" y="2326142"/>
            <a:chExt cx="555904" cy="523220"/>
          </a:xfrm>
        </p:grpSpPr>
        <p:sp>
          <p:nvSpPr>
            <p:cNvPr id="53" name="Oval 52"/>
            <p:cNvSpPr/>
            <p:nvPr/>
          </p:nvSpPr>
          <p:spPr>
            <a:xfrm>
              <a:off x="1758173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98908" y="2326142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I</a:t>
              </a:r>
              <a:endParaRPr lang="en-US" sz="28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96415" y="6035241"/>
            <a:ext cx="555904" cy="523220"/>
            <a:chOff x="1737360" y="2326142"/>
            <a:chExt cx="555904" cy="523220"/>
          </a:xfrm>
        </p:grpSpPr>
        <p:sp>
          <p:nvSpPr>
            <p:cNvPr id="56" name="Oval 55"/>
            <p:cNvSpPr/>
            <p:nvPr/>
          </p:nvSpPr>
          <p:spPr>
            <a:xfrm>
              <a:off x="1737360" y="2326142"/>
              <a:ext cx="555904" cy="52322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42448" y="2326142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</a:t>
              </a:r>
              <a:endParaRPr lang="en-US" sz="2800" dirty="0"/>
            </a:p>
          </p:txBody>
        </p:sp>
      </p:grpSp>
      <p:cxnSp>
        <p:nvCxnSpPr>
          <p:cNvPr id="58" name="Curved Connector 57"/>
          <p:cNvCxnSpPr>
            <a:stCxn id="57" idx="0"/>
            <a:endCxn id="32" idx="4"/>
          </p:cNvCxnSpPr>
          <p:nvPr/>
        </p:nvCxnSpPr>
        <p:spPr>
          <a:xfrm rot="16200000" flipV="1">
            <a:off x="2634912" y="5083342"/>
            <a:ext cx="1891355" cy="12443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21" idx="0"/>
            <a:endCxn id="32" idx="4"/>
          </p:cNvCxnSpPr>
          <p:nvPr/>
        </p:nvCxnSpPr>
        <p:spPr>
          <a:xfrm rot="16200000" flipV="1">
            <a:off x="4070475" y="3647779"/>
            <a:ext cx="298613" cy="1290827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35" idx="6"/>
            <a:endCxn id="32" idx="2"/>
          </p:cNvCxnSpPr>
          <p:nvPr/>
        </p:nvCxnSpPr>
        <p:spPr>
          <a:xfrm>
            <a:off x="1336153" y="3116272"/>
            <a:ext cx="1584418" cy="56127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8" idx="6"/>
            <a:endCxn id="32" idx="2"/>
          </p:cNvCxnSpPr>
          <p:nvPr/>
        </p:nvCxnSpPr>
        <p:spPr>
          <a:xfrm>
            <a:off x="1336153" y="3658517"/>
            <a:ext cx="1584418" cy="19025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41" idx="6"/>
            <a:endCxn id="32" idx="2"/>
          </p:cNvCxnSpPr>
          <p:nvPr/>
        </p:nvCxnSpPr>
        <p:spPr>
          <a:xfrm flipV="1">
            <a:off x="1336153" y="3677542"/>
            <a:ext cx="1584418" cy="52322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53" idx="6"/>
            <a:endCxn id="32" idx="2"/>
          </p:cNvCxnSpPr>
          <p:nvPr/>
        </p:nvCxnSpPr>
        <p:spPr>
          <a:xfrm flipV="1">
            <a:off x="1341237" y="3677542"/>
            <a:ext cx="1579334" cy="1073268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341237" y="2702748"/>
            <a:ext cx="1500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created by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13174" y="4599206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58765" y="3937932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type of</a:t>
            </a:r>
          </a:p>
        </p:txBody>
      </p:sp>
      <p:sp>
        <p:nvSpPr>
          <p:cNvPr id="79" name="Down Arrow 78"/>
          <p:cNvSpPr/>
          <p:nvPr/>
        </p:nvSpPr>
        <p:spPr>
          <a:xfrm>
            <a:off x="4382713" y="2465297"/>
            <a:ext cx="654601" cy="335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2284676" y="1436152"/>
            <a:ext cx="1856886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Any Thing:</a:t>
            </a:r>
          </a:p>
          <a:p>
            <a:r>
              <a:rPr lang="en-GB" sz="2000" dirty="0"/>
              <a:t>Covers all other types of thing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76478" y="4750810"/>
            <a:ext cx="1643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modified by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" y="493776"/>
            <a:ext cx="533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FRBR-LRM and RDA entities</a:t>
            </a:r>
            <a:endParaRPr lang="en-US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6271189" y="295648"/>
            <a:ext cx="2556407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RDA refines LRM relationships as element sub-types (RDF sub-properties)</a:t>
            </a:r>
          </a:p>
        </p:txBody>
      </p:sp>
    </p:spTree>
    <p:extLst>
      <p:ext uri="{BB962C8B-B14F-4D97-AF65-F5344CB8AC3E}">
        <p14:creationId xmlns:p14="http://schemas.microsoft.com/office/powerpoint/2010/main" val="41858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6" grpId="0"/>
      <p:bldP spid="77" grpId="0"/>
      <p:bldP spid="78" grpId="0"/>
      <p:bldP spid="60" grpId="0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60781" y="1519170"/>
            <a:ext cx="914400" cy="932688"/>
            <a:chOff x="1857088" y="2121408"/>
            <a:chExt cx="914400" cy="932688"/>
          </a:xfrm>
        </p:grpSpPr>
        <p:sp>
          <p:nvSpPr>
            <p:cNvPr id="8" name="Oval 7"/>
            <p:cNvSpPr/>
            <p:nvPr/>
          </p:nvSpPr>
          <p:spPr>
            <a:xfrm>
              <a:off x="1857088" y="2121408"/>
              <a:ext cx="914400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Res2</a:t>
              </a:r>
              <a:endParaRPr lang="en-US" sz="2800" dirty="0"/>
            </a:p>
          </p:txBody>
        </p:sp>
      </p:grpSp>
      <p:cxnSp>
        <p:nvCxnSpPr>
          <p:cNvPr id="10" name="Curved Connector 9"/>
          <p:cNvCxnSpPr>
            <a:stCxn id="12" idx="6"/>
            <a:endCxn id="8" idx="2"/>
          </p:cNvCxnSpPr>
          <p:nvPr/>
        </p:nvCxnSpPr>
        <p:spPr>
          <a:xfrm>
            <a:off x="2444925" y="1985514"/>
            <a:ext cx="2015856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530525" y="1519170"/>
            <a:ext cx="914400" cy="932688"/>
            <a:chOff x="1857088" y="2121408"/>
            <a:chExt cx="914400" cy="932688"/>
          </a:xfrm>
        </p:grpSpPr>
        <p:sp>
          <p:nvSpPr>
            <p:cNvPr id="12" name="Oval 11"/>
            <p:cNvSpPr/>
            <p:nvPr/>
          </p:nvSpPr>
          <p:spPr>
            <a:xfrm>
              <a:off x="1857088" y="2121408"/>
              <a:ext cx="914400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Res1</a:t>
              </a:r>
              <a:endParaRPr lang="en-US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25524" y="1579928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cxnSp>
        <p:nvCxnSpPr>
          <p:cNvPr id="15" name="Curved Connector 14"/>
          <p:cNvCxnSpPr>
            <a:stCxn id="12" idx="5"/>
            <a:endCxn id="8" idx="3"/>
          </p:cNvCxnSpPr>
          <p:nvPr/>
        </p:nvCxnSpPr>
        <p:spPr>
          <a:xfrm rot="16200000" flipH="1">
            <a:off x="3452853" y="1173430"/>
            <a:ext cx="12700" cy="2283678"/>
          </a:xfrm>
          <a:prstGeom prst="curvedConnector3">
            <a:avLst>
              <a:gd name="adj1" fmla="val 2875504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67815" y="2258154"/>
            <a:ext cx="135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creator</a:t>
            </a:r>
          </a:p>
        </p:txBody>
      </p:sp>
      <p:cxnSp>
        <p:nvCxnSpPr>
          <p:cNvPr id="20" name="Curved Connector 19"/>
          <p:cNvCxnSpPr>
            <a:stCxn id="12" idx="4"/>
            <a:endCxn id="8" idx="4"/>
          </p:cNvCxnSpPr>
          <p:nvPr/>
        </p:nvCxnSpPr>
        <p:spPr>
          <a:xfrm rot="16200000" flipH="1">
            <a:off x="3452853" y="986730"/>
            <a:ext cx="12700" cy="2930256"/>
          </a:xfrm>
          <a:prstGeom prst="curvedConnector3">
            <a:avLst>
              <a:gd name="adj1" fmla="val 180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62823" y="2856126"/>
            <a:ext cx="114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has artist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7204754" y="1779983"/>
            <a:ext cx="567852" cy="1437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260973" y="1152908"/>
            <a:ext cx="2455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Coarse/General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0639" y="3394577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Fine/Specific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561738" y="3549754"/>
            <a:ext cx="914400" cy="932688"/>
            <a:chOff x="1857088" y="2121408"/>
            <a:chExt cx="914400" cy="932688"/>
          </a:xfrm>
        </p:grpSpPr>
        <p:sp>
          <p:nvSpPr>
            <p:cNvPr id="28" name="Oval 27"/>
            <p:cNvSpPr/>
            <p:nvPr/>
          </p:nvSpPr>
          <p:spPr>
            <a:xfrm>
              <a:off x="1857088" y="2121408"/>
              <a:ext cx="914400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Res2</a:t>
              </a:r>
              <a:endParaRPr lang="en-US" sz="2800" dirty="0"/>
            </a:p>
          </p:txBody>
        </p:sp>
      </p:grpSp>
      <p:cxnSp>
        <p:nvCxnSpPr>
          <p:cNvPr id="30" name="Curved Connector 29"/>
          <p:cNvCxnSpPr>
            <a:stCxn id="32" idx="6"/>
            <a:endCxn id="28" idx="2"/>
          </p:cNvCxnSpPr>
          <p:nvPr/>
        </p:nvCxnSpPr>
        <p:spPr>
          <a:xfrm>
            <a:off x="2545882" y="4016098"/>
            <a:ext cx="2015856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631482" y="3549754"/>
            <a:ext cx="914400" cy="932688"/>
            <a:chOff x="1857088" y="2121408"/>
            <a:chExt cx="914400" cy="932688"/>
          </a:xfrm>
        </p:grpSpPr>
        <p:sp>
          <p:nvSpPr>
            <p:cNvPr id="32" name="Oval 31"/>
            <p:cNvSpPr/>
            <p:nvPr/>
          </p:nvSpPr>
          <p:spPr>
            <a:xfrm>
              <a:off x="1857088" y="2121408"/>
              <a:ext cx="914400" cy="9326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76444" y="2326142"/>
              <a:ext cx="875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Res1</a:t>
              </a:r>
              <a:endParaRPr lang="en-US" sz="2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26481" y="3610512"/>
            <a:ext cx="2019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associated with</a:t>
            </a:r>
          </a:p>
        </p:txBody>
      </p:sp>
      <p:cxnSp>
        <p:nvCxnSpPr>
          <p:cNvPr id="35" name="Curved Connector 34"/>
          <p:cNvCxnSpPr>
            <a:stCxn id="32" idx="5"/>
            <a:endCxn id="28" idx="3"/>
          </p:cNvCxnSpPr>
          <p:nvPr/>
        </p:nvCxnSpPr>
        <p:spPr>
          <a:xfrm rot="16200000" flipH="1">
            <a:off x="3553810" y="3204014"/>
            <a:ext cx="12700" cy="2283678"/>
          </a:xfrm>
          <a:prstGeom prst="curvedConnector3">
            <a:avLst>
              <a:gd name="adj1" fmla="val 2875504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51235" y="4189176"/>
            <a:ext cx="1774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derivative (E)</a:t>
            </a:r>
          </a:p>
        </p:txBody>
      </p:sp>
      <p:cxnSp>
        <p:nvCxnSpPr>
          <p:cNvPr id="37" name="Curved Connector 36"/>
          <p:cNvCxnSpPr>
            <a:stCxn id="32" idx="4"/>
            <a:endCxn id="28" idx="4"/>
          </p:cNvCxnSpPr>
          <p:nvPr/>
        </p:nvCxnSpPr>
        <p:spPr>
          <a:xfrm rot="16200000" flipH="1">
            <a:off x="3553810" y="3017314"/>
            <a:ext cx="12700" cy="2930256"/>
          </a:xfrm>
          <a:prstGeom prst="curvedConnector3">
            <a:avLst>
              <a:gd name="adj1" fmla="val 180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13802" y="4865388"/>
            <a:ext cx="1886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adapted as (E)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68288" y="5341545"/>
            <a:ext cx="333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 adapted as graphic novel (E)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360" y="493776"/>
            <a:ext cx="2359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Refinement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06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4" grpId="0" animBg="1"/>
      <p:bldP spid="25" grpId="0"/>
      <p:bldP spid="26" grpId="0"/>
      <p:bldP spid="34" grpId="0"/>
      <p:bldP spid="36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73" y="461819"/>
            <a:ext cx="645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Translations and multilingual RDA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873" y="1620082"/>
            <a:ext cx="8238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RDA Translations policy requires translations of </a:t>
            </a:r>
            <a:r>
              <a:rPr lang="en-GB" sz="2800" dirty="0">
                <a:solidFill>
                  <a:srgbClr val="FF0000"/>
                </a:solidFill>
              </a:rPr>
              <a:t>RDA Reference</a:t>
            </a:r>
            <a:r>
              <a:rPr lang="en-GB" sz="2800" dirty="0"/>
              <a:t>:</a:t>
            </a:r>
          </a:p>
          <a:p>
            <a:r>
              <a:rPr lang="en-GB" sz="2800" dirty="0"/>
              <a:t>Element set and value vocabulary labels, definitions, and scope notes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73" y="3822954"/>
            <a:ext cx="8238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Linked data version of RDA Reference is available from the OMR and RDA Registry</a:t>
            </a:r>
          </a:p>
        </p:txBody>
      </p:sp>
    </p:spTree>
    <p:extLst>
      <p:ext uri="{BB962C8B-B14F-4D97-AF65-F5344CB8AC3E}">
        <p14:creationId xmlns:p14="http://schemas.microsoft.com/office/powerpoint/2010/main" val="396132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5095" y="3209544"/>
            <a:ext cx="22804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Translations in</a:t>
            </a:r>
          </a:p>
          <a:p>
            <a:r>
              <a:rPr lang="en-GB" sz="2800" dirty="0"/>
              <a:t>RDA Registry:</a:t>
            </a:r>
          </a:p>
          <a:p>
            <a:r>
              <a:rPr lang="en-GB" sz="2800" dirty="0"/>
              <a:t>German</a:t>
            </a:r>
          </a:p>
          <a:p>
            <a:r>
              <a:rPr lang="en-GB" sz="2800" dirty="0"/>
              <a:t>French</a:t>
            </a:r>
          </a:p>
          <a:p>
            <a:r>
              <a:rPr lang="en-GB" sz="2800" dirty="0"/>
              <a:t>Spanish</a:t>
            </a:r>
          </a:p>
          <a:p>
            <a:r>
              <a:rPr lang="en-GB" sz="2800" dirty="0"/>
              <a:t>Chinese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8850" y="1746504"/>
            <a:ext cx="2472986" cy="1380744"/>
            <a:chOff x="468850" y="1746504"/>
            <a:chExt cx="2472986" cy="1380744"/>
          </a:xfrm>
        </p:grpSpPr>
        <p:sp>
          <p:nvSpPr>
            <p:cNvPr id="11" name="Down Arrow Callout 10"/>
            <p:cNvSpPr/>
            <p:nvPr/>
          </p:nvSpPr>
          <p:spPr>
            <a:xfrm>
              <a:off x="490892" y="1746504"/>
              <a:ext cx="2428903" cy="1380744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8850" y="1746504"/>
              <a:ext cx="24729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RDA</a:t>
              </a:r>
            </a:p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Translations Policy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25714" y="3424987"/>
            <a:ext cx="47099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 process (for RDA Reference):</a:t>
            </a:r>
          </a:p>
          <a:p>
            <a:r>
              <a:rPr lang="en-GB" sz="2800" dirty="0"/>
              <a:t>Arabic</a:t>
            </a:r>
          </a:p>
          <a:p>
            <a:r>
              <a:rPr lang="en-GB" sz="2800" dirty="0"/>
              <a:t>Dutch</a:t>
            </a:r>
          </a:p>
          <a:p>
            <a:r>
              <a:rPr lang="en-GB" sz="2800" dirty="0"/>
              <a:t>Swedish</a:t>
            </a:r>
          </a:p>
          <a:p>
            <a:r>
              <a:rPr lang="en-GB" sz="2800" dirty="0"/>
              <a:t>Chinese</a:t>
            </a:r>
          </a:p>
          <a:p>
            <a:r>
              <a:rPr lang="en-GB" sz="2800" dirty="0"/>
              <a:t>+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5714" y="1742253"/>
            <a:ext cx="40738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 process (in RDA Toolkit):</a:t>
            </a:r>
          </a:p>
          <a:p>
            <a:r>
              <a:rPr lang="en-GB" sz="2800" dirty="0"/>
              <a:t>Finnish</a:t>
            </a:r>
          </a:p>
          <a:p>
            <a:r>
              <a:rPr lang="en-GB" sz="2800" dirty="0"/>
              <a:t>Italian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873" y="461819"/>
            <a:ext cx="3812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Translations of RDA</a:t>
            </a:r>
          </a:p>
        </p:txBody>
      </p:sp>
    </p:spTree>
    <p:extLst>
      <p:ext uri="{BB962C8B-B14F-4D97-AF65-F5344CB8AC3E}">
        <p14:creationId xmlns:p14="http://schemas.microsoft.com/office/powerpoint/2010/main" val="3497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41" y="674424"/>
            <a:ext cx="5707687" cy="58465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8087" y="2540001"/>
            <a:ext cx="5170748" cy="3232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4195" y="3842327"/>
            <a:ext cx="73892" cy="2586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rved Right Arrow 16"/>
          <p:cNvSpPr/>
          <p:nvPr/>
        </p:nvSpPr>
        <p:spPr>
          <a:xfrm>
            <a:off x="2125977" y="2604962"/>
            <a:ext cx="923637" cy="27518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873" y="461819"/>
            <a:ext cx="1908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Semantic</a:t>
            </a:r>
          </a:p>
          <a:p>
            <a:r>
              <a:rPr lang="en-GB" sz="3600" dirty="0"/>
              <a:t>Web</a:t>
            </a:r>
          </a:p>
        </p:txBody>
      </p:sp>
    </p:spTree>
    <p:extLst>
      <p:ext uri="{BB962C8B-B14F-4D97-AF65-F5344CB8AC3E}">
        <p14:creationId xmlns:p14="http://schemas.microsoft.com/office/powerpoint/2010/main" val="616222956"/>
      </p:ext>
    </p:extLst>
  </p:cSld>
  <p:clrMapOvr>
    <a:masterClrMapping/>
  </p:clrMapOvr>
</p:sld>
</file>

<file path=ppt/theme/theme1.xml><?xml version="1.0" encoding="utf-8"?>
<a:theme xmlns:a="http://schemas.openxmlformats.org/drawingml/2006/main" name="RDASmall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SmallLogo" id="{4710AFFA-5DDA-48A3-9A1C-9977E65F7716}" vid="{150653F5-A674-4B7B-99B8-A37FD8EA78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RDASmallLogo</Template>
  <TotalTime>936</TotalTime>
  <Words>650</Words>
  <Application>Microsoft Office PowerPoint</Application>
  <PresentationFormat>On-screen Show (4:3)</PresentationFormat>
  <Paragraphs>137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RDASmallLogo</vt:lpstr>
      <vt:lpstr>RDA: international linked data for cultural heritage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Data - Globally Connecting Libraries, Archives, and Museums</dc:title>
  <dc:creator>Gordon Dunsire</dc:creator>
  <cp:lastModifiedBy>Gordon Dunsire</cp:lastModifiedBy>
  <cp:revision>26</cp:revision>
  <dcterms:created xsi:type="dcterms:W3CDTF">2016-06-05T11:15:00Z</dcterms:created>
  <dcterms:modified xsi:type="dcterms:W3CDTF">2016-06-24T11:40:41Z</dcterms:modified>
</cp:coreProperties>
</file>