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7" r:id="rId5"/>
    <p:sldId id="268" r:id="rId6"/>
    <p:sldId id="266" r:id="rId7"/>
    <p:sldId id="265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6021" autoAdjust="0"/>
  </p:normalViewPr>
  <p:slideViewPr>
    <p:cSldViewPr>
      <p:cViewPr varScale="1">
        <p:scale>
          <a:sx n="40" d="100"/>
          <a:sy n="40" d="100"/>
        </p:scale>
        <p:origin x="-22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D8A37-EA20-46CE-BEA8-8C7B8CA722C5}" type="datetimeFigureOut">
              <a:rPr lang="en-GB" smtClean="0"/>
              <a:t>28/06/2014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EC3D0-5589-4164-98E8-9521024571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57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r>
              <a:rPr lang="en-GB" baseline="0" dirty="0" smtClean="0"/>
              <a:t> relationships between entities from different data models that focus on essentially the same thing, a bibliographic resource, are not straightforward.</a:t>
            </a:r>
          </a:p>
          <a:p>
            <a:r>
              <a:rPr lang="en-GB" baseline="0" dirty="0" smtClean="0"/>
              <a:t>* RDA provides relationship properties for the WEMI/IMEW stack – only the direction of the cardinality constraints is shown for clarity.</a:t>
            </a:r>
          </a:p>
          <a:p>
            <a:r>
              <a:rPr lang="en-GB" dirty="0" smtClean="0"/>
              <a:t>* The ISBD and FRBR Review Groups have agreed to</a:t>
            </a:r>
            <a:r>
              <a:rPr lang="en-GB" baseline="0" dirty="0" smtClean="0"/>
              <a:t> provide properties to relate the single ISBD entity Resource with the FRBR WEMI entities. These were added to the ISBD namespace with “New-proposed” status in 2013.</a:t>
            </a:r>
          </a:p>
          <a:p>
            <a:r>
              <a:rPr lang="en-GB" dirty="0" smtClean="0"/>
              <a:t>* BIBFRAME</a:t>
            </a:r>
            <a:r>
              <a:rPr lang="en-GB" baseline="0" dirty="0" smtClean="0"/>
              <a:t> provides relationship properties to link BIBFRAME Work and Instance entities.</a:t>
            </a:r>
          </a:p>
          <a:p>
            <a:r>
              <a:rPr lang="en-GB" dirty="0" smtClean="0"/>
              <a:t>* BIBFRAME also provides a property to “connect Works under FRBR/RDA rules”; that is, to link two BIBFRAME works.</a:t>
            </a:r>
          </a:p>
          <a:p>
            <a:r>
              <a:rPr lang="en-GB" dirty="0" smtClean="0"/>
              <a:t>* Where</a:t>
            </a:r>
            <a:r>
              <a:rPr lang="en-GB" baseline="0" dirty="0" smtClean="0"/>
              <a:t> does MARC 21 fit in? Can we assume that the domain of MARC is a single entity similar to, if not the same as, ISBD’s Resource? That is certainly the case with UNIMARC. What are the relationships between the BIBFRAME entities and Resource?</a:t>
            </a:r>
          </a:p>
          <a:p>
            <a:r>
              <a:rPr lang="en-GB" dirty="0" smtClean="0"/>
              <a:t>* What should</a:t>
            </a:r>
            <a:r>
              <a:rPr lang="en-GB" baseline="0" dirty="0" smtClean="0"/>
              <a:t> the relationships between BIBFRAME and RDA entities look like? It seems only necessary to related a BIBFRAME Work to an RDA Expression, because the constraint locks it to a single RDA Work. That is, a BIBFRAME Work is directly related to RDA Expression, not an </a:t>
            </a:r>
            <a:r>
              <a:rPr lang="en-GB" baseline="0" smtClean="0"/>
              <a:t>RDA Work.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A7461-92AF-4912-BB52-1E1C2285BF3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08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9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485F-52E0-41E7-B3E8-52CAAD6C2162}" type="datetimeFigureOut">
              <a:rPr lang="en-GB" smtClean="0"/>
              <a:t>28/06/2014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5E0485F-52E0-41E7-B3E8-52CAAD6C2162}" type="datetimeFigureOut">
              <a:rPr lang="en-GB" smtClean="0"/>
              <a:t>28/06/2014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5E0485F-52E0-41E7-B3E8-52CAAD6C2162}" type="datetimeFigureOut">
              <a:rPr lang="en-GB" smtClean="0"/>
              <a:t>28/06/2014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5E0485F-52E0-41E7-B3E8-52CAAD6C2162}" type="datetimeFigureOut">
              <a:rPr lang="en-GB" smtClean="0"/>
              <a:t>28/06/2014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ski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41" y="0"/>
            <a:ext cx="9131318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7544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99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822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99"/>
                </a:solidFill>
              </a:defRPr>
            </a:lvl1pPr>
          </a:lstStyle>
          <a:p>
            <a:fld id="{15E0485F-52E0-41E7-B3E8-52CAAD6C2162}" type="datetimeFigureOut">
              <a:rPr lang="en-GB" smtClean="0"/>
              <a:t>28/06/2014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rgbClr val="00009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/>
        </a:buClr>
        <a:buFont typeface="Wingdings" pitchFamily="2" charset="2"/>
        <a:buChar char="v"/>
        <a:defRPr sz="3200" kern="1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/>
        </a:buClr>
        <a:buFont typeface="Wingdings" pitchFamily="2" charset="2"/>
        <a:buChar char="v"/>
        <a:defRPr sz="2800" kern="1200">
          <a:solidFill>
            <a:srgbClr val="0000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/>
        </a:buClr>
        <a:buFont typeface="Wingdings" pitchFamily="2" charset="2"/>
        <a:buChar char="v"/>
        <a:defRPr sz="2400" kern="1200">
          <a:solidFill>
            <a:srgbClr val="00009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/>
        </a:buClr>
        <a:buFont typeface="Wingdings" pitchFamily="2" charset="2"/>
        <a:buChar char="v"/>
        <a:defRPr sz="2000" kern="1200">
          <a:solidFill>
            <a:srgbClr val="00009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/>
        </a:buClr>
        <a:buFont typeface="Wingdings" pitchFamily="2" charset="2"/>
        <a:buChar char="v"/>
        <a:defRPr sz="2000" kern="1200">
          <a:solidFill>
            <a:srgbClr val="0000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DARegistry/RDA-Vocabularies" TargetMode="External"/><Relationship Id="rId2" Type="http://schemas.openxmlformats.org/officeDocument/2006/relationships/hyperlink" Target="mailto:jscchair@rdatoolkit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RDA: thinking globally, acting globally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Gordon Dunsire</a:t>
            </a:r>
          </a:p>
          <a:p>
            <a:r>
              <a:rPr lang="en-GB" dirty="0" smtClean="0"/>
              <a:t>Presented at International </a:t>
            </a:r>
            <a:r>
              <a:rPr lang="en-GB" dirty="0"/>
              <a:t>Developments in Library Linked Data: Think Globally, Act Globally – Part </a:t>
            </a:r>
            <a:r>
              <a:rPr lang="en-GB" dirty="0" smtClean="0"/>
              <a:t>Two: an </a:t>
            </a:r>
            <a:r>
              <a:rPr lang="en-GB" dirty="0"/>
              <a:t>ALCTS </a:t>
            </a:r>
            <a:r>
              <a:rPr lang="en-GB" dirty="0" smtClean="0"/>
              <a:t>Program,</a:t>
            </a:r>
          </a:p>
          <a:p>
            <a:r>
              <a:rPr lang="en-GB" dirty="0" smtClean="0"/>
              <a:t>ALA Annual, Las Vegas, USA, 28 Jun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57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jscchair@rdatoolkit.org</a:t>
            </a:r>
            <a:endParaRPr lang="en-GB" dirty="0" smtClean="0"/>
          </a:p>
          <a:p>
            <a:r>
              <a:rPr lang="en-GB" dirty="0" smtClean="0"/>
              <a:t>rdaregistry.info</a:t>
            </a:r>
          </a:p>
          <a:p>
            <a:pPr lvl="1"/>
            <a:r>
              <a:rPr lang="en-GB" dirty="0" smtClean="0"/>
              <a:t>Published RDA element sets</a:t>
            </a:r>
          </a:p>
          <a:p>
            <a:r>
              <a:rPr lang="en-GB" dirty="0" smtClean="0"/>
              <a:t>rdvocab.info</a:t>
            </a:r>
          </a:p>
          <a:p>
            <a:pPr lvl="1"/>
            <a:r>
              <a:rPr lang="en-GB" dirty="0" smtClean="0"/>
              <a:t>Published RDA value vocabularies</a:t>
            </a:r>
          </a:p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github.com/RDARegistry/RDA-Vocabularies</a:t>
            </a:r>
            <a:endParaRPr lang="en-GB" dirty="0" smtClean="0"/>
          </a:p>
          <a:p>
            <a:pPr lvl="1"/>
            <a:r>
              <a:rPr lang="en-GB" dirty="0" smtClean="0"/>
              <a:t>Project: versions, issues</a:t>
            </a:r>
            <a:r>
              <a:rPr lang="en-GB" smtClean="0"/>
              <a:t>, feedback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41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Failure of top-down approach</a:t>
            </a:r>
          </a:p>
          <a:p>
            <a:r>
              <a:rPr lang="en-GB" dirty="0" smtClean="0"/>
              <a:t>RDA tools</a:t>
            </a:r>
          </a:p>
          <a:p>
            <a:r>
              <a:rPr lang="en-GB" dirty="0" smtClean="0"/>
              <a:t>Case: intended audience</a:t>
            </a:r>
          </a:p>
          <a:p>
            <a:r>
              <a:rPr lang="en-GB" dirty="0" smtClean="0"/>
              <a:t>Mapping the focus of description</a:t>
            </a:r>
          </a:p>
          <a:p>
            <a:r>
              <a:rPr lang="en-GB" dirty="0" smtClean="0"/>
              <a:t>Top-down, bottom-up issues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19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307" y="116632"/>
            <a:ext cx="4521200" cy="2971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3528" y="5673660"/>
            <a:ext cx="1401409" cy="92333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BibO</a:t>
            </a:r>
            <a:r>
              <a:rPr lang="en-GB" dirty="0" smtClean="0"/>
              <a:t>:</a:t>
            </a:r>
          </a:p>
          <a:p>
            <a:r>
              <a:rPr lang="en-GB" dirty="0" smtClean="0"/>
              <a:t>Bibliographic</a:t>
            </a:r>
          </a:p>
          <a:p>
            <a:r>
              <a:rPr lang="en-GB" dirty="0" smtClean="0"/>
              <a:t>Ontology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30" y="116632"/>
            <a:ext cx="6660000" cy="4878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00845" y="3690267"/>
            <a:ext cx="2044662" cy="1200329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Confusing</a:t>
            </a:r>
          </a:p>
          <a:p>
            <a:pPr algn="ctr"/>
            <a:r>
              <a:rPr lang="en-GB" sz="3600" dirty="0" smtClean="0"/>
              <a:t>tongues?</a:t>
            </a:r>
            <a:endParaRPr lang="en-GB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024232" y="5078876"/>
            <a:ext cx="1401409" cy="92333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BIBFRAME:</a:t>
            </a:r>
          </a:p>
          <a:p>
            <a:r>
              <a:rPr lang="en-GB" dirty="0" smtClean="0"/>
              <a:t>Bibliographic</a:t>
            </a:r>
          </a:p>
          <a:p>
            <a:r>
              <a:rPr lang="en-GB" dirty="0" smtClean="0"/>
              <a:t>Framework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040050" y="5480251"/>
            <a:ext cx="1905457" cy="1200329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Say what</a:t>
            </a:r>
          </a:p>
          <a:p>
            <a:pPr algn="ctr"/>
            <a:r>
              <a:rPr lang="en-GB" sz="3600" dirty="0"/>
              <a:t>w</a:t>
            </a:r>
            <a:r>
              <a:rPr lang="en-GB" sz="3600" dirty="0" smtClean="0"/>
              <a:t>e mean</a:t>
            </a:r>
            <a:endParaRPr lang="en-GB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1672345" y="5952568"/>
            <a:ext cx="1809085" cy="64633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CRM: Conceptual</a:t>
            </a:r>
          </a:p>
          <a:p>
            <a:r>
              <a:rPr lang="en-GB" dirty="0" smtClean="0"/>
              <a:t>Reference Model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35401" y="5632874"/>
            <a:ext cx="1670842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DC: Dublin Core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413243" y="5051610"/>
            <a:ext cx="1515158" cy="64633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FR: Functional</a:t>
            </a:r>
          </a:p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94603" y="5078876"/>
            <a:ext cx="2842573" cy="64633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ISBD: International Standard</a:t>
            </a:r>
          </a:p>
          <a:p>
            <a:r>
              <a:rPr lang="en-GB" dirty="0" smtClean="0"/>
              <a:t>Bibliographic Description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396934" y="5952568"/>
            <a:ext cx="995337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MARC21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408319" y="5697941"/>
            <a:ext cx="1557221" cy="92333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RDA: Resource</a:t>
            </a:r>
          </a:p>
          <a:p>
            <a:r>
              <a:rPr lang="en-GB" dirty="0" smtClean="0"/>
              <a:t>Description</a:t>
            </a:r>
          </a:p>
          <a:p>
            <a:r>
              <a:rPr lang="en-GB" dirty="0" smtClean="0"/>
              <a:t>and Access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693070" y="5979648"/>
            <a:ext cx="1269963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chema.org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86903" y="6312400"/>
            <a:ext cx="1115563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UNIMARC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692022" y="3105492"/>
            <a:ext cx="1253485" cy="58477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dirty="0" smtClean="0"/>
              <a:t>KOS++</a:t>
            </a:r>
            <a:endParaRPr lang="en-GB" sz="3200" dirty="0"/>
          </a:p>
        </p:txBody>
      </p:sp>
      <p:sp>
        <p:nvSpPr>
          <p:cNvPr id="19" name="Plus 18"/>
          <p:cNvSpPr/>
          <p:nvPr/>
        </p:nvSpPr>
        <p:spPr>
          <a:xfrm>
            <a:off x="7012685" y="3171350"/>
            <a:ext cx="446387" cy="45305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979586" y="278531"/>
            <a:ext cx="15371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Universal</a:t>
            </a:r>
          </a:p>
          <a:p>
            <a:r>
              <a:rPr lang="en-GB" sz="2000" dirty="0" smtClean="0"/>
              <a:t>Bibliographic</a:t>
            </a:r>
          </a:p>
          <a:p>
            <a:r>
              <a:rPr lang="en-GB" sz="2000" dirty="0" smtClean="0"/>
              <a:t>Control</a:t>
            </a:r>
            <a:endParaRPr lang="en-GB" sz="2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6970447" y="4862257"/>
            <a:ext cx="1905457" cy="646331"/>
            <a:chOff x="7040050" y="4862257"/>
            <a:chExt cx="1905457" cy="646331"/>
          </a:xfrm>
        </p:grpSpPr>
        <p:sp>
          <p:nvSpPr>
            <p:cNvPr id="21" name="Down Arrow 20"/>
            <p:cNvSpPr/>
            <p:nvPr/>
          </p:nvSpPr>
          <p:spPr>
            <a:xfrm>
              <a:off x="7040050" y="4890595"/>
              <a:ext cx="1905457" cy="589655"/>
            </a:xfrm>
            <a:prstGeom prst="down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27747" y="4862257"/>
              <a:ext cx="930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/>
                <a:t>RDF</a:t>
              </a:r>
              <a:endParaRPr lang="en-GB" sz="36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908328" y="2688322"/>
            <a:ext cx="1933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Thinking globally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89979" y="243900"/>
            <a:ext cx="1559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Acting locally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000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7" grpId="0" animBg="1"/>
      <p:bldP spid="14" grpId="0" animBg="1"/>
      <p:bldP spid="16" grpId="0" animBg="1"/>
      <p:bldP spid="10" grpId="0" animBg="1"/>
      <p:bldP spid="17" grpId="0" animBg="1"/>
      <p:bldP spid="3" grpId="0" animBg="1"/>
      <p:bldP spid="9" grpId="0" animBg="1"/>
      <p:bldP spid="11" grpId="0" animBg="1"/>
      <p:bldP spid="13" grpId="0" animBg="1"/>
      <p:bldP spid="8" grpId="0" animBg="1"/>
      <p:bldP spid="18" grpId="0" animBg="1"/>
      <p:bldP spid="19" grpId="0" animBg="1"/>
      <p:bldP spid="20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25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63029" y="573717"/>
            <a:ext cx="1643079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For </a:t>
            </a:r>
            <a:r>
              <a:rPr lang="en-GB" dirty="0" err="1" smtClean="0"/>
              <a:t>unFRBRized</a:t>
            </a:r>
            <a:endParaRPr lang="en-GB" dirty="0"/>
          </a:p>
          <a:p>
            <a:pPr algn="ctr"/>
            <a:r>
              <a:rPr lang="en-GB" dirty="0" smtClean="0"/>
              <a:t>applications</a:t>
            </a:r>
            <a:endParaRPr lang="en-GB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2555776" y="1220048"/>
            <a:ext cx="2028793" cy="140795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09667" y="573717"/>
            <a:ext cx="1911101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30 million (partial)</a:t>
            </a:r>
          </a:p>
          <a:p>
            <a:r>
              <a:rPr lang="en-GB" dirty="0" smtClean="0"/>
              <a:t> examples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 flipH="1">
            <a:off x="2771800" y="1220048"/>
            <a:ext cx="3693418" cy="223398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24328" y="571918"/>
            <a:ext cx="1467518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Links to other</a:t>
            </a:r>
          </a:p>
          <a:p>
            <a:r>
              <a:rPr lang="en-GB" dirty="0" smtClean="0"/>
              <a:t>vocabularies</a:t>
            </a:r>
            <a:endParaRPr lang="en-GB" dirty="0"/>
          </a:p>
        </p:txBody>
      </p:sp>
      <p:cxnSp>
        <p:nvCxnSpPr>
          <p:cNvPr id="27" name="Straight Arrow Connector 26"/>
          <p:cNvCxnSpPr>
            <a:stCxn id="23" idx="2"/>
          </p:cNvCxnSpPr>
          <p:nvPr/>
        </p:nvCxnSpPr>
        <p:spPr>
          <a:xfrm flipH="1">
            <a:off x="1835696" y="1218249"/>
            <a:ext cx="6422391" cy="278681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95736" y="571918"/>
            <a:ext cx="1463734" cy="92333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Element set +</a:t>
            </a:r>
          </a:p>
          <a:p>
            <a:pPr algn="ctr"/>
            <a:r>
              <a:rPr lang="en-GB" dirty="0" smtClean="0"/>
              <a:t>Relationship</a:t>
            </a:r>
          </a:p>
          <a:p>
            <a:pPr algn="ctr"/>
            <a:r>
              <a:rPr lang="en-GB" dirty="0" smtClean="0"/>
              <a:t>designators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9" idx="1"/>
          </p:cNvCxnSpPr>
          <p:nvPr/>
        </p:nvCxnSpPr>
        <p:spPr>
          <a:xfrm flipH="1">
            <a:off x="1763688" y="1033583"/>
            <a:ext cx="432048" cy="3071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05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23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5812"/>
            <a:ext cx="9144000" cy="48145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184284"/>
            <a:ext cx="47492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Globalizing RDA linked data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066551" y="4926280"/>
            <a:ext cx="1824281" cy="923330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Language-neutral</a:t>
            </a:r>
          </a:p>
          <a:p>
            <a:pPr algn="ctr"/>
            <a:r>
              <a:rPr lang="en-GB" dirty="0" smtClean="0"/>
              <a:t>URIs</a:t>
            </a:r>
          </a:p>
          <a:p>
            <a:pPr algn="ctr"/>
            <a:r>
              <a:rPr lang="en-GB" dirty="0" smtClean="0"/>
              <a:t>(immutable)</a:t>
            </a:r>
            <a:endParaRPr lang="en-GB" dirty="0"/>
          </a:p>
        </p:txBody>
      </p:sp>
      <p:cxnSp>
        <p:nvCxnSpPr>
          <p:cNvPr id="5" name="Straight Arrow Connector 4"/>
          <p:cNvCxnSpPr>
            <a:stCxn id="4" idx="0"/>
          </p:cNvCxnSpPr>
          <p:nvPr/>
        </p:nvCxnSpPr>
        <p:spPr>
          <a:xfrm flipH="1" flipV="1">
            <a:off x="1763688" y="3094821"/>
            <a:ext cx="4215004" cy="1831459"/>
          </a:xfrm>
          <a:prstGeom prst="straightConnector1">
            <a:avLst/>
          </a:prstGeom>
          <a:ln w="25400">
            <a:solidFill>
              <a:srgbClr val="00B05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0"/>
          </p:cNvCxnSpPr>
          <p:nvPr/>
        </p:nvCxnSpPr>
        <p:spPr>
          <a:xfrm flipH="1" flipV="1">
            <a:off x="2195736" y="4102933"/>
            <a:ext cx="3782956" cy="823347"/>
          </a:xfrm>
          <a:prstGeom prst="straightConnector1">
            <a:avLst/>
          </a:prstGeom>
          <a:ln w="25400">
            <a:solidFill>
              <a:srgbClr val="00B05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0"/>
          </p:cNvCxnSpPr>
          <p:nvPr/>
        </p:nvCxnSpPr>
        <p:spPr>
          <a:xfrm flipH="1" flipV="1">
            <a:off x="2195736" y="4606989"/>
            <a:ext cx="3782956" cy="319291"/>
          </a:xfrm>
          <a:prstGeom prst="straightConnector1">
            <a:avLst/>
          </a:prstGeom>
          <a:ln w="25400">
            <a:solidFill>
              <a:srgbClr val="00B05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0"/>
          </p:cNvCxnSpPr>
          <p:nvPr/>
        </p:nvCxnSpPr>
        <p:spPr>
          <a:xfrm flipV="1">
            <a:off x="5978692" y="3094821"/>
            <a:ext cx="249492" cy="1831459"/>
          </a:xfrm>
          <a:prstGeom prst="straightConnector1">
            <a:avLst/>
          </a:prstGeom>
          <a:ln w="25400">
            <a:solidFill>
              <a:srgbClr val="00B05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031242" y="4914039"/>
            <a:ext cx="1848263" cy="92333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Language-specific</a:t>
            </a:r>
          </a:p>
          <a:p>
            <a:pPr algn="ctr"/>
            <a:r>
              <a:rPr lang="en-GB" dirty="0" smtClean="0"/>
              <a:t>URIs</a:t>
            </a:r>
          </a:p>
          <a:p>
            <a:pPr algn="ctr"/>
            <a:r>
              <a:rPr lang="en-GB" dirty="0" smtClean="0"/>
              <a:t>(for developers)</a:t>
            </a:r>
            <a:endParaRPr lang="en-GB" dirty="0"/>
          </a:p>
        </p:txBody>
      </p:sp>
      <p:cxnSp>
        <p:nvCxnSpPr>
          <p:cNvPr id="31" name="Straight Arrow Connector 30"/>
          <p:cNvCxnSpPr>
            <a:stCxn id="22" idx="0"/>
          </p:cNvCxnSpPr>
          <p:nvPr/>
        </p:nvCxnSpPr>
        <p:spPr>
          <a:xfrm flipH="1" flipV="1">
            <a:off x="6722582" y="2937928"/>
            <a:ext cx="1232792" cy="1976111"/>
          </a:xfrm>
          <a:prstGeom prst="straightConnector1">
            <a:avLst/>
          </a:prstGeom>
          <a:ln w="254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2" idx="0"/>
          </p:cNvCxnSpPr>
          <p:nvPr/>
        </p:nvCxnSpPr>
        <p:spPr>
          <a:xfrm flipH="1" flipV="1">
            <a:off x="3131840" y="2937928"/>
            <a:ext cx="4823534" cy="1976111"/>
          </a:xfrm>
          <a:prstGeom prst="straightConnector1">
            <a:avLst/>
          </a:prstGeom>
          <a:ln w="254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2" idx="0"/>
          </p:cNvCxnSpPr>
          <p:nvPr/>
        </p:nvCxnSpPr>
        <p:spPr>
          <a:xfrm flipH="1" flipV="1">
            <a:off x="2195736" y="3925983"/>
            <a:ext cx="5759638" cy="988056"/>
          </a:xfrm>
          <a:prstGeom prst="straightConnector1">
            <a:avLst/>
          </a:prstGeom>
          <a:ln w="254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2" idx="0"/>
          </p:cNvCxnSpPr>
          <p:nvPr/>
        </p:nvCxnSpPr>
        <p:spPr>
          <a:xfrm flipH="1" flipV="1">
            <a:off x="2843808" y="4420011"/>
            <a:ext cx="5111566" cy="494028"/>
          </a:xfrm>
          <a:prstGeom prst="straightConnector1">
            <a:avLst/>
          </a:prstGeom>
          <a:ln w="254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4" idx="0"/>
          </p:cNvCxnSpPr>
          <p:nvPr/>
        </p:nvCxnSpPr>
        <p:spPr>
          <a:xfrm flipV="1">
            <a:off x="5978692" y="3094821"/>
            <a:ext cx="1836272" cy="1831459"/>
          </a:xfrm>
          <a:prstGeom prst="straightConnector1">
            <a:avLst/>
          </a:prstGeom>
          <a:ln w="25400">
            <a:solidFill>
              <a:srgbClr val="00B05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2" idx="0"/>
          </p:cNvCxnSpPr>
          <p:nvPr/>
        </p:nvCxnSpPr>
        <p:spPr>
          <a:xfrm flipV="1">
            <a:off x="7955374" y="2937928"/>
            <a:ext cx="1009114" cy="1976111"/>
          </a:xfrm>
          <a:prstGeom prst="straightConnector1">
            <a:avLst/>
          </a:prstGeom>
          <a:ln w="254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630199" y="307394"/>
            <a:ext cx="2184765" cy="92333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Language-specific</a:t>
            </a:r>
          </a:p>
          <a:p>
            <a:pPr algn="ctr"/>
            <a:r>
              <a:rPr lang="en-GB" dirty="0"/>
              <a:t>l</a:t>
            </a:r>
            <a:r>
              <a:rPr lang="en-GB" dirty="0" smtClean="0"/>
              <a:t>abels and definitions</a:t>
            </a:r>
          </a:p>
          <a:p>
            <a:pPr algn="ctr"/>
            <a:r>
              <a:rPr lang="en-GB" dirty="0" smtClean="0"/>
              <a:t>(for humans)</a:t>
            </a:r>
            <a:endParaRPr lang="en-GB" dirty="0"/>
          </a:p>
        </p:txBody>
      </p:sp>
      <p:cxnSp>
        <p:nvCxnSpPr>
          <p:cNvPr id="64" name="Straight Arrow Connector 63"/>
          <p:cNvCxnSpPr>
            <a:stCxn id="63" idx="2"/>
          </p:cNvCxnSpPr>
          <p:nvPr/>
        </p:nvCxnSpPr>
        <p:spPr>
          <a:xfrm flipH="1">
            <a:off x="5075555" y="1230724"/>
            <a:ext cx="1647027" cy="1864097"/>
          </a:xfrm>
          <a:prstGeom prst="straightConnector1">
            <a:avLst/>
          </a:prstGeom>
          <a:ln w="25400"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21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3048842" y="767057"/>
            <a:ext cx="17100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Unconstrained</a:t>
            </a:r>
          </a:p>
          <a:p>
            <a:r>
              <a:rPr lang="en-GB" sz="2000" dirty="0" smtClean="0"/>
              <a:t>versions</a:t>
            </a: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6718316" y="167083"/>
            <a:ext cx="20545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3200" dirty="0" smtClean="0">
                <a:solidFill>
                  <a:srgbClr val="002060"/>
                </a:solidFill>
              </a:rPr>
              <a:t>Map of</a:t>
            </a:r>
          </a:p>
          <a:p>
            <a:pPr algn="r"/>
            <a:r>
              <a:rPr lang="en-GB" sz="3200" dirty="0" smtClean="0">
                <a:solidFill>
                  <a:srgbClr val="002060"/>
                </a:solidFill>
              </a:rPr>
              <a:t>“Audience”</a:t>
            </a:r>
            <a:endParaRPr lang="en-GB" sz="3200" dirty="0">
              <a:solidFill>
                <a:srgbClr val="002060"/>
              </a:solidFill>
            </a:endParaRPr>
          </a:p>
        </p:txBody>
      </p:sp>
      <p:cxnSp>
        <p:nvCxnSpPr>
          <p:cNvPr id="43" name="Straight Arrow Connector 42"/>
          <p:cNvCxnSpPr>
            <a:stCxn id="31" idx="1"/>
            <a:endCxn id="122" idx="5"/>
          </p:cNvCxnSpPr>
          <p:nvPr/>
        </p:nvCxnSpPr>
        <p:spPr>
          <a:xfrm flipH="1" flipV="1">
            <a:off x="2762220" y="924504"/>
            <a:ext cx="286622" cy="19649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1" idx="1"/>
            <a:endCxn id="116" idx="0"/>
          </p:cNvCxnSpPr>
          <p:nvPr/>
        </p:nvCxnSpPr>
        <p:spPr>
          <a:xfrm flipH="1">
            <a:off x="1348967" y="1121000"/>
            <a:ext cx="1699875" cy="108868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6093603" y="4788501"/>
            <a:ext cx="936104" cy="673764"/>
            <a:chOff x="6012160" y="4206730"/>
            <a:chExt cx="936104" cy="673764"/>
          </a:xfrm>
        </p:grpSpPr>
        <p:sp>
          <p:nvSpPr>
            <p:cNvPr id="4" name="Oval 3"/>
            <p:cNvSpPr/>
            <p:nvPr/>
          </p:nvSpPr>
          <p:spPr>
            <a:xfrm>
              <a:off x="6012160" y="4206730"/>
              <a:ext cx="936104" cy="67376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060963" y="4234163"/>
              <a:ext cx="8384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err="1"/>
                <a:t>u</a:t>
              </a:r>
              <a:r>
                <a:rPr lang="en-GB" dirty="0" err="1" smtClean="0"/>
                <a:t>marc</a:t>
              </a:r>
              <a:r>
                <a:rPr lang="en-GB" dirty="0" smtClean="0"/>
                <a:t>:</a:t>
              </a:r>
            </a:p>
            <a:p>
              <a:pPr algn="ctr"/>
              <a:r>
                <a:rPr lang="en-GB" dirty="0" smtClean="0"/>
                <a:t>m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336704" y="4954433"/>
            <a:ext cx="1664751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“adult, general”</a:t>
            </a:r>
            <a:endParaRPr lang="en-GB" dirty="0"/>
          </a:p>
        </p:txBody>
      </p:sp>
      <p:cxnSp>
        <p:nvCxnSpPr>
          <p:cNvPr id="9" name="Curved Connector 8"/>
          <p:cNvCxnSpPr>
            <a:stCxn id="4" idx="6"/>
            <a:endCxn id="7" idx="1"/>
          </p:cNvCxnSpPr>
          <p:nvPr/>
        </p:nvCxnSpPr>
        <p:spPr>
          <a:xfrm>
            <a:off x="7029707" y="5125383"/>
            <a:ext cx="306997" cy="13716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337772" y="5735242"/>
            <a:ext cx="1637756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“adult, serious”</a:t>
            </a:r>
            <a:endParaRPr lang="en-GB" dirty="0"/>
          </a:p>
        </p:txBody>
      </p:sp>
      <p:cxnSp>
        <p:nvCxnSpPr>
          <p:cNvPr id="54" name="Curved Connector 53"/>
          <p:cNvCxnSpPr>
            <a:stCxn id="72" idx="6"/>
            <a:endCxn id="52" idx="1"/>
          </p:cNvCxnSpPr>
          <p:nvPr/>
        </p:nvCxnSpPr>
        <p:spPr>
          <a:xfrm>
            <a:off x="7024348" y="5909013"/>
            <a:ext cx="313424" cy="10895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6631442" y="4053941"/>
            <a:ext cx="936104" cy="685049"/>
            <a:chOff x="6012160" y="4234163"/>
            <a:chExt cx="936104" cy="685049"/>
          </a:xfrm>
        </p:grpSpPr>
        <p:sp>
          <p:nvSpPr>
            <p:cNvPr id="58" name="Oval 57"/>
            <p:cNvSpPr/>
            <p:nvPr/>
          </p:nvSpPr>
          <p:spPr>
            <a:xfrm>
              <a:off x="6012160" y="4234163"/>
              <a:ext cx="936104" cy="68504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029672" y="4234163"/>
              <a:ext cx="9010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err="1" smtClean="0"/>
                <a:t>pbcore</a:t>
              </a:r>
              <a:r>
                <a:rPr lang="en-GB" dirty="0" smtClean="0"/>
                <a:t>:</a:t>
              </a:r>
            </a:p>
            <a:p>
              <a:pPr algn="ctr"/>
              <a:r>
                <a:rPr lang="en-GB" dirty="0" smtClean="0"/>
                <a:t>adult</a:t>
              </a:r>
              <a:endParaRPr lang="en-GB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8048437" y="4211800"/>
            <a:ext cx="863506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“adult”</a:t>
            </a:r>
            <a:endParaRPr lang="en-GB" dirty="0"/>
          </a:p>
        </p:txBody>
      </p:sp>
      <p:cxnSp>
        <p:nvCxnSpPr>
          <p:cNvPr id="62" name="Curved Connector 61"/>
          <p:cNvCxnSpPr>
            <a:stCxn id="58" idx="6"/>
            <a:endCxn id="61" idx="1"/>
          </p:cNvCxnSpPr>
          <p:nvPr/>
        </p:nvCxnSpPr>
        <p:spPr>
          <a:xfrm>
            <a:off x="7567546" y="4396466"/>
            <a:ext cx="480891" cy="12700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6763430" y="3114358"/>
            <a:ext cx="826057" cy="779015"/>
            <a:chOff x="6060694" y="4168993"/>
            <a:chExt cx="826057" cy="779015"/>
          </a:xfrm>
        </p:grpSpPr>
        <p:sp>
          <p:nvSpPr>
            <p:cNvPr id="87" name="Oval 86"/>
            <p:cNvSpPr/>
            <p:nvPr/>
          </p:nvSpPr>
          <p:spPr>
            <a:xfrm>
              <a:off x="6060694" y="4168993"/>
              <a:ext cx="826057" cy="77901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145826" y="4234163"/>
              <a:ext cx="6687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m21:</a:t>
              </a:r>
            </a:p>
            <a:p>
              <a:pPr algn="ctr"/>
              <a:r>
                <a:rPr lang="en-GB" dirty="0" smtClean="0"/>
                <a:t>e</a:t>
              </a:r>
              <a:endParaRPr lang="en-GB" dirty="0"/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7976115" y="3318027"/>
            <a:ext cx="863506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“adult”</a:t>
            </a:r>
            <a:endParaRPr lang="en-GB" dirty="0"/>
          </a:p>
        </p:txBody>
      </p:sp>
      <p:cxnSp>
        <p:nvCxnSpPr>
          <p:cNvPr id="90" name="Curved Connector 89"/>
          <p:cNvCxnSpPr>
            <a:stCxn id="87" idx="6"/>
            <a:endCxn id="89" idx="1"/>
          </p:cNvCxnSpPr>
          <p:nvPr/>
        </p:nvCxnSpPr>
        <p:spPr>
          <a:xfrm flipV="1">
            <a:off x="7589487" y="3502693"/>
            <a:ext cx="386628" cy="1173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7599721" y="2348267"/>
            <a:ext cx="936104" cy="881001"/>
            <a:chOff x="6012160" y="4129547"/>
            <a:chExt cx="936104" cy="881001"/>
          </a:xfrm>
        </p:grpSpPr>
        <p:sp>
          <p:nvSpPr>
            <p:cNvPr id="92" name="Oval 91"/>
            <p:cNvSpPr/>
            <p:nvPr/>
          </p:nvSpPr>
          <p:spPr>
            <a:xfrm>
              <a:off x="6012160" y="4129547"/>
              <a:ext cx="936104" cy="88100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045639" y="4234163"/>
              <a:ext cx="8691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MPAA:</a:t>
              </a:r>
            </a:p>
            <a:p>
              <a:pPr algn="ctr"/>
              <a:r>
                <a:rPr lang="en-GB" dirty="0" smtClean="0"/>
                <a:t>NC-17?</a:t>
              </a:r>
              <a:endParaRPr lang="en-GB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022687" y="2397880"/>
            <a:ext cx="936104" cy="781648"/>
            <a:chOff x="6012160" y="4166649"/>
            <a:chExt cx="936104" cy="781648"/>
          </a:xfrm>
        </p:grpSpPr>
        <p:sp>
          <p:nvSpPr>
            <p:cNvPr id="95" name="Oval 94"/>
            <p:cNvSpPr/>
            <p:nvPr/>
          </p:nvSpPr>
          <p:spPr>
            <a:xfrm>
              <a:off x="6012160" y="4166649"/>
              <a:ext cx="936104" cy="7816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118000" y="4234163"/>
              <a:ext cx="7244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BBFC:</a:t>
              </a:r>
            </a:p>
            <a:p>
              <a:pPr algn="ctr"/>
              <a:r>
                <a:rPr lang="en-GB" dirty="0" smtClean="0"/>
                <a:t>18?</a:t>
              </a:r>
              <a:endParaRPr lang="en-GB" dirty="0"/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3745203" y="283614"/>
            <a:ext cx="2998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dirty="0" smtClean="0">
                <a:solidFill>
                  <a:srgbClr val="002060"/>
                </a:solidFill>
              </a:rPr>
              <a:t>Element sets (schema)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600266" y="1375625"/>
            <a:ext cx="3257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2060"/>
                </a:solidFill>
              </a:rPr>
              <a:t>Value vocabularies (KOS)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908428" y="1858057"/>
            <a:ext cx="2856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Broader/narrower/same?</a:t>
            </a:r>
            <a:endParaRPr lang="en-GB" sz="20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776137" y="5761808"/>
            <a:ext cx="3182562" cy="864096"/>
            <a:chOff x="1749478" y="5720805"/>
            <a:chExt cx="3182562" cy="864096"/>
          </a:xfrm>
        </p:grpSpPr>
        <p:sp>
          <p:nvSpPr>
            <p:cNvPr id="57" name="Oval 56"/>
            <p:cNvSpPr/>
            <p:nvPr/>
          </p:nvSpPr>
          <p:spPr>
            <a:xfrm>
              <a:off x="2123728" y="5720805"/>
              <a:ext cx="2808312" cy="86409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60" name="Oval 59"/>
            <p:cNvSpPr/>
            <p:nvPr/>
          </p:nvSpPr>
          <p:spPr>
            <a:xfrm>
              <a:off x="1919805" y="5720805"/>
              <a:ext cx="2808312" cy="86409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97" name="Oval 96"/>
            <p:cNvSpPr/>
            <p:nvPr/>
          </p:nvSpPr>
          <p:spPr>
            <a:xfrm>
              <a:off x="1919804" y="5720805"/>
              <a:ext cx="2508179" cy="86409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01" name="Oval 100"/>
            <p:cNvSpPr/>
            <p:nvPr/>
          </p:nvSpPr>
          <p:spPr>
            <a:xfrm>
              <a:off x="1749478" y="5720805"/>
              <a:ext cx="2341494" cy="86409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873977" y="5860466"/>
              <a:ext cx="20924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m21:</a:t>
              </a:r>
            </a:p>
            <a:p>
              <a:pPr algn="ctr"/>
              <a:r>
                <a:rPr lang="en-GB" sz="1600" dirty="0" smtClean="0"/>
                <a:t>“Target audience of …”</a:t>
              </a:r>
              <a:endParaRPr lang="en-GB" sz="1600" dirty="0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87593" y="4558222"/>
            <a:ext cx="1855018" cy="814995"/>
            <a:chOff x="2291811" y="3284984"/>
            <a:chExt cx="1855018" cy="814995"/>
          </a:xfrm>
        </p:grpSpPr>
        <p:sp>
          <p:nvSpPr>
            <p:cNvPr id="104" name="Oval 103"/>
            <p:cNvSpPr/>
            <p:nvPr/>
          </p:nvSpPr>
          <p:spPr>
            <a:xfrm>
              <a:off x="2291811" y="3284984"/>
              <a:ext cx="1855018" cy="81499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375852" y="3400094"/>
              <a:ext cx="168693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m21:</a:t>
              </a:r>
            </a:p>
            <a:p>
              <a:pPr algn="ctr"/>
              <a:r>
                <a:rPr lang="en-GB" sz="1600" dirty="0" smtClean="0"/>
                <a:t>“Target audience”</a:t>
              </a:r>
              <a:endParaRPr lang="en-GB" sz="1600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517062" y="4890859"/>
            <a:ext cx="1219142" cy="769802"/>
            <a:chOff x="2623463" y="3284984"/>
            <a:chExt cx="1219142" cy="769802"/>
          </a:xfrm>
        </p:grpSpPr>
        <p:sp>
          <p:nvSpPr>
            <p:cNvPr id="110" name="Oval 109"/>
            <p:cNvSpPr/>
            <p:nvPr/>
          </p:nvSpPr>
          <p:spPr>
            <a:xfrm>
              <a:off x="2623463" y="3284984"/>
              <a:ext cx="1219142" cy="76980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677530" y="3377498"/>
              <a:ext cx="11110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schema:</a:t>
              </a:r>
            </a:p>
            <a:p>
              <a:pPr algn="ctr"/>
              <a:r>
                <a:rPr lang="en-GB" sz="1600" dirty="0" smtClean="0"/>
                <a:t>“audience”</a:t>
              </a:r>
              <a:endParaRPr lang="en-GB" sz="1600" dirty="0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3373699" y="2925036"/>
            <a:ext cx="1170000" cy="660804"/>
            <a:chOff x="2672605" y="3401344"/>
            <a:chExt cx="1170000" cy="660804"/>
          </a:xfrm>
        </p:grpSpPr>
        <p:sp>
          <p:nvSpPr>
            <p:cNvPr id="113" name="Oval 112"/>
            <p:cNvSpPr/>
            <p:nvPr/>
          </p:nvSpPr>
          <p:spPr>
            <a:xfrm>
              <a:off x="2672605" y="3401344"/>
              <a:ext cx="1170000" cy="66080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702101" y="3431939"/>
              <a:ext cx="11110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/>
                <a:t>dct</a:t>
              </a:r>
              <a:r>
                <a:rPr lang="en-GB" sz="1600" dirty="0" smtClean="0"/>
                <a:t>:</a:t>
              </a:r>
            </a:p>
            <a:p>
              <a:pPr algn="ctr"/>
              <a:r>
                <a:rPr lang="en-GB" sz="1600" dirty="0" smtClean="0"/>
                <a:t>“audience”</a:t>
              </a:r>
              <a:endParaRPr lang="en-GB" sz="1600" dirty="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26293" y="2209686"/>
            <a:ext cx="2045348" cy="905467"/>
            <a:chOff x="2101482" y="3284984"/>
            <a:chExt cx="2045348" cy="1008112"/>
          </a:xfrm>
        </p:grpSpPr>
        <p:sp>
          <p:nvSpPr>
            <p:cNvPr id="116" name="Oval 115"/>
            <p:cNvSpPr/>
            <p:nvPr/>
          </p:nvSpPr>
          <p:spPr>
            <a:xfrm>
              <a:off x="2101482" y="3284984"/>
              <a:ext cx="2045348" cy="10081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167452" y="3496652"/>
              <a:ext cx="191340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/>
                <a:t>rdau</a:t>
              </a:r>
              <a:r>
                <a:rPr lang="en-GB" sz="1600" dirty="0" smtClean="0"/>
                <a:t>:</a:t>
              </a:r>
            </a:p>
            <a:p>
              <a:pPr algn="ctr"/>
              <a:r>
                <a:rPr lang="en-GB" sz="1600" dirty="0" smtClean="0"/>
                <a:t>“Intended audience”</a:t>
              </a:r>
              <a:endParaRPr lang="en-GB" sz="1600" dirty="0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071011" y="1468453"/>
            <a:ext cx="2861029" cy="850115"/>
            <a:chOff x="1735875" y="3284984"/>
            <a:chExt cx="2861029" cy="850115"/>
          </a:xfrm>
        </p:grpSpPr>
        <p:sp>
          <p:nvSpPr>
            <p:cNvPr id="119" name="Oval 118"/>
            <p:cNvSpPr/>
            <p:nvPr/>
          </p:nvSpPr>
          <p:spPr>
            <a:xfrm>
              <a:off x="1735875" y="3284984"/>
              <a:ext cx="2861029" cy="85011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812781" y="3417654"/>
              <a:ext cx="27072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/>
                <a:t>isbd</a:t>
              </a:r>
              <a:r>
                <a:rPr lang="en-GB" sz="1600" dirty="0" smtClean="0"/>
                <a:t>:</a:t>
              </a:r>
            </a:p>
            <a:p>
              <a:pPr algn="ctr"/>
              <a:r>
                <a:rPr lang="en-GB" sz="1600" dirty="0" smtClean="0"/>
                <a:t>“has note on use or audience”</a:t>
              </a:r>
              <a:endParaRPr lang="en-GB" sz="1600" dirty="0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365175" y="177110"/>
            <a:ext cx="2808313" cy="875626"/>
            <a:chOff x="1751533" y="3284984"/>
            <a:chExt cx="2808313" cy="875626"/>
          </a:xfrm>
        </p:grpSpPr>
        <p:sp>
          <p:nvSpPr>
            <p:cNvPr id="122" name="Oval 121"/>
            <p:cNvSpPr/>
            <p:nvPr/>
          </p:nvSpPr>
          <p:spPr>
            <a:xfrm>
              <a:off x="1751533" y="3284984"/>
              <a:ext cx="2808313" cy="87562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802081" y="3430410"/>
              <a:ext cx="27072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/>
                <a:t>isbdu</a:t>
              </a:r>
              <a:r>
                <a:rPr lang="en-GB" sz="1600" dirty="0" smtClean="0"/>
                <a:t>:</a:t>
              </a:r>
            </a:p>
            <a:p>
              <a:pPr algn="ctr"/>
              <a:r>
                <a:rPr lang="en-GB" sz="1600" dirty="0" smtClean="0"/>
                <a:t>“has note on use or audience”</a:t>
              </a:r>
              <a:endParaRPr lang="en-GB" sz="1600" dirty="0"/>
            </a:p>
          </p:txBody>
        </p:sp>
      </p:grpSp>
      <p:cxnSp>
        <p:nvCxnSpPr>
          <p:cNvPr id="124" name="Curved Connector 123"/>
          <p:cNvCxnSpPr>
            <a:stCxn id="119" idx="1"/>
            <a:endCxn id="122" idx="4"/>
          </p:cNvCxnSpPr>
          <p:nvPr/>
        </p:nvCxnSpPr>
        <p:spPr>
          <a:xfrm rot="16200000" flipV="1">
            <a:off x="1859560" y="962509"/>
            <a:ext cx="540213" cy="720667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urved Connector 124"/>
          <p:cNvCxnSpPr>
            <a:stCxn id="101" idx="0"/>
            <a:endCxn id="104" idx="4"/>
          </p:cNvCxnSpPr>
          <p:nvPr/>
        </p:nvCxnSpPr>
        <p:spPr>
          <a:xfrm rot="16200000" flipV="1">
            <a:off x="1436698" y="5251622"/>
            <a:ext cx="388591" cy="631782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>
            <a:stCxn id="104" idx="0"/>
            <a:endCxn id="116" idx="4"/>
          </p:cNvCxnSpPr>
          <p:nvPr/>
        </p:nvCxnSpPr>
        <p:spPr>
          <a:xfrm rot="5400000" flipH="1" flipV="1">
            <a:off x="610500" y="3819756"/>
            <a:ext cx="1443069" cy="33865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urved Connector 126"/>
          <p:cNvCxnSpPr>
            <a:stCxn id="133" idx="0"/>
            <a:endCxn id="116" idx="4"/>
          </p:cNvCxnSpPr>
          <p:nvPr/>
        </p:nvCxnSpPr>
        <p:spPr>
          <a:xfrm rot="16200000" flipV="1">
            <a:off x="1633381" y="2830739"/>
            <a:ext cx="572206" cy="1141033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urved Connector 127"/>
          <p:cNvCxnSpPr>
            <a:stCxn id="107" idx="1"/>
            <a:endCxn id="116" idx="4"/>
          </p:cNvCxnSpPr>
          <p:nvPr/>
        </p:nvCxnSpPr>
        <p:spPr>
          <a:xfrm rot="16200000" flipV="1">
            <a:off x="2362833" y="2101287"/>
            <a:ext cx="742840" cy="2770571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urved Connector 128"/>
          <p:cNvCxnSpPr>
            <a:stCxn id="110" idx="1"/>
            <a:endCxn id="116" idx="4"/>
          </p:cNvCxnSpPr>
          <p:nvPr/>
        </p:nvCxnSpPr>
        <p:spPr>
          <a:xfrm rot="16200000" flipV="1">
            <a:off x="2078064" y="2386057"/>
            <a:ext cx="1888441" cy="3346634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urved Connector 129"/>
          <p:cNvCxnSpPr>
            <a:stCxn id="113" idx="2"/>
            <a:endCxn id="116" idx="4"/>
          </p:cNvCxnSpPr>
          <p:nvPr/>
        </p:nvCxnSpPr>
        <p:spPr>
          <a:xfrm rot="10800000">
            <a:off x="1348967" y="3115154"/>
            <a:ext cx="2024732" cy="140285"/>
          </a:xfrm>
          <a:prstGeom prst="curved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urved Connector 130"/>
          <p:cNvCxnSpPr>
            <a:stCxn id="116" idx="0"/>
            <a:endCxn id="122" idx="4"/>
          </p:cNvCxnSpPr>
          <p:nvPr/>
        </p:nvCxnSpPr>
        <p:spPr>
          <a:xfrm rot="5400000" flipH="1" flipV="1">
            <a:off x="980674" y="1421029"/>
            <a:ext cx="1156950" cy="420365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487893" y="2399802"/>
            <a:ext cx="2177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rdfs:subPropertyOf</a:t>
            </a:r>
            <a:endParaRPr lang="en-GB" sz="2000" dirty="0"/>
          </a:p>
        </p:txBody>
      </p:sp>
      <p:grpSp>
        <p:nvGrpSpPr>
          <p:cNvPr id="71" name="Group 70"/>
          <p:cNvGrpSpPr/>
          <p:nvPr/>
        </p:nvGrpSpPr>
        <p:grpSpPr>
          <a:xfrm>
            <a:off x="6088244" y="5546795"/>
            <a:ext cx="936104" cy="724436"/>
            <a:chOff x="6012160" y="4173320"/>
            <a:chExt cx="936104" cy="724436"/>
          </a:xfrm>
        </p:grpSpPr>
        <p:sp>
          <p:nvSpPr>
            <p:cNvPr id="72" name="Oval 71"/>
            <p:cNvSpPr/>
            <p:nvPr/>
          </p:nvSpPr>
          <p:spPr>
            <a:xfrm>
              <a:off x="6012160" y="4173320"/>
              <a:ext cx="936104" cy="72443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060963" y="4234163"/>
              <a:ext cx="8384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err="1"/>
                <a:t>u</a:t>
              </a:r>
              <a:r>
                <a:rPr lang="en-GB" dirty="0" err="1" smtClean="0"/>
                <a:t>marc</a:t>
              </a:r>
              <a:r>
                <a:rPr lang="en-GB" dirty="0" smtClean="0"/>
                <a:t>:</a:t>
              </a:r>
            </a:p>
            <a:p>
              <a:pPr algn="ctr"/>
              <a:r>
                <a:rPr lang="en-GB" dirty="0" smtClean="0"/>
                <a:t>k</a:t>
              </a:r>
              <a:endParaRPr lang="en-GB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242611" y="4807109"/>
            <a:ext cx="2086232" cy="794718"/>
            <a:chOff x="2060598" y="3284985"/>
            <a:chExt cx="2086232" cy="794718"/>
          </a:xfrm>
        </p:grpSpPr>
        <p:sp>
          <p:nvSpPr>
            <p:cNvPr id="85" name="Oval 84"/>
            <p:cNvSpPr/>
            <p:nvPr/>
          </p:nvSpPr>
          <p:spPr>
            <a:xfrm>
              <a:off x="2060598" y="3284985"/>
              <a:ext cx="2086232" cy="79471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147010" y="3389957"/>
              <a:ext cx="191340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smtClean="0"/>
                <a:t>bf:</a:t>
              </a:r>
            </a:p>
            <a:p>
              <a:pPr algn="ctr"/>
              <a:r>
                <a:rPr lang="en-GB" sz="1600" dirty="0" smtClean="0"/>
                <a:t>“Intended audience”</a:t>
              </a:r>
              <a:endParaRPr lang="en-GB" sz="1600" dirty="0"/>
            </a:p>
          </p:txBody>
        </p:sp>
      </p:grpSp>
      <p:cxnSp>
        <p:nvCxnSpPr>
          <p:cNvPr id="136" name="Curved Connector 135"/>
          <p:cNvCxnSpPr>
            <a:stCxn id="85" idx="1"/>
            <a:endCxn id="116" idx="4"/>
          </p:cNvCxnSpPr>
          <p:nvPr/>
        </p:nvCxnSpPr>
        <p:spPr>
          <a:xfrm rot="16200000" flipV="1">
            <a:off x="1044380" y="3419740"/>
            <a:ext cx="1808340" cy="1199166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oup 105"/>
          <p:cNvGrpSpPr/>
          <p:nvPr/>
        </p:nvGrpSpPr>
        <p:grpSpPr>
          <a:xfrm>
            <a:off x="3754776" y="3737244"/>
            <a:ext cx="2490748" cy="824528"/>
            <a:chOff x="1786342" y="3284985"/>
            <a:chExt cx="2490748" cy="824528"/>
          </a:xfrm>
        </p:grpSpPr>
        <p:sp>
          <p:nvSpPr>
            <p:cNvPr id="107" name="Oval 106"/>
            <p:cNvSpPr/>
            <p:nvPr/>
          </p:nvSpPr>
          <p:spPr>
            <a:xfrm>
              <a:off x="1786342" y="3284985"/>
              <a:ext cx="2490748" cy="82452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911505" y="3404862"/>
              <a:ext cx="22404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/>
                <a:t>frbrer</a:t>
              </a:r>
              <a:r>
                <a:rPr lang="en-GB" sz="1600" dirty="0" smtClean="0"/>
                <a:t>:</a:t>
              </a:r>
            </a:p>
            <a:p>
              <a:pPr algn="ctr"/>
              <a:r>
                <a:rPr lang="en-GB" sz="1600" dirty="0" smtClean="0"/>
                <a:t>“has intended audience”</a:t>
              </a:r>
              <a:endParaRPr lang="en-GB" sz="1600" dirty="0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446884" y="3687359"/>
            <a:ext cx="2086232" cy="794718"/>
            <a:chOff x="2060598" y="3284985"/>
            <a:chExt cx="2086232" cy="794718"/>
          </a:xfrm>
        </p:grpSpPr>
        <p:sp>
          <p:nvSpPr>
            <p:cNvPr id="133" name="Oval 132"/>
            <p:cNvSpPr/>
            <p:nvPr/>
          </p:nvSpPr>
          <p:spPr>
            <a:xfrm>
              <a:off x="2060598" y="3284985"/>
              <a:ext cx="2086232" cy="79471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147010" y="3389957"/>
              <a:ext cx="191340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/>
                <a:t>rdaw</a:t>
              </a:r>
              <a:r>
                <a:rPr lang="en-GB" sz="1600" dirty="0" smtClean="0"/>
                <a:t>:</a:t>
              </a:r>
            </a:p>
            <a:p>
              <a:pPr algn="ctr"/>
              <a:r>
                <a:rPr lang="en-GB" sz="1600" dirty="0" smtClean="0"/>
                <a:t>“Intended audience”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915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0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7" grpId="0" animBg="1"/>
      <p:bldP spid="52" grpId="0" animBg="1"/>
      <p:bldP spid="61" grpId="0" animBg="1"/>
      <p:bldP spid="89" grpId="0" animBg="1"/>
      <p:bldP spid="98" grpId="0"/>
      <p:bldP spid="99" grpId="0"/>
      <p:bldP spid="100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7132975" y="2997481"/>
            <a:ext cx="1656184" cy="1008000"/>
            <a:chOff x="5796136" y="4368320"/>
            <a:chExt cx="1656184" cy="1008000"/>
          </a:xfrm>
        </p:grpSpPr>
        <p:sp>
          <p:nvSpPr>
            <p:cNvPr id="3" name="Oval 2"/>
            <p:cNvSpPr/>
            <p:nvPr/>
          </p:nvSpPr>
          <p:spPr>
            <a:xfrm>
              <a:off x="5796136" y="4368320"/>
              <a:ext cx="1656184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4931" y="4466637"/>
              <a:ext cx="1218594" cy="81136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algn="ctr"/>
              <a:r>
                <a:rPr lang="en-GB" sz="2400" dirty="0" err="1" smtClean="0"/>
                <a:t>isbd</a:t>
              </a:r>
              <a:r>
                <a:rPr lang="en-GB" sz="2400" dirty="0" smtClean="0"/>
                <a:t>:</a:t>
              </a:r>
            </a:p>
            <a:p>
              <a:pPr algn="ctr"/>
              <a:r>
                <a:rPr lang="en-GB" sz="2400" dirty="0" smtClean="0"/>
                <a:t>Resource</a:t>
              </a:r>
              <a:endParaRPr lang="en-GB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669994" y="1931888"/>
            <a:ext cx="1008000" cy="1008000"/>
            <a:chOff x="6047417" y="1383314"/>
            <a:chExt cx="1008000" cy="1008000"/>
          </a:xfrm>
        </p:grpSpPr>
        <p:sp>
          <p:nvSpPr>
            <p:cNvPr id="9" name="TextBox 8"/>
            <p:cNvSpPr txBox="1"/>
            <p:nvPr/>
          </p:nvSpPr>
          <p:spPr>
            <a:xfrm>
              <a:off x="6078256" y="1481631"/>
              <a:ext cx="946323" cy="8113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GB" sz="2400" dirty="0"/>
                <a:t>b</a:t>
              </a:r>
              <a:r>
                <a:rPr lang="en-GB" sz="2400" dirty="0" smtClean="0"/>
                <a:t>f:</a:t>
              </a:r>
            </a:p>
            <a:p>
              <a:pPr algn="ctr"/>
              <a:r>
                <a:rPr lang="en-GB" sz="2400" dirty="0" smtClean="0"/>
                <a:t>Work</a:t>
              </a:r>
              <a:endParaRPr lang="en-GB" sz="2400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6047417" y="1383314"/>
              <a:ext cx="1008000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442710" y="3945701"/>
            <a:ext cx="1440000" cy="1008000"/>
            <a:chOff x="5979783" y="2883904"/>
            <a:chExt cx="1440000" cy="1008000"/>
          </a:xfrm>
        </p:grpSpPr>
        <p:sp>
          <p:nvSpPr>
            <p:cNvPr id="10" name="TextBox 9"/>
            <p:cNvSpPr txBox="1"/>
            <p:nvPr/>
          </p:nvSpPr>
          <p:spPr>
            <a:xfrm>
              <a:off x="6080393" y="2982221"/>
              <a:ext cx="1238780" cy="8113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GB" sz="2400" dirty="0" smtClean="0"/>
                <a:t>bf:</a:t>
              </a:r>
            </a:p>
            <a:p>
              <a:pPr algn="ctr"/>
              <a:r>
                <a:rPr lang="en-GB" sz="2400" dirty="0" smtClean="0"/>
                <a:t>Instance</a:t>
              </a:r>
              <a:endParaRPr lang="en-GB" sz="240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5979783" y="2883904"/>
              <a:ext cx="1440000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090786" y="502768"/>
            <a:ext cx="1008000" cy="1008000"/>
            <a:chOff x="1833235" y="525688"/>
            <a:chExt cx="1008000" cy="1008000"/>
          </a:xfrm>
        </p:grpSpPr>
        <p:sp>
          <p:nvSpPr>
            <p:cNvPr id="4" name="TextBox 3"/>
            <p:cNvSpPr txBox="1"/>
            <p:nvPr/>
          </p:nvSpPr>
          <p:spPr>
            <a:xfrm>
              <a:off x="1864074" y="624005"/>
              <a:ext cx="946323" cy="8113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GB" sz="2400" dirty="0" err="1"/>
                <a:t>r</a:t>
              </a:r>
              <a:r>
                <a:rPr lang="en-GB" sz="2400" dirty="0" err="1" smtClean="0"/>
                <a:t>da</a:t>
              </a:r>
              <a:r>
                <a:rPr lang="en-GB" sz="2400" dirty="0" smtClean="0"/>
                <a:t>:</a:t>
              </a:r>
            </a:p>
            <a:p>
              <a:pPr algn="ctr"/>
              <a:r>
                <a:rPr lang="en-GB" sz="2400" dirty="0" smtClean="0"/>
                <a:t>Work</a:t>
              </a:r>
              <a:endParaRPr lang="en-GB" sz="2400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833235" y="525688"/>
              <a:ext cx="1008000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694786" y="1925538"/>
            <a:ext cx="1800000" cy="1008000"/>
            <a:chOff x="1493658" y="2123044"/>
            <a:chExt cx="1800000" cy="1008000"/>
          </a:xfrm>
        </p:grpSpPr>
        <p:sp>
          <p:nvSpPr>
            <p:cNvPr id="6" name="TextBox 5"/>
            <p:cNvSpPr txBox="1"/>
            <p:nvPr/>
          </p:nvSpPr>
          <p:spPr>
            <a:xfrm>
              <a:off x="1565566" y="2221361"/>
              <a:ext cx="1656184" cy="8113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GB" sz="2400" dirty="0" err="1"/>
                <a:t>r</a:t>
              </a:r>
              <a:r>
                <a:rPr lang="en-GB" sz="2400" dirty="0" err="1" smtClean="0"/>
                <a:t>da</a:t>
              </a:r>
              <a:r>
                <a:rPr lang="en-GB" sz="2400" dirty="0" smtClean="0"/>
                <a:t>:</a:t>
              </a:r>
            </a:p>
            <a:p>
              <a:pPr algn="ctr"/>
              <a:r>
                <a:rPr lang="en-GB" sz="2400" dirty="0" smtClean="0"/>
                <a:t>Expression</a:t>
              </a:r>
              <a:endParaRPr lang="en-GB" sz="2400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1493658" y="2123044"/>
              <a:ext cx="1800000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42786" y="3939351"/>
            <a:ext cx="2304000" cy="1008000"/>
            <a:chOff x="1331640" y="3746599"/>
            <a:chExt cx="2304000" cy="1008000"/>
          </a:xfrm>
        </p:grpSpPr>
        <p:sp>
          <p:nvSpPr>
            <p:cNvPr id="7" name="TextBox 6"/>
            <p:cNvSpPr txBox="1"/>
            <p:nvPr/>
          </p:nvSpPr>
          <p:spPr>
            <a:xfrm>
              <a:off x="1511532" y="3844916"/>
              <a:ext cx="1944216" cy="8113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GB" sz="2400" dirty="0" err="1"/>
                <a:t>r</a:t>
              </a:r>
              <a:r>
                <a:rPr lang="en-GB" sz="2400" dirty="0" err="1" smtClean="0"/>
                <a:t>da</a:t>
              </a:r>
              <a:r>
                <a:rPr lang="en-GB" sz="2400" dirty="0" smtClean="0"/>
                <a:t>:</a:t>
              </a:r>
            </a:p>
            <a:p>
              <a:pPr algn="ctr"/>
              <a:r>
                <a:rPr lang="en-GB" sz="2400" dirty="0" smtClean="0"/>
                <a:t>Manifestation</a:t>
              </a:r>
              <a:endParaRPr lang="en-GB" sz="2400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1331640" y="3746599"/>
              <a:ext cx="2304000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90786" y="5347233"/>
            <a:ext cx="1008000" cy="1008000"/>
            <a:chOff x="1842167" y="5370153"/>
            <a:chExt cx="1008000" cy="1008000"/>
          </a:xfrm>
        </p:grpSpPr>
        <p:sp>
          <p:nvSpPr>
            <p:cNvPr id="8" name="TextBox 7"/>
            <p:cNvSpPr txBox="1"/>
            <p:nvPr/>
          </p:nvSpPr>
          <p:spPr>
            <a:xfrm>
              <a:off x="1873006" y="5468470"/>
              <a:ext cx="946323" cy="811367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GB" sz="2400" dirty="0" err="1"/>
                <a:t>r</a:t>
              </a:r>
              <a:r>
                <a:rPr lang="en-GB" sz="2400" dirty="0" err="1" smtClean="0"/>
                <a:t>da</a:t>
              </a:r>
              <a:r>
                <a:rPr lang="en-GB" sz="2400" dirty="0" smtClean="0"/>
                <a:t>:</a:t>
              </a:r>
            </a:p>
            <a:p>
              <a:pPr algn="ctr"/>
              <a:r>
                <a:rPr lang="en-GB" sz="2400" dirty="0" smtClean="0"/>
                <a:t>Item</a:t>
              </a:r>
              <a:endParaRPr lang="en-GB" sz="2400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1842167" y="5370153"/>
              <a:ext cx="1008000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3" name="Curved Connector 22"/>
          <p:cNvCxnSpPr>
            <a:stCxn id="3" idx="0"/>
            <a:endCxn id="14" idx="6"/>
          </p:cNvCxnSpPr>
          <p:nvPr/>
        </p:nvCxnSpPr>
        <p:spPr>
          <a:xfrm rot="16200000" flipV="1">
            <a:off x="5534571" y="570984"/>
            <a:ext cx="1990713" cy="2862281"/>
          </a:xfrm>
          <a:prstGeom prst="curved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3" idx="4"/>
            <a:endCxn id="17" idx="6"/>
          </p:cNvCxnSpPr>
          <p:nvPr/>
        </p:nvCxnSpPr>
        <p:spPr>
          <a:xfrm rot="5400000">
            <a:off x="5607051" y="3497217"/>
            <a:ext cx="1845752" cy="2862281"/>
          </a:xfrm>
          <a:prstGeom prst="curved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stCxn id="3" idx="1"/>
            <a:endCxn id="15" idx="6"/>
          </p:cNvCxnSpPr>
          <p:nvPr/>
        </p:nvCxnSpPr>
        <p:spPr>
          <a:xfrm rot="16200000" flipV="1">
            <a:off x="6077372" y="1846953"/>
            <a:ext cx="715561" cy="1880732"/>
          </a:xfrm>
          <a:prstGeom prst="curved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3" idx="3"/>
            <a:endCxn id="16" idx="6"/>
          </p:cNvCxnSpPr>
          <p:nvPr/>
        </p:nvCxnSpPr>
        <p:spPr>
          <a:xfrm rot="5400000">
            <a:off x="6268408" y="3336241"/>
            <a:ext cx="585488" cy="1628732"/>
          </a:xfrm>
          <a:prstGeom prst="curvedConnector2">
            <a:avLst/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19" idx="6"/>
            <a:endCxn id="16" idx="2"/>
          </p:cNvCxnSpPr>
          <p:nvPr/>
        </p:nvCxnSpPr>
        <p:spPr>
          <a:xfrm flipV="1">
            <a:off x="2882710" y="4443351"/>
            <a:ext cx="560076" cy="6350"/>
          </a:xfrm>
          <a:prstGeom prst="curvedConnector3">
            <a:avLst>
              <a:gd name="adj1" fmla="val 50000"/>
            </a:avLst>
          </a:prstGeom>
          <a:ln w="25400">
            <a:prstDash val="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104048" y="632584"/>
            <a:ext cx="3029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isbd:P1193  (</a:t>
            </a:r>
            <a:r>
              <a:rPr lang="en-GB" dirty="0"/>
              <a:t>has work aspect 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435621" y="1783207"/>
            <a:ext cx="2473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isbd:P1190</a:t>
            </a:r>
          </a:p>
          <a:p>
            <a:r>
              <a:rPr lang="en-GB" dirty="0" smtClean="0"/>
              <a:t>(</a:t>
            </a:r>
            <a:r>
              <a:rPr lang="en-GB" dirty="0"/>
              <a:t>has </a:t>
            </a:r>
            <a:r>
              <a:rPr lang="en-GB" dirty="0" smtClean="0"/>
              <a:t>expression aspect )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5706390" y="4443351"/>
            <a:ext cx="2817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isbd:P1192</a:t>
            </a:r>
          </a:p>
          <a:p>
            <a:r>
              <a:rPr lang="en-GB" dirty="0" smtClean="0"/>
              <a:t>(</a:t>
            </a:r>
            <a:r>
              <a:rPr lang="en-GB" dirty="0"/>
              <a:t>has </a:t>
            </a:r>
            <a:r>
              <a:rPr lang="en-GB" dirty="0" smtClean="0"/>
              <a:t>manifestation aspect )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5064858" y="5849617"/>
            <a:ext cx="3104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isbd:P1191  (</a:t>
            </a:r>
            <a:r>
              <a:rPr lang="en-GB" dirty="0"/>
              <a:t>has </a:t>
            </a:r>
            <a:r>
              <a:rPr lang="en-GB" dirty="0" smtClean="0"/>
              <a:t>item aspect )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698723" y="1437037"/>
            <a:ext cx="340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rdae:P20231 (has work expressed)</a:t>
            </a:r>
            <a:endParaRPr lang="en-GB" dirty="0"/>
          </a:p>
        </p:txBody>
      </p:sp>
      <p:cxnSp>
        <p:nvCxnSpPr>
          <p:cNvPr id="40" name="Curved Connector 39"/>
          <p:cNvCxnSpPr>
            <a:stCxn id="15" idx="0"/>
            <a:endCxn id="14" idx="4"/>
          </p:cNvCxnSpPr>
          <p:nvPr/>
        </p:nvCxnSpPr>
        <p:spPr>
          <a:xfrm rot="5400000" flipH="1" flipV="1">
            <a:off x="4387401" y="1718153"/>
            <a:ext cx="414770" cy="12700"/>
          </a:xfrm>
          <a:prstGeom prst="curvedConnector3">
            <a:avLst>
              <a:gd name="adj1" fmla="val 50000"/>
            </a:avLst>
          </a:prstGeom>
          <a:ln w="508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698723" y="5075285"/>
            <a:ext cx="4321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rdai:P40049 (has manifestation exemplified)</a:t>
            </a:r>
            <a:endParaRPr lang="en-GB" dirty="0"/>
          </a:p>
        </p:txBody>
      </p:sp>
      <p:cxnSp>
        <p:nvCxnSpPr>
          <p:cNvPr id="43" name="Curved Connector 42"/>
          <p:cNvCxnSpPr>
            <a:stCxn id="17" idx="0"/>
            <a:endCxn id="16" idx="4"/>
          </p:cNvCxnSpPr>
          <p:nvPr/>
        </p:nvCxnSpPr>
        <p:spPr>
          <a:xfrm rot="5400000" flipH="1" flipV="1">
            <a:off x="4394845" y="5147292"/>
            <a:ext cx="399882" cy="12700"/>
          </a:xfrm>
          <a:prstGeom prst="curvedConnector3">
            <a:avLst>
              <a:gd name="adj1" fmla="val 50000"/>
            </a:avLst>
          </a:prstGeom>
          <a:ln w="508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16" idx="0"/>
            <a:endCxn id="15" idx="4"/>
          </p:cNvCxnSpPr>
          <p:nvPr/>
        </p:nvCxnSpPr>
        <p:spPr>
          <a:xfrm rot="5400000" flipH="1" flipV="1">
            <a:off x="4091880" y="3436445"/>
            <a:ext cx="1005813" cy="12700"/>
          </a:xfrm>
          <a:prstGeom prst="curvedConnector3">
            <a:avLst>
              <a:gd name="adj1" fmla="val 50000"/>
            </a:avLst>
          </a:prstGeom>
          <a:ln w="508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698723" y="2947694"/>
            <a:ext cx="16321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rdam:P30139</a:t>
            </a:r>
          </a:p>
          <a:p>
            <a:r>
              <a:rPr lang="en-GB" dirty="0" smtClean="0"/>
              <a:t>(has expression</a:t>
            </a:r>
          </a:p>
          <a:p>
            <a:r>
              <a:rPr lang="en-GB" dirty="0" smtClean="0"/>
              <a:t>manifested)</a:t>
            </a:r>
            <a:endParaRPr lang="en-GB" dirty="0"/>
          </a:p>
        </p:txBody>
      </p:sp>
      <p:cxnSp>
        <p:nvCxnSpPr>
          <p:cNvPr id="60" name="Curved Connector 59"/>
          <p:cNvCxnSpPr>
            <a:stCxn id="19" idx="0"/>
            <a:endCxn id="18" idx="4"/>
          </p:cNvCxnSpPr>
          <p:nvPr/>
        </p:nvCxnSpPr>
        <p:spPr>
          <a:xfrm rot="5400000" flipH="1" flipV="1">
            <a:off x="1665446" y="3437153"/>
            <a:ext cx="1005813" cy="11284"/>
          </a:xfrm>
          <a:prstGeom prst="curvedConnector3">
            <a:avLst>
              <a:gd name="adj1" fmla="val 50000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181010" y="2997481"/>
            <a:ext cx="1189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f:</a:t>
            </a:r>
          </a:p>
          <a:p>
            <a:r>
              <a:rPr lang="en-GB" dirty="0" err="1" smtClean="0"/>
              <a:t>instanceOf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2213381" y="1252483"/>
            <a:ext cx="1409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f:</a:t>
            </a:r>
          </a:p>
          <a:p>
            <a:r>
              <a:rPr lang="en-GB" dirty="0" err="1" smtClean="0"/>
              <a:t>expressionOf</a:t>
            </a:r>
            <a:endParaRPr lang="en-GB" dirty="0"/>
          </a:p>
        </p:txBody>
      </p:sp>
      <p:cxnSp>
        <p:nvCxnSpPr>
          <p:cNvPr id="64" name="Curved Connector 63"/>
          <p:cNvCxnSpPr>
            <a:stCxn id="18" idx="2"/>
            <a:endCxn id="18" idx="0"/>
          </p:cNvCxnSpPr>
          <p:nvPr/>
        </p:nvCxnSpPr>
        <p:spPr>
          <a:xfrm rot="10800000" flipH="1">
            <a:off x="1669994" y="1931888"/>
            <a:ext cx="504000" cy="504000"/>
          </a:xfrm>
          <a:prstGeom prst="curvedConnector4">
            <a:avLst>
              <a:gd name="adj1" fmla="val -45357"/>
              <a:gd name="adj2" fmla="val 145357"/>
            </a:avLst>
          </a:prstGeom>
          <a:ln w="25400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>
            <a:stCxn id="18" idx="6"/>
            <a:endCxn id="15" idx="2"/>
          </p:cNvCxnSpPr>
          <p:nvPr/>
        </p:nvCxnSpPr>
        <p:spPr>
          <a:xfrm flipV="1">
            <a:off x="2677994" y="2429538"/>
            <a:ext cx="1016792" cy="6350"/>
          </a:xfrm>
          <a:prstGeom prst="curvedConnector3">
            <a:avLst>
              <a:gd name="adj1" fmla="val 50000"/>
            </a:avLst>
          </a:prstGeom>
          <a:ln w="25400">
            <a:prstDash val="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281573" y="2997481"/>
            <a:ext cx="1656184" cy="1008000"/>
            <a:chOff x="5796136" y="4368320"/>
            <a:chExt cx="1656184" cy="1008000"/>
          </a:xfrm>
        </p:grpSpPr>
        <p:sp>
          <p:nvSpPr>
            <p:cNvPr id="71" name="Oval 70"/>
            <p:cNvSpPr/>
            <p:nvPr/>
          </p:nvSpPr>
          <p:spPr>
            <a:xfrm>
              <a:off x="5796136" y="4368320"/>
              <a:ext cx="1656184" cy="1008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014931" y="4466637"/>
              <a:ext cx="1218594" cy="81136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algn="ctr"/>
              <a:r>
                <a:rPr lang="en-GB" sz="2400" dirty="0" smtClean="0"/>
                <a:t>marc21:</a:t>
              </a:r>
            </a:p>
            <a:p>
              <a:pPr algn="ctr"/>
              <a:r>
                <a:rPr lang="en-GB" sz="2400" dirty="0" smtClean="0"/>
                <a:t>Resource</a:t>
              </a:r>
              <a:endParaRPr lang="en-GB" sz="2400" dirty="0"/>
            </a:p>
          </p:txBody>
        </p:sp>
      </p:grpSp>
      <p:cxnSp>
        <p:nvCxnSpPr>
          <p:cNvPr id="73" name="Curved Connector 72"/>
          <p:cNvCxnSpPr>
            <a:stCxn id="71" idx="0"/>
            <a:endCxn id="18" idx="2"/>
          </p:cNvCxnSpPr>
          <p:nvPr/>
        </p:nvCxnSpPr>
        <p:spPr>
          <a:xfrm rot="5400000" flipH="1" flipV="1">
            <a:off x="1109033" y="2436521"/>
            <a:ext cx="561593" cy="560329"/>
          </a:xfrm>
          <a:prstGeom prst="curvedConnector2">
            <a:avLst/>
          </a:prstGeom>
          <a:ln w="25400">
            <a:prstDash val="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>
            <a:stCxn id="71" idx="4"/>
            <a:endCxn id="19" idx="2"/>
          </p:cNvCxnSpPr>
          <p:nvPr/>
        </p:nvCxnSpPr>
        <p:spPr>
          <a:xfrm rot="16200000" flipH="1">
            <a:off x="1054077" y="4061068"/>
            <a:ext cx="444220" cy="333045"/>
          </a:xfrm>
          <a:prstGeom prst="curvedConnector2">
            <a:avLst/>
          </a:prstGeom>
          <a:ln w="25400">
            <a:prstDash val="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951390" y="2020389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/>
              <a:t>?</a:t>
            </a:r>
            <a:endParaRPr lang="en-GB" sz="48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81573" y="310439"/>
            <a:ext cx="18501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Mapping</a:t>
            </a:r>
          </a:p>
          <a:p>
            <a:r>
              <a:rPr lang="en-GB" sz="3600" dirty="0" smtClean="0"/>
              <a:t>entities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797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38" grpId="0"/>
      <p:bldP spid="39" grpId="0"/>
      <p:bldP spid="42" grpId="0"/>
      <p:bldP spid="58" grpId="0"/>
      <p:bldP spid="62" grpId="0"/>
      <p:bldP spid="63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Top-down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Examine local schema</a:t>
            </a:r>
          </a:p>
          <a:p>
            <a:r>
              <a:rPr lang="en-GB" dirty="0" smtClean="0"/>
              <a:t>Identify the common elements</a:t>
            </a:r>
          </a:p>
          <a:p>
            <a:r>
              <a:rPr lang="en-GB" dirty="0" smtClean="0"/>
              <a:t>Create a common/global element set (RDF)</a:t>
            </a:r>
          </a:p>
          <a:p>
            <a:r>
              <a:rPr lang="en-GB" dirty="0" smtClean="0"/>
              <a:t>Refine the global element set to connect down (map) to specific local elements</a:t>
            </a:r>
          </a:p>
          <a:p>
            <a:r>
              <a:rPr lang="en-GB" dirty="0" smtClean="0"/>
              <a:t>Issues</a:t>
            </a:r>
          </a:p>
          <a:p>
            <a:pPr lvl="1"/>
            <a:r>
              <a:rPr lang="en-GB" dirty="0" smtClean="0"/>
              <a:t>Common </a:t>
            </a:r>
            <a:r>
              <a:rPr lang="en-GB" dirty="0"/>
              <a:t>elements may not cover the same space as local elements</a:t>
            </a:r>
          </a:p>
          <a:p>
            <a:pPr lvl="2"/>
            <a:r>
              <a:rPr lang="en-GB" dirty="0"/>
              <a:t>Refinement not possible</a:t>
            </a:r>
          </a:p>
          <a:p>
            <a:pPr lvl="2"/>
            <a:r>
              <a:rPr lang="en-GB" dirty="0"/>
              <a:t>Common elements have to be augmented</a:t>
            </a:r>
          </a:p>
          <a:p>
            <a:pPr lvl="1"/>
            <a:r>
              <a:rPr lang="en-GB" dirty="0"/>
              <a:t>Favours the global over the local</a:t>
            </a:r>
          </a:p>
          <a:p>
            <a:pPr lvl="2"/>
            <a:r>
              <a:rPr lang="en-GB" dirty="0"/>
              <a:t>Encourages a good-enough approach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1329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Bottom-up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Publish the local schema(s) in RDF</a:t>
            </a:r>
          </a:p>
          <a:p>
            <a:r>
              <a:rPr lang="en-GB" dirty="0" smtClean="0"/>
              <a:t>Map local elements from different schema to lowest common (dumber) elements – add new elements if necessary</a:t>
            </a:r>
          </a:p>
          <a:p>
            <a:r>
              <a:rPr lang="en-GB" dirty="0" smtClean="0"/>
              <a:t>Continue until all local schema have been mapped</a:t>
            </a:r>
          </a:p>
          <a:p>
            <a:r>
              <a:rPr lang="en-GB" dirty="0" smtClean="0"/>
              <a:t>Issues</a:t>
            </a:r>
          </a:p>
          <a:p>
            <a:pPr lvl="1"/>
            <a:r>
              <a:rPr lang="en-GB" dirty="0"/>
              <a:t>Multiplicity of RDF element sets</a:t>
            </a:r>
          </a:p>
          <a:p>
            <a:pPr lvl="2"/>
            <a:r>
              <a:rPr lang="en-GB" dirty="0"/>
              <a:t>Frequent overlap and </a:t>
            </a:r>
            <a:r>
              <a:rPr lang="en-GB" dirty="0" smtClean="0"/>
              <a:t>redundancy</a:t>
            </a:r>
          </a:p>
          <a:p>
            <a:pPr lvl="1"/>
            <a:r>
              <a:rPr lang="en-GB" dirty="0" smtClean="0"/>
              <a:t>Local management resources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815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ordon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GordonPPT</Template>
  <TotalTime>331</TotalTime>
  <Words>720</Words>
  <Application>Microsoft Office PowerPoint</Application>
  <PresentationFormat>On-screen Show (4:3)</PresentationFormat>
  <Paragraphs>173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GordonPPT</vt:lpstr>
      <vt:lpstr>RDA: thinking globally, acting globally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Top-down</vt:lpstr>
      <vt:lpstr>Bottom-up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Linked Data</dc:title>
  <dc:creator>Gordon Dunsire</dc:creator>
  <cp:lastModifiedBy>Gordon Dunsire</cp:lastModifiedBy>
  <cp:revision>26</cp:revision>
  <dcterms:created xsi:type="dcterms:W3CDTF">2014-05-07T12:09:05Z</dcterms:created>
  <dcterms:modified xsi:type="dcterms:W3CDTF">2014-06-29T02:12:32Z</dcterms:modified>
</cp:coreProperties>
</file>