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3" r:id="rId3"/>
    <p:sldId id="278" r:id="rId4"/>
    <p:sldId id="267" r:id="rId5"/>
    <p:sldId id="273" r:id="rId6"/>
    <p:sldId id="270" r:id="rId7"/>
    <p:sldId id="274" r:id="rId8"/>
    <p:sldId id="275" r:id="rId9"/>
    <p:sldId id="279" r:id="rId10"/>
  </p:sldIdLst>
  <p:sldSz cx="13055600" cy="9791700"/>
  <p:notesSz cx="17475200" cy="979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51" autoAdjust="0"/>
  </p:normalViewPr>
  <p:slideViewPr>
    <p:cSldViewPr>
      <p:cViewPr varScale="1">
        <p:scale>
          <a:sx n="68" d="100"/>
          <a:sy n="68" d="100"/>
        </p:scale>
        <p:origin x="957" y="66"/>
      </p:cViewPr>
      <p:guideLst>
        <p:guide orient="horz" pos="2880"/>
        <p:guide pos="1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9114-80B5-4ED7-B8E5-3A0868472264}" type="datetime4">
              <a:rPr lang="en-US" smtClean="0"/>
              <a:t>July 5, 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3389-A65E-496A-AB6E-7A5B74EF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CE7E-43AE-4D7A-AD6D-EFF496C901FD}" type="datetime4">
              <a:rPr lang="en-US" smtClean="0"/>
              <a:t>July 5, 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43D-6859-4C14-84A8-D9538C97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F42C2-A0E0-4A3E-AF7F-1490075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ABE-B97B-4A73-B202-6A3F101785E5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9B245-955B-4246-A129-BE33BAC62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13055600" cy="744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D51EB834-5A36-462F-9766-CF5252829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48808" y="4057651"/>
            <a:ext cx="12106792" cy="1908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402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3823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3566-6046-4E9C-8D17-ED54F38F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FB21-2B77-4727-8DA0-73215DD5C57C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AE417-89F3-4937-8D80-F2DD32C66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3FAD77-7179-4530-8741-F8500359AB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D0B4B6A-2A81-4C9F-B649-C12A8B0BD189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047D8-AC63-4F78-8530-D1DE054AE7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810" y="2762250"/>
            <a:ext cx="10070412" cy="4343400"/>
          </a:xfrm>
          <a:prstGeom prst="rect">
            <a:avLst/>
          </a:prstGeom>
        </p:spPr>
        <p:txBody>
          <a:bodyPr/>
          <a:lstStyle>
            <a:lvl1pPr>
              <a:defRPr sz="1793"/>
            </a:lvl1pPr>
          </a:lstStyle>
          <a:p>
            <a:pPr lvl="0"/>
            <a:r>
              <a:rPr lang="en-US" dirty="0"/>
              <a:t>Click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4580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9CF6-AB2D-46CF-8D43-4A168618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8080-C00F-4680-BFFC-33C890FA1B6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936E-F890-4240-8C96-18902985B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34479D8-3FF8-47A6-AFE0-325303D56120}"/>
              </a:ext>
            </a:extLst>
          </p:cNvPr>
          <p:cNvSpPr/>
          <p:nvPr userDrawn="1"/>
        </p:nvSpPr>
        <p:spPr>
          <a:xfrm>
            <a:off x="0" y="0"/>
            <a:ext cx="4714931" cy="5876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793752"/>
            <a:ext cx="5058096" cy="914400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9DB7F-780C-47BB-B26D-B55B3217E60E}"/>
              </a:ext>
            </a:extLst>
          </p:cNvPr>
          <p:cNvSpPr txBox="1"/>
          <p:nvPr userDrawn="1"/>
        </p:nvSpPr>
        <p:spPr>
          <a:xfrm>
            <a:off x="-92983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147800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833AC-CE29-412E-9586-A2CCCF75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087-20D5-46FC-9AC3-EF55EF059985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5548F-1227-419F-8672-16150B2A2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E9B1FBC-B132-49E1-B55E-D2FA9F7C099B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8405156" y="793752"/>
            <a:ext cx="4650583" cy="914400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C29F6-276F-4ED4-8E5F-E4899554D283}"/>
              </a:ext>
            </a:extLst>
          </p:cNvPr>
          <p:cNvSpPr txBox="1"/>
          <p:nvPr userDrawn="1"/>
        </p:nvSpPr>
        <p:spPr>
          <a:xfrm>
            <a:off x="908958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393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A163D-3886-46C1-8E21-E308A8AB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631-B86C-466A-BEA1-F9227B57F3C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0779-0233-4175-AB80-845BB3D3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CBA3B939-BD69-4490-A25D-1CF8698643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731" y="4057650"/>
            <a:ext cx="8064869" cy="689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483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1009650"/>
            <a:ext cx="7688230" cy="758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5556250"/>
            <a:ext cx="1869152" cy="3035300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342900"/>
            <a:ext cx="13055600" cy="914400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E2A89CE0-A685-4873-8C87-2996DED58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705" y="578764"/>
            <a:ext cx="12254189" cy="321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9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Part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64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6F2EA-0AF8-4EF4-BD94-B4017F8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EDB0C-E1C2-4B21-AE98-8E76A7AA4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B40AA9-D85B-4470-887F-CE34A8661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20D11E-C62D-46C5-97AC-FEF02646AE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7972" y="2914650"/>
            <a:ext cx="9165487" cy="3772168"/>
          </a:xfrm>
          <a:prstGeom prst="rect">
            <a:avLst/>
          </a:prstGeom>
        </p:spPr>
        <p:txBody>
          <a:bodyPr/>
          <a:lstStyle>
            <a:lvl1pPr>
              <a:defRPr sz="1644"/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962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</p:spTree>
    <p:extLst>
      <p:ext uri="{BB962C8B-B14F-4D97-AF65-F5344CB8AC3E}">
        <p14:creationId xmlns:p14="http://schemas.microsoft.com/office/powerpoint/2010/main" val="380457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 userDrawn="1"/>
        </p:nvSpPr>
        <p:spPr>
          <a:xfrm>
            <a:off x="0" y="8769355"/>
            <a:ext cx="9393201" cy="184150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 userDrawn="1"/>
        </p:nvSpPr>
        <p:spPr>
          <a:xfrm>
            <a:off x="9421666" y="8769355"/>
            <a:ext cx="3633935" cy="184150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 userDrawn="1"/>
        </p:nvSpPr>
        <p:spPr>
          <a:xfrm>
            <a:off x="341571" y="8769350"/>
            <a:ext cx="474404" cy="768350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C34AD-FD71-460F-9ECD-D1EB5F3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3200" y="9010651"/>
            <a:ext cx="33449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 baseline="0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fld id="{DD02AD68-BFEF-40C1-90D1-D37F2BFFA27B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4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E15B787B-E169-4A6D-9BAB-6F919C455F16}"/>
              </a:ext>
            </a:extLst>
          </p:cNvPr>
          <p:cNvSpPr txBox="1">
            <a:spLocks/>
          </p:cNvSpPr>
          <p:nvPr userDrawn="1"/>
        </p:nvSpPr>
        <p:spPr>
          <a:xfrm>
            <a:off x="948808" y="9010651"/>
            <a:ext cx="3344904" cy="501645"/>
          </a:xfrm>
          <a:prstGeom prst="rect">
            <a:avLst/>
          </a:prstGeom>
        </p:spPr>
        <p:txBody>
          <a:bodyPr vert="horz" lIns="68314" tIns="34157" rIns="68314" bIns="34157" rtlCol="0" anchor="ctr"/>
          <a:lstStyle>
            <a:defPPr>
              <a:defRPr lang="en-US"/>
            </a:defPPr>
            <a:lvl1pPr marL="0" algn="r" defTabSz="914400" rtl="0" eaLnBrk="1" latinLnBrk="0" hangingPunct="1">
              <a:defRPr sz="2200" kern="1200" baseline="0">
                <a:solidFill>
                  <a:srgbClr val="203189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44" dirty="0"/>
              <a:t>RDA Forum, ALA Annual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 userDrawn="1"/>
        </p:nvSpPr>
        <p:spPr>
          <a:xfrm>
            <a:off x="10272369" y="7784375"/>
            <a:ext cx="2427631" cy="9278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7" r:id="rId6"/>
    <p:sldLayoutId id="2147483675" r:id="rId7"/>
    <p:sldLayoutId id="2147483678" r:id="rId8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56225-C582-43EA-8598-CF590608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C84627-B013-468F-8BBF-08275E2E1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950F9-5E83-4361-8966-5EAB53DF4D13}"/>
              </a:ext>
            </a:extLst>
          </p:cNvPr>
          <p:cNvSpPr txBox="1"/>
          <p:nvPr/>
        </p:nvSpPr>
        <p:spPr>
          <a:xfrm>
            <a:off x="1623886" y="1238250"/>
            <a:ext cx="95505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tx2"/>
                </a:solidFill>
              </a:rPr>
              <a:t>Content of beta RDA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5F3D0-FB49-44EB-9A90-5F65FCD1C923}"/>
              </a:ext>
            </a:extLst>
          </p:cNvPr>
          <p:cNvSpPr txBox="1"/>
          <p:nvPr/>
        </p:nvSpPr>
        <p:spPr>
          <a:xfrm>
            <a:off x="1654416" y="4286250"/>
            <a:ext cx="9489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Gordon Dunsire, Chair, RSC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Presented at RDA Forum, ALA Annual</a:t>
            </a:r>
          </a:p>
          <a:p>
            <a:pPr algn="ctr"/>
            <a:r>
              <a:rPr lang="en-US" sz="4000">
                <a:solidFill>
                  <a:schemeClr val="tx2"/>
                </a:solidFill>
              </a:rPr>
              <a:t>June 23, </a:t>
            </a:r>
            <a:r>
              <a:rPr lang="en-US" sz="4000" dirty="0">
                <a:solidFill>
                  <a:schemeClr val="tx2"/>
                </a:solidFill>
              </a:rPr>
              <a:t>2018, New Orleans, USA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0F18B-770B-4E4F-B736-DE96F0496A53}"/>
              </a:ext>
            </a:extLst>
          </p:cNvPr>
          <p:cNvSpPr txBox="1"/>
          <p:nvPr/>
        </p:nvSpPr>
        <p:spPr>
          <a:xfrm>
            <a:off x="3499785" y="2510579"/>
            <a:ext cx="57987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A brief overview</a:t>
            </a:r>
          </a:p>
        </p:txBody>
      </p:sp>
    </p:spTree>
    <p:extLst>
      <p:ext uri="{BB962C8B-B14F-4D97-AF65-F5344CB8AC3E}">
        <p14:creationId xmlns:p14="http://schemas.microsoft.com/office/powerpoint/2010/main" val="191871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21730-D6BA-43B9-A87B-F6E0448B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B5EBED-2DBA-46E7-BA36-28AA8713D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EDD62F-222F-4472-A2AC-803D805179A0}"/>
              </a:ext>
            </a:extLst>
          </p:cNvPr>
          <p:cNvSpPr txBox="1">
            <a:spLocks/>
          </p:cNvSpPr>
          <p:nvPr/>
        </p:nvSpPr>
        <p:spPr>
          <a:xfrm>
            <a:off x="628817" y="355409"/>
            <a:ext cx="5059602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Impacts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29822-F48B-44A8-AADF-5625E44D8593}"/>
              </a:ext>
            </a:extLst>
          </p:cNvPr>
          <p:cNvSpPr txBox="1"/>
          <p:nvPr/>
        </p:nvSpPr>
        <p:spPr>
          <a:xfrm>
            <a:off x="628817" y="1390650"/>
            <a:ext cx="112329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IFLA Library Reference Model (2017)</a:t>
            </a:r>
          </a:p>
          <a:p>
            <a:pPr lvl="1"/>
            <a:r>
              <a:rPr lang="en-GB" sz="4000" dirty="0"/>
              <a:t>New entities (Agent, Collective Agent, </a:t>
            </a:r>
            <a:r>
              <a:rPr lang="en-GB" sz="4000" dirty="0" err="1"/>
              <a:t>Nomen</a:t>
            </a:r>
            <a:r>
              <a:rPr lang="en-GB" sz="4000" dirty="0"/>
              <a:t>, Place, Timespan)</a:t>
            </a:r>
          </a:p>
          <a:p>
            <a:pPr lvl="1"/>
            <a:r>
              <a:rPr lang="en-GB" sz="4000" dirty="0"/>
              <a:t>Shift from attribute to relationship</a:t>
            </a:r>
          </a:p>
          <a:p>
            <a:pPr lvl="1"/>
            <a:r>
              <a:rPr lang="en-GB" sz="4000" dirty="0"/>
              <a:t>Aggregate manifestations &amp; serial works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CF393F-C3B8-431A-B86E-D90164C6BA14}"/>
              </a:ext>
            </a:extLst>
          </p:cNvPr>
          <p:cNvSpPr txBox="1"/>
          <p:nvPr/>
        </p:nvSpPr>
        <p:spPr>
          <a:xfrm>
            <a:off x="628817" y="4751754"/>
            <a:ext cx="8745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Internationalization</a:t>
            </a:r>
          </a:p>
          <a:p>
            <a:r>
              <a:rPr lang="en-GB" sz="4800" dirty="0"/>
              <a:t>	</a:t>
            </a:r>
            <a:r>
              <a:rPr lang="en-GB" sz="4000" dirty="0"/>
              <a:t>No “one way” of describing an entity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93633B-E268-445A-B0E2-596A126F88A0}"/>
              </a:ext>
            </a:extLst>
          </p:cNvPr>
          <p:cNvSpPr txBox="1"/>
          <p:nvPr/>
        </p:nvSpPr>
        <p:spPr>
          <a:xfrm>
            <a:off x="628817" y="6389310"/>
            <a:ext cx="9604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Communities</a:t>
            </a:r>
          </a:p>
          <a:p>
            <a:r>
              <a:rPr lang="en-GB" sz="4800" dirty="0"/>
              <a:t>	</a:t>
            </a:r>
            <a:r>
              <a:rPr lang="en-GB" sz="4000" dirty="0"/>
              <a:t>Libraries, archives, museums, linked data</a:t>
            </a:r>
          </a:p>
        </p:txBody>
      </p:sp>
    </p:spTree>
    <p:extLst>
      <p:ext uri="{BB962C8B-B14F-4D97-AF65-F5344CB8AC3E}">
        <p14:creationId xmlns:p14="http://schemas.microsoft.com/office/powerpoint/2010/main" val="110564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7" y="322918"/>
            <a:ext cx="5059602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The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7A06E5-38DB-4476-8711-BF6FD72A643A}"/>
              </a:ext>
            </a:extLst>
          </p:cNvPr>
          <p:cNvSpPr txBox="1"/>
          <p:nvPr/>
        </p:nvSpPr>
        <p:spPr>
          <a:xfrm>
            <a:off x="866018" y="1706576"/>
            <a:ext cx="2815899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4800" dirty="0"/>
              <a:t>13 entities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E380C-CCFF-445E-97ED-255D1FE52FA5}"/>
              </a:ext>
            </a:extLst>
          </p:cNvPr>
          <p:cNvSpPr txBox="1"/>
          <p:nvPr/>
        </p:nvSpPr>
        <p:spPr>
          <a:xfrm>
            <a:off x="4089400" y="1694098"/>
            <a:ext cx="4197688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4800" dirty="0"/>
              <a:t>1700+ elements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7701F8-5FC6-4D2D-9B7F-71A18A294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277495"/>
              </p:ext>
            </p:extLst>
          </p:nvPr>
        </p:nvGraphicFramePr>
        <p:xfrm>
          <a:off x="866018" y="2695577"/>
          <a:ext cx="9166981" cy="4480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18962">
                  <a:extLst>
                    <a:ext uri="{9D8B030D-6E8A-4147-A177-3AD203B41FA5}">
                      <a16:colId xmlns:a16="http://schemas.microsoft.com/office/drawing/2014/main" val="2351244148"/>
                    </a:ext>
                  </a:extLst>
                </a:gridCol>
                <a:gridCol w="1103491">
                  <a:extLst>
                    <a:ext uri="{9D8B030D-6E8A-4147-A177-3AD203B41FA5}">
                      <a16:colId xmlns:a16="http://schemas.microsoft.com/office/drawing/2014/main" val="1902807445"/>
                    </a:ext>
                  </a:extLst>
                </a:gridCol>
                <a:gridCol w="547294">
                  <a:extLst>
                    <a:ext uri="{9D8B030D-6E8A-4147-A177-3AD203B41FA5}">
                      <a16:colId xmlns:a16="http://schemas.microsoft.com/office/drawing/2014/main" val="76765333"/>
                    </a:ext>
                  </a:extLst>
                </a:gridCol>
                <a:gridCol w="3597788">
                  <a:extLst>
                    <a:ext uri="{9D8B030D-6E8A-4147-A177-3AD203B41FA5}">
                      <a16:colId xmlns:a16="http://schemas.microsoft.com/office/drawing/2014/main" val="2134271122"/>
                    </a:ext>
                  </a:extLst>
                </a:gridCol>
                <a:gridCol w="899446">
                  <a:extLst>
                    <a:ext uri="{9D8B030D-6E8A-4147-A177-3AD203B41FA5}">
                      <a16:colId xmlns:a16="http://schemas.microsoft.com/office/drawing/2014/main" val="647232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Work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388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Agent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175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933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Expression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291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Person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85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338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Manifestation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282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Collective Agent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141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Item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70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Corporate Body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84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928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Place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45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Family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46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983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Timespan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54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err="1"/>
                        <a:t>Nomen</a:t>
                      </a:r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169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390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RDA Entity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/>
                        <a:t>27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28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29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127583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Focus on elements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7A06E5-38DB-4476-8711-BF6FD72A643A}"/>
              </a:ext>
            </a:extLst>
          </p:cNvPr>
          <p:cNvSpPr txBox="1"/>
          <p:nvPr/>
        </p:nvSpPr>
        <p:spPr>
          <a:xfrm>
            <a:off x="632724" y="6437299"/>
            <a:ext cx="1133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Navigation to “nearest neighbour” elements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DB9C68-315B-41BA-9D13-28E4C6EAB8FB}"/>
              </a:ext>
            </a:extLst>
          </p:cNvPr>
          <p:cNvSpPr txBox="1"/>
          <p:nvPr/>
        </p:nvSpPr>
        <p:spPr>
          <a:xfrm>
            <a:off x="632724" y="1771650"/>
            <a:ext cx="7661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Each element has own “page”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3E715-3CA6-48EB-AE57-F91EC423002A}"/>
              </a:ext>
            </a:extLst>
          </p:cNvPr>
          <p:cNvSpPr txBox="1"/>
          <p:nvPr/>
        </p:nvSpPr>
        <p:spPr>
          <a:xfrm>
            <a:off x="632724" y="2938062"/>
            <a:ext cx="9646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Elements grouped by entity “chapter”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0F596C-6829-4180-AFCD-FAC76AA14626}"/>
              </a:ext>
            </a:extLst>
          </p:cNvPr>
          <p:cNvSpPr txBox="1"/>
          <p:nvPr/>
        </p:nvSpPr>
        <p:spPr>
          <a:xfrm>
            <a:off x="632724" y="4104474"/>
            <a:ext cx="6727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Element reference section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D07906-F01C-4191-A6CE-13F3F13F8346}"/>
              </a:ext>
            </a:extLst>
          </p:cNvPr>
          <p:cNvSpPr txBox="1"/>
          <p:nvPr/>
        </p:nvSpPr>
        <p:spPr>
          <a:xfrm>
            <a:off x="632724" y="5270886"/>
            <a:ext cx="7268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Element recording methods </a:t>
            </a:r>
          </a:p>
        </p:txBody>
      </p:sp>
    </p:spTree>
    <p:extLst>
      <p:ext uri="{BB962C8B-B14F-4D97-AF65-F5344CB8AC3E}">
        <p14:creationId xmlns:p14="http://schemas.microsoft.com/office/powerpoint/2010/main" val="408677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Application profiles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628816" y="1550254"/>
            <a:ext cx="8852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What elements must be recorded?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0FC36A-5CCE-44F7-BA8E-6F9A42DB9C82}"/>
              </a:ext>
            </a:extLst>
          </p:cNvPr>
          <p:cNvSpPr txBox="1"/>
          <p:nvPr/>
        </p:nvSpPr>
        <p:spPr>
          <a:xfrm>
            <a:off x="889000" y="2455604"/>
            <a:ext cx="9274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What elements should be recorded?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137E1B-ACB5-47FE-B744-90565E02592C}"/>
              </a:ext>
            </a:extLst>
          </p:cNvPr>
          <p:cNvSpPr txBox="1"/>
          <p:nvPr/>
        </p:nvSpPr>
        <p:spPr>
          <a:xfrm>
            <a:off x="1270000" y="3361247"/>
            <a:ext cx="8659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What elements may be repeated?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F4EF4-3057-48EF-806D-7108BEE7B9AE}"/>
              </a:ext>
            </a:extLst>
          </p:cNvPr>
          <p:cNvSpPr txBox="1"/>
          <p:nvPr/>
        </p:nvSpPr>
        <p:spPr>
          <a:xfrm>
            <a:off x="1574800" y="4266890"/>
            <a:ext cx="7391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What vocabularies are used?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2E6FF-DD8E-471B-A3F8-88ADA087104D}"/>
              </a:ext>
            </a:extLst>
          </p:cNvPr>
          <p:cNvSpPr txBox="1"/>
          <p:nvPr/>
        </p:nvSpPr>
        <p:spPr>
          <a:xfrm>
            <a:off x="1879600" y="5172533"/>
            <a:ext cx="8991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What recording methods are used?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997A47-11EC-4E6C-B0ED-3F2B4450881B}"/>
              </a:ext>
            </a:extLst>
          </p:cNvPr>
          <p:cNvSpPr txBox="1"/>
          <p:nvPr/>
        </p:nvSpPr>
        <p:spPr>
          <a:xfrm>
            <a:off x="628817" y="6568320"/>
            <a:ext cx="1184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Multiple ways: bookmarks, policy statements, workflows, external documents</a:t>
            </a:r>
          </a:p>
        </p:txBody>
      </p:sp>
    </p:spTree>
    <p:extLst>
      <p:ext uri="{BB962C8B-B14F-4D97-AF65-F5344CB8AC3E}">
        <p14:creationId xmlns:p14="http://schemas.microsoft.com/office/powerpoint/2010/main" val="82445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Instruction display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656170" y="1695450"/>
            <a:ext cx="9605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No options nested within options</a:t>
            </a:r>
          </a:p>
          <a:p>
            <a:pPr lvl="1"/>
            <a:r>
              <a:rPr lang="en-GB" sz="4800" dirty="0"/>
              <a:t>Exceptions and alternatives are just other options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D2C9D8-860F-44C4-A8BE-205904709E58}"/>
              </a:ext>
            </a:extLst>
          </p:cNvPr>
          <p:cNvSpPr txBox="1"/>
          <p:nvPr/>
        </p:nvSpPr>
        <p:spPr>
          <a:xfrm>
            <a:off x="5358601" y="5308065"/>
            <a:ext cx="4371710" cy="304698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4800" dirty="0"/>
              <a:t>For</a:t>
            </a:r>
          </a:p>
          <a:p>
            <a:r>
              <a:rPr lang="en-GB" sz="4800" dirty="0"/>
              <a:t>	condition</a:t>
            </a:r>
          </a:p>
          <a:p>
            <a:r>
              <a:rPr lang="en-GB" sz="4800" dirty="0"/>
              <a:t>	condition</a:t>
            </a:r>
          </a:p>
          <a:p>
            <a:r>
              <a:rPr lang="en-GB" sz="4800" dirty="0"/>
              <a:t>		do 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9A85B2-A254-4B86-8B52-0D234F46FC13}"/>
              </a:ext>
            </a:extLst>
          </p:cNvPr>
          <p:cNvSpPr txBox="1"/>
          <p:nvPr/>
        </p:nvSpPr>
        <p:spPr>
          <a:xfrm>
            <a:off x="656170" y="4232374"/>
            <a:ext cx="4730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Structured display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E3A972F-77C1-4E11-8A35-5716C2A9F194}"/>
              </a:ext>
            </a:extLst>
          </p:cNvPr>
          <p:cNvGrpSpPr/>
          <p:nvPr/>
        </p:nvGrpSpPr>
        <p:grpSpPr>
          <a:xfrm>
            <a:off x="1498600" y="6046729"/>
            <a:ext cx="3727482" cy="1569660"/>
            <a:chOff x="2032000" y="5383590"/>
            <a:chExt cx="3727482" cy="1569660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81BAF3FA-43CC-456F-84E5-22D3A4BC4736}"/>
                </a:ext>
              </a:extLst>
            </p:cNvPr>
            <p:cNvSpPr/>
            <p:nvPr/>
          </p:nvSpPr>
          <p:spPr>
            <a:xfrm>
              <a:off x="2032000" y="5383590"/>
              <a:ext cx="3727482" cy="156966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53AE1C-2400-4CB9-B91D-507CD6977DB1}"/>
                </a:ext>
              </a:extLst>
            </p:cNvPr>
            <p:cNvSpPr txBox="1"/>
            <p:nvPr/>
          </p:nvSpPr>
          <p:spPr>
            <a:xfrm>
              <a:off x="2108200" y="5773213"/>
              <a:ext cx="33554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Decision points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136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What’s left to do?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804863" y="1960719"/>
            <a:ext cx="8543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Editing for clarity and consistency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C19EF9-0017-4EA1-9B71-FD8D53B4F2B9}"/>
              </a:ext>
            </a:extLst>
          </p:cNvPr>
          <p:cNvSpPr txBox="1"/>
          <p:nvPr/>
        </p:nvSpPr>
        <p:spPr>
          <a:xfrm>
            <a:off x="804863" y="4941968"/>
            <a:ext cx="10909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New instructions for aggregates and serials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3B77A-04D9-427B-A85C-D04DAD815CE7}"/>
              </a:ext>
            </a:extLst>
          </p:cNvPr>
          <p:cNvSpPr txBox="1"/>
          <p:nvPr/>
        </p:nvSpPr>
        <p:spPr>
          <a:xfrm>
            <a:off x="804863" y="3082012"/>
            <a:ext cx="997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Distinguishing instructions for name/title and access point elements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D6DCF9-C38C-41BA-B2A9-D80DC15F1B36}"/>
              </a:ext>
            </a:extLst>
          </p:cNvPr>
          <p:cNvSpPr txBox="1"/>
          <p:nvPr/>
        </p:nvSpPr>
        <p:spPr>
          <a:xfrm>
            <a:off x="804863" y="6063262"/>
            <a:ext cx="7894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Tweaks, refinements, feedback</a:t>
            </a:r>
          </a:p>
          <a:p>
            <a:r>
              <a:rPr lang="en-GB" sz="4800" dirty="0"/>
              <a:t>	We want to hear from you</a:t>
            </a:r>
          </a:p>
        </p:txBody>
      </p:sp>
    </p:spTree>
    <p:extLst>
      <p:ext uri="{BB962C8B-B14F-4D97-AF65-F5344CB8AC3E}">
        <p14:creationId xmlns:p14="http://schemas.microsoft.com/office/powerpoint/2010/main" val="404757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The product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DB1B2-E570-475D-93A9-271C37C568B7}"/>
              </a:ext>
            </a:extLst>
          </p:cNvPr>
          <p:cNvSpPr txBox="1"/>
          <p:nvPr/>
        </p:nvSpPr>
        <p:spPr>
          <a:xfrm>
            <a:off x="628816" y="1619250"/>
            <a:ext cx="102662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 package of data elements, guidelines, and instructions for creating library and cultural heritage resource metadata that are well-formed according to international models for user-</a:t>
            </a:r>
            <a:r>
              <a:rPr lang="en-US" sz="4800" dirty="0" err="1"/>
              <a:t>focussed</a:t>
            </a:r>
            <a:r>
              <a:rPr lang="en-US" sz="4800" dirty="0"/>
              <a:t> linked data applications.</a:t>
            </a:r>
            <a:endParaRPr lang="en-GB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1A4A8E-6487-4468-9BC0-AE4D612984A4}"/>
              </a:ext>
            </a:extLst>
          </p:cNvPr>
          <p:cNvSpPr txBox="1"/>
          <p:nvPr/>
        </p:nvSpPr>
        <p:spPr>
          <a:xfrm>
            <a:off x="628816" y="6419850"/>
            <a:ext cx="1210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 package that meets the resource description and access needs of the 21</a:t>
            </a:r>
            <a:r>
              <a:rPr lang="en-GB" sz="4800" baseline="30000" dirty="0"/>
              <a:t>st</a:t>
            </a:r>
            <a:r>
              <a:rPr lang="en-GB" sz="4800" dirty="0"/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150015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C7159-1266-4949-B9A5-BAEC6C10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July 5, 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068382-CDBC-47D8-BF5F-9805FEE57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E3219-0879-440A-B024-F8879A462C0D}"/>
              </a:ext>
            </a:extLst>
          </p:cNvPr>
          <p:cNvSpPr txBox="1">
            <a:spLocks/>
          </p:cNvSpPr>
          <p:nvPr/>
        </p:nvSpPr>
        <p:spPr>
          <a:xfrm>
            <a:off x="628816" y="322918"/>
            <a:ext cx="6889584" cy="11439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5268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 template" id="{A9586000-ABCC-4F00-A5EB-CE79DC5CE2ED}" vid="{7EFD873D-87CF-4CB2-A974-3F483C95BD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2971</TotalTime>
  <Words>289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Kimberly Thornton</dc:creator>
  <cp:lastModifiedBy>Gordon Dunsire</cp:lastModifiedBy>
  <cp:revision>85</cp:revision>
  <dcterms:created xsi:type="dcterms:W3CDTF">2018-05-30T16:51:30Z</dcterms:created>
  <dcterms:modified xsi:type="dcterms:W3CDTF">2018-07-05T18:30:45Z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</Properties>
</file>