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0" r:id="rId2"/>
    <p:sldId id="263" r:id="rId3"/>
    <p:sldId id="278" r:id="rId4"/>
    <p:sldId id="267" r:id="rId5"/>
    <p:sldId id="273" r:id="rId6"/>
    <p:sldId id="270" r:id="rId7"/>
    <p:sldId id="274" r:id="rId8"/>
    <p:sldId id="275" r:id="rId9"/>
    <p:sldId id="279" r:id="rId10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651" autoAdjust="0"/>
  </p:normalViewPr>
  <p:slideViewPr>
    <p:cSldViewPr>
      <p:cViewPr varScale="1">
        <p:scale>
          <a:sx n="68" d="100"/>
          <a:sy n="68" d="100"/>
        </p:scale>
        <p:origin x="957" y="66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July 5, 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July 5, 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380457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3344904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RDA Forum, ALA Annual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5" r:id="rId7"/>
    <p:sldLayoutId id="2147483678" r:id="rId8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056225-C582-43EA-8598-CF590608D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C84627-B013-468F-8BBF-08275E2E15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0F9-5E83-4361-8966-5EAB53DF4D13}"/>
              </a:ext>
            </a:extLst>
          </p:cNvPr>
          <p:cNvSpPr txBox="1"/>
          <p:nvPr/>
        </p:nvSpPr>
        <p:spPr>
          <a:xfrm>
            <a:off x="1623886" y="1238250"/>
            <a:ext cx="955050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dirty="0">
                <a:solidFill>
                  <a:schemeClr val="tx2"/>
                </a:solidFill>
              </a:rPr>
              <a:t>Content of beta RDA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5F3D0-FB49-44EB-9A90-5F65FCD1C923}"/>
              </a:ext>
            </a:extLst>
          </p:cNvPr>
          <p:cNvSpPr txBox="1"/>
          <p:nvPr/>
        </p:nvSpPr>
        <p:spPr>
          <a:xfrm>
            <a:off x="1654416" y="4286250"/>
            <a:ext cx="94894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Chair, RSC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RDA Forum, ALA Annual</a:t>
            </a:r>
          </a:p>
          <a:p>
            <a:pPr algn="ctr"/>
            <a:r>
              <a:rPr lang="en-US" sz="4000">
                <a:solidFill>
                  <a:schemeClr val="tx2"/>
                </a:solidFill>
              </a:rPr>
              <a:t>June 23, </a:t>
            </a:r>
            <a:r>
              <a:rPr lang="en-US" sz="4000" dirty="0">
                <a:solidFill>
                  <a:schemeClr val="tx2"/>
                </a:solidFill>
              </a:rPr>
              <a:t>2018, New Orleans, USA</a:t>
            </a:r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0F18B-770B-4E4F-B736-DE96F0496A53}"/>
              </a:ext>
            </a:extLst>
          </p:cNvPr>
          <p:cNvSpPr txBox="1"/>
          <p:nvPr/>
        </p:nvSpPr>
        <p:spPr>
          <a:xfrm>
            <a:off x="3499785" y="2510579"/>
            <a:ext cx="57987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chemeClr val="tx2"/>
                </a:solidFill>
              </a:rPr>
              <a:t>A brief overview</a:t>
            </a:r>
          </a:p>
        </p:txBody>
      </p:sp>
    </p:spTree>
    <p:extLst>
      <p:ext uri="{BB962C8B-B14F-4D97-AF65-F5344CB8AC3E}">
        <p14:creationId xmlns:p14="http://schemas.microsoft.com/office/powerpoint/2010/main" val="191871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28817" y="355409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Impacts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229822-F48B-44A8-AADF-5625E44D8593}"/>
              </a:ext>
            </a:extLst>
          </p:cNvPr>
          <p:cNvSpPr txBox="1"/>
          <p:nvPr/>
        </p:nvSpPr>
        <p:spPr>
          <a:xfrm>
            <a:off x="628817" y="1390650"/>
            <a:ext cx="1123298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IFLA Library Reference Model (2017)</a:t>
            </a:r>
          </a:p>
          <a:p>
            <a:pPr lvl="1"/>
            <a:r>
              <a:rPr lang="en-GB" sz="4000" dirty="0"/>
              <a:t>New entities (Agent, Collective Agent, </a:t>
            </a:r>
            <a:r>
              <a:rPr lang="en-GB" sz="4000" dirty="0" err="1"/>
              <a:t>Nomen</a:t>
            </a:r>
            <a:r>
              <a:rPr lang="en-GB" sz="4000" dirty="0"/>
              <a:t>, Place, Timespan)</a:t>
            </a:r>
          </a:p>
          <a:p>
            <a:pPr lvl="1"/>
            <a:r>
              <a:rPr lang="en-GB" sz="4000" dirty="0"/>
              <a:t>Shift from attribute to relationship</a:t>
            </a:r>
          </a:p>
          <a:p>
            <a:pPr lvl="1"/>
            <a:r>
              <a:rPr lang="en-GB" sz="4000" dirty="0"/>
              <a:t>Aggregate manifestations &amp; serial works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CF393F-C3B8-431A-B86E-D90164C6BA14}"/>
              </a:ext>
            </a:extLst>
          </p:cNvPr>
          <p:cNvSpPr txBox="1"/>
          <p:nvPr/>
        </p:nvSpPr>
        <p:spPr>
          <a:xfrm>
            <a:off x="628817" y="4751754"/>
            <a:ext cx="87451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Internationalization</a:t>
            </a:r>
          </a:p>
          <a:p>
            <a:r>
              <a:rPr lang="en-GB" sz="4800" dirty="0"/>
              <a:t>	</a:t>
            </a:r>
            <a:r>
              <a:rPr lang="en-GB" sz="4000" dirty="0"/>
              <a:t>No “one way” of describing an entity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3633B-E268-445A-B0E2-596A126F88A0}"/>
              </a:ext>
            </a:extLst>
          </p:cNvPr>
          <p:cNvSpPr txBox="1"/>
          <p:nvPr/>
        </p:nvSpPr>
        <p:spPr>
          <a:xfrm>
            <a:off x="628817" y="6389310"/>
            <a:ext cx="96046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Communities</a:t>
            </a:r>
          </a:p>
          <a:p>
            <a:r>
              <a:rPr lang="en-GB" sz="4800" dirty="0"/>
              <a:t>	</a:t>
            </a:r>
            <a:r>
              <a:rPr lang="en-GB" sz="4000" dirty="0"/>
              <a:t>Libraries, archives, museums, linked data</a:t>
            </a:r>
          </a:p>
        </p:txBody>
      </p:sp>
    </p:spTree>
    <p:extLst>
      <p:ext uri="{BB962C8B-B14F-4D97-AF65-F5344CB8AC3E}">
        <p14:creationId xmlns:p14="http://schemas.microsoft.com/office/powerpoint/2010/main" val="1105649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7" y="322918"/>
            <a:ext cx="5059602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866018" y="1706576"/>
            <a:ext cx="2815899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13 entities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2E380C-CCFF-445E-97ED-255D1FE52FA5}"/>
              </a:ext>
            </a:extLst>
          </p:cNvPr>
          <p:cNvSpPr txBox="1"/>
          <p:nvPr/>
        </p:nvSpPr>
        <p:spPr>
          <a:xfrm>
            <a:off x="4089400" y="1694098"/>
            <a:ext cx="4197688" cy="830997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1700+ elements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D7701F8-5FC6-4D2D-9B7F-71A18A294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277495"/>
              </p:ext>
            </p:extLst>
          </p:nvPr>
        </p:nvGraphicFramePr>
        <p:xfrm>
          <a:off x="866018" y="2695577"/>
          <a:ext cx="9166981" cy="4480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8962">
                  <a:extLst>
                    <a:ext uri="{9D8B030D-6E8A-4147-A177-3AD203B41FA5}">
                      <a16:colId xmlns:a16="http://schemas.microsoft.com/office/drawing/2014/main" val="2351244148"/>
                    </a:ext>
                  </a:extLst>
                </a:gridCol>
                <a:gridCol w="1103491">
                  <a:extLst>
                    <a:ext uri="{9D8B030D-6E8A-4147-A177-3AD203B41FA5}">
                      <a16:colId xmlns:a16="http://schemas.microsoft.com/office/drawing/2014/main" val="1902807445"/>
                    </a:ext>
                  </a:extLst>
                </a:gridCol>
                <a:gridCol w="547294">
                  <a:extLst>
                    <a:ext uri="{9D8B030D-6E8A-4147-A177-3AD203B41FA5}">
                      <a16:colId xmlns:a16="http://schemas.microsoft.com/office/drawing/2014/main" val="76765333"/>
                    </a:ext>
                  </a:extLst>
                </a:gridCol>
                <a:gridCol w="3597788">
                  <a:extLst>
                    <a:ext uri="{9D8B030D-6E8A-4147-A177-3AD203B41FA5}">
                      <a16:colId xmlns:a16="http://schemas.microsoft.com/office/drawing/2014/main" val="2134271122"/>
                    </a:ext>
                  </a:extLst>
                </a:gridCol>
                <a:gridCol w="899446">
                  <a:extLst>
                    <a:ext uri="{9D8B030D-6E8A-4147-A177-3AD203B41FA5}">
                      <a16:colId xmlns:a16="http://schemas.microsoft.com/office/drawing/2014/main" val="6472322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Work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388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175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9339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Expression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291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Person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3382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Manifestation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282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Collective Agent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34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141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Item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70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Corporate Body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84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287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Place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45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Family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46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983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Timespan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54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 err="1"/>
                        <a:t>Nomen</a:t>
                      </a:r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169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3907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/>
                        <a:t>RDA Entity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600" dirty="0"/>
                        <a:t>27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3600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0280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29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127583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Focus on elements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7A06E5-38DB-4476-8711-BF6FD72A643A}"/>
              </a:ext>
            </a:extLst>
          </p:cNvPr>
          <p:cNvSpPr txBox="1"/>
          <p:nvPr/>
        </p:nvSpPr>
        <p:spPr>
          <a:xfrm>
            <a:off x="632724" y="6437299"/>
            <a:ext cx="113313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Navigation to “nearest neighbour” elements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DB9C68-315B-41BA-9D13-28E4C6EAB8FB}"/>
              </a:ext>
            </a:extLst>
          </p:cNvPr>
          <p:cNvSpPr txBox="1"/>
          <p:nvPr/>
        </p:nvSpPr>
        <p:spPr>
          <a:xfrm>
            <a:off x="632724" y="1771650"/>
            <a:ext cx="76616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Each element has own “page”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E3E715-3CA6-48EB-AE57-F91EC423002A}"/>
              </a:ext>
            </a:extLst>
          </p:cNvPr>
          <p:cNvSpPr txBox="1"/>
          <p:nvPr/>
        </p:nvSpPr>
        <p:spPr>
          <a:xfrm>
            <a:off x="632724" y="2938062"/>
            <a:ext cx="96460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Elements grouped by entity “chapter”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0F596C-6829-4180-AFCD-FAC76AA14626}"/>
              </a:ext>
            </a:extLst>
          </p:cNvPr>
          <p:cNvSpPr txBox="1"/>
          <p:nvPr/>
        </p:nvSpPr>
        <p:spPr>
          <a:xfrm>
            <a:off x="632724" y="4104474"/>
            <a:ext cx="67270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Element reference section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D07906-F01C-4191-A6CE-13F3F13F8346}"/>
              </a:ext>
            </a:extLst>
          </p:cNvPr>
          <p:cNvSpPr txBox="1"/>
          <p:nvPr/>
        </p:nvSpPr>
        <p:spPr>
          <a:xfrm>
            <a:off x="632724" y="5270886"/>
            <a:ext cx="72680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Element recording methods </a:t>
            </a:r>
          </a:p>
        </p:txBody>
      </p:sp>
    </p:spTree>
    <p:extLst>
      <p:ext uri="{BB962C8B-B14F-4D97-AF65-F5344CB8AC3E}">
        <p14:creationId xmlns:p14="http://schemas.microsoft.com/office/powerpoint/2010/main" val="4086776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Application profiles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28816" y="1550254"/>
            <a:ext cx="88521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must be recorded?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0FC36A-5CCE-44F7-BA8E-6F9A42DB9C82}"/>
              </a:ext>
            </a:extLst>
          </p:cNvPr>
          <p:cNvSpPr txBox="1"/>
          <p:nvPr/>
        </p:nvSpPr>
        <p:spPr>
          <a:xfrm>
            <a:off x="889000" y="2455604"/>
            <a:ext cx="92742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should be recorded?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137E1B-ACB5-47FE-B744-90565E02592C}"/>
              </a:ext>
            </a:extLst>
          </p:cNvPr>
          <p:cNvSpPr txBox="1"/>
          <p:nvPr/>
        </p:nvSpPr>
        <p:spPr>
          <a:xfrm>
            <a:off x="1270000" y="3361247"/>
            <a:ext cx="86597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elements may be repeated?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FF4EF4-3057-48EF-806D-7108BEE7B9AE}"/>
              </a:ext>
            </a:extLst>
          </p:cNvPr>
          <p:cNvSpPr txBox="1"/>
          <p:nvPr/>
        </p:nvSpPr>
        <p:spPr>
          <a:xfrm>
            <a:off x="1574800" y="4266890"/>
            <a:ext cx="7391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vocabularies are used?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02E6FF-DD8E-471B-A3F8-88ADA087104D}"/>
              </a:ext>
            </a:extLst>
          </p:cNvPr>
          <p:cNvSpPr txBox="1"/>
          <p:nvPr/>
        </p:nvSpPr>
        <p:spPr>
          <a:xfrm>
            <a:off x="1879600" y="5172533"/>
            <a:ext cx="8991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What recording methods are used?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997A47-11EC-4E6C-B0ED-3F2B4450881B}"/>
              </a:ext>
            </a:extLst>
          </p:cNvPr>
          <p:cNvSpPr txBox="1"/>
          <p:nvPr/>
        </p:nvSpPr>
        <p:spPr>
          <a:xfrm>
            <a:off x="628817" y="6568320"/>
            <a:ext cx="11842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Multiple ways: bookmarks, policy statements, workflows, external documents</a:t>
            </a:r>
          </a:p>
        </p:txBody>
      </p:sp>
    </p:spTree>
    <p:extLst>
      <p:ext uri="{BB962C8B-B14F-4D97-AF65-F5344CB8AC3E}">
        <p14:creationId xmlns:p14="http://schemas.microsoft.com/office/powerpoint/2010/main" val="82445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Instruction display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56170" y="1695450"/>
            <a:ext cx="96054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No options nested within options</a:t>
            </a:r>
          </a:p>
          <a:p>
            <a:pPr lvl="1"/>
            <a:r>
              <a:rPr lang="en-GB" sz="4800" dirty="0"/>
              <a:t>Exceptions and alternatives are just other options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D2C9D8-860F-44C4-A8BE-205904709E58}"/>
              </a:ext>
            </a:extLst>
          </p:cNvPr>
          <p:cNvSpPr txBox="1"/>
          <p:nvPr/>
        </p:nvSpPr>
        <p:spPr>
          <a:xfrm>
            <a:off x="5358601" y="5308065"/>
            <a:ext cx="4371710" cy="3046988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For</a:t>
            </a:r>
          </a:p>
          <a:p>
            <a:r>
              <a:rPr lang="en-GB" sz="4800" dirty="0"/>
              <a:t>	condition</a:t>
            </a:r>
          </a:p>
          <a:p>
            <a:r>
              <a:rPr lang="en-GB" sz="4800" dirty="0"/>
              <a:t>	condition</a:t>
            </a:r>
          </a:p>
          <a:p>
            <a:r>
              <a:rPr lang="en-GB" sz="4800" dirty="0"/>
              <a:t>		do 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9A85B2-A254-4B86-8B52-0D234F46FC13}"/>
              </a:ext>
            </a:extLst>
          </p:cNvPr>
          <p:cNvSpPr txBox="1"/>
          <p:nvPr/>
        </p:nvSpPr>
        <p:spPr>
          <a:xfrm>
            <a:off x="656170" y="4232374"/>
            <a:ext cx="47302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Structured display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E3A972F-77C1-4E11-8A35-5716C2A9F194}"/>
              </a:ext>
            </a:extLst>
          </p:cNvPr>
          <p:cNvGrpSpPr/>
          <p:nvPr/>
        </p:nvGrpSpPr>
        <p:grpSpPr>
          <a:xfrm>
            <a:off x="1498600" y="6046729"/>
            <a:ext cx="3727482" cy="1569660"/>
            <a:chOff x="2032000" y="5383590"/>
            <a:chExt cx="3727482" cy="1569660"/>
          </a:xfrm>
        </p:grpSpPr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81BAF3FA-43CC-456F-84E5-22D3A4BC4736}"/>
                </a:ext>
              </a:extLst>
            </p:cNvPr>
            <p:cNvSpPr/>
            <p:nvPr/>
          </p:nvSpPr>
          <p:spPr>
            <a:xfrm>
              <a:off x="2032000" y="5383590"/>
              <a:ext cx="3727482" cy="156966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053AE1C-2400-4CB9-B91D-507CD6977DB1}"/>
                </a:ext>
              </a:extLst>
            </p:cNvPr>
            <p:cNvSpPr txBox="1"/>
            <p:nvPr/>
          </p:nvSpPr>
          <p:spPr>
            <a:xfrm>
              <a:off x="2108200" y="5773213"/>
              <a:ext cx="335547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000" dirty="0"/>
                <a:t>Decision points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1362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What’s left to do?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804863" y="1960719"/>
            <a:ext cx="85437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Editing for clarity and consistency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C19EF9-0017-4EA1-9B71-FD8D53B4F2B9}"/>
              </a:ext>
            </a:extLst>
          </p:cNvPr>
          <p:cNvSpPr txBox="1"/>
          <p:nvPr/>
        </p:nvSpPr>
        <p:spPr>
          <a:xfrm>
            <a:off x="804863" y="4941968"/>
            <a:ext cx="109093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New instructions for aggregates and serials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E3B77A-04D9-427B-A85C-D04DAD815CE7}"/>
              </a:ext>
            </a:extLst>
          </p:cNvPr>
          <p:cNvSpPr txBox="1"/>
          <p:nvPr/>
        </p:nvSpPr>
        <p:spPr>
          <a:xfrm>
            <a:off x="804863" y="3082012"/>
            <a:ext cx="997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Distinguishing instructions for name/title and access point elements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D6DCF9-C38C-41BA-B2A9-D80DC15F1B36}"/>
              </a:ext>
            </a:extLst>
          </p:cNvPr>
          <p:cNvSpPr txBox="1"/>
          <p:nvPr/>
        </p:nvSpPr>
        <p:spPr>
          <a:xfrm>
            <a:off x="804863" y="6063262"/>
            <a:ext cx="7894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Tweaks, refinements, feedback</a:t>
            </a:r>
          </a:p>
          <a:p>
            <a:r>
              <a:rPr lang="en-GB" sz="4800" dirty="0"/>
              <a:t>	We want to hear from you</a:t>
            </a:r>
          </a:p>
        </p:txBody>
      </p:sp>
    </p:spTree>
    <p:extLst>
      <p:ext uri="{BB962C8B-B14F-4D97-AF65-F5344CB8AC3E}">
        <p14:creationId xmlns:p14="http://schemas.microsoft.com/office/powerpoint/2010/main" val="4047575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The product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628816" y="1619250"/>
            <a:ext cx="102662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 package of data elements, guidelines, and instructions for creating library and cultural heritage resource metadata that are well-formed according to international models for user-</a:t>
            </a:r>
            <a:r>
              <a:rPr lang="en-US" sz="4800" dirty="0" err="1"/>
              <a:t>focussed</a:t>
            </a:r>
            <a:r>
              <a:rPr lang="en-US" sz="4800" dirty="0"/>
              <a:t> linked data applications.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1A4A8E-6487-4468-9BC0-AE4D612984A4}"/>
              </a:ext>
            </a:extLst>
          </p:cNvPr>
          <p:cNvSpPr txBox="1"/>
          <p:nvPr/>
        </p:nvSpPr>
        <p:spPr>
          <a:xfrm>
            <a:off x="628816" y="6419850"/>
            <a:ext cx="12109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 package that meets the resource description and access needs of the 21</a:t>
            </a:r>
            <a:r>
              <a:rPr lang="en-GB" sz="4800" baseline="30000" dirty="0"/>
              <a:t>st</a:t>
            </a:r>
            <a:r>
              <a:rPr lang="en-GB" sz="4800" dirty="0"/>
              <a:t> century</a:t>
            </a:r>
          </a:p>
        </p:txBody>
      </p:sp>
    </p:spTree>
    <p:extLst>
      <p:ext uri="{BB962C8B-B14F-4D97-AF65-F5344CB8AC3E}">
        <p14:creationId xmlns:p14="http://schemas.microsoft.com/office/powerpoint/2010/main" val="1500158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852685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2971</TotalTime>
  <Words>289</Words>
  <Application>Microsoft Office PowerPoint</Application>
  <PresentationFormat>Custom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85</cp:revision>
  <dcterms:created xsi:type="dcterms:W3CDTF">2018-05-30T16:51:30Z</dcterms:created>
  <dcterms:modified xsi:type="dcterms:W3CDTF">2018-07-05T18:30:45Z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