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7"/>
  </p:notesMasterIdLst>
  <p:sldIdLst>
    <p:sldId id="256" r:id="rId2"/>
    <p:sldId id="276" r:id="rId3"/>
    <p:sldId id="282" r:id="rId4"/>
    <p:sldId id="275" r:id="rId5"/>
    <p:sldId id="260" r:id="rId6"/>
    <p:sldId id="263" r:id="rId7"/>
    <p:sldId id="281" r:id="rId8"/>
    <p:sldId id="283" r:id="rId9"/>
    <p:sldId id="284" r:id="rId10"/>
    <p:sldId id="277" r:id="rId11"/>
    <p:sldId id="278" r:id="rId12"/>
    <p:sldId id="279" r:id="rId13"/>
    <p:sldId id="280" r:id="rId14"/>
    <p:sldId id="269" r:id="rId15"/>
    <p:sldId id="273" r:id="rId1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1C7F6"/>
    <a:srgbClr val="C3DFB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notesView">
  <p:normalViewPr horzBarState="maximized">
    <p:restoredLeft sz="14996" autoAdjust="0"/>
    <p:restoredTop sz="94660"/>
  </p:normalViewPr>
  <p:slideViewPr>
    <p:cSldViewPr snapToGrid="0">
      <p:cViewPr varScale="1">
        <p:scale>
          <a:sx n="70" d="100"/>
          <a:sy n="70" d="100"/>
        </p:scale>
        <p:origin x="1204" y="52"/>
      </p:cViewPr>
      <p:guideLst>
        <p:guide orient="horz" pos="2160"/>
        <p:guide pos="2880"/>
      </p:guideLst>
    </p:cSldViewPr>
  </p:slideViewPr>
  <p:notesTextViewPr>
    <p:cViewPr>
      <p:scale>
        <a:sx n="1" d="1"/>
        <a:sy n="1" d="1"/>
      </p:scale>
      <p:origin x="0" y="0"/>
    </p:cViewPr>
  </p:notesTextViewPr>
  <p:notesViewPr>
    <p:cSldViewPr snapToGrid="0">
      <p:cViewPr varScale="1">
        <p:scale>
          <a:sx n="53" d="100"/>
          <a:sy n="53" d="100"/>
        </p:scale>
        <p:origin x="2648" y="4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36D782D-EFB4-4F3C-944B-16955AD48A6C}" type="datetimeFigureOut">
              <a:rPr lang="en-GB" smtClean="0"/>
              <a:t>14/01/2016</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1D305BC-47DC-496B-8740-7BEC34EFDE09}" type="slidenum">
              <a:rPr lang="en-GB" smtClean="0"/>
              <a:t>‹#›</a:t>
            </a:fld>
            <a:endParaRPr lang="en-GB"/>
          </a:p>
        </p:txBody>
      </p:sp>
    </p:spTree>
    <p:extLst>
      <p:ext uri="{BB962C8B-B14F-4D97-AF65-F5344CB8AC3E}">
        <p14:creationId xmlns:p14="http://schemas.microsoft.com/office/powerpoint/2010/main" val="3779535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B1D305BC-47DC-496B-8740-7BEC34EFDE09}" type="slidenum">
              <a:rPr lang="en-GB" smtClean="0"/>
              <a:t>1</a:t>
            </a:fld>
            <a:endParaRPr lang="en-GB"/>
          </a:p>
        </p:txBody>
      </p:sp>
    </p:spTree>
    <p:extLst>
      <p:ext uri="{BB962C8B-B14F-4D97-AF65-F5344CB8AC3E}">
        <p14:creationId xmlns:p14="http://schemas.microsoft.com/office/powerpoint/2010/main" val="58706505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The new RDA Translations Policy requires Toolkit translations of RDA Reference (the labels and definitions of RDA entities, elements, and vocabularies) to be added to the RDA Registry, and encourages the addition of translations from outside the Toolkit.</a:t>
            </a:r>
          </a:p>
          <a:p>
            <a:endParaRPr lang="en-GB" dirty="0"/>
          </a:p>
          <a:p>
            <a:r>
              <a:rPr lang="en-GB" dirty="0" smtClean="0"/>
              <a:t>As a result, the value vocabularies in the RDA Registry are now available in Chinese, French, German, and Spanish (as well as English).</a:t>
            </a:r>
          </a:p>
          <a:p>
            <a:endParaRPr lang="en-GB" dirty="0"/>
          </a:p>
          <a:p>
            <a:r>
              <a:rPr lang="en-GB" dirty="0" smtClean="0"/>
              <a:t>This examples demonstrates how a single linked data URI for an RDA carrier type can be associated with multiple labels and definitions in different languages.</a:t>
            </a:r>
          </a:p>
          <a:p>
            <a:endParaRPr lang="en-GB" dirty="0"/>
          </a:p>
          <a:p>
            <a:r>
              <a:rPr lang="en-GB" dirty="0" smtClean="0"/>
              <a:t>This allows applications to automatically interoperate data from national agencies using different languages.</a:t>
            </a:r>
            <a:endParaRPr lang="en-GB" dirty="0"/>
          </a:p>
        </p:txBody>
      </p:sp>
      <p:sp>
        <p:nvSpPr>
          <p:cNvPr id="4" name="Slide Number Placeholder 3"/>
          <p:cNvSpPr>
            <a:spLocks noGrp="1"/>
          </p:cNvSpPr>
          <p:nvPr>
            <p:ph type="sldNum" sz="quarter" idx="10"/>
          </p:nvPr>
        </p:nvSpPr>
        <p:spPr/>
        <p:txBody>
          <a:bodyPr/>
          <a:lstStyle/>
          <a:p>
            <a:fld id="{B1D305BC-47DC-496B-8740-7BEC34EFDE09}" type="slidenum">
              <a:rPr lang="en-GB" smtClean="0"/>
              <a:t>10</a:t>
            </a:fld>
            <a:endParaRPr lang="en-GB"/>
          </a:p>
        </p:txBody>
      </p:sp>
    </p:spTree>
    <p:extLst>
      <p:ext uri="{BB962C8B-B14F-4D97-AF65-F5344CB8AC3E}">
        <p14:creationId xmlns:p14="http://schemas.microsoft.com/office/powerpoint/2010/main" val="31432297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RDA is being developed to support refinements and extensions to RDA elements and vocabularies for local applications.</a:t>
            </a:r>
          </a:p>
          <a:p>
            <a:endParaRPr lang="en-GB" dirty="0"/>
          </a:p>
          <a:p>
            <a:r>
              <a:rPr lang="en-GB" dirty="0" smtClean="0"/>
              <a:t>An example is “audio belt”, proposed by the Library of Congress as a new RDA Carrier type.</a:t>
            </a:r>
          </a:p>
          <a:p>
            <a:endParaRPr lang="en-GB" dirty="0"/>
          </a:p>
          <a:p>
            <a:r>
              <a:rPr lang="en-GB" dirty="0" smtClean="0"/>
              <a:t>This was implemented as a local RDA refinement of a basic resource category in the RDA/ONIX Framework ontology.</a:t>
            </a:r>
          </a:p>
          <a:p>
            <a:endParaRPr lang="en-GB" dirty="0"/>
          </a:p>
          <a:p>
            <a:r>
              <a:rPr lang="en-GB" dirty="0" smtClean="0"/>
              <a:t>The new type is included in the vocabulary, and the nature of the refinement is given in a machine-readable map in the RDA Registry.</a:t>
            </a:r>
            <a:endParaRPr lang="en-GB" dirty="0"/>
          </a:p>
        </p:txBody>
      </p:sp>
      <p:sp>
        <p:nvSpPr>
          <p:cNvPr id="4" name="Slide Number Placeholder 3"/>
          <p:cNvSpPr>
            <a:spLocks noGrp="1"/>
          </p:cNvSpPr>
          <p:nvPr>
            <p:ph type="sldNum" sz="quarter" idx="10"/>
          </p:nvPr>
        </p:nvSpPr>
        <p:spPr/>
        <p:txBody>
          <a:bodyPr/>
          <a:lstStyle/>
          <a:p>
            <a:fld id="{B1D305BC-47DC-496B-8740-7BEC34EFDE09}" type="slidenum">
              <a:rPr lang="en-GB" smtClean="0"/>
              <a:t>11</a:t>
            </a:fld>
            <a:endParaRPr lang="en-GB"/>
          </a:p>
        </p:txBody>
      </p:sp>
    </p:spTree>
    <p:extLst>
      <p:ext uri="{BB962C8B-B14F-4D97-AF65-F5344CB8AC3E}">
        <p14:creationId xmlns:p14="http://schemas.microsoft.com/office/powerpoint/2010/main" val="119612090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The Framework ontology is the basis for all of the RDA carrier and content types that determine the clear distinction between content and carrier.</a:t>
            </a:r>
          </a:p>
          <a:p>
            <a:endParaRPr lang="en-GB" dirty="0"/>
          </a:p>
          <a:p>
            <a:r>
              <a:rPr lang="en-GB" dirty="0" smtClean="0"/>
              <a:t>It is available in machine-readable linked data format, as the example shows.</a:t>
            </a:r>
          </a:p>
          <a:p>
            <a:endParaRPr lang="en-GB" dirty="0"/>
          </a:p>
          <a:p>
            <a:r>
              <a:rPr lang="en-GB" dirty="0" smtClean="0"/>
              <a:t>The RDA Steering Committee and working groups are investigating the impact of changes to the FRBR model and associated ontology. The new FRBR Library Reference Model is compatible with the object-oriented FRBR extension to the CIDOC Conceptual Reference Model developed for the museum community. This may support the development of RDA for the cultural heritage communities.</a:t>
            </a:r>
            <a:endParaRPr lang="en-GB" dirty="0"/>
          </a:p>
        </p:txBody>
      </p:sp>
      <p:sp>
        <p:nvSpPr>
          <p:cNvPr id="4" name="Slide Number Placeholder 3"/>
          <p:cNvSpPr>
            <a:spLocks noGrp="1"/>
          </p:cNvSpPr>
          <p:nvPr>
            <p:ph type="sldNum" sz="quarter" idx="10"/>
          </p:nvPr>
        </p:nvSpPr>
        <p:spPr/>
        <p:txBody>
          <a:bodyPr/>
          <a:lstStyle/>
          <a:p>
            <a:fld id="{B1D305BC-47DC-496B-8740-7BEC34EFDE09}" type="slidenum">
              <a:rPr lang="en-GB" smtClean="0"/>
              <a:t>12</a:t>
            </a:fld>
            <a:endParaRPr lang="en-GB"/>
          </a:p>
        </p:txBody>
      </p:sp>
    </p:spTree>
    <p:extLst>
      <p:ext uri="{BB962C8B-B14F-4D97-AF65-F5344CB8AC3E}">
        <p14:creationId xmlns:p14="http://schemas.microsoft.com/office/powerpoint/2010/main" val="93854423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The treatment of provenance data, or data about the metadata, has always been problematic in RDA. It is problematic in general, for all metadata communities.</a:t>
            </a:r>
          </a:p>
          <a:p>
            <a:endParaRPr lang="en-GB" dirty="0"/>
          </a:p>
          <a:p>
            <a:r>
              <a:rPr lang="en-GB" dirty="0" smtClean="0"/>
              <a:t>Some of the RDA elements for provenance – providing information about the value recorded in an element – have been published in the RDA Registry. Work is being undertaken to distinguish between note elements that provide additional data for the value of the associated element, and those that are about the value of the associated element – that is, provenance.</a:t>
            </a:r>
          </a:p>
          <a:p>
            <a:endParaRPr lang="en-GB" dirty="0"/>
          </a:p>
          <a:p>
            <a:r>
              <a:rPr lang="en-GB" dirty="0" smtClean="0"/>
              <a:t>The application of provenance elements to all or most RDA elements is also under investigation.</a:t>
            </a:r>
            <a:endParaRPr lang="en-GB" dirty="0"/>
          </a:p>
        </p:txBody>
      </p:sp>
      <p:sp>
        <p:nvSpPr>
          <p:cNvPr id="4" name="Slide Number Placeholder 3"/>
          <p:cNvSpPr>
            <a:spLocks noGrp="1"/>
          </p:cNvSpPr>
          <p:nvPr>
            <p:ph type="sldNum" sz="quarter" idx="10"/>
          </p:nvPr>
        </p:nvSpPr>
        <p:spPr/>
        <p:txBody>
          <a:bodyPr/>
          <a:lstStyle/>
          <a:p>
            <a:fld id="{B1D305BC-47DC-496B-8740-7BEC34EFDE09}" type="slidenum">
              <a:rPr lang="en-GB" smtClean="0"/>
              <a:t>13</a:t>
            </a:fld>
            <a:endParaRPr lang="en-GB"/>
          </a:p>
        </p:txBody>
      </p:sp>
    </p:spTree>
    <p:extLst>
      <p:ext uri="{BB962C8B-B14F-4D97-AF65-F5344CB8AC3E}">
        <p14:creationId xmlns:p14="http://schemas.microsoft.com/office/powerpoint/2010/main" val="50056529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The RDA strategy depends on the active participation of the RDA communities and their individual members.</a:t>
            </a:r>
          </a:p>
          <a:p>
            <a:endParaRPr lang="en-GB" dirty="0"/>
          </a:p>
          <a:p>
            <a:r>
              <a:rPr lang="en-GB" dirty="0" smtClean="0"/>
              <a:t>There are many ways of participating and engaging in the RDA process, to suit all interests and capabilities.</a:t>
            </a:r>
            <a:endParaRPr lang="en-GB" dirty="0"/>
          </a:p>
        </p:txBody>
      </p:sp>
      <p:sp>
        <p:nvSpPr>
          <p:cNvPr id="4" name="Slide Number Placeholder 3"/>
          <p:cNvSpPr>
            <a:spLocks noGrp="1"/>
          </p:cNvSpPr>
          <p:nvPr>
            <p:ph type="sldNum" sz="quarter" idx="10"/>
          </p:nvPr>
        </p:nvSpPr>
        <p:spPr/>
        <p:txBody>
          <a:bodyPr/>
          <a:lstStyle/>
          <a:p>
            <a:fld id="{B1D305BC-47DC-496B-8740-7BEC34EFDE09}" type="slidenum">
              <a:rPr lang="en-GB" smtClean="0"/>
              <a:t>14</a:t>
            </a:fld>
            <a:endParaRPr lang="en-GB"/>
          </a:p>
        </p:txBody>
      </p:sp>
    </p:spTree>
    <p:extLst>
      <p:ext uri="{BB962C8B-B14F-4D97-AF65-F5344CB8AC3E}">
        <p14:creationId xmlns:p14="http://schemas.microsoft.com/office/powerpoint/2010/main" val="134886342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B1D305BC-47DC-496B-8740-7BEC34EFDE09}" type="slidenum">
              <a:rPr lang="en-GB" smtClean="0"/>
              <a:t>15</a:t>
            </a:fld>
            <a:endParaRPr lang="en-GB"/>
          </a:p>
        </p:txBody>
      </p:sp>
    </p:spTree>
    <p:extLst>
      <p:ext uri="{BB962C8B-B14F-4D97-AF65-F5344CB8AC3E}">
        <p14:creationId xmlns:p14="http://schemas.microsoft.com/office/powerpoint/2010/main" val="5216512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The Committee of Principals and Joint Steering Committee changed names in November 2015.</a:t>
            </a:r>
            <a:endParaRPr lang="en-GB" dirty="0"/>
          </a:p>
        </p:txBody>
      </p:sp>
      <p:sp>
        <p:nvSpPr>
          <p:cNvPr id="4" name="Slide Number Placeholder 3"/>
          <p:cNvSpPr>
            <a:spLocks noGrp="1"/>
          </p:cNvSpPr>
          <p:nvPr>
            <p:ph type="sldNum" sz="quarter" idx="10"/>
          </p:nvPr>
        </p:nvSpPr>
        <p:spPr/>
        <p:txBody>
          <a:bodyPr/>
          <a:lstStyle/>
          <a:p>
            <a:fld id="{B1D305BC-47DC-496B-8740-7BEC34EFDE09}" type="slidenum">
              <a:rPr lang="en-GB" smtClean="0"/>
              <a:t>2</a:t>
            </a:fld>
            <a:endParaRPr lang="en-GB"/>
          </a:p>
        </p:txBody>
      </p:sp>
    </p:spTree>
    <p:extLst>
      <p:ext uri="{BB962C8B-B14F-4D97-AF65-F5344CB8AC3E}">
        <p14:creationId xmlns:p14="http://schemas.microsoft.com/office/powerpoint/2010/main" val="29249703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These changes have been applied to the Steering Committee’s website.</a:t>
            </a:r>
          </a:p>
          <a:p>
            <a:endParaRPr lang="en-GB" dirty="0"/>
          </a:p>
          <a:p>
            <a:r>
              <a:rPr lang="en-GB" dirty="0" smtClean="0"/>
              <a:t>The website now accommodates web pages for the RDA Board.</a:t>
            </a:r>
            <a:endParaRPr lang="en-GB" dirty="0"/>
          </a:p>
        </p:txBody>
      </p:sp>
      <p:sp>
        <p:nvSpPr>
          <p:cNvPr id="4" name="Slide Number Placeholder 3"/>
          <p:cNvSpPr>
            <a:spLocks noGrp="1"/>
          </p:cNvSpPr>
          <p:nvPr>
            <p:ph type="sldNum" sz="quarter" idx="10"/>
          </p:nvPr>
        </p:nvSpPr>
        <p:spPr/>
        <p:txBody>
          <a:bodyPr/>
          <a:lstStyle/>
          <a:p>
            <a:fld id="{B1D305BC-47DC-496B-8740-7BEC34EFDE09}" type="slidenum">
              <a:rPr lang="en-GB" smtClean="0"/>
              <a:t>3</a:t>
            </a:fld>
            <a:endParaRPr lang="en-GB"/>
          </a:p>
        </p:txBody>
      </p:sp>
    </p:spTree>
    <p:extLst>
      <p:ext uri="{BB962C8B-B14F-4D97-AF65-F5344CB8AC3E}">
        <p14:creationId xmlns:p14="http://schemas.microsoft.com/office/powerpoint/2010/main" val="11132021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Changes to the structure of the RDA Steering Committee have already been made.</a:t>
            </a:r>
          </a:p>
          <a:p>
            <a:endParaRPr lang="en-GB" dirty="0"/>
          </a:p>
          <a:p>
            <a:r>
              <a:rPr lang="en-GB" dirty="0" smtClean="0"/>
              <a:t>The representation of the UK’s Chartered Institute of Library and Information Professionals (CILIP) and of the British Library were merged to form a temporary United Kingdom community prior to the JSC meeting in Edinburgh in November 2015.</a:t>
            </a:r>
          </a:p>
          <a:p>
            <a:endParaRPr lang="en-GB" dirty="0"/>
          </a:p>
          <a:p>
            <a:r>
              <a:rPr lang="en-GB" dirty="0" smtClean="0"/>
              <a:t>Transition to a Europe regional community will involve an additional merger with the DNB representation. This may take place on or before the next RSC meeting, scheduled to be held in Frankfurt, Germany, in November 2016.</a:t>
            </a:r>
            <a:endParaRPr lang="en-GB" dirty="0"/>
          </a:p>
        </p:txBody>
      </p:sp>
      <p:sp>
        <p:nvSpPr>
          <p:cNvPr id="4" name="Slide Number Placeholder 3"/>
          <p:cNvSpPr>
            <a:spLocks noGrp="1"/>
          </p:cNvSpPr>
          <p:nvPr>
            <p:ph type="sldNum" sz="quarter" idx="10"/>
          </p:nvPr>
        </p:nvSpPr>
        <p:spPr/>
        <p:txBody>
          <a:bodyPr/>
          <a:lstStyle/>
          <a:p>
            <a:fld id="{B1D305BC-47DC-496B-8740-7BEC34EFDE09}" type="slidenum">
              <a:rPr lang="en-GB" smtClean="0"/>
              <a:t>4</a:t>
            </a:fld>
            <a:endParaRPr lang="en-GB"/>
          </a:p>
        </p:txBody>
      </p:sp>
    </p:spTree>
    <p:extLst>
      <p:ext uri="{BB962C8B-B14F-4D97-AF65-F5344CB8AC3E}">
        <p14:creationId xmlns:p14="http://schemas.microsoft.com/office/powerpoint/2010/main" val="17895195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This is the final structure of the RSC.</a:t>
            </a:r>
          </a:p>
          <a:p>
            <a:endParaRPr lang="en-GB" dirty="0"/>
          </a:p>
          <a:p>
            <a:r>
              <a:rPr lang="en-GB" dirty="0" smtClean="0"/>
              <a:t>Members marked in blue are already in place.</a:t>
            </a:r>
          </a:p>
          <a:p>
            <a:endParaRPr lang="en-GB" dirty="0"/>
          </a:p>
          <a:p>
            <a:r>
              <a:rPr lang="en-GB" dirty="0" smtClean="0"/>
              <a:t>Members marked in </a:t>
            </a:r>
            <a:r>
              <a:rPr lang="en-GB" dirty="0" err="1" smtClean="0"/>
              <a:t>gray</a:t>
            </a:r>
            <a:r>
              <a:rPr lang="en-GB" dirty="0" smtClean="0"/>
              <a:t> have clear transition paths.</a:t>
            </a:r>
          </a:p>
          <a:p>
            <a:endParaRPr lang="en-GB" dirty="0"/>
          </a:p>
          <a:p>
            <a:r>
              <a:rPr lang="en-GB" dirty="0" smtClean="0"/>
              <a:t>The other members are in preliminary stages of transition</a:t>
            </a:r>
            <a:r>
              <a:rPr lang="en-GB" dirty="0"/>
              <a:t> </a:t>
            </a:r>
            <a:r>
              <a:rPr lang="en-GB" dirty="0" smtClean="0"/>
              <a:t>planning.</a:t>
            </a:r>
            <a:endParaRPr lang="en-GB" dirty="0"/>
          </a:p>
        </p:txBody>
      </p:sp>
      <p:sp>
        <p:nvSpPr>
          <p:cNvPr id="4" name="Slide Number Placeholder 3"/>
          <p:cNvSpPr>
            <a:spLocks noGrp="1"/>
          </p:cNvSpPr>
          <p:nvPr>
            <p:ph type="sldNum" sz="quarter" idx="10"/>
          </p:nvPr>
        </p:nvSpPr>
        <p:spPr/>
        <p:txBody>
          <a:bodyPr/>
          <a:lstStyle/>
          <a:p>
            <a:fld id="{B1D305BC-47DC-496B-8740-7BEC34EFDE09}" type="slidenum">
              <a:rPr lang="en-GB" smtClean="0"/>
              <a:t>5</a:t>
            </a:fld>
            <a:endParaRPr lang="en-GB"/>
          </a:p>
        </p:txBody>
      </p:sp>
    </p:spTree>
    <p:extLst>
      <p:ext uri="{BB962C8B-B14F-4D97-AF65-F5344CB8AC3E}">
        <p14:creationId xmlns:p14="http://schemas.microsoft.com/office/powerpoint/2010/main" val="41325969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Working groups marked in green are active.</a:t>
            </a:r>
          </a:p>
          <a:p>
            <a:endParaRPr lang="en-GB" dirty="0"/>
          </a:p>
          <a:p>
            <a:r>
              <a:rPr lang="en-GB" dirty="0" smtClean="0"/>
              <a:t>A new Rare Materials Working Group is about to be implemented.</a:t>
            </a:r>
          </a:p>
          <a:p>
            <a:endParaRPr lang="en-GB" dirty="0"/>
          </a:p>
          <a:p>
            <a:r>
              <a:rPr lang="en-GB" dirty="0" smtClean="0"/>
              <a:t>This has taken priority over the new Archives Working Group, which is in the preliminary stages of planning.</a:t>
            </a:r>
            <a:endParaRPr lang="en-GB" dirty="0"/>
          </a:p>
        </p:txBody>
      </p:sp>
      <p:sp>
        <p:nvSpPr>
          <p:cNvPr id="4" name="Slide Number Placeholder 3"/>
          <p:cNvSpPr>
            <a:spLocks noGrp="1"/>
          </p:cNvSpPr>
          <p:nvPr>
            <p:ph type="sldNum" sz="quarter" idx="10"/>
          </p:nvPr>
        </p:nvSpPr>
        <p:spPr/>
        <p:txBody>
          <a:bodyPr/>
          <a:lstStyle/>
          <a:p>
            <a:fld id="{B1D305BC-47DC-496B-8740-7BEC34EFDE09}" type="slidenum">
              <a:rPr lang="en-GB" smtClean="0"/>
              <a:t>6</a:t>
            </a:fld>
            <a:endParaRPr lang="en-GB"/>
          </a:p>
        </p:txBody>
      </p:sp>
    </p:spTree>
    <p:extLst>
      <p:ext uri="{BB962C8B-B14F-4D97-AF65-F5344CB8AC3E}">
        <p14:creationId xmlns:p14="http://schemas.microsoft.com/office/powerpoint/2010/main" val="42373629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B1D305BC-47DC-496B-8740-7BEC34EFDE09}" type="slidenum">
              <a:rPr lang="en-GB" smtClean="0"/>
              <a:t>7</a:t>
            </a:fld>
            <a:endParaRPr lang="en-GB"/>
          </a:p>
        </p:txBody>
      </p:sp>
    </p:spTree>
    <p:extLst>
      <p:ext uri="{BB962C8B-B14F-4D97-AF65-F5344CB8AC3E}">
        <p14:creationId xmlns:p14="http://schemas.microsoft.com/office/powerpoint/2010/main" val="55933609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B1D305BC-47DC-496B-8740-7BEC34EFDE09}" type="slidenum">
              <a:rPr lang="en-GB" smtClean="0"/>
              <a:t>8</a:t>
            </a:fld>
            <a:endParaRPr lang="en-GB"/>
          </a:p>
        </p:txBody>
      </p:sp>
    </p:spTree>
    <p:extLst>
      <p:ext uri="{BB962C8B-B14F-4D97-AF65-F5344CB8AC3E}">
        <p14:creationId xmlns:p14="http://schemas.microsoft.com/office/powerpoint/2010/main" val="302174111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B1D305BC-47DC-496B-8740-7BEC34EFDE09}" type="slidenum">
              <a:rPr lang="en-GB" smtClean="0"/>
              <a:t>9</a:t>
            </a:fld>
            <a:endParaRPr lang="en-GB"/>
          </a:p>
        </p:txBody>
      </p:sp>
    </p:spTree>
    <p:extLst>
      <p:ext uri="{BB962C8B-B14F-4D97-AF65-F5344CB8AC3E}">
        <p14:creationId xmlns:p14="http://schemas.microsoft.com/office/powerpoint/2010/main" val="19678783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6189BDC7-1B5B-4FFE-9C4F-35A38486DAA3}" type="datetimeFigureOut">
              <a:rPr lang="en-GB" smtClean="0"/>
              <a:t>14/01/2016</a:t>
            </a:fld>
            <a:endParaRPr lang="en-GB"/>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GB"/>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5F59D395-90F9-45FE-8925-A5409462EB26}" type="slidenum">
              <a:rPr lang="en-GB" smtClean="0"/>
              <a:t>‹#›</a:t>
            </a:fld>
            <a:endParaRPr lang="en-GB"/>
          </a:p>
        </p:txBody>
      </p:sp>
    </p:spTree>
    <p:extLst>
      <p:ext uri="{BB962C8B-B14F-4D97-AF65-F5344CB8AC3E}">
        <p14:creationId xmlns:p14="http://schemas.microsoft.com/office/powerpoint/2010/main" val="24832767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6189BDC7-1B5B-4FFE-9C4F-35A38486DAA3}" type="datetimeFigureOut">
              <a:rPr lang="en-GB" smtClean="0"/>
              <a:t>14/01/2016</a:t>
            </a:fld>
            <a:endParaRPr lang="en-GB"/>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GB"/>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5F59D395-90F9-45FE-8925-A5409462EB26}" type="slidenum">
              <a:rPr lang="en-GB" smtClean="0"/>
              <a:t>‹#›</a:t>
            </a:fld>
            <a:endParaRPr lang="en-GB"/>
          </a:p>
        </p:txBody>
      </p:sp>
    </p:spTree>
    <p:extLst>
      <p:ext uri="{BB962C8B-B14F-4D97-AF65-F5344CB8AC3E}">
        <p14:creationId xmlns:p14="http://schemas.microsoft.com/office/powerpoint/2010/main" val="14888898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6189BDC7-1B5B-4FFE-9C4F-35A38486DAA3}" type="datetimeFigureOut">
              <a:rPr lang="en-GB" smtClean="0"/>
              <a:t>14/01/2016</a:t>
            </a:fld>
            <a:endParaRPr lang="en-GB"/>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GB"/>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5F59D395-90F9-45FE-8925-A5409462EB26}" type="slidenum">
              <a:rPr lang="en-GB" smtClean="0"/>
              <a:t>‹#›</a:t>
            </a:fld>
            <a:endParaRPr lang="en-GB"/>
          </a:p>
        </p:txBody>
      </p:sp>
    </p:spTree>
    <p:extLst>
      <p:ext uri="{BB962C8B-B14F-4D97-AF65-F5344CB8AC3E}">
        <p14:creationId xmlns:p14="http://schemas.microsoft.com/office/powerpoint/2010/main" val="33284433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6189BDC7-1B5B-4FFE-9C4F-35A38486DAA3}" type="datetimeFigureOut">
              <a:rPr lang="en-GB" smtClean="0"/>
              <a:t>14/01/2016</a:t>
            </a:fld>
            <a:endParaRPr lang="en-GB"/>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GB"/>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5F59D395-90F9-45FE-8925-A5409462EB26}" type="slidenum">
              <a:rPr lang="en-GB" smtClean="0"/>
              <a:t>‹#›</a:t>
            </a:fld>
            <a:endParaRPr lang="en-GB"/>
          </a:p>
        </p:txBody>
      </p:sp>
    </p:spTree>
    <p:extLst>
      <p:ext uri="{BB962C8B-B14F-4D97-AF65-F5344CB8AC3E}">
        <p14:creationId xmlns:p14="http://schemas.microsoft.com/office/powerpoint/2010/main" val="32909518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C764DE79-268F-4C1A-8933-263129D2AF90}" type="datetimeFigureOut">
              <a:rPr lang="en-US" dirty="0"/>
              <a:t>1/14/2016</a:t>
            </a:fld>
            <a:endParaRPr lang="en-US" dirty="0"/>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GB"/>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5F59D395-90F9-45FE-8925-A5409462EB26}" type="slidenum">
              <a:rPr lang="en-GB" smtClean="0"/>
              <a:t>‹#›</a:t>
            </a:fld>
            <a:endParaRPr lang="en-GB"/>
          </a:p>
        </p:txBody>
      </p:sp>
    </p:spTree>
    <p:extLst>
      <p:ext uri="{BB962C8B-B14F-4D97-AF65-F5344CB8AC3E}">
        <p14:creationId xmlns:p14="http://schemas.microsoft.com/office/powerpoint/2010/main" val="17271652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a:xfrm>
            <a:off x="628650" y="6356351"/>
            <a:ext cx="2057400" cy="365125"/>
          </a:xfrm>
          <a:prstGeom prst="rect">
            <a:avLst/>
          </a:prstGeom>
        </p:spPr>
        <p:txBody>
          <a:bodyPr/>
          <a:lstStyle/>
          <a:p>
            <a:fld id="{6189BDC7-1B5B-4FFE-9C4F-35A38486DAA3}" type="datetimeFigureOut">
              <a:rPr lang="en-GB" smtClean="0"/>
              <a:t>14/01/2016</a:t>
            </a:fld>
            <a:endParaRPr lang="en-GB"/>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p>
            <a:endParaRPr lang="en-GB"/>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5F59D395-90F9-45FE-8925-A5409462EB26}" type="slidenum">
              <a:rPr lang="en-GB" smtClean="0"/>
              <a:t>‹#›</a:t>
            </a:fld>
            <a:endParaRPr lang="en-GB"/>
          </a:p>
        </p:txBody>
      </p:sp>
    </p:spTree>
    <p:extLst>
      <p:ext uri="{BB962C8B-B14F-4D97-AF65-F5344CB8AC3E}">
        <p14:creationId xmlns:p14="http://schemas.microsoft.com/office/powerpoint/2010/main" val="36444414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a:xfrm>
            <a:off x="628650" y="6356351"/>
            <a:ext cx="2057400" cy="365125"/>
          </a:xfrm>
          <a:prstGeom prst="rect">
            <a:avLst/>
          </a:prstGeom>
        </p:spPr>
        <p:txBody>
          <a:bodyPr/>
          <a:lstStyle/>
          <a:p>
            <a:fld id="{6189BDC7-1B5B-4FFE-9C4F-35A38486DAA3}" type="datetimeFigureOut">
              <a:rPr lang="en-GB" smtClean="0"/>
              <a:t>14/01/2016</a:t>
            </a:fld>
            <a:endParaRPr lang="en-GB"/>
          </a:p>
        </p:txBody>
      </p:sp>
      <p:sp>
        <p:nvSpPr>
          <p:cNvPr id="8" name="Footer Placeholder 7"/>
          <p:cNvSpPr>
            <a:spLocks noGrp="1"/>
          </p:cNvSpPr>
          <p:nvPr>
            <p:ph type="ftr" sz="quarter" idx="11"/>
          </p:nvPr>
        </p:nvSpPr>
        <p:spPr>
          <a:xfrm>
            <a:off x="3028950" y="6356351"/>
            <a:ext cx="3086100" cy="365125"/>
          </a:xfrm>
          <a:prstGeom prst="rect">
            <a:avLst/>
          </a:prstGeom>
        </p:spPr>
        <p:txBody>
          <a:bodyPr/>
          <a:lstStyle/>
          <a:p>
            <a:endParaRPr lang="en-GB"/>
          </a:p>
        </p:txBody>
      </p:sp>
      <p:sp>
        <p:nvSpPr>
          <p:cNvPr id="9" name="Slide Number Placeholder 8"/>
          <p:cNvSpPr>
            <a:spLocks noGrp="1"/>
          </p:cNvSpPr>
          <p:nvPr>
            <p:ph type="sldNum" sz="quarter" idx="12"/>
          </p:nvPr>
        </p:nvSpPr>
        <p:spPr>
          <a:xfrm>
            <a:off x="6457950" y="6356351"/>
            <a:ext cx="2057400" cy="365125"/>
          </a:xfrm>
          <a:prstGeom prst="rect">
            <a:avLst/>
          </a:prstGeom>
        </p:spPr>
        <p:txBody>
          <a:bodyPr/>
          <a:lstStyle/>
          <a:p>
            <a:fld id="{5F59D395-90F9-45FE-8925-A5409462EB26}" type="slidenum">
              <a:rPr lang="en-GB" smtClean="0"/>
              <a:t>‹#›</a:t>
            </a:fld>
            <a:endParaRPr lang="en-GB"/>
          </a:p>
        </p:txBody>
      </p:sp>
    </p:spTree>
    <p:extLst>
      <p:ext uri="{BB962C8B-B14F-4D97-AF65-F5344CB8AC3E}">
        <p14:creationId xmlns:p14="http://schemas.microsoft.com/office/powerpoint/2010/main" val="18171799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a:xfrm>
            <a:off x="628650" y="6356351"/>
            <a:ext cx="2057400" cy="365125"/>
          </a:xfrm>
          <a:prstGeom prst="rect">
            <a:avLst/>
          </a:prstGeom>
        </p:spPr>
        <p:txBody>
          <a:bodyPr/>
          <a:lstStyle/>
          <a:p>
            <a:fld id="{6189BDC7-1B5B-4FFE-9C4F-35A38486DAA3}" type="datetimeFigureOut">
              <a:rPr lang="en-GB" smtClean="0"/>
              <a:t>14/01/2016</a:t>
            </a:fld>
            <a:endParaRPr lang="en-GB"/>
          </a:p>
        </p:txBody>
      </p:sp>
      <p:sp>
        <p:nvSpPr>
          <p:cNvPr id="4" name="Footer Placeholder 3"/>
          <p:cNvSpPr>
            <a:spLocks noGrp="1"/>
          </p:cNvSpPr>
          <p:nvPr>
            <p:ph type="ftr" sz="quarter" idx="11"/>
          </p:nvPr>
        </p:nvSpPr>
        <p:spPr>
          <a:xfrm>
            <a:off x="3028950" y="6356351"/>
            <a:ext cx="3086100" cy="365125"/>
          </a:xfrm>
          <a:prstGeom prst="rect">
            <a:avLst/>
          </a:prstGeom>
        </p:spPr>
        <p:txBody>
          <a:bodyPr/>
          <a:lstStyle/>
          <a:p>
            <a:endParaRPr lang="en-GB"/>
          </a:p>
        </p:txBody>
      </p:sp>
      <p:sp>
        <p:nvSpPr>
          <p:cNvPr id="5" name="Slide Number Placeholder 4"/>
          <p:cNvSpPr>
            <a:spLocks noGrp="1"/>
          </p:cNvSpPr>
          <p:nvPr>
            <p:ph type="sldNum" sz="quarter" idx="12"/>
          </p:nvPr>
        </p:nvSpPr>
        <p:spPr>
          <a:xfrm>
            <a:off x="6457950" y="6356351"/>
            <a:ext cx="2057400" cy="365125"/>
          </a:xfrm>
          <a:prstGeom prst="rect">
            <a:avLst/>
          </a:prstGeom>
        </p:spPr>
        <p:txBody>
          <a:bodyPr/>
          <a:lstStyle/>
          <a:p>
            <a:fld id="{5F59D395-90F9-45FE-8925-A5409462EB26}" type="slidenum">
              <a:rPr lang="en-GB" smtClean="0"/>
              <a:t>‹#›</a:t>
            </a:fld>
            <a:endParaRPr lang="en-GB"/>
          </a:p>
        </p:txBody>
      </p:sp>
    </p:spTree>
    <p:extLst>
      <p:ext uri="{BB962C8B-B14F-4D97-AF65-F5344CB8AC3E}">
        <p14:creationId xmlns:p14="http://schemas.microsoft.com/office/powerpoint/2010/main" val="19701373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28650" y="6356351"/>
            <a:ext cx="2057400" cy="365125"/>
          </a:xfrm>
          <a:prstGeom prst="rect">
            <a:avLst/>
          </a:prstGeom>
        </p:spPr>
        <p:txBody>
          <a:bodyPr/>
          <a:lstStyle/>
          <a:p>
            <a:fld id="{6189BDC7-1B5B-4FFE-9C4F-35A38486DAA3}" type="datetimeFigureOut">
              <a:rPr lang="en-GB" smtClean="0"/>
              <a:t>14/01/2016</a:t>
            </a:fld>
            <a:endParaRPr lang="en-GB"/>
          </a:p>
        </p:txBody>
      </p:sp>
      <p:sp>
        <p:nvSpPr>
          <p:cNvPr id="3" name="Footer Placeholder 2"/>
          <p:cNvSpPr>
            <a:spLocks noGrp="1"/>
          </p:cNvSpPr>
          <p:nvPr>
            <p:ph type="ftr" sz="quarter" idx="11"/>
          </p:nvPr>
        </p:nvSpPr>
        <p:spPr>
          <a:xfrm>
            <a:off x="3028950" y="6356351"/>
            <a:ext cx="3086100" cy="365125"/>
          </a:xfrm>
          <a:prstGeom prst="rect">
            <a:avLst/>
          </a:prstGeom>
        </p:spPr>
        <p:txBody>
          <a:bodyPr/>
          <a:lstStyle/>
          <a:p>
            <a:endParaRPr lang="en-GB"/>
          </a:p>
        </p:txBody>
      </p:sp>
      <p:sp>
        <p:nvSpPr>
          <p:cNvPr id="4" name="Slide Number Placeholder 3"/>
          <p:cNvSpPr>
            <a:spLocks noGrp="1"/>
          </p:cNvSpPr>
          <p:nvPr>
            <p:ph type="sldNum" sz="quarter" idx="12"/>
          </p:nvPr>
        </p:nvSpPr>
        <p:spPr>
          <a:xfrm>
            <a:off x="6457950" y="6356351"/>
            <a:ext cx="2057400" cy="365125"/>
          </a:xfrm>
          <a:prstGeom prst="rect">
            <a:avLst/>
          </a:prstGeom>
        </p:spPr>
        <p:txBody>
          <a:bodyPr/>
          <a:lstStyle/>
          <a:p>
            <a:fld id="{5F59D395-90F9-45FE-8925-A5409462EB26}" type="slidenum">
              <a:rPr lang="en-GB" smtClean="0"/>
              <a:t>‹#›</a:t>
            </a:fld>
            <a:endParaRPr lang="en-GB"/>
          </a:p>
        </p:txBody>
      </p:sp>
    </p:spTree>
    <p:extLst>
      <p:ext uri="{BB962C8B-B14F-4D97-AF65-F5344CB8AC3E}">
        <p14:creationId xmlns:p14="http://schemas.microsoft.com/office/powerpoint/2010/main" val="18326069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628650" y="6356351"/>
            <a:ext cx="2057400" cy="365125"/>
          </a:xfrm>
          <a:prstGeom prst="rect">
            <a:avLst/>
          </a:prstGeom>
        </p:spPr>
        <p:txBody>
          <a:bodyPr/>
          <a:lstStyle/>
          <a:p>
            <a:fld id="{6189BDC7-1B5B-4FFE-9C4F-35A38486DAA3}" type="datetimeFigureOut">
              <a:rPr lang="en-GB" smtClean="0"/>
              <a:t>14/01/2016</a:t>
            </a:fld>
            <a:endParaRPr lang="en-GB"/>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p>
            <a:endParaRPr lang="en-GB"/>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5F59D395-90F9-45FE-8925-A5409462EB26}" type="slidenum">
              <a:rPr lang="en-GB" smtClean="0"/>
              <a:t>‹#›</a:t>
            </a:fld>
            <a:endParaRPr lang="en-GB"/>
          </a:p>
        </p:txBody>
      </p:sp>
    </p:spTree>
    <p:extLst>
      <p:ext uri="{BB962C8B-B14F-4D97-AF65-F5344CB8AC3E}">
        <p14:creationId xmlns:p14="http://schemas.microsoft.com/office/powerpoint/2010/main" val="20379225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628650" y="6356351"/>
            <a:ext cx="2057400" cy="365125"/>
          </a:xfrm>
          <a:prstGeom prst="rect">
            <a:avLst/>
          </a:prstGeom>
        </p:spPr>
        <p:txBody>
          <a:bodyPr/>
          <a:lstStyle/>
          <a:p>
            <a:fld id="{6189BDC7-1B5B-4FFE-9C4F-35A38486DAA3}" type="datetimeFigureOut">
              <a:rPr lang="en-GB" smtClean="0"/>
              <a:t>14/01/2016</a:t>
            </a:fld>
            <a:endParaRPr lang="en-GB"/>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p>
            <a:endParaRPr lang="en-GB"/>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5F59D395-90F9-45FE-8925-A5409462EB26}" type="slidenum">
              <a:rPr lang="en-GB" smtClean="0"/>
              <a:t>‹#›</a:t>
            </a:fld>
            <a:endParaRPr lang="en-GB"/>
          </a:p>
        </p:txBody>
      </p:sp>
    </p:spTree>
    <p:extLst>
      <p:ext uri="{BB962C8B-B14F-4D97-AF65-F5344CB8AC3E}">
        <p14:creationId xmlns:p14="http://schemas.microsoft.com/office/powerpoint/2010/main" val="29220675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8" name="Picture 7"/>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628650" y="6311899"/>
            <a:ext cx="2121383" cy="381087"/>
          </a:xfrm>
          <a:prstGeom prst="rect">
            <a:avLst/>
          </a:prstGeom>
        </p:spPr>
      </p:pic>
    </p:spTree>
    <p:extLst>
      <p:ext uri="{BB962C8B-B14F-4D97-AF65-F5344CB8AC3E}">
        <p14:creationId xmlns:p14="http://schemas.microsoft.com/office/powerpoint/2010/main" val="427775325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1.xml"/><Relationship Id="rId1" Type="http://schemas.openxmlformats.org/officeDocument/2006/relationships/slideLayout" Target="../slideLayouts/slideLayout7.xml"/><Relationship Id="rId4" Type="http://schemas.openxmlformats.org/officeDocument/2006/relationships/image" Target="../media/image5.jpg"/></Relationships>
</file>

<file path=ppt/slides/_rels/slide12.xml.rels><?xml version="1.0" encoding="UTF-8" standalone="yes"?>
<Relationships xmlns="http://schemas.openxmlformats.org/package/2006/relationships"><Relationship Id="rId3" Type="http://schemas.openxmlformats.org/officeDocument/2006/relationships/hyperlink" Target="http://rdaregistry.info/Elements/rof/C10004" TargetMode="External"/><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mailto:jschair@rdatoolkit.org"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RDA progress on governance and strategy</a:t>
            </a:r>
            <a:endParaRPr lang="en-GB" dirty="0"/>
          </a:p>
        </p:txBody>
      </p:sp>
      <p:sp>
        <p:nvSpPr>
          <p:cNvPr id="3" name="Subtitle 2"/>
          <p:cNvSpPr>
            <a:spLocks noGrp="1"/>
          </p:cNvSpPr>
          <p:nvPr>
            <p:ph type="subTitle" idx="1"/>
          </p:nvPr>
        </p:nvSpPr>
        <p:spPr/>
        <p:txBody>
          <a:bodyPr>
            <a:normAutofit lnSpcReduction="10000"/>
          </a:bodyPr>
          <a:lstStyle/>
          <a:p>
            <a:r>
              <a:rPr lang="en-GB" dirty="0" smtClean="0"/>
              <a:t>Gordon </a:t>
            </a:r>
            <a:r>
              <a:rPr lang="en-GB" dirty="0" smtClean="0"/>
              <a:t>Dunsire</a:t>
            </a:r>
          </a:p>
          <a:p>
            <a:r>
              <a:rPr lang="en-GB" dirty="0" smtClean="0"/>
              <a:t>Chair, RDA Steering Committee</a:t>
            </a:r>
            <a:endParaRPr lang="en-GB" dirty="0" smtClean="0"/>
          </a:p>
          <a:p>
            <a:r>
              <a:rPr lang="en-GB" dirty="0" smtClean="0"/>
              <a:t>Presented to RDA Forum, </a:t>
            </a:r>
            <a:r>
              <a:rPr lang="en-GB" dirty="0" smtClean="0"/>
              <a:t>ALA </a:t>
            </a:r>
            <a:r>
              <a:rPr lang="en-GB" dirty="0" smtClean="0"/>
              <a:t>Midwinter 2016, </a:t>
            </a:r>
            <a:r>
              <a:rPr lang="en-GB" dirty="0"/>
              <a:t>9 January 2016, Boston</a:t>
            </a:r>
            <a:r>
              <a:rPr lang="en-GB" dirty="0" smtClean="0"/>
              <a:t>, USA</a:t>
            </a:r>
            <a:endParaRPr lang="en-GB" dirty="0"/>
          </a:p>
        </p:txBody>
      </p:sp>
    </p:spTree>
    <p:extLst>
      <p:ext uri="{BB962C8B-B14F-4D97-AF65-F5344CB8AC3E}">
        <p14:creationId xmlns:p14="http://schemas.microsoft.com/office/powerpoint/2010/main" val="22850353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317366" y="722591"/>
            <a:ext cx="5598033" cy="5721171"/>
          </a:xfrm>
          <a:prstGeom prst="rect">
            <a:avLst/>
          </a:prstGeom>
        </p:spPr>
      </p:pic>
      <p:sp>
        <p:nvSpPr>
          <p:cNvPr id="3" name="TextBox 2"/>
          <p:cNvSpPr txBox="1"/>
          <p:nvPr/>
        </p:nvSpPr>
        <p:spPr>
          <a:xfrm>
            <a:off x="342486" y="337871"/>
            <a:ext cx="2577309" cy="1200329"/>
          </a:xfrm>
          <a:prstGeom prst="rect">
            <a:avLst/>
          </a:prstGeom>
          <a:solidFill>
            <a:srgbClr val="A1C7F6"/>
          </a:solidFill>
          <a:ln>
            <a:solidFill>
              <a:schemeClr val="tx1"/>
            </a:solidFill>
          </a:ln>
        </p:spPr>
        <p:txBody>
          <a:bodyPr wrap="none" rtlCol="0">
            <a:spAutoFit/>
          </a:bodyPr>
          <a:lstStyle/>
          <a:p>
            <a:r>
              <a:rPr lang="en-GB" sz="3600" dirty="0" smtClean="0">
                <a:latin typeface="+mj-lt"/>
              </a:rPr>
              <a:t>International</a:t>
            </a:r>
          </a:p>
          <a:p>
            <a:r>
              <a:rPr lang="en-GB" sz="3600" dirty="0" smtClean="0">
                <a:latin typeface="+mj-lt"/>
              </a:rPr>
              <a:t>integration</a:t>
            </a:r>
            <a:endParaRPr lang="en-GB" sz="3600" dirty="0">
              <a:latin typeface="+mj-lt"/>
            </a:endParaRPr>
          </a:p>
        </p:txBody>
      </p:sp>
      <p:sp>
        <p:nvSpPr>
          <p:cNvPr id="5" name="TextBox 4"/>
          <p:cNvSpPr txBox="1"/>
          <p:nvPr/>
        </p:nvSpPr>
        <p:spPr>
          <a:xfrm>
            <a:off x="565095" y="3209544"/>
            <a:ext cx="2280496" cy="2677656"/>
          </a:xfrm>
          <a:prstGeom prst="rect">
            <a:avLst/>
          </a:prstGeom>
          <a:noFill/>
        </p:spPr>
        <p:txBody>
          <a:bodyPr wrap="none" rtlCol="0">
            <a:spAutoFit/>
          </a:bodyPr>
          <a:lstStyle/>
          <a:p>
            <a:r>
              <a:rPr lang="en-GB" sz="2800" dirty="0" smtClean="0"/>
              <a:t>Translations in</a:t>
            </a:r>
          </a:p>
          <a:p>
            <a:r>
              <a:rPr lang="en-GB" sz="2800" dirty="0" smtClean="0"/>
              <a:t>RDA Registry:</a:t>
            </a:r>
          </a:p>
          <a:p>
            <a:r>
              <a:rPr lang="en-GB" sz="2800" dirty="0" smtClean="0"/>
              <a:t>German</a:t>
            </a:r>
          </a:p>
          <a:p>
            <a:r>
              <a:rPr lang="en-GB" sz="2800" dirty="0" smtClean="0"/>
              <a:t>French</a:t>
            </a:r>
          </a:p>
          <a:p>
            <a:r>
              <a:rPr lang="en-GB" sz="2800" dirty="0" smtClean="0"/>
              <a:t>Spanish</a:t>
            </a:r>
          </a:p>
          <a:p>
            <a:r>
              <a:rPr lang="en-GB" sz="2800" dirty="0" smtClean="0"/>
              <a:t>Chinese</a:t>
            </a:r>
            <a:endParaRPr lang="en-GB" sz="2800" dirty="0"/>
          </a:p>
        </p:txBody>
      </p:sp>
      <p:grpSp>
        <p:nvGrpSpPr>
          <p:cNvPr id="9" name="Group 8"/>
          <p:cNvGrpSpPr/>
          <p:nvPr/>
        </p:nvGrpSpPr>
        <p:grpSpPr>
          <a:xfrm>
            <a:off x="468850" y="1746504"/>
            <a:ext cx="2472986" cy="1380744"/>
            <a:chOff x="468850" y="1746504"/>
            <a:chExt cx="2472986" cy="1380744"/>
          </a:xfrm>
        </p:grpSpPr>
        <p:sp>
          <p:nvSpPr>
            <p:cNvPr id="7" name="Down Arrow Callout 6"/>
            <p:cNvSpPr/>
            <p:nvPr/>
          </p:nvSpPr>
          <p:spPr>
            <a:xfrm>
              <a:off x="490892" y="1746504"/>
              <a:ext cx="2428903" cy="1380744"/>
            </a:xfrm>
            <a:prstGeom prst="downArrow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TextBox 7"/>
            <p:cNvSpPr txBox="1"/>
            <p:nvPr/>
          </p:nvSpPr>
          <p:spPr>
            <a:xfrm>
              <a:off x="468850" y="1746504"/>
              <a:ext cx="2472986" cy="830997"/>
            </a:xfrm>
            <a:prstGeom prst="rect">
              <a:avLst/>
            </a:prstGeom>
            <a:noFill/>
          </p:spPr>
          <p:txBody>
            <a:bodyPr wrap="none" rtlCol="0">
              <a:spAutoFit/>
            </a:bodyPr>
            <a:lstStyle/>
            <a:p>
              <a:pPr algn="ctr"/>
              <a:r>
                <a:rPr lang="en-GB" sz="2400" dirty="0" smtClean="0">
                  <a:solidFill>
                    <a:schemeClr val="bg1"/>
                  </a:solidFill>
                </a:rPr>
                <a:t>RDA</a:t>
              </a:r>
            </a:p>
            <a:p>
              <a:pPr algn="ctr"/>
              <a:r>
                <a:rPr lang="en-GB" sz="2400" dirty="0" smtClean="0">
                  <a:solidFill>
                    <a:schemeClr val="bg1"/>
                  </a:solidFill>
                </a:rPr>
                <a:t>Translations Policy</a:t>
              </a:r>
              <a:endParaRPr lang="en-GB" sz="2400" dirty="0">
                <a:solidFill>
                  <a:schemeClr val="bg1"/>
                </a:solidFill>
              </a:endParaRPr>
            </a:p>
          </p:txBody>
        </p:sp>
      </p:grpSp>
    </p:spTree>
    <p:extLst>
      <p:ext uri="{BB962C8B-B14F-4D97-AF65-F5344CB8AC3E}">
        <p14:creationId xmlns:p14="http://schemas.microsoft.com/office/powerpoint/2010/main" val="2283208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childTnLst>
                                </p:cTn>
                              </p:par>
                            </p:childTnLst>
                          </p:cTn>
                        </p:par>
                        <p:par>
                          <p:cTn id="8" fill="hold">
                            <p:stCondLst>
                              <p:cond delay="1000"/>
                            </p:stCondLst>
                            <p:childTnLst>
                              <p:par>
                                <p:cTn id="9" presetID="10" presetClass="entr" presetSubtype="0"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fade">
                                      <p:cBhvr>
                                        <p:cTn id="11" dur="1000"/>
                                        <p:tgtEl>
                                          <p:spTgt spid="5"/>
                                        </p:tgtEl>
                                      </p:cBhvr>
                                    </p:animEffect>
                                  </p:childTnLst>
                                </p:cTn>
                              </p:par>
                            </p:childTnLst>
                          </p:cTn>
                        </p:par>
                        <p:par>
                          <p:cTn id="12" fill="hold">
                            <p:stCondLst>
                              <p:cond delay="2000"/>
                            </p:stCondLst>
                            <p:childTnLst>
                              <p:par>
                                <p:cTn id="13" presetID="10" presetClass="entr" presetSubtype="0" fill="hold" nodeType="after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fade">
                                      <p:cBhvr>
                                        <p:cTn id="15"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42486" y="337871"/>
            <a:ext cx="2249655" cy="1200329"/>
          </a:xfrm>
          <a:prstGeom prst="rect">
            <a:avLst/>
          </a:prstGeom>
          <a:solidFill>
            <a:srgbClr val="A1C7F6"/>
          </a:solidFill>
          <a:ln>
            <a:solidFill>
              <a:schemeClr val="tx1"/>
            </a:solidFill>
          </a:ln>
        </p:spPr>
        <p:txBody>
          <a:bodyPr wrap="none" rtlCol="0">
            <a:spAutoFit/>
          </a:bodyPr>
          <a:lstStyle/>
          <a:p>
            <a:r>
              <a:rPr lang="en-GB" sz="3600" dirty="0" smtClean="0">
                <a:latin typeface="+mj-lt"/>
              </a:rPr>
              <a:t>Local</a:t>
            </a:r>
          </a:p>
          <a:p>
            <a:r>
              <a:rPr lang="en-GB" sz="3600" dirty="0" smtClean="0">
                <a:latin typeface="+mj-lt"/>
              </a:rPr>
              <a:t>refinement</a:t>
            </a:r>
            <a:endParaRPr lang="en-GB" sz="3600" dirty="0">
              <a:latin typeface="+mj-lt"/>
            </a:endParaRPr>
          </a:p>
        </p:txBody>
      </p:sp>
      <p:sp>
        <p:nvSpPr>
          <p:cNvPr id="5" name="TextBox 4"/>
          <p:cNvSpPr txBox="1"/>
          <p:nvPr/>
        </p:nvSpPr>
        <p:spPr>
          <a:xfrm>
            <a:off x="2823663" y="420624"/>
            <a:ext cx="5960414" cy="954107"/>
          </a:xfrm>
          <a:prstGeom prst="rect">
            <a:avLst/>
          </a:prstGeom>
          <a:noFill/>
        </p:spPr>
        <p:txBody>
          <a:bodyPr wrap="none" rtlCol="0">
            <a:spAutoFit/>
          </a:bodyPr>
          <a:lstStyle/>
          <a:p>
            <a:r>
              <a:rPr lang="en-GB" sz="2800" dirty="0" smtClean="0"/>
              <a:t>“audio belt”: refinement to Carrier type</a:t>
            </a:r>
          </a:p>
          <a:p>
            <a:r>
              <a:rPr lang="en-GB" sz="2800" dirty="0"/>
              <a:t>v</a:t>
            </a:r>
            <a:r>
              <a:rPr lang="en-GB" sz="2800" dirty="0" smtClean="0"/>
              <a:t>ia RDA/ONIX Framework </a:t>
            </a: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42486" y="1806032"/>
            <a:ext cx="6576218" cy="4110136"/>
          </a:xfrm>
          <a:prstGeom prst="rect">
            <a:avLst/>
          </a:prstGeom>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716874" y="4957826"/>
            <a:ext cx="6067203" cy="1616710"/>
          </a:xfrm>
          <a:prstGeom prst="rect">
            <a:avLst/>
          </a:prstGeom>
        </p:spPr>
      </p:pic>
    </p:spTree>
    <p:extLst>
      <p:ext uri="{BB962C8B-B14F-4D97-AF65-F5344CB8AC3E}">
        <p14:creationId xmlns:p14="http://schemas.microsoft.com/office/powerpoint/2010/main" val="725591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childTnLst>
                                </p:cTn>
                              </p:par>
                            </p:childTnLst>
                          </p:cTn>
                        </p:par>
                        <p:par>
                          <p:cTn id="8" fill="hold">
                            <p:stCondLst>
                              <p:cond delay="1000"/>
                            </p:stCondLst>
                            <p:childTnLst>
                              <p:par>
                                <p:cTn id="9" presetID="10" presetClass="entr" presetSubtype="0" fill="hold"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fade">
                                      <p:cBhvr>
                                        <p:cTn id="11" dur="1000"/>
                                        <p:tgtEl>
                                          <p:spTgt spid="4"/>
                                        </p:tgtEl>
                                      </p:cBhvr>
                                    </p:animEffect>
                                  </p:childTnLst>
                                </p:cTn>
                              </p:par>
                            </p:childTnLst>
                          </p:cTn>
                        </p:par>
                        <p:par>
                          <p:cTn id="12" fill="hold">
                            <p:stCondLst>
                              <p:cond delay="2000"/>
                            </p:stCondLst>
                            <p:childTnLst>
                              <p:par>
                                <p:cTn id="13" presetID="10" presetClass="entr" presetSubtype="0" fill="hold" nodeType="after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fade">
                                      <p:cBhvr>
                                        <p:cTn id="15"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14401" y="1829242"/>
            <a:ext cx="7343394" cy="3416320"/>
          </a:xfrm>
          <a:prstGeom prst="rect">
            <a:avLst/>
          </a:prstGeom>
          <a:noFill/>
          <a:ln>
            <a:solidFill>
              <a:schemeClr val="tx1"/>
            </a:solidFill>
          </a:ln>
        </p:spPr>
        <p:txBody>
          <a:bodyPr wrap="square" rtlCol="0">
            <a:spAutoFit/>
          </a:bodyPr>
          <a:lstStyle/>
          <a:p>
            <a:r>
              <a:rPr lang="en-GB" dirty="0" smtClean="0">
                <a:hlinkClick r:id="rId3"/>
              </a:rPr>
              <a:t>http</a:t>
            </a:r>
            <a:r>
              <a:rPr lang="en-GB" dirty="0">
                <a:hlinkClick r:id="rId3"/>
              </a:rPr>
              <a:t>://</a:t>
            </a:r>
            <a:r>
              <a:rPr lang="en-GB" dirty="0" smtClean="0">
                <a:hlinkClick r:id="rId3"/>
              </a:rPr>
              <a:t>rdaregistry.info/Elements/rof/C10004</a:t>
            </a:r>
            <a:endParaRPr lang="en-GB" dirty="0" smtClean="0"/>
          </a:p>
          <a:p>
            <a:r>
              <a:rPr lang="en-GB" dirty="0" smtClean="0"/>
              <a:t>  </a:t>
            </a:r>
            <a:r>
              <a:rPr lang="en-GB" dirty="0" err="1" smtClean="0"/>
              <a:t>reg:hasSubClass</a:t>
            </a:r>
            <a:r>
              <a:rPr lang="en-GB" dirty="0" smtClean="0"/>
              <a:t> </a:t>
            </a:r>
            <a:r>
              <a:rPr lang="en-GB" dirty="0"/>
              <a:t>&lt;http://rdaregistry.info/Elements/rof/C10009&gt; ; </a:t>
            </a:r>
            <a:endParaRPr lang="en-GB" dirty="0" smtClean="0"/>
          </a:p>
          <a:p>
            <a:r>
              <a:rPr lang="en-GB" dirty="0" smtClean="0"/>
              <a:t>  </a:t>
            </a:r>
            <a:r>
              <a:rPr lang="en-GB" dirty="0" err="1" smtClean="0"/>
              <a:t>reg:lexicalAlias</a:t>
            </a:r>
            <a:r>
              <a:rPr lang="en-GB" dirty="0" smtClean="0"/>
              <a:t> </a:t>
            </a:r>
            <a:r>
              <a:rPr lang="en-GB" dirty="0"/>
              <a:t>"http://rdaregistry.info/Elements/</a:t>
            </a:r>
            <a:r>
              <a:rPr lang="en-GB" dirty="0" err="1"/>
              <a:t>rof</a:t>
            </a:r>
            <a:r>
              <a:rPr lang="en-GB" dirty="0"/>
              <a:t>/</a:t>
            </a:r>
            <a:r>
              <a:rPr lang="en-GB" dirty="0" err="1"/>
              <a:t>CarrierCategory</a:t>
            </a:r>
            <a:r>
              <a:rPr lang="en-GB" dirty="0"/>
              <a:t>"@</a:t>
            </a:r>
            <a:r>
              <a:rPr lang="en-GB" dirty="0" err="1"/>
              <a:t>en</a:t>
            </a:r>
            <a:r>
              <a:rPr lang="en-GB" dirty="0"/>
              <a:t> </a:t>
            </a:r>
            <a:r>
              <a:rPr lang="en-GB" dirty="0" smtClean="0"/>
              <a:t>;</a:t>
            </a:r>
          </a:p>
          <a:p>
            <a:r>
              <a:rPr lang="en-GB" dirty="0" smtClean="0"/>
              <a:t>  </a:t>
            </a:r>
            <a:r>
              <a:rPr lang="en-GB" dirty="0" err="1"/>
              <a:t>reg:name</a:t>
            </a:r>
            <a:r>
              <a:rPr lang="en-GB" dirty="0"/>
              <a:t> "</a:t>
            </a:r>
            <a:r>
              <a:rPr lang="en-GB" dirty="0" err="1"/>
              <a:t>CarrierCategory</a:t>
            </a:r>
            <a:r>
              <a:rPr lang="en-GB" dirty="0"/>
              <a:t>"@</a:t>
            </a:r>
            <a:r>
              <a:rPr lang="en-GB" dirty="0" err="1"/>
              <a:t>en</a:t>
            </a:r>
            <a:r>
              <a:rPr lang="en-GB" dirty="0"/>
              <a:t> </a:t>
            </a:r>
            <a:r>
              <a:rPr lang="en-GB" dirty="0" smtClean="0"/>
              <a:t>;</a:t>
            </a:r>
          </a:p>
          <a:p>
            <a:r>
              <a:rPr lang="en-GB" dirty="0" smtClean="0"/>
              <a:t>  </a:t>
            </a:r>
            <a:r>
              <a:rPr lang="en-GB" dirty="0" err="1"/>
              <a:t>reg:status</a:t>
            </a:r>
            <a:r>
              <a:rPr lang="en-GB" dirty="0"/>
              <a:t> &lt;http://metadataregistry.org/uri/RegStatus/1001&gt; ; </a:t>
            </a:r>
            <a:endParaRPr lang="en-GB" dirty="0" smtClean="0"/>
          </a:p>
          <a:p>
            <a:r>
              <a:rPr lang="en-GB" dirty="0" smtClean="0"/>
              <a:t>  </a:t>
            </a:r>
            <a:r>
              <a:rPr lang="en-GB" dirty="0"/>
              <a:t>a </a:t>
            </a:r>
            <a:r>
              <a:rPr lang="en-GB" dirty="0" err="1"/>
              <a:t>owl:Class</a:t>
            </a:r>
            <a:r>
              <a:rPr lang="en-GB" dirty="0"/>
              <a:t> ; </a:t>
            </a:r>
            <a:endParaRPr lang="en-GB" dirty="0" smtClean="0"/>
          </a:p>
          <a:p>
            <a:r>
              <a:rPr lang="en-GB" dirty="0" smtClean="0"/>
              <a:t>  </a:t>
            </a:r>
            <a:r>
              <a:rPr lang="en-GB" dirty="0" err="1"/>
              <a:t>rdfs:isDefinedBy</a:t>
            </a:r>
            <a:r>
              <a:rPr lang="en-GB" dirty="0"/>
              <a:t> &lt;http://rdaregistry.info/rof/Elements/&gt; </a:t>
            </a:r>
            <a:r>
              <a:rPr lang="en-GB" dirty="0" smtClean="0"/>
              <a:t>;</a:t>
            </a:r>
          </a:p>
          <a:p>
            <a:r>
              <a:rPr lang="en-GB" dirty="0" smtClean="0"/>
              <a:t>  </a:t>
            </a:r>
            <a:r>
              <a:rPr lang="en-GB" dirty="0" err="1"/>
              <a:t>rdfs:label</a:t>
            </a:r>
            <a:r>
              <a:rPr lang="en-GB" dirty="0"/>
              <a:t> "Carrier category"@</a:t>
            </a:r>
            <a:r>
              <a:rPr lang="en-GB" dirty="0" err="1"/>
              <a:t>en</a:t>
            </a:r>
            <a:r>
              <a:rPr lang="en-GB" dirty="0"/>
              <a:t> ; </a:t>
            </a:r>
            <a:endParaRPr lang="en-GB" dirty="0" smtClean="0"/>
          </a:p>
          <a:p>
            <a:r>
              <a:rPr lang="en-GB" dirty="0" smtClean="0"/>
              <a:t>  </a:t>
            </a:r>
            <a:r>
              <a:rPr lang="en-GB" dirty="0" err="1"/>
              <a:t>rdfs:subClassOf</a:t>
            </a:r>
            <a:r>
              <a:rPr lang="en-GB" dirty="0"/>
              <a:t> &lt;http://rdaregistry.info/Elements/rof/C10006&gt; </a:t>
            </a:r>
            <a:r>
              <a:rPr lang="en-GB" dirty="0" smtClean="0"/>
              <a:t>;</a:t>
            </a:r>
          </a:p>
          <a:p>
            <a:r>
              <a:rPr lang="en-GB" dirty="0" smtClean="0"/>
              <a:t>  </a:t>
            </a:r>
            <a:r>
              <a:rPr lang="en-GB" dirty="0" err="1"/>
              <a:t>skos:definition</a:t>
            </a:r>
            <a:r>
              <a:rPr lang="en-GB" dirty="0"/>
              <a:t> "A class of resources defined in terms of specific values for one or more attributes of the means and methods by which content is conveyed."@</a:t>
            </a:r>
            <a:r>
              <a:rPr lang="en-GB" dirty="0" err="1"/>
              <a:t>en</a:t>
            </a:r>
            <a:r>
              <a:rPr lang="en-GB" dirty="0"/>
              <a:t> .</a:t>
            </a:r>
          </a:p>
        </p:txBody>
      </p:sp>
      <p:sp>
        <p:nvSpPr>
          <p:cNvPr id="3" name="TextBox 2"/>
          <p:cNvSpPr txBox="1"/>
          <p:nvPr/>
        </p:nvSpPr>
        <p:spPr>
          <a:xfrm>
            <a:off x="342486" y="337871"/>
            <a:ext cx="2116926" cy="1200329"/>
          </a:xfrm>
          <a:prstGeom prst="rect">
            <a:avLst/>
          </a:prstGeom>
          <a:solidFill>
            <a:srgbClr val="A1C7F6"/>
          </a:solidFill>
          <a:ln>
            <a:solidFill>
              <a:schemeClr val="tx1"/>
            </a:solidFill>
          </a:ln>
        </p:spPr>
        <p:txBody>
          <a:bodyPr wrap="none" rtlCol="0">
            <a:spAutoFit/>
          </a:bodyPr>
          <a:lstStyle/>
          <a:p>
            <a:r>
              <a:rPr lang="en-GB" sz="3600" dirty="0" smtClean="0">
                <a:latin typeface="+mj-lt"/>
              </a:rPr>
              <a:t>Base</a:t>
            </a:r>
          </a:p>
          <a:p>
            <a:r>
              <a:rPr lang="en-GB" sz="3600" dirty="0" smtClean="0">
                <a:latin typeface="+mj-lt"/>
              </a:rPr>
              <a:t>ontologies</a:t>
            </a:r>
            <a:endParaRPr lang="en-GB" sz="3600" dirty="0">
              <a:latin typeface="+mj-lt"/>
            </a:endParaRPr>
          </a:p>
        </p:txBody>
      </p:sp>
      <p:sp>
        <p:nvSpPr>
          <p:cNvPr id="4" name="TextBox 3"/>
          <p:cNvSpPr txBox="1"/>
          <p:nvPr/>
        </p:nvSpPr>
        <p:spPr>
          <a:xfrm>
            <a:off x="2823663" y="420624"/>
            <a:ext cx="5005666" cy="954107"/>
          </a:xfrm>
          <a:prstGeom prst="rect">
            <a:avLst/>
          </a:prstGeom>
          <a:noFill/>
        </p:spPr>
        <p:txBody>
          <a:bodyPr wrap="none" rtlCol="0">
            <a:spAutoFit/>
          </a:bodyPr>
          <a:lstStyle/>
          <a:p>
            <a:r>
              <a:rPr lang="en-GB" sz="2800" dirty="0" smtClean="0"/>
              <a:t>RDA/ONIX Framework: basis for</a:t>
            </a:r>
          </a:p>
          <a:p>
            <a:r>
              <a:rPr lang="en-GB" sz="2800" dirty="0"/>
              <a:t>a</a:t>
            </a:r>
            <a:r>
              <a:rPr lang="en-GB" sz="2800" dirty="0" smtClean="0"/>
              <a:t>ll RDA carrier and content types</a:t>
            </a:r>
          </a:p>
        </p:txBody>
      </p:sp>
      <p:sp>
        <p:nvSpPr>
          <p:cNvPr id="5" name="TextBox 4"/>
          <p:cNvSpPr txBox="1"/>
          <p:nvPr/>
        </p:nvSpPr>
        <p:spPr>
          <a:xfrm>
            <a:off x="3042265" y="5373135"/>
            <a:ext cx="5215530" cy="954107"/>
          </a:xfrm>
          <a:prstGeom prst="rect">
            <a:avLst/>
          </a:prstGeom>
          <a:noFill/>
        </p:spPr>
        <p:txBody>
          <a:bodyPr wrap="none" rtlCol="0">
            <a:spAutoFit/>
          </a:bodyPr>
          <a:lstStyle/>
          <a:p>
            <a:r>
              <a:rPr lang="en-GB" sz="2800" dirty="0" smtClean="0"/>
              <a:t>Under investigation:</a:t>
            </a:r>
          </a:p>
          <a:p>
            <a:r>
              <a:rPr lang="en-GB" sz="2800" dirty="0" smtClean="0"/>
              <a:t>FRBR-LRM = </a:t>
            </a:r>
            <a:r>
              <a:rPr lang="en-GB" sz="2800" dirty="0" err="1" smtClean="0"/>
              <a:t>FRBRoo</a:t>
            </a:r>
            <a:r>
              <a:rPr lang="en-GB" sz="2800" dirty="0" smtClean="0"/>
              <a:t> &lt; CIDOC CRM</a:t>
            </a:r>
          </a:p>
        </p:txBody>
      </p:sp>
    </p:spTree>
    <p:extLst>
      <p:ext uri="{BB962C8B-B14F-4D97-AF65-F5344CB8AC3E}">
        <p14:creationId xmlns:p14="http://schemas.microsoft.com/office/powerpoint/2010/main" val="20191806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childTnLst>
                                </p:cTn>
                              </p:par>
                            </p:childTnLst>
                          </p:cTn>
                        </p:par>
                        <p:par>
                          <p:cTn id="8" fill="hold">
                            <p:stCondLst>
                              <p:cond delay="1000"/>
                            </p:stCondLst>
                            <p:childTnLst>
                              <p:par>
                                <p:cTn id="9" presetID="10" presetClass="entr" presetSubtype="0"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fade">
                                      <p:cBhvr>
                                        <p:cTn id="11" dur="1000"/>
                                        <p:tgtEl>
                                          <p:spTgt spid="2"/>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5"/>
                                        </p:tgtEl>
                                        <p:attrNameLst>
                                          <p:attrName>style.visibility</p:attrName>
                                        </p:attrNameLst>
                                      </p:cBhvr>
                                      <p:to>
                                        <p:strVal val="visible"/>
                                      </p:to>
                                    </p:set>
                                    <p:animEffect transition="in" filter="fade">
                                      <p:cBhvr>
                                        <p:cTn id="16"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p:bldP spid="5"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42486" y="337871"/>
            <a:ext cx="2350900" cy="646331"/>
          </a:xfrm>
          <a:prstGeom prst="rect">
            <a:avLst/>
          </a:prstGeom>
          <a:solidFill>
            <a:srgbClr val="A1C7F6"/>
          </a:solidFill>
          <a:ln>
            <a:solidFill>
              <a:schemeClr val="tx1"/>
            </a:solidFill>
          </a:ln>
        </p:spPr>
        <p:txBody>
          <a:bodyPr wrap="none" rtlCol="0">
            <a:spAutoFit/>
          </a:bodyPr>
          <a:lstStyle/>
          <a:p>
            <a:r>
              <a:rPr lang="en-GB" sz="3600" dirty="0" smtClean="0">
                <a:latin typeface="+mj-lt"/>
              </a:rPr>
              <a:t>Provenance</a:t>
            </a:r>
            <a:endParaRPr lang="en-GB" sz="3600" dirty="0">
              <a:latin typeface="+mj-lt"/>
            </a:endParaRPr>
          </a:p>
        </p:txBody>
      </p:sp>
      <p:sp>
        <p:nvSpPr>
          <p:cNvPr id="4" name="TextBox 3"/>
          <p:cNvSpPr txBox="1"/>
          <p:nvPr/>
        </p:nvSpPr>
        <p:spPr>
          <a:xfrm>
            <a:off x="3372303" y="337871"/>
            <a:ext cx="3247171" cy="954107"/>
          </a:xfrm>
          <a:prstGeom prst="rect">
            <a:avLst/>
          </a:prstGeom>
          <a:noFill/>
        </p:spPr>
        <p:txBody>
          <a:bodyPr wrap="none" rtlCol="0">
            <a:spAutoFit/>
          </a:bodyPr>
          <a:lstStyle/>
          <a:p>
            <a:r>
              <a:rPr lang="en-GB" sz="2800" dirty="0" smtClean="0"/>
              <a:t>RDA meta-elements:</a:t>
            </a:r>
          </a:p>
          <a:p>
            <a:r>
              <a:rPr lang="en-GB" sz="2800" dirty="0" smtClean="0"/>
              <a:t>data about metadata</a:t>
            </a:r>
          </a:p>
        </p:txBody>
      </p:sp>
      <p:sp>
        <p:nvSpPr>
          <p:cNvPr id="5" name="TextBox 4"/>
          <p:cNvSpPr txBox="1"/>
          <p:nvPr/>
        </p:nvSpPr>
        <p:spPr>
          <a:xfrm>
            <a:off x="2693386" y="4445832"/>
            <a:ext cx="5814284" cy="1815882"/>
          </a:xfrm>
          <a:prstGeom prst="rect">
            <a:avLst/>
          </a:prstGeom>
          <a:noFill/>
        </p:spPr>
        <p:txBody>
          <a:bodyPr wrap="none" rtlCol="0">
            <a:spAutoFit/>
          </a:bodyPr>
          <a:lstStyle/>
          <a:p>
            <a:r>
              <a:rPr lang="en-GB" sz="2800" dirty="0" smtClean="0"/>
              <a:t>In process:</a:t>
            </a:r>
          </a:p>
          <a:p>
            <a:r>
              <a:rPr lang="en-GB" sz="2800" dirty="0" smtClean="0"/>
              <a:t>Clarification of Note elements</a:t>
            </a:r>
          </a:p>
          <a:p>
            <a:r>
              <a:rPr lang="en-GB" sz="2800" dirty="0" smtClean="0"/>
              <a:t>(about the data vs additional data)</a:t>
            </a:r>
          </a:p>
          <a:p>
            <a:r>
              <a:rPr lang="en-GB" sz="2800" dirty="0" smtClean="0"/>
              <a:t>Expansion to all or most RDA elements</a:t>
            </a:r>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42486" y="1504061"/>
            <a:ext cx="6744114" cy="2451432"/>
          </a:xfrm>
          <a:prstGeom prst="rect">
            <a:avLst/>
          </a:prstGeom>
        </p:spPr>
      </p:pic>
    </p:spTree>
    <p:extLst>
      <p:ext uri="{BB962C8B-B14F-4D97-AF65-F5344CB8AC3E}">
        <p14:creationId xmlns:p14="http://schemas.microsoft.com/office/powerpoint/2010/main" val="35041490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childTnLst>
                                </p:cTn>
                              </p:par>
                            </p:childTnLst>
                          </p:cTn>
                        </p:par>
                        <p:par>
                          <p:cTn id="8" fill="hold">
                            <p:stCondLst>
                              <p:cond delay="1000"/>
                            </p:stCondLst>
                            <p:childTnLst>
                              <p:par>
                                <p:cTn id="9" presetID="10" presetClass="entr" presetSubtype="0" fill="hold"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fade">
                                      <p:cBhvr>
                                        <p:cTn id="11" dur="1000"/>
                                        <p:tgtEl>
                                          <p:spTgt spid="6"/>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5"/>
                                        </p:tgtEl>
                                        <p:attrNameLst>
                                          <p:attrName>style.visibility</p:attrName>
                                        </p:attrNameLst>
                                      </p:cBhvr>
                                      <p:to>
                                        <p:strVal val="visible"/>
                                      </p:to>
                                    </p:set>
                                    <p:animEffect transition="in" filter="fade">
                                      <p:cBhvr>
                                        <p:cTn id="16"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Engagement</a:t>
            </a:r>
            <a:endParaRPr lang="en-GB" dirty="0"/>
          </a:p>
        </p:txBody>
      </p:sp>
      <p:sp>
        <p:nvSpPr>
          <p:cNvPr id="3" name="Content Placeholder 2"/>
          <p:cNvSpPr>
            <a:spLocks noGrp="1"/>
          </p:cNvSpPr>
          <p:nvPr>
            <p:ph idx="1"/>
          </p:nvPr>
        </p:nvSpPr>
        <p:spPr/>
        <p:txBody>
          <a:bodyPr/>
          <a:lstStyle/>
          <a:p>
            <a:r>
              <a:rPr lang="en-GB" dirty="0" smtClean="0"/>
              <a:t>Membership of RSC Working Groups</a:t>
            </a:r>
          </a:p>
          <a:p>
            <a:r>
              <a:rPr lang="en-GB" dirty="0" smtClean="0"/>
              <a:t>RDA Development Forum</a:t>
            </a:r>
          </a:p>
          <a:p>
            <a:r>
              <a:rPr lang="en-GB" dirty="0" smtClean="0"/>
              <a:t>Community representation on RDA Steering Committee</a:t>
            </a:r>
          </a:p>
          <a:p>
            <a:r>
              <a:rPr lang="en-GB" dirty="0" smtClean="0"/>
              <a:t>Community representation on RDA Board</a:t>
            </a:r>
          </a:p>
          <a:p>
            <a:r>
              <a:rPr lang="en-GB" dirty="0" smtClean="0"/>
              <a:t>Email and issue discussion on RDA-L and RDA Vocabularies </a:t>
            </a:r>
            <a:r>
              <a:rPr lang="en-GB" dirty="0" err="1" smtClean="0"/>
              <a:t>Github</a:t>
            </a:r>
            <a:r>
              <a:rPr lang="en-GB" dirty="0" smtClean="0"/>
              <a:t> project</a:t>
            </a:r>
          </a:p>
          <a:p>
            <a:r>
              <a:rPr lang="en-GB" dirty="0" smtClean="0"/>
              <a:t>Jane-</a:t>
            </a:r>
            <a:r>
              <a:rPr lang="en-GB" dirty="0" err="1" smtClean="0"/>
              <a:t>athons</a:t>
            </a:r>
            <a:r>
              <a:rPr lang="en-GB" dirty="0" smtClean="0"/>
              <a:t>!</a:t>
            </a:r>
          </a:p>
          <a:p>
            <a:endParaRPr lang="en-GB" dirty="0"/>
          </a:p>
        </p:txBody>
      </p:sp>
    </p:spTree>
    <p:extLst>
      <p:ext uri="{BB962C8B-B14F-4D97-AF65-F5344CB8AC3E}">
        <p14:creationId xmlns:p14="http://schemas.microsoft.com/office/powerpoint/2010/main" val="1261970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Thank you</a:t>
            </a:r>
            <a:endParaRPr lang="en-GB" dirty="0"/>
          </a:p>
        </p:txBody>
      </p:sp>
      <p:sp>
        <p:nvSpPr>
          <p:cNvPr id="3" name="Content Placeholder 2"/>
          <p:cNvSpPr>
            <a:spLocks noGrp="1"/>
          </p:cNvSpPr>
          <p:nvPr>
            <p:ph idx="1"/>
          </p:nvPr>
        </p:nvSpPr>
        <p:spPr/>
        <p:txBody>
          <a:bodyPr/>
          <a:lstStyle/>
          <a:p>
            <a:r>
              <a:rPr lang="en-GB" dirty="0" smtClean="0">
                <a:hlinkClick r:id="rId3"/>
              </a:rPr>
              <a:t>jschair@rdatoolkit.org</a:t>
            </a:r>
            <a:endParaRPr lang="en-GB" dirty="0" smtClean="0"/>
          </a:p>
          <a:p>
            <a:r>
              <a:rPr lang="en-GB" smtClean="0"/>
              <a:t>RSC </a:t>
            </a:r>
            <a:r>
              <a:rPr lang="en-GB" dirty="0" smtClean="0"/>
              <a:t>website</a:t>
            </a:r>
          </a:p>
          <a:p>
            <a:pPr lvl="1"/>
            <a:r>
              <a:rPr lang="en-GB" dirty="0"/>
              <a:t>http://</a:t>
            </a:r>
            <a:r>
              <a:rPr lang="en-GB" dirty="0" smtClean="0"/>
              <a:t>www.rda-rsc.org</a:t>
            </a:r>
            <a:r>
              <a:rPr lang="en-GB" dirty="0"/>
              <a:t>/</a:t>
            </a:r>
          </a:p>
          <a:p>
            <a:r>
              <a:rPr lang="en-GB" dirty="0" smtClean="0"/>
              <a:t>RDA Toolkit</a:t>
            </a:r>
          </a:p>
          <a:p>
            <a:pPr lvl="1"/>
            <a:r>
              <a:rPr lang="en-GB" dirty="0"/>
              <a:t>http://www.rdatoolkit.org/</a:t>
            </a:r>
            <a:endParaRPr lang="en-GB" dirty="0" smtClean="0"/>
          </a:p>
          <a:p>
            <a:r>
              <a:rPr lang="en-GB" dirty="0" smtClean="0"/>
              <a:t>RDA Registry</a:t>
            </a:r>
          </a:p>
          <a:p>
            <a:pPr lvl="1"/>
            <a:r>
              <a:rPr lang="en-GB" dirty="0" smtClean="0"/>
              <a:t>http://www.rdaregistry.info/</a:t>
            </a:r>
          </a:p>
          <a:p>
            <a:r>
              <a:rPr lang="en-GB" dirty="0" smtClean="0"/>
              <a:t>RDA data, Jane-</a:t>
            </a:r>
            <a:r>
              <a:rPr lang="en-GB" dirty="0" err="1" smtClean="0"/>
              <a:t>athons</a:t>
            </a:r>
            <a:r>
              <a:rPr lang="en-GB" dirty="0" smtClean="0"/>
              <a:t>, etc.</a:t>
            </a:r>
          </a:p>
          <a:p>
            <a:pPr lvl="1"/>
            <a:r>
              <a:rPr lang="en-GB" dirty="0" smtClean="0"/>
              <a:t>http://www.rballs.info/</a:t>
            </a:r>
            <a:endParaRPr lang="en-GB" dirty="0"/>
          </a:p>
        </p:txBody>
      </p:sp>
    </p:spTree>
    <p:extLst>
      <p:ext uri="{BB962C8B-B14F-4D97-AF65-F5344CB8AC3E}">
        <p14:creationId xmlns:p14="http://schemas.microsoft.com/office/powerpoint/2010/main" val="28757871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42486" y="337871"/>
            <a:ext cx="6678751" cy="769441"/>
          </a:xfrm>
          <a:prstGeom prst="rect">
            <a:avLst/>
          </a:prstGeom>
          <a:solidFill>
            <a:srgbClr val="A1C7F6"/>
          </a:solidFill>
          <a:ln>
            <a:solidFill>
              <a:schemeClr val="tx1"/>
            </a:solidFill>
          </a:ln>
        </p:spPr>
        <p:txBody>
          <a:bodyPr wrap="none" rtlCol="0">
            <a:spAutoFit/>
          </a:bodyPr>
          <a:lstStyle/>
          <a:p>
            <a:r>
              <a:rPr lang="en-GB" sz="4400" dirty="0">
                <a:latin typeface="+mj-lt"/>
              </a:rPr>
              <a:t>P</a:t>
            </a:r>
            <a:r>
              <a:rPr lang="en-GB" sz="4400" dirty="0" smtClean="0">
                <a:latin typeface="+mj-lt"/>
              </a:rPr>
              <a:t>rogress on RDA governance</a:t>
            </a:r>
            <a:endParaRPr lang="en-GB" sz="4400" dirty="0">
              <a:latin typeface="+mj-lt"/>
            </a:endParaRPr>
          </a:p>
        </p:txBody>
      </p:sp>
      <p:sp>
        <p:nvSpPr>
          <p:cNvPr id="3" name="TextBox 2"/>
          <p:cNvSpPr txBox="1"/>
          <p:nvPr/>
        </p:nvSpPr>
        <p:spPr>
          <a:xfrm>
            <a:off x="687294" y="3979926"/>
            <a:ext cx="3863494" cy="1384995"/>
          </a:xfrm>
          <a:prstGeom prst="rect">
            <a:avLst/>
          </a:prstGeom>
          <a:solidFill>
            <a:schemeClr val="accent1">
              <a:lumMod val="60000"/>
              <a:lumOff val="40000"/>
            </a:schemeClr>
          </a:solidFill>
          <a:ln>
            <a:solidFill>
              <a:schemeClr val="tx1"/>
            </a:solidFill>
          </a:ln>
        </p:spPr>
        <p:txBody>
          <a:bodyPr wrap="none" rtlCol="0">
            <a:spAutoFit/>
          </a:bodyPr>
          <a:lstStyle/>
          <a:p>
            <a:pPr algn="ctr"/>
            <a:r>
              <a:rPr lang="en-GB" sz="2800" dirty="0" smtClean="0"/>
              <a:t>Joint Steering Committee</a:t>
            </a:r>
          </a:p>
          <a:p>
            <a:pPr algn="ctr"/>
            <a:r>
              <a:rPr lang="en-GB" sz="2800" dirty="0" smtClean="0"/>
              <a:t>For Development of RDA</a:t>
            </a:r>
          </a:p>
          <a:p>
            <a:pPr algn="ctr"/>
            <a:r>
              <a:rPr lang="en-GB" sz="2800" dirty="0" smtClean="0"/>
              <a:t>(JSC) </a:t>
            </a:r>
            <a:endParaRPr lang="en-GB" sz="2800" dirty="0"/>
          </a:p>
        </p:txBody>
      </p:sp>
      <p:sp>
        <p:nvSpPr>
          <p:cNvPr id="4" name="TextBox 3"/>
          <p:cNvSpPr txBox="1"/>
          <p:nvPr/>
        </p:nvSpPr>
        <p:spPr>
          <a:xfrm>
            <a:off x="687294" y="2159656"/>
            <a:ext cx="3787063" cy="1384995"/>
          </a:xfrm>
          <a:prstGeom prst="rect">
            <a:avLst/>
          </a:prstGeom>
          <a:solidFill>
            <a:schemeClr val="accent1">
              <a:lumMod val="60000"/>
              <a:lumOff val="40000"/>
            </a:schemeClr>
          </a:solidFill>
          <a:ln>
            <a:solidFill>
              <a:schemeClr val="tx1"/>
            </a:solidFill>
          </a:ln>
        </p:spPr>
        <p:txBody>
          <a:bodyPr wrap="none" rtlCol="0">
            <a:spAutoFit/>
          </a:bodyPr>
          <a:lstStyle/>
          <a:p>
            <a:pPr algn="ctr"/>
            <a:r>
              <a:rPr lang="en-GB" sz="2800" dirty="0" smtClean="0"/>
              <a:t>Committee of Principals</a:t>
            </a:r>
          </a:p>
          <a:p>
            <a:pPr algn="ctr"/>
            <a:r>
              <a:rPr lang="en-GB" sz="2800" dirty="0" smtClean="0"/>
              <a:t>For RDA</a:t>
            </a:r>
          </a:p>
          <a:p>
            <a:pPr algn="ctr"/>
            <a:r>
              <a:rPr lang="en-GB" sz="2800" dirty="0" smtClean="0"/>
              <a:t>(</a:t>
            </a:r>
            <a:r>
              <a:rPr lang="en-GB" sz="2800" dirty="0" err="1" smtClean="0"/>
              <a:t>CoP</a:t>
            </a:r>
            <a:r>
              <a:rPr lang="en-GB" sz="2800" dirty="0" smtClean="0"/>
              <a:t>) </a:t>
            </a:r>
            <a:endParaRPr lang="en-GB" sz="2800" dirty="0"/>
          </a:p>
        </p:txBody>
      </p:sp>
      <p:sp>
        <p:nvSpPr>
          <p:cNvPr id="5" name="TextBox 4"/>
          <p:cNvSpPr txBox="1"/>
          <p:nvPr/>
        </p:nvSpPr>
        <p:spPr>
          <a:xfrm>
            <a:off x="6004286" y="2590543"/>
            <a:ext cx="1751826" cy="523220"/>
          </a:xfrm>
          <a:prstGeom prst="rect">
            <a:avLst/>
          </a:prstGeom>
          <a:solidFill>
            <a:schemeClr val="accent1">
              <a:lumMod val="60000"/>
              <a:lumOff val="40000"/>
            </a:schemeClr>
          </a:solidFill>
          <a:ln>
            <a:solidFill>
              <a:schemeClr val="tx1"/>
            </a:solidFill>
          </a:ln>
        </p:spPr>
        <p:txBody>
          <a:bodyPr wrap="none" rtlCol="0">
            <a:spAutoFit/>
          </a:bodyPr>
          <a:lstStyle/>
          <a:p>
            <a:pPr algn="ctr"/>
            <a:r>
              <a:rPr lang="en-GB" sz="2800" dirty="0" smtClean="0"/>
              <a:t>RDA Board</a:t>
            </a:r>
            <a:endParaRPr lang="en-GB" sz="2800" dirty="0"/>
          </a:p>
        </p:txBody>
      </p:sp>
      <p:sp>
        <p:nvSpPr>
          <p:cNvPr id="6" name="TextBox 5"/>
          <p:cNvSpPr txBox="1"/>
          <p:nvPr/>
        </p:nvSpPr>
        <p:spPr>
          <a:xfrm>
            <a:off x="5293835" y="3979926"/>
            <a:ext cx="3172728" cy="1384995"/>
          </a:xfrm>
          <a:prstGeom prst="rect">
            <a:avLst/>
          </a:prstGeom>
          <a:solidFill>
            <a:schemeClr val="accent1">
              <a:lumMod val="60000"/>
              <a:lumOff val="40000"/>
            </a:schemeClr>
          </a:solidFill>
          <a:ln>
            <a:solidFill>
              <a:schemeClr val="tx1"/>
            </a:solidFill>
          </a:ln>
        </p:spPr>
        <p:txBody>
          <a:bodyPr wrap="none" rtlCol="0">
            <a:spAutoFit/>
          </a:bodyPr>
          <a:lstStyle/>
          <a:p>
            <a:pPr algn="ctr"/>
            <a:r>
              <a:rPr lang="en-GB" sz="2800" dirty="0" smtClean="0"/>
              <a:t>RDA</a:t>
            </a:r>
          </a:p>
          <a:p>
            <a:pPr algn="ctr"/>
            <a:r>
              <a:rPr lang="en-GB" sz="2800" dirty="0" smtClean="0"/>
              <a:t>Steering Committee</a:t>
            </a:r>
          </a:p>
          <a:p>
            <a:pPr algn="ctr"/>
            <a:r>
              <a:rPr lang="en-GB" sz="2800" dirty="0" smtClean="0"/>
              <a:t>(RSC)</a:t>
            </a:r>
            <a:endParaRPr lang="en-GB" sz="2800" dirty="0"/>
          </a:p>
        </p:txBody>
      </p:sp>
      <p:sp>
        <p:nvSpPr>
          <p:cNvPr id="7" name="Right Arrow 6"/>
          <p:cNvSpPr/>
          <p:nvPr/>
        </p:nvSpPr>
        <p:spPr>
          <a:xfrm>
            <a:off x="4474357" y="2586977"/>
            <a:ext cx="1529929" cy="53035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Right Arrow 7"/>
          <p:cNvSpPr/>
          <p:nvPr/>
        </p:nvSpPr>
        <p:spPr>
          <a:xfrm>
            <a:off x="4550789" y="4407247"/>
            <a:ext cx="743046" cy="53035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TextBox 8"/>
          <p:cNvSpPr txBox="1"/>
          <p:nvPr/>
        </p:nvSpPr>
        <p:spPr>
          <a:xfrm>
            <a:off x="2204292" y="1378484"/>
            <a:ext cx="5436040" cy="523220"/>
          </a:xfrm>
          <a:prstGeom prst="rect">
            <a:avLst/>
          </a:prstGeom>
          <a:noFill/>
        </p:spPr>
        <p:txBody>
          <a:bodyPr wrap="none" rtlCol="0">
            <a:spAutoFit/>
          </a:bodyPr>
          <a:lstStyle/>
          <a:p>
            <a:r>
              <a:rPr lang="en-GB" sz="2800" dirty="0" smtClean="0"/>
              <a:t>November 6, 2015: Change of name</a:t>
            </a:r>
            <a:endParaRPr lang="en-GB" sz="2800" dirty="0"/>
          </a:p>
        </p:txBody>
      </p:sp>
      <p:sp>
        <p:nvSpPr>
          <p:cNvPr id="10" name="TextBox 9"/>
          <p:cNvSpPr txBox="1"/>
          <p:nvPr/>
        </p:nvSpPr>
        <p:spPr>
          <a:xfrm>
            <a:off x="4730925" y="5792242"/>
            <a:ext cx="3735638" cy="523220"/>
          </a:xfrm>
          <a:prstGeom prst="rect">
            <a:avLst/>
          </a:prstGeom>
          <a:noFill/>
        </p:spPr>
        <p:txBody>
          <a:bodyPr wrap="none" rtlCol="0">
            <a:spAutoFit/>
          </a:bodyPr>
          <a:lstStyle/>
          <a:p>
            <a:r>
              <a:rPr lang="en-GB" sz="2800" dirty="0"/>
              <a:t>http://</a:t>
            </a:r>
            <a:r>
              <a:rPr lang="en-GB" sz="2800" dirty="0" smtClean="0"/>
              <a:t>www.rda-rsc.org/</a:t>
            </a:r>
            <a:endParaRPr lang="en-GB" sz="2800" dirty="0"/>
          </a:p>
        </p:txBody>
      </p:sp>
    </p:spTree>
    <p:extLst>
      <p:ext uri="{BB962C8B-B14F-4D97-AF65-F5344CB8AC3E}">
        <p14:creationId xmlns:p14="http://schemas.microsoft.com/office/powerpoint/2010/main" val="13988740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childTnLst>
                                </p:cTn>
                              </p:par>
                            </p:childTnLst>
                          </p:cTn>
                        </p:par>
                        <p:par>
                          <p:cTn id="8" fill="hold">
                            <p:stCondLst>
                              <p:cond delay="1000"/>
                            </p:stCondLst>
                            <p:childTnLst>
                              <p:par>
                                <p:cTn id="9" presetID="10" presetClass="entr" presetSubtype="0" fill="hold" grpId="0"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fade">
                                      <p:cBhvr>
                                        <p:cTn id="11" dur="1000"/>
                                        <p:tgtEl>
                                          <p:spTgt spid="7"/>
                                        </p:tgtEl>
                                      </p:cBhvr>
                                    </p:animEffect>
                                  </p:childTnLst>
                                </p:cTn>
                              </p:par>
                            </p:childTnLst>
                          </p:cTn>
                        </p:par>
                        <p:par>
                          <p:cTn id="12" fill="hold">
                            <p:stCondLst>
                              <p:cond delay="2000"/>
                            </p:stCondLst>
                            <p:childTnLst>
                              <p:par>
                                <p:cTn id="13" presetID="10" presetClass="entr" presetSubtype="0" fill="hold" grpId="0" nodeType="after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fade">
                                      <p:cBhvr>
                                        <p:cTn id="15" dur="1000"/>
                                        <p:tgtEl>
                                          <p:spTgt spid="5"/>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3"/>
                                        </p:tgtEl>
                                        <p:attrNameLst>
                                          <p:attrName>style.visibility</p:attrName>
                                        </p:attrNameLst>
                                      </p:cBhvr>
                                      <p:to>
                                        <p:strVal val="visible"/>
                                      </p:to>
                                    </p:set>
                                    <p:animEffect transition="in" filter="fade">
                                      <p:cBhvr>
                                        <p:cTn id="20" dur="1000"/>
                                        <p:tgtEl>
                                          <p:spTgt spid="3"/>
                                        </p:tgtEl>
                                      </p:cBhvr>
                                    </p:animEffect>
                                  </p:childTnLst>
                                </p:cTn>
                              </p:par>
                            </p:childTnLst>
                          </p:cTn>
                        </p:par>
                        <p:par>
                          <p:cTn id="21" fill="hold">
                            <p:stCondLst>
                              <p:cond delay="1000"/>
                            </p:stCondLst>
                            <p:childTnLst>
                              <p:par>
                                <p:cTn id="22" presetID="10" presetClass="entr" presetSubtype="0" fill="hold" grpId="0" nodeType="afterEffect">
                                  <p:stCondLst>
                                    <p:cond delay="0"/>
                                  </p:stCondLst>
                                  <p:childTnLst>
                                    <p:set>
                                      <p:cBhvr>
                                        <p:cTn id="23" dur="1" fill="hold">
                                          <p:stCondLst>
                                            <p:cond delay="0"/>
                                          </p:stCondLst>
                                        </p:cTn>
                                        <p:tgtEl>
                                          <p:spTgt spid="8"/>
                                        </p:tgtEl>
                                        <p:attrNameLst>
                                          <p:attrName>style.visibility</p:attrName>
                                        </p:attrNameLst>
                                      </p:cBhvr>
                                      <p:to>
                                        <p:strVal val="visible"/>
                                      </p:to>
                                    </p:set>
                                    <p:animEffect transition="in" filter="fade">
                                      <p:cBhvr>
                                        <p:cTn id="24" dur="1000"/>
                                        <p:tgtEl>
                                          <p:spTgt spid="8"/>
                                        </p:tgtEl>
                                      </p:cBhvr>
                                    </p:animEffect>
                                  </p:childTnLst>
                                </p:cTn>
                              </p:par>
                            </p:childTnLst>
                          </p:cTn>
                        </p:par>
                        <p:par>
                          <p:cTn id="25" fill="hold">
                            <p:stCondLst>
                              <p:cond delay="2000"/>
                            </p:stCondLst>
                            <p:childTnLst>
                              <p:par>
                                <p:cTn id="26" presetID="10" presetClass="entr" presetSubtype="0" fill="hold" grpId="0" nodeType="afterEffect">
                                  <p:stCondLst>
                                    <p:cond delay="0"/>
                                  </p:stCondLst>
                                  <p:childTnLst>
                                    <p:set>
                                      <p:cBhvr>
                                        <p:cTn id="27" dur="1" fill="hold">
                                          <p:stCondLst>
                                            <p:cond delay="0"/>
                                          </p:stCondLst>
                                        </p:cTn>
                                        <p:tgtEl>
                                          <p:spTgt spid="6"/>
                                        </p:tgtEl>
                                        <p:attrNameLst>
                                          <p:attrName>style.visibility</p:attrName>
                                        </p:attrNameLst>
                                      </p:cBhvr>
                                      <p:to>
                                        <p:strVal val="visible"/>
                                      </p:to>
                                    </p:set>
                                    <p:animEffect transition="in" filter="fade">
                                      <p:cBhvr>
                                        <p:cTn id="28" dur="1000"/>
                                        <p:tgtEl>
                                          <p:spTgt spid="6"/>
                                        </p:tgtEl>
                                      </p:cBhvr>
                                    </p:animEffect>
                                  </p:childTnLst>
                                </p:cTn>
                              </p:par>
                            </p:childTnLst>
                          </p:cTn>
                        </p:par>
                        <p:par>
                          <p:cTn id="29" fill="hold">
                            <p:stCondLst>
                              <p:cond delay="3000"/>
                            </p:stCondLst>
                            <p:childTnLst>
                              <p:par>
                                <p:cTn id="30" presetID="10" presetClass="entr" presetSubtype="0" fill="hold" grpId="0" nodeType="after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fade">
                                      <p:cBhvr>
                                        <p:cTn id="3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6" grpId="0" animBg="1"/>
      <p:bldP spid="7" grpId="0" animBg="1"/>
      <p:bldP spid="8" grpId="0" animBg="1"/>
      <p:bldP spid="10"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17144" y="826769"/>
            <a:ext cx="8270240" cy="5023297"/>
          </a:xfrm>
          <a:prstGeom prst="rect">
            <a:avLst/>
          </a:prstGeom>
        </p:spPr>
      </p:pic>
    </p:spTree>
    <p:extLst>
      <p:ext uri="{BB962C8B-B14F-4D97-AF65-F5344CB8AC3E}">
        <p14:creationId xmlns:p14="http://schemas.microsoft.com/office/powerpoint/2010/main" val="23216899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42486" y="337871"/>
            <a:ext cx="7843237" cy="769441"/>
          </a:xfrm>
          <a:prstGeom prst="rect">
            <a:avLst/>
          </a:prstGeom>
          <a:solidFill>
            <a:srgbClr val="A1C7F6"/>
          </a:solidFill>
          <a:ln>
            <a:solidFill>
              <a:schemeClr val="tx1"/>
            </a:solidFill>
          </a:ln>
        </p:spPr>
        <p:txBody>
          <a:bodyPr wrap="none" rtlCol="0">
            <a:spAutoFit/>
          </a:bodyPr>
          <a:lstStyle/>
          <a:p>
            <a:r>
              <a:rPr lang="en-GB" sz="4400" dirty="0">
                <a:latin typeface="+mj-lt"/>
              </a:rPr>
              <a:t>RDA Steering </a:t>
            </a:r>
            <a:r>
              <a:rPr lang="en-GB" sz="4400" dirty="0" smtClean="0">
                <a:latin typeface="+mj-lt"/>
              </a:rPr>
              <a:t>Committee - Europe</a:t>
            </a:r>
            <a:endParaRPr lang="en-GB" sz="4400" dirty="0">
              <a:latin typeface="+mj-lt"/>
            </a:endParaRPr>
          </a:p>
        </p:txBody>
      </p:sp>
      <p:sp>
        <p:nvSpPr>
          <p:cNvPr id="3" name="TextBox 2"/>
          <p:cNvSpPr txBox="1"/>
          <p:nvPr/>
        </p:nvSpPr>
        <p:spPr>
          <a:xfrm>
            <a:off x="7118689" y="4092356"/>
            <a:ext cx="1224053" cy="523220"/>
          </a:xfrm>
          <a:prstGeom prst="rect">
            <a:avLst/>
          </a:prstGeom>
          <a:solidFill>
            <a:schemeClr val="accent1">
              <a:lumMod val="60000"/>
              <a:lumOff val="40000"/>
            </a:schemeClr>
          </a:solidFill>
          <a:ln>
            <a:solidFill>
              <a:schemeClr val="tx1"/>
            </a:solidFill>
          </a:ln>
        </p:spPr>
        <p:txBody>
          <a:bodyPr wrap="none" rtlCol="0">
            <a:spAutoFit/>
          </a:bodyPr>
          <a:lstStyle/>
          <a:p>
            <a:pPr algn="ctr"/>
            <a:r>
              <a:rPr lang="en-GB" sz="2800" dirty="0"/>
              <a:t>Europe</a:t>
            </a:r>
          </a:p>
        </p:txBody>
      </p:sp>
      <p:sp>
        <p:nvSpPr>
          <p:cNvPr id="4" name="TextBox 3"/>
          <p:cNvSpPr txBox="1"/>
          <p:nvPr/>
        </p:nvSpPr>
        <p:spPr>
          <a:xfrm>
            <a:off x="777309" y="2437025"/>
            <a:ext cx="891591" cy="523220"/>
          </a:xfrm>
          <a:prstGeom prst="rect">
            <a:avLst/>
          </a:prstGeom>
          <a:solidFill>
            <a:schemeClr val="accent1">
              <a:lumMod val="60000"/>
              <a:lumOff val="40000"/>
            </a:schemeClr>
          </a:solidFill>
          <a:ln>
            <a:solidFill>
              <a:schemeClr val="tx1"/>
            </a:solidFill>
          </a:ln>
        </p:spPr>
        <p:txBody>
          <a:bodyPr wrap="none" rtlCol="0">
            <a:spAutoFit/>
          </a:bodyPr>
          <a:lstStyle/>
          <a:p>
            <a:pPr algn="ctr"/>
            <a:r>
              <a:rPr lang="en-GB" sz="2800" dirty="0" smtClean="0"/>
              <a:t>CILIP</a:t>
            </a:r>
            <a:endParaRPr lang="en-GB" sz="2800" dirty="0"/>
          </a:p>
        </p:txBody>
      </p:sp>
      <p:sp>
        <p:nvSpPr>
          <p:cNvPr id="5" name="TextBox 4"/>
          <p:cNvSpPr txBox="1"/>
          <p:nvPr/>
        </p:nvSpPr>
        <p:spPr>
          <a:xfrm>
            <a:off x="777309" y="3202073"/>
            <a:ext cx="2200411" cy="523220"/>
          </a:xfrm>
          <a:prstGeom prst="rect">
            <a:avLst/>
          </a:prstGeom>
          <a:solidFill>
            <a:schemeClr val="accent1">
              <a:lumMod val="60000"/>
              <a:lumOff val="40000"/>
            </a:schemeClr>
          </a:solidFill>
          <a:ln>
            <a:solidFill>
              <a:schemeClr val="tx1"/>
            </a:solidFill>
          </a:ln>
        </p:spPr>
        <p:txBody>
          <a:bodyPr wrap="none" rtlCol="0">
            <a:spAutoFit/>
          </a:bodyPr>
          <a:lstStyle/>
          <a:p>
            <a:pPr algn="ctr"/>
            <a:r>
              <a:rPr lang="en-GB" sz="2800" dirty="0" smtClean="0"/>
              <a:t>British Library</a:t>
            </a:r>
            <a:endParaRPr lang="en-GB" sz="2800" dirty="0"/>
          </a:p>
        </p:txBody>
      </p:sp>
      <p:sp>
        <p:nvSpPr>
          <p:cNvPr id="6" name="TextBox 5"/>
          <p:cNvSpPr txBox="1"/>
          <p:nvPr/>
        </p:nvSpPr>
        <p:spPr>
          <a:xfrm>
            <a:off x="777309" y="4092356"/>
            <a:ext cx="4333110" cy="523220"/>
          </a:xfrm>
          <a:prstGeom prst="rect">
            <a:avLst/>
          </a:prstGeom>
          <a:solidFill>
            <a:schemeClr val="accent1">
              <a:lumMod val="60000"/>
              <a:lumOff val="40000"/>
            </a:schemeClr>
          </a:solidFill>
          <a:ln>
            <a:solidFill>
              <a:schemeClr val="tx1"/>
            </a:solidFill>
          </a:ln>
        </p:spPr>
        <p:txBody>
          <a:bodyPr wrap="none" rtlCol="0">
            <a:spAutoFit/>
          </a:bodyPr>
          <a:lstStyle/>
          <a:p>
            <a:pPr algn="ctr"/>
            <a:r>
              <a:rPr lang="en-GB" sz="2800" dirty="0" smtClean="0"/>
              <a:t>Deutsche </a:t>
            </a:r>
            <a:r>
              <a:rPr lang="en-GB" sz="2800" dirty="0" err="1" smtClean="0"/>
              <a:t>Nationalbibliothek</a:t>
            </a:r>
            <a:endParaRPr lang="en-GB" sz="2800" dirty="0"/>
          </a:p>
        </p:txBody>
      </p:sp>
      <p:sp>
        <p:nvSpPr>
          <p:cNvPr id="7" name="TextBox 6"/>
          <p:cNvSpPr txBox="1"/>
          <p:nvPr/>
        </p:nvSpPr>
        <p:spPr>
          <a:xfrm>
            <a:off x="4284650" y="3202073"/>
            <a:ext cx="601448" cy="523220"/>
          </a:xfrm>
          <a:prstGeom prst="rect">
            <a:avLst/>
          </a:prstGeom>
          <a:solidFill>
            <a:schemeClr val="accent1">
              <a:lumMod val="60000"/>
              <a:lumOff val="40000"/>
            </a:schemeClr>
          </a:solidFill>
          <a:ln>
            <a:solidFill>
              <a:schemeClr val="tx1"/>
            </a:solidFill>
          </a:ln>
        </p:spPr>
        <p:txBody>
          <a:bodyPr wrap="none" rtlCol="0">
            <a:spAutoFit/>
          </a:bodyPr>
          <a:lstStyle/>
          <a:p>
            <a:pPr algn="ctr"/>
            <a:r>
              <a:rPr lang="en-GB" sz="2800" dirty="0" smtClean="0"/>
              <a:t>UK</a:t>
            </a:r>
            <a:endParaRPr lang="en-GB" sz="2800" dirty="0"/>
          </a:p>
        </p:txBody>
      </p:sp>
      <p:sp>
        <p:nvSpPr>
          <p:cNvPr id="8" name="Bent-Up Arrow 7"/>
          <p:cNvSpPr/>
          <p:nvPr/>
        </p:nvSpPr>
        <p:spPr>
          <a:xfrm flipV="1">
            <a:off x="1668901" y="2633472"/>
            <a:ext cx="3058547" cy="568600"/>
          </a:xfrm>
          <a:prstGeom prst="ben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Right Arrow 8"/>
          <p:cNvSpPr/>
          <p:nvPr/>
        </p:nvSpPr>
        <p:spPr>
          <a:xfrm>
            <a:off x="2977721" y="3312514"/>
            <a:ext cx="1306930" cy="32679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Bent-Up Arrow 9"/>
          <p:cNvSpPr/>
          <p:nvPr/>
        </p:nvSpPr>
        <p:spPr>
          <a:xfrm flipV="1">
            <a:off x="4886098" y="3383276"/>
            <a:ext cx="2977742" cy="709075"/>
          </a:xfrm>
          <a:prstGeom prst="bentUpArrow">
            <a:avLst>
              <a:gd name="adj1" fmla="val 25000"/>
              <a:gd name="adj2" fmla="val 17263"/>
              <a:gd name="adj3" fmla="val 25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Right Arrow 10"/>
          <p:cNvSpPr/>
          <p:nvPr/>
        </p:nvSpPr>
        <p:spPr>
          <a:xfrm>
            <a:off x="5110420" y="4170436"/>
            <a:ext cx="2008270" cy="36706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TextBox 11"/>
          <p:cNvSpPr txBox="1"/>
          <p:nvPr/>
        </p:nvSpPr>
        <p:spPr>
          <a:xfrm>
            <a:off x="3856200" y="1474375"/>
            <a:ext cx="1458348" cy="830997"/>
          </a:xfrm>
          <a:prstGeom prst="rect">
            <a:avLst/>
          </a:prstGeom>
          <a:noFill/>
        </p:spPr>
        <p:txBody>
          <a:bodyPr wrap="none" rtlCol="0">
            <a:spAutoFit/>
          </a:bodyPr>
          <a:lstStyle/>
          <a:p>
            <a:pPr algn="ctr"/>
            <a:r>
              <a:rPr lang="en-GB" sz="2400" dirty="0" smtClean="0"/>
              <a:t>JSC 2015</a:t>
            </a:r>
          </a:p>
          <a:p>
            <a:pPr algn="ctr"/>
            <a:r>
              <a:rPr lang="en-GB" sz="2400" dirty="0" smtClean="0"/>
              <a:t>Edinburgh</a:t>
            </a:r>
            <a:endParaRPr lang="en-GB" sz="2400" dirty="0"/>
          </a:p>
        </p:txBody>
      </p:sp>
      <p:sp>
        <p:nvSpPr>
          <p:cNvPr id="13" name="TextBox 12"/>
          <p:cNvSpPr txBox="1"/>
          <p:nvPr/>
        </p:nvSpPr>
        <p:spPr>
          <a:xfrm>
            <a:off x="7059314" y="1474375"/>
            <a:ext cx="1342803" cy="830997"/>
          </a:xfrm>
          <a:prstGeom prst="rect">
            <a:avLst/>
          </a:prstGeom>
          <a:noFill/>
        </p:spPr>
        <p:txBody>
          <a:bodyPr wrap="none" rtlCol="0">
            <a:spAutoFit/>
          </a:bodyPr>
          <a:lstStyle/>
          <a:p>
            <a:pPr algn="ctr"/>
            <a:r>
              <a:rPr lang="en-GB" sz="2400" dirty="0" smtClean="0"/>
              <a:t>RSC 2016</a:t>
            </a:r>
          </a:p>
          <a:p>
            <a:pPr algn="ctr"/>
            <a:r>
              <a:rPr lang="en-GB" sz="2400" dirty="0" smtClean="0"/>
              <a:t>Frankfurt</a:t>
            </a:r>
            <a:endParaRPr lang="en-GB" sz="2400" dirty="0"/>
          </a:p>
        </p:txBody>
      </p:sp>
    </p:spTree>
    <p:extLst>
      <p:ext uri="{BB962C8B-B14F-4D97-AF65-F5344CB8AC3E}">
        <p14:creationId xmlns:p14="http://schemas.microsoft.com/office/powerpoint/2010/main" val="31114667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1000"/>
                                        <p:tgtEl>
                                          <p:spTgt spid="12"/>
                                        </p:tgtEl>
                                      </p:cBhvr>
                                    </p:animEffect>
                                  </p:childTnLst>
                                </p:cTn>
                              </p:par>
                            </p:childTnLst>
                          </p:cTn>
                        </p:par>
                        <p:par>
                          <p:cTn id="8" fill="hold">
                            <p:stCondLst>
                              <p:cond delay="1000"/>
                            </p:stCondLst>
                            <p:childTnLst>
                              <p:par>
                                <p:cTn id="9" presetID="10" presetClass="entr" presetSubtype="0"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fade">
                                      <p:cBhvr>
                                        <p:cTn id="11" dur="1000"/>
                                        <p:tgtEl>
                                          <p:spTgt spid="8"/>
                                        </p:tgtEl>
                                      </p:cBhvr>
                                    </p:animEffect>
                                  </p:childTnLst>
                                </p:cTn>
                              </p:par>
                              <p:par>
                                <p:cTn id="12" presetID="10" presetClass="entr" presetSubtype="0" fill="hold" grpId="0" nodeType="with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fade">
                                      <p:cBhvr>
                                        <p:cTn id="14" dur="1000"/>
                                        <p:tgtEl>
                                          <p:spTgt spid="9"/>
                                        </p:tgtEl>
                                      </p:cBhvr>
                                    </p:animEffect>
                                  </p:childTnLst>
                                </p:cTn>
                              </p:par>
                            </p:childTnLst>
                          </p:cTn>
                        </p:par>
                        <p:par>
                          <p:cTn id="15" fill="hold">
                            <p:stCondLst>
                              <p:cond delay="2000"/>
                            </p:stCondLst>
                            <p:childTnLst>
                              <p:par>
                                <p:cTn id="16" presetID="10" presetClass="entr" presetSubtype="0" fill="hold" grpId="0" nodeType="after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fade">
                                      <p:cBhvr>
                                        <p:cTn id="18" dur="1000"/>
                                        <p:tgtEl>
                                          <p:spTgt spid="7"/>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13"/>
                                        </p:tgtEl>
                                        <p:attrNameLst>
                                          <p:attrName>style.visibility</p:attrName>
                                        </p:attrNameLst>
                                      </p:cBhvr>
                                      <p:to>
                                        <p:strVal val="visible"/>
                                      </p:to>
                                    </p:set>
                                    <p:animEffect transition="in" filter="fade">
                                      <p:cBhvr>
                                        <p:cTn id="23" dur="1000"/>
                                        <p:tgtEl>
                                          <p:spTgt spid="13"/>
                                        </p:tgtEl>
                                      </p:cBhvr>
                                    </p:animEffect>
                                  </p:childTnLst>
                                </p:cTn>
                              </p:par>
                            </p:childTnLst>
                          </p:cTn>
                        </p:par>
                        <p:par>
                          <p:cTn id="24" fill="hold">
                            <p:stCondLst>
                              <p:cond delay="1000"/>
                            </p:stCondLst>
                            <p:childTnLst>
                              <p:par>
                                <p:cTn id="25" presetID="10" presetClass="entr" presetSubtype="0" fill="hold" grpId="0" nodeType="after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fade">
                                      <p:cBhvr>
                                        <p:cTn id="27" dur="1000"/>
                                        <p:tgtEl>
                                          <p:spTgt spid="10"/>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11"/>
                                        </p:tgtEl>
                                        <p:attrNameLst>
                                          <p:attrName>style.visibility</p:attrName>
                                        </p:attrNameLst>
                                      </p:cBhvr>
                                      <p:to>
                                        <p:strVal val="visible"/>
                                      </p:to>
                                    </p:set>
                                    <p:animEffect transition="in" filter="fade">
                                      <p:cBhvr>
                                        <p:cTn id="30" dur="1000"/>
                                        <p:tgtEl>
                                          <p:spTgt spid="11"/>
                                        </p:tgtEl>
                                      </p:cBhvr>
                                    </p:animEffect>
                                  </p:childTnLst>
                                </p:cTn>
                              </p:par>
                            </p:childTnLst>
                          </p:cTn>
                        </p:par>
                        <p:par>
                          <p:cTn id="31" fill="hold">
                            <p:stCondLst>
                              <p:cond delay="2000"/>
                            </p:stCondLst>
                            <p:childTnLst>
                              <p:par>
                                <p:cTn id="32" presetID="10" presetClass="entr" presetSubtype="0" fill="hold" grpId="0" nodeType="afterEffect">
                                  <p:stCondLst>
                                    <p:cond delay="0"/>
                                  </p:stCondLst>
                                  <p:childTnLst>
                                    <p:set>
                                      <p:cBhvr>
                                        <p:cTn id="33" dur="1" fill="hold">
                                          <p:stCondLst>
                                            <p:cond delay="0"/>
                                          </p:stCondLst>
                                        </p:cTn>
                                        <p:tgtEl>
                                          <p:spTgt spid="3"/>
                                        </p:tgtEl>
                                        <p:attrNameLst>
                                          <p:attrName>style.visibility</p:attrName>
                                        </p:attrNameLst>
                                      </p:cBhvr>
                                      <p:to>
                                        <p:strVal val="visible"/>
                                      </p:to>
                                    </p:set>
                                    <p:animEffect transition="in" filter="fade">
                                      <p:cBhvr>
                                        <p:cTn id="34"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7" grpId="0" animBg="1"/>
      <p:bldP spid="8" grpId="0" animBg="1"/>
      <p:bldP spid="9" grpId="0" animBg="1"/>
      <p:bldP spid="10" grpId="0" animBg="1"/>
      <p:bldP spid="11" grpId="0" animBg="1"/>
      <p:bldP spid="12" grpId="0"/>
      <p:bldP spid="1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42486" y="337871"/>
            <a:ext cx="5922647" cy="769441"/>
          </a:xfrm>
          <a:prstGeom prst="rect">
            <a:avLst/>
          </a:prstGeom>
          <a:solidFill>
            <a:srgbClr val="A1C7F6"/>
          </a:solidFill>
          <a:ln>
            <a:solidFill>
              <a:schemeClr val="tx1"/>
            </a:solidFill>
          </a:ln>
        </p:spPr>
        <p:txBody>
          <a:bodyPr wrap="none" rtlCol="0">
            <a:spAutoFit/>
          </a:bodyPr>
          <a:lstStyle/>
          <a:p>
            <a:r>
              <a:rPr lang="en-GB" sz="4400" dirty="0">
                <a:latin typeface="+mj-lt"/>
              </a:rPr>
              <a:t>RDA Steering </a:t>
            </a:r>
            <a:r>
              <a:rPr lang="en-GB" sz="4400" dirty="0" smtClean="0">
                <a:latin typeface="+mj-lt"/>
              </a:rPr>
              <a:t>Committee</a:t>
            </a:r>
            <a:endParaRPr lang="en-GB" sz="4400" dirty="0">
              <a:latin typeface="+mj-lt"/>
            </a:endParaRPr>
          </a:p>
        </p:txBody>
      </p:sp>
      <p:sp>
        <p:nvSpPr>
          <p:cNvPr id="3" name="TextBox 2"/>
          <p:cNvSpPr txBox="1"/>
          <p:nvPr/>
        </p:nvSpPr>
        <p:spPr>
          <a:xfrm>
            <a:off x="741153" y="3675369"/>
            <a:ext cx="942887" cy="523220"/>
          </a:xfrm>
          <a:prstGeom prst="rect">
            <a:avLst/>
          </a:prstGeom>
          <a:solidFill>
            <a:srgbClr val="A1C7F6"/>
          </a:solidFill>
          <a:ln>
            <a:solidFill>
              <a:schemeClr val="tx1"/>
            </a:solidFill>
          </a:ln>
        </p:spPr>
        <p:txBody>
          <a:bodyPr wrap="none" rtlCol="0">
            <a:spAutoFit/>
          </a:bodyPr>
          <a:lstStyle/>
          <a:p>
            <a:r>
              <a:rPr lang="en-GB" sz="2800" dirty="0"/>
              <a:t>Chair</a:t>
            </a:r>
          </a:p>
        </p:txBody>
      </p:sp>
      <p:sp>
        <p:nvSpPr>
          <p:cNvPr id="4" name="TextBox 3"/>
          <p:cNvSpPr txBox="1"/>
          <p:nvPr/>
        </p:nvSpPr>
        <p:spPr>
          <a:xfrm>
            <a:off x="741153" y="4381935"/>
            <a:ext cx="1552348" cy="523220"/>
          </a:xfrm>
          <a:prstGeom prst="rect">
            <a:avLst/>
          </a:prstGeom>
          <a:solidFill>
            <a:srgbClr val="A1C7F6"/>
          </a:solidFill>
          <a:ln>
            <a:solidFill>
              <a:schemeClr val="tx1"/>
            </a:solidFill>
          </a:ln>
        </p:spPr>
        <p:txBody>
          <a:bodyPr wrap="none" rtlCol="0">
            <a:spAutoFit/>
          </a:bodyPr>
          <a:lstStyle/>
          <a:p>
            <a:r>
              <a:rPr lang="en-GB" sz="2800" dirty="0"/>
              <a:t>Secretary</a:t>
            </a:r>
          </a:p>
        </p:txBody>
      </p:sp>
      <p:sp>
        <p:nvSpPr>
          <p:cNvPr id="5" name="TextBox 4"/>
          <p:cNvSpPr txBox="1"/>
          <p:nvPr/>
        </p:nvSpPr>
        <p:spPr>
          <a:xfrm>
            <a:off x="741153" y="5088501"/>
            <a:ext cx="2509790" cy="523220"/>
          </a:xfrm>
          <a:prstGeom prst="rect">
            <a:avLst/>
          </a:prstGeom>
          <a:solidFill>
            <a:srgbClr val="A1C7F6"/>
          </a:solidFill>
          <a:ln>
            <a:solidFill>
              <a:schemeClr val="tx1"/>
            </a:solidFill>
          </a:ln>
        </p:spPr>
        <p:txBody>
          <a:bodyPr wrap="none" rtlCol="0">
            <a:spAutoFit/>
          </a:bodyPr>
          <a:lstStyle/>
          <a:p>
            <a:r>
              <a:rPr lang="en-GB" sz="2800" dirty="0"/>
              <a:t>Examples Editor</a:t>
            </a:r>
          </a:p>
        </p:txBody>
      </p:sp>
      <p:sp>
        <p:nvSpPr>
          <p:cNvPr id="6" name="TextBox 5"/>
          <p:cNvSpPr txBox="1"/>
          <p:nvPr/>
        </p:nvSpPr>
        <p:spPr>
          <a:xfrm>
            <a:off x="6211634" y="2611124"/>
            <a:ext cx="2331086" cy="523220"/>
          </a:xfrm>
          <a:prstGeom prst="rect">
            <a:avLst/>
          </a:prstGeom>
          <a:solidFill>
            <a:srgbClr val="A1C7F6"/>
          </a:solidFill>
          <a:ln>
            <a:solidFill>
              <a:schemeClr val="tx1"/>
            </a:solidFill>
          </a:ln>
        </p:spPr>
        <p:txBody>
          <a:bodyPr wrap="none" rtlCol="0">
            <a:spAutoFit/>
          </a:bodyPr>
          <a:lstStyle/>
          <a:p>
            <a:pPr algn="r"/>
            <a:r>
              <a:rPr lang="en-GB" sz="2800" dirty="0"/>
              <a:t>ALA Publishing</a:t>
            </a:r>
          </a:p>
        </p:txBody>
      </p:sp>
      <p:sp>
        <p:nvSpPr>
          <p:cNvPr id="7" name="TextBox 6"/>
          <p:cNvSpPr txBox="1"/>
          <p:nvPr/>
        </p:nvSpPr>
        <p:spPr>
          <a:xfrm>
            <a:off x="5568628" y="1902926"/>
            <a:ext cx="2971711" cy="523220"/>
          </a:xfrm>
          <a:prstGeom prst="rect">
            <a:avLst/>
          </a:prstGeom>
          <a:solidFill>
            <a:srgbClr val="A1C7F6"/>
          </a:solidFill>
          <a:ln>
            <a:solidFill>
              <a:schemeClr val="tx1"/>
            </a:solidFill>
          </a:ln>
        </p:spPr>
        <p:txBody>
          <a:bodyPr wrap="none" rtlCol="0">
            <a:spAutoFit/>
          </a:bodyPr>
          <a:lstStyle/>
          <a:p>
            <a:pPr algn="r"/>
            <a:r>
              <a:rPr lang="en-GB" sz="2800" dirty="0"/>
              <a:t>Chair of RDA Board</a:t>
            </a:r>
          </a:p>
        </p:txBody>
      </p:sp>
      <p:sp>
        <p:nvSpPr>
          <p:cNvPr id="8" name="TextBox 7"/>
          <p:cNvSpPr txBox="1"/>
          <p:nvPr/>
        </p:nvSpPr>
        <p:spPr>
          <a:xfrm>
            <a:off x="5072210" y="3671586"/>
            <a:ext cx="3468129" cy="523220"/>
          </a:xfrm>
          <a:prstGeom prst="rect">
            <a:avLst/>
          </a:prstGeom>
          <a:solidFill>
            <a:schemeClr val="bg1">
              <a:lumMod val="75000"/>
            </a:schemeClr>
          </a:solidFill>
          <a:ln>
            <a:solidFill>
              <a:schemeClr val="tx1"/>
            </a:solidFill>
          </a:ln>
        </p:spPr>
        <p:txBody>
          <a:bodyPr wrap="none" rtlCol="0">
            <a:spAutoFit/>
          </a:bodyPr>
          <a:lstStyle/>
          <a:p>
            <a:pPr algn="r"/>
            <a:r>
              <a:rPr lang="en-GB" sz="2800" dirty="0"/>
              <a:t>Technical Team Liaison</a:t>
            </a:r>
          </a:p>
        </p:txBody>
      </p:sp>
      <p:sp>
        <p:nvSpPr>
          <p:cNvPr id="9" name="TextBox 8"/>
          <p:cNvSpPr txBox="1"/>
          <p:nvPr/>
        </p:nvSpPr>
        <p:spPr>
          <a:xfrm>
            <a:off x="4664727" y="4379784"/>
            <a:ext cx="3875612" cy="523220"/>
          </a:xfrm>
          <a:prstGeom prst="rect">
            <a:avLst/>
          </a:prstGeom>
          <a:solidFill>
            <a:schemeClr val="bg1">
              <a:lumMod val="75000"/>
            </a:schemeClr>
          </a:solidFill>
          <a:ln>
            <a:solidFill>
              <a:schemeClr val="tx1"/>
            </a:solidFill>
          </a:ln>
        </p:spPr>
        <p:txBody>
          <a:bodyPr wrap="none" rtlCol="0">
            <a:spAutoFit/>
          </a:bodyPr>
          <a:lstStyle/>
          <a:p>
            <a:pPr algn="r"/>
            <a:r>
              <a:rPr lang="en-GB" sz="2800" dirty="0"/>
              <a:t>Translations Team Liaison</a:t>
            </a:r>
          </a:p>
        </p:txBody>
      </p:sp>
      <p:sp>
        <p:nvSpPr>
          <p:cNvPr id="10" name="TextBox 9"/>
          <p:cNvSpPr txBox="1"/>
          <p:nvPr/>
        </p:nvSpPr>
        <p:spPr>
          <a:xfrm>
            <a:off x="3792052" y="5087982"/>
            <a:ext cx="4748287" cy="523220"/>
          </a:xfrm>
          <a:prstGeom prst="rect">
            <a:avLst/>
          </a:prstGeom>
          <a:noFill/>
          <a:ln>
            <a:solidFill>
              <a:schemeClr val="tx1"/>
            </a:solidFill>
          </a:ln>
        </p:spPr>
        <p:txBody>
          <a:bodyPr wrap="none" rtlCol="0">
            <a:spAutoFit/>
          </a:bodyPr>
          <a:lstStyle/>
          <a:p>
            <a:pPr algn="r"/>
            <a:r>
              <a:rPr lang="en-GB" sz="2800" dirty="0"/>
              <a:t>Wider Community Engagement</a:t>
            </a:r>
          </a:p>
        </p:txBody>
      </p:sp>
      <p:sp>
        <p:nvSpPr>
          <p:cNvPr id="11" name="TextBox 10"/>
          <p:cNvSpPr txBox="1"/>
          <p:nvPr/>
        </p:nvSpPr>
        <p:spPr>
          <a:xfrm>
            <a:off x="3481797" y="2602757"/>
            <a:ext cx="1029704" cy="523220"/>
          </a:xfrm>
          <a:prstGeom prst="rect">
            <a:avLst/>
          </a:prstGeom>
          <a:noFill/>
          <a:ln>
            <a:solidFill>
              <a:schemeClr val="tx1"/>
            </a:solidFill>
          </a:ln>
        </p:spPr>
        <p:txBody>
          <a:bodyPr wrap="none" rtlCol="0">
            <a:spAutoFit/>
          </a:bodyPr>
          <a:lstStyle/>
          <a:p>
            <a:pPr algn="ctr"/>
            <a:r>
              <a:rPr lang="en-GB" sz="2800" dirty="0"/>
              <a:t>Africa</a:t>
            </a:r>
          </a:p>
        </p:txBody>
      </p:sp>
      <p:sp>
        <p:nvSpPr>
          <p:cNvPr id="12" name="TextBox 11"/>
          <p:cNvSpPr txBox="1"/>
          <p:nvPr/>
        </p:nvSpPr>
        <p:spPr>
          <a:xfrm>
            <a:off x="4685417" y="2602757"/>
            <a:ext cx="1366080" cy="523220"/>
          </a:xfrm>
          <a:prstGeom prst="rect">
            <a:avLst/>
          </a:prstGeom>
          <a:noFill/>
          <a:ln>
            <a:solidFill>
              <a:schemeClr val="tx1"/>
            </a:solidFill>
          </a:ln>
        </p:spPr>
        <p:txBody>
          <a:bodyPr wrap="none" rtlCol="0">
            <a:spAutoFit/>
          </a:bodyPr>
          <a:lstStyle/>
          <a:p>
            <a:pPr algn="ctr"/>
            <a:r>
              <a:rPr lang="en-GB" sz="2800" dirty="0"/>
              <a:t>Oceania</a:t>
            </a:r>
          </a:p>
        </p:txBody>
      </p:sp>
      <p:sp>
        <p:nvSpPr>
          <p:cNvPr id="13" name="TextBox 12"/>
          <p:cNvSpPr txBox="1"/>
          <p:nvPr/>
        </p:nvSpPr>
        <p:spPr>
          <a:xfrm>
            <a:off x="3229310" y="1888385"/>
            <a:ext cx="1224053" cy="523220"/>
          </a:xfrm>
          <a:prstGeom prst="rect">
            <a:avLst/>
          </a:prstGeom>
          <a:solidFill>
            <a:schemeClr val="bg1">
              <a:lumMod val="75000"/>
            </a:schemeClr>
          </a:solidFill>
          <a:ln>
            <a:solidFill>
              <a:schemeClr val="tx1"/>
            </a:solidFill>
          </a:ln>
        </p:spPr>
        <p:txBody>
          <a:bodyPr wrap="none" rtlCol="0">
            <a:spAutoFit/>
          </a:bodyPr>
          <a:lstStyle/>
          <a:p>
            <a:pPr algn="ctr"/>
            <a:r>
              <a:rPr lang="en-GB" sz="2800" dirty="0"/>
              <a:t>Europe</a:t>
            </a:r>
          </a:p>
        </p:txBody>
      </p:sp>
      <p:sp>
        <p:nvSpPr>
          <p:cNvPr id="14" name="TextBox 13"/>
          <p:cNvSpPr txBox="1"/>
          <p:nvPr/>
        </p:nvSpPr>
        <p:spPr>
          <a:xfrm>
            <a:off x="4607317" y="1888385"/>
            <a:ext cx="787395" cy="523220"/>
          </a:xfrm>
          <a:prstGeom prst="rect">
            <a:avLst/>
          </a:prstGeom>
          <a:noFill/>
          <a:ln>
            <a:solidFill>
              <a:schemeClr val="tx1"/>
            </a:solidFill>
          </a:ln>
        </p:spPr>
        <p:txBody>
          <a:bodyPr wrap="none" rtlCol="0">
            <a:spAutoFit/>
          </a:bodyPr>
          <a:lstStyle/>
          <a:p>
            <a:pPr algn="ctr"/>
            <a:r>
              <a:rPr lang="en-GB" sz="2800" dirty="0"/>
              <a:t>Asia</a:t>
            </a:r>
          </a:p>
        </p:txBody>
      </p:sp>
      <p:sp>
        <p:nvSpPr>
          <p:cNvPr id="15" name="TextBox 14"/>
          <p:cNvSpPr txBox="1"/>
          <p:nvPr/>
        </p:nvSpPr>
        <p:spPr>
          <a:xfrm>
            <a:off x="741153" y="1888386"/>
            <a:ext cx="2323328" cy="523220"/>
          </a:xfrm>
          <a:prstGeom prst="rect">
            <a:avLst/>
          </a:prstGeom>
          <a:noFill/>
          <a:ln>
            <a:solidFill>
              <a:schemeClr val="tx1"/>
            </a:solidFill>
          </a:ln>
        </p:spPr>
        <p:txBody>
          <a:bodyPr wrap="none" rtlCol="0">
            <a:spAutoFit/>
          </a:bodyPr>
          <a:lstStyle/>
          <a:p>
            <a:pPr algn="ctr"/>
            <a:r>
              <a:rPr lang="en-GB" sz="2800" dirty="0"/>
              <a:t>North America</a:t>
            </a:r>
          </a:p>
        </p:txBody>
      </p:sp>
      <p:sp>
        <p:nvSpPr>
          <p:cNvPr id="16" name="TextBox 15"/>
          <p:cNvSpPr txBox="1"/>
          <p:nvPr/>
        </p:nvSpPr>
        <p:spPr>
          <a:xfrm>
            <a:off x="741153" y="2566434"/>
            <a:ext cx="2566728" cy="954107"/>
          </a:xfrm>
          <a:prstGeom prst="rect">
            <a:avLst/>
          </a:prstGeom>
          <a:noFill/>
          <a:ln>
            <a:solidFill>
              <a:schemeClr val="tx1"/>
            </a:solidFill>
          </a:ln>
        </p:spPr>
        <p:txBody>
          <a:bodyPr wrap="none" rtlCol="0">
            <a:spAutoFit/>
          </a:bodyPr>
          <a:lstStyle/>
          <a:p>
            <a:pPr algn="ctr"/>
            <a:r>
              <a:rPr lang="en-GB" sz="2800" dirty="0"/>
              <a:t>Latin America</a:t>
            </a:r>
          </a:p>
          <a:p>
            <a:pPr algn="ctr"/>
            <a:r>
              <a:rPr lang="en-GB" sz="2800" dirty="0"/>
              <a:t>&amp; the Caribbean</a:t>
            </a:r>
          </a:p>
        </p:txBody>
      </p:sp>
    </p:spTree>
    <p:extLst>
      <p:ext uri="{BB962C8B-B14F-4D97-AF65-F5344CB8AC3E}">
        <p14:creationId xmlns:p14="http://schemas.microsoft.com/office/powerpoint/2010/main" val="41788154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67978" y="301018"/>
            <a:ext cx="4922310" cy="769441"/>
          </a:xfrm>
          <a:prstGeom prst="rect">
            <a:avLst/>
          </a:prstGeom>
          <a:solidFill>
            <a:srgbClr val="C3DFB3"/>
          </a:solidFill>
          <a:ln>
            <a:solidFill>
              <a:schemeClr val="tx1"/>
            </a:solidFill>
          </a:ln>
        </p:spPr>
        <p:txBody>
          <a:bodyPr wrap="none" rtlCol="0">
            <a:spAutoFit/>
          </a:bodyPr>
          <a:lstStyle/>
          <a:p>
            <a:r>
              <a:rPr lang="en-GB" sz="4400" dirty="0">
                <a:latin typeface="+mj-lt"/>
              </a:rPr>
              <a:t>RDA Working Groups</a:t>
            </a:r>
          </a:p>
        </p:txBody>
      </p:sp>
      <p:sp>
        <p:nvSpPr>
          <p:cNvPr id="3" name="TextBox 2"/>
          <p:cNvSpPr txBox="1"/>
          <p:nvPr/>
        </p:nvSpPr>
        <p:spPr>
          <a:xfrm>
            <a:off x="350279" y="4372347"/>
            <a:ext cx="3958071" cy="523220"/>
          </a:xfrm>
          <a:prstGeom prst="rect">
            <a:avLst/>
          </a:prstGeom>
          <a:solidFill>
            <a:srgbClr val="C3DFB3"/>
          </a:solidFill>
          <a:ln>
            <a:solidFill>
              <a:schemeClr val="tx1"/>
            </a:solidFill>
          </a:ln>
        </p:spPr>
        <p:txBody>
          <a:bodyPr wrap="none" rtlCol="0">
            <a:spAutoFit/>
          </a:bodyPr>
          <a:lstStyle/>
          <a:p>
            <a:pPr lvl="0"/>
            <a:r>
              <a:rPr lang="en-US" sz="2800" dirty="0"/>
              <a:t>Capitalization Instructions</a:t>
            </a:r>
            <a:endParaRPr lang="en-GB" sz="2800" dirty="0"/>
          </a:p>
        </p:txBody>
      </p:sp>
      <p:sp>
        <p:nvSpPr>
          <p:cNvPr id="4" name="TextBox 3"/>
          <p:cNvSpPr txBox="1"/>
          <p:nvPr/>
        </p:nvSpPr>
        <p:spPr>
          <a:xfrm>
            <a:off x="1635952" y="5123660"/>
            <a:ext cx="2672398" cy="523220"/>
          </a:xfrm>
          <a:prstGeom prst="rect">
            <a:avLst/>
          </a:prstGeom>
          <a:solidFill>
            <a:srgbClr val="C3DFB3"/>
          </a:solidFill>
          <a:ln>
            <a:solidFill>
              <a:schemeClr val="tx1"/>
            </a:solidFill>
          </a:ln>
        </p:spPr>
        <p:txBody>
          <a:bodyPr wrap="none" rtlCol="0">
            <a:spAutoFit/>
          </a:bodyPr>
          <a:lstStyle/>
          <a:p>
            <a:pPr lvl="0"/>
            <a:r>
              <a:rPr lang="en-US" sz="2800" dirty="0"/>
              <a:t>Fictitious Entities</a:t>
            </a:r>
            <a:endParaRPr lang="en-GB" sz="2800" dirty="0"/>
          </a:p>
        </p:txBody>
      </p:sp>
      <p:sp>
        <p:nvSpPr>
          <p:cNvPr id="5" name="TextBox 4"/>
          <p:cNvSpPr txBox="1"/>
          <p:nvPr/>
        </p:nvSpPr>
        <p:spPr>
          <a:xfrm>
            <a:off x="4514258" y="2840622"/>
            <a:ext cx="1056700" cy="523220"/>
          </a:xfrm>
          <a:prstGeom prst="rect">
            <a:avLst/>
          </a:prstGeom>
          <a:solidFill>
            <a:srgbClr val="C3DFB3"/>
          </a:solidFill>
          <a:ln>
            <a:solidFill>
              <a:schemeClr val="tx1"/>
            </a:solidFill>
          </a:ln>
        </p:spPr>
        <p:txBody>
          <a:bodyPr wrap="none" rtlCol="0">
            <a:spAutoFit/>
          </a:bodyPr>
          <a:lstStyle/>
          <a:p>
            <a:r>
              <a:rPr lang="en-GB" sz="2800" dirty="0"/>
              <a:t>Music</a:t>
            </a:r>
          </a:p>
        </p:txBody>
      </p:sp>
      <p:sp>
        <p:nvSpPr>
          <p:cNvPr id="8" name="TextBox 7"/>
          <p:cNvSpPr txBox="1"/>
          <p:nvPr/>
        </p:nvSpPr>
        <p:spPr>
          <a:xfrm>
            <a:off x="4050605" y="1393283"/>
            <a:ext cx="1520353" cy="523220"/>
          </a:xfrm>
          <a:prstGeom prst="rect">
            <a:avLst/>
          </a:prstGeom>
          <a:solidFill>
            <a:srgbClr val="C3DFB3"/>
          </a:solidFill>
          <a:ln>
            <a:solidFill>
              <a:schemeClr val="tx1"/>
            </a:solidFill>
          </a:ln>
        </p:spPr>
        <p:txBody>
          <a:bodyPr wrap="none" rtlCol="0">
            <a:spAutoFit/>
          </a:bodyPr>
          <a:lstStyle/>
          <a:p>
            <a:r>
              <a:rPr lang="en-GB" sz="2800" dirty="0"/>
              <a:t>Technical</a:t>
            </a:r>
          </a:p>
        </p:txBody>
      </p:sp>
      <p:sp>
        <p:nvSpPr>
          <p:cNvPr id="9" name="TextBox 8"/>
          <p:cNvSpPr txBox="1"/>
          <p:nvPr/>
        </p:nvSpPr>
        <p:spPr>
          <a:xfrm>
            <a:off x="3643123" y="2050229"/>
            <a:ext cx="1927835" cy="523220"/>
          </a:xfrm>
          <a:prstGeom prst="rect">
            <a:avLst/>
          </a:prstGeom>
          <a:solidFill>
            <a:srgbClr val="C3DFB3"/>
          </a:solidFill>
          <a:ln>
            <a:solidFill>
              <a:schemeClr val="tx1"/>
            </a:solidFill>
          </a:ln>
        </p:spPr>
        <p:txBody>
          <a:bodyPr wrap="none" rtlCol="0">
            <a:spAutoFit/>
          </a:bodyPr>
          <a:lstStyle/>
          <a:p>
            <a:r>
              <a:rPr lang="en-GB" sz="2800" dirty="0"/>
              <a:t>Translations</a:t>
            </a:r>
          </a:p>
        </p:txBody>
      </p:sp>
      <p:sp>
        <p:nvSpPr>
          <p:cNvPr id="10" name="TextBox 9"/>
          <p:cNvSpPr txBox="1"/>
          <p:nvPr/>
        </p:nvSpPr>
        <p:spPr>
          <a:xfrm>
            <a:off x="4514258" y="5849308"/>
            <a:ext cx="3778407" cy="523220"/>
          </a:xfrm>
          <a:prstGeom prst="rect">
            <a:avLst/>
          </a:prstGeom>
          <a:solidFill>
            <a:srgbClr val="C3DFB3"/>
          </a:solidFill>
          <a:ln>
            <a:solidFill>
              <a:schemeClr val="tx1"/>
            </a:solidFill>
          </a:ln>
        </p:spPr>
        <p:txBody>
          <a:bodyPr wrap="none" rtlCol="0">
            <a:spAutoFit/>
          </a:bodyPr>
          <a:lstStyle/>
          <a:p>
            <a:r>
              <a:rPr lang="en-GB" sz="2800" dirty="0"/>
              <a:t>Relationship Designators</a:t>
            </a:r>
          </a:p>
        </p:txBody>
      </p:sp>
      <p:sp>
        <p:nvSpPr>
          <p:cNvPr id="11" name="TextBox 10"/>
          <p:cNvSpPr txBox="1"/>
          <p:nvPr/>
        </p:nvSpPr>
        <p:spPr>
          <a:xfrm>
            <a:off x="4514259" y="5097995"/>
            <a:ext cx="3419462" cy="523220"/>
          </a:xfrm>
          <a:prstGeom prst="rect">
            <a:avLst/>
          </a:prstGeom>
          <a:solidFill>
            <a:srgbClr val="C3DFB3"/>
          </a:solidFill>
          <a:ln>
            <a:solidFill>
              <a:schemeClr val="tx1"/>
            </a:solidFill>
          </a:ln>
        </p:spPr>
        <p:txBody>
          <a:bodyPr wrap="none" rtlCol="0">
            <a:spAutoFit/>
          </a:bodyPr>
          <a:lstStyle/>
          <a:p>
            <a:r>
              <a:rPr lang="en-GB" sz="2800" dirty="0"/>
              <a:t>RDA/ONIX Framework</a:t>
            </a:r>
          </a:p>
        </p:txBody>
      </p:sp>
      <p:sp>
        <p:nvSpPr>
          <p:cNvPr id="13" name="TextBox 12"/>
          <p:cNvSpPr txBox="1"/>
          <p:nvPr/>
        </p:nvSpPr>
        <p:spPr>
          <a:xfrm>
            <a:off x="4514258" y="3591935"/>
            <a:ext cx="1095172" cy="523220"/>
          </a:xfrm>
          <a:prstGeom prst="rect">
            <a:avLst/>
          </a:prstGeom>
          <a:solidFill>
            <a:srgbClr val="C3DFB3"/>
          </a:solidFill>
          <a:ln>
            <a:solidFill>
              <a:schemeClr val="tx1"/>
            </a:solidFill>
          </a:ln>
        </p:spPr>
        <p:txBody>
          <a:bodyPr wrap="none" rtlCol="0">
            <a:spAutoFit/>
          </a:bodyPr>
          <a:lstStyle/>
          <a:p>
            <a:r>
              <a:rPr lang="en-GB" sz="2800" dirty="0"/>
              <a:t>Places</a:t>
            </a:r>
          </a:p>
        </p:txBody>
      </p:sp>
      <p:sp>
        <p:nvSpPr>
          <p:cNvPr id="15" name="TextBox 14"/>
          <p:cNvSpPr txBox="1"/>
          <p:nvPr/>
        </p:nvSpPr>
        <p:spPr>
          <a:xfrm>
            <a:off x="2511896" y="2882815"/>
            <a:ext cx="1796454" cy="523220"/>
          </a:xfrm>
          <a:prstGeom prst="rect">
            <a:avLst/>
          </a:prstGeom>
          <a:solidFill>
            <a:srgbClr val="C3DFB3"/>
          </a:solidFill>
          <a:ln>
            <a:solidFill>
              <a:schemeClr val="tx1"/>
            </a:solidFill>
          </a:ln>
        </p:spPr>
        <p:txBody>
          <a:bodyPr wrap="none" rtlCol="0">
            <a:spAutoFit/>
          </a:bodyPr>
          <a:lstStyle/>
          <a:p>
            <a:r>
              <a:rPr lang="en-GB" sz="2800" dirty="0"/>
              <a:t>Aggregates</a:t>
            </a:r>
          </a:p>
        </p:txBody>
      </p:sp>
      <p:sp>
        <p:nvSpPr>
          <p:cNvPr id="16" name="TextBox 15"/>
          <p:cNvSpPr txBox="1"/>
          <p:nvPr/>
        </p:nvSpPr>
        <p:spPr>
          <a:xfrm>
            <a:off x="2894950" y="3627581"/>
            <a:ext cx="1413400" cy="523220"/>
          </a:xfrm>
          <a:prstGeom prst="rect">
            <a:avLst/>
          </a:prstGeom>
          <a:noFill/>
          <a:ln>
            <a:solidFill>
              <a:schemeClr val="tx1"/>
            </a:solidFill>
          </a:ln>
        </p:spPr>
        <p:txBody>
          <a:bodyPr wrap="none" rtlCol="0">
            <a:spAutoFit/>
          </a:bodyPr>
          <a:lstStyle/>
          <a:p>
            <a:r>
              <a:rPr lang="en-GB" sz="2800" dirty="0"/>
              <a:t>Archives</a:t>
            </a:r>
          </a:p>
        </p:txBody>
      </p:sp>
      <p:sp>
        <p:nvSpPr>
          <p:cNvPr id="6" name="TextBox 5"/>
          <p:cNvSpPr txBox="1"/>
          <p:nvPr/>
        </p:nvSpPr>
        <p:spPr>
          <a:xfrm>
            <a:off x="5994222" y="2840622"/>
            <a:ext cx="2694135" cy="954107"/>
          </a:xfrm>
          <a:prstGeom prst="rect">
            <a:avLst/>
          </a:prstGeom>
          <a:noFill/>
        </p:spPr>
        <p:txBody>
          <a:bodyPr wrap="none" rtlCol="0">
            <a:spAutoFit/>
          </a:bodyPr>
          <a:lstStyle/>
          <a:p>
            <a:r>
              <a:rPr lang="en-GB" sz="2800" dirty="0" smtClean="0"/>
              <a:t>←Task </a:t>
            </a:r>
            <a:r>
              <a:rPr lang="en-GB" sz="2800" dirty="0"/>
              <a:t>and Finish</a:t>
            </a:r>
          </a:p>
          <a:p>
            <a:r>
              <a:rPr lang="en-GB" sz="2800" dirty="0"/>
              <a:t>Working </a:t>
            </a:r>
            <a:r>
              <a:rPr lang="en-GB" sz="2800" dirty="0" smtClean="0"/>
              <a:t>Groups</a:t>
            </a:r>
            <a:endParaRPr lang="en-GB" sz="2800" dirty="0"/>
          </a:p>
        </p:txBody>
      </p:sp>
      <p:sp>
        <p:nvSpPr>
          <p:cNvPr id="18" name="TextBox 17"/>
          <p:cNvSpPr txBox="1"/>
          <p:nvPr/>
        </p:nvSpPr>
        <p:spPr>
          <a:xfrm>
            <a:off x="367978" y="1459683"/>
            <a:ext cx="2864759" cy="954107"/>
          </a:xfrm>
          <a:prstGeom prst="rect">
            <a:avLst/>
          </a:prstGeom>
          <a:noFill/>
        </p:spPr>
        <p:txBody>
          <a:bodyPr wrap="none" rtlCol="0">
            <a:spAutoFit/>
          </a:bodyPr>
          <a:lstStyle/>
          <a:p>
            <a:r>
              <a:rPr lang="en-GB" sz="2800" dirty="0"/>
              <a:t>Standing</a:t>
            </a:r>
          </a:p>
          <a:p>
            <a:r>
              <a:rPr lang="en-GB" sz="2800" dirty="0"/>
              <a:t>Working Groups→</a:t>
            </a:r>
          </a:p>
        </p:txBody>
      </p:sp>
      <p:sp>
        <p:nvSpPr>
          <p:cNvPr id="17" name="TextBox 16"/>
          <p:cNvSpPr txBox="1"/>
          <p:nvPr/>
        </p:nvSpPr>
        <p:spPr>
          <a:xfrm>
            <a:off x="4514258" y="4405498"/>
            <a:ext cx="2282291" cy="523220"/>
          </a:xfrm>
          <a:prstGeom prst="rect">
            <a:avLst/>
          </a:prstGeom>
          <a:solidFill>
            <a:schemeClr val="bg1">
              <a:lumMod val="75000"/>
            </a:schemeClr>
          </a:solidFill>
          <a:ln>
            <a:solidFill>
              <a:schemeClr val="tx1"/>
            </a:solidFill>
          </a:ln>
        </p:spPr>
        <p:txBody>
          <a:bodyPr wrap="none" rtlCol="0">
            <a:spAutoFit/>
          </a:bodyPr>
          <a:lstStyle/>
          <a:p>
            <a:r>
              <a:rPr lang="en-GB" sz="2800" dirty="0" smtClean="0"/>
              <a:t>Rare materials</a:t>
            </a:r>
            <a:endParaRPr lang="en-GB" sz="2800" dirty="0"/>
          </a:p>
        </p:txBody>
      </p:sp>
    </p:spTree>
    <p:extLst>
      <p:ext uri="{BB962C8B-B14F-4D97-AF65-F5344CB8AC3E}">
        <p14:creationId xmlns:p14="http://schemas.microsoft.com/office/powerpoint/2010/main" val="4394891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42486" y="337871"/>
            <a:ext cx="5849743" cy="769441"/>
          </a:xfrm>
          <a:prstGeom prst="rect">
            <a:avLst/>
          </a:prstGeom>
          <a:solidFill>
            <a:srgbClr val="A1C7F6"/>
          </a:solidFill>
          <a:ln>
            <a:solidFill>
              <a:schemeClr val="tx1"/>
            </a:solidFill>
          </a:ln>
        </p:spPr>
        <p:txBody>
          <a:bodyPr wrap="none" rtlCol="0">
            <a:spAutoFit/>
          </a:bodyPr>
          <a:lstStyle/>
          <a:p>
            <a:r>
              <a:rPr lang="en-GB" sz="4400" dirty="0">
                <a:latin typeface="+mj-lt"/>
              </a:rPr>
              <a:t>P</a:t>
            </a:r>
            <a:r>
              <a:rPr lang="en-GB" sz="4400" dirty="0" smtClean="0">
                <a:latin typeface="+mj-lt"/>
              </a:rPr>
              <a:t>rogress on RDA strategy</a:t>
            </a:r>
            <a:endParaRPr lang="en-GB" sz="4400" dirty="0">
              <a:latin typeface="+mj-lt"/>
            </a:endParaRPr>
          </a:p>
        </p:txBody>
      </p:sp>
      <p:sp>
        <p:nvSpPr>
          <p:cNvPr id="9" name="TextBox 8"/>
          <p:cNvSpPr txBox="1"/>
          <p:nvPr/>
        </p:nvSpPr>
        <p:spPr>
          <a:xfrm>
            <a:off x="741252" y="1451988"/>
            <a:ext cx="5229958" cy="2062103"/>
          </a:xfrm>
          <a:prstGeom prst="rect">
            <a:avLst/>
          </a:prstGeom>
          <a:noFill/>
        </p:spPr>
        <p:txBody>
          <a:bodyPr wrap="none" rtlCol="0">
            <a:spAutoFit/>
          </a:bodyPr>
          <a:lstStyle/>
          <a:p>
            <a:r>
              <a:rPr lang="en-GB" sz="3200" dirty="0" smtClean="0"/>
              <a:t>3 targets:</a:t>
            </a:r>
          </a:p>
          <a:p>
            <a:r>
              <a:rPr lang="en-GB" sz="3200" dirty="0" smtClean="0"/>
              <a:t>International communities</a:t>
            </a:r>
          </a:p>
          <a:p>
            <a:r>
              <a:rPr lang="en-GB" sz="3200" dirty="0" smtClean="0"/>
              <a:t>Cultural heritage communities</a:t>
            </a:r>
          </a:p>
          <a:p>
            <a:r>
              <a:rPr lang="en-GB" sz="3200" dirty="0" smtClean="0"/>
              <a:t>Linked data communities</a:t>
            </a:r>
            <a:endParaRPr lang="en-GB" sz="3200" dirty="0"/>
          </a:p>
        </p:txBody>
      </p:sp>
      <p:sp>
        <p:nvSpPr>
          <p:cNvPr id="12" name="TextBox 11"/>
          <p:cNvSpPr txBox="1"/>
          <p:nvPr/>
        </p:nvSpPr>
        <p:spPr>
          <a:xfrm>
            <a:off x="1261872" y="3858768"/>
            <a:ext cx="6729983" cy="1938992"/>
          </a:xfrm>
          <a:prstGeom prst="rect">
            <a:avLst/>
          </a:prstGeom>
          <a:noFill/>
        </p:spPr>
        <p:txBody>
          <a:bodyPr wrap="square" rtlCol="0">
            <a:spAutoFit/>
          </a:bodyPr>
          <a:lstStyle/>
          <a:p>
            <a:r>
              <a:rPr lang="en-GB" sz="2400" dirty="0"/>
              <a:t>RDA is a package of data elements, guidelines, and instructions for creating library and cultural heritage resource metadata that are well-formed according to international models for user-focussed linked data applications.</a:t>
            </a:r>
          </a:p>
        </p:txBody>
      </p:sp>
    </p:spTree>
    <p:extLst>
      <p:ext uri="{BB962C8B-B14F-4D97-AF65-F5344CB8AC3E}">
        <p14:creationId xmlns:p14="http://schemas.microsoft.com/office/powerpoint/2010/main" val="5927960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59536" y="2673884"/>
            <a:ext cx="6541984" cy="1077218"/>
          </a:xfrm>
          <a:prstGeom prst="rect">
            <a:avLst/>
          </a:prstGeom>
          <a:noFill/>
        </p:spPr>
        <p:txBody>
          <a:bodyPr wrap="none" rtlCol="0">
            <a:spAutoFit/>
          </a:bodyPr>
          <a:lstStyle/>
          <a:p>
            <a:r>
              <a:rPr lang="en-GB" sz="3200" dirty="0" smtClean="0"/>
              <a:t>FRBR Library Reference Model</a:t>
            </a:r>
          </a:p>
          <a:p>
            <a:r>
              <a:rPr lang="en-GB" sz="3200" dirty="0" smtClean="0"/>
              <a:t>International standards (IFLA, ISSN, …)</a:t>
            </a:r>
          </a:p>
        </p:txBody>
      </p:sp>
      <p:sp>
        <p:nvSpPr>
          <p:cNvPr id="5" name="TextBox 4"/>
          <p:cNvSpPr txBox="1"/>
          <p:nvPr/>
        </p:nvSpPr>
        <p:spPr>
          <a:xfrm>
            <a:off x="342486" y="337871"/>
            <a:ext cx="5803320" cy="769441"/>
          </a:xfrm>
          <a:prstGeom prst="rect">
            <a:avLst/>
          </a:prstGeom>
          <a:solidFill>
            <a:srgbClr val="A1C7F6"/>
          </a:solidFill>
          <a:ln>
            <a:solidFill>
              <a:schemeClr val="tx1"/>
            </a:solidFill>
          </a:ln>
        </p:spPr>
        <p:txBody>
          <a:bodyPr wrap="none" rtlCol="0">
            <a:spAutoFit/>
          </a:bodyPr>
          <a:lstStyle/>
          <a:p>
            <a:r>
              <a:rPr lang="en-GB" sz="4400" dirty="0" smtClean="0">
                <a:latin typeface="+mj-lt"/>
              </a:rPr>
              <a:t>Contexts (next 2-3 years)</a:t>
            </a:r>
            <a:endParaRPr lang="en-GB" sz="4400" dirty="0">
              <a:latin typeface="+mj-lt"/>
            </a:endParaRPr>
          </a:p>
        </p:txBody>
      </p:sp>
      <p:sp>
        <p:nvSpPr>
          <p:cNvPr id="6" name="TextBox 5"/>
          <p:cNvSpPr txBox="1"/>
          <p:nvPr/>
        </p:nvSpPr>
        <p:spPr>
          <a:xfrm>
            <a:off x="859536" y="1756436"/>
            <a:ext cx="3892604" cy="584775"/>
          </a:xfrm>
          <a:prstGeom prst="rect">
            <a:avLst/>
          </a:prstGeom>
          <a:noFill/>
        </p:spPr>
        <p:txBody>
          <a:bodyPr wrap="none" rtlCol="0">
            <a:spAutoFit/>
          </a:bodyPr>
          <a:lstStyle/>
          <a:p>
            <a:r>
              <a:rPr lang="en-GB" sz="3200" dirty="0" smtClean="0"/>
              <a:t>Governance transition</a:t>
            </a:r>
          </a:p>
        </p:txBody>
      </p:sp>
      <p:sp>
        <p:nvSpPr>
          <p:cNvPr id="7" name="TextBox 6"/>
          <p:cNvSpPr txBox="1"/>
          <p:nvPr/>
        </p:nvSpPr>
        <p:spPr>
          <a:xfrm>
            <a:off x="859536" y="4083775"/>
            <a:ext cx="5845126" cy="584775"/>
          </a:xfrm>
          <a:prstGeom prst="rect">
            <a:avLst/>
          </a:prstGeom>
          <a:noFill/>
        </p:spPr>
        <p:txBody>
          <a:bodyPr wrap="none" rtlCol="0">
            <a:spAutoFit/>
          </a:bodyPr>
          <a:lstStyle/>
          <a:p>
            <a:r>
              <a:rPr lang="en-GB" sz="3200" dirty="0" smtClean="0"/>
              <a:t>Toolkit review and re-organization</a:t>
            </a:r>
          </a:p>
        </p:txBody>
      </p:sp>
    </p:spTree>
    <p:extLst>
      <p:ext uri="{BB962C8B-B14F-4D97-AF65-F5344CB8AC3E}">
        <p14:creationId xmlns:p14="http://schemas.microsoft.com/office/powerpoint/2010/main" val="1484913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59536" y="2681905"/>
            <a:ext cx="6928179" cy="584775"/>
          </a:xfrm>
          <a:prstGeom prst="rect">
            <a:avLst/>
          </a:prstGeom>
          <a:noFill/>
        </p:spPr>
        <p:txBody>
          <a:bodyPr wrap="none" rtlCol="0">
            <a:spAutoFit/>
          </a:bodyPr>
          <a:lstStyle/>
          <a:p>
            <a:r>
              <a:rPr lang="en-GB" sz="3200" dirty="0" smtClean="0"/>
              <a:t>Local refinement of elements and values</a:t>
            </a:r>
          </a:p>
        </p:txBody>
      </p:sp>
      <p:sp>
        <p:nvSpPr>
          <p:cNvPr id="5" name="TextBox 4"/>
          <p:cNvSpPr txBox="1"/>
          <p:nvPr/>
        </p:nvSpPr>
        <p:spPr>
          <a:xfrm>
            <a:off x="342486" y="337871"/>
            <a:ext cx="5404043" cy="769441"/>
          </a:xfrm>
          <a:prstGeom prst="rect">
            <a:avLst/>
          </a:prstGeom>
          <a:solidFill>
            <a:srgbClr val="A1C7F6"/>
          </a:solidFill>
          <a:ln>
            <a:solidFill>
              <a:schemeClr val="tx1"/>
            </a:solidFill>
          </a:ln>
        </p:spPr>
        <p:txBody>
          <a:bodyPr wrap="none" rtlCol="0">
            <a:spAutoFit/>
          </a:bodyPr>
          <a:lstStyle/>
          <a:p>
            <a:r>
              <a:rPr lang="en-GB" sz="4400" dirty="0" smtClean="0">
                <a:latin typeface="+mj-lt"/>
              </a:rPr>
              <a:t>Some specific activities</a:t>
            </a:r>
            <a:endParaRPr lang="en-GB" sz="4400" dirty="0">
              <a:latin typeface="+mj-lt"/>
            </a:endParaRPr>
          </a:p>
        </p:txBody>
      </p:sp>
      <p:sp>
        <p:nvSpPr>
          <p:cNvPr id="6" name="TextBox 5"/>
          <p:cNvSpPr txBox="1"/>
          <p:nvPr/>
        </p:nvSpPr>
        <p:spPr>
          <a:xfrm>
            <a:off x="859536" y="1756436"/>
            <a:ext cx="4272003" cy="584775"/>
          </a:xfrm>
          <a:prstGeom prst="rect">
            <a:avLst/>
          </a:prstGeom>
          <a:noFill/>
        </p:spPr>
        <p:txBody>
          <a:bodyPr wrap="none" rtlCol="0">
            <a:spAutoFit/>
          </a:bodyPr>
          <a:lstStyle/>
          <a:p>
            <a:r>
              <a:rPr lang="en-GB" sz="3200" dirty="0" smtClean="0"/>
              <a:t>International integration</a:t>
            </a:r>
          </a:p>
        </p:txBody>
      </p:sp>
      <p:sp>
        <p:nvSpPr>
          <p:cNvPr id="7" name="TextBox 6"/>
          <p:cNvSpPr txBox="1"/>
          <p:nvPr/>
        </p:nvSpPr>
        <p:spPr>
          <a:xfrm>
            <a:off x="859536" y="3607374"/>
            <a:ext cx="4839979" cy="584775"/>
          </a:xfrm>
          <a:prstGeom prst="rect">
            <a:avLst/>
          </a:prstGeom>
          <a:noFill/>
        </p:spPr>
        <p:txBody>
          <a:bodyPr wrap="none" rtlCol="0">
            <a:spAutoFit/>
          </a:bodyPr>
          <a:lstStyle/>
          <a:p>
            <a:r>
              <a:rPr lang="en-GB" sz="3200" dirty="0" smtClean="0"/>
              <a:t>Base ontologies and models</a:t>
            </a:r>
          </a:p>
        </p:txBody>
      </p:sp>
      <p:sp>
        <p:nvSpPr>
          <p:cNvPr id="8" name="TextBox 7"/>
          <p:cNvSpPr txBox="1"/>
          <p:nvPr/>
        </p:nvSpPr>
        <p:spPr>
          <a:xfrm>
            <a:off x="859536" y="4532843"/>
            <a:ext cx="2139112" cy="584775"/>
          </a:xfrm>
          <a:prstGeom prst="rect">
            <a:avLst/>
          </a:prstGeom>
          <a:noFill/>
        </p:spPr>
        <p:txBody>
          <a:bodyPr wrap="none" rtlCol="0">
            <a:spAutoFit/>
          </a:bodyPr>
          <a:lstStyle/>
          <a:p>
            <a:r>
              <a:rPr lang="en-GB" sz="3200" dirty="0" smtClean="0"/>
              <a:t>Provenance</a:t>
            </a:r>
          </a:p>
        </p:txBody>
      </p:sp>
    </p:spTree>
    <p:extLst>
      <p:ext uri="{BB962C8B-B14F-4D97-AF65-F5344CB8AC3E}">
        <p14:creationId xmlns:p14="http://schemas.microsoft.com/office/powerpoint/2010/main" val="379768282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1424</TotalTime>
  <Words>1141</Words>
  <Application>Microsoft Office PowerPoint</Application>
  <PresentationFormat>On-screen Show (4:3)</PresentationFormat>
  <Paragraphs>192</Paragraphs>
  <Slides>15</Slides>
  <Notes>15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Calibri Light</vt:lpstr>
      <vt:lpstr>Office Theme</vt:lpstr>
      <vt:lpstr>RDA progress on governance and strategy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Engagement</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RDA governance and strategy</dc:title>
  <dc:creator>Gordon Dunsire</dc:creator>
  <cp:lastModifiedBy>Gordon Dunsire</cp:lastModifiedBy>
  <cp:revision>95</cp:revision>
  <dcterms:created xsi:type="dcterms:W3CDTF">2015-06-13T12:33:42Z</dcterms:created>
  <dcterms:modified xsi:type="dcterms:W3CDTF">2016-01-14T12:11:16Z</dcterms:modified>
</cp:coreProperties>
</file>