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5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60D97-977B-467B-8D1D-F9253D39AD3E}" type="datetimeFigureOut">
              <a:rPr lang="en-GB" smtClean="0"/>
              <a:t>25/01/2014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8E0CC-C18C-4A4E-B6A8-6C77D4CAC5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354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E6BF91-4470-4C1B-9AB0-B844B822830D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A1D2F8-600B-4C97-BA21-1E531BB09886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C8B28A-94BB-43D7-B662-F9DBFB304D09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F9737D-1531-46D5-8F56-95F1C65845DC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2F6568-0654-40EA-AC86-011E54C0ADFA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2D8009-C724-4112-AB82-F0E6FC7077B0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67A35A-6202-4643-89E2-43B1501B0F94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CABC385-2083-49E4-8B7E-211A6C16B5A9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639BC2-46AB-420D-8A63-AFA6EA473626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705866D-1E48-4F5F-AB14-C7B00AF2A5EF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F3A4975-5C99-4706-8067-57DEDCE553EC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BE7C6-5D93-4141-B5C6-88A41AEEF611}" type="datetimeFigureOut">
              <a:rPr lang="en-GB" smtClean="0"/>
              <a:t>25/01/2014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9A0BE7C6-5D93-4141-B5C6-88A41AEEF611}" type="datetimeFigureOut">
              <a:rPr lang="en-GB" smtClean="0"/>
              <a:t>25/01/2014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9A0BE7C6-5D93-4141-B5C6-88A41AEEF611}" type="datetimeFigureOut">
              <a:rPr lang="en-GB" smtClean="0"/>
              <a:t>25/01/2014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9A0BE7C6-5D93-4141-B5C6-88A41AEEF611}" type="datetimeFigureOut">
              <a:rPr lang="en-GB" smtClean="0"/>
              <a:t>25/01/2014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9A0BE7C6-5D93-4141-B5C6-88A41AEEF611}" type="datetimeFigureOut">
              <a:rPr lang="en-GB" smtClean="0"/>
              <a:t>25/01/2014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RDA for machines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Gordon </a:t>
            </a:r>
            <a:r>
              <a:rPr lang="en-GB" dirty="0" smtClean="0"/>
              <a:t>Dunsire</a:t>
            </a:r>
          </a:p>
          <a:p>
            <a:r>
              <a:rPr lang="en-GB" dirty="0" smtClean="0"/>
              <a:t>Presentation to CC:DA meeting, ALA Midwinter 2014, Philadelphia, Pa,</a:t>
            </a:r>
          </a:p>
          <a:p>
            <a:r>
              <a:rPr lang="en-GB" dirty="0" smtClean="0"/>
              <a:t>25 Jan 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318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Base carrier category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“volume”</a:t>
            </a:r>
          </a:p>
          <a:p>
            <a:pPr lvl="1"/>
            <a:r>
              <a:rPr lang="en-GB" altLang="en-US" smtClean="0"/>
              <a:t>Medium = “sheet”; Housing = “binding”; Device = “not required”</a:t>
            </a:r>
          </a:p>
          <a:p>
            <a:r>
              <a:rPr lang="en-GB" altLang="en-US" smtClean="0"/>
              <a:t>“computer disc”</a:t>
            </a:r>
          </a:p>
          <a:p>
            <a:pPr lvl="1"/>
            <a:r>
              <a:rPr lang="en-GB" altLang="en-US" smtClean="0"/>
              <a:t>M = “disc”; H = “not applicable”; D = “computer”</a:t>
            </a:r>
          </a:p>
          <a:p>
            <a:r>
              <a:rPr lang="en-GB" altLang="en-US" smtClean="0"/>
              <a:t>“videocassette”</a:t>
            </a:r>
          </a:p>
          <a:p>
            <a:pPr lvl="1"/>
            <a:r>
              <a:rPr lang="en-GB" altLang="en-US" smtClean="0"/>
              <a:t>M = “roll”; H = “cassette”; D = “audiovisual player”</a:t>
            </a:r>
          </a:p>
          <a:p>
            <a:pPr lvl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9075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Beyond base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“Qualified categories” can be differentiated by other attributes identified in the Framework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Content: Capture method; Form or genre ...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Carrier: Base material; Encoding format ...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In RDA, many of these other attributes are assigned directly to (Work)/Expression or Manifestation/(Item)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Not encapsulated in a Framework category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But still require controlled values (for filtering)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Categories can also be qualified by adding sub-values to the attribute vocabularies</a:t>
            </a:r>
          </a:p>
        </p:txBody>
      </p:sp>
    </p:spTree>
    <p:extLst>
      <p:ext uri="{BB962C8B-B14F-4D97-AF65-F5344CB8AC3E}">
        <p14:creationId xmlns:p14="http://schemas.microsoft.com/office/powerpoint/2010/main" val="491279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RDA qualified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RDA intends to use both ways of qualifying Framework base categories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“Form or genre” attribute contains local, RDA-specified values: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“cartographic” and “computer”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Qualified categories: “cartographic image” ...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“Intermediation tool” attribute contains RDA sub-values: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“aperture card reader”, “microfiche reader” ...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Qualified categories; “aperture card” ...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563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Utility of the Framework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User: what resources have content I can listen to?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= OPAC: what RDA content types have </a:t>
            </a:r>
            <a:r>
              <a:rPr lang="en-GB" dirty="0" err="1" smtClean="0"/>
              <a:t>SensoryMode</a:t>
            </a:r>
            <a:r>
              <a:rPr lang="en-GB" dirty="0" smtClean="0"/>
              <a:t> = “Hearing”?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= “Spoken word”; “Performed music” ...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Answer: Bibliographic metadata records with these content types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User: I want images of Philadelphia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Answer: Search filtered by </a:t>
            </a:r>
            <a:r>
              <a:rPr lang="en-GB" dirty="0" err="1" smtClean="0"/>
              <a:t>SensoryMode</a:t>
            </a:r>
            <a:r>
              <a:rPr lang="en-GB" dirty="0" smtClean="0"/>
              <a:t> = “Sight”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363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Curved Connector 36"/>
          <p:cNvCxnSpPr>
            <a:stCxn id="3" idx="6"/>
            <a:endCxn id="31" idx="1"/>
          </p:cNvCxnSpPr>
          <p:nvPr/>
        </p:nvCxnSpPr>
        <p:spPr>
          <a:xfrm>
            <a:off x="1635962" y="3574245"/>
            <a:ext cx="4354302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990264" y="3374190"/>
            <a:ext cx="2646750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“term for content type”</a:t>
            </a:r>
            <a:endParaRPr lang="en-GB" sz="2000" dirty="0"/>
          </a:p>
        </p:txBody>
      </p:sp>
      <p:grpSp>
        <p:nvGrpSpPr>
          <p:cNvPr id="2" name="Group 1"/>
          <p:cNvGrpSpPr/>
          <p:nvPr/>
        </p:nvGrpSpPr>
        <p:grpSpPr>
          <a:xfrm>
            <a:off x="283694" y="3247887"/>
            <a:ext cx="1352268" cy="652716"/>
            <a:chOff x="4139953" y="2848291"/>
            <a:chExt cx="2704535" cy="652716"/>
          </a:xfrm>
        </p:grpSpPr>
        <p:sp>
          <p:nvSpPr>
            <p:cNvPr id="3" name="Oval 2"/>
            <p:cNvSpPr/>
            <p:nvPr/>
          </p:nvSpPr>
          <p:spPr>
            <a:xfrm>
              <a:off x="4139953" y="2848291"/>
              <a:ext cx="2704535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244161" y="2989983"/>
              <a:ext cx="26003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Expression</a:t>
              </a:r>
            </a:p>
          </p:txBody>
        </p:sp>
      </p:grpSp>
      <p:cxnSp>
        <p:nvCxnSpPr>
          <p:cNvPr id="6" name="Curved Connector 5"/>
          <p:cNvCxnSpPr>
            <a:stCxn id="3" idx="6"/>
            <a:endCxn id="12" idx="2"/>
          </p:cNvCxnSpPr>
          <p:nvPr/>
        </p:nvCxnSpPr>
        <p:spPr>
          <a:xfrm>
            <a:off x="1635962" y="3574245"/>
            <a:ext cx="1834368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75662" y="3224941"/>
            <a:ext cx="1754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content type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470330" y="3247887"/>
            <a:ext cx="1620226" cy="652716"/>
            <a:chOff x="4139953" y="2848291"/>
            <a:chExt cx="3240451" cy="652716"/>
          </a:xfrm>
        </p:grpSpPr>
        <p:sp>
          <p:nvSpPr>
            <p:cNvPr id="12" name="Oval 11"/>
            <p:cNvSpPr/>
            <p:nvPr/>
          </p:nvSpPr>
          <p:spPr>
            <a:xfrm>
              <a:off x="4139953" y="2848291"/>
              <a:ext cx="3240451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44161" y="2989983"/>
              <a:ext cx="31362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Content Type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398068" y="4872485"/>
            <a:ext cx="2491684" cy="652716"/>
            <a:chOff x="4139951" y="2848291"/>
            <a:chExt cx="4983367" cy="652716"/>
          </a:xfrm>
        </p:grpSpPr>
        <p:sp>
          <p:nvSpPr>
            <p:cNvPr id="54" name="Oval 53"/>
            <p:cNvSpPr/>
            <p:nvPr/>
          </p:nvSpPr>
          <p:spPr>
            <a:xfrm>
              <a:off x="4139951" y="2848291"/>
              <a:ext cx="4983365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244161" y="2989983"/>
              <a:ext cx="48791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Image Dimensionality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787274" y="2416715"/>
            <a:ext cx="1735258" cy="652716"/>
            <a:chOff x="4139951" y="2848291"/>
            <a:chExt cx="3470515" cy="652716"/>
          </a:xfrm>
        </p:grpSpPr>
        <p:sp>
          <p:nvSpPr>
            <p:cNvPr id="57" name="Oval 56"/>
            <p:cNvSpPr/>
            <p:nvPr/>
          </p:nvSpPr>
          <p:spPr>
            <a:xfrm>
              <a:off x="4139951" y="2848291"/>
              <a:ext cx="3470513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244161" y="2989983"/>
              <a:ext cx="33663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Sensory Mode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029969" y="1650485"/>
            <a:ext cx="1249868" cy="652716"/>
            <a:chOff x="4139953" y="2848291"/>
            <a:chExt cx="2499735" cy="652716"/>
          </a:xfrm>
        </p:grpSpPr>
        <p:sp>
          <p:nvSpPr>
            <p:cNvPr id="60" name="Oval 59"/>
            <p:cNvSpPr/>
            <p:nvPr/>
          </p:nvSpPr>
          <p:spPr>
            <a:xfrm>
              <a:off x="4139953" y="2848291"/>
              <a:ext cx="2499735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192057" y="2974594"/>
              <a:ext cx="23955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Character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566818" y="4106256"/>
            <a:ext cx="2154184" cy="652716"/>
            <a:chOff x="4139953" y="2848291"/>
            <a:chExt cx="4308367" cy="652716"/>
          </a:xfrm>
        </p:grpSpPr>
        <p:sp>
          <p:nvSpPr>
            <p:cNvPr id="63" name="Oval 62"/>
            <p:cNvSpPr/>
            <p:nvPr/>
          </p:nvSpPr>
          <p:spPr>
            <a:xfrm>
              <a:off x="4139953" y="2848291"/>
              <a:ext cx="4308367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244161" y="2989983"/>
              <a:ext cx="40559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Image Movement</a:t>
              </a:r>
            </a:p>
          </p:txBody>
        </p:sp>
      </p:grpSp>
      <p:cxnSp>
        <p:nvCxnSpPr>
          <p:cNvPr id="65" name="Curved Connector 64"/>
          <p:cNvCxnSpPr>
            <a:stCxn id="12" idx="5"/>
            <a:endCxn id="63" idx="2"/>
          </p:cNvCxnSpPr>
          <p:nvPr/>
        </p:nvCxnSpPr>
        <p:spPr>
          <a:xfrm rot="16200000" flipH="1">
            <a:off x="5396249" y="3262044"/>
            <a:ext cx="627599" cy="1713539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urved Connector 65"/>
          <p:cNvCxnSpPr>
            <a:stCxn id="12" idx="4"/>
            <a:endCxn id="54" idx="2"/>
          </p:cNvCxnSpPr>
          <p:nvPr/>
        </p:nvCxnSpPr>
        <p:spPr>
          <a:xfrm rot="16200000" flipH="1">
            <a:off x="4690135" y="3490910"/>
            <a:ext cx="1298240" cy="2117625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stCxn id="12" idx="7"/>
            <a:endCxn id="57" idx="2"/>
          </p:cNvCxnSpPr>
          <p:nvPr/>
        </p:nvCxnSpPr>
        <p:spPr>
          <a:xfrm rot="5400000" flipH="1" flipV="1">
            <a:off x="5520075" y="2076277"/>
            <a:ext cx="600402" cy="1933995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stCxn id="12" idx="0"/>
            <a:endCxn id="60" idx="2"/>
          </p:cNvCxnSpPr>
          <p:nvPr/>
        </p:nvCxnSpPr>
        <p:spPr>
          <a:xfrm rot="5400000" flipH="1" flipV="1">
            <a:off x="5019684" y="1237602"/>
            <a:ext cx="1271044" cy="2749526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586176" y="1607511"/>
            <a:ext cx="1443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character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907079" y="2416715"/>
            <a:ext cx="188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sensory mode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823833" y="5229621"/>
            <a:ext cx="2563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image dimensionality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339255" y="4425535"/>
            <a:ext cx="1203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image</a:t>
            </a:r>
          </a:p>
          <a:p>
            <a:r>
              <a:rPr lang="en-GB" dirty="0" smtClean="0"/>
              <a:t>movement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45946" y="188640"/>
            <a:ext cx="3157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RDA Content type</a:t>
            </a:r>
            <a:endParaRPr lang="en-GB" sz="3200" dirty="0"/>
          </a:p>
        </p:txBody>
      </p:sp>
      <p:cxnSp>
        <p:nvCxnSpPr>
          <p:cNvPr id="40" name="Curved Connector 39"/>
          <p:cNvCxnSpPr>
            <a:stCxn id="12" idx="6"/>
            <a:endCxn id="31" idx="1"/>
          </p:cNvCxnSpPr>
          <p:nvPr/>
        </p:nvCxnSpPr>
        <p:spPr>
          <a:xfrm>
            <a:off x="5090556" y="3574245"/>
            <a:ext cx="899708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998818" y="3211263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label</a:t>
            </a:r>
          </a:p>
        </p:txBody>
      </p:sp>
    </p:spTree>
    <p:extLst>
      <p:ext uri="{BB962C8B-B14F-4D97-AF65-F5344CB8AC3E}">
        <p14:creationId xmlns:p14="http://schemas.microsoft.com/office/powerpoint/2010/main" val="403497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7" grpId="0"/>
      <p:bldP spid="71" grpId="0"/>
      <p:bldP spid="72" grpId="0"/>
      <p:bldP spid="73" grpId="0"/>
      <p:bldP spid="74" grpId="0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85009" y="2978470"/>
            <a:ext cx="1691912" cy="652716"/>
            <a:chOff x="4139953" y="2848291"/>
            <a:chExt cx="3383823" cy="652716"/>
          </a:xfrm>
        </p:grpSpPr>
        <p:sp>
          <p:nvSpPr>
            <p:cNvPr id="3" name="Oval 2"/>
            <p:cNvSpPr/>
            <p:nvPr/>
          </p:nvSpPr>
          <p:spPr>
            <a:xfrm>
              <a:off x="4139953" y="2848291"/>
              <a:ext cx="3383823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244161" y="2989983"/>
              <a:ext cx="3279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Manifestation</a:t>
              </a:r>
            </a:p>
          </p:txBody>
        </p:sp>
      </p:grpSp>
      <p:cxnSp>
        <p:nvCxnSpPr>
          <p:cNvPr id="6" name="Curved Connector 5"/>
          <p:cNvCxnSpPr>
            <a:stCxn id="3" idx="6"/>
            <a:endCxn id="12" idx="2"/>
          </p:cNvCxnSpPr>
          <p:nvPr/>
        </p:nvCxnSpPr>
        <p:spPr>
          <a:xfrm>
            <a:off x="2076921" y="3304828"/>
            <a:ext cx="1655921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76921" y="2949607"/>
            <a:ext cx="1646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carrier type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732842" y="2978470"/>
            <a:ext cx="1620226" cy="652716"/>
            <a:chOff x="4139953" y="2848291"/>
            <a:chExt cx="3240451" cy="652716"/>
          </a:xfrm>
        </p:grpSpPr>
        <p:sp>
          <p:nvSpPr>
            <p:cNvPr id="12" name="Oval 11"/>
            <p:cNvSpPr/>
            <p:nvPr/>
          </p:nvSpPr>
          <p:spPr>
            <a:xfrm>
              <a:off x="4139953" y="2848291"/>
              <a:ext cx="3240451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44161" y="2989983"/>
              <a:ext cx="29011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Carrier Type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173913" y="4355793"/>
            <a:ext cx="2491683" cy="652716"/>
            <a:chOff x="4139951" y="2848291"/>
            <a:chExt cx="4983365" cy="652716"/>
          </a:xfrm>
        </p:grpSpPr>
        <p:sp>
          <p:nvSpPr>
            <p:cNvPr id="54" name="Oval 53"/>
            <p:cNvSpPr/>
            <p:nvPr/>
          </p:nvSpPr>
          <p:spPr>
            <a:xfrm>
              <a:off x="4139951" y="2848291"/>
              <a:ext cx="4983365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244161" y="2989983"/>
              <a:ext cx="44701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Intermediation Tool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447394" y="2992581"/>
            <a:ext cx="1944721" cy="652716"/>
            <a:chOff x="4139951" y="2848291"/>
            <a:chExt cx="3889441" cy="652716"/>
          </a:xfrm>
        </p:grpSpPr>
        <p:sp>
          <p:nvSpPr>
            <p:cNvPr id="57" name="Oval 56"/>
            <p:cNvSpPr/>
            <p:nvPr/>
          </p:nvSpPr>
          <p:spPr>
            <a:xfrm>
              <a:off x="4139951" y="2848291"/>
              <a:ext cx="3889441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244161" y="2989983"/>
              <a:ext cx="36789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Housing Format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448901" y="1543480"/>
            <a:ext cx="1941706" cy="652716"/>
            <a:chOff x="4139951" y="2848291"/>
            <a:chExt cx="3883411" cy="652716"/>
          </a:xfrm>
        </p:grpSpPr>
        <p:sp>
          <p:nvSpPr>
            <p:cNvPr id="60" name="Oval 59"/>
            <p:cNvSpPr/>
            <p:nvPr/>
          </p:nvSpPr>
          <p:spPr>
            <a:xfrm>
              <a:off x="4139951" y="2848291"/>
              <a:ext cx="3883409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192057" y="2974594"/>
              <a:ext cx="38313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Storage Medium</a:t>
              </a:r>
            </a:p>
          </p:txBody>
        </p:sp>
      </p:grpSp>
      <p:cxnSp>
        <p:nvCxnSpPr>
          <p:cNvPr id="66" name="Curved Connector 65"/>
          <p:cNvCxnSpPr>
            <a:stCxn id="12" idx="4"/>
            <a:endCxn id="54" idx="2"/>
          </p:cNvCxnSpPr>
          <p:nvPr/>
        </p:nvCxnSpPr>
        <p:spPr>
          <a:xfrm rot="16200000" flipH="1">
            <a:off x="4832952" y="3341189"/>
            <a:ext cx="1050965" cy="1630958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stCxn id="12" idx="6"/>
            <a:endCxn id="57" idx="2"/>
          </p:cNvCxnSpPr>
          <p:nvPr/>
        </p:nvCxnSpPr>
        <p:spPr>
          <a:xfrm>
            <a:off x="5353068" y="3304828"/>
            <a:ext cx="1094326" cy="14111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stCxn id="12" idx="0"/>
            <a:endCxn id="60" idx="2"/>
          </p:cNvCxnSpPr>
          <p:nvPr/>
        </p:nvCxnSpPr>
        <p:spPr>
          <a:xfrm rot="5400000" flipH="1" flipV="1">
            <a:off x="4941612" y="1471181"/>
            <a:ext cx="1108632" cy="1905946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999551" y="1245268"/>
            <a:ext cx="1252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storage</a:t>
            </a:r>
          </a:p>
          <a:p>
            <a:r>
              <a:rPr lang="en-GB" dirty="0" smtClean="0"/>
              <a:t>medium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53068" y="2626441"/>
            <a:ext cx="1298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housing</a:t>
            </a:r>
          </a:p>
          <a:p>
            <a:r>
              <a:rPr lang="en-GB" dirty="0" smtClean="0"/>
              <a:t>format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920796" y="3731179"/>
            <a:ext cx="1958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intermediation</a:t>
            </a:r>
          </a:p>
          <a:p>
            <a:r>
              <a:rPr lang="en-GB" dirty="0" smtClean="0"/>
              <a:t>tool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57766" y="4639177"/>
            <a:ext cx="1616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media type</a:t>
            </a:r>
          </a:p>
        </p:txBody>
      </p:sp>
      <p:cxnSp>
        <p:nvCxnSpPr>
          <p:cNvPr id="35" name="Curved Connector 34"/>
          <p:cNvCxnSpPr>
            <a:stCxn id="3" idx="5"/>
            <a:endCxn id="54" idx="2"/>
          </p:cNvCxnSpPr>
          <p:nvPr/>
        </p:nvCxnSpPr>
        <p:spPr>
          <a:xfrm rot="16200000" flipH="1">
            <a:off x="3428253" y="1936490"/>
            <a:ext cx="1146553" cy="4344767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45946" y="188640"/>
            <a:ext cx="56801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RDA Carrier type and Media type</a:t>
            </a:r>
            <a:endParaRPr lang="en-GB" sz="3200" dirty="0"/>
          </a:p>
        </p:txBody>
      </p:sp>
      <p:cxnSp>
        <p:nvCxnSpPr>
          <p:cNvPr id="41" name="Curved Connector 40"/>
          <p:cNvCxnSpPr>
            <a:stCxn id="3" idx="4"/>
            <a:endCxn id="51" idx="1"/>
          </p:cNvCxnSpPr>
          <p:nvPr/>
        </p:nvCxnSpPr>
        <p:spPr>
          <a:xfrm rot="16200000" flipH="1">
            <a:off x="780699" y="4081452"/>
            <a:ext cx="2004855" cy="1104322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335287" y="5435986"/>
            <a:ext cx="2174954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“extent statement”</a:t>
            </a:r>
            <a:endParaRPr lang="en-GB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1176957" y="5634457"/>
            <a:ext cx="1158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extent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933170" y="5418529"/>
            <a:ext cx="1238031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“number”</a:t>
            </a:r>
            <a:endParaRPr lang="en-GB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4920796" y="6008966"/>
            <a:ext cx="1766125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“unit/subunit”</a:t>
            </a:r>
            <a:endParaRPr lang="en-GB" sz="20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2335287" y="5292226"/>
            <a:ext cx="904403" cy="652716"/>
            <a:chOff x="4139953" y="2848291"/>
            <a:chExt cx="1808805" cy="652716"/>
          </a:xfrm>
        </p:grpSpPr>
        <p:sp>
          <p:nvSpPr>
            <p:cNvPr id="36" name="Oval 35"/>
            <p:cNvSpPr/>
            <p:nvPr/>
          </p:nvSpPr>
          <p:spPr>
            <a:xfrm>
              <a:off x="4139953" y="2848291"/>
              <a:ext cx="1808805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244161" y="2989983"/>
              <a:ext cx="17039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Extent</a:t>
              </a:r>
            </a:p>
          </p:txBody>
        </p:sp>
      </p:grpSp>
      <p:cxnSp>
        <p:nvCxnSpPr>
          <p:cNvPr id="38" name="Curved Connector 37"/>
          <p:cNvCxnSpPr>
            <a:stCxn id="36" idx="6"/>
            <a:endCxn id="53" idx="1"/>
          </p:cNvCxnSpPr>
          <p:nvPr/>
        </p:nvCxnSpPr>
        <p:spPr>
          <a:xfrm>
            <a:off x="3239690" y="5618584"/>
            <a:ext cx="1693480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36" idx="5"/>
            <a:endCxn id="69" idx="1"/>
          </p:cNvCxnSpPr>
          <p:nvPr/>
        </p:nvCxnSpPr>
        <p:spPr>
          <a:xfrm rot="16200000" flipH="1">
            <a:off x="3834186" y="5122410"/>
            <a:ext cx="359667" cy="1813553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749470" y="6224410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unit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588443" y="5233863"/>
            <a:ext cx="1344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quantity</a:t>
            </a:r>
          </a:p>
        </p:txBody>
      </p:sp>
    </p:spTree>
    <p:extLst>
      <p:ext uri="{BB962C8B-B14F-4D97-AF65-F5344CB8AC3E}">
        <p14:creationId xmlns:p14="http://schemas.microsoft.com/office/powerpoint/2010/main" val="120344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1" grpId="0"/>
      <p:bldP spid="72" grpId="0"/>
      <p:bldP spid="73" grpId="0"/>
      <p:bldP spid="34" grpId="0"/>
      <p:bldP spid="51" grpId="0" animBg="1"/>
      <p:bldP spid="51" grpId="1" animBg="1"/>
      <p:bldP spid="52" grpId="0"/>
      <p:bldP spid="53" grpId="0" animBg="1"/>
      <p:bldP spid="69" grpId="0" animBg="1"/>
      <p:bldP spid="43" grpId="0"/>
      <p:bldP spid="4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21611" y="2699919"/>
            <a:ext cx="1238031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“number”</a:t>
            </a:r>
            <a:endParaRPr lang="en-GB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4709237" y="3290356"/>
            <a:ext cx="1766125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“unit/subunit”</a:t>
            </a:r>
            <a:endParaRPr lang="en-GB" sz="2000" dirty="0"/>
          </a:p>
        </p:txBody>
      </p:sp>
      <p:grpSp>
        <p:nvGrpSpPr>
          <p:cNvPr id="4" name="Group 3"/>
          <p:cNvGrpSpPr/>
          <p:nvPr/>
        </p:nvGrpSpPr>
        <p:grpSpPr>
          <a:xfrm>
            <a:off x="2123728" y="2573616"/>
            <a:ext cx="904403" cy="652716"/>
            <a:chOff x="4139953" y="2848291"/>
            <a:chExt cx="1808805" cy="652716"/>
          </a:xfrm>
        </p:grpSpPr>
        <p:sp>
          <p:nvSpPr>
            <p:cNvPr id="5" name="Oval 4"/>
            <p:cNvSpPr/>
            <p:nvPr/>
          </p:nvSpPr>
          <p:spPr>
            <a:xfrm>
              <a:off x="4139953" y="2848291"/>
              <a:ext cx="1808805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44161" y="2989983"/>
              <a:ext cx="17039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Extent</a:t>
              </a:r>
            </a:p>
          </p:txBody>
        </p:sp>
      </p:grpSp>
      <p:cxnSp>
        <p:nvCxnSpPr>
          <p:cNvPr id="7" name="Curved Connector 6"/>
          <p:cNvCxnSpPr>
            <a:stCxn id="5" idx="6"/>
            <a:endCxn id="2" idx="1"/>
          </p:cNvCxnSpPr>
          <p:nvPr/>
        </p:nvCxnSpPr>
        <p:spPr>
          <a:xfrm>
            <a:off x="3028131" y="2899974"/>
            <a:ext cx="1693480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urved Connector 7"/>
          <p:cNvCxnSpPr>
            <a:stCxn id="5" idx="5"/>
            <a:endCxn id="3" idx="1"/>
          </p:cNvCxnSpPr>
          <p:nvPr/>
        </p:nvCxnSpPr>
        <p:spPr>
          <a:xfrm rot="16200000" flipH="1">
            <a:off x="3622627" y="2403800"/>
            <a:ext cx="359667" cy="1813553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37911" y="3505800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unit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76884" y="2515253"/>
            <a:ext cx="1344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quantity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72622" y="4576047"/>
            <a:ext cx="1238031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“number”</a:t>
            </a:r>
            <a:endParaRPr lang="en-GB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760248" y="5166484"/>
            <a:ext cx="1766125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“unit/subunit”</a:t>
            </a:r>
            <a:endParaRPr lang="en-GB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998689" y="4434355"/>
            <a:ext cx="1202145" cy="652716"/>
            <a:chOff x="4139953" y="2848291"/>
            <a:chExt cx="2404289" cy="652716"/>
          </a:xfrm>
        </p:grpSpPr>
        <p:sp>
          <p:nvSpPr>
            <p:cNvPr id="14" name="Oval 13"/>
            <p:cNvSpPr/>
            <p:nvPr/>
          </p:nvSpPr>
          <p:spPr>
            <a:xfrm>
              <a:off x="4139953" y="2848291"/>
              <a:ext cx="2404289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244161" y="2989983"/>
              <a:ext cx="21943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Duration</a:t>
              </a:r>
            </a:p>
          </p:txBody>
        </p:sp>
      </p:grpSp>
      <p:cxnSp>
        <p:nvCxnSpPr>
          <p:cNvPr id="16" name="Curved Connector 15"/>
          <p:cNvCxnSpPr>
            <a:stCxn id="14" idx="6"/>
            <a:endCxn id="11" idx="1"/>
          </p:cNvCxnSpPr>
          <p:nvPr/>
        </p:nvCxnSpPr>
        <p:spPr>
          <a:xfrm>
            <a:off x="3200834" y="4760713"/>
            <a:ext cx="1571788" cy="15389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14" idx="5"/>
            <a:endCxn id="12" idx="1"/>
          </p:cNvCxnSpPr>
          <p:nvPr/>
        </p:nvCxnSpPr>
        <p:spPr>
          <a:xfrm rot="16200000" flipH="1">
            <a:off x="3704988" y="4311279"/>
            <a:ext cx="375056" cy="1735464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88922" y="5381928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unit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7895" y="4391381"/>
            <a:ext cx="1344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quantity</a:t>
            </a:r>
          </a:p>
        </p:txBody>
      </p:sp>
      <p:cxnSp>
        <p:nvCxnSpPr>
          <p:cNvPr id="22" name="Curved Connector 21"/>
          <p:cNvCxnSpPr>
            <a:stCxn id="5" idx="7"/>
            <a:endCxn id="25" idx="1"/>
          </p:cNvCxnSpPr>
          <p:nvPr/>
        </p:nvCxnSpPr>
        <p:spPr>
          <a:xfrm rot="5400000" flipH="1" flipV="1">
            <a:off x="3601158" y="1548752"/>
            <a:ext cx="414978" cy="1825927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721611" y="2054171"/>
            <a:ext cx="1084977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“aspect”</a:t>
            </a:r>
            <a:endParaRPr lang="en-GB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3551666" y="1869505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has aspect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5946" y="188640"/>
            <a:ext cx="3874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Aspect, Unit, Quantity</a:t>
            </a:r>
            <a:endParaRPr lang="en-GB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6732240" y="2033882"/>
            <a:ext cx="15118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e.g. duration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32240" y="2648916"/>
            <a:ext cx="8815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e.g. 27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32240" y="3270066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e.g. minutes</a:t>
            </a:r>
          </a:p>
        </p:txBody>
      </p:sp>
    </p:spTree>
    <p:extLst>
      <p:ext uri="{BB962C8B-B14F-4D97-AF65-F5344CB8AC3E}">
        <p14:creationId xmlns:p14="http://schemas.microsoft.com/office/powerpoint/2010/main" val="111514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9" grpId="0"/>
      <p:bldP spid="10" grpId="0"/>
      <p:bldP spid="11" grpId="0" animBg="1"/>
      <p:bldP spid="11" grpId="1" animBg="1"/>
      <p:bldP spid="12" grpId="0" animBg="1"/>
      <p:bldP spid="12" grpId="1" animBg="1"/>
      <p:bldP spid="18" grpId="0"/>
      <p:bldP spid="18" grpId="1"/>
      <p:bldP spid="19" grpId="0"/>
      <p:bldP spid="19" grpId="1"/>
      <p:bldP spid="25" grpId="0" animBg="1"/>
      <p:bldP spid="26" grpId="0"/>
      <p:bldP spid="30" grpId="0"/>
      <p:bldP spid="31" grpId="0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946" y="188640"/>
            <a:ext cx="8963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smtClean="0"/>
              <a:t>Unit</a:t>
            </a:r>
            <a:endParaRPr lang="en-GB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749279" y="5661248"/>
            <a:ext cx="1238544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“diagram”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556455" y="2495087"/>
            <a:ext cx="862737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“map”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763950" y="1337716"/>
            <a:ext cx="2384114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“cartographic image”</a:t>
            </a:r>
            <a:endParaRPr lang="en-GB" sz="2000" dirty="0"/>
          </a:p>
        </p:txBody>
      </p:sp>
      <p:sp>
        <p:nvSpPr>
          <p:cNvPr id="7" name="Oval 6"/>
          <p:cNvSpPr/>
          <p:nvPr/>
        </p:nvSpPr>
        <p:spPr>
          <a:xfrm>
            <a:off x="997527" y="2568839"/>
            <a:ext cx="904403" cy="65271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cxnSp>
        <p:nvCxnSpPr>
          <p:cNvPr id="9" name="Curved Connector 8"/>
          <p:cNvCxnSpPr>
            <a:stCxn id="7" idx="0"/>
            <a:endCxn id="5" idx="1"/>
          </p:cNvCxnSpPr>
          <p:nvPr/>
        </p:nvCxnSpPr>
        <p:spPr>
          <a:xfrm rot="5400000" flipH="1" flipV="1">
            <a:off x="1591305" y="1396195"/>
            <a:ext cx="1031068" cy="1314221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/>
          <p:cNvCxnSpPr>
            <a:stCxn id="7" idx="6"/>
            <a:endCxn id="4" idx="1"/>
          </p:cNvCxnSpPr>
          <p:nvPr/>
        </p:nvCxnSpPr>
        <p:spPr>
          <a:xfrm flipV="1">
            <a:off x="1901930" y="2695142"/>
            <a:ext cx="654525" cy="200055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32871" y="3680637"/>
            <a:ext cx="884538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“atlas”</a:t>
            </a:r>
            <a:endParaRPr lang="en-GB" sz="2000" dirty="0"/>
          </a:p>
        </p:txBody>
      </p:sp>
      <p:cxnSp>
        <p:nvCxnSpPr>
          <p:cNvPr id="16" name="Curved Connector 15"/>
          <p:cNvCxnSpPr>
            <a:stCxn id="7" idx="4"/>
            <a:endCxn id="15" idx="1"/>
          </p:cNvCxnSpPr>
          <p:nvPr/>
        </p:nvCxnSpPr>
        <p:spPr>
          <a:xfrm rot="16200000" flipH="1">
            <a:off x="2211732" y="2459552"/>
            <a:ext cx="659137" cy="2183142"/>
          </a:xfrm>
          <a:prstGeom prst="curvedConnector2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110885" y="2513110"/>
            <a:ext cx="9685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???</a:t>
            </a:r>
            <a:endParaRPr lang="en-GB" sz="44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5148064" y="3575618"/>
            <a:ext cx="950709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“score”</a:t>
            </a:r>
            <a:endParaRPr lang="en-GB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5635290" y="4630965"/>
            <a:ext cx="1551643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“vocal score”</a:t>
            </a:r>
            <a:endParaRPr lang="en-GB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234448" y="2495088"/>
            <a:ext cx="2140009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“condensed score”</a:t>
            </a:r>
            <a:endParaRPr lang="en-GB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1425508" y="4230855"/>
            <a:ext cx="1260281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“painting”</a:t>
            </a:r>
            <a:endParaRPr lang="en-GB" sz="2000" dirty="0"/>
          </a:p>
        </p:txBody>
      </p:sp>
      <p:sp>
        <p:nvSpPr>
          <p:cNvPr id="24" name="Oval 23"/>
          <p:cNvSpPr/>
          <p:nvPr/>
        </p:nvSpPr>
        <p:spPr>
          <a:xfrm>
            <a:off x="7168874" y="3449315"/>
            <a:ext cx="904403" cy="65271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cxnSp>
        <p:nvCxnSpPr>
          <p:cNvPr id="25" name="Curved Connector 24"/>
          <p:cNvCxnSpPr>
            <a:stCxn id="24" idx="0"/>
            <a:endCxn id="22" idx="2"/>
          </p:cNvCxnSpPr>
          <p:nvPr/>
        </p:nvCxnSpPr>
        <p:spPr>
          <a:xfrm rot="16200000" flipV="1">
            <a:off x="7185707" y="3013945"/>
            <a:ext cx="554117" cy="316623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24" idx="3"/>
            <a:endCxn id="21" idx="0"/>
          </p:cNvCxnSpPr>
          <p:nvPr/>
        </p:nvCxnSpPr>
        <p:spPr>
          <a:xfrm rot="5400000">
            <a:off x="6543956" y="3873600"/>
            <a:ext cx="624522" cy="890209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24" idx="2"/>
            <a:endCxn id="20" idx="3"/>
          </p:cNvCxnSpPr>
          <p:nvPr/>
        </p:nvCxnSpPr>
        <p:spPr>
          <a:xfrm rot="10800000">
            <a:off x="6098774" y="3775673"/>
            <a:ext cx="1070101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404248" y="5031075"/>
            <a:ext cx="1619611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“photograph”</a:t>
            </a:r>
            <a:endParaRPr lang="en-GB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6756001" y="573360"/>
            <a:ext cx="1618456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“illustrations”</a:t>
            </a:r>
            <a:endParaRPr lang="en-GB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6922680" y="1537771"/>
            <a:ext cx="1720599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“photographs”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0502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15" grpId="0" animBg="1"/>
      <p:bldP spid="19" grpId="0"/>
      <p:bldP spid="20" grpId="0" animBg="1"/>
      <p:bldP spid="21" grpId="0" animBg="1"/>
      <p:bldP spid="22" grpId="0" animBg="1"/>
      <p:bldP spid="23" grpId="0" animBg="1"/>
      <p:bldP spid="24" grpId="0" animBg="1"/>
      <p:bldP spid="37" grpId="0" animBg="1"/>
      <p:bldP spid="39" grpId="0" animBg="1"/>
      <p:bldP spid="4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gordon@gordondunsire.com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062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RDA carrier/media and content types</a:t>
            </a:r>
          </a:p>
          <a:p>
            <a:pPr lvl="1"/>
            <a:r>
              <a:rPr lang="en-GB" dirty="0" smtClean="0"/>
              <a:t>RDA/ONIX Framework</a:t>
            </a:r>
          </a:p>
          <a:p>
            <a:r>
              <a:rPr lang="en-GB" dirty="0" smtClean="0"/>
              <a:t>Extending and refining carrier and content categories</a:t>
            </a:r>
          </a:p>
          <a:p>
            <a:r>
              <a:rPr lang="en-GB" dirty="0" smtClean="0"/>
              <a:t>Machine-</a:t>
            </a:r>
            <a:r>
              <a:rPr lang="en-GB" dirty="0" err="1" smtClean="0"/>
              <a:t>actionability</a:t>
            </a:r>
            <a:r>
              <a:rPr lang="en-GB" dirty="0" smtClean="0"/>
              <a:t> and extent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8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User requirements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1352" y="1773238"/>
            <a:ext cx="506683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3200" dirty="0">
                <a:solidFill>
                  <a:schemeClr val="tx2"/>
                </a:solidFill>
              </a:rPr>
              <a:t>I want images of </a:t>
            </a:r>
            <a:r>
              <a:rPr lang="en-GB" altLang="en-US" sz="3200" dirty="0" smtClean="0">
                <a:solidFill>
                  <a:schemeClr val="tx2"/>
                </a:solidFill>
              </a:rPr>
              <a:t>Philadelphia</a:t>
            </a:r>
            <a:endParaRPr lang="en-GB" altLang="en-US" sz="32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84438" y="2924175"/>
            <a:ext cx="62833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3200">
                <a:solidFill>
                  <a:schemeClr val="tx2"/>
                </a:solidFill>
              </a:rPr>
              <a:t>I want some text by Michelle Obama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8159" y="4139625"/>
            <a:ext cx="77162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3200" dirty="0">
                <a:solidFill>
                  <a:schemeClr val="tx2"/>
                </a:solidFill>
              </a:rPr>
              <a:t>I want digital information about </a:t>
            </a:r>
            <a:r>
              <a:rPr lang="en-GB" altLang="en-US" sz="3200" dirty="0" smtClean="0">
                <a:solidFill>
                  <a:schemeClr val="tx2"/>
                </a:solidFill>
              </a:rPr>
              <a:t>Philadelphia </a:t>
            </a:r>
            <a:endParaRPr lang="en-GB" altLang="en-US" sz="32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03575" y="5373688"/>
            <a:ext cx="51308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3200">
                <a:solidFill>
                  <a:schemeClr val="tx2"/>
                </a:solidFill>
              </a:rPr>
              <a:t>I want 35 mm projector slides</a:t>
            </a:r>
          </a:p>
          <a:p>
            <a:pPr algn="ctr"/>
            <a:r>
              <a:rPr lang="en-GB" altLang="en-US" sz="3200">
                <a:solidFill>
                  <a:schemeClr val="tx2"/>
                </a:solidFill>
              </a:rPr>
              <a:t>of Obama’s inauguration</a:t>
            </a:r>
          </a:p>
        </p:txBody>
      </p:sp>
      <p:sp>
        <p:nvSpPr>
          <p:cNvPr id="9" name="Oval 8"/>
          <p:cNvSpPr/>
          <p:nvPr/>
        </p:nvSpPr>
        <p:spPr>
          <a:xfrm>
            <a:off x="1908175" y="1773238"/>
            <a:ext cx="1295400" cy="6477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572000" y="2997200"/>
            <a:ext cx="936625" cy="503238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692275" y="4149725"/>
            <a:ext cx="1223963" cy="6477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284663" y="5229225"/>
            <a:ext cx="4103687" cy="792163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132138" y="2276475"/>
            <a:ext cx="5372100" cy="523875"/>
          </a:xfrm>
          <a:prstGeom prst="rect">
            <a:avLst/>
          </a:prstGeom>
          <a:noFill/>
          <a:ln w="254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>
                <a:solidFill>
                  <a:srgbClr val="C00000"/>
                </a:solidFill>
              </a:rPr>
              <a:t>Photographs, paintings, drawings ...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8313" y="3500438"/>
            <a:ext cx="5465762" cy="523875"/>
          </a:xfrm>
          <a:prstGeom prst="rect">
            <a:avLst/>
          </a:prstGeom>
          <a:noFill/>
          <a:ln w="254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>
                <a:solidFill>
                  <a:srgbClr val="C00000"/>
                </a:solidFill>
              </a:rPr>
              <a:t>Printed word, manuscripts, braille ...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797425"/>
            <a:ext cx="3519488" cy="522288"/>
          </a:xfrm>
          <a:prstGeom prst="rect">
            <a:avLst/>
          </a:prstGeom>
          <a:noFill/>
          <a:ln w="254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>
                <a:solidFill>
                  <a:srgbClr val="C00000"/>
                </a:solidFill>
              </a:rPr>
              <a:t>Images, text, movies ...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643438" y="4724400"/>
            <a:ext cx="2400300" cy="523875"/>
          </a:xfrm>
          <a:prstGeom prst="rect">
            <a:avLst/>
          </a:prstGeom>
          <a:noFill/>
          <a:ln w="254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>
                <a:solidFill>
                  <a:srgbClr val="C00000"/>
                </a:solidFill>
              </a:rPr>
              <a:t>Images, text ...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580063" y="1196975"/>
            <a:ext cx="21875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800">
                <a:solidFill>
                  <a:srgbClr val="009242"/>
                </a:solidFill>
              </a:rPr>
              <a:t>Content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55650" y="5732463"/>
            <a:ext cx="19002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800">
                <a:solidFill>
                  <a:srgbClr val="7030A0"/>
                </a:solidFill>
              </a:rPr>
              <a:t>Carrier</a:t>
            </a:r>
          </a:p>
        </p:txBody>
      </p:sp>
      <p:cxnSp>
        <p:nvCxnSpPr>
          <p:cNvPr id="21" name="Straight Arrow Connector 20"/>
          <p:cNvCxnSpPr>
            <a:stCxn id="18" idx="1"/>
            <a:endCxn id="9" idx="7"/>
          </p:cNvCxnSpPr>
          <p:nvPr/>
        </p:nvCxnSpPr>
        <p:spPr>
          <a:xfrm rot="10800000" flipV="1">
            <a:off x="3014663" y="1612900"/>
            <a:ext cx="2565400" cy="255588"/>
          </a:xfrm>
          <a:prstGeom prst="straightConnector1">
            <a:avLst/>
          </a:prstGeom>
          <a:ln w="25400">
            <a:solidFill>
              <a:srgbClr val="00924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2"/>
            <a:endCxn id="10" idx="0"/>
          </p:cNvCxnSpPr>
          <p:nvPr/>
        </p:nvCxnSpPr>
        <p:spPr>
          <a:xfrm rot="5400000">
            <a:off x="5372101" y="1695450"/>
            <a:ext cx="969962" cy="1633537"/>
          </a:xfrm>
          <a:prstGeom prst="straightConnector1">
            <a:avLst/>
          </a:prstGeom>
          <a:ln w="25400">
            <a:solidFill>
              <a:srgbClr val="00924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9" idx="0"/>
          </p:cNvCxnSpPr>
          <p:nvPr/>
        </p:nvCxnSpPr>
        <p:spPr>
          <a:xfrm rot="5400000" flipH="1" flipV="1">
            <a:off x="1519238" y="4983162"/>
            <a:ext cx="935038" cy="563563"/>
          </a:xfrm>
          <a:prstGeom prst="straightConnector1">
            <a:avLst/>
          </a:prstGeom>
          <a:ln w="25400">
            <a:solidFill>
              <a:srgbClr val="7030A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2627313" y="5661025"/>
            <a:ext cx="1628775" cy="523875"/>
          </a:xfrm>
          <a:prstGeom prst="straightConnector1">
            <a:avLst/>
          </a:prstGeom>
          <a:ln w="25400">
            <a:solidFill>
              <a:srgbClr val="7030A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74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Information objects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The same content is held on different carriers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rgbClr val="009242"/>
                </a:solidFill>
              </a:rPr>
              <a:t>Image</a:t>
            </a:r>
            <a:r>
              <a:rPr lang="en-GB" dirty="0" smtClean="0"/>
              <a:t> on </a:t>
            </a:r>
            <a:r>
              <a:rPr lang="en-GB" dirty="0" smtClean="0">
                <a:solidFill>
                  <a:srgbClr val="7030A0"/>
                </a:solidFill>
              </a:rPr>
              <a:t>photographic print, projector slide, online file,  CD-ROM, DVD ...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rgbClr val="7030A0"/>
                </a:solidFill>
              </a:rPr>
              <a:t>Painted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00B050"/>
                </a:solidFill>
              </a:rPr>
              <a:t>image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on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7030A0"/>
                </a:solidFill>
              </a:rPr>
              <a:t>photographic print ...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One carrier can hold many types of content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rgbClr val="7030A0"/>
                </a:solidFill>
              </a:rPr>
              <a:t>CD-ROM</a:t>
            </a:r>
            <a:r>
              <a:rPr lang="en-GB" dirty="0" smtClean="0">
                <a:solidFill>
                  <a:schemeClr val="tx2"/>
                </a:solidFill>
              </a:rPr>
              <a:t> </a:t>
            </a:r>
            <a:r>
              <a:rPr lang="en-GB" dirty="0" smtClean="0"/>
              <a:t>containing </a:t>
            </a:r>
            <a:r>
              <a:rPr lang="en-GB" dirty="0" smtClean="0">
                <a:solidFill>
                  <a:srgbClr val="00B050"/>
                </a:solidFill>
              </a:rPr>
              <a:t>still images, moving images, sound, computer programs ...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Digital environment increases range of available content and (digital) carriers</a:t>
            </a:r>
          </a:p>
        </p:txBody>
      </p:sp>
    </p:spTree>
    <p:extLst>
      <p:ext uri="{BB962C8B-B14F-4D97-AF65-F5344CB8AC3E}">
        <p14:creationId xmlns:p14="http://schemas.microsoft.com/office/powerpoint/2010/main" val="298680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RDA content/carrier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Controlled vocabularies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Content: “spoken word”, “still image” ...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Carrier: “volume”, “computer disc” ...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/>
              <a:t>RDA Media type is a generalization of Carrier type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/>
              <a:t>“Unmediated”, “computer” ...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Vocabulary terms are high-level </a:t>
            </a:r>
            <a:r>
              <a:rPr lang="en-GB" dirty="0" smtClean="0">
                <a:solidFill>
                  <a:srgbClr val="FF0000"/>
                </a:solidFill>
              </a:rPr>
              <a:t>labels</a:t>
            </a:r>
            <a:r>
              <a:rPr lang="en-GB" dirty="0" smtClean="0"/>
              <a:t> for combinations of low-level attributes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Low-level attributes identified by RDA/ONIX framework for resource categorization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76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RDA/ONIX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Developed in collaboration with the publishing industry</a:t>
            </a:r>
          </a:p>
          <a:p>
            <a:pPr lvl="1"/>
            <a:r>
              <a:rPr lang="en-GB" altLang="en-US" smtClean="0"/>
              <a:t>ONIX: Online Information Exchange</a:t>
            </a:r>
          </a:p>
          <a:p>
            <a:pPr lvl="2"/>
            <a:r>
              <a:rPr lang="en-GB" altLang="en-US" smtClean="0"/>
              <a:t>Content and carrier categories important for managing intellectual property right, royalty payments, manufacturing, distribution, sales</a:t>
            </a:r>
          </a:p>
          <a:p>
            <a:r>
              <a:rPr lang="en-GB" altLang="en-US" smtClean="0"/>
              <a:t>Identifies attributes defining categories of content and carrier</a:t>
            </a:r>
          </a:p>
          <a:p>
            <a:r>
              <a:rPr lang="en-GB" altLang="en-US" smtClean="0"/>
              <a:t>“Base” categories determine basic categories</a:t>
            </a:r>
          </a:p>
        </p:txBody>
      </p:sp>
    </p:spTree>
    <p:extLst>
      <p:ext uri="{BB962C8B-B14F-4D97-AF65-F5344CB8AC3E}">
        <p14:creationId xmlns:p14="http://schemas.microsoft.com/office/powerpoint/2010/main" val="275645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Base content categories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Attribute set:</a:t>
            </a:r>
          </a:p>
          <a:p>
            <a:pPr lvl="1"/>
            <a:r>
              <a:rPr lang="en-GB" altLang="en-US" smtClean="0"/>
              <a:t>Character (C)</a:t>
            </a:r>
          </a:p>
          <a:p>
            <a:pPr lvl="1"/>
            <a:r>
              <a:rPr lang="en-GB" altLang="en-US" smtClean="0"/>
              <a:t>Sensory mode (S)</a:t>
            </a:r>
          </a:p>
          <a:p>
            <a:pPr lvl="1"/>
            <a:r>
              <a:rPr lang="en-GB" altLang="en-US" smtClean="0"/>
              <a:t>Image dimensionality (D)</a:t>
            </a:r>
          </a:p>
          <a:p>
            <a:pPr lvl="1"/>
            <a:r>
              <a:rPr lang="en-GB" altLang="en-US" smtClean="0"/>
              <a:t>Image movement (M)</a:t>
            </a:r>
          </a:p>
          <a:p>
            <a:r>
              <a:rPr lang="en-GB" altLang="en-US" smtClean="0"/>
              <a:t>Each attribute has its own controlled vocabulary of values</a:t>
            </a:r>
          </a:p>
          <a:p>
            <a:r>
              <a:rPr lang="en-GB" altLang="en-US" smtClean="0"/>
              <a:t>Each category assigns a value to each attribute</a:t>
            </a:r>
          </a:p>
        </p:txBody>
      </p:sp>
    </p:spTree>
    <p:extLst>
      <p:ext uri="{BB962C8B-B14F-4D97-AF65-F5344CB8AC3E}">
        <p14:creationId xmlns:p14="http://schemas.microsoft.com/office/powerpoint/2010/main" val="255561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Base content category examples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“still image”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Character = “image”; Sense = “sight”; Dimension = “two-dimensional”; Movement = “still”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“spoken word”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C = “language”; S = “hearing”; D = “not applicable”; M = “not applicable”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“computer dataset”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C = “other”; S = “none”; D = “not applicable”; M = “not applicable”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54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Base carrier categories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Attribute set:</a:t>
            </a:r>
          </a:p>
          <a:p>
            <a:pPr lvl="1"/>
            <a:r>
              <a:rPr lang="en-GB" altLang="en-US" smtClean="0"/>
              <a:t>Storage medium (M)</a:t>
            </a:r>
          </a:p>
          <a:p>
            <a:pPr lvl="1"/>
            <a:r>
              <a:rPr lang="en-GB" altLang="en-US" smtClean="0"/>
              <a:t>Housing format (H)</a:t>
            </a:r>
          </a:p>
          <a:p>
            <a:pPr lvl="1"/>
            <a:r>
              <a:rPr lang="en-GB" altLang="en-US" smtClean="0"/>
              <a:t>Intermediation tool (D)</a:t>
            </a:r>
          </a:p>
          <a:p>
            <a:r>
              <a:rPr lang="en-GB" altLang="en-US" smtClean="0"/>
              <a:t>Each attribute has its own controlled vocabulary of values</a:t>
            </a:r>
          </a:p>
          <a:p>
            <a:r>
              <a:rPr lang="en-GB" altLang="en-US" smtClean="0"/>
              <a:t>Each category assigns a value to each attribute</a:t>
            </a:r>
          </a:p>
        </p:txBody>
      </p:sp>
    </p:spTree>
    <p:extLst>
      <p:ext uri="{BB962C8B-B14F-4D97-AF65-F5344CB8AC3E}">
        <p14:creationId xmlns:p14="http://schemas.microsoft.com/office/powerpoint/2010/main" val="53059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622</TotalTime>
  <Words>879</Words>
  <Application>Microsoft Office PowerPoint</Application>
  <PresentationFormat>On-screen Show (4:3)</PresentationFormat>
  <Paragraphs>172</Paragraphs>
  <Slides>18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GordonPPT</vt:lpstr>
      <vt:lpstr>RDA for machines</vt:lpstr>
      <vt:lpstr>Overview</vt:lpstr>
      <vt:lpstr>User requirements</vt:lpstr>
      <vt:lpstr>Information objects</vt:lpstr>
      <vt:lpstr>RDA content/carrier types</vt:lpstr>
      <vt:lpstr>RDA/ONIX framework</vt:lpstr>
      <vt:lpstr>Base content categories</vt:lpstr>
      <vt:lpstr>Base content category examples</vt:lpstr>
      <vt:lpstr>Base carrier categories</vt:lpstr>
      <vt:lpstr>Base carrier category examples</vt:lpstr>
      <vt:lpstr>Beyond base categories</vt:lpstr>
      <vt:lpstr>RDA qualified categories</vt:lpstr>
      <vt:lpstr>Utility of the Framework categories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RDA for machines</dc:title>
  <dc:creator>Gordon Dunsire</dc:creator>
  <cp:lastModifiedBy>Gordon Dunsire</cp:lastModifiedBy>
  <cp:revision>34</cp:revision>
  <dcterms:created xsi:type="dcterms:W3CDTF">2014-01-21T14:23:16Z</dcterms:created>
  <dcterms:modified xsi:type="dcterms:W3CDTF">2014-01-25T16:22:18Z</dcterms:modified>
</cp:coreProperties>
</file>