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68" r:id="rId3"/>
    <p:sldId id="273" r:id="rId4"/>
    <p:sldId id="258" r:id="rId5"/>
    <p:sldId id="259" r:id="rId6"/>
    <p:sldId id="260" r:id="rId7"/>
    <p:sldId id="261" r:id="rId8"/>
    <p:sldId id="262" r:id="rId9"/>
    <p:sldId id="269" r:id="rId10"/>
    <p:sldId id="271" r:id="rId11"/>
    <p:sldId id="270" r:id="rId12"/>
    <p:sldId id="272" r:id="rId13"/>
    <p:sldId id="274" r:id="rId14"/>
    <p:sldId id="275" r:id="rId15"/>
    <p:sldId id="267" r:id="rId16"/>
  </p:sldIdLst>
  <p:sldSz cx="9144000" cy="6858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800" y="48"/>
      </p:cViewPr>
      <p:guideLst/>
    </p:cSldViewPr>
  </p:slideViewPr>
  <p:notesTextViewPr>
    <p:cViewPr>
      <p:scale>
        <a:sx n="1" d="1"/>
        <a:sy n="1" d="1"/>
      </p:scale>
      <p:origin x="0" y="0"/>
    </p:cViewPr>
  </p:notesTextViewPr>
  <p:sorterViewPr>
    <p:cViewPr>
      <p:scale>
        <a:sx n="100" d="100"/>
        <a:sy n="100" d="100"/>
      </p:scale>
      <p:origin x="0" y="-7040"/>
    </p:cViewPr>
  </p:sorterViewPr>
  <p:notesViewPr>
    <p:cSldViewPr snapToGrid="0">
      <p:cViewPr>
        <p:scale>
          <a:sx n="100" d="100"/>
          <a:sy n="100" d="100"/>
        </p:scale>
        <p:origin x="76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7313" y="0"/>
            <a:ext cx="2982912" cy="501650"/>
          </a:xfrm>
          <a:prstGeom prst="rect">
            <a:avLst/>
          </a:prstGeom>
        </p:spPr>
        <p:txBody>
          <a:bodyPr vert="horz" lIns="91440" tIns="45720" rIns="91440" bIns="45720" rtlCol="0"/>
          <a:lstStyle>
            <a:lvl1pPr algn="r">
              <a:defRPr sz="1200"/>
            </a:lvl1pPr>
          </a:lstStyle>
          <a:p>
            <a:fld id="{8F99B063-402D-451B-BD10-DE906C6E8E6B}" type="datetimeFigureOut">
              <a:rPr lang="en-GB" smtClean="0"/>
              <a:t>16/11/2015</a:t>
            </a:fld>
            <a:endParaRPr lang="en-GB"/>
          </a:p>
        </p:txBody>
      </p:sp>
      <p:sp>
        <p:nvSpPr>
          <p:cNvPr id="4" name="Footer Placeholder 3"/>
          <p:cNvSpPr>
            <a:spLocks noGrp="1"/>
          </p:cNvSpPr>
          <p:nvPr>
            <p:ph type="ftr" sz="quarter" idx="2"/>
          </p:nvPr>
        </p:nvSpPr>
        <p:spPr>
          <a:xfrm>
            <a:off x="0" y="9501188"/>
            <a:ext cx="2982913" cy="5016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7313" y="9501188"/>
            <a:ext cx="2982912" cy="501650"/>
          </a:xfrm>
          <a:prstGeom prst="rect">
            <a:avLst/>
          </a:prstGeom>
        </p:spPr>
        <p:txBody>
          <a:bodyPr vert="horz" lIns="91440" tIns="45720" rIns="91440" bIns="45720" rtlCol="0" anchor="b"/>
          <a:lstStyle>
            <a:lvl1pPr algn="r">
              <a:defRPr sz="1200"/>
            </a:lvl1pPr>
          </a:lstStyle>
          <a:p>
            <a:fld id="{C2681213-509E-44B0-A9EC-085D51988411}" type="slidenum">
              <a:rPr lang="en-GB" smtClean="0"/>
              <a:t>‹#›</a:t>
            </a:fld>
            <a:endParaRPr lang="en-GB"/>
          </a:p>
        </p:txBody>
      </p:sp>
    </p:spTree>
    <p:extLst>
      <p:ext uri="{BB962C8B-B14F-4D97-AF65-F5344CB8AC3E}">
        <p14:creationId xmlns:p14="http://schemas.microsoft.com/office/powerpoint/2010/main" val="2283131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en-GB"/>
          </a:p>
        </p:txBody>
      </p:sp>
      <p:sp>
        <p:nvSpPr>
          <p:cNvPr id="3" name="Date Placeholder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8CCC6447-02C9-41CD-9FF8-96029E21A5BE}" type="datetimeFigureOut">
              <a:rPr lang="en-GB" smtClean="0"/>
              <a:t>16/11/2015</a:t>
            </a:fld>
            <a:endParaRPr lang="en-GB"/>
          </a:p>
        </p:txBody>
      </p:sp>
      <p:sp>
        <p:nvSpPr>
          <p:cNvPr id="4" name="Slide Image Placeholder 3"/>
          <p:cNvSpPr>
            <a:spLocks noGrp="1" noRot="1" noChangeAspect="1"/>
          </p:cNvSpPr>
          <p:nvPr>
            <p:ph type="sldImg" idx="2"/>
          </p:nvPr>
        </p:nvSpPr>
        <p:spPr>
          <a:xfrm>
            <a:off x="1192213" y="1250950"/>
            <a:ext cx="4498975" cy="3375025"/>
          </a:xfrm>
          <a:prstGeom prst="rect">
            <a:avLst/>
          </a:prstGeom>
          <a:noFill/>
          <a:ln w="12700">
            <a:solidFill>
              <a:prstClr val="black"/>
            </a:solidFill>
          </a:ln>
        </p:spPr>
        <p:txBody>
          <a:bodyPr vert="horz" lIns="96478" tIns="48239" rIns="96478" bIns="48239" rtlCol="0" anchor="ctr"/>
          <a:lstStyle/>
          <a:p>
            <a:endParaRPr lang="en-GB"/>
          </a:p>
        </p:txBody>
      </p:sp>
      <p:sp>
        <p:nvSpPr>
          <p:cNvPr id="5" name="Notes Placeholder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en-GB"/>
          </a:p>
        </p:txBody>
      </p:sp>
      <p:sp>
        <p:nvSpPr>
          <p:cNvPr id="7" name="Slide Number Placeholder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458E55A1-B5C4-43AB-B7A3-7E1A9581DFF9}" type="slidenum">
              <a:rPr lang="en-GB" smtClean="0"/>
              <a:t>‹#›</a:t>
            </a:fld>
            <a:endParaRPr lang="en-GB"/>
          </a:p>
        </p:txBody>
      </p:sp>
    </p:spTree>
    <p:extLst>
      <p:ext uri="{BB962C8B-B14F-4D97-AF65-F5344CB8AC3E}">
        <p14:creationId xmlns:p14="http://schemas.microsoft.com/office/powerpoint/2010/main" val="408838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8E55A1-B5C4-43AB-B7A3-7E1A9581DFF9}" type="slidenum">
              <a:rPr lang="en-GB" smtClean="0"/>
              <a:t>1</a:t>
            </a:fld>
            <a:endParaRPr lang="en-GB"/>
          </a:p>
        </p:txBody>
      </p:sp>
    </p:spTree>
    <p:extLst>
      <p:ext uri="{BB962C8B-B14F-4D97-AF65-F5344CB8AC3E}">
        <p14:creationId xmlns:p14="http://schemas.microsoft.com/office/powerpoint/2010/main" val="667542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smtClean="0"/>
              <a:t>RDA URIs are opaque and do not hint at their meaning or semantics. This avoids issues of language and changes of label.</a:t>
            </a:r>
          </a:p>
          <a:p>
            <a:endParaRPr lang="en-GB" dirty="0"/>
          </a:p>
          <a:p>
            <a:r>
              <a:rPr lang="en-GB" dirty="0" smtClean="0"/>
              <a:t>RDA has developed lexical URIs that can be “read” more easily by developers. These can be in any language; the lexical URIs are automatically linked to the canonical URI.</a:t>
            </a:r>
          </a:p>
          <a:p>
            <a:endParaRPr lang="en-GB" dirty="0"/>
          </a:p>
          <a:p>
            <a:r>
              <a:rPr lang="en-GB" dirty="0" smtClean="0"/>
              <a:t>Each RDA element set and value vocabulary can be freely downloaded in different versions or serializations of RDF.</a:t>
            </a:r>
          </a:p>
          <a:p>
            <a:endParaRPr lang="en-GB" dirty="0"/>
          </a:p>
          <a:p>
            <a:r>
              <a:rPr lang="en-GB" dirty="0" smtClean="0"/>
              <a:t>Human-readable versions are available in the Open Metadata Registry</a:t>
            </a:r>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10</a:t>
            </a:fld>
            <a:endParaRPr lang="en-GB"/>
          </a:p>
        </p:txBody>
      </p:sp>
    </p:spTree>
    <p:extLst>
      <p:ext uri="{BB962C8B-B14F-4D97-AF65-F5344CB8AC3E}">
        <p14:creationId xmlns:p14="http://schemas.microsoft.com/office/powerpoint/2010/main" val="1826760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smtClean="0"/>
              <a:t>This is a partial screen-shot of the first page of the Manifestation element set in the OMR.</a:t>
            </a:r>
          </a:p>
          <a:p>
            <a:endParaRPr lang="en-GB" dirty="0"/>
          </a:p>
          <a:p>
            <a:r>
              <a:rPr lang="en-GB" dirty="0" smtClean="0"/>
              <a:t>The interface provides standard browse and search facilities.</a:t>
            </a:r>
          </a:p>
          <a:p>
            <a:endParaRPr lang="en-GB" dirty="0"/>
          </a:p>
          <a:p>
            <a:r>
              <a:rPr lang="en-GB" dirty="0" smtClean="0"/>
              <a:t>Clicking on an element reveals more data about the element.</a:t>
            </a:r>
          </a:p>
          <a:p>
            <a:endParaRPr lang="en-GB" dirty="0"/>
          </a:p>
          <a:p>
            <a:r>
              <a:rPr lang="en-GB" dirty="0" smtClean="0"/>
              <a:t>The OMR maintains an audit trail at the level of each transaction on each element, dated and attributed.</a:t>
            </a:r>
          </a:p>
          <a:p>
            <a:endParaRPr lang="en-GB" dirty="0" smtClean="0"/>
          </a:p>
          <a:p>
            <a:endParaRPr lang="en-GB" dirty="0"/>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11</a:t>
            </a:fld>
            <a:endParaRPr lang="en-GB"/>
          </a:p>
        </p:txBody>
      </p:sp>
    </p:spTree>
    <p:extLst>
      <p:ext uri="{BB962C8B-B14F-4D97-AF65-F5344CB8AC3E}">
        <p14:creationId xmlns:p14="http://schemas.microsoft.com/office/powerpoint/2010/main" val="610610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smtClean="0"/>
              <a:t>This is a set of RDF triples about the RDA element “carrier type”, presented in RDF/XML syntax. It is an extract from the full set of triples for the Manifestation element set.</a:t>
            </a:r>
          </a:p>
          <a:p>
            <a:endParaRPr lang="en-GB" dirty="0"/>
          </a:p>
          <a:p>
            <a:r>
              <a:rPr lang="en-GB" dirty="0" smtClean="0"/>
              <a:t>The same extract is also shown in Terse Triple Language (</a:t>
            </a:r>
            <a:r>
              <a:rPr lang="en-GB" dirty="0" err="1" smtClean="0"/>
              <a:t>ttl</a:t>
            </a:r>
            <a:r>
              <a:rPr lang="en-GB" dirty="0" smtClean="0"/>
              <a:t> or turtle) syntax.</a:t>
            </a:r>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12</a:t>
            </a:fld>
            <a:endParaRPr lang="en-GB"/>
          </a:p>
        </p:txBody>
      </p:sp>
    </p:spTree>
    <p:extLst>
      <p:ext uri="{BB962C8B-B14F-4D97-AF65-F5344CB8AC3E}">
        <p14:creationId xmlns:p14="http://schemas.microsoft.com/office/powerpoint/2010/main" val="3932196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smtClean="0"/>
              <a:t>This is a partial screen-shot of the OMR view of the RDA Media type “microform”.</a:t>
            </a:r>
          </a:p>
          <a:p>
            <a:endParaRPr lang="en-GB" dirty="0"/>
          </a:p>
          <a:p>
            <a:r>
              <a:rPr lang="en-GB" dirty="0" smtClean="0"/>
              <a:t>The term label, definition, and scope note in multiple languages are linked to the URI for the term. This basic feature of RDF, the separation of strings (labels, etc.) from things (URIs), is fully exploited by the RDA Registry.</a:t>
            </a:r>
          </a:p>
          <a:p>
            <a:endParaRPr lang="en-GB" dirty="0"/>
          </a:p>
          <a:p>
            <a:r>
              <a:rPr lang="en-GB" dirty="0" smtClean="0"/>
              <a:t>Value vocabularies are represented using SKOS (Simple Knowledge Organization System) elements. SKOS allows one preferred label per language, and as many definitions and notes as are required. RDA uses SKOS elements for broader, narrower, and term or concept equivalence to represent semantic hierarchies and maps.</a:t>
            </a:r>
          </a:p>
          <a:p>
            <a:endParaRPr lang="en-GB" dirty="0"/>
          </a:p>
          <a:p>
            <a:r>
              <a:rPr lang="en-GB" dirty="0" smtClean="0"/>
              <a:t>The RDA Toolkit is currently available in French, German, and Spanish, with Finnish and Italian translations scheduled for the next series of updates. A separate translation is published in China. The RDA Translations Policy requires all full translations of the Toolkit to be represented in linked data format in the Registry.</a:t>
            </a:r>
          </a:p>
          <a:p>
            <a:endParaRPr lang="en-GB" dirty="0"/>
          </a:p>
          <a:p>
            <a:r>
              <a:rPr lang="en-GB" dirty="0" smtClean="0"/>
              <a:t>Partial translations covering the RDA Reference data of element sets and value vocabularies will also be added to the Registry.</a:t>
            </a:r>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13</a:t>
            </a:fld>
            <a:endParaRPr lang="en-GB"/>
          </a:p>
        </p:txBody>
      </p:sp>
    </p:spTree>
    <p:extLst>
      <p:ext uri="{BB962C8B-B14F-4D97-AF65-F5344CB8AC3E}">
        <p14:creationId xmlns:p14="http://schemas.microsoft.com/office/powerpoint/2010/main" val="3433144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smtClean="0"/>
              <a:t>The RDA Registry contains an element set that is not tied to the RDA entities. The “unconstrained” elements parallel the RDA elements but have general definitions, so they can be used by applications that do not require the finer granularity and semantics of RDA and FRBR.</a:t>
            </a:r>
          </a:p>
          <a:p>
            <a:endParaRPr lang="en-GB" dirty="0"/>
          </a:p>
          <a:p>
            <a:r>
              <a:rPr lang="en-GB" dirty="0" smtClean="0"/>
              <a:t>This allows RDA data to interoperate with data from another community. For example, there is an agreed alignment between ISBD (International Standard Bibliographic Description) elements and RDA elements. The alignment is the basis of a set of linked data maps between ISBD and RDA data.</a:t>
            </a:r>
          </a:p>
          <a:p>
            <a:endParaRPr lang="en-GB" dirty="0"/>
          </a:p>
          <a:p>
            <a:r>
              <a:rPr lang="en-GB" dirty="0" smtClean="0"/>
              <a:t>The diagram shows the maps between the RDA and ISBD element sets and their unconstrained versions. The maps preserve semantic coherence by removing the information about RDA’s WEMI entities and ISBD’s Resource entity; the semantic relationship between these entities is not simple and direct.</a:t>
            </a:r>
          </a:p>
          <a:p>
            <a:endParaRPr lang="en-GB" dirty="0"/>
          </a:p>
          <a:p>
            <a:r>
              <a:rPr lang="en-GB" dirty="0" smtClean="0"/>
              <a:t>The diagram is part of the “linked data cloud” of RDF maps, and is not itself an RDF graph. For example, the map between ISBD and the unconstrained RDA elements represented by a single line is an RDF graph, the first part of which is shown.</a:t>
            </a:r>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14</a:t>
            </a:fld>
            <a:endParaRPr lang="en-GB"/>
          </a:p>
        </p:txBody>
      </p:sp>
    </p:spTree>
    <p:extLst>
      <p:ext uri="{BB962C8B-B14F-4D97-AF65-F5344CB8AC3E}">
        <p14:creationId xmlns:p14="http://schemas.microsoft.com/office/powerpoint/2010/main" val="804503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8E55A1-B5C4-43AB-B7A3-7E1A9581DFF9}" type="slidenum">
              <a:rPr lang="en-GB" smtClean="0"/>
              <a:t>15</a:t>
            </a:fld>
            <a:endParaRPr lang="en-GB"/>
          </a:p>
        </p:txBody>
      </p:sp>
    </p:spTree>
    <p:extLst>
      <p:ext uri="{BB962C8B-B14F-4D97-AF65-F5344CB8AC3E}">
        <p14:creationId xmlns:p14="http://schemas.microsoft.com/office/powerpoint/2010/main" val="81988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smtClean="0"/>
              <a:t>The RDA Board, formerly the Committee of Principals for RDA, made this statement as part of an announcement affirming c</a:t>
            </a:r>
            <a:r>
              <a:rPr lang="en-GB" b="1" dirty="0" smtClean="0"/>
              <a:t>ommitment to the internationalisation of RDA: resource description and access.</a:t>
            </a:r>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2</a:t>
            </a:fld>
            <a:endParaRPr lang="en-GB"/>
          </a:p>
        </p:txBody>
      </p:sp>
    </p:spTree>
    <p:extLst>
      <p:ext uri="{BB962C8B-B14F-4D97-AF65-F5344CB8AC3E}">
        <p14:creationId xmlns:p14="http://schemas.microsoft.com/office/powerpoint/2010/main" val="293888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smtClean="0"/>
              <a:t>RDA is based on international data models.</a:t>
            </a:r>
          </a:p>
          <a:p>
            <a:endParaRPr lang="en-GB" dirty="0"/>
          </a:p>
          <a:p>
            <a:r>
              <a:rPr lang="en-GB" dirty="0" smtClean="0"/>
              <a:t>The Functional Requirements for Bibliographic Records (FRBR) models, developed by the International Federation of Library Associations and Services (IFLA), identify the basic entities and relationships required to meet user tasks in library resource discovery. The three original models are being consolidated into a single Library Reference Model. The new model will be compatible with an extension of the object-oriented model developed for museum data, the Conceptual Reference Model.</a:t>
            </a:r>
          </a:p>
          <a:p>
            <a:endParaRPr lang="en-GB" dirty="0"/>
          </a:p>
          <a:p>
            <a:r>
              <a:rPr lang="en-GB" dirty="0" smtClean="0"/>
              <a:t>Data produced using the RDA instructions is intended to be well-formed according to the Dublin Core Abstract Model (DCAM) developed by the Dublin Core Metadata Initiative. The model has subsequently been instantiated in Resource Description Framework (RDF), the basis of linked data and the Semantic Web.</a:t>
            </a:r>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3</a:t>
            </a:fld>
            <a:endParaRPr lang="en-GB"/>
          </a:p>
        </p:txBody>
      </p:sp>
    </p:spTree>
    <p:extLst>
      <p:ext uri="{BB962C8B-B14F-4D97-AF65-F5344CB8AC3E}">
        <p14:creationId xmlns:p14="http://schemas.microsoft.com/office/powerpoint/2010/main" val="2466200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1030288"/>
            <a:ext cx="4818063" cy="3613150"/>
          </a:xfrm>
        </p:spPr>
      </p:sp>
      <p:sp>
        <p:nvSpPr>
          <p:cNvPr id="3" name="Notes Placeholder 2"/>
          <p:cNvSpPr>
            <a:spLocks noGrp="1"/>
          </p:cNvSpPr>
          <p:nvPr>
            <p:ph type="body" idx="1"/>
          </p:nvPr>
        </p:nvSpPr>
        <p:spPr/>
        <p:txBody>
          <a:bodyPr/>
          <a:lstStyle/>
          <a:p>
            <a:r>
              <a:rPr lang="en-GB" dirty="0" smtClean="0"/>
              <a:t>RDA entities correspond to two groups of FRBR entities.</a:t>
            </a:r>
          </a:p>
          <a:p>
            <a:endParaRPr lang="en-GB" dirty="0"/>
          </a:p>
          <a:p>
            <a:r>
              <a:rPr lang="en-GB" dirty="0" smtClean="0"/>
              <a:t>The first group includes Work, Expression, Manifestation, and Item entities. They represent layers of abstraction, and therefore commonality of data, from the individual item to the abstract conception behind its creation. Data for a Work entity can be linked to multiple Expressions, including translations. Each Expression can be linked to multiple Manifestations, including different print and digital formats, and each Manifestation may have multiple Items.</a:t>
            </a:r>
          </a:p>
          <a:p>
            <a:endParaRPr lang="en-GB" dirty="0"/>
          </a:p>
          <a:p>
            <a:r>
              <a:rPr lang="en-GB" dirty="0" smtClean="0"/>
              <a:t>The second group includes three types of human entity that can be related to the WEMI aspects of a resource. For example, a Person can create a Work, or translate an Expression; a Corporate Body can publish a Manifestation; a Family can donate an Item to a rare books collection.</a:t>
            </a:r>
          </a:p>
          <a:p>
            <a:endParaRPr lang="en-GB" dirty="0"/>
          </a:p>
          <a:p>
            <a:r>
              <a:rPr lang="en-GB" dirty="0" smtClean="0"/>
              <a:t>The Library Reference Model is likely to introduce new entities for Place and Timespan, to cover relationships such as date and place of birth of a Person. The entity </a:t>
            </a:r>
            <a:r>
              <a:rPr lang="en-GB" dirty="0" err="1" smtClean="0"/>
              <a:t>Nomen</a:t>
            </a:r>
            <a:r>
              <a:rPr lang="en-GB" dirty="0" smtClean="0"/>
              <a:t> will support linked data for names, titles, access points, and identifiers. The final version of the LRM is expected to be available later in 2016.</a:t>
            </a:r>
            <a:endParaRPr lang="en-GB" dirty="0"/>
          </a:p>
        </p:txBody>
      </p:sp>
      <p:sp>
        <p:nvSpPr>
          <p:cNvPr id="4" name="Slide Number Placeholder 3"/>
          <p:cNvSpPr>
            <a:spLocks noGrp="1"/>
          </p:cNvSpPr>
          <p:nvPr>
            <p:ph type="sldNum" sz="quarter" idx="10"/>
          </p:nvPr>
        </p:nvSpPr>
        <p:spPr/>
        <p:txBody>
          <a:bodyPr/>
          <a:lstStyle/>
          <a:p>
            <a:fld id="{CF1E5279-E832-4B6A-91C9-0162051A94A8}" type="slidenum">
              <a:rPr lang="en-GB" smtClean="0"/>
              <a:t>4</a:t>
            </a:fld>
            <a:endParaRPr lang="en-GB"/>
          </a:p>
        </p:txBody>
      </p:sp>
    </p:spTree>
    <p:extLst>
      <p:ext uri="{BB962C8B-B14F-4D97-AF65-F5344CB8AC3E}">
        <p14:creationId xmlns:p14="http://schemas.microsoft.com/office/powerpoint/2010/main" val="2508594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smtClean="0"/>
              <a:t>This is the basic high-level diagram of the current RDA entities and their relationships.</a:t>
            </a:r>
          </a:p>
          <a:p>
            <a:endParaRPr lang="en-GB" dirty="0"/>
          </a:p>
          <a:p>
            <a:r>
              <a:rPr lang="en-GB" dirty="0" smtClean="0"/>
              <a:t>The cardinality of the WEMI relationships ensures coherency while minimising duplication by creating Expression/Work and Item/Manifestation data pairs.</a:t>
            </a:r>
          </a:p>
          <a:p>
            <a:endParaRPr lang="en-GB" dirty="0"/>
          </a:p>
          <a:p>
            <a:r>
              <a:rPr lang="en-GB" dirty="0" smtClean="0"/>
              <a:t>Any type of agent entity can be related to any aspect of a resource.</a:t>
            </a:r>
          </a:p>
          <a:p>
            <a:endParaRPr lang="en-GB" dirty="0"/>
          </a:p>
          <a:p>
            <a:r>
              <a:rPr lang="en-GB" dirty="0" smtClean="0"/>
              <a:t>The broad, high-level relationships are refined by specific RDA elements.</a:t>
            </a:r>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5</a:t>
            </a:fld>
            <a:endParaRPr lang="en-GB"/>
          </a:p>
        </p:txBody>
      </p:sp>
    </p:spTree>
    <p:extLst>
      <p:ext uri="{BB962C8B-B14F-4D97-AF65-F5344CB8AC3E}">
        <p14:creationId xmlns:p14="http://schemas.microsoft.com/office/powerpoint/2010/main" val="358127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smtClean="0"/>
              <a:t>RDA data is designed to reflect the complexity of relationships found in library and cultural heritage resources.</a:t>
            </a:r>
          </a:p>
          <a:p>
            <a:endParaRPr lang="en-GB" dirty="0"/>
          </a:p>
          <a:p>
            <a:r>
              <a:rPr lang="en-GB" dirty="0" smtClean="0"/>
              <a:t>This is an example of a paper exercise to draw the relationships between the various printed editions of Herman Melville’s novel “Moby Dick”.</a:t>
            </a:r>
          </a:p>
          <a:p>
            <a:endParaRPr lang="en-GB" dirty="0"/>
          </a:p>
          <a:p>
            <a:r>
              <a:rPr lang="en-GB" dirty="0" smtClean="0"/>
              <a:t>The complex sub-graph at the bottom represents a multimedia mash-up of Moby Dick with Orson Welles (who acted in the film of Moby Dick).</a:t>
            </a:r>
          </a:p>
          <a:p>
            <a:endParaRPr lang="en-GB" dirty="0"/>
          </a:p>
          <a:p>
            <a:r>
              <a:rPr lang="en-GB" dirty="0" smtClean="0"/>
              <a:t>This diagram can be readily extended.</a:t>
            </a:r>
          </a:p>
          <a:p>
            <a:endParaRPr lang="en-GB" dirty="0"/>
          </a:p>
          <a:p>
            <a:r>
              <a:rPr lang="en-GB" dirty="0" smtClean="0"/>
              <a:t>We could add the film starring Gregory Peck as Captain Ahab, and other film and </a:t>
            </a:r>
            <a:r>
              <a:rPr lang="en-GB" dirty="0" err="1" smtClean="0"/>
              <a:t>tv</a:t>
            </a:r>
            <a:r>
              <a:rPr lang="en-GB" dirty="0" smtClean="0"/>
              <a:t> adaptations, in multiple formats and editions. And the various recordings of the instrumental “Moby Dick” (for solo drummer!) by Led Zeppelin, and all the other recordings by the group, in multiple formats and editions. And so on.</a:t>
            </a:r>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6</a:t>
            </a:fld>
            <a:endParaRPr lang="en-GB"/>
          </a:p>
        </p:txBody>
      </p:sp>
    </p:spTree>
    <p:extLst>
      <p:ext uri="{BB962C8B-B14F-4D97-AF65-F5344CB8AC3E}">
        <p14:creationId xmlns:p14="http://schemas.microsoft.com/office/powerpoint/2010/main" val="4003278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smtClean="0"/>
              <a:t>RDA supports the complexity of the library environment by providing relationships to refine and multiply the basic entity diagram.</a:t>
            </a:r>
          </a:p>
          <a:p>
            <a:endParaRPr lang="en-GB" dirty="0"/>
          </a:p>
          <a:p>
            <a:r>
              <a:rPr lang="en-GB" dirty="0" smtClean="0"/>
              <a:t>Each entity can be related to every other entity, including multiple instances of itself.</a:t>
            </a:r>
          </a:p>
          <a:p>
            <a:endParaRPr lang="en-GB" dirty="0"/>
          </a:p>
          <a:p>
            <a:r>
              <a:rPr lang="en-GB" dirty="0" smtClean="0"/>
              <a:t>This RDF diagram shows relationships from the point-of-view of describing resources to provide access to them. The direction of the relationships is from item-in-hand to access points (the RDA cataloguer’s point of view).</a:t>
            </a:r>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7</a:t>
            </a:fld>
            <a:endParaRPr lang="en-GB"/>
          </a:p>
        </p:txBody>
      </p:sp>
    </p:spTree>
    <p:extLst>
      <p:ext uri="{BB962C8B-B14F-4D97-AF65-F5344CB8AC3E}">
        <p14:creationId xmlns:p14="http://schemas.microsoft.com/office/powerpoint/2010/main" val="3192982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smtClean="0"/>
              <a:t>In linked data terms, the same graph with relationships reversed provides the user with access to a specific item with the required content.</a:t>
            </a:r>
          </a:p>
          <a:p>
            <a:endParaRPr lang="en-GB" dirty="0"/>
          </a:p>
          <a:p>
            <a:r>
              <a:rPr lang="en-GB" dirty="0" smtClean="0"/>
              <a:t>The number of links or relationships between the user and the item is not a significant factor when data triples are processed using the web of machines.</a:t>
            </a:r>
          </a:p>
          <a:p>
            <a:endParaRPr lang="en-GB" dirty="0"/>
          </a:p>
          <a:p>
            <a:r>
              <a:rPr lang="en-GB" dirty="0" smtClean="0"/>
              <a:t>It is the quality of the links, reflected in finer granularity and complexity of semantic relationships, that drives rich applications for users.</a:t>
            </a:r>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8</a:t>
            </a:fld>
            <a:endParaRPr lang="en-GB"/>
          </a:p>
        </p:txBody>
      </p:sp>
    </p:spTree>
    <p:extLst>
      <p:ext uri="{BB962C8B-B14F-4D97-AF65-F5344CB8AC3E}">
        <p14:creationId xmlns:p14="http://schemas.microsoft.com/office/powerpoint/2010/main" val="2661924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smtClean="0"/>
              <a:t>The RDA Registry provides access to linked data versions of the RDA element sets and value vocabularies.</a:t>
            </a:r>
          </a:p>
          <a:p>
            <a:endParaRPr lang="en-GB" dirty="0"/>
          </a:p>
          <a:p>
            <a:r>
              <a:rPr lang="en-GB" dirty="0" smtClean="0"/>
              <a:t>The Registry also provides access to tools for creating and editing RDA data and making it interoperate with non-RDA and non-FRBR applications.</a:t>
            </a:r>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9</a:t>
            </a:fld>
            <a:endParaRPr lang="en-GB"/>
          </a:p>
        </p:txBody>
      </p:sp>
    </p:spTree>
    <p:extLst>
      <p:ext uri="{BB962C8B-B14F-4D97-AF65-F5344CB8AC3E}">
        <p14:creationId xmlns:p14="http://schemas.microsoft.com/office/powerpoint/2010/main" val="3342236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lvl1pPr algn="ctr">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9"/>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GB"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C91B7987-04CD-4E3A-898D-DDAA9E8EECC2}" type="datetimeFigureOut">
              <a:rPr lang="en-GB" smtClean="0"/>
              <a:t>16/11/2015</a:t>
            </a:fld>
            <a:endParaRPr lang="en-GB"/>
          </a:p>
        </p:txBody>
      </p:sp>
    </p:spTree>
    <p:extLst>
      <p:ext uri="{BB962C8B-B14F-4D97-AF65-F5344CB8AC3E}">
        <p14:creationId xmlns:p14="http://schemas.microsoft.com/office/powerpoint/2010/main" val="1133105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lgn="r">
              <a:defRPr/>
            </a:lvl1pPr>
          </a:lstStyle>
          <a:p>
            <a:fld id="{C91B7987-04CD-4E3A-898D-DDAA9E8EECC2}" type="datetimeFigureOut">
              <a:rPr lang="en-GB" smtClean="0"/>
              <a:t>16/11/2015</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10389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lgn="r">
              <a:defRPr/>
            </a:lvl1pPr>
          </a:lstStyle>
          <a:p>
            <a:fld id="{C91B7987-04CD-4E3A-898D-DDAA9E8EECC2}" type="datetimeFigureOut">
              <a:rPr lang="en-GB" smtClean="0"/>
              <a:t>16/11/2015</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62019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C91B7987-04CD-4E3A-898D-DDAA9E8EECC2}" type="datetimeFigureOut">
              <a:rPr lang="en-GB" smtClean="0"/>
              <a:t>16/11/2015</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753749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skin.png"/>
          <p:cNvPicPr>
            <a:picLocks noChangeAspect="1"/>
          </p:cNvPicPr>
          <p:nvPr/>
        </p:nvPicPr>
        <p:blipFill>
          <a:blip r:embed="rId6" cstate="print"/>
          <a:stretch>
            <a:fillRect/>
          </a:stretch>
        </p:blipFill>
        <p:spPr>
          <a:xfrm>
            <a:off x="6343" y="0"/>
            <a:ext cx="913131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67544" y="6309325"/>
            <a:ext cx="2895600" cy="365125"/>
          </a:xfrm>
          <a:prstGeom prst="rect">
            <a:avLst/>
          </a:prstGeom>
        </p:spPr>
        <p:txBody>
          <a:bodyPr vert="horz" lIns="91440" tIns="45720" rIns="91440" bIns="45720" rtlCol="0" anchor="ctr"/>
          <a:lstStyle>
            <a:lvl1pPr algn="l">
              <a:defRPr sz="1200">
                <a:solidFill>
                  <a:srgbClr val="000099"/>
                </a:solidFill>
              </a:defRPr>
            </a:lvl1pPr>
          </a:lstStyle>
          <a:p>
            <a:endParaRPr lang="en-GB"/>
          </a:p>
        </p:txBody>
      </p:sp>
      <p:sp>
        <p:nvSpPr>
          <p:cNvPr id="4" name="Date Placeholder 3"/>
          <p:cNvSpPr>
            <a:spLocks noGrp="1"/>
          </p:cNvSpPr>
          <p:nvPr>
            <p:ph type="dt" sz="half" idx="2"/>
          </p:nvPr>
        </p:nvSpPr>
        <p:spPr>
          <a:xfrm>
            <a:off x="6588224" y="6309325"/>
            <a:ext cx="2133600" cy="365125"/>
          </a:xfrm>
          <a:prstGeom prst="rect">
            <a:avLst/>
          </a:prstGeom>
        </p:spPr>
        <p:txBody>
          <a:bodyPr vert="horz" lIns="91440" tIns="45720" rIns="91440" bIns="45720" rtlCol="0" anchor="ctr"/>
          <a:lstStyle>
            <a:lvl1pPr algn="l">
              <a:defRPr sz="1200">
                <a:solidFill>
                  <a:srgbClr val="000099"/>
                </a:solidFill>
              </a:defRPr>
            </a:lvl1pPr>
          </a:lstStyle>
          <a:p>
            <a:fld id="{C91B7987-04CD-4E3A-898D-DDAA9E8EECC2}" type="datetimeFigureOut">
              <a:rPr lang="en-GB" smtClean="0"/>
              <a:t>16/11/2015</a:t>
            </a:fld>
            <a:endParaRPr lang="en-GB"/>
          </a:p>
        </p:txBody>
      </p:sp>
    </p:spTree>
    <p:extLst>
      <p:ext uri="{BB962C8B-B14F-4D97-AF65-F5344CB8AC3E}">
        <p14:creationId xmlns:p14="http://schemas.microsoft.com/office/powerpoint/2010/main" val="3924981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377" rtl="0" eaLnBrk="1" latinLnBrk="0" hangingPunct="1">
        <a:spcBef>
          <a:spcPct val="0"/>
        </a:spcBef>
        <a:buNone/>
        <a:defRPr sz="4400" kern="1200">
          <a:solidFill>
            <a:srgbClr val="000099"/>
          </a:solidFill>
          <a:latin typeface="+mj-lt"/>
          <a:ea typeface="+mj-ea"/>
          <a:cs typeface="+mj-cs"/>
        </a:defRPr>
      </a:lvl1pPr>
    </p:titleStyle>
    <p:bodyStyle>
      <a:lvl1pPr marL="342891" indent="-342891" algn="l" defTabSz="914377" rtl="0" eaLnBrk="1" latinLnBrk="0" hangingPunct="1">
        <a:spcBef>
          <a:spcPct val="20000"/>
        </a:spcBef>
        <a:buClr>
          <a:schemeClr val="bg1"/>
        </a:buClr>
        <a:buFont typeface="Wingdings" pitchFamily="2" charset="2"/>
        <a:buChar char="v"/>
        <a:defRPr sz="3200" kern="1200">
          <a:solidFill>
            <a:srgbClr val="000099"/>
          </a:solidFill>
          <a:latin typeface="+mn-lt"/>
          <a:ea typeface="+mn-ea"/>
          <a:cs typeface="+mn-cs"/>
        </a:defRPr>
      </a:lvl1pPr>
      <a:lvl2pPr marL="742932" indent="-285744" algn="l" defTabSz="914377" rtl="0" eaLnBrk="1" latinLnBrk="0" hangingPunct="1">
        <a:spcBef>
          <a:spcPct val="20000"/>
        </a:spcBef>
        <a:buClr>
          <a:schemeClr val="bg1"/>
        </a:buClr>
        <a:buFont typeface="Wingdings" pitchFamily="2" charset="2"/>
        <a:buChar char="v"/>
        <a:defRPr sz="2800" kern="1200">
          <a:solidFill>
            <a:srgbClr val="000099"/>
          </a:solidFill>
          <a:latin typeface="+mn-lt"/>
          <a:ea typeface="+mn-ea"/>
          <a:cs typeface="+mn-cs"/>
        </a:defRPr>
      </a:lvl2pPr>
      <a:lvl3pPr marL="1142971" indent="-228594" algn="l" defTabSz="914377" rtl="0" eaLnBrk="1" latinLnBrk="0" hangingPunct="1">
        <a:spcBef>
          <a:spcPct val="20000"/>
        </a:spcBef>
        <a:buClr>
          <a:schemeClr val="bg1"/>
        </a:buClr>
        <a:buFont typeface="Wingdings" pitchFamily="2" charset="2"/>
        <a:buChar char="v"/>
        <a:defRPr sz="2400" kern="1200">
          <a:solidFill>
            <a:srgbClr val="000099"/>
          </a:solidFill>
          <a:latin typeface="+mn-lt"/>
          <a:ea typeface="+mn-ea"/>
          <a:cs typeface="+mn-cs"/>
        </a:defRPr>
      </a:lvl3pPr>
      <a:lvl4pPr marL="1600160" indent="-228594" algn="l" defTabSz="914377"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4pPr>
      <a:lvl5pPr marL="2057349" indent="-228594" algn="l" defTabSz="914377"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hyperlink" Target="mailto:rscchair@rdatoolkit.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rda-rsc.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rda-rsc.org/node/23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RDA for linked data</a:t>
            </a:r>
            <a:endParaRPr lang="en-GB" dirty="0"/>
          </a:p>
        </p:txBody>
      </p:sp>
      <p:sp>
        <p:nvSpPr>
          <p:cNvPr id="3" name="Subtitle 2"/>
          <p:cNvSpPr>
            <a:spLocks noGrp="1"/>
          </p:cNvSpPr>
          <p:nvPr>
            <p:ph type="subTitle" idx="1"/>
          </p:nvPr>
        </p:nvSpPr>
        <p:spPr/>
        <p:txBody>
          <a:bodyPr>
            <a:normAutofit fontScale="92500" lnSpcReduction="20000"/>
          </a:bodyPr>
          <a:lstStyle/>
          <a:p>
            <a:r>
              <a:rPr lang="en-GB" dirty="0" smtClean="0"/>
              <a:t>Gordon Dunsire</a:t>
            </a:r>
          </a:p>
          <a:p>
            <a:r>
              <a:rPr lang="en-GB" dirty="0" smtClean="0"/>
              <a:t>Presented </a:t>
            </a:r>
            <a:r>
              <a:rPr lang="en-GB" dirty="0"/>
              <a:t>to CILIP Linked Data Executive </a:t>
            </a:r>
            <a:r>
              <a:rPr lang="en-GB" dirty="0" smtClean="0"/>
              <a:t>Briefing</a:t>
            </a:r>
          </a:p>
          <a:p>
            <a:r>
              <a:rPr lang="en-GB" dirty="0" smtClean="0"/>
              <a:t>24 November 2015, London</a:t>
            </a:r>
            <a:endParaRPr lang="en-GB" dirty="0"/>
          </a:p>
        </p:txBody>
      </p:sp>
    </p:spTree>
    <p:extLst>
      <p:ext uri="{BB962C8B-B14F-4D97-AF65-F5344CB8AC3E}">
        <p14:creationId xmlns:p14="http://schemas.microsoft.com/office/powerpoint/2010/main" val="3217491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30" y="537341"/>
            <a:ext cx="8898513" cy="3442988"/>
          </a:xfrm>
          <a:prstGeom prst="rect">
            <a:avLst/>
          </a:prstGeom>
        </p:spPr>
      </p:pic>
      <p:sp>
        <p:nvSpPr>
          <p:cNvPr id="3" name="TextBox 2"/>
          <p:cNvSpPr txBox="1"/>
          <p:nvPr/>
        </p:nvSpPr>
        <p:spPr>
          <a:xfrm>
            <a:off x="854777" y="4312572"/>
            <a:ext cx="4893647" cy="830997"/>
          </a:xfrm>
          <a:prstGeom prst="rect">
            <a:avLst/>
          </a:prstGeom>
          <a:noFill/>
        </p:spPr>
        <p:txBody>
          <a:bodyPr wrap="none" rtlCol="0">
            <a:spAutoFit/>
          </a:bodyPr>
          <a:lstStyle/>
          <a:p>
            <a:pPr algn="ctr"/>
            <a:r>
              <a:rPr lang="en-GB" sz="2400" dirty="0"/>
              <a:t>Formal or canonical URI is “opaque</a:t>
            </a:r>
            <a:r>
              <a:rPr lang="en-GB" sz="2400" dirty="0" smtClean="0"/>
              <a:t>”</a:t>
            </a:r>
          </a:p>
          <a:p>
            <a:pPr algn="ctr"/>
            <a:r>
              <a:rPr lang="en-GB" sz="2400" dirty="0"/>
              <a:t>-</a:t>
            </a:r>
            <a:r>
              <a:rPr lang="en-GB" sz="2400" dirty="0" smtClean="0"/>
              <a:t> </a:t>
            </a:r>
            <a:r>
              <a:rPr lang="en-GB" sz="2400" dirty="0"/>
              <a:t>not intended for human readability</a:t>
            </a:r>
          </a:p>
        </p:txBody>
      </p:sp>
      <p:sp>
        <p:nvSpPr>
          <p:cNvPr id="4" name="TextBox 3"/>
          <p:cNvSpPr txBox="1"/>
          <p:nvPr/>
        </p:nvSpPr>
        <p:spPr>
          <a:xfrm>
            <a:off x="2345647" y="5475812"/>
            <a:ext cx="5745547" cy="830997"/>
          </a:xfrm>
          <a:prstGeom prst="rect">
            <a:avLst/>
          </a:prstGeom>
          <a:noFill/>
        </p:spPr>
        <p:txBody>
          <a:bodyPr wrap="none" rtlCol="0">
            <a:spAutoFit/>
          </a:bodyPr>
          <a:lstStyle/>
          <a:p>
            <a:pPr algn="ctr"/>
            <a:r>
              <a:rPr lang="en-GB" sz="2400" dirty="0"/>
              <a:t>Lexical URI is intended for human </a:t>
            </a:r>
            <a:r>
              <a:rPr lang="en-GB" sz="2400" dirty="0" smtClean="0"/>
              <a:t>readability</a:t>
            </a:r>
          </a:p>
          <a:p>
            <a:pPr algn="ctr"/>
            <a:r>
              <a:rPr lang="en-GB" sz="2400" dirty="0" smtClean="0"/>
              <a:t> </a:t>
            </a:r>
            <a:r>
              <a:rPr lang="en-GB" sz="2400" dirty="0"/>
              <a:t>in different languages</a:t>
            </a:r>
          </a:p>
        </p:txBody>
      </p:sp>
      <p:sp>
        <p:nvSpPr>
          <p:cNvPr id="5" name="TextBox 4"/>
          <p:cNvSpPr txBox="1"/>
          <p:nvPr/>
        </p:nvSpPr>
        <p:spPr>
          <a:xfrm>
            <a:off x="5028954" y="3353972"/>
            <a:ext cx="3808478" cy="461665"/>
          </a:xfrm>
          <a:prstGeom prst="rect">
            <a:avLst/>
          </a:prstGeom>
          <a:noFill/>
        </p:spPr>
        <p:txBody>
          <a:bodyPr wrap="none" rtlCol="0">
            <a:spAutoFit/>
          </a:bodyPr>
          <a:lstStyle/>
          <a:p>
            <a:r>
              <a:rPr lang="en-GB" sz="2400" dirty="0"/>
              <a:t>RDF linked data serializations</a:t>
            </a:r>
          </a:p>
        </p:txBody>
      </p:sp>
      <p:sp>
        <p:nvSpPr>
          <p:cNvPr id="6" name="TextBox 5"/>
          <p:cNvSpPr txBox="1"/>
          <p:nvPr/>
        </p:nvSpPr>
        <p:spPr>
          <a:xfrm>
            <a:off x="5311801" y="578510"/>
            <a:ext cx="3306996" cy="461665"/>
          </a:xfrm>
          <a:prstGeom prst="rect">
            <a:avLst/>
          </a:prstGeom>
          <a:noFill/>
        </p:spPr>
        <p:txBody>
          <a:bodyPr wrap="none" rtlCol="0">
            <a:spAutoFit/>
          </a:bodyPr>
          <a:lstStyle/>
          <a:p>
            <a:r>
              <a:rPr lang="en-GB" sz="2400" dirty="0"/>
              <a:t>Except HTML for humans</a:t>
            </a:r>
          </a:p>
        </p:txBody>
      </p:sp>
      <p:cxnSp>
        <p:nvCxnSpPr>
          <p:cNvPr id="8" name="Straight Arrow Connector 7"/>
          <p:cNvCxnSpPr>
            <a:stCxn id="6" idx="2"/>
          </p:cNvCxnSpPr>
          <p:nvPr/>
        </p:nvCxnSpPr>
        <p:spPr>
          <a:xfrm flipH="1">
            <a:off x="6566453" y="1040175"/>
            <a:ext cx="398846" cy="30160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0"/>
          </p:cNvCxnSpPr>
          <p:nvPr/>
        </p:nvCxnSpPr>
        <p:spPr>
          <a:xfrm flipH="1" flipV="1">
            <a:off x="3000055" y="2948684"/>
            <a:ext cx="301546" cy="136388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6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59" y="770562"/>
            <a:ext cx="7958987" cy="53033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461" y="2257487"/>
            <a:ext cx="8629715" cy="2055182"/>
          </a:xfrm>
          <a:prstGeom prst="rect">
            <a:avLst/>
          </a:prstGeom>
        </p:spPr>
      </p:pic>
      <p:sp>
        <p:nvSpPr>
          <p:cNvPr id="4" name="TextBox 3"/>
          <p:cNvSpPr txBox="1"/>
          <p:nvPr/>
        </p:nvSpPr>
        <p:spPr>
          <a:xfrm>
            <a:off x="4877830" y="770562"/>
            <a:ext cx="4210383" cy="523220"/>
          </a:xfrm>
          <a:prstGeom prst="rect">
            <a:avLst/>
          </a:prstGeom>
          <a:noFill/>
        </p:spPr>
        <p:txBody>
          <a:bodyPr wrap="none" rtlCol="0">
            <a:spAutoFit/>
          </a:bodyPr>
          <a:lstStyle/>
          <a:p>
            <a:pPr algn="r"/>
            <a:r>
              <a:rPr lang="en-GB" sz="2800" dirty="0"/>
              <a:t> Web view </a:t>
            </a:r>
            <a:r>
              <a:rPr lang="en-GB" sz="2800" dirty="0" smtClean="0"/>
              <a:t>of RDA elements</a:t>
            </a:r>
            <a:endParaRPr lang="en-GB" sz="2800" dirty="0"/>
          </a:p>
        </p:txBody>
      </p:sp>
      <p:sp>
        <p:nvSpPr>
          <p:cNvPr id="5" name="TextBox 4"/>
          <p:cNvSpPr txBox="1"/>
          <p:nvPr/>
        </p:nvSpPr>
        <p:spPr>
          <a:xfrm>
            <a:off x="116859" y="107862"/>
            <a:ext cx="8040534" cy="523220"/>
          </a:xfrm>
          <a:prstGeom prst="rect">
            <a:avLst/>
          </a:prstGeom>
          <a:noFill/>
        </p:spPr>
        <p:txBody>
          <a:bodyPr wrap="none" rtlCol="0">
            <a:spAutoFit/>
          </a:bodyPr>
          <a:lstStyle/>
          <a:p>
            <a:r>
              <a:rPr lang="en-GB" sz="2800" dirty="0"/>
              <a:t>Open Metadata Registry (http://metadataregistry.org)</a:t>
            </a:r>
          </a:p>
        </p:txBody>
      </p:sp>
      <p:sp>
        <p:nvSpPr>
          <p:cNvPr id="7" name="TextBox 6"/>
          <p:cNvSpPr txBox="1"/>
          <p:nvPr/>
        </p:nvSpPr>
        <p:spPr>
          <a:xfrm>
            <a:off x="4877829" y="6224451"/>
            <a:ext cx="4028347" cy="523220"/>
          </a:xfrm>
          <a:prstGeom prst="rect">
            <a:avLst/>
          </a:prstGeom>
          <a:noFill/>
        </p:spPr>
        <p:txBody>
          <a:bodyPr wrap="none" rtlCol="0">
            <a:spAutoFit/>
          </a:bodyPr>
          <a:lstStyle/>
          <a:p>
            <a:pPr algn="r"/>
            <a:r>
              <a:rPr lang="en-GB" sz="2800" dirty="0"/>
              <a:t> Fine </a:t>
            </a:r>
            <a:r>
              <a:rPr lang="en-GB" sz="2800" dirty="0" smtClean="0"/>
              <a:t>granularity audit </a:t>
            </a:r>
            <a:r>
              <a:rPr lang="en-GB" sz="2800" dirty="0"/>
              <a:t>trail</a:t>
            </a:r>
          </a:p>
        </p:txBody>
      </p:sp>
      <p:cxnSp>
        <p:nvCxnSpPr>
          <p:cNvPr id="9" name="Straight Arrow Connector 8"/>
          <p:cNvCxnSpPr>
            <a:stCxn id="7" idx="0"/>
          </p:cNvCxnSpPr>
          <p:nvPr/>
        </p:nvCxnSpPr>
        <p:spPr>
          <a:xfrm flipH="1" flipV="1">
            <a:off x="6020656" y="5845996"/>
            <a:ext cx="871347" cy="3784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07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30" y="1091293"/>
            <a:ext cx="8635329" cy="5110723"/>
          </a:xfrm>
          <a:prstGeom prst="rect">
            <a:avLst/>
          </a:prstGeom>
        </p:spPr>
      </p:pic>
      <p:sp>
        <p:nvSpPr>
          <p:cNvPr id="3" name="TextBox 2"/>
          <p:cNvSpPr txBox="1"/>
          <p:nvPr/>
        </p:nvSpPr>
        <p:spPr>
          <a:xfrm>
            <a:off x="113169" y="220017"/>
            <a:ext cx="6298840" cy="646331"/>
          </a:xfrm>
          <a:prstGeom prst="rect">
            <a:avLst/>
          </a:prstGeom>
          <a:noFill/>
        </p:spPr>
        <p:txBody>
          <a:bodyPr wrap="none" rtlCol="0">
            <a:spAutoFit/>
          </a:bodyPr>
          <a:lstStyle/>
          <a:p>
            <a:r>
              <a:rPr lang="en-GB" sz="3600" dirty="0"/>
              <a:t> Machine views of RDA elements</a:t>
            </a:r>
          </a:p>
        </p:txBody>
      </p:sp>
      <p:sp>
        <p:nvSpPr>
          <p:cNvPr id="5" name="TextBox 4"/>
          <p:cNvSpPr txBox="1"/>
          <p:nvPr/>
        </p:nvSpPr>
        <p:spPr>
          <a:xfrm>
            <a:off x="1277461" y="1581229"/>
            <a:ext cx="7712011" cy="5078313"/>
          </a:xfrm>
          <a:prstGeom prst="rect">
            <a:avLst/>
          </a:prstGeom>
          <a:solidFill>
            <a:schemeClr val="bg1"/>
          </a:solidFill>
          <a:ln w="19050">
            <a:solidFill>
              <a:schemeClr val="accent1"/>
            </a:solidFill>
          </a:ln>
        </p:spPr>
        <p:txBody>
          <a:bodyPr wrap="square" rtlCol="0">
            <a:spAutoFit/>
          </a:bodyPr>
          <a:lstStyle/>
          <a:p>
            <a:r>
              <a:rPr lang="en-GB" dirty="0"/>
              <a:t>&lt;http://rdaregistry.info/Elements/m/P30001&gt;</a:t>
            </a:r>
          </a:p>
          <a:p>
            <a:r>
              <a:rPr lang="en-GB" dirty="0"/>
              <a:t>    </a:t>
            </a:r>
            <a:r>
              <a:rPr lang="en-GB" dirty="0" err="1"/>
              <a:t>reg:hasUnconstrained</a:t>
            </a:r>
            <a:r>
              <a:rPr lang="en-GB" dirty="0"/>
              <a:t> &lt;http://rdaregistry.info/Elements/u/P60048&gt; ;</a:t>
            </a:r>
          </a:p>
          <a:p>
            <a:r>
              <a:rPr lang="en-GB" dirty="0"/>
              <a:t>    </a:t>
            </a:r>
            <a:r>
              <a:rPr lang="en-GB" dirty="0" err="1"/>
              <a:t>reg:lexicalAlias</a:t>
            </a:r>
            <a:r>
              <a:rPr lang="en-GB" dirty="0"/>
              <a:t> &lt;http://rdaregistry.info/Elements/m/carrierType.en&gt; ;</a:t>
            </a:r>
          </a:p>
          <a:p>
            <a:r>
              <a:rPr lang="en-GB" dirty="0"/>
              <a:t>    </a:t>
            </a:r>
            <a:r>
              <a:rPr lang="en-GB" dirty="0" err="1"/>
              <a:t>reg:name</a:t>
            </a:r>
            <a:r>
              <a:rPr lang="en-GB" dirty="0"/>
              <a:t> "</a:t>
            </a:r>
            <a:r>
              <a:rPr lang="en-GB" dirty="0" err="1"/>
              <a:t>carrierType</a:t>
            </a:r>
            <a:r>
              <a:rPr lang="en-GB" dirty="0"/>
              <a:t>"@</a:t>
            </a:r>
            <a:r>
              <a:rPr lang="en-GB" dirty="0" err="1"/>
              <a:t>en</a:t>
            </a:r>
            <a:r>
              <a:rPr lang="en-GB" dirty="0"/>
              <a:t> ;</a:t>
            </a:r>
          </a:p>
          <a:p>
            <a:r>
              <a:rPr lang="en-GB" dirty="0"/>
              <a:t>    </a:t>
            </a:r>
            <a:r>
              <a:rPr lang="en-GB" dirty="0" err="1"/>
              <a:t>reg:status</a:t>
            </a:r>
            <a:r>
              <a:rPr lang="en-GB" dirty="0"/>
              <a:t> &lt;http://metadataregistry.org/uri/RegStatus/1001&gt; ;</a:t>
            </a:r>
          </a:p>
          <a:p>
            <a:r>
              <a:rPr lang="en-GB" dirty="0"/>
              <a:t>    </a:t>
            </a:r>
            <a:r>
              <a:rPr lang="en-GB" dirty="0" err="1"/>
              <a:t>rdakit:instructionNumber</a:t>
            </a:r>
            <a:r>
              <a:rPr lang="en-GB" dirty="0"/>
              <a:t> "3.3" ;</a:t>
            </a:r>
          </a:p>
          <a:p>
            <a:r>
              <a:rPr lang="en-GB" dirty="0"/>
              <a:t>    </a:t>
            </a:r>
            <a:r>
              <a:rPr lang="en-GB" dirty="0" err="1"/>
              <a:t>rdakit:toolkitDefinition</a:t>
            </a:r>
            <a:r>
              <a:rPr lang="en-GB" dirty="0"/>
              <a:t> "A categorization reflecting the format of the storage medium and housing of a carrier in combination with the type of intermediation device required to view, play, run, etc., the content of a resource."@</a:t>
            </a:r>
            <a:r>
              <a:rPr lang="en-GB" dirty="0" err="1"/>
              <a:t>en</a:t>
            </a:r>
            <a:r>
              <a:rPr lang="en-GB" dirty="0"/>
              <a:t> ;</a:t>
            </a:r>
          </a:p>
          <a:p>
            <a:r>
              <a:rPr lang="en-GB" dirty="0"/>
              <a:t>    </a:t>
            </a:r>
            <a:r>
              <a:rPr lang="en-GB" dirty="0" err="1"/>
              <a:t>rdakit:toolkitLabel</a:t>
            </a:r>
            <a:r>
              <a:rPr lang="en-GB" dirty="0"/>
              <a:t> "carrier type"@</a:t>
            </a:r>
            <a:r>
              <a:rPr lang="en-GB" dirty="0" err="1"/>
              <a:t>en</a:t>
            </a:r>
            <a:r>
              <a:rPr lang="en-GB" dirty="0"/>
              <a:t> ;</a:t>
            </a:r>
          </a:p>
          <a:p>
            <a:r>
              <a:rPr lang="en-GB" dirty="0"/>
              <a:t>    a </a:t>
            </a:r>
            <a:r>
              <a:rPr lang="en-GB" dirty="0" err="1"/>
              <a:t>rdf:Property</a:t>
            </a:r>
            <a:r>
              <a:rPr lang="en-GB" dirty="0"/>
              <a:t> ;</a:t>
            </a:r>
          </a:p>
          <a:p>
            <a:r>
              <a:rPr lang="en-GB" dirty="0"/>
              <a:t>    </a:t>
            </a:r>
            <a:r>
              <a:rPr lang="en-GB" dirty="0" err="1"/>
              <a:t>rdfs:domain</a:t>
            </a:r>
            <a:r>
              <a:rPr lang="en-GB" dirty="0"/>
              <a:t> &lt;http://rdaregistry.info/Elements/c/C10007&gt; ;</a:t>
            </a:r>
          </a:p>
          <a:p>
            <a:r>
              <a:rPr lang="en-GB" dirty="0"/>
              <a:t>    </a:t>
            </a:r>
            <a:r>
              <a:rPr lang="en-GB" dirty="0" err="1"/>
              <a:t>rdfs:isDefinedBy</a:t>
            </a:r>
            <a:r>
              <a:rPr lang="en-GB" dirty="0"/>
              <a:t> &lt;http://rdaregistry.info/Elements/m/&gt; ;</a:t>
            </a:r>
          </a:p>
          <a:p>
            <a:r>
              <a:rPr lang="en-GB" dirty="0"/>
              <a:t>    </a:t>
            </a:r>
            <a:r>
              <a:rPr lang="en-GB" dirty="0" err="1"/>
              <a:t>rdfs:label</a:t>
            </a:r>
            <a:r>
              <a:rPr lang="en-GB" dirty="0"/>
              <a:t> "has carrier type"@</a:t>
            </a:r>
            <a:r>
              <a:rPr lang="en-GB" dirty="0" err="1"/>
              <a:t>en</a:t>
            </a:r>
            <a:r>
              <a:rPr lang="en-GB" dirty="0"/>
              <a:t> ;</a:t>
            </a:r>
          </a:p>
          <a:p>
            <a:r>
              <a:rPr lang="en-GB" dirty="0"/>
              <a:t>    </a:t>
            </a:r>
            <a:r>
              <a:rPr lang="en-GB" dirty="0" err="1"/>
              <a:t>skos:definition</a:t>
            </a:r>
            <a:r>
              <a:rPr lang="en-GB" dirty="0"/>
              <a:t> "Relates a manifestation to a categorization reflecting the format of the storage medium and housing of a carrier in combination with the type of intermediation device required to view, play, run, etc., the content of a resource."@</a:t>
            </a:r>
            <a:r>
              <a:rPr lang="en-GB" dirty="0" err="1"/>
              <a:t>en</a:t>
            </a:r>
            <a:r>
              <a:rPr lang="en-GB" dirty="0"/>
              <a:t> .</a:t>
            </a:r>
          </a:p>
        </p:txBody>
      </p:sp>
    </p:spTree>
    <p:extLst>
      <p:ext uri="{BB962C8B-B14F-4D97-AF65-F5344CB8AC3E}">
        <p14:creationId xmlns:p14="http://schemas.microsoft.com/office/powerpoint/2010/main" val="129793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201" y="348565"/>
            <a:ext cx="3684150" cy="646331"/>
          </a:xfrm>
          <a:prstGeom prst="rect">
            <a:avLst/>
          </a:prstGeom>
          <a:noFill/>
        </p:spPr>
        <p:txBody>
          <a:bodyPr wrap="none" rtlCol="0">
            <a:spAutoFit/>
          </a:bodyPr>
          <a:lstStyle/>
          <a:p>
            <a:r>
              <a:rPr lang="en-GB" sz="3600" dirty="0"/>
              <a:t> Multilingual views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87" y="1099335"/>
            <a:ext cx="8567825" cy="5032283"/>
          </a:xfrm>
          <a:prstGeom prst="rect">
            <a:avLst/>
          </a:prstGeom>
        </p:spPr>
      </p:pic>
      <p:sp>
        <p:nvSpPr>
          <p:cNvPr id="6" name="Oval 5"/>
          <p:cNvSpPr/>
          <p:nvPr/>
        </p:nvSpPr>
        <p:spPr>
          <a:xfrm>
            <a:off x="1593119" y="2457464"/>
            <a:ext cx="3027680" cy="5689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8" name="Curved Connector 7"/>
          <p:cNvCxnSpPr>
            <a:stCxn id="6" idx="2"/>
            <a:endCxn id="11" idx="1"/>
          </p:cNvCxnSpPr>
          <p:nvPr/>
        </p:nvCxnSpPr>
        <p:spPr>
          <a:xfrm rot="10800000" flipV="1">
            <a:off x="336887" y="2741943"/>
            <a:ext cx="1256233" cy="2184773"/>
          </a:xfrm>
          <a:prstGeom prst="curvedConnector3">
            <a:avLst>
              <a:gd name="adj1" fmla="val 118197"/>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36886" y="3721815"/>
            <a:ext cx="8567825" cy="24098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extBox 15"/>
          <p:cNvSpPr txBox="1"/>
          <p:nvPr/>
        </p:nvSpPr>
        <p:spPr>
          <a:xfrm>
            <a:off x="7441288" y="1127350"/>
            <a:ext cx="1361270" cy="2246769"/>
          </a:xfrm>
          <a:prstGeom prst="rect">
            <a:avLst/>
          </a:prstGeom>
          <a:noFill/>
          <a:ln w="19050">
            <a:solidFill>
              <a:schemeClr val="accent1">
                <a:shade val="95000"/>
                <a:satMod val="105000"/>
              </a:schemeClr>
            </a:solidFill>
          </a:ln>
        </p:spPr>
        <p:txBody>
          <a:bodyPr wrap="none" rtlCol="0">
            <a:spAutoFit/>
          </a:bodyPr>
          <a:lstStyle/>
          <a:p>
            <a:r>
              <a:rPr lang="en-GB" sz="2800" dirty="0"/>
              <a:t>French</a:t>
            </a:r>
          </a:p>
          <a:p>
            <a:r>
              <a:rPr lang="en-GB" sz="2800" dirty="0"/>
              <a:t>German</a:t>
            </a:r>
          </a:p>
          <a:p>
            <a:r>
              <a:rPr lang="en-GB" sz="2800" dirty="0"/>
              <a:t>Spanish</a:t>
            </a:r>
          </a:p>
          <a:p>
            <a:r>
              <a:rPr lang="en-GB" sz="2800" dirty="0"/>
              <a:t>Chinese</a:t>
            </a:r>
          </a:p>
          <a:p>
            <a:r>
              <a:rPr lang="en-GB" sz="2800" dirty="0"/>
              <a:t>…</a:t>
            </a:r>
          </a:p>
        </p:txBody>
      </p:sp>
    </p:spTree>
    <p:extLst>
      <p:ext uri="{BB962C8B-B14F-4D97-AF65-F5344CB8AC3E}">
        <p14:creationId xmlns:p14="http://schemas.microsoft.com/office/powerpoint/2010/main" val="166415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394" y="184200"/>
            <a:ext cx="4652877" cy="646331"/>
          </a:xfrm>
          <a:prstGeom prst="rect">
            <a:avLst/>
          </a:prstGeom>
          <a:noFill/>
        </p:spPr>
        <p:txBody>
          <a:bodyPr wrap="none" rtlCol="0">
            <a:spAutoFit/>
          </a:bodyPr>
          <a:lstStyle/>
          <a:p>
            <a:r>
              <a:rPr lang="en-GB" sz="3600" dirty="0"/>
              <a:t> Data beyond RDA: ISBD</a:t>
            </a:r>
          </a:p>
        </p:txBody>
      </p:sp>
      <p:grpSp>
        <p:nvGrpSpPr>
          <p:cNvPr id="5" name="Group 4"/>
          <p:cNvGrpSpPr/>
          <p:nvPr/>
        </p:nvGrpSpPr>
        <p:grpSpPr>
          <a:xfrm>
            <a:off x="3925022" y="2009700"/>
            <a:ext cx="1087157" cy="1080000"/>
            <a:chOff x="2424652" y="2296160"/>
            <a:chExt cx="1087156" cy="1080000"/>
          </a:xfrm>
        </p:grpSpPr>
        <p:sp>
          <p:nvSpPr>
            <p:cNvPr id="4" name="TextBox 3"/>
            <p:cNvSpPr txBox="1"/>
            <p:nvPr/>
          </p:nvSpPr>
          <p:spPr>
            <a:xfrm>
              <a:off x="2424652" y="2574551"/>
              <a:ext cx="1087156" cy="523220"/>
            </a:xfrm>
            <a:prstGeom prst="rect">
              <a:avLst/>
            </a:prstGeom>
            <a:noFill/>
            <a:ln>
              <a:noFill/>
            </a:ln>
          </p:spPr>
          <p:txBody>
            <a:bodyPr wrap="none" rtlCol="0">
              <a:spAutoFit/>
            </a:bodyPr>
            <a:lstStyle/>
            <a:p>
              <a:r>
                <a:rPr lang="en-GB" sz="2800" dirty="0"/>
                <a:t>ISBDU</a:t>
              </a:r>
            </a:p>
          </p:txBody>
        </p:sp>
        <p:sp>
          <p:nvSpPr>
            <p:cNvPr id="3" name="Oval 2"/>
            <p:cNvSpPr/>
            <p:nvPr/>
          </p:nvSpPr>
          <p:spPr>
            <a:xfrm>
              <a:off x="2428230"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6" name="Group 5"/>
          <p:cNvGrpSpPr/>
          <p:nvPr/>
        </p:nvGrpSpPr>
        <p:grpSpPr>
          <a:xfrm>
            <a:off x="1775288" y="2009700"/>
            <a:ext cx="1080000" cy="1080000"/>
            <a:chOff x="2426441" y="2296160"/>
            <a:chExt cx="1080000" cy="1080000"/>
          </a:xfrm>
        </p:grpSpPr>
        <p:sp>
          <p:nvSpPr>
            <p:cNvPr id="8" name="TextBox 7"/>
            <p:cNvSpPr txBox="1"/>
            <p:nvPr/>
          </p:nvSpPr>
          <p:spPr>
            <a:xfrm>
              <a:off x="2451557" y="2574551"/>
              <a:ext cx="1029769" cy="523220"/>
            </a:xfrm>
            <a:prstGeom prst="rect">
              <a:avLst/>
            </a:prstGeom>
            <a:noFill/>
            <a:ln>
              <a:noFill/>
            </a:ln>
          </p:spPr>
          <p:txBody>
            <a:bodyPr wrap="none" rtlCol="0">
              <a:spAutoFit/>
            </a:bodyPr>
            <a:lstStyle/>
            <a:p>
              <a:r>
                <a:rPr lang="en-GB" sz="2800" dirty="0"/>
                <a:t>RDAU</a:t>
              </a:r>
            </a:p>
          </p:txBody>
        </p:sp>
        <p:sp>
          <p:nvSpPr>
            <p:cNvPr id="7" name="Oval 6"/>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9" name="Group 8"/>
          <p:cNvGrpSpPr/>
          <p:nvPr/>
        </p:nvGrpSpPr>
        <p:grpSpPr>
          <a:xfrm>
            <a:off x="3928603" y="3755144"/>
            <a:ext cx="1080001" cy="1080000"/>
            <a:chOff x="2426441" y="2296160"/>
            <a:chExt cx="1080000" cy="1080000"/>
          </a:xfrm>
        </p:grpSpPr>
        <p:sp>
          <p:nvSpPr>
            <p:cNvPr id="11" name="TextBox 10"/>
            <p:cNvSpPr txBox="1"/>
            <p:nvPr/>
          </p:nvSpPr>
          <p:spPr>
            <a:xfrm>
              <a:off x="2538280" y="2574551"/>
              <a:ext cx="856324" cy="523220"/>
            </a:xfrm>
            <a:prstGeom prst="rect">
              <a:avLst/>
            </a:prstGeom>
            <a:noFill/>
            <a:ln>
              <a:noFill/>
            </a:ln>
          </p:spPr>
          <p:txBody>
            <a:bodyPr wrap="none" rtlCol="0">
              <a:spAutoFit/>
            </a:bodyPr>
            <a:lstStyle/>
            <a:p>
              <a:r>
                <a:rPr lang="en-GB" sz="2800" dirty="0"/>
                <a:t>ISBD</a:t>
              </a:r>
            </a:p>
          </p:txBody>
        </p:sp>
        <p:sp>
          <p:nvSpPr>
            <p:cNvPr id="10" name="Oval 9"/>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12" name="Group 11"/>
          <p:cNvGrpSpPr/>
          <p:nvPr/>
        </p:nvGrpSpPr>
        <p:grpSpPr>
          <a:xfrm>
            <a:off x="1775286" y="3755144"/>
            <a:ext cx="1080000" cy="1080000"/>
            <a:chOff x="2426441" y="2296160"/>
            <a:chExt cx="1080000" cy="1080000"/>
          </a:xfrm>
        </p:grpSpPr>
        <p:sp>
          <p:nvSpPr>
            <p:cNvPr id="14" name="TextBox 13"/>
            <p:cNvSpPr txBox="1"/>
            <p:nvPr/>
          </p:nvSpPr>
          <p:spPr>
            <a:xfrm>
              <a:off x="2564152" y="2574551"/>
              <a:ext cx="804579" cy="523220"/>
            </a:xfrm>
            <a:prstGeom prst="rect">
              <a:avLst/>
            </a:prstGeom>
            <a:noFill/>
            <a:ln>
              <a:noFill/>
            </a:ln>
          </p:spPr>
          <p:txBody>
            <a:bodyPr wrap="none" rtlCol="0">
              <a:spAutoFit/>
            </a:bodyPr>
            <a:lstStyle/>
            <a:p>
              <a:r>
                <a:rPr lang="en-GB" sz="2800" dirty="0"/>
                <a:t>RDA</a:t>
              </a:r>
            </a:p>
          </p:txBody>
        </p:sp>
        <p:sp>
          <p:nvSpPr>
            <p:cNvPr id="13" name="Oval 12"/>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cxnSp>
        <p:nvCxnSpPr>
          <p:cNvPr id="16" name="Curved Connector 15"/>
          <p:cNvCxnSpPr>
            <a:stCxn id="7" idx="7"/>
            <a:endCxn id="3" idx="1"/>
          </p:cNvCxnSpPr>
          <p:nvPr/>
        </p:nvCxnSpPr>
        <p:spPr>
          <a:xfrm rot="5400000" flipH="1" flipV="1">
            <a:off x="3391944" y="1473046"/>
            <a:ext cx="12700" cy="1389635"/>
          </a:xfrm>
          <a:prstGeom prst="curvedConnector3">
            <a:avLst>
              <a:gd name="adj1" fmla="val 3045370"/>
            </a:avLst>
          </a:prstGeom>
          <a:ln w="381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13" idx="0"/>
            <a:endCxn id="7" idx="4"/>
          </p:cNvCxnSpPr>
          <p:nvPr/>
        </p:nvCxnSpPr>
        <p:spPr>
          <a:xfrm rot="5400000" flipH="1" flipV="1">
            <a:off x="1982568" y="3422423"/>
            <a:ext cx="665445"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0" idx="0"/>
            <a:endCxn id="3" idx="4"/>
          </p:cNvCxnSpPr>
          <p:nvPr/>
        </p:nvCxnSpPr>
        <p:spPr>
          <a:xfrm rot="5400000" flipH="1" flipV="1">
            <a:off x="4135878" y="3422423"/>
            <a:ext cx="665445"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3" idx="2"/>
            <a:endCxn id="7" idx="6"/>
          </p:cNvCxnSpPr>
          <p:nvPr/>
        </p:nvCxnSpPr>
        <p:spPr>
          <a:xfrm rot="10800000">
            <a:off x="2855292" y="2549700"/>
            <a:ext cx="1073311"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0" idx="1"/>
            <a:endCxn id="7" idx="5"/>
          </p:cNvCxnSpPr>
          <p:nvPr/>
        </p:nvCxnSpPr>
        <p:spPr>
          <a:xfrm rot="16200000" flipV="1">
            <a:off x="2901063" y="2727606"/>
            <a:ext cx="981769" cy="1389635"/>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086" y="1962021"/>
            <a:ext cx="3584520" cy="2873123"/>
          </a:xfrm>
          <a:prstGeom prst="rect">
            <a:avLst/>
          </a:prstGeom>
        </p:spPr>
      </p:pic>
      <p:cxnSp>
        <p:nvCxnSpPr>
          <p:cNvPr id="39" name="Straight Arrow Connector 38"/>
          <p:cNvCxnSpPr/>
          <p:nvPr/>
        </p:nvCxnSpPr>
        <p:spPr>
          <a:xfrm flipH="1" flipV="1">
            <a:off x="3535131" y="3446067"/>
            <a:ext cx="1855883" cy="20947"/>
          </a:xfrm>
          <a:prstGeom prst="straightConnector1">
            <a:avLst/>
          </a:prstGeom>
          <a:ln w="25400">
            <a:solidFill>
              <a:srgbClr val="C00000"/>
            </a:solidFill>
            <a:tailEnd type="oval"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563607" y="5113536"/>
            <a:ext cx="1490664" cy="1200329"/>
          </a:xfrm>
          <a:prstGeom prst="rect">
            <a:avLst/>
          </a:prstGeom>
          <a:noFill/>
        </p:spPr>
        <p:txBody>
          <a:bodyPr wrap="none" rtlCol="0">
            <a:spAutoFit/>
          </a:bodyPr>
          <a:lstStyle/>
          <a:p>
            <a:pPr algn="ctr"/>
            <a:r>
              <a:rPr lang="en-GB" dirty="0"/>
              <a:t>Work</a:t>
            </a:r>
          </a:p>
          <a:p>
            <a:pPr algn="ctr"/>
            <a:r>
              <a:rPr lang="en-GB" dirty="0"/>
              <a:t>Expression</a:t>
            </a:r>
          </a:p>
          <a:p>
            <a:pPr algn="ctr"/>
            <a:r>
              <a:rPr lang="en-GB" dirty="0"/>
              <a:t>Manifestation</a:t>
            </a:r>
          </a:p>
          <a:p>
            <a:pPr algn="ctr"/>
            <a:r>
              <a:rPr lang="en-GB" dirty="0"/>
              <a:t>Item</a:t>
            </a:r>
          </a:p>
        </p:txBody>
      </p:sp>
      <p:sp>
        <p:nvSpPr>
          <p:cNvPr id="44" name="TextBox 43"/>
          <p:cNvSpPr txBox="1"/>
          <p:nvPr/>
        </p:nvSpPr>
        <p:spPr>
          <a:xfrm>
            <a:off x="3925022" y="5113534"/>
            <a:ext cx="1044453" cy="369332"/>
          </a:xfrm>
          <a:prstGeom prst="rect">
            <a:avLst/>
          </a:prstGeom>
          <a:noFill/>
        </p:spPr>
        <p:txBody>
          <a:bodyPr wrap="none" rtlCol="0">
            <a:spAutoFit/>
          </a:bodyPr>
          <a:lstStyle/>
          <a:p>
            <a:pPr algn="ctr"/>
            <a:r>
              <a:rPr lang="en-GB" dirty="0"/>
              <a:t>Resource</a:t>
            </a:r>
          </a:p>
        </p:txBody>
      </p:sp>
      <p:sp>
        <p:nvSpPr>
          <p:cNvPr id="45" name="TextBox 44"/>
          <p:cNvSpPr txBox="1"/>
          <p:nvPr/>
        </p:nvSpPr>
        <p:spPr>
          <a:xfrm>
            <a:off x="1760030" y="1050782"/>
            <a:ext cx="3418435" cy="369332"/>
          </a:xfrm>
          <a:prstGeom prst="rect">
            <a:avLst/>
          </a:prstGeom>
          <a:noFill/>
        </p:spPr>
        <p:txBody>
          <a:bodyPr wrap="none" rtlCol="0">
            <a:spAutoFit/>
          </a:bodyPr>
          <a:lstStyle/>
          <a:p>
            <a:pPr algn="ctr"/>
            <a:r>
              <a:rPr lang="en-GB" dirty="0"/>
              <a:t>[Linked data cloud, not RDF graph]</a:t>
            </a:r>
          </a:p>
        </p:txBody>
      </p:sp>
      <p:sp>
        <p:nvSpPr>
          <p:cNvPr id="47" name="TextBox 46"/>
          <p:cNvSpPr txBox="1"/>
          <p:nvPr/>
        </p:nvSpPr>
        <p:spPr>
          <a:xfrm>
            <a:off x="152930" y="2100736"/>
            <a:ext cx="1555618" cy="923330"/>
          </a:xfrm>
          <a:prstGeom prst="rect">
            <a:avLst/>
          </a:prstGeom>
          <a:noFill/>
        </p:spPr>
        <p:txBody>
          <a:bodyPr wrap="none" rtlCol="0">
            <a:spAutoFit/>
          </a:bodyPr>
          <a:lstStyle/>
          <a:p>
            <a:pPr algn="ctr"/>
            <a:r>
              <a:rPr lang="en-GB" dirty="0"/>
              <a:t>Unconstrained</a:t>
            </a:r>
          </a:p>
          <a:p>
            <a:pPr algn="ctr"/>
            <a:r>
              <a:rPr lang="en-GB" dirty="0"/>
              <a:t>(No entity</a:t>
            </a:r>
          </a:p>
          <a:p>
            <a:pPr algn="ctr"/>
            <a:r>
              <a:rPr lang="en-GB" dirty="0"/>
              <a:t>Specified)</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4271" y="4835144"/>
            <a:ext cx="3956745" cy="989186"/>
          </a:xfrm>
          <a:prstGeom prst="rect">
            <a:avLst/>
          </a:prstGeom>
        </p:spPr>
      </p:pic>
    </p:spTree>
    <p:extLst>
      <p:ext uri="{BB962C8B-B14F-4D97-AF65-F5344CB8AC3E}">
        <p14:creationId xmlns:p14="http://schemas.microsoft.com/office/powerpoint/2010/main" val="21190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10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childTnLst>
                                </p:cTn>
                              </p:par>
                            </p:childTnLst>
                          </p:cTn>
                        </p:par>
                        <p:par>
                          <p:cTn id="51" fill="hold">
                            <p:stCondLst>
                              <p:cond delay="4000"/>
                            </p:stCondLst>
                            <p:childTnLst>
                              <p:par>
                                <p:cTn id="52" presetID="10" presetClass="entr" presetSubtype="0"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1000"/>
                                        <p:tgtEl>
                                          <p:spTgt spid="39"/>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childTnLst>
                                </p:cTn>
                              </p:par>
                            </p:childTnLst>
                          </p:cTn>
                        </p:par>
                        <p:par>
                          <p:cTn id="69" fill="hold">
                            <p:stCondLst>
                              <p:cond delay="2000"/>
                            </p:stCondLst>
                            <p:childTnLst>
                              <p:par>
                                <p:cTn id="70" presetID="10" presetClass="entr" presetSubtype="0"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lstStyle/>
          <a:p>
            <a:r>
              <a:rPr lang="en-GB" dirty="0" smtClean="0">
                <a:hlinkClick r:id="rId3"/>
              </a:rPr>
              <a:t>rscchair@rdatoolkit.org</a:t>
            </a:r>
            <a:endParaRPr lang="en-GB" dirty="0" smtClean="0"/>
          </a:p>
          <a:p>
            <a:r>
              <a:rPr lang="en-GB" dirty="0">
                <a:hlinkClick r:id="rId4"/>
              </a:rPr>
              <a:t>http://www.rda-rsc.org</a:t>
            </a:r>
            <a:r>
              <a:rPr lang="en-GB" dirty="0" smtClean="0">
                <a:hlinkClick r:id="rId4"/>
              </a:rPr>
              <a:t>/</a:t>
            </a:r>
            <a:endParaRPr lang="en-GB" dirty="0" smtClean="0"/>
          </a:p>
          <a:p>
            <a:endParaRPr lang="en-GB" dirty="0" smtClean="0"/>
          </a:p>
        </p:txBody>
      </p:sp>
    </p:spTree>
    <p:extLst>
      <p:ext uri="{BB962C8B-B14F-4D97-AF65-F5344CB8AC3E}">
        <p14:creationId xmlns:p14="http://schemas.microsoft.com/office/powerpoint/2010/main" val="136748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RDA: resource description and access</a:t>
            </a:r>
            <a:endParaRPr lang="en-GB" dirty="0"/>
          </a:p>
        </p:txBody>
      </p:sp>
      <p:sp>
        <p:nvSpPr>
          <p:cNvPr id="3" name="Content Placeholder 2"/>
          <p:cNvSpPr>
            <a:spLocks noGrp="1"/>
          </p:cNvSpPr>
          <p:nvPr>
            <p:ph idx="1"/>
          </p:nvPr>
        </p:nvSpPr>
        <p:spPr/>
        <p:txBody>
          <a:bodyPr>
            <a:normAutofit lnSpcReduction="10000"/>
          </a:bodyPr>
          <a:lstStyle/>
          <a:p>
            <a:r>
              <a:rPr lang="en-GB" dirty="0" smtClean="0"/>
              <a:t>“</a:t>
            </a:r>
            <a:r>
              <a:rPr lang="en-GB" dirty="0"/>
              <a:t>RDA is a package of data elements, guidelines, and instructions for creating library and cultural heritage resource metadata that are well-formed according to international models for user-focussed linked data applications</a:t>
            </a:r>
            <a:r>
              <a:rPr lang="en-GB" dirty="0" smtClean="0"/>
              <a:t>.”</a:t>
            </a:r>
          </a:p>
          <a:p>
            <a:pPr lvl="1"/>
            <a:r>
              <a:rPr lang="en-GB" i="1" dirty="0" smtClean="0"/>
              <a:t>RDA Board, 2015</a:t>
            </a:r>
          </a:p>
          <a:p>
            <a:pPr lvl="1"/>
            <a:r>
              <a:rPr lang="en-GB" i="1" dirty="0">
                <a:hlinkClick r:id="rId3"/>
              </a:rPr>
              <a:t>http://</a:t>
            </a:r>
            <a:r>
              <a:rPr lang="en-GB" i="1" dirty="0" smtClean="0">
                <a:hlinkClick r:id="rId3"/>
              </a:rPr>
              <a:t>www.rda-rsc.org/node/235</a:t>
            </a:r>
            <a:endParaRPr lang="en-GB" i="1" dirty="0" smtClean="0"/>
          </a:p>
          <a:p>
            <a:pPr lvl="1"/>
            <a:r>
              <a:rPr lang="en-GB" i="1" dirty="0" smtClean="0"/>
              <a:t>Co-published by CILIP</a:t>
            </a:r>
          </a:p>
        </p:txBody>
      </p:sp>
    </p:spTree>
    <p:extLst>
      <p:ext uri="{BB962C8B-B14F-4D97-AF65-F5344CB8AC3E}">
        <p14:creationId xmlns:p14="http://schemas.microsoft.com/office/powerpoint/2010/main" val="1897922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International models</a:t>
            </a:r>
            <a:endParaRPr lang="en-GB" dirty="0"/>
          </a:p>
        </p:txBody>
      </p:sp>
      <p:sp>
        <p:nvSpPr>
          <p:cNvPr id="3" name="Content Placeholder 2"/>
          <p:cNvSpPr>
            <a:spLocks noGrp="1"/>
          </p:cNvSpPr>
          <p:nvPr>
            <p:ph idx="1"/>
          </p:nvPr>
        </p:nvSpPr>
        <p:spPr/>
        <p:txBody>
          <a:bodyPr/>
          <a:lstStyle/>
          <a:p>
            <a:r>
              <a:rPr lang="en-GB" dirty="0" smtClean="0"/>
              <a:t>FRBR (IFLA)</a:t>
            </a:r>
          </a:p>
          <a:p>
            <a:pPr lvl="1"/>
            <a:r>
              <a:rPr lang="en-GB" dirty="0" smtClean="0"/>
              <a:t>FRBR/FRAD/FRSAD → FRBR-LRM (Library Reference Model)</a:t>
            </a:r>
          </a:p>
          <a:p>
            <a:pPr lvl="1"/>
            <a:r>
              <a:rPr lang="en-GB" dirty="0" err="1" smtClean="0"/>
              <a:t>FRBRoo</a:t>
            </a:r>
            <a:r>
              <a:rPr lang="en-GB" dirty="0" smtClean="0"/>
              <a:t> ← CIDOC-CRM (Conceptual Reference Model)</a:t>
            </a:r>
          </a:p>
          <a:p>
            <a:r>
              <a:rPr lang="en-GB" dirty="0" smtClean="0"/>
              <a:t>Resource Description Framework (RDF)</a:t>
            </a:r>
          </a:p>
          <a:p>
            <a:pPr lvl="1"/>
            <a:r>
              <a:rPr lang="en-GB" dirty="0" smtClean="0"/>
              <a:t>←Dublin </a:t>
            </a:r>
            <a:r>
              <a:rPr lang="en-GB" dirty="0"/>
              <a:t>Core Abstract Model (DCMI)</a:t>
            </a:r>
          </a:p>
          <a:p>
            <a:pPr lvl="1"/>
            <a:endParaRPr lang="en-GB" dirty="0"/>
          </a:p>
        </p:txBody>
      </p:sp>
    </p:spTree>
    <p:extLst>
      <p:ext uri="{BB962C8B-B14F-4D97-AF65-F5344CB8AC3E}">
        <p14:creationId xmlns:p14="http://schemas.microsoft.com/office/powerpoint/2010/main" val="23691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RDA entities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FRBR Work-Expression-Manifestation-Item</a:t>
            </a:r>
          </a:p>
          <a:p>
            <a:pPr lvl="1"/>
            <a:r>
              <a:rPr lang="en-GB" dirty="0" smtClean="0"/>
              <a:t>Discrete components of a resource; avoids duplication of data</a:t>
            </a:r>
          </a:p>
          <a:p>
            <a:pPr lvl="1"/>
            <a:r>
              <a:rPr lang="en-GB" dirty="0" smtClean="0"/>
              <a:t>E.g. Work </a:t>
            </a:r>
            <a:r>
              <a:rPr lang="en-GB" i="1" dirty="0" smtClean="0"/>
              <a:t>creator</a:t>
            </a:r>
            <a:r>
              <a:rPr lang="en-GB" dirty="0" smtClean="0"/>
              <a:t> and Expression </a:t>
            </a:r>
            <a:r>
              <a:rPr lang="en-GB" i="1" dirty="0" smtClean="0"/>
              <a:t>language</a:t>
            </a:r>
            <a:r>
              <a:rPr lang="en-GB" dirty="0" smtClean="0"/>
              <a:t> are linked to, not copied in, multiple Manifestation descriptions</a:t>
            </a:r>
          </a:p>
          <a:p>
            <a:pPr lvl="2"/>
            <a:r>
              <a:rPr lang="en-GB" dirty="0" smtClean="0"/>
              <a:t>E.g. printed book, digitized book, and e-book</a:t>
            </a:r>
          </a:p>
          <a:p>
            <a:r>
              <a:rPr lang="en-GB" dirty="0" smtClean="0"/>
              <a:t>FRBR Person, Family, and Corporate Body</a:t>
            </a:r>
          </a:p>
          <a:p>
            <a:pPr lvl="1"/>
            <a:r>
              <a:rPr lang="en-GB" dirty="0" smtClean="0"/>
              <a:t>Agents related to a resource</a:t>
            </a:r>
          </a:p>
          <a:p>
            <a:r>
              <a:rPr lang="en-GB" dirty="0" smtClean="0"/>
              <a:t>FRBR-LRM introduces new entities for Place, Timespan, and </a:t>
            </a:r>
            <a:r>
              <a:rPr lang="en-GB" dirty="0" err="1" smtClean="0"/>
              <a:t>Nomen</a:t>
            </a:r>
            <a:r>
              <a:rPr lang="en-GB" dirty="0" smtClean="0"/>
              <a:t> (name) [expected 2016]</a:t>
            </a:r>
          </a:p>
        </p:txBody>
      </p:sp>
    </p:spTree>
    <p:extLst>
      <p:ext uri="{BB962C8B-B14F-4D97-AF65-F5344CB8AC3E}">
        <p14:creationId xmlns:p14="http://schemas.microsoft.com/office/powerpoint/2010/main" val="23543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1000"/>
                                        <p:tgtEl>
                                          <p:spTgt spid="3">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601978" y="4352145"/>
            <a:ext cx="2340260" cy="9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508106" y="4581131"/>
            <a:ext cx="2528007" cy="442035"/>
          </a:xfrm>
          <a:prstGeom prst="rect">
            <a:avLst/>
          </a:prstGeom>
          <a:noFill/>
        </p:spPr>
        <p:txBody>
          <a:bodyPr wrap="square" lIns="36000" tIns="36000" rIns="36000" bIns="36000" rtlCol="0">
            <a:spAutoFit/>
          </a:bodyPr>
          <a:lstStyle/>
          <a:p>
            <a:pPr algn="ctr"/>
            <a:r>
              <a:rPr lang="en-GB" sz="2400" dirty="0"/>
              <a:t>Corporate Body</a:t>
            </a:r>
          </a:p>
        </p:txBody>
      </p:sp>
      <p:sp>
        <p:nvSpPr>
          <p:cNvPr id="9" name="TextBox 8"/>
          <p:cNvSpPr txBox="1"/>
          <p:nvPr/>
        </p:nvSpPr>
        <p:spPr>
          <a:xfrm>
            <a:off x="6259520" y="1612300"/>
            <a:ext cx="1025183" cy="442035"/>
          </a:xfrm>
          <a:prstGeom prst="rect">
            <a:avLst/>
          </a:prstGeom>
          <a:noFill/>
        </p:spPr>
        <p:txBody>
          <a:bodyPr wrap="square" lIns="36000" tIns="36000" rIns="36000" bIns="36000" rtlCol="0">
            <a:spAutoFit/>
          </a:bodyPr>
          <a:lstStyle/>
          <a:p>
            <a:pPr algn="ctr"/>
            <a:r>
              <a:rPr lang="en-GB" sz="2400" dirty="0"/>
              <a:t>Person</a:t>
            </a:r>
          </a:p>
        </p:txBody>
      </p:sp>
      <p:sp>
        <p:nvSpPr>
          <p:cNvPr id="18" name="Oval 17"/>
          <p:cNvSpPr/>
          <p:nvPr/>
        </p:nvSpPr>
        <p:spPr>
          <a:xfrm>
            <a:off x="6148041" y="1383315"/>
            <a:ext cx="1248139" cy="9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259520" y="3096715"/>
            <a:ext cx="1025183" cy="442035"/>
          </a:xfrm>
          <a:prstGeom prst="rect">
            <a:avLst/>
          </a:prstGeom>
          <a:noFill/>
        </p:spPr>
        <p:txBody>
          <a:bodyPr wrap="square" lIns="36000" tIns="36000" rIns="36000" bIns="36000" rtlCol="0">
            <a:spAutoFit/>
          </a:bodyPr>
          <a:lstStyle/>
          <a:p>
            <a:pPr algn="ctr"/>
            <a:r>
              <a:rPr lang="en-GB" sz="2400" dirty="0"/>
              <a:t>Family</a:t>
            </a:r>
          </a:p>
        </p:txBody>
      </p:sp>
      <p:sp>
        <p:nvSpPr>
          <p:cNvPr id="19" name="Oval 18"/>
          <p:cNvSpPr/>
          <p:nvPr/>
        </p:nvSpPr>
        <p:spPr>
          <a:xfrm>
            <a:off x="6148041" y="2867729"/>
            <a:ext cx="1248139" cy="9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4721001" y="261687"/>
            <a:ext cx="4102213" cy="646331"/>
          </a:xfrm>
          <a:prstGeom prst="rect">
            <a:avLst/>
          </a:prstGeom>
          <a:noFill/>
        </p:spPr>
        <p:txBody>
          <a:bodyPr wrap="none" rtlCol="0">
            <a:spAutoFit/>
          </a:bodyPr>
          <a:lstStyle/>
          <a:p>
            <a:r>
              <a:rPr lang="en-GB" sz="3600" dirty="0"/>
              <a:t> Distinct RDA Entities</a:t>
            </a:r>
          </a:p>
        </p:txBody>
      </p:sp>
      <p:sp>
        <p:nvSpPr>
          <p:cNvPr id="4" name="TextBox 3"/>
          <p:cNvSpPr txBox="1"/>
          <p:nvPr/>
        </p:nvSpPr>
        <p:spPr>
          <a:xfrm>
            <a:off x="1595259" y="712301"/>
            <a:ext cx="1025183" cy="442035"/>
          </a:xfrm>
          <a:prstGeom prst="rect">
            <a:avLst/>
          </a:prstGeom>
          <a:noFill/>
        </p:spPr>
        <p:txBody>
          <a:bodyPr wrap="square" lIns="36000" tIns="36000" rIns="36000" bIns="36000" rtlCol="0">
            <a:spAutoFit/>
          </a:bodyPr>
          <a:lstStyle/>
          <a:p>
            <a:pPr algn="ctr"/>
            <a:r>
              <a:rPr lang="en-GB" sz="2400" dirty="0"/>
              <a:t>Work</a:t>
            </a:r>
          </a:p>
        </p:txBody>
      </p:sp>
      <p:sp>
        <p:nvSpPr>
          <p:cNvPr id="14" name="Oval 13"/>
          <p:cNvSpPr/>
          <p:nvPr/>
        </p:nvSpPr>
        <p:spPr>
          <a:xfrm>
            <a:off x="1620347" y="483315"/>
            <a:ext cx="975000" cy="9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217631" y="2335855"/>
            <a:ext cx="1794199" cy="442035"/>
          </a:xfrm>
          <a:prstGeom prst="rect">
            <a:avLst/>
          </a:prstGeom>
          <a:noFill/>
        </p:spPr>
        <p:txBody>
          <a:bodyPr wrap="square" lIns="36000" tIns="36000" rIns="36000" bIns="36000" rtlCol="0">
            <a:spAutoFit/>
          </a:bodyPr>
          <a:lstStyle/>
          <a:p>
            <a:pPr algn="ctr"/>
            <a:r>
              <a:rPr lang="en-GB" sz="2400" dirty="0"/>
              <a:t>Expression</a:t>
            </a:r>
          </a:p>
        </p:txBody>
      </p:sp>
      <p:sp>
        <p:nvSpPr>
          <p:cNvPr id="15" name="Oval 14"/>
          <p:cNvSpPr/>
          <p:nvPr/>
        </p:nvSpPr>
        <p:spPr>
          <a:xfrm>
            <a:off x="1256635" y="2106869"/>
            <a:ext cx="1716191" cy="9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061610" y="3959411"/>
            <a:ext cx="2106235" cy="442035"/>
          </a:xfrm>
          <a:prstGeom prst="rect">
            <a:avLst/>
          </a:prstGeom>
          <a:noFill/>
        </p:spPr>
        <p:txBody>
          <a:bodyPr wrap="square" lIns="36000" tIns="36000" rIns="36000" bIns="36000" rtlCol="0">
            <a:spAutoFit/>
          </a:bodyPr>
          <a:lstStyle/>
          <a:p>
            <a:pPr algn="ctr"/>
            <a:r>
              <a:rPr lang="en-GB" sz="2400" dirty="0"/>
              <a:t>Manifestation</a:t>
            </a:r>
          </a:p>
        </p:txBody>
      </p:sp>
      <p:sp>
        <p:nvSpPr>
          <p:cNvPr id="16" name="Oval 15"/>
          <p:cNvSpPr/>
          <p:nvPr/>
        </p:nvSpPr>
        <p:spPr>
          <a:xfrm>
            <a:off x="1061610" y="3730424"/>
            <a:ext cx="2106235" cy="9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602140" y="5582965"/>
            <a:ext cx="1025183" cy="442035"/>
          </a:xfrm>
          <a:prstGeom prst="rect">
            <a:avLst/>
          </a:prstGeom>
          <a:noFill/>
        </p:spPr>
        <p:txBody>
          <a:bodyPr wrap="square" lIns="36000" tIns="36000" rIns="36000" bIns="36000" rtlCol="0">
            <a:spAutoFit/>
          </a:bodyPr>
          <a:lstStyle/>
          <a:p>
            <a:pPr algn="ctr"/>
            <a:r>
              <a:rPr lang="en-GB" sz="2400" dirty="0"/>
              <a:t>Item</a:t>
            </a:r>
          </a:p>
        </p:txBody>
      </p:sp>
      <p:sp>
        <p:nvSpPr>
          <p:cNvPr id="17" name="Oval 16"/>
          <p:cNvSpPr/>
          <p:nvPr/>
        </p:nvSpPr>
        <p:spPr>
          <a:xfrm>
            <a:off x="1627227" y="5353979"/>
            <a:ext cx="975000" cy="9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0" name="Group 109"/>
          <p:cNvGrpSpPr/>
          <p:nvPr/>
        </p:nvGrpSpPr>
        <p:grpSpPr>
          <a:xfrm>
            <a:off x="2101056" y="1383318"/>
            <a:ext cx="13760" cy="723555"/>
            <a:chOff x="2291047" y="1383314"/>
            <a:chExt cx="12703" cy="723555"/>
          </a:xfrm>
        </p:grpSpPr>
        <p:cxnSp>
          <p:nvCxnSpPr>
            <p:cNvPr id="43" name="Curved Connector 42"/>
            <p:cNvCxnSpPr>
              <a:stCxn id="15" idx="0"/>
              <a:endCxn id="14" idx="4"/>
            </p:cNvCxnSpPr>
            <p:nvPr/>
          </p:nvCxnSpPr>
          <p:spPr>
            <a:xfrm rot="16200000" flipV="1">
              <a:off x="1938796" y="1741916"/>
              <a:ext cx="723555" cy="6351"/>
            </a:xfrm>
            <a:prstGeom prst="curvedConnector3">
              <a:avLst>
                <a:gd name="adj1" fmla="val 50000"/>
              </a:avLst>
            </a:prstGeom>
            <a:ln w="50800">
              <a:solidFill>
                <a:srgbClr val="7030A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7" name="Curved Connector 56"/>
            <p:cNvCxnSpPr/>
            <p:nvPr/>
          </p:nvCxnSpPr>
          <p:spPr>
            <a:xfrm rot="5400000" flipH="1" flipV="1">
              <a:off x="2045243" y="1689570"/>
              <a:ext cx="504308" cy="12699"/>
            </a:xfrm>
            <a:prstGeom prst="curvedConnector3">
              <a:avLst>
                <a:gd name="adj1" fmla="val 50000"/>
              </a:avLst>
            </a:prstGeom>
            <a:ln w="50800">
              <a:solidFill>
                <a:srgbClr val="7030A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2100956" y="3013223"/>
            <a:ext cx="20637" cy="723555"/>
            <a:chOff x="2291045" y="3013220"/>
            <a:chExt cx="19057" cy="723555"/>
          </a:xfrm>
        </p:grpSpPr>
        <p:cxnSp>
          <p:nvCxnSpPr>
            <p:cNvPr id="44" name="Curved Connector 43"/>
            <p:cNvCxnSpPr>
              <a:stCxn id="16" idx="0"/>
              <a:endCxn id="15" idx="4"/>
            </p:cNvCxnSpPr>
            <p:nvPr/>
          </p:nvCxnSpPr>
          <p:spPr>
            <a:xfrm rot="5400000" flipH="1" flipV="1">
              <a:off x="1941971" y="3368647"/>
              <a:ext cx="723555" cy="12700"/>
            </a:xfrm>
            <a:prstGeom prst="curvedConnector3">
              <a:avLst>
                <a:gd name="adj1" fmla="val 50000"/>
              </a:avLst>
            </a:prstGeom>
            <a:ln w="50800">
              <a:solidFill>
                <a:srgbClr val="7030A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7" name="Curved Connector 46"/>
            <p:cNvCxnSpPr/>
            <p:nvPr/>
          </p:nvCxnSpPr>
          <p:spPr>
            <a:xfrm rot="5400000" flipH="1" flipV="1">
              <a:off x="2036427" y="3406801"/>
              <a:ext cx="521935" cy="12699"/>
            </a:xfrm>
            <a:prstGeom prst="curvedConnector3">
              <a:avLst>
                <a:gd name="adj1" fmla="val 50000"/>
              </a:avLst>
            </a:prstGeom>
            <a:ln w="508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0" name="Curved Connector 59"/>
            <p:cNvCxnSpPr/>
            <p:nvPr/>
          </p:nvCxnSpPr>
          <p:spPr>
            <a:xfrm rot="5400000" flipH="1" flipV="1">
              <a:off x="2045247" y="3288143"/>
              <a:ext cx="504308" cy="12699"/>
            </a:xfrm>
            <a:prstGeom prst="curvedConnector3">
              <a:avLst>
                <a:gd name="adj1" fmla="val 50000"/>
              </a:avLst>
            </a:prstGeom>
            <a:ln w="50800">
              <a:solidFill>
                <a:srgbClr val="7030A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2107849" y="4636774"/>
            <a:ext cx="13759" cy="723555"/>
            <a:chOff x="2297397" y="4636774"/>
            <a:chExt cx="12700" cy="723554"/>
          </a:xfrm>
        </p:grpSpPr>
        <p:cxnSp>
          <p:nvCxnSpPr>
            <p:cNvPr id="45" name="Curved Connector 44"/>
            <p:cNvCxnSpPr>
              <a:stCxn id="17" idx="0"/>
              <a:endCxn id="16" idx="4"/>
            </p:cNvCxnSpPr>
            <p:nvPr/>
          </p:nvCxnSpPr>
          <p:spPr>
            <a:xfrm rot="5400000" flipH="1" flipV="1">
              <a:off x="1941971" y="4992201"/>
              <a:ext cx="723554" cy="12700"/>
            </a:xfrm>
            <a:prstGeom prst="curvedConnector3">
              <a:avLst>
                <a:gd name="adj1" fmla="val 50000"/>
              </a:avLst>
            </a:prstGeom>
            <a:ln w="50800">
              <a:solidFill>
                <a:srgbClr val="7030A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1" name="Curved Connector 60"/>
            <p:cNvCxnSpPr/>
            <p:nvPr/>
          </p:nvCxnSpPr>
          <p:spPr>
            <a:xfrm rot="5400000" flipH="1" flipV="1">
              <a:off x="2051594" y="4980780"/>
              <a:ext cx="504308" cy="12699"/>
            </a:xfrm>
            <a:prstGeom prst="curvedConnector3">
              <a:avLst>
                <a:gd name="adj1" fmla="val 50000"/>
              </a:avLst>
            </a:prstGeom>
            <a:ln w="50800">
              <a:solidFill>
                <a:srgbClr val="7030A0"/>
              </a:solidFill>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63" name="Oval 62"/>
          <p:cNvSpPr/>
          <p:nvPr/>
        </p:nvSpPr>
        <p:spPr>
          <a:xfrm>
            <a:off x="1829107" y="1205091"/>
            <a:ext cx="585000" cy="54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4962047" y="1154335"/>
            <a:ext cx="3666407" cy="46496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TextBox 94"/>
          <p:cNvSpPr txBox="1"/>
          <p:nvPr/>
        </p:nvSpPr>
        <p:spPr>
          <a:xfrm>
            <a:off x="7378059" y="3729098"/>
            <a:ext cx="1025183" cy="442035"/>
          </a:xfrm>
          <a:prstGeom prst="rect">
            <a:avLst/>
          </a:prstGeom>
          <a:noFill/>
        </p:spPr>
        <p:txBody>
          <a:bodyPr wrap="square" lIns="36000" tIns="36000" rIns="36000" bIns="36000" rtlCol="0">
            <a:spAutoFit/>
          </a:bodyPr>
          <a:lstStyle/>
          <a:p>
            <a:pPr algn="ctr"/>
            <a:r>
              <a:rPr lang="en-GB" sz="2400" dirty="0"/>
              <a:t>Agent</a:t>
            </a:r>
          </a:p>
        </p:txBody>
      </p:sp>
      <p:sp>
        <p:nvSpPr>
          <p:cNvPr id="96" name="TextBox 95"/>
          <p:cNvSpPr txBox="1"/>
          <p:nvPr/>
        </p:nvSpPr>
        <p:spPr>
          <a:xfrm>
            <a:off x="85191" y="994127"/>
            <a:ext cx="1444626" cy="954107"/>
          </a:xfrm>
          <a:prstGeom prst="rect">
            <a:avLst/>
          </a:prstGeom>
          <a:noFill/>
          <a:ln w="25400">
            <a:solidFill>
              <a:srgbClr val="FFC000"/>
            </a:solidFill>
          </a:ln>
        </p:spPr>
        <p:txBody>
          <a:bodyPr wrap="none" rtlCol="0">
            <a:spAutoFit/>
          </a:bodyPr>
          <a:lstStyle/>
          <a:p>
            <a:r>
              <a:rPr lang="en-GB" sz="2800" dirty="0"/>
              <a:t>One and</a:t>
            </a:r>
          </a:p>
          <a:p>
            <a:r>
              <a:rPr lang="en-GB" sz="2800" dirty="0"/>
              <a:t>only one</a:t>
            </a:r>
          </a:p>
        </p:txBody>
      </p:sp>
      <p:sp>
        <p:nvSpPr>
          <p:cNvPr id="97" name="TextBox 96"/>
          <p:cNvSpPr txBox="1"/>
          <p:nvPr/>
        </p:nvSpPr>
        <p:spPr>
          <a:xfrm>
            <a:off x="145340" y="4734975"/>
            <a:ext cx="1184940" cy="954107"/>
          </a:xfrm>
          <a:prstGeom prst="rect">
            <a:avLst/>
          </a:prstGeom>
          <a:noFill/>
          <a:ln w="25400">
            <a:solidFill>
              <a:schemeClr val="bg1"/>
            </a:solidFill>
          </a:ln>
        </p:spPr>
        <p:txBody>
          <a:bodyPr wrap="none" rtlCol="0">
            <a:spAutoFit/>
          </a:bodyPr>
          <a:lstStyle/>
          <a:p>
            <a:r>
              <a:rPr lang="en-GB" sz="2800" dirty="0"/>
              <a:t>One or</a:t>
            </a:r>
          </a:p>
          <a:p>
            <a:r>
              <a:rPr lang="en-GB" sz="2800" dirty="0"/>
              <a:t>more</a:t>
            </a:r>
          </a:p>
        </p:txBody>
      </p:sp>
      <p:sp>
        <p:nvSpPr>
          <p:cNvPr id="98" name="Oval 97"/>
          <p:cNvSpPr/>
          <p:nvPr/>
        </p:nvSpPr>
        <p:spPr>
          <a:xfrm>
            <a:off x="1808468" y="4969284"/>
            <a:ext cx="585000" cy="54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1808468" y="4458551"/>
            <a:ext cx="585000" cy="54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1808468" y="3276647"/>
            <a:ext cx="585000" cy="54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1803295" y="2939155"/>
            <a:ext cx="585000" cy="54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p:nvSpPr>
        <p:spPr>
          <a:xfrm>
            <a:off x="1818787" y="1666801"/>
            <a:ext cx="585000" cy="54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3" name="Straight Arrow Connector 102"/>
          <p:cNvCxnSpPr>
            <a:stCxn id="97" idx="3"/>
            <a:endCxn id="98" idx="2"/>
          </p:cNvCxnSpPr>
          <p:nvPr/>
        </p:nvCxnSpPr>
        <p:spPr>
          <a:xfrm>
            <a:off x="1330280" y="5212029"/>
            <a:ext cx="478188" cy="27255"/>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96" idx="3"/>
            <a:endCxn id="63" idx="2"/>
          </p:cNvCxnSpPr>
          <p:nvPr/>
        </p:nvCxnSpPr>
        <p:spPr>
          <a:xfrm>
            <a:off x="1529817" y="1471181"/>
            <a:ext cx="299290" cy="3910"/>
          </a:xfrm>
          <a:prstGeom prst="straightConnector1">
            <a:avLst/>
          </a:prstGeom>
          <a:ln w="25400">
            <a:solidFill>
              <a:srgbClr val="FFC000"/>
            </a:solidFill>
            <a:tailEnd type="ova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2652410" y="5971501"/>
            <a:ext cx="6258958" cy="646331"/>
          </a:xfrm>
          <a:prstGeom prst="rect">
            <a:avLst/>
          </a:prstGeom>
          <a:noFill/>
        </p:spPr>
        <p:txBody>
          <a:bodyPr wrap="none" rtlCol="0">
            <a:spAutoFit/>
          </a:bodyPr>
          <a:lstStyle/>
          <a:p>
            <a:r>
              <a:rPr lang="en-GB" sz="3600" dirty="0"/>
              <a:t> Primary/high-level relationships</a:t>
            </a:r>
          </a:p>
        </p:txBody>
      </p:sp>
      <p:grpSp>
        <p:nvGrpSpPr>
          <p:cNvPr id="46" name="Group 45"/>
          <p:cNvGrpSpPr/>
          <p:nvPr/>
        </p:nvGrpSpPr>
        <p:grpSpPr>
          <a:xfrm>
            <a:off x="2595349" y="933315"/>
            <a:ext cx="2903630" cy="901944"/>
            <a:chOff x="2747397" y="933314"/>
            <a:chExt cx="2680273" cy="901944"/>
          </a:xfrm>
        </p:grpSpPr>
        <p:cxnSp>
          <p:nvCxnSpPr>
            <p:cNvPr id="12" name="Straight Arrow Connector 11"/>
            <p:cNvCxnSpPr>
              <a:stCxn id="4" idx="3"/>
              <a:endCxn id="65" idx="1"/>
            </p:cNvCxnSpPr>
            <p:nvPr/>
          </p:nvCxnSpPr>
          <p:spPr>
            <a:xfrm>
              <a:off x="2770559" y="933317"/>
              <a:ext cx="2657111" cy="901941"/>
            </a:xfrm>
            <a:prstGeom prst="straightConnector1">
              <a:avLst/>
            </a:prstGeom>
            <a:ln w="508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4" idx="6"/>
            </p:cNvCxnSpPr>
            <p:nvPr/>
          </p:nvCxnSpPr>
          <p:spPr>
            <a:xfrm>
              <a:off x="2747397" y="933314"/>
              <a:ext cx="2472675" cy="811777"/>
            </a:xfrm>
            <a:prstGeom prst="straightConnector1">
              <a:avLst/>
            </a:prstGeom>
            <a:ln w="508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2972824" y="2556872"/>
            <a:ext cx="1989223" cy="922286"/>
            <a:chOff x="3095835" y="2556868"/>
            <a:chExt cx="1836204" cy="922285"/>
          </a:xfrm>
        </p:grpSpPr>
        <p:cxnSp>
          <p:nvCxnSpPr>
            <p:cNvPr id="71" name="Straight Arrow Connector 70"/>
            <p:cNvCxnSpPr>
              <a:stCxn id="6" idx="3"/>
              <a:endCxn id="65" idx="2"/>
            </p:cNvCxnSpPr>
            <p:nvPr/>
          </p:nvCxnSpPr>
          <p:spPr>
            <a:xfrm>
              <a:off x="3131842" y="2556868"/>
              <a:ext cx="1800199" cy="922285"/>
            </a:xfrm>
            <a:prstGeom prst="straightConnector1">
              <a:avLst/>
            </a:prstGeom>
            <a:ln w="508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5" idx="6"/>
            </p:cNvCxnSpPr>
            <p:nvPr/>
          </p:nvCxnSpPr>
          <p:spPr>
            <a:xfrm>
              <a:off x="3095835" y="2556869"/>
              <a:ext cx="1692188" cy="856281"/>
            </a:xfrm>
            <a:prstGeom prst="straightConnector1">
              <a:avLst/>
            </a:prstGeom>
            <a:ln w="508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3167847" y="3479159"/>
            <a:ext cx="1794199" cy="701269"/>
            <a:chOff x="3275856" y="3479155"/>
            <a:chExt cx="1656184" cy="701269"/>
          </a:xfrm>
        </p:grpSpPr>
        <p:cxnSp>
          <p:nvCxnSpPr>
            <p:cNvPr id="78" name="Straight Arrow Connector 77"/>
            <p:cNvCxnSpPr>
              <a:stCxn id="16" idx="6"/>
              <a:endCxn id="65" idx="2"/>
            </p:cNvCxnSpPr>
            <p:nvPr/>
          </p:nvCxnSpPr>
          <p:spPr>
            <a:xfrm flipV="1">
              <a:off x="3275856" y="3479155"/>
              <a:ext cx="1656184" cy="701269"/>
            </a:xfrm>
            <a:prstGeom prst="straightConnector1">
              <a:avLst/>
            </a:prstGeom>
            <a:ln w="508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16" idx="6"/>
            </p:cNvCxnSpPr>
            <p:nvPr/>
          </p:nvCxnSpPr>
          <p:spPr>
            <a:xfrm flipV="1">
              <a:off x="3275856" y="3546647"/>
              <a:ext cx="1512168" cy="633777"/>
            </a:xfrm>
            <a:prstGeom prst="straightConnector1">
              <a:avLst/>
            </a:prstGeom>
            <a:ln w="508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2602229" y="5123057"/>
            <a:ext cx="2896749" cy="680925"/>
            <a:chOff x="2753748" y="5123053"/>
            <a:chExt cx="2673922" cy="680925"/>
          </a:xfrm>
        </p:grpSpPr>
        <p:cxnSp>
          <p:nvCxnSpPr>
            <p:cNvPr id="83" name="Straight Arrow Connector 82"/>
            <p:cNvCxnSpPr>
              <a:stCxn id="17" idx="6"/>
              <a:endCxn id="65" idx="3"/>
            </p:cNvCxnSpPr>
            <p:nvPr/>
          </p:nvCxnSpPr>
          <p:spPr>
            <a:xfrm flipV="1">
              <a:off x="2753748" y="5123053"/>
              <a:ext cx="2673922" cy="680925"/>
            </a:xfrm>
            <a:prstGeom prst="straightConnector1">
              <a:avLst/>
            </a:prstGeom>
            <a:ln w="508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17" idx="6"/>
            </p:cNvCxnSpPr>
            <p:nvPr/>
          </p:nvCxnSpPr>
          <p:spPr>
            <a:xfrm flipV="1">
              <a:off x="2753748" y="5123053"/>
              <a:ext cx="2538332" cy="680925"/>
            </a:xfrm>
            <a:prstGeom prst="straightConnector1">
              <a:avLst/>
            </a:prstGeom>
            <a:ln w="50800">
              <a:solidFill>
                <a:srgbClr val="7030A0"/>
              </a:solidFill>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662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5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12"/>
                                        </p:tgtEl>
                                        <p:attrNameLst>
                                          <p:attrName>style.visibility</p:attrName>
                                        </p:attrNameLst>
                                      </p:cBhvr>
                                      <p:to>
                                        <p:strVal val="visible"/>
                                      </p:to>
                                    </p:set>
                                    <p:animEffect transition="in" filter="fade">
                                      <p:cBhvr>
                                        <p:cTn id="64" dur="500"/>
                                        <p:tgtEl>
                                          <p:spTgt spid="112"/>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fade">
                                      <p:cBhvr>
                                        <p:cTn id="68" dur="500"/>
                                        <p:tgtEl>
                                          <p:spTgt spid="111"/>
                                        </p:tgtEl>
                                      </p:cBhvr>
                                    </p:animEffect>
                                  </p:childTnLst>
                                </p:cTn>
                              </p:par>
                            </p:childTnLst>
                          </p:cTn>
                        </p:par>
                        <p:par>
                          <p:cTn id="69" fill="hold">
                            <p:stCondLst>
                              <p:cond delay="1000"/>
                            </p:stCondLst>
                            <p:childTnLst>
                              <p:par>
                                <p:cTn id="70" presetID="10" presetClass="entr" presetSubtype="0" fill="hold" nodeType="afterEffect">
                                  <p:stCondLst>
                                    <p:cond delay="0"/>
                                  </p:stCondLst>
                                  <p:childTnLst>
                                    <p:set>
                                      <p:cBhvr>
                                        <p:cTn id="71" dur="1" fill="hold">
                                          <p:stCondLst>
                                            <p:cond delay="0"/>
                                          </p:stCondLst>
                                        </p:cTn>
                                        <p:tgtEl>
                                          <p:spTgt spid="110"/>
                                        </p:tgtEl>
                                        <p:attrNameLst>
                                          <p:attrName>style.visibility</p:attrName>
                                        </p:attrNameLst>
                                      </p:cBhvr>
                                      <p:to>
                                        <p:strVal val="visible"/>
                                      </p:to>
                                    </p:set>
                                    <p:animEffect transition="in" filter="fade">
                                      <p:cBhvr>
                                        <p:cTn id="72" dur="500"/>
                                        <p:tgtEl>
                                          <p:spTgt spid="1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500"/>
                                        <p:tgtEl>
                                          <p:spTgt spid="97"/>
                                        </p:tgtEl>
                                      </p:cBhvr>
                                    </p:animEffect>
                                  </p:childTnLst>
                                </p:cTn>
                              </p:par>
                            </p:childTnLst>
                          </p:cTn>
                        </p:par>
                        <p:par>
                          <p:cTn id="78" fill="hold">
                            <p:stCondLst>
                              <p:cond delay="500"/>
                            </p:stCondLst>
                            <p:childTnLst>
                              <p:par>
                                <p:cTn id="79" presetID="10" presetClass="entr" presetSubtype="0" fill="hold" nodeType="afterEffect">
                                  <p:stCondLst>
                                    <p:cond delay="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500"/>
                                        <p:tgtEl>
                                          <p:spTgt spid="103"/>
                                        </p:tgtEl>
                                      </p:cBhvr>
                                    </p:animEffect>
                                  </p:childTnLst>
                                </p:cTn>
                              </p:par>
                            </p:childTnLst>
                          </p:cTn>
                        </p:par>
                        <p:par>
                          <p:cTn id="82" fill="hold">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98"/>
                                        </p:tgtEl>
                                        <p:attrNameLst>
                                          <p:attrName>style.visibility</p:attrName>
                                        </p:attrNameLst>
                                      </p:cBhvr>
                                      <p:to>
                                        <p:strVal val="visible"/>
                                      </p:to>
                                    </p:set>
                                    <p:animEffect transition="in" filter="fade">
                                      <p:cBhvr>
                                        <p:cTn id="85" dur="500"/>
                                        <p:tgtEl>
                                          <p:spTgt spid="98"/>
                                        </p:tgtEl>
                                      </p:cBhvr>
                                    </p:animEffect>
                                  </p:childTnLst>
                                </p:cTn>
                              </p:par>
                            </p:childTnLst>
                          </p:cTn>
                        </p:par>
                        <p:par>
                          <p:cTn id="86" fill="hold">
                            <p:stCondLst>
                              <p:cond delay="1500"/>
                            </p:stCondLst>
                            <p:childTnLst>
                              <p:par>
                                <p:cTn id="87" presetID="10" presetClass="entr" presetSubtype="0" fill="hold" grpId="0" nodeType="afterEffect">
                                  <p:stCondLst>
                                    <p:cond delay="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500"/>
                                        <p:tgtEl>
                                          <p:spTgt spid="99"/>
                                        </p:tgtEl>
                                      </p:cBhvr>
                                    </p:animEffect>
                                  </p:childTnLst>
                                </p:cTn>
                              </p:par>
                            </p:childTnLst>
                          </p:cTn>
                        </p:par>
                        <p:par>
                          <p:cTn id="90" fill="hold">
                            <p:stCondLst>
                              <p:cond delay="2000"/>
                            </p:stCondLst>
                            <p:childTnLst>
                              <p:par>
                                <p:cTn id="91" presetID="10" presetClass="entr" presetSubtype="0" fill="hold" grpId="0" nodeType="afterEffect">
                                  <p:stCondLst>
                                    <p:cond delay="0"/>
                                  </p:stCondLst>
                                  <p:childTnLst>
                                    <p:set>
                                      <p:cBhvr>
                                        <p:cTn id="92" dur="1" fill="hold">
                                          <p:stCondLst>
                                            <p:cond delay="0"/>
                                          </p:stCondLst>
                                        </p:cTn>
                                        <p:tgtEl>
                                          <p:spTgt spid="100"/>
                                        </p:tgtEl>
                                        <p:attrNameLst>
                                          <p:attrName>style.visibility</p:attrName>
                                        </p:attrNameLst>
                                      </p:cBhvr>
                                      <p:to>
                                        <p:strVal val="visible"/>
                                      </p:to>
                                    </p:set>
                                    <p:animEffect transition="in" filter="fade">
                                      <p:cBhvr>
                                        <p:cTn id="93" dur="500"/>
                                        <p:tgtEl>
                                          <p:spTgt spid="100"/>
                                        </p:tgtEl>
                                      </p:cBhvr>
                                    </p:animEffect>
                                  </p:childTnLst>
                                </p:cTn>
                              </p:par>
                            </p:childTnLst>
                          </p:cTn>
                        </p:par>
                        <p:par>
                          <p:cTn id="94" fill="hold">
                            <p:stCondLst>
                              <p:cond delay="2500"/>
                            </p:stCondLst>
                            <p:childTnLst>
                              <p:par>
                                <p:cTn id="95" presetID="10" presetClass="entr" presetSubtype="0" fill="hold" grpId="0" nodeType="afterEffect">
                                  <p:stCondLst>
                                    <p:cond delay="0"/>
                                  </p:stCondLst>
                                  <p:childTnLst>
                                    <p:set>
                                      <p:cBhvr>
                                        <p:cTn id="96" dur="1" fill="hold">
                                          <p:stCondLst>
                                            <p:cond delay="0"/>
                                          </p:stCondLst>
                                        </p:cTn>
                                        <p:tgtEl>
                                          <p:spTgt spid="101"/>
                                        </p:tgtEl>
                                        <p:attrNameLst>
                                          <p:attrName>style.visibility</p:attrName>
                                        </p:attrNameLst>
                                      </p:cBhvr>
                                      <p:to>
                                        <p:strVal val="visible"/>
                                      </p:to>
                                    </p:set>
                                    <p:animEffect transition="in" filter="fade">
                                      <p:cBhvr>
                                        <p:cTn id="97" dur="500"/>
                                        <p:tgtEl>
                                          <p:spTgt spid="10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96"/>
                                        </p:tgtEl>
                                        <p:attrNameLst>
                                          <p:attrName>style.visibility</p:attrName>
                                        </p:attrNameLst>
                                      </p:cBhvr>
                                      <p:to>
                                        <p:strVal val="visible"/>
                                      </p:to>
                                    </p:set>
                                    <p:animEffect transition="in" filter="fade">
                                      <p:cBhvr>
                                        <p:cTn id="102" dur="500"/>
                                        <p:tgtEl>
                                          <p:spTgt spid="96"/>
                                        </p:tgtEl>
                                      </p:cBhvr>
                                    </p:animEffect>
                                  </p:childTnLst>
                                </p:cTn>
                              </p:par>
                            </p:childTnLst>
                          </p:cTn>
                        </p:par>
                        <p:par>
                          <p:cTn id="103" fill="hold">
                            <p:stCondLst>
                              <p:cond delay="500"/>
                            </p:stCondLst>
                            <p:childTnLst>
                              <p:par>
                                <p:cTn id="104" presetID="10" presetClass="entr" presetSubtype="0" fill="hold" nodeType="afterEffect">
                                  <p:stCondLst>
                                    <p:cond delay="0"/>
                                  </p:stCondLst>
                                  <p:childTnLst>
                                    <p:set>
                                      <p:cBhvr>
                                        <p:cTn id="105" dur="1" fill="hold">
                                          <p:stCondLst>
                                            <p:cond delay="0"/>
                                          </p:stCondLst>
                                        </p:cTn>
                                        <p:tgtEl>
                                          <p:spTgt spid="106"/>
                                        </p:tgtEl>
                                        <p:attrNameLst>
                                          <p:attrName>style.visibility</p:attrName>
                                        </p:attrNameLst>
                                      </p:cBhvr>
                                      <p:to>
                                        <p:strVal val="visible"/>
                                      </p:to>
                                    </p:set>
                                    <p:animEffect transition="in" filter="fade">
                                      <p:cBhvr>
                                        <p:cTn id="106" dur="500"/>
                                        <p:tgtEl>
                                          <p:spTgt spid="106"/>
                                        </p:tgtEl>
                                      </p:cBhvr>
                                    </p:animEffect>
                                  </p:childTnLst>
                                </p:cTn>
                              </p:par>
                            </p:childTnLst>
                          </p:cTn>
                        </p:par>
                        <p:par>
                          <p:cTn id="107" fill="hold">
                            <p:stCondLst>
                              <p:cond delay="1000"/>
                            </p:stCondLst>
                            <p:childTnLst>
                              <p:par>
                                <p:cTn id="108" presetID="10" presetClass="entr" presetSubtype="0"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fade">
                                      <p:cBhvr>
                                        <p:cTn id="110" dur="500"/>
                                        <p:tgtEl>
                                          <p:spTgt spid="63"/>
                                        </p:tgtEl>
                                      </p:cBhvr>
                                    </p:animEffect>
                                  </p:childTnLst>
                                </p:cTn>
                              </p:par>
                            </p:childTnLst>
                          </p:cTn>
                        </p:par>
                        <p:par>
                          <p:cTn id="111" fill="hold">
                            <p:stCondLst>
                              <p:cond delay="1500"/>
                            </p:stCondLst>
                            <p:childTnLst>
                              <p:par>
                                <p:cTn id="112" presetID="10" presetClass="entr" presetSubtype="0"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Effect transition="in" filter="fade">
                                      <p:cBhvr>
                                        <p:cTn id="114" dur="500"/>
                                        <p:tgtEl>
                                          <p:spTgt spid="6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fade">
                                      <p:cBhvr>
                                        <p:cTn id="119" dur="500"/>
                                        <p:tgtEl>
                                          <p:spTgt spid="46"/>
                                        </p:tgtEl>
                                      </p:cBhvr>
                                    </p:animEffect>
                                  </p:childTnLst>
                                </p:cTn>
                              </p:par>
                            </p:childTnLst>
                          </p:cTn>
                        </p:par>
                        <p:par>
                          <p:cTn id="120" fill="hold">
                            <p:stCondLst>
                              <p:cond delay="500"/>
                            </p:stCondLst>
                            <p:childTnLst>
                              <p:par>
                                <p:cTn id="121" presetID="10" presetClass="entr" presetSubtype="0" fill="hold" grpId="0"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500"/>
                                        <p:tgtEl>
                                          <p:spTgt spid="65"/>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50"/>
                                        </p:tgtEl>
                                        <p:attrNameLst>
                                          <p:attrName>style.visibility</p:attrName>
                                        </p:attrNameLst>
                                      </p:cBhvr>
                                      <p:to>
                                        <p:strVal val="visible"/>
                                      </p:to>
                                    </p:set>
                                    <p:animEffect transition="in" filter="fade">
                                      <p:cBhvr>
                                        <p:cTn id="128" dur="500"/>
                                        <p:tgtEl>
                                          <p:spTgt spid="50"/>
                                        </p:tgtEl>
                                      </p:cBhvr>
                                    </p:animEffect>
                                  </p:childTnLst>
                                </p:cTn>
                              </p:par>
                            </p:childTnLst>
                          </p:cTn>
                        </p:par>
                        <p:par>
                          <p:cTn id="129" fill="hold">
                            <p:stCondLst>
                              <p:cond delay="500"/>
                            </p:stCondLst>
                            <p:childTnLst>
                              <p:par>
                                <p:cTn id="130" presetID="10" presetClass="entr" presetSubtype="0" fill="hold" nodeType="afterEffect">
                                  <p:stCondLst>
                                    <p:cond delay="0"/>
                                  </p:stCondLst>
                                  <p:childTnLst>
                                    <p:set>
                                      <p:cBhvr>
                                        <p:cTn id="131" dur="1" fill="hold">
                                          <p:stCondLst>
                                            <p:cond delay="0"/>
                                          </p:stCondLst>
                                        </p:cTn>
                                        <p:tgtEl>
                                          <p:spTgt spid="51"/>
                                        </p:tgtEl>
                                        <p:attrNameLst>
                                          <p:attrName>style.visibility</p:attrName>
                                        </p:attrNameLst>
                                      </p:cBhvr>
                                      <p:to>
                                        <p:strVal val="visible"/>
                                      </p:to>
                                    </p:set>
                                    <p:animEffect transition="in" filter="fade">
                                      <p:cBhvr>
                                        <p:cTn id="132" dur="500"/>
                                        <p:tgtEl>
                                          <p:spTgt spid="51"/>
                                        </p:tgtEl>
                                      </p:cBhvr>
                                    </p:animEffect>
                                  </p:childTnLst>
                                </p:cTn>
                              </p:par>
                            </p:childTnLst>
                          </p:cTn>
                        </p:par>
                        <p:par>
                          <p:cTn id="133" fill="hold">
                            <p:stCondLst>
                              <p:cond delay="1000"/>
                            </p:stCondLst>
                            <p:childTnLst>
                              <p:par>
                                <p:cTn id="134" presetID="10" presetClass="entr" presetSubtype="0" fill="hold" nodeType="afterEffect">
                                  <p:stCondLst>
                                    <p:cond delay="0"/>
                                  </p:stCondLst>
                                  <p:childTnLst>
                                    <p:set>
                                      <p:cBhvr>
                                        <p:cTn id="135" dur="1" fill="hold">
                                          <p:stCondLst>
                                            <p:cond delay="0"/>
                                          </p:stCondLst>
                                        </p:cTn>
                                        <p:tgtEl>
                                          <p:spTgt spid="59"/>
                                        </p:tgtEl>
                                        <p:attrNameLst>
                                          <p:attrName>style.visibility</p:attrName>
                                        </p:attrNameLst>
                                      </p:cBhvr>
                                      <p:to>
                                        <p:strVal val="visible"/>
                                      </p:to>
                                    </p:set>
                                    <p:animEffect transition="in" filter="fade">
                                      <p:cBhvr>
                                        <p:cTn id="136" dur="500"/>
                                        <p:tgtEl>
                                          <p:spTgt spid="59"/>
                                        </p:tgtEl>
                                      </p:cBhvr>
                                    </p:animEffect>
                                  </p:childTnLst>
                                </p:cTn>
                              </p:par>
                            </p:childTnLst>
                          </p:cTn>
                        </p:par>
                        <p:par>
                          <p:cTn id="137" fill="hold">
                            <p:stCondLst>
                              <p:cond delay="1500"/>
                            </p:stCondLst>
                            <p:childTnLst>
                              <p:par>
                                <p:cTn id="138" presetID="10" presetClass="entr" presetSubtype="0" fill="hold" grpId="0" nodeType="afterEffect">
                                  <p:stCondLst>
                                    <p:cond delay="0"/>
                                  </p:stCondLst>
                                  <p:childTnLst>
                                    <p:set>
                                      <p:cBhvr>
                                        <p:cTn id="139" dur="1" fill="hold">
                                          <p:stCondLst>
                                            <p:cond delay="0"/>
                                          </p:stCondLst>
                                        </p:cTn>
                                        <p:tgtEl>
                                          <p:spTgt spid="95"/>
                                        </p:tgtEl>
                                        <p:attrNameLst>
                                          <p:attrName>style.visibility</p:attrName>
                                        </p:attrNameLst>
                                      </p:cBhvr>
                                      <p:to>
                                        <p:strVal val="visible"/>
                                      </p:to>
                                    </p:set>
                                    <p:animEffect transition="in" filter="fade">
                                      <p:cBhvr>
                                        <p:cTn id="140" dur="500"/>
                                        <p:tgtEl>
                                          <p:spTgt spid="95"/>
                                        </p:tgtEl>
                                      </p:cBhvr>
                                    </p:animEffect>
                                  </p:childTnLst>
                                </p:cTn>
                              </p:par>
                            </p:childTnLst>
                          </p:cTn>
                        </p:par>
                        <p:par>
                          <p:cTn id="141" fill="hold">
                            <p:stCondLst>
                              <p:cond delay="2000"/>
                            </p:stCondLst>
                            <p:childTnLst>
                              <p:par>
                                <p:cTn id="142" presetID="10" presetClass="entr" presetSubtype="0" fill="hold" grpId="0" nodeType="afterEffect">
                                  <p:stCondLst>
                                    <p:cond delay="0"/>
                                  </p:stCondLst>
                                  <p:childTnLst>
                                    <p:set>
                                      <p:cBhvr>
                                        <p:cTn id="143" dur="1" fill="hold">
                                          <p:stCondLst>
                                            <p:cond delay="0"/>
                                          </p:stCondLst>
                                        </p:cTn>
                                        <p:tgtEl>
                                          <p:spTgt spid="117"/>
                                        </p:tgtEl>
                                        <p:attrNameLst>
                                          <p:attrName>style.visibility</p:attrName>
                                        </p:attrNameLst>
                                      </p:cBhvr>
                                      <p:to>
                                        <p:strVal val="visible"/>
                                      </p:to>
                                    </p:set>
                                    <p:animEffect transition="in" filter="fade">
                                      <p:cBhvr>
                                        <p:cTn id="14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9" grpId="0"/>
      <p:bldP spid="18" grpId="0" animBg="1"/>
      <p:bldP spid="10" grpId="0"/>
      <p:bldP spid="19" grpId="0" animBg="1"/>
      <p:bldP spid="4" grpId="0"/>
      <p:bldP spid="14" grpId="0" animBg="1"/>
      <p:bldP spid="6" grpId="0"/>
      <p:bldP spid="15" grpId="0" animBg="1"/>
      <p:bldP spid="7" grpId="0"/>
      <p:bldP spid="16" grpId="0" animBg="1"/>
      <p:bldP spid="8" grpId="0"/>
      <p:bldP spid="17" grpId="0" animBg="1"/>
      <p:bldP spid="63" grpId="0" animBg="1"/>
      <p:bldP spid="65" grpId="0" animBg="1"/>
      <p:bldP spid="95" grpId="0"/>
      <p:bldP spid="96" grpId="0" animBg="1"/>
      <p:bldP spid="97" grpId="0" animBg="1"/>
      <p:bldP spid="98" grpId="0" animBg="1"/>
      <p:bldP spid="64" grpId="0" animBg="1"/>
      <p:bldP spid="99" grpId="0" animBg="1"/>
      <p:bldP spid="100" grpId="0" animBg="1"/>
      <p:bldP spid="101" grpId="0" animBg="1"/>
      <p:bldP spid="1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37" y="816607"/>
            <a:ext cx="8575331" cy="5184000"/>
          </a:xfrm>
          <a:prstGeom prst="rect">
            <a:avLst/>
          </a:prstGeom>
        </p:spPr>
      </p:pic>
      <p:sp>
        <p:nvSpPr>
          <p:cNvPr id="3" name="TextBox 2"/>
          <p:cNvSpPr txBox="1"/>
          <p:nvPr/>
        </p:nvSpPr>
        <p:spPr>
          <a:xfrm>
            <a:off x="-108517" y="161930"/>
            <a:ext cx="7594323" cy="646331"/>
          </a:xfrm>
          <a:prstGeom prst="rect">
            <a:avLst/>
          </a:prstGeom>
          <a:noFill/>
        </p:spPr>
        <p:txBody>
          <a:bodyPr wrap="none" rtlCol="0">
            <a:spAutoFit/>
          </a:bodyPr>
          <a:lstStyle/>
          <a:p>
            <a:r>
              <a:rPr lang="en-GB" sz="3600" dirty="0"/>
              <a:t> Complexity of relationships: Moby Dick</a:t>
            </a:r>
          </a:p>
        </p:txBody>
      </p:sp>
      <p:sp>
        <p:nvSpPr>
          <p:cNvPr id="4" name="TextBox 3"/>
          <p:cNvSpPr txBox="1"/>
          <p:nvPr/>
        </p:nvSpPr>
        <p:spPr>
          <a:xfrm>
            <a:off x="284339" y="6025491"/>
            <a:ext cx="6510885" cy="646331"/>
          </a:xfrm>
          <a:prstGeom prst="rect">
            <a:avLst/>
          </a:prstGeom>
          <a:noFill/>
        </p:spPr>
        <p:txBody>
          <a:bodyPr wrap="none" rtlCol="0">
            <a:spAutoFit/>
          </a:bodyPr>
          <a:lstStyle/>
          <a:p>
            <a:r>
              <a:rPr lang="en-GB" dirty="0"/>
              <a:t>Ronald J. Murray: From Moby Dick to mash-ups</a:t>
            </a:r>
          </a:p>
          <a:p>
            <a:r>
              <a:rPr lang="en-GB" dirty="0"/>
              <a:t>http://www.slideshare.net/RonMurray/from-mobydick-to-mashups</a:t>
            </a:r>
          </a:p>
        </p:txBody>
      </p:sp>
      <p:sp>
        <p:nvSpPr>
          <p:cNvPr id="5" name="TextBox 4"/>
          <p:cNvSpPr txBox="1"/>
          <p:nvPr/>
        </p:nvSpPr>
        <p:spPr>
          <a:xfrm>
            <a:off x="6383553" y="1124744"/>
            <a:ext cx="1674048" cy="369332"/>
          </a:xfrm>
          <a:prstGeom prst="rect">
            <a:avLst/>
          </a:prstGeom>
          <a:noFill/>
        </p:spPr>
        <p:txBody>
          <a:bodyPr wrap="none" rtlCol="0">
            <a:spAutoFit/>
          </a:bodyPr>
          <a:lstStyle/>
          <a:p>
            <a:r>
              <a:rPr lang="en-GB" dirty="0"/>
              <a:t>Printed editions</a:t>
            </a:r>
          </a:p>
        </p:txBody>
      </p:sp>
      <p:sp>
        <p:nvSpPr>
          <p:cNvPr id="6" name="TextBox 5"/>
          <p:cNvSpPr txBox="1"/>
          <p:nvPr/>
        </p:nvSpPr>
        <p:spPr>
          <a:xfrm>
            <a:off x="4606603" y="5301208"/>
            <a:ext cx="3495316" cy="369332"/>
          </a:xfrm>
          <a:prstGeom prst="rect">
            <a:avLst/>
          </a:prstGeom>
          <a:noFill/>
        </p:spPr>
        <p:txBody>
          <a:bodyPr wrap="none" rtlCol="0">
            <a:spAutoFit/>
          </a:bodyPr>
          <a:lstStyle/>
          <a:p>
            <a:r>
              <a:rPr lang="en-GB" dirty="0"/>
              <a:t>“</a:t>
            </a:r>
            <a:r>
              <a:rPr lang="en-GB" dirty="0" err="1"/>
              <a:t>OrsonWhales</a:t>
            </a:r>
            <a:r>
              <a:rPr lang="en-GB" dirty="0"/>
              <a:t>” mash-up (YouTube)</a:t>
            </a:r>
          </a:p>
        </p:txBody>
      </p:sp>
      <p:sp>
        <p:nvSpPr>
          <p:cNvPr id="7" name="TextBox 6"/>
          <p:cNvSpPr txBox="1"/>
          <p:nvPr/>
        </p:nvSpPr>
        <p:spPr>
          <a:xfrm>
            <a:off x="4103948" y="1494078"/>
            <a:ext cx="2117800" cy="923330"/>
          </a:xfrm>
          <a:prstGeom prst="rect">
            <a:avLst/>
          </a:prstGeom>
          <a:noFill/>
          <a:ln w="25400">
            <a:solidFill>
              <a:schemeClr val="accent1">
                <a:shade val="95000"/>
                <a:satMod val="105000"/>
              </a:schemeClr>
            </a:solidFill>
          </a:ln>
        </p:spPr>
        <p:txBody>
          <a:bodyPr wrap="square" rtlCol="0">
            <a:spAutoFit/>
          </a:bodyPr>
          <a:lstStyle/>
          <a:p>
            <a:r>
              <a:rPr lang="en-GB" dirty="0"/>
              <a:t>Diagram using FRBR entities and relationships</a:t>
            </a:r>
          </a:p>
        </p:txBody>
      </p:sp>
      <p:sp>
        <p:nvSpPr>
          <p:cNvPr id="8" name="Oval 7"/>
          <p:cNvSpPr/>
          <p:nvPr/>
        </p:nvSpPr>
        <p:spPr>
          <a:xfrm>
            <a:off x="307848" y="5157195"/>
            <a:ext cx="3503216" cy="84341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a:stCxn id="6" idx="1"/>
            <a:endCxn id="8" idx="6"/>
          </p:cNvCxnSpPr>
          <p:nvPr/>
        </p:nvCxnSpPr>
        <p:spPr>
          <a:xfrm flipH="1">
            <a:off x="3811065" y="5485874"/>
            <a:ext cx="795539" cy="93028"/>
          </a:xfrm>
          <a:prstGeom prst="straightConnector1">
            <a:avLst/>
          </a:prstGeom>
          <a:ln w="254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11294" y="1799348"/>
            <a:ext cx="777777" cy="369332"/>
          </a:xfrm>
          <a:prstGeom prst="rect">
            <a:avLst/>
          </a:prstGeom>
          <a:noFill/>
        </p:spPr>
        <p:txBody>
          <a:bodyPr wrap="none" rtlCol="0">
            <a:spAutoFit/>
          </a:bodyPr>
          <a:lstStyle/>
          <a:p>
            <a:r>
              <a:rPr lang="en-GB" dirty="0"/>
              <a:t>Films?</a:t>
            </a:r>
          </a:p>
        </p:txBody>
      </p:sp>
      <p:sp>
        <p:nvSpPr>
          <p:cNvPr id="14" name="TextBox 13"/>
          <p:cNvSpPr txBox="1"/>
          <p:nvPr/>
        </p:nvSpPr>
        <p:spPr>
          <a:xfrm>
            <a:off x="6294577" y="2504717"/>
            <a:ext cx="1529521" cy="369332"/>
          </a:xfrm>
          <a:prstGeom prst="rect">
            <a:avLst/>
          </a:prstGeom>
          <a:noFill/>
        </p:spPr>
        <p:txBody>
          <a:bodyPr wrap="none" rtlCol="0">
            <a:spAutoFit/>
          </a:bodyPr>
          <a:lstStyle/>
          <a:p>
            <a:r>
              <a:rPr lang="en-GB" dirty="0"/>
              <a:t>Gregory Peck?</a:t>
            </a:r>
          </a:p>
        </p:txBody>
      </p:sp>
      <p:sp>
        <p:nvSpPr>
          <p:cNvPr id="15" name="TextBox 14"/>
          <p:cNvSpPr txBox="1"/>
          <p:nvPr/>
        </p:nvSpPr>
        <p:spPr>
          <a:xfrm>
            <a:off x="6649246" y="3029567"/>
            <a:ext cx="1546577" cy="369332"/>
          </a:xfrm>
          <a:prstGeom prst="rect">
            <a:avLst/>
          </a:prstGeom>
          <a:noFill/>
        </p:spPr>
        <p:txBody>
          <a:bodyPr wrap="none" rtlCol="0">
            <a:spAutoFit/>
          </a:bodyPr>
          <a:lstStyle/>
          <a:p>
            <a:r>
              <a:rPr lang="en-GB" dirty="0"/>
              <a:t>Captain Ahab?</a:t>
            </a:r>
          </a:p>
        </p:txBody>
      </p:sp>
      <p:sp>
        <p:nvSpPr>
          <p:cNvPr id="16" name="TextBox 15"/>
          <p:cNvSpPr txBox="1"/>
          <p:nvPr/>
        </p:nvSpPr>
        <p:spPr>
          <a:xfrm>
            <a:off x="4981316" y="4067780"/>
            <a:ext cx="1486048" cy="369332"/>
          </a:xfrm>
          <a:prstGeom prst="rect">
            <a:avLst/>
          </a:prstGeom>
          <a:noFill/>
        </p:spPr>
        <p:txBody>
          <a:bodyPr wrap="none" rtlCol="0">
            <a:spAutoFit/>
          </a:bodyPr>
          <a:lstStyle/>
          <a:p>
            <a:r>
              <a:rPr lang="en-GB" dirty="0"/>
              <a:t>Led Zeppelin?</a:t>
            </a:r>
          </a:p>
        </p:txBody>
      </p:sp>
      <p:sp>
        <p:nvSpPr>
          <p:cNvPr id="17" name="TextBox 16"/>
          <p:cNvSpPr txBox="1"/>
          <p:nvPr/>
        </p:nvSpPr>
        <p:spPr>
          <a:xfrm>
            <a:off x="5820142" y="4614752"/>
            <a:ext cx="1863011" cy="369332"/>
          </a:xfrm>
          <a:prstGeom prst="rect">
            <a:avLst/>
          </a:prstGeom>
          <a:noFill/>
        </p:spPr>
        <p:txBody>
          <a:bodyPr wrap="none" rtlCol="0">
            <a:spAutoFit/>
          </a:bodyPr>
          <a:lstStyle/>
          <a:p>
            <a:r>
              <a:rPr lang="en-GB" dirty="0"/>
              <a:t>Whales in fiction?</a:t>
            </a:r>
          </a:p>
        </p:txBody>
      </p:sp>
    </p:spTree>
    <p:extLst>
      <p:ext uri="{BB962C8B-B14F-4D97-AF65-F5344CB8AC3E}">
        <p14:creationId xmlns:p14="http://schemas.microsoft.com/office/powerpoint/2010/main" val="323546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Curved Connector 103"/>
          <p:cNvCxnSpPr>
            <a:stCxn id="16" idx="6"/>
            <a:endCxn id="19" idx="2"/>
          </p:cNvCxnSpPr>
          <p:nvPr/>
        </p:nvCxnSpPr>
        <p:spPr>
          <a:xfrm flipV="1">
            <a:off x="3167845" y="3317734"/>
            <a:ext cx="2980195" cy="862695"/>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5601978" y="4352145"/>
            <a:ext cx="2340260" cy="9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601978" y="4581131"/>
            <a:ext cx="2340260" cy="442035"/>
          </a:xfrm>
          <a:prstGeom prst="rect">
            <a:avLst/>
          </a:prstGeom>
          <a:noFill/>
        </p:spPr>
        <p:txBody>
          <a:bodyPr wrap="square" lIns="36000" tIns="36000" rIns="36000" bIns="36000" rtlCol="0">
            <a:spAutoFit/>
          </a:bodyPr>
          <a:lstStyle/>
          <a:p>
            <a:pPr algn="ctr"/>
            <a:r>
              <a:rPr lang="en-GB" sz="2400" dirty="0"/>
              <a:t>Corporate Body</a:t>
            </a:r>
          </a:p>
        </p:txBody>
      </p:sp>
      <p:sp>
        <p:nvSpPr>
          <p:cNvPr id="9" name="TextBox 8"/>
          <p:cNvSpPr txBox="1"/>
          <p:nvPr/>
        </p:nvSpPr>
        <p:spPr>
          <a:xfrm>
            <a:off x="6259520" y="1612300"/>
            <a:ext cx="1025183" cy="442035"/>
          </a:xfrm>
          <a:prstGeom prst="rect">
            <a:avLst/>
          </a:prstGeom>
          <a:noFill/>
        </p:spPr>
        <p:txBody>
          <a:bodyPr wrap="square" lIns="36000" tIns="36000" rIns="36000" bIns="36000" rtlCol="0">
            <a:spAutoFit/>
          </a:bodyPr>
          <a:lstStyle/>
          <a:p>
            <a:pPr algn="ctr"/>
            <a:r>
              <a:rPr lang="en-GB" sz="2400" dirty="0"/>
              <a:t>Person</a:t>
            </a:r>
          </a:p>
        </p:txBody>
      </p:sp>
      <p:sp>
        <p:nvSpPr>
          <p:cNvPr id="18" name="Oval 17"/>
          <p:cNvSpPr/>
          <p:nvPr/>
        </p:nvSpPr>
        <p:spPr>
          <a:xfrm>
            <a:off x="6148041" y="1383315"/>
            <a:ext cx="1248139" cy="9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259520" y="3096715"/>
            <a:ext cx="1025183" cy="442035"/>
          </a:xfrm>
          <a:prstGeom prst="rect">
            <a:avLst/>
          </a:prstGeom>
          <a:noFill/>
        </p:spPr>
        <p:txBody>
          <a:bodyPr wrap="square" lIns="36000" tIns="36000" rIns="36000" bIns="36000" rtlCol="0">
            <a:spAutoFit/>
          </a:bodyPr>
          <a:lstStyle/>
          <a:p>
            <a:pPr algn="ctr"/>
            <a:r>
              <a:rPr lang="en-GB" sz="2400" dirty="0"/>
              <a:t>Family</a:t>
            </a:r>
          </a:p>
        </p:txBody>
      </p:sp>
      <p:sp>
        <p:nvSpPr>
          <p:cNvPr id="19" name="Oval 18"/>
          <p:cNvSpPr/>
          <p:nvPr/>
        </p:nvSpPr>
        <p:spPr>
          <a:xfrm>
            <a:off x="6148041" y="2867729"/>
            <a:ext cx="1248139" cy="9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4058492" y="298304"/>
            <a:ext cx="4779257" cy="646331"/>
          </a:xfrm>
          <a:prstGeom prst="rect">
            <a:avLst/>
          </a:prstGeom>
          <a:noFill/>
        </p:spPr>
        <p:txBody>
          <a:bodyPr wrap="none" rtlCol="0">
            <a:spAutoFit/>
          </a:bodyPr>
          <a:lstStyle/>
          <a:p>
            <a:r>
              <a:rPr lang="en-GB" sz="3600" dirty="0"/>
              <a:t> RDA Entity relationships</a:t>
            </a:r>
          </a:p>
        </p:txBody>
      </p:sp>
      <p:sp>
        <p:nvSpPr>
          <p:cNvPr id="4" name="TextBox 3"/>
          <p:cNvSpPr txBox="1"/>
          <p:nvPr/>
        </p:nvSpPr>
        <p:spPr>
          <a:xfrm>
            <a:off x="1595259" y="712301"/>
            <a:ext cx="1025183" cy="442035"/>
          </a:xfrm>
          <a:prstGeom prst="rect">
            <a:avLst/>
          </a:prstGeom>
          <a:noFill/>
        </p:spPr>
        <p:txBody>
          <a:bodyPr wrap="square" lIns="36000" tIns="36000" rIns="36000" bIns="36000" rtlCol="0">
            <a:spAutoFit/>
          </a:bodyPr>
          <a:lstStyle/>
          <a:p>
            <a:pPr algn="ctr"/>
            <a:r>
              <a:rPr lang="en-GB" sz="2400" dirty="0"/>
              <a:t>Work</a:t>
            </a:r>
          </a:p>
        </p:txBody>
      </p:sp>
      <p:sp>
        <p:nvSpPr>
          <p:cNvPr id="14" name="Oval 13"/>
          <p:cNvSpPr/>
          <p:nvPr/>
        </p:nvSpPr>
        <p:spPr>
          <a:xfrm>
            <a:off x="1620347" y="483315"/>
            <a:ext cx="975000" cy="9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217631" y="2335855"/>
            <a:ext cx="1794199" cy="442035"/>
          </a:xfrm>
          <a:prstGeom prst="rect">
            <a:avLst/>
          </a:prstGeom>
          <a:noFill/>
        </p:spPr>
        <p:txBody>
          <a:bodyPr wrap="square" lIns="36000" tIns="36000" rIns="36000" bIns="36000" rtlCol="0">
            <a:spAutoFit/>
          </a:bodyPr>
          <a:lstStyle/>
          <a:p>
            <a:pPr algn="ctr"/>
            <a:r>
              <a:rPr lang="en-GB" sz="2400" dirty="0"/>
              <a:t>Expression</a:t>
            </a:r>
          </a:p>
        </p:txBody>
      </p:sp>
      <p:sp>
        <p:nvSpPr>
          <p:cNvPr id="15" name="Oval 14"/>
          <p:cNvSpPr/>
          <p:nvPr/>
        </p:nvSpPr>
        <p:spPr>
          <a:xfrm>
            <a:off x="1256635" y="2106869"/>
            <a:ext cx="1716191" cy="9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061610" y="3959411"/>
            <a:ext cx="2106235" cy="442035"/>
          </a:xfrm>
          <a:prstGeom prst="rect">
            <a:avLst/>
          </a:prstGeom>
          <a:noFill/>
        </p:spPr>
        <p:txBody>
          <a:bodyPr wrap="square" lIns="36000" tIns="36000" rIns="36000" bIns="36000" rtlCol="0">
            <a:spAutoFit/>
          </a:bodyPr>
          <a:lstStyle/>
          <a:p>
            <a:pPr algn="ctr"/>
            <a:r>
              <a:rPr lang="en-GB" sz="2400" dirty="0"/>
              <a:t>Manifestation</a:t>
            </a:r>
          </a:p>
        </p:txBody>
      </p:sp>
      <p:sp>
        <p:nvSpPr>
          <p:cNvPr id="16" name="Oval 15"/>
          <p:cNvSpPr/>
          <p:nvPr/>
        </p:nvSpPr>
        <p:spPr>
          <a:xfrm>
            <a:off x="1061610" y="3730424"/>
            <a:ext cx="2106235" cy="9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602140" y="5582965"/>
            <a:ext cx="1025183" cy="442035"/>
          </a:xfrm>
          <a:prstGeom prst="rect">
            <a:avLst/>
          </a:prstGeom>
          <a:noFill/>
        </p:spPr>
        <p:txBody>
          <a:bodyPr wrap="square" lIns="36000" tIns="36000" rIns="36000" bIns="36000" rtlCol="0">
            <a:spAutoFit/>
          </a:bodyPr>
          <a:lstStyle/>
          <a:p>
            <a:pPr algn="ctr"/>
            <a:r>
              <a:rPr lang="en-GB" sz="2400" dirty="0"/>
              <a:t>Item</a:t>
            </a:r>
          </a:p>
        </p:txBody>
      </p:sp>
      <p:sp>
        <p:nvSpPr>
          <p:cNvPr id="17" name="Oval 16"/>
          <p:cNvSpPr/>
          <p:nvPr/>
        </p:nvSpPr>
        <p:spPr>
          <a:xfrm>
            <a:off x="1627227" y="5353979"/>
            <a:ext cx="975000" cy="9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Curved Connector 53"/>
          <p:cNvCxnSpPr>
            <a:stCxn id="15" idx="0"/>
            <a:endCxn id="14" idx="4"/>
          </p:cNvCxnSpPr>
          <p:nvPr/>
        </p:nvCxnSpPr>
        <p:spPr>
          <a:xfrm rot="16200000" flipV="1">
            <a:off x="1749514" y="1741652"/>
            <a:ext cx="723555" cy="6880"/>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17" idx="0"/>
            <a:endCxn id="16" idx="4"/>
          </p:cNvCxnSpPr>
          <p:nvPr/>
        </p:nvCxnSpPr>
        <p:spPr>
          <a:xfrm rot="5400000" flipH="1" flipV="1">
            <a:off x="1752950" y="4991674"/>
            <a:ext cx="723555" cy="13759"/>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16" idx="7"/>
            <a:endCxn id="15" idx="3"/>
          </p:cNvCxnSpPr>
          <p:nvPr/>
        </p:nvCxnSpPr>
        <p:spPr>
          <a:xfrm rot="16200000" flipV="1">
            <a:off x="1690103" y="2692935"/>
            <a:ext cx="987159" cy="1351431"/>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66" name="Curved Connector 65"/>
          <p:cNvCxnSpPr>
            <a:stCxn id="15" idx="5"/>
            <a:endCxn id="16" idx="1"/>
          </p:cNvCxnSpPr>
          <p:nvPr/>
        </p:nvCxnSpPr>
        <p:spPr>
          <a:xfrm rot="5400000">
            <a:off x="1552203" y="2692935"/>
            <a:ext cx="987159" cy="1351431"/>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14" idx="6"/>
            <a:endCxn id="18" idx="2"/>
          </p:cNvCxnSpPr>
          <p:nvPr/>
        </p:nvCxnSpPr>
        <p:spPr>
          <a:xfrm>
            <a:off x="2595350" y="933315"/>
            <a:ext cx="3552691" cy="900000"/>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76" name="Curved Connector 75"/>
          <p:cNvCxnSpPr>
            <a:stCxn id="14" idx="6"/>
            <a:endCxn id="19" idx="2"/>
          </p:cNvCxnSpPr>
          <p:nvPr/>
        </p:nvCxnSpPr>
        <p:spPr>
          <a:xfrm>
            <a:off x="2595350" y="933319"/>
            <a:ext cx="3552691" cy="2384415"/>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79" name="Curved Connector 78"/>
          <p:cNvCxnSpPr>
            <a:stCxn id="14" idx="6"/>
            <a:endCxn id="3" idx="2"/>
          </p:cNvCxnSpPr>
          <p:nvPr/>
        </p:nvCxnSpPr>
        <p:spPr>
          <a:xfrm>
            <a:off x="2595348" y="933319"/>
            <a:ext cx="3006631" cy="3868831"/>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83" name="Curved Connector 82"/>
          <p:cNvCxnSpPr>
            <a:stCxn id="15" idx="6"/>
            <a:endCxn id="18" idx="2"/>
          </p:cNvCxnSpPr>
          <p:nvPr/>
        </p:nvCxnSpPr>
        <p:spPr>
          <a:xfrm flipV="1">
            <a:off x="2972827" y="1833318"/>
            <a:ext cx="3175215" cy="723555"/>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86" name="Curved Connector 85"/>
          <p:cNvCxnSpPr>
            <a:stCxn id="15" idx="6"/>
            <a:endCxn id="19" idx="2"/>
          </p:cNvCxnSpPr>
          <p:nvPr/>
        </p:nvCxnSpPr>
        <p:spPr>
          <a:xfrm>
            <a:off x="2972827" y="2556870"/>
            <a:ext cx="3175215" cy="760860"/>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93" name="Curved Connector 92"/>
          <p:cNvCxnSpPr>
            <a:stCxn id="17" idx="6"/>
            <a:endCxn id="19" idx="2"/>
          </p:cNvCxnSpPr>
          <p:nvPr/>
        </p:nvCxnSpPr>
        <p:spPr>
          <a:xfrm flipV="1">
            <a:off x="2602230" y="3317734"/>
            <a:ext cx="3545811" cy="2486249"/>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02" name="Curved Connector 101"/>
          <p:cNvCxnSpPr>
            <a:stCxn id="15" idx="6"/>
            <a:endCxn id="3" idx="2"/>
          </p:cNvCxnSpPr>
          <p:nvPr/>
        </p:nvCxnSpPr>
        <p:spPr>
          <a:xfrm>
            <a:off x="2972825" y="2556870"/>
            <a:ext cx="2629155" cy="2245276"/>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05" name="Curved Connector 104"/>
          <p:cNvCxnSpPr>
            <a:stCxn id="16" idx="6"/>
            <a:endCxn id="3" idx="2"/>
          </p:cNvCxnSpPr>
          <p:nvPr/>
        </p:nvCxnSpPr>
        <p:spPr>
          <a:xfrm>
            <a:off x="3167847" y="4180429"/>
            <a:ext cx="2434133" cy="621721"/>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07" name="Curved Connector 106"/>
          <p:cNvCxnSpPr>
            <a:stCxn id="17" idx="6"/>
            <a:endCxn id="18" idx="2"/>
          </p:cNvCxnSpPr>
          <p:nvPr/>
        </p:nvCxnSpPr>
        <p:spPr>
          <a:xfrm flipV="1">
            <a:off x="2602230" y="1833315"/>
            <a:ext cx="3545811" cy="3970664"/>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08" name="Curved Connector 107"/>
          <p:cNvCxnSpPr>
            <a:stCxn id="17" idx="6"/>
            <a:endCxn id="3" idx="2"/>
          </p:cNvCxnSpPr>
          <p:nvPr/>
        </p:nvCxnSpPr>
        <p:spPr>
          <a:xfrm flipV="1">
            <a:off x="2602228" y="4802150"/>
            <a:ext cx="2999751" cy="1001833"/>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18" name="Curved Connector 117"/>
          <p:cNvCxnSpPr>
            <a:stCxn id="16" idx="6"/>
            <a:endCxn id="18" idx="2"/>
          </p:cNvCxnSpPr>
          <p:nvPr/>
        </p:nvCxnSpPr>
        <p:spPr>
          <a:xfrm flipV="1">
            <a:off x="3167845" y="1833315"/>
            <a:ext cx="2980195" cy="2347111"/>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19" name="Curved Connector 118"/>
          <p:cNvCxnSpPr>
            <a:stCxn id="18" idx="3"/>
            <a:endCxn id="19" idx="7"/>
          </p:cNvCxnSpPr>
          <p:nvPr/>
        </p:nvCxnSpPr>
        <p:spPr>
          <a:xfrm rot="16200000" flipH="1">
            <a:off x="6348102" y="2134237"/>
            <a:ext cx="848019" cy="882568"/>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20" name="Curved Connector 119"/>
          <p:cNvCxnSpPr>
            <a:stCxn id="19" idx="1"/>
            <a:endCxn id="18" idx="5"/>
          </p:cNvCxnSpPr>
          <p:nvPr/>
        </p:nvCxnSpPr>
        <p:spPr>
          <a:xfrm rot="5400000" flipH="1" flipV="1">
            <a:off x="6348102" y="2134239"/>
            <a:ext cx="848019" cy="882568"/>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21" name="Curved Connector 120"/>
          <p:cNvCxnSpPr>
            <a:stCxn id="19" idx="3"/>
            <a:endCxn id="3" idx="7"/>
          </p:cNvCxnSpPr>
          <p:nvPr/>
        </p:nvCxnSpPr>
        <p:spPr>
          <a:xfrm rot="16200000" flipH="1">
            <a:off x="6541159" y="3425594"/>
            <a:ext cx="848020" cy="1268691"/>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24" name="Curved Connector 123"/>
          <p:cNvCxnSpPr>
            <a:stCxn id="3" idx="1"/>
            <a:endCxn id="19" idx="5"/>
          </p:cNvCxnSpPr>
          <p:nvPr/>
        </p:nvCxnSpPr>
        <p:spPr>
          <a:xfrm rot="5400000" flipH="1" flipV="1">
            <a:off x="6155035" y="3425594"/>
            <a:ext cx="848020" cy="1268691"/>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Curved Connector 126"/>
          <p:cNvCxnSpPr>
            <a:stCxn id="14" idx="3"/>
            <a:endCxn id="14" idx="1"/>
          </p:cNvCxnSpPr>
          <p:nvPr/>
        </p:nvCxnSpPr>
        <p:spPr>
          <a:xfrm rot="5400000" flipH="1">
            <a:off x="1444935" y="932787"/>
            <a:ext cx="636396" cy="13759"/>
          </a:xfrm>
          <a:prstGeom prst="curvedConnector5">
            <a:avLst>
              <a:gd name="adj1" fmla="val -35921"/>
              <a:gd name="adj2" fmla="val 7848803"/>
              <a:gd name="adj3" fmla="val 13592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30" name="Curved Connector 129"/>
          <p:cNvCxnSpPr>
            <a:stCxn id="15" idx="3"/>
            <a:endCxn id="15" idx="1"/>
          </p:cNvCxnSpPr>
          <p:nvPr/>
        </p:nvCxnSpPr>
        <p:spPr>
          <a:xfrm rot="5400000" flipH="1">
            <a:off x="1189765" y="2556342"/>
            <a:ext cx="636396" cy="13759"/>
          </a:xfrm>
          <a:prstGeom prst="curvedConnector5">
            <a:avLst>
              <a:gd name="adj1" fmla="val -35921"/>
              <a:gd name="adj2" fmla="val 6859016"/>
              <a:gd name="adj3" fmla="val 13592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33" name="Curved Connector 132"/>
          <p:cNvCxnSpPr>
            <a:stCxn id="16" idx="3"/>
            <a:endCxn id="16" idx="1"/>
          </p:cNvCxnSpPr>
          <p:nvPr/>
        </p:nvCxnSpPr>
        <p:spPr>
          <a:xfrm rot="5400000" flipH="1">
            <a:off x="1051863" y="4179896"/>
            <a:ext cx="636396" cy="13759"/>
          </a:xfrm>
          <a:prstGeom prst="curvedConnector5">
            <a:avLst>
              <a:gd name="adj1" fmla="val -35921"/>
              <a:gd name="adj2" fmla="val 5195220"/>
              <a:gd name="adj3" fmla="val 13592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38" name="Curved Connector 137"/>
          <p:cNvCxnSpPr>
            <a:stCxn id="17" idx="3"/>
            <a:endCxn id="17" idx="1"/>
          </p:cNvCxnSpPr>
          <p:nvPr/>
        </p:nvCxnSpPr>
        <p:spPr>
          <a:xfrm rot="5400000" flipH="1">
            <a:off x="1451815" y="5803451"/>
            <a:ext cx="636396" cy="13759"/>
          </a:xfrm>
          <a:prstGeom prst="curvedConnector5">
            <a:avLst>
              <a:gd name="adj1" fmla="val -35921"/>
              <a:gd name="adj2" fmla="val 7848803"/>
              <a:gd name="adj3" fmla="val 13592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41" name="Curved Connector 140"/>
          <p:cNvCxnSpPr>
            <a:stCxn id="18" idx="5"/>
            <a:endCxn id="18" idx="7"/>
          </p:cNvCxnSpPr>
          <p:nvPr/>
        </p:nvCxnSpPr>
        <p:spPr>
          <a:xfrm rot="5400000" flipH="1">
            <a:off x="6895194" y="1832787"/>
            <a:ext cx="636396" cy="13759"/>
          </a:xfrm>
          <a:prstGeom prst="curvedConnector5">
            <a:avLst>
              <a:gd name="adj1" fmla="val -35921"/>
              <a:gd name="adj2" fmla="val -6176071"/>
              <a:gd name="adj3" fmla="val 13592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45" name="Curved Connector 144"/>
          <p:cNvCxnSpPr>
            <a:stCxn id="19" idx="5"/>
            <a:endCxn id="19" idx="7"/>
          </p:cNvCxnSpPr>
          <p:nvPr/>
        </p:nvCxnSpPr>
        <p:spPr>
          <a:xfrm rot="5400000" flipH="1">
            <a:off x="6895194" y="3317202"/>
            <a:ext cx="636396" cy="13759"/>
          </a:xfrm>
          <a:prstGeom prst="curvedConnector5">
            <a:avLst>
              <a:gd name="adj1" fmla="val -35921"/>
              <a:gd name="adj2" fmla="val -6508378"/>
              <a:gd name="adj3" fmla="val 13592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49" name="Curved Connector 148"/>
          <p:cNvCxnSpPr>
            <a:stCxn id="3" idx="5"/>
            <a:endCxn id="3" idx="7"/>
          </p:cNvCxnSpPr>
          <p:nvPr/>
        </p:nvCxnSpPr>
        <p:spPr>
          <a:xfrm rot="5400000" flipH="1">
            <a:off x="7281317" y="4801618"/>
            <a:ext cx="636396" cy="13759"/>
          </a:xfrm>
          <a:prstGeom prst="curvedConnector5">
            <a:avLst>
              <a:gd name="adj1" fmla="val -35921"/>
              <a:gd name="adj2" fmla="val -5678213"/>
              <a:gd name="adj3" fmla="val 135921"/>
            </a:avLst>
          </a:prstGeom>
          <a:ln w="38100">
            <a:tailEnd type="triangle" w="lg" len="med"/>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3525683" y="5826510"/>
            <a:ext cx="5178725" cy="646331"/>
          </a:xfrm>
          <a:prstGeom prst="rect">
            <a:avLst/>
          </a:prstGeom>
          <a:noFill/>
        </p:spPr>
        <p:txBody>
          <a:bodyPr wrap="none" rtlCol="0">
            <a:spAutoFit/>
          </a:bodyPr>
          <a:lstStyle/>
          <a:p>
            <a:r>
              <a:rPr lang="en-GB" sz="3600" dirty="0"/>
              <a:t> </a:t>
            </a:r>
            <a:r>
              <a:rPr lang="en-GB" sz="3600" dirty="0" err="1"/>
              <a:t>pov</a:t>
            </a:r>
            <a:r>
              <a:rPr lang="en-GB" sz="3600" dirty="0"/>
              <a:t>: Description -&gt; Access</a:t>
            </a:r>
          </a:p>
        </p:txBody>
      </p:sp>
      <p:cxnSp>
        <p:nvCxnSpPr>
          <p:cNvPr id="154" name="Curved Connector 153"/>
          <p:cNvCxnSpPr>
            <a:stCxn id="18" idx="3"/>
            <a:endCxn id="3" idx="1"/>
          </p:cNvCxnSpPr>
          <p:nvPr/>
        </p:nvCxnSpPr>
        <p:spPr>
          <a:xfrm rot="5400000">
            <a:off x="4971549" y="3124672"/>
            <a:ext cx="2332435" cy="386123"/>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57" name="Curved Connector 156"/>
          <p:cNvCxnSpPr>
            <a:stCxn id="18" idx="5"/>
            <a:endCxn id="3" idx="7"/>
          </p:cNvCxnSpPr>
          <p:nvPr/>
        </p:nvCxnSpPr>
        <p:spPr>
          <a:xfrm rot="16200000" flipH="1">
            <a:off x="6240238" y="3124670"/>
            <a:ext cx="2332435" cy="386123"/>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82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fade">
                                      <p:cBhvr>
                                        <p:cTn id="39" dur="500"/>
                                        <p:tgtEl>
                                          <p:spTgt spid="8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02"/>
                                        </p:tgtEl>
                                        <p:attrNameLst>
                                          <p:attrName>style.visibility</p:attrName>
                                        </p:attrNameLst>
                                      </p:cBhvr>
                                      <p:to>
                                        <p:strVal val="visible"/>
                                      </p:to>
                                    </p:set>
                                    <p:animEffect transition="in" filter="fade">
                                      <p:cBhvr>
                                        <p:cTn id="43" dur="500"/>
                                        <p:tgtEl>
                                          <p:spTgt spid="102"/>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18"/>
                                        </p:tgtEl>
                                        <p:attrNameLst>
                                          <p:attrName>style.visibility</p:attrName>
                                        </p:attrNameLst>
                                      </p:cBhvr>
                                      <p:to>
                                        <p:strVal val="visible"/>
                                      </p:to>
                                    </p:set>
                                    <p:animEffect transition="in" filter="fade">
                                      <p:cBhvr>
                                        <p:cTn id="47" dur="500"/>
                                        <p:tgtEl>
                                          <p:spTgt spid="118"/>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04"/>
                                        </p:tgtEl>
                                        <p:attrNameLst>
                                          <p:attrName>style.visibility</p:attrName>
                                        </p:attrNameLst>
                                      </p:cBhvr>
                                      <p:to>
                                        <p:strVal val="visible"/>
                                      </p:to>
                                    </p:set>
                                    <p:animEffect transition="in" filter="fade">
                                      <p:cBhvr>
                                        <p:cTn id="51" dur="500"/>
                                        <p:tgtEl>
                                          <p:spTgt spid="104"/>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05"/>
                                        </p:tgtEl>
                                        <p:attrNameLst>
                                          <p:attrName>style.visibility</p:attrName>
                                        </p:attrNameLst>
                                      </p:cBhvr>
                                      <p:to>
                                        <p:strVal val="visible"/>
                                      </p:to>
                                    </p:set>
                                    <p:animEffect transition="in" filter="fade">
                                      <p:cBhvr>
                                        <p:cTn id="55" dur="500"/>
                                        <p:tgtEl>
                                          <p:spTgt spid="105"/>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500"/>
                                        <p:tgtEl>
                                          <p:spTgt spid="10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93"/>
                                        </p:tgtEl>
                                        <p:attrNameLst>
                                          <p:attrName>style.visibility</p:attrName>
                                        </p:attrNameLst>
                                      </p:cBhvr>
                                      <p:to>
                                        <p:strVal val="visible"/>
                                      </p:to>
                                    </p:set>
                                    <p:animEffect transition="in" filter="fade">
                                      <p:cBhvr>
                                        <p:cTn id="63" dur="500"/>
                                        <p:tgtEl>
                                          <p:spTgt spid="93"/>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08"/>
                                        </p:tgtEl>
                                        <p:attrNameLst>
                                          <p:attrName>style.visibility</p:attrName>
                                        </p:attrNameLst>
                                      </p:cBhvr>
                                      <p:to>
                                        <p:strVal val="visible"/>
                                      </p:to>
                                    </p:set>
                                    <p:animEffect transition="in" filter="fade">
                                      <p:cBhvr>
                                        <p:cTn id="67" dur="500"/>
                                        <p:tgtEl>
                                          <p:spTgt spid="108"/>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19"/>
                                        </p:tgtEl>
                                        <p:attrNameLst>
                                          <p:attrName>style.visibility</p:attrName>
                                        </p:attrNameLst>
                                      </p:cBhvr>
                                      <p:to>
                                        <p:strVal val="visible"/>
                                      </p:to>
                                    </p:set>
                                    <p:animEffect transition="in" filter="fade">
                                      <p:cBhvr>
                                        <p:cTn id="71" dur="500"/>
                                        <p:tgtEl>
                                          <p:spTgt spid="119"/>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20"/>
                                        </p:tgtEl>
                                        <p:attrNameLst>
                                          <p:attrName>style.visibility</p:attrName>
                                        </p:attrNameLst>
                                      </p:cBhvr>
                                      <p:to>
                                        <p:strVal val="visible"/>
                                      </p:to>
                                    </p:set>
                                    <p:animEffect transition="in" filter="fade">
                                      <p:cBhvr>
                                        <p:cTn id="75" dur="500"/>
                                        <p:tgtEl>
                                          <p:spTgt spid="120"/>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fade">
                                      <p:cBhvr>
                                        <p:cTn id="79" dur="500"/>
                                        <p:tgtEl>
                                          <p:spTgt spid="121"/>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124"/>
                                        </p:tgtEl>
                                        <p:attrNameLst>
                                          <p:attrName>style.visibility</p:attrName>
                                        </p:attrNameLst>
                                      </p:cBhvr>
                                      <p:to>
                                        <p:strVal val="visible"/>
                                      </p:to>
                                    </p:set>
                                    <p:animEffect transition="in" filter="fade">
                                      <p:cBhvr>
                                        <p:cTn id="83" dur="500"/>
                                        <p:tgtEl>
                                          <p:spTgt spid="124"/>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54"/>
                                        </p:tgtEl>
                                        <p:attrNameLst>
                                          <p:attrName>style.visibility</p:attrName>
                                        </p:attrNameLst>
                                      </p:cBhvr>
                                      <p:to>
                                        <p:strVal val="visible"/>
                                      </p:to>
                                    </p:set>
                                    <p:animEffect transition="in" filter="fade">
                                      <p:cBhvr>
                                        <p:cTn id="87" dur="500"/>
                                        <p:tgtEl>
                                          <p:spTgt spid="154"/>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57"/>
                                        </p:tgtEl>
                                        <p:attrNameLst>
                                          <p:attrName>style.visibility</p:attrName>
                                        </p:attrNameLst>
                                      </p:cBhvr>
                                      <p:to>
                                        <p:strVal val="visible"/>
                                      </p:to>
                                    </p:set>
                                    <p:animEffect transition="in" filter="fade">
                                      <p:cBhvr>
                                        <p:cTn id="91" dur="500"/>
                                        <p:tgtEl>
                                          <p:spTgt spid="157"/>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127"/>
                                        </p:tgtEl>
                                        <p:attrNameLst>
                                          <p:attrName>style.visibility</p:attrName>
                                        </p:attrNameLst>
                                      </p:cBhvr>
                                      <p:to>
                                        <p:strVal val="visible"/>
                                      </p:to>
                                    </p:set>
                                    <p:animEffect transition="in" filter="fade">
                                      <p:cBhvr>
                                        <p:cTn id="95" dur="500"/>
                                        <p:tgtEl>
                                          <p:spTgt spid="127"/>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500"/>
                                        <p:tgtEl>
                                          <p:spTgt spid="130"/>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133"/>
                                        </p:tgtEl>
                                        <p:attrNameLst>
                                          <p:attrName>style.visibility</p:attrName>
                                        </p:attrNameLst>
                                      </p:cBhvr>
                                      <p:to>
                                        <p:strVal val="visible"/>
                                      </p:to>
                                    </p:set>
                                    <p:animEffect transition="in" filter="fade">
                                      <p:cBhvr>
                                        <p:cTn id="103" dur="500"/>
                                        <p:tgtEl>
                                          <p:spTgt spid="133"/>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138"/>
                                        </p:tgtEl>
                                        <p:attrNameLst>
                                          <p:attrName>style.visibility</p:attrName>
                                        </p:attrNameLst>
                                      </p:cBhvr>
                                      <p:to>
                                        <p:strVal val="visible"/>
                                      </p:to>
                                    </p:set>
                                    <p:animEffect transition="in" filter="fade">
                                      <p:cBhvr>
                                        <p:cTn id="107" dur="500"/>
                                        <p:tgtEl>
                                          <p:spTgt spid="138"/>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141"/>
                                        </p:tgtEl>
                                        <p:attrNameLst>
                                          <p:attrName>style.visibility</p:attrName>
                                        </p:attrNameLst>
                                      </p:cBhvr>
                                      <p:to>
                                        <p:strVal val="visible"/>
                                      </p:to>
                                    </p:set>
                                    <p:animEffect transition="in" filter="fade">
                                      <p:cBhvr>
                                        <p:cTn id="111" dur="500"/>
                                        <p:tgtEl>
                                          <p:spTgt spid="141"/>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145"/>
                                        </p:tgtEl>
                                        <p:attrNameLst>
                                          <p:attrName>style.visibility</p:attrName>
                                        </p:attrNameLst>
                                      </p:cBhvr>
                                      <p:to>
                                        <p:strVal val="visible"/>
                                      </p:to>
                                    </p:set>
                                    <p:animEffect transition="in" filter="fade">
                                      <p:cBhvr>
                                        <p:cTn id="115" dur="500"/>
                                        <p:tgtEl>
                                          <p:spTgt spid="145"/>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149"/>
                                        </p:tgtEl>
                                        <p:attrNameLst>
                                          <p:attrName>style.visibility</p:attrName>
                                        </p:attrNameLst>
                                      </p:cBhvr>
                                      <p:to>
                                        <p:strVal val="visible"/>
                                      </p:to>
                                    </p:set>
                                    <p:animEffect transition="in" filter="fade">
                                      <p:cBhvr>
                                        <p:cTn id="119" dur="500"/>
                                        <p:tgtEl>
                                          <p:spTgt spid="149"/>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53"/>
                                        </p:tgtEl>
                                        <p:attrNameLst>
                                          <p:attrName>style.visibility</p:attrName>
                                        </p:attrNameLst>
                                      </p:cBhvr>
                                      <p:to>
                                        <p:strVal val="visible"/>
                                      </p:to>
                                    </p:set>
                                    <p:animEffect transition="in" filter="fade">
                                      <p:cBhvr>
                                        <p:cTn id="124" dur="1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Curved Connector 103"/>
          <p:cNvCxnSpPr>
            <a:stCxn id="16" idx="6"/>
            <a:endCxn id="19" idx="2"/>
          </p:cNvCxnSpPr>
          <p:nvPr/>
        </p:nvCxnSpPr>
        <p:spPr>
          <a:xfrm flipV="1">
            <a:off x="3167845" y="3317734"/>
            <a:ext cx="2980195" cy="862695"/>
          </a:xfrm>
          <a:prstGeom prst="curvedConnector3">
            <a:avLst>
              <a:gd name="adj1" fmla="val 50000"/>
            </a:avLst>
          </a:prstGeom>
          <a:ln w="38100">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5601978" y="4352145"/>
            <a:ext cx="2340260" cy="9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601978" y="4581131"/>
            <a:ext cx="2340260" cy="442035"/>
          </a:xfrm>
          <a:prstGeom prst="rect">
            <a:avLst/>
          </a:prstGeom>
          <a:noFill/>
        </p:spPr>
        <p:txBody>
          <a:bodyPr wrap="square" lIns="36000" tIns="36000" rIns="36000" bIns="36000" rtlCol="0">
            <a:spAutoFit/>
          </a:bodyPr>
          <a:lstStyle/>
          <a:p>
            <a:pPr algn="ctr"/>
            <a:r>
              <a:rPr lang="en-GB" sz="2400" dirty="0"/>
              <a:t>Corporate Body</a:t>
            </a:r>
          </a:p>
        </p:txBody>
      </p:sp>
      <p:sp>
        <p:nvSpPr>
          <p:cNvPr id="9" name="TextBox 8"/>
          <p:cNvSpPr txBox="1"/>
          <p:nvPr/>
        </p:nvSpPr>
        <p:spPr>
          <a:xfrm>
            <a:off x="6259520" y="1612300"/>
            <a:ext cx="1025183" cy="442035"/>
          </a:xfrm>
          <a:prstGeom prst="rect">
            <a:avLst/>
          </a:prstGeom>
          <a:noFill/>
        </p:spPr>
        <p:txBody>
          <a:bodyPr wrap="square" lIns="36000" tIns="36000" rIns="36000" bIns="36000" rtlCol="0">
            <a:spAutoFit/>
          </a:bodyPr>
          <a:lstStyle/>
          <a:p>
            <a:pPr algn="ctr"/>
            <a:r>
              <a:rPr lang="en-GB" sz="2400" dirty="0"/>
              <a:t>Person</a:t>
            </a:r>
          </a:p>
        </p:txBody>
      </p:sp>
      <p:sp>
        <p:nvSpPr>
          <p:cNvPr id="18" name="Oval 17"/>
          <p:cNvSpPr/>
          <p:nvPr/>
        </p:nvSpPr>
        <p:spPr>
          <a:xfrm>
            <a:off x="6148041" y="1383315"/>
            <a:ext cx="1248139" cy="9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6259520" y="3096715"/>
            <a:ext cx="1025183" cy="442035"/>
          </a:xfrm>
          <a:prstGeom prst="rect">
            <a:avLst/>
          </a:prstGeom>
          <a:noFill/>
        </p:spPr>
        <p:txBody>
          <a:bodyPr wrap="square" lIns="36000" tIns="36000" rIns="36000" bIns="36000" rtlCol="0">
            <a:spAutoFit/>
          </a:bodyPr>
          <a:lstStyle/>
          <a:p>
            <a:pPr algn="ctr"/>
            <a:r>
              <a:rPr lang="en-GB" sz="2400" dirty="0"/>
              <a:t>Family</a:t>
            </a:r>
          </a:p>
        </p:txBody>
      </p:sp>
      <p:sp>
        <p:nvSpPr>
          <p:cNvPr id="19" name="Oval 18"/>
          <p:cNvSpPr/>
          <p:nvPr/>
        </p:nvSpPr>
        <p:spPr>
          <a:xfrm>
            <a:off x="6148041" y="2867729"/>
            <a:ext cx="1248139" cy="9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1595259" y="483315"/>
            <a:ext cx="1025183" cy="900000"/>
            <a:chOff x="1824236" y="483314"/>
            <a:chExt cx="946323" cy="900000"/>
          </a:xfrm>
        </p:grpSpPr>
        <p:sp>
          <p:nvSpPr>
            <p:cNvPr id="4" name="TextBox 3"/>
            <p:cNvSpPr txBox="1"/>
            <p:nvPr/>
          </p:nvSpPr>
          <p:spPr>
            <a:xfrm>
              <a:off x="1824236" y="712297"/>
              <a:ext cx="946323" cy="442035"/>
            </a:xfrm>
            <a:prstGeom prst="rect">
              <a:avLst/>
            </a:prstGeom>
            <a:noFill/>
          </p:spPr>
          <p:txBody>
            <a:bodyPr wrap="square" lIns="36000" tIns="36000" rIns="36000" bIns="36000" rtlCol="0">
              <a:spAutoFit/>
            </a:bodyPr>
            <a:lstStyle/>
            <a:p>
              <a:pPr algn="ctr"/>
              <a:r>
                <a:rPr lang="en-GB" sz="2400" dirty="0"/>
                <a:t>Work</a:t>
              </a:r>
            </a:p>
          </p:txBody>
        </p:sp>
        <p:sp>
          <p:nvSpPr>
            <p:cNvPr id="14" name="Oval 13"/>
            <p:cNvSpPr/>
            <p:nvPr/>
          </p:nvSpPr>
          <p:spPr>
            <a:xfrm>
              <a:off x="1847397" y="483314"/>
              <a:ext cx="900000" cy="9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p:cNvSpPr txBox="1"/>
          <p:nvPr/>
        </p:nvSpPr>
        <p:spPr>
          <a:xfrm>
            <a:off x="1217631" y="2335855"/>
            <a:ext cx="1794199" cy="442035"/>
          </a:xfrm>
          <a:prstGeom prst="rect">
            <a:avLst/>
          </a:prstGeom>
          <a:noFill/>
        </p:spPr>
        <p:txBody>
          <a:bodyPr wrap="square" lIns="36000" tIns="36000" rIns="36000" bIns="36000" rtlCol="0">
            <a:spAutoFit/>
          </a:bodyPr>
          <a:lstStyle/>
          <a:p>
            <a:pPr algn="ctr"/>
            <a:r>
              <a:rPr lang="en-GB" sz="2400" dirty="0"/>
              <a:t>Expression</a:t>
            </a:r>
          </a:p>
        </p:txBody>
      </p:sp>
      <p:sp>
        <p:nvSpPr>
          <p:cNvPr id="15" name="Oval 14"/>
          <p:cNvSpPr/>
          <p:nvPr/>
        </p:nvSpPr>
        <p:spPr>
          <a:xfrm>
            <a:off x="1256635" y="2106869"/>
            <a:ext cx="1716191" cy="9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061610" y="3959411"/>
            <a:ext cx="2106235" cy="442035"/>
          </a:xfrm>
          <a:prstGeom prst="rect">
            <a:avLst/>
          </a:prstGeom>
          <a:noFill/>
        </p:spPr>
        <p:txBody>
          <a:bodyPr wrap="square" lIns="36000" tIns="36000" rIns="36000" bIns="36000" rtlCol="0">
            <a:spAutoFit/>
          </a:bodyPr>
          <a:lstStyle/>
          <a:p>
            <a:pPr algn="ctr"/>
            <a:r>
              <a:rPr lang="en-GB" sz="2400" dirty="0"/>
              <a:t>Manifestation</a:t>
            </a:r>
          </a:p>
        </p:txBody>
      </p:sp>
      <p:sp>
        <p:nvSpPr>
          <p:cNvPr id="16" name="Oval 15"/>
          <p:cNvSpPr/>
          <p:nvPr/>
        </p:nvSpPr>
        <p:spPr>
          <a:xfrm>
            <a:off x="1061610" y="3730424"/>
            <a:ext cx="2106235" cy="9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602140" y="5582965"/>
            <a:ext cx="1025183" cy="442035"/>
          </a:xfrm>
          <a:prstGeom prst="rect">
            <a:avLst/>
          </a:prstGeom>
          <a:noFill/>
        </p:spPr>
        <p:txBody>
          <a:bodyPr wrap="square" lIns="36000" tIns="36000" rIns="36000" bIns="36000" rtlCol="0">
            <a:spAutoFit/>
          </a:bodyPr>
          <a:lstStyle/>
          <a:p>
            <a:pPr algn="ctr"/>
            <a:r>
              <a:rPr lang="en-GB" sz="2400" dirty="0"/>
              <a:t>Item</a:t>
            </a:r>
          </a:p>
        </p:txBody>
      </p:sp>
      <p:sp>
        <p:nvSpPr>
          <p:cNvPr id="17" name="Oval 16"/>
          <p:cNvSpPr/>
          <p:nvPr/>
        </p:nvSpPr>
        <p:spPr>
          <a:xfrm>
            <a:off x="1627227" y="5353979"/>
            <a:ext cx="975000" cy="9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 name="Curved Connector 53"/>
          <p:cNvCxnSpPr>
            <a:stCxn id="15" idx="0"/>
            <a:endCxn id="14" idx="4"/>
          </p:cNvCxnSpPr>
          <p:nvPr/>
        </p:nvCxnSpPr>
        <p:spPr>
          <a:xfrm rot="16200000" flipV="1">
            <a:off x="1749514" y="1741652"/>
            <a:ext cx="723555" cy="6880"/>
          </a:xfrm>
          <a:prstGeom prst="curvedConnector3">
            <a:avLst>
              <a:gd name="adj1" fmla="val 50000"/>
            </a:avLst>
          </a:prstGeom>
          <a:ln w="38100">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17" idx="0"/>
            <a:endCxn id="16" idx="4"/>
          </p:cNvCxnSpPr>
          <p:nvPr/>
        </p:nvCxnSpPr>
        <p:spPr>
          <a:xfrm rot="5400000" flipH="1" flipV="1">
            <a:off x="1752950" y="4991674"/>
            <a:ext cx="723555" cy="13759"/>
          </a:xfrm>
          <a:prstGeom prst="curvedConnector3">
            <a:avLst>
              <a:gd name="adj1" fmla="val 50000"/>
            </a:avLst>
          </a:prstGeom>
          <a:ln w="38100">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2" name="Curved Connector 61"/>
          <p:cNvCxnSpPr>
            <a:stCxn id="16" idx="7"/>
            <a:endCxn id="15" idx="3"/>
          </p:cNvCxnSpPr>
          <p:nvPr/>
        </p:nvCxnSpPr>
        <p:spPr>
          <a:xfrm rot="16200000" flipV="1">
            <a:off x="1690103" y="2692935"/>
            <a:ext cx="987159" cy="1351431"/>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66" name="Curved Connector 65"/>
          <p:cNvCxnSpPr>
            <a:stCxn id="15" idx="5"/>
            <a:endCxn id="16" idx="1"/>
          </p:cNvCxnSpPr>
          <p:nvPr/>
        </p:nvCxnSpPr>
        <p:spPr>
          <a:xfrm rot="5400000">
            <a:off x="1552203" y="2692935"/>
            <a:ext cx="987159" cy="1351431"/>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14" idx="6"/>
            <a:endCxn id="18" idx="2"/>
          </p:cNvCxnSpPr>
          <p:nvPr/>
        </p:nvCxnSpPr>
        <p:spPr>
          <a:xfrm>
            <a:off x="2595350" y="933315"/>
            <a:ext cx="3552691" cy="900000"/>
          </a:xfrm>
          <a:prstGeom prst="curvedConnector3">
            <a:avLst>
              <a:gd name="adj1" fmla="val 50000"/>
            </a:avLst>
          </a:prstGeom>
          <a:ln w="38100">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6" name="Curved Connector 75"/>
          <p:cNvCxnSpPr>
            <a:stCxn id="14" idx="6"/>
            <a:endCxn id="19" idx="2"/>
          </p:cNvCxnSpPr>
          <p:nvPr/>
        </p:nvCxnSpPr>
        <p:spPr>
          <a:xfrm>
            <a:off x="2595350" y="933319"/>
            <a:ext cx="3552691" cy="2384415"/>
          </a:xfrm>
          <a:prstGeom prst="curvedConnector3">
            <a:avLst>
              <a:gd name="adj1" fmla="val 50000"/>
            </a:avLst>
          </a:prstGeom>
          <a:ln w="38100">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9" name="Curved Connector 78"/>
          <p:cNvCxnSpPr>
            <a:stCxn id="14" idx="6"/>
            <a:endCxn id="3" idx="2"/>
          </p:cNvCxnSpPr>
          <p:nvPr/>
        </p:nvCxnSpPr>
        <p:spPr>
          <a:xfrm>
            <a:off x="2595348" y="933319"/>
            <a:ext cx="3006631" cy="3868831"/>
          </a:xfrm>
          <a:prstGeom prst="curvedConnector3">
            <a:avLst>
              <a:gd name="adj1" fmla="val 50000"/>
            </a:avLst>
          </a:prstGeom>
          <a:ln w="38100">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3" name="Curved Connector 82"/>
          <p:cNvCxnSpPr>
            <a:stCxn id="15" idx="6"/>
            <a:endCxn id="18" idx="2"/>
          </p:cNvCxnSpPr>
          <p:nvPr/>
        </p:nvCxnSpPr>
        <p:spPr>
          <a:xfrm flipV="1">
            <a:off x="2972827" y="1833318"/>
            <a:ext cx="3175215" cy="723555"/>
          </a:xfrm>
          <a:prstGeom prst="curvedConnector3">
            <a:avLst>
              <a:gd name="adj1" fmla="val 50000"/>
            </a:avLst>
          </a:prstGeom>
          <a:ln w="38100">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6" name="Curved Connector 85"/>
          <p:cNvCxnSpPr>
            <a:stCxn id="15" idx="6"/>
            <a:endCxn id="19" idx="2"/>
          </p:cNvCxnSpPr>
          <p:nvPr/>
        </p:nvCxnSpPr>
        <p:spPr>
          <a:xfrm>
            <a:off x="2972827" y="2556870"/>
            <a:ext cx="3175215" cy="760860"/>
          </a:xfrm>
          <a:prstGeom prst="curvedConnector3">
            <a:avLst>
              <a:gd name="adj1" fmla="val 50000"/>
            </a:avLst>
          </a:prstGeom>
          <a:ln w="38100">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3" name="Curved Connector 92"/>
          <p:cNvCxnSpPr>
            <a:stCxn id="17" idx="6"/>
            <a:endCxn id="19" idx="2"/>
          </p:cNvCxnSpPr>
          <p:nvPr/>
        </p:nvCxnSpPr>
        <p:spPr>
          <a:xfrm flipV="1">
            <a:off x="2602230" y="3317734"/>
            <a:ext cx="3545811" cy="2486249"/>
          </a:xfrm>
          <a:prstGeom prst="curvedConnector3">
            <a:avLst>
              <a:gd name="adj1" fmla="val 50000"/>
            </a:avLst>
          </a:prstGeom>
          <a:ln w="38100">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2" name="Curved Connector 101"/>
          <p:cNvCxnSpPr>
            <a:stCxn id="15" idx="6"/>
            <a:endCxn id="3" idx="2"/>
          </p:cNvCxnSpPr>
          <p:nvPr/>
        </p:nvCxnSpPr>
        <p:spPr>
          <a:xfrm>
            <a:off x="2972825" y="2556870"/>
            <a:ext cx="2629155" cy="2245276"/>
          </a:xfrm>
          <a:prstGeom prst="curvedConnector3">
            <a:avLst>
              <a:gd name="adj1" fmla="val 50000"/>
            </a:avLst>
          </a:prstGeom>
          <a:ln w="38100">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5" name="Curved Connector 104"/>
          <p:cNvCxnSpPr>
            <a:stCxn id="16" idx="6"/>
            <a:endCxn id="3" idx="2"/>
          </p:cNvCxnSpPr>
          <p:nvPr/>
        </p:nvCxnSpPr>
        <p:spPr>
          <a:xfrm>
            <a:off x="3167847" y="4180429"/>
            <a:ext cx="2434133" cy="621721"/>
          </a:xfrm>
          <a:prstGeom prst="curvedConnector3">
            <a:avLst>
              <a:gd name="adj1" fmla="val 50000"/>
            </a:avLst>
          </a:prstGeom>
          <a:ln w="38100">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7" name="Curved Connector 106"/>
          <p:cNvCxnSpPr>
            <a:stCxn id="17" idx="6"/>
            <a:endCxn id="18" idx="2"/>
          </p:cNvCxnSpPr>
          <p:nvPr/>
        </p:nvCxnSpPr>
        <p:spPr>
          <a:xfrm flipV="1">
            <a:off x="2602230" y="1833315"/>
            <a:ext cx="3545811" cy="3970664"/>
          </a:xfrm>
          <a:prstGeom prst="curvedConnector3">
            <a:avLst>
              <a:gd name="adj1" fmla="val 50000"/>
            </a:avLst>
          </a:prstGeom>
          <a:ln w="38100">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8" name="Curved Connector 107"/>
          <p:cNvCxnSpPr>
            <a:stCxn id="17" idx="6"/>
            <a:endCxn id="3" idx="2"/>
          </p:cNvCxnSpPr>
          <p:nvPr/>
        </p:nvCxnSpPr>
        <p:spPr>
          <a:xfrm flipV="1">
            <a:off x="2602228" y="4802150"/>
            <a:ext cx="2999751" cy="1001833"/>
          </a:xfrm>
          <a:prstGeom prst="curvedConnector3">
            <a:avLst>
              <a:gd name="adj1" fmla="val 50000"/>
            </a:avLst>
          </a:prstGeom>
          <a:ln w="38100">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8" name="Curved Connector 117"/>
          <p:cNvCxnSpPr>
            <a:stCxn id="16" idx="6"/>
            <a:endCxn id="18" idx="2"/>
          </p:cNvCxnSpPr>
          <p:nvPr/>
        </p:nvCxnSpPr>
        <p:spPr>
          <a:xfrm flipV="1">
            <a:off x="3167845" y="1833315"/>
            <a:ext cx="2980195" cy="2347111"/>
          </a:xfrm>
          <a:prstGeom prst="curvedConnector3">
            <a:avLst>
              <a:gd name="adj1" fmla="val 50000"/>
            </a:avLst>
          </a:prstGeom>
          <a:ln w="38100">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9" name="Curved Connector 118"/>
          <p:cNvCxnSpPr>
            <a:stCxn id="18" idx="3"/>
            <a:endCxn id="19" idx="7"/>
          </p:cNvCxnSpPr>
          <p:nvPr/>
        </p:nvCxnSpPr>
        <p:spPr>
          <a:xfrm rot="16200000" flipH="1">
            <a:off x="6348102" y="2134237"/>
            <a:ext cx="848019" cy="882568"/>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20" name="Curved Connector 119"/>
          <p:cNvCxnSpPr>
            <a:stCxn id="19" idx="1"/>
            <a:endCxn id="18" idx="5"/>
          </p:cNvCxnSpPr>
          <p:nvPr/>
        </p:nvCxnSpPr>
        <p:spPr>
          <a:xfrm rot="5400000" flipH="1" flipV="1">
            <a:off x="6348102" y="2134239"/>
            <a:ext cx="848019" cy="882568"/>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21" name="Curved Connector 120"/>
          <p:cNvCxnSpPr>
            <a:stCxn id="19" idx="3"/>
            <a:endCxn id="3" idx="7"/>
          </p:cNvCxnSpPr>
          <p:nvPr/>
        </p:nvCxnSpPr>
        <p:spPr>
          <a:xfrm rot="16200000" flipH="1">
            <a:off x="6541159" y="3425594"/>
            <a:ext cx="848020" cy="1268691"/>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24" name="Curved Connector 123"/>
          <p:cNvCxnSpPr>
            <a:stCxn id="3" idx="1"/>
            <a:endCxn id="19" idx="5"/>
          </p:cNvCxnSpPr>
          <p:nvPr/>
        </p:nvCxnSpPr>
        <p:spPr>
          <a:xfrm rot="5400000" flipH="1" flipV="1">
            <a:off x="6155035" y="3425594"/>
            <a:ext cx="848020" cy="1268691"/>
          </a:xfrm>
          <a:prstGeom prst="curvedConnector3">
            <a:avLst>
              <a:gd name="adj1" fmla="val 50000"/>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Curved Connector 126"/>
          <p:cNvCxnSpPr>
            <a:stCxn id="14" idx="3"/>
            <a:endCxn id="14" idx="1"/>
          </p:cNvCxnSpPr>
          <p:nvPr/>
        </p:nvCxnSpPr>
        <p:spPr>
          <a:xfrm rot="5400000" flipH="1">
            <a:off x="1444935" y="932787"/>
            <a:ext cx="636396" cy="13759"/>
          </a:xfrm>
          <a:prstGeom prst="curvedConnector5">
            <a:avLst>
              <a:gd name="adj1" fmla="val -35921"/>
              <a:gd name="adj2" fmla="val 7848803"/>
              <a:gd name="adj3" fmla="val 13592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30" name="Curved Connector 129"/>
          <p:cNvCxnSpPr>
            <a:stCxn id="15" idx="3"/>
            <a:endCxn id="15" idx="1"/>
          </p:cNvCxnSpPr>
          <p:nvPr/>
        </p:nvCxnSpPr>
        <p:spPr>
          <a:xfrm rot="5400000" flipH="1">
            <a:off x="1189765" y="2556342"/>
            <a:ext cx="636396" cy="13759"/>
          </a:xfrm>
          <a:prstGeom prst="curvedConnector5">
            <a:avLst>
              <a:gd name="adj1" fmla="val -35921"/>
              <a:gd name="adj2" fmla="val 6859016"/>
              <a:gd name="adj3" fmla="val 13592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33" name="Curved Connector 132"/>
          <p:cNvCxnSpPr>
            <a:stCxn id="16" idx="3"/>
            <a:endCxn id="16" idx="1"/>
          </p:cNvCxnSpPr>
          <p:nvPr/>
        </p:nvCxnSpPr>
        <p:spPr>
          <a:xfrm rot="5400000" flipH="1">
            <a:off x="1051863" y="4179896"/>
            <a:ext cx="636396" cy="13759"/>
          </a:xfrm>
          <a:prstGeom prst="curvedConnector5">
            <a:avLst>
              <a:gd name="adj1" fmla="val -35921"/>
              <a:gd name="adj2" fmla="val 5195220"/>
              <a:gd name="adj3" fmla="val 13592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38" name="Curved Connector 137"/>
          <p:cNvCxnSpPr>
            <a:stCxn id="17" idx="3"/>
            <a:endCxn id="17" idx="1"/>
          </p:cNvCxnSpPr>
          <p:nvPr/>
        </p:nvCxnSpPr>
        <p:spPr>
          <a:xfrm rot="5400000" flipH="1">
            <a:off x="1451815" y="5803451"/>
            <a:ext cx="636396" cy="13759"/>
          </a:xfrm>
          <a:prstGeom prst="curvedConnector5">
            <a:avLst>
              <a:gd name="adj1" fmla="val -35921"/>
              <a:gd name="adj2" fmla="val 7848803"/>
              <a:gd name="adj3" fmla="val 13592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41" name="Curved Connector 140"/>
          <p:cNvCxnSpPr>
            <a:stCxn id="18" idx="5"/>
            <a:endCxn id="18" idx="7"/>
          </p:cNvCxnSpPr>
          <p:nvPr/>
        </p:nvCxnSpPr>
        <p:spPr>
          <a:xfrm rot="5400000" flipH="1">
            <a:off x="6895194" y="1832787"/>
            <a:ext cx="636396" cy="13759"/>
          </a:xfrm>
          <a:prstGeom prst="curvedConnector5">
            <a:avLst>
              <a:gd name="adj1" fmla="val -35921"/>
              <a:gd name="adj2" fmla="val -6176071"/>
              <a:gd name="adj3" fmla="val 13592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45" name="Curved Connector 144"/>
          <p:cNvCxnSpPr>
            <a:stCxn id="19" idx="5"/>
            <a:endCxn id="19" idx="7"/>
          </p:cNvCxnSpPr>
          <p:nvPr/>
        </p:nvCxnSpPr>
        <p:spPr>
          <a:xfrm rot="5400000" flipH="1">
            <a:off x="6895194" y="3317202"/>
            <a:ext cx="636396" cy="13759"/>
          </a:xfrm>
          <a:prstGeom prst="curvedConnector5">
            <a:avLst>
              <a:gd name="adj1" fmla="val -35921"/>
              <a:gd name="adj2" fmla="val -6508378"/>
              <a:gd name="adj3" fmla="val 135921"/>
            </a:avLst>
          </a:prstGeom>
          <a:ln w="38100">
            <a:tailEnd type="triangle" w="lg" len="med"/>
          </a:ln>
        </p:spPr>
        <p:style>
          <a:lnRef idx="1">
            <a:schemeClr val="accent1"/>
          </a:lnRef>
          <a:fillRef idx="0">
            <a:schemeClr val="accent1"/>
          </a:fillRef>
          <a:effectRef idx="0">
            <a:schemeClr val="accent1"/>
          </a:effectRef>
          <a:fontRef idx="minor">
            <a:schemeClr val="tx1"/>
          </a:fontRef>
        </p:style>
      </p:cxnSp>
      <p:cxnSp>
        <p:nvCxnSpPr>
          <p:cNvPr id="149" name="Curved Connector 148"/>
          <p:cNvCxnSpPr>
            <a:stCxn id="3" idx="5"/>
            <a:endCxn id="3" idx="7"/>
          </p:cNvCxnSpPr>
          <p:nvPr/>
        </p:nvCxnSpPr>
        <p:spPr>
          <a:xfrm rot="5400000" flipH="1">
            <a:off x="7281317" y="4801618"/>
            <a:ext cx="636396" cy="13759"/>
          </a:xfrm>
          <a:prstGeom prst="curvedConnector5">
            <a:avLst>
              <a:gd name="adj1" fmla="val -35921"/>
              <a:gd name="adj2" fmla="val -5678213"/>
              <a:gd name="adj3" fmla="val 135921"/>
            </a:avLst>
          </a:prstGeom>
          <a:ln w="38100">
            <a:tailEnd type="triangle" w="lg" len="med"/>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4851885" y="286986"/>
            <a:ext cx="3901453" cy="646331"/>
          </a:xfrm>
          <a:prstGeom prst="rect">
            <a:avLst/>
          </a:prstGeom>
          <a:noFill/>
        </p:spPr>
        <p:txBody>
          <a:bodyPr wrap="none" rtlCol="0">
            <a:spAutoFit/>
          </a:bodyPr>
          <a:lstStyle/>
          <a:p>
            <a:r>
              <a:rPr lang="en-GB" sz="3600" dirty="0"/>
              <a:t> </a:t>
            </a:r>
            <a:r>
              <a:rPr lang="en-GB" sz="3600" dirty="0" err="1"/>
              <a:t>pov</a:t>
            </a:r>
            <a:r>
              <a:rPr lang="en-GB" sz="3600" dirty="0"/>
              <a:t>: Access -&gt; Item</a:t>
            </a:r>
          </a:p>
        </p:txBody>
      </p:sp>
      <p:cxnSp>
        <p:nvCxnSpPr>
          <p:cNvPr id="73" name="Curved Connector 72"/>
          <p:cNvCxnSpPr>
            <a:stCxn id="18" idx="5"/>
            <a:endCxn id="3" idx="7"/>
          </p:cNvCxnSpPr>
          <p:nvPr/>
        </p:nvCxnSpPr>
        <p:spPr>
          <a:xfrm rot="16200000" flipH="1">
            <a:off x="6240238" y="3124670"/>
            <a:ext cx="2332435" cy="386123"/>
          </a:xfrm>
          <a:prstGeom prst="curvedConnector3">
            <a:avLst>
              <a:gd name="adj1" fmla="val 50000"/>
            </a:avLst>
          </a:prstGeom>
          <a:ln w="38100">
            <a:headEnd type="triangl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5" name="Curved Connector 74"/>
          <p:cNvCxnSpPr>
            <a:stCxn id="3" idx="1"/>
            <a:endCxn id="18" idx="3"/>
          </p:cNvCxnSpPr>
          <p:nvPr/>
        </p:nvCxnSpPr>
        <p:spPr>
          <a:xfrm rot="5400000" flipH="1" flipV="1">
            <a:off x="4971548" y="3124673"/>
            <a:ext cx="2332435" cy="386123"/>
          </a:xfrm>
          <a:prstGeom prst="curvedConnector3">
            <a:avLst>
              <a:gd name="adj1" fmla="val 50000"/>
            </a:avLst>
          </a:prstGeom>
          <a:ln w="38100">
            <a:headEnd type="triangle" w="lg" len="med"/>
            <a:tailEnd type="none" w="lg"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951397" y="5238319"/>
            <a:ext cx="1515158" cy="1015663"/>
          </a:xfrm>
          <a:prstGeom prst="rect">
            <a:avLst/>
          </a:prstGeom>
          <a:noFill/>
        </p:spPr>
        <p:txBody>
          <a:bodyPr wrap="none" rtlCol="0">
            <a:spAutoFit/>
          </a:bodyPr>
          <a:lstStyle/>
          <a:p>
            <a:r>
              <a:rPr lang="en-GB" sz="6000" dirty="0"/>
              <a:t> </a:t>
            </a:r>
            <a:r>
              <a:rPr lang="en-GB" sz="4800" dirty="0"/>
              <a:t>User</a:t>
            </a:r>
          </a:p>
        </p:txBody>
      </p:sp>
      <p:grpSp>
        <p:nvGrpSpPr>
          <p:cNvPr id="23" name="Group 22"/>
          <p:cNvGrpSpPr/>
          <p:nvPr/>
        </p:nvGrpSpPr>
        <p:grpSpPr>
          <a:xfrm>
            <a:off x="3947934" y="5436349"/>
            <a:ext cx="2189831" cy="824917"/>
            <a:chOff x="3995936" y="5556412"/>
            <a:chExt cx="2021382" cy="824916"/>
          </a:xfrm>
        </p:grpSpPr>
        <p:sp>
          <p:nvSpPr>
            <p:cNvPr id="21" name="Left-Right Arrow 20"/>
            <p:cNvSpPr/>
            <p:nvPr/>
          </p:nvSpPr>
          <p:spPr>
            <a:xfrm>
              <a:off x="3995936" y="5556412"/>
              <a:ext cx="2021382" cy="824916"/>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4206332" y="5676483"/>
              <a:ext cx="1600591" cy="584775"/>
            </a:xfrm>
            <a:prstGeom prst="rect">
              <a:avLst/>
            </a:prstGeom>
            <a:noFill/>
          </p:spPr>
          <p:txBody>
            <a:bodyPr wrap="square" rtlCol="0">
              <a:spAutoFit/>
            </a:bodyPr>
            <a:lstStyle/>
            <a:p>
              <a:pPr algn="ctr"/>
              <a:r>
                <a:rPr lang="en-GB" sz="3200" dirty="0"/>
                <a:t>content</a:t>
              </a:r>
            </a:p>
          </p:txBody>
        </p:sp>
      </p:grpSp>
    </p:spTree>
    <p:extLst>
      <p:ext uri="{BB962C8B-B14F-4D97-AF65-F5344CB8AC3E}">
        <p14:creationId xmlns:p14="http://schemas.microsoft.com/office/powerpoint/2010/main" val="907170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09" y="894522"/>
            <a:ext cx="8730130" cy="5680400"/>
          </a:xfrm>
          <a:prstGeom prst="rect">
            <a:avLst/>
          </a:prstGeom>
        </p:spPr>
      </p:pic>
      <p:sp>
        <p:nvSpPr>
          <p:cNvPr id="3" name="TextBox 2"/>
          <p:cNvSpPr txBox="1"/>
          <p:nvPr/>
        </p:nvSpPr>
        <p:spPr>
          <a:xfrm>
            <a:off x="3018443" y="158587"/>
            <a:ext cx="3120919" cy="646331"/>
          </a:xfrm>
          <a:prstGeom prst="rect">
            <a:avLst/>
          </a:prstGeom>
          <a:noFill/>
        </p:spPr>
        <p:txBody>
          <a:bodyPr wrap="none" rtlCol="0">
            <a:spAutoFit/>
          </a:bodyPr>
          <a:lstStyle/>
          <a:p>
            <a:r>
              <a:rPr lang="en-GB" sz="3600" dirty="0"/>
              <a:t> rdaregistry.info</a:t>
            </a:r>
          </a:p>
        </p:txBody>
      </p:sp>
    </p:spTree>
    <p:extLst>
      <p:ext uri="{BB962C8B-B14F-4D97-AF65-F5344CB8AC3E}">
        <p14:creationId xmlns:p14="http://schemas.microsoft.com/office/powerpoint/2010/main" val="2189863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Gordon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DALinkedDataWorld.pptx" id="{B410AC9A-1A88-46B1-8910-9E606821B251}" vid="{71AAFBF9-889D-4529-B944-04D2BA4E6D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gordonMain</Template>
  <TotalTime>2573</TotalTime>
  <Words>1938</Words>
  <Application>Microsoft Office PowerPoint</Application>
  <PresentationFormat>On-screen Show (4:3)</PresentationFormat>
  <Paragraphs>205</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GordonPPT</vt:lpstr>
      <vt:lpstr>RDA for linked data</vt:lpstr>
      <vt:lpstr>RDA: resource description and access</vt:lpstr>
      <vt:lpstr>International models</vt:lpstr>
      <vt:lpstr>RDA entities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RDA for linked data</dc:title>
  <dc:creator>Gordon Dunsire</dc:creator>
  <cp:lastModifiedBy>Gordon Dunsire</cp:lastModifiedBy>
  <cp:revision>55</cp:revision>
  <cp:lastPrinted>2015-11-16T11:55:25Z</cp:lastPrinted>
  <dcterms:created xsi:type="dcterms:W3CDTF">2015-09-28T16:12:33Z</dcterms:created>
  <dcterms:modified xsi:type="dcterms:W3CDTF">2015-11-16T22:50:29Z</dcterms:modified>
</cp:coreProperties>
</file>